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256" r:id="rId2"/>
    <p:sldId id="269" r:id="rId3"/>
    <p:sldId id="259" r:id="rId4"/>
    <p:sldId id="260" r:id="rId5"/>
    <p:sldId id="261" r:id="rId6"/>
    <p:sldId id="258" r:id="rId7"/>
    <p:sldId id="270" r:id="rId8"/>
    <p:sldId id="264" r:id="rId9"/>
    <p:sldId id="265" r:id="rId10"/>
    <p:sldId id="257" r:id="rId11"/>
    <p:sldId id="266" r:id="rId12"/>
    <p:sldId id="271" r:id="rId13"/>
    <p:sldId id="272" r:id="rId14"/>
    <p:sldId id="273" r:id="rId15"/>
    <p:sldId id="274" r:id="rId16"/>
    <p:sldId id="275" r:id="rId17"/>
    <p:sldId id="276" r:id="rId18"/>
    <p:sldId id="278" r:id="rId19"/>
    <p:sldId id="262" r:id="rId20"/>
    <p:sldId id="279" r:id="rId21"/>
    <p:sldId id="280" r:id="rId22"/>
    <p:sldId id="281" r:id="rId23"/>
    <p:sldId id="282" r:id="rId24"/>
    <p:sldId id="283" r:id="rId25"/>
    <p:sldId id="267" r:id="rId26"/>
    <p:sldId id="295" r:id="rId27"/>
    <p:sldId id="296" r:id="rId28"/>
    <p:sldId id="298" r:id="rId29"/>
    <p:sldId id="299" r:id="rId30"/>
    <p:sldId id="300" r:id="rId31"/>
    <p:sldId id="301" r:id="rId32"/>
    <p:sldId id="297" r:id="rId33"/>
    <p:sldId id="302" r:id="rId34"/>
    <p:sldId id="303" r:id="rId35"/>
    <p:sldId id="304" r:id="rId36"/>
    <p:sldId id="307" r:id="rId37"/>
    <p:sldId id="308" r:id="rId38"/>
    <p:sldId id="310" r:id="rId39"/>
    <p:sldId id="309" r:id="rId40"/>
    <p:sldId id="311" r:id="rId41"/>
    <p:sldId id="312" r:id="rId42"/>
    <p:sldId id="313" r:id="rId43"/>
    <p:sldId id="314" r:id="rId44"/>
    <p:sldId id="315" r:id="rId45"/>
    <p:sldId id="316" r:id="rId46"/>
    <p:sldId id="317" r:id="rId47"/>
    <p:sldId id="268" r:id="rId48"/>
  </p:sldIdLst>
  <p:sldSz cx="18288000" cy="10287000"/>
  <p:notesSz cx="6858000" cy="9144000"/>
  <p:embeddedFontLst>
    <p:embeddedFont>
      <p:font typeface="Dotum" panose="020B0600000101010101" pitchFamily="34" charset="-127"/>
      <p:regular r:id="rId50"/>
    </p:embeddedFont>
    <p:embeddedFont>
      <p:font typeface="Cambria Math" panose="02040503050406030204" pitchFamily="18" charset="0"/>
      <p:regular r:id="rId51"/>
    </p:embeddedFont>
    <p:embeddedFont>
      <p:font typeface="More Sugar" panose="020B0604020202020204" charset="0"/>
      <p:regular r:id="rId52"/>
    </p:embeddedFont>
    <p:embeddedFont>
      <p:font typeface="Calibri" panose="020F0502020204030204" pitchFamily="34" charset="0"/>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3C6"/>
    <a:srgbClr val="768732"/>
    <a:srgbClr val="FCD9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82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5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C2274-2923-4036-8835-FBB858BB1B4F}" type="datetimeFigureOut">
              <a:rPr lang="en-US" smtClean="0"/>
              <a:t>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5F0727-E281-4DFF-BBAF-1A9BA1EADB9C}" type="slidenum">
              <a:rPr lang="en-US" smtClean="0"/>
              <a:t>‹#›</a:t>
            </a:fld>
            <a:endParaRPr lang="en-US"/>
          </a:p>
        </p:txBody>
      </p:sp>
    </p:spTree>
    <p:extLst>
      <p:ext uri="{BB962C8B-B14F-4D97-AF65-F5344CB8AC3E}">
        <p14:creationId xmlns:p14="http://schemas.microsoft.com/office/powerpoint/2010/main" val="3612741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Kích</a:t>
            </a:r>
            <a:r>
              <a:rPr lang="en-US" baseline="0" smtClean="0"/>
              <a:t> trực tiếp vào từng ô để chọn đáp án</a:t>
            </a:r>
            <a:endParaRPr lang="en-US" smtClean="0"/>
          </a:p>
          <a:p>
            <a:endParaRPr lang="en-US"/>
          </a:p>
        </p:txBody>
      </p:sp>
      <p:sp>
        <p:nvSpPr>
          <p:cNvPr id="4" name="Slide Number Placeholder 3"/>
          <p:cNvSpPr>
            <a:spLocks noGrp="1"/>
          </p:cNvSpPr>
          <p:nvPr>
            <p:ph type="sldNum" sz="quarter" idx="10"/>
          </p:nvPr>
        </p:nvSpPr>
        <p:spPr/>
        <p:txBody>
          <a:bodyPr/>
          <a:lstStyle/>
          <a:p>
            <a:fld id="{4D5F0727-E281-4DFF-BBAF-1A9BA1EADB9C}" type="slidenum">
              <a:rPr lang="en-US" smtClean="0"/>
              <a:t>27</a:t>
            </a:fld>
            <a:endParaRPr lang="en-US"/>
          </a:p>
        </p:txBody>
      </p:sp>
    </p:spTree>
    <p:extLst>
      <p:ext uri="{BB962C8B-B14F-4D97-AF65-F5344CB8AC3E}">
        <p14:creationId xmlns:p14="http://schemas.microsoft.com/office/powerpoint/2010/main" val="3812630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Kích</a:t>
            </a:r>
            <a:r>
              <a:rPr lang="en-US" baseline="0" smtClean="0"/>
              <a:t> trực tiếp vào từng ô để chọn đáp án</a:t>
            </a:r>
            <a:endParaRPr lang="en-US" smtClean="0"/>
          </a:p>
          <a:p>
            <a:endParaRPr lang="en-US"/>
          </a:p>
        </p:txBody>
      </p:sp>
      <p:sp>
        <p:nvSpPr>
          <p:cNvPr id="4" name="Slide Number Placeholder 3"/>
          <p:cNvSpPr>
            <a:spLocks noGrp="1"/>
          </p:cNvSpPr>
          <p:nvPr>
            <p:ph type="sldNum" sz="quarter" idx="10"/>
          </p:nvPr>
        </p:nvSpPr>
        <p:spPr/>
        <p:txBody>
          <a:bodyPr/>
          <a:lstStyle/>
          <a:p>
            <a:fld id="{4D5F0727-E281-4DFF-BBAF-1A9BA1EADB9C}" type="slidenum">
              <a:rPr lang="en-US" smtClean="0"/>
              <a:t>28</a:t>
            </a:fld>
            <a:endParaRPr lang="en-US"/>
          </a:p>
        </p:txBody>
      </p:sp>
    </p:spTree>
    <p:extLst>
      <p:ext uri="{BB962C8B-B14F-4D97-AF65-F5344CB8AC3E}">
        <p14:creationId xmlns:p14="http://schemas.microsoft.com/office/powerpoint/2010/main" val="352451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Kích</a:t>
            </a:r>
            <a:r>
              <a:rPr lang="en-US" baseline="0" smtClean="0"/>
              <a:t> trực tiếp vào từng ô để chọn đáp án</a:t>
            </a:r>
            <a:endParaRPr lang="en-US" smtClean="0"/>
          </a:p>
          <a:p>
            <a:endParaRPr lang="en-US"/>
          </a:p>
        </p:txBody>
      </p:sp>
      <p:sp>
        <p:nvSpPr>
          <p:cNvPr id="4" name="Slide Number Placeholder 3"/>
          <p:cNvSpPr>
            <a:spLocks noGrp="1"/>
          </p:cNvSpPr>
          <p:nvPr>
            <p:ph type="sldNum" sz="quarter" idx="10"/>
          </p:nvPr>
        </p:nvSpPr>
        <p:spPr/>
        <p:txBody>
          <a:bodyPr/>
          <a:lstStyle/>
          <a:p>
            <a:fld id="{4D5F0727-E281-4DFF-BBAF-1A9BA1EADB9C}" type="slidenum">
              <a:rPr lang="en-US" smtClean="0"/>
              <a:t>29</a:t>
            </a:fld>
            <a:endParaRPr lang="en-US"/>
          </a:p>
        </p:txBody>
      </p:sp>
    </p:spTree>
    <p:extLst>
      <p:ext uri="{BB962C8B-B14F-4D97-AF65-F5344CB8AC3E}">
        <p14:creationId xmlns:p14="http://schemas.microsoft.com/office/powerpoint/2010/main" val="3171085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Kích</a:t>
            </a:r>
            <a:r>
              <a:rPr lang="en-US" baseline="0" smtClean="0"/>
              <a:t> trực tiếp vào từng ô để chọn đáp án</a:t>
            </a:r>
            <a:endParaRPr lang="en-US" smtClean="0"/>
          </a:p>
          <a:p>
            <a:endParaRPr lang="en-US"/>
          </a:p>
        </p:txBody>
      </p:sp>
      <p:sp>
        <p:nvSpPr>
          <p:cNvPr id="4" name="Slide Number Placeholder 3"/>
          <p:cNvSpPr>
            <a:spLocks noGrp="1"/>
          </p:cNvSpPr>
          <p:nvPr>
            <p:ph type="sldNum" sz="quarter" idx="10"/>
          </p:nvPr>
        </p:nvSpPr>
        <p:spPr/>
        <p:txBody>
          <a:bodyPr/>
          <a:lstStyle/>
          <a:p>
            <a:fld id="{4D5F0727-E281-4DFF-BBAF-1A9BA1EADB9C}" type="slidenum">
              <a:rPr lang="en-US" smtClean="0"/>
              <a:t>30</a:t>
            </a:fld>
            <a:endParaRPr lang="en-US"/>
          </a:p>
        </p:txBody>
      </p:sp>
    </p:spTree>
    <p:extLst>
      <p:ext uri="{BB962C8B-B14F-4D97-AF65-F5344CB8AC3E}">
        <p14:creationId xmlns:p14="http://schemas.microsoft.com/office/powerpoint/2010/main" val="3076414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Kích</a:t>
            </a:r>
            <a:r>
              <a:rPr lang="en-US" baseline="0" smtClean="0"/>
              <a:t> trực tiếp vào từng ô để chọn đáp án</a:t>
            </a:r>
            <a:endParaRPr lang="en-US" smtClean="0"/>
          </a:p>
          <a:p>
            <a:endParaRPr lang="en-US"/>
          </a:p>
        </p:txBody>
      </p:sp>
      <p:sp>
        <p:nvSpPr>
          <p:cNvPr id="4" name="Slide Number Placeholder 3"/>
          <p:cNvSpPr>
            <a:spLocks noGrp="1"/>
          </p:cNvSpPr>
          <p:nvPr>
            <p:ph type="sldNum" sz="quarter" idx="10"/>
          </p:nvPr>
        </p:nvSpPr>
        <p:spPr/>
        <p:txBody>
          <a:bodyPr/>
          <a:lstStyle/>
          <a:p>
            <a:fld id="{4D5F0727-E281-4DFF-BBAF-1A9BA1EADB9C}" type="slidenum">
              <a:rPr lang="en-US" smtClean="0"/>
              <a:t>31</a:t>
            </a:fld>
            <a:endParaRPr lang="en-US"/>
          </a:p>
        </p:txBody>
      </p:sp>
    </p:spTree>
    <p:extLst>
      <p:ext uri="{BB962C8B-B14F-4D97-AF65-F5344CB8AC3E}">
        <p14:creationId xmlns:p14="http://schemas.microsoft.com/office/powerpoint/2010/main" val="4040611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12" Type="http://schemas.openxmlformats.org/officeDocument/2006/relationships/image" Target="../media/image14.sv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11" Type="http://schemas.microsoft.com/office/2007/relationships/hdphoto" Target="../media/hdphoto2.wdp"/><Relationship Id="rId5" Type="http://schemas.openxmlformats.org/officeDocument/2006/relationships/image" Target="../media/image37.png"/><Relationship Id="rId10" Type="http://schemas.openxmlformats.org/officeDocument/2006/relationships/image" Target="../media/image25.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hdphoto" Target="../media/hdphoto3.wdp"/><Relationship Id="rId7" Type="http://schemas.openxmlformats.org/officeDocument/2006/relationships/image" Target="../media/image33.png"/><Relationship Id="rId2" Type="http://schemas.openxmlformats.org/officeDocument/2006/relationships/image" Target="../media/image5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12"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11" Type="http://schemas.openxmlformats.org/officeDocument/2006/relationships/image" Target="../media/image14.svg"/></Relationships>
</file>

<file path=ppt/slides/_rels/slide17.xml.rels><?xml version="1.0" encoding="UTF-8" standalone="yes"?>
<Relationships xmlns="http://schemas.openxmlformats.org/package/2006/relationships"><Relationship Id="rId13" Type="http://schemas.openxmlformats.org/officeDocument/2006/relationships/image" Target="../media/image54.png"/><Relationship Id="rId18" Type="http://schemas.openxmlformats.org/officeDocument/2006/relationships/image" Target="../media/image59.png"/><Relationship Id="rId21" Type="http://schemas.openxmlformats.org/officeDocument/2006/relationships/image" Target="../media/image61.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image" Target="../media/image6.png"/><Relationship Id="rId16" Type="http://schemas.openxmlformats.org/officeDocument/2006/relationships/image" Target="../media/image57.png"/><Relationship Id="rId20" Type="http://schemas.openxmlformats.org/officeDocument/2006/relationships/image" Target="../media/image52.png"/><Relationship Id="rId1" Type="http://schemas.openxmlformats.org/officeDocument/2006/relationships/slideLayout" Target="../slideLayouts/slideLayout7.xml"/><Relationship Id="rId11" Type="http://schemas.openxmlformats.org/officeDocument/2006/relationships/image" Target="../media/image14.svg"/><Relationship Id="rId15" Type="http://schemas.openxmlformats.org/officeDocument/2006/relationships/image" Target="../media/image56.png"/><Relationship Id="rId19" Type="http://schemas.openxmlformats.org/officeDocument/2006/relationships/image" Target="../media/image60.png"/><Relationship Id="rId1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4.png"/><Relationship Id="rId5" Type="http://schemas.microsoft.com/office/2007/relationships/hdphoto" Target="../media/hdphoto2.wdp"/><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Layout" Target="../slideLayouts/slideLayout7.xml"/><Relationship Id="rId11" Type="http://schemas.microsoft.com/office/2007/relationships/hdphoto" Target="../media/hdphoto1.wdp"/><Relationship Id="rId10" Type="http://schemas.openxmlformats.org/officeDocument/2006/relationships/image" Target="../media/image8.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6.png"/><Relationship Id="rId12" Type="http://schemas.openxmlformats.org/officeDocument/2006/relationships/image" Target="../media/image5.png"/><Relationship Id="rId2" Type="http://schemas.openxmlformats.org/officeDocument/2006/relationships/image" Target="../media/image70.png"/><Relationship Id="rId1" Type="http://schemas.openxmlformats.org/officeDocument/2006/relationships/slideLayout" Target="../slideLayouts/slideLayout7.xml"/><Relationship Id="rId11" Type="http://schemas.openxmlformats.org/officeDocument/2006/relationships/image" Target="../media/image14.svg"/><Relationship Id="rId15" Type="http://schemas.openxmlformats.org/officeDocument/2006/relationships/image" Target="../media/image72.png"/><Relationship Id="rId1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73.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9.png"/><Relationship Id="rId5" Type="http://schemas.microsoft.com/office/2007/relationships/hdphoto" Target="../media/hdphoto5.wdp"/><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87.png"/><Relationship Id="rId2" Type="http://schemas.openxmlformats.org/officeDocument/2006/relationships/image" Target="../media/image84.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86.png"/><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5.svg"/><Relationship Id="rId7" Type="http://schemas.openxmlformats.org/officeDocument/2006/relationships/image" Target="../media/image6.sv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4.png"/><Relationship Id="rId9" Type="http://schemas.openxmlformats.org/officeDocument/2006/relationships/image" Target="../media/image14.svg"/></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9.png"/><Relationship Id="rId7" Type="http://schemas.openxmlformats.org/officeDocument/2006/relationships/image" Target="../media/image9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6.png"/></Relationships>
</file>

<file path=ppt/slides/_rels/slide2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9.png"/><Relationship Id="rId7" Type="http://schemas.openxmlformats.org/officeDocument/2006/relationships/image" Target="../media/image100.png"/><Relationship Id="rId12" Type="http://schemas.openxmlformats.org/officeDocument/2006/relationships/image" Target="../media/image10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91.png"/><Relationship Id="rId5" Type="http://schemas.openxmlformats.org/officeDocument/2006/relationships/image" Target="../media/image98.png"/><Relationship Id="rId10" Type="http://schemas.openxmlformats.org/officeDocument/2006/relationships/image" Target="../media/image95.png"/><Relationship Id="rId4" Type="http://schemas.openxmlformats.org/officeDocument/2006/relationships/image" Target="../media/image97.png"/><Relationship Id="rId9" Type="http://schemas.openxmlformats.org/officeDocument/2006/relationships/image" Target="../media/image94.png"/></Relationships>
</file>

<file path=ppt/slides/_rels/slide2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9.png"/><Relationship Id="rId7" Type="http://schemas.openxmlformats.org/officeDocument/2006/relationships/image" Target="../media/image105.png"/><Relationship Id="rId12" Type="http://schemas.openxmlformats.org/officeDocument/2006/relationships/image" Target="../media/image9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95.png"/><Relationship Id="rId5" Type="http://schemas.openxmlformats.org/officeDocument/2006/relationships/image" Target="../media/image103.png"/><Relationship Id="rId10" Type="http://schemas.microsoft.com/office/2007/relationships/hdphoto" Target="../media/hdphoto8.wdp"/><Relationship Id="rId4" Type="http://schemas.openxmlformats.org/officeDocument/2006/relationships/image" Target="../media/image102.png"/><Relationship Id="rId9" Type="http://schemas.openxmlformats.org/officeDocument/2006/relationships/image" Target="../media/image106.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14.svg"/><Relationship Id="rId10" Type="http://schemas.openxmlformats.org/officeDocument/2006/relationships/image" Target="../media/image6.png"/><Relationship Id="rId9" Type="http://schemas.openxmlformats.org/officeDocument/2006/relationships/image" Target="../media/image6.svg"/></Relationships>
</file>

<file path=ppt/slides/_rels/slide30.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111.png"/><Relationship Id="rId3" Type="http://schemas.openxmlformats.org/officeDocument/2006/relationships/image" Target="../media/image89.png"/><Relationship Id="rId7" Type="http://schemas.openxmlformats.org/officeDocument/2006/relationships/image" Target="../media/image110.png"/><Relationship Id="rId12" Type="http://schemas.openxmlformats.org/officeDocument/2006/relationships/image" Target="../media/image9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95.png"/><Relationship Id="rId5" Type="http://schemas.openxmlformats.org/officeDocument/2006/relationships/image" Target="../media/image108.png"/><Relationship Id="rId10" Type="http://schemas.microsoft.com/office/2007/relationships/hdphoto" Target="../media/hdphoto8.wdp"/><Relationship Id="rId4" Type="http://schemas.openxmlformats.org/officeDocument/2006/relationships/image" Target="../media/image107.png"/><Relationship Id="rId9" Type="http://schemas.openxmlformats.org/officeDocument/2006/relationships/image" Target="../media/image106.png"/></Relationships>
</file>

<file path=ppt/slides/_rels/slide3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9.png"/><Relationship Id="rId7" Type="http://schemas.openxmlformats.org/officeDocument/2006/relationships/image" Target="../media/image9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106.png"/><Relationship Id="rId4" Type="http://schemas.openxmlformats.org/officeDocument/2006/relationships/image" Target="../media/image93.png"/><Relationship Id="rId9" Type="http://schemas.openxmlformats.org/officeDocument/2006/relationships/image" Target="../media/image112.png"/></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33.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18.png"/><Relationship Id="rId21" Type="http://schemas.openxmlformats.org/officeDocument/2006/relationships/image" Target="../media/image121.png"/><Relationship Id="rId12" Type="http://schemas.openxmlformats.org/officeDocument/2006/relationships/image" Target="../media/image113.png"/><Relationship Id="rId17" Type="http://schemas.openxmlformats.org/officeDocument/2006/relationships/image" Target="../media/image117.png"/><Relationship Id="rId2" Type="http://schemas.openxmlformats.org/officeDocument/2006/relationships/image" Target="../media/image6.png"/><Relationship Id="rId16" Type="http://schemas.openxmlformats.org/officeDocument/2006/relationships/image" Target="../media/image116.png"/><Relationship Id="rId20" Type="http://schemas.openxmlformats.org/officeDocument/2006/relationships/image" Target="../media/image120.png"/><Relationship Id="rId1" Type="http://schemas.openxmlformats.org/officeDocument/2006/relationships/slideLayout" Target="../slideLayouts/slideLayout7.xml"/><Relationship Id="rId11" Type="http://schemas.openxmlformats.org/officeDocument/2006/relationships/image" Target="../media/image14.svg"/><Relationship Id="rId15" Type="http://schemas.openxmlformats.org/officeDocument/2006/relationships/image" Target="../media/image115.png"/><Relationship Id="rId19" Type="http://schemas.openxmlformats.org/officeDocument/2006/relationships/image" Target="../media/image119.png"/><Relationship Id="rId14" Type="http://schemas.openxmlformats.org/officeDocument/2006/relationships/image" Target="../media/image114.png"/></Relationships>
</file>

<file path=ppt/slides/_rels/slide34.xml.rels><?xml version="1.0" encoding="UTF-8" standalone="yes"?>
<Relationships xmlns="http://schemas.openxmlformats.org/package/2006/relationships"><Relationship Id="rId8" Type="http://schemas.openxmlformats.org/officeDocument/2006/relationships/image" Target="../media/image127.png"/><Relationship Id="rId13" Type="http://schemas.microsoft.com/office/2007/relationships/hdphoto" Target="../media/hdphoto2.wdp"/><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1.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png"/><Relationship Id="rId15" Type="http://schemas.openxmlformats.org/officeDocument/2006/relationships/image" Target="../media/image52.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 Id="rId14" Type="http://schemas.openxmlformats.org/officeDocument/2006/relationships/image" Target="../media/image132.png"/></Relationships>
</file>

<file path=ppt/slides/_rels/slide3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135.png"/></Relationships>
</file>

<file path=ppt/slides/_rels/slide3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3.png"/><Relationship Id="rId1" Type="http://schemas.openxmlformats.org/officeDocument/2006/relationships/slideLayout" Target="../slideLayouts/slideLayout7.xml"/><Relationship Id="rId5" Type="http://schemas.openxmlformats.org/officeDocument/2006/relationships/image" Target="../media/image137.pn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7.xml"/><Relationship Id="rId5" Type="http://schemas.openxmlformats.org/officeDocument/2006/relationships/image" Target="../media/image139.pn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5.svg"/><Relationship Id="rId7" Type="http://schemas.openxmlformats.org/officeDocument/2006/relationships/image" Target="../media/image6.sv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4.png"/><Relationship Id="rId9" Type="http://schemas.openxmlformats.org/officeDocument/2006/relationships/image" Target="../media/image14.svg"/></Relationships>
</file>

<file path=ppt/slides/_rels/slide3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7"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svg"/></Relationships>
</file>

<file path=ppt/slides/_rels/slide4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2" Type="http://schemas.openxmlformats.org/officeDocument/2006/relationships/image" Target="../media/image142.png"/><Relationship Id="rId2" Type="http://schemas.openxmlformats.org/officeDocument/2006/relationships/image" Target="../media/image6.png"/><Relationship Id="rId1" Type="http://schemas.openxmlformats.org/officeDocument/2006/relationships/slideLayout" Target="../slideLayouts/slideLayout7.xml"/><Relationship Id="rId11" Type="http://schemas.openxmlformats.org/officeDocument/2006/relationships/image" Target="../media/image14.svg"/></Relationships>
</file>

<file path=ppt/slides/_rels/slide42.xml.rels><?xml version="1.0" encoding="UTF-8" standalone="yes"?>
<Relationships xmlns="http://schemas.openxmlformats.org/package/2006/relationships"><Relationship Id="rId13" Type="http://schemas.openxmlformats.org/officeDocument/2006/relationships/image" Target="../media/image143.png"/><Relationship Id="rId12" Type="http://schemas.openxmlformats.org/officeDocument/2006/relationships/image" Target="../media/image142.png"/><Relationship Id="rId2" Type="http://schemas.openxmlformats.org/officeDocument/2006/relationships/image" Target="../media/image6.png"/><Relationship Id="rId1" Type="http://schemas.openxmlformats.org/officeDocument/2006/relationships/slideLayout" Target="../slideLayouts/slideLayout7.xml"/><Relationship Id="rId11" Type="http://schemas.openxmlformats.org/officeDocument/2006/relationships/image" Target="../media/image14.svg"/></Relationships>
</file>

<file path=ppt/slides/_rels/slide4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146.png"/></Relationships>
</file>

<file path=ppt/slides/_rels/slide4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149.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Layout" Target="../slideLayouts/slideLayout7.xml"/><Relationship Id="rId9" Type="http://schemas.openxmlformats.org/officeDocument/2006/relationships/image" Target="../media/image151.png"/></Relationships>
</file>

<file path=ppt/slides/_rels/slide47.xml.rels><?xml version="1.0" encoding="UTF-8" standalone="yes"?>
<Relationships xmlns="http://schemas.openxmlformats.org/package/2006/relationships"><Relationship Id="rId13" Type="http://schemas.openxmlformats.org/officeDocument/2006/relationships/image" Target="../media/image2.svg"/><Relationship Id="rId3" Type="http://schemas.openxmlformats.org/officeDocument/2006/relationships/image" Target="../media/image6.svg"/><Relationship Id="rId12" Type="http://schemas.openxmlformats.org/officeDocument/2006/relationships/image" Target="../media/image1.png"/><Relationship Id="rId2" Type="http://schemas.openxmlformats.org/officeDocument/2006/relationships/image" Target="../media/image4.png"/><Relationship Id="rId16" Type="http://schemas.openxmlformats.org/officeDocument/2006/relationships/image" Target="../media/image12.svg"/><Relationship Id="rId1" Type="http://schemas.openxmlformats.org/officeDocument/2006/relationships/slideLayout" Target="../slideLayouts/slideLayout7.xml"/><Relationship Id="rId11" Type="http://schemas.openxmlformats.org/officeDocument/2006/relationships/image" Target="../media/image14.svg"/><Relationship Id="rId5" Type="http://schemas.openxmlformats.org/officeDocument/2006/relationships/image" Target="../media/image4.svg"/><Relationship Id="rId15" Type="http://schemas.openxmlformats.org/officeDocument/2006/relationships/image" Target="../media/image5.png"/><Relationship Id="rId4" Type="http://schemas.openxmlformats.org/officeDocument/2006/relationships/image" Target="../media/image6.png"/><Relationship Id="rId14" Type="http://schemas.openxmlformats.org/officeDocument/2006/relationships/image" Target="../media/image2.png"/></Relationships>
</file>

<file path=ppt/slides/_rels/slide5.xml.rels><?xml version="1.0" encoding="UTF-8" standalone="yes"?>
<Relationships xmlns="http://schemas.openxmlformats.org/package/2006/relationships"><Relationship Id="rId12"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11" Type="http://schemas.openxmlformats.org/officeDocument/2006/relationships/image" Target="../media/image14.svg"/></Relationships>
</file>

<file path=ppt/slides/_rels/slide6.xml.rels><?xml version="1.0" encoding="UTF-8" standalone="yes"?>
<Relationships xmlns="http://schemas.openxmlformats.org/package/2006/relationships"><Relationship Id="rId13" Type="http://schemas.openxmlformats.org/officeDocument/2006/relationships/image" Target="../media/image11.png"/><Relationship Id="rId12"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11" Type="http://schemas.openxmlformats.org/officeDocument/2006/relationships/image" Target="../media/image14.svg"/><Relationship Id="rId1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11" Type="http://schemas.microsoft.com/office/2007/relationships/hdphoto" Target="../media/hdphoto2.wdp"/><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13" Type="http://schemas.openxmlformats.org/officeDocument/2006/relationships/image" Target="../media/image5.png"/><Relationship Id="rId3" Type="http://schemas.openxmlformats.org/officeDocument/2006/relationships/image" Target="../media/image6.png"/><Relationship Id="rId12"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11" Type="http://schemas.openxmlformats.org/officeDocument/2006/relationships/image" Target="../media/image14.svg"/><Relationship Id="rId1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645034" y="559180"/>
            <a:ext cx="16997931" cy="9167728"/>
            <a:chOff x="0" y="0"/>
            <a:chExt cx="4476821" cy="2414546"/>
          </a:xfrm>
        </p:grpSpPr>
        <p:sp>
          <p:nvSpPr>
            <p:cNvPr id="3" name="Freeform 3"/>
            <p:cNvSpPr/>
            <p:nvPr/>
          </p:nvSpPr>
          <p:spPr>
            <a:xfrm>
              <a:off x="0" y="0"/>
              <a:ext cx="4476821" cy="2414546"/>
            </a:xfrm>
            <a:custGeom>
              <a:avLst/>
              <a:gdLst/>
              <a:ahLst/>
              <a:cxnLst/>
              <a:rect l="l" t="t" r="r" b="b"/>
              <a:pathLst>
                <a:path w="4476821" h="2414546">
                  <a:moveTo>
                    <a:pt x="0" y="0"/>
                  </a:moveTo>
                  <a:lnTo>
                    <a:pt x="4476821" y="0"/>
                  </a:lnTo>
                  <a:lnTo>
                    <a:pt x="4476821" y="2414546"/>
                  </a:lnTo>
                  <a:lnTo>
                    <a:pt x="0" y="2414546"/>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476821" cy="246217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437547" y="1462885"/>
            <a:ext cx="12378378" cy="7262015"/>
          </a:xfrm>
          <a:custGeom>
            <a:avLst/>
            <a:gdLst/>
            <a:ahLst/>
            <a:cxnLst/>
            <a:rect l="l" t="t" r="r" b="b"/>
            <a:pathLst>
              <a:path w="12016428" h="6226694">
                <a:moveTo>
                  <a:pt x="0" y="0"/>
                </a:moveTo>
                <a:lnTo>
                  <a:pt x="12016428" y="0"/>
                </a:lnTo>
                <a:lnTo>
                  <a:pt x="12016428" y="6226695"/>
                </a:lnTo>
                <a:lnTo>
                  <a:pt x="0" y="62266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a:off x="2599348" y="1462885"/>
            <a:ext cx="12852448" cy="7136427"/>
          </a:xfrm>
          <a:custGeom>
            <a:avLst/>
            <a:gdLst/>
            <a:ahLst/>
            <a:cxnLst/>
            <a:rect l="l" t="t" r="r" b="b"/>
            <a:pathLst>
              <a:path w="11531697" h="5975516">
                <a:moveTo>
                  <a:pt x="0" y="0"/>
                </a:moveTo>
                <a:lnTo>
                  <a:pt x="11531698" y="0"/>
                </a:lnTo>
                <a:lnTo>
                  <a:pt x="11531698" y="5975516"/>
                </a:lnTo>
                <a:lnTo>
                  <a:pt x="0" y="597551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TextBox 8"/>
          <p:cNvSpPr txBox="1"/>
          <p:nvPr/>
        </p:nvSpPr>
        <p:spPr>
          <a:xfrm>
            <a:off x="2819960" y="2019300"/>
            <a:ext cx="12496240" cy="5347105"/>
          </a:xfrm>
          <a:prstGeom prst="rect">
            <a:avLst/>
          </a:prstGeom>
        </p:spPr>
        <p:txBody>
          <a:bodyPr wrap="square" lIns="0" tIns="0" rIns="0" bIns="0" rtlCol="0" anchor="t">
            <a:spAutoFit/>
          </a:bodyPr>
          <a:lstStyle/>
          <a:p>
            <a:pPr algn="ctr">
              <a:lnSpc>
                <a:spcPts val="14501"/>
              </a:lnSpc>
            </a:pPr>
            <a:r>
              <a:rPr lang="en-US" sz="8000" b="1">
                <a:solidFill>
                  <a:srgbClr val="495324"/>
                </a:solidFill>
                <a:latin typeface="Arial" panose="020B0604020202020204" pitchFamily="34" charset="0"/>
                <a:cs typeface="Arial" panose="020B0604020202020204" pitchFamily="34" charset="0"/>
              </a:rPr>
              <a:t>CHÀO MỪNG </a:t>
            </a:r>
            <a:endParaRPr lang="en-US" sz="8000" b="1" smtClean="0">
              <a:solidFill>
                <a:srgbClr val="495324"/>
              </a:solidFill>
              <a:latin typeface="Arial" panose="020B0604020202020204" pitchFamily="34" charset="0"/>
              <a:cs typeface="Arial" panose="020B0604020202020204" pitchFamily="34" charset="0"/>
            </a:endParaRPr>
          </a:p>
          <a:p>
            <a:pPr algn="ctr">
              <a:lnSpc>
                <a:spcPts val="14501"/>
              </a:lnSpc>
            </a:pPr>
            <a:r>
              <a:rPr lang="en-US" sz="8000" b="1" smtClean="0">
                <a:solidFill>
                  <a:srgbClr val="495324"/>
                </a:solidFill>
                <a:latin typeface="Arial" panose="020B0604020202020204" pitchFamily="34" charset="0"/>
                <a:cs typeface="Arial" panose="020B0604020202020204" pitchFamily="34" charset="0"/>
              </a:rPr>
              <a:t>TẤT </a:t>
            </a:r>
            <a:r>
              <a:rPr lang="en-US" sz="8000" b="1">
                <a:solidFill>
                  <a:srgbClr val="495324"/>
                </a:solidFill>
                <a:latin typeface="Arial" panose="020B0604020202020204" pitchFamily="34" charset="0"/>
                <a:cs typeface="Arial" panose="020B0604020202020204" pitchFamily="34" charset="0"/>
              </a:rPr>
              <a:t>CẢ CÁC EM </a:t>
            </a:r>
            <a:br>
              <a:rPr lang="en-US" sz="8000" b="1">
                <a:solidFill>
                  <a:srgbClr val="495324"/>
                </a:solidFill>
                <a:latin typeface="Arial" panose="020B0604020202020204" pitchFamily="34" charset="0"/>
                <a:cs typeface="Arial" panose="020B0604020202020204" pitchFamily="34" charset="0"/>
              </a:rPr>
            </a:br>
            <a:r>
              <a:rPr lang="en-US" sz="8000" b="1">
                <a:solidFill>
                  <a:srgbClr val="495324"/>
                </a:solidFill>
                <a:latin typeface="Arial" panose="020B0604020202020204" pitchFamily="34" charset="0"/>
                <a:cs typeface="Arial" panose="020B0604020202020204" pitchFamily="34" charset="0"/>
              </a:rPr>
              <a:t>ĐẾN VỚI TIẾT HỌC!</a:t>
            </a:r>
            <a:endParaRPr lang="en-US" sz="8000" b="1">
              <a:solidFill>
                <a:srgbClr val="495324"/>
              </a:solidFill>
              <a:latin typeface="Arial" panose="020B0604020202020204" pitchFamily="34" charset="0"/>
              <a:ea typeface="More Sugar"/>
              <a:cs typeface="Arial" panose="020B0604020202020204" pitchFamily="34" charset="0"/>
            </a:endParaRPr>
          </a:p>
        </p:txBody>
      </p:sp>
      <p:sp>
        <p:nvSpPr>
          <p:cNvPr id="9" name="Freeform 9"/>
          <p:cNvSpPr/>
          <p:nvPr/>
        </p:nvSpPr>
        <p:spPr>
          <a:xfrm>
            <a:off x="5272739" y="8156808"/>
            <a:ext cx="7742519" cy="741038"/>
          </a:xfrm>
          <a:custGeom>
            <a:avLst/>
            <a:gdLst/>
            <a:ahLst/>
            <a:cxnLst/>
            <a:rect l="l" t="t" r="r" b="b"/>
            <a:pathLst>
              <a:path w="7742519" h="1196571">
                <a:moveTo>
                  <a:pt x="0" y="0"/>
                </a:moveTo>
                <a:lnTo>
                  <a:pt x="7742518" y="0"/>
                </a:lnTo>
                <a:lnTo>
                  <a:pt x="7742518" y="1196571"/>
                </a:lnTo>
                <a:lnTo>
                  <a:pt x="0" y="1196571"/>
                </a:lnTo>
                <a:lnTo>
                  <a:pt x="0" y="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12" name="Freeform 12"/>
          <p:cNvSpPr/>
          <p:nvPr/>
        </p:nvSpPr>
        <p:spPr>
          <a:xfrm rot="12697144">
            <a:off x="12283699" y="7195909"/>
            <a:ext cx="1598715" cy="2138236"/>
          </a:xfrm>
          <a:custGeom>
            <a:avLst/>
            <a:gdLst/>
            <a:ahLst/>
            <a:cxnLst/>
            <a:rect l="l" t="t" r="r" b="b"/>
            <a:pathLst>
              <a:path w="2349051" h="2790449">
                <a:moveTo>
                  <a:pt x="0" y="0"/>
                </a:moveTo>
                <a:lnTo>
                  <a:pt x="2349051" y="0"/>
                </a:lnTo>
                <a:lnTo>
                  <a:pt x="2349051" y="2790449"/>
                </a:lnTo>
                <a:lnTo>
                  <a:pt x="0" y="2790449"/>
                </a:lnTo>
                <a:lnTo>
                  <a:pt x="0" y="0"/>
                </a:lnTo>
                <a:close/>
              </a:path>
            </a:pathLst>
          </a:custGeom>
          <a:blipFill>
            <a:blip r:embed="rId10">
              <a:extLst>
                <a:ext uri="{96DAC541-7B7A-43D3-8B79-37D633B846F1}">
                  <asvg:svgBlip xmlns="" xmlns:asvg="http://schemas.microsoft.com/office/drawing/2016/SVG/main" r:embed="rId7"/>
                </a:ext>
              </a:extLst>
            </a:blip>
            <a:stretch>
              <a:fillRect/>
            </a:stretch>
          </a:blipFill>
        </p:spPr>
      </p:sp>
      <p:sp>
        <p:nvSpPr>
          <p:cNvPr id="13" name="Freeform 13"/>
          <p:cNvSpPr/>
          <p:nvPr/>
        </p:nvSpPr>
        <p:spPr>
          <a:xfrm>
            <a:off x="3175536" y="1477794"/>
            <a:ext cx="1558039" cy="617550"/>
          </a:xfrm>
          <a:custGeom>
            <a:avLst/>
            <a:gdLst/>
            <a:ahLst/>
            <a:cxnLst/>
            <a:rect l="l" t="t" r="r" b="b"/>
            <a:pathLst>
              <a:path w="1558039" h="617550">
                <a:moveTo>
                  <a:pt x="0" y="0"/>
                </a:moveTo>
                <a:lnTo>
                  <a:pt x="1558039" y="0"/>
                </a:lnTo>
                <a:lnTo>
                  <a:pt x="1558039" y="617550"/>
                </a:lnTo>
                <a:lnTo>
                  <a:pt x="0" y="617550"/>
                </a:lnTo>
                <a:lnTo>
                  <a:pt x="0" y="0"/>
                </a:lnTo>
                <a:close/>
              </a:path>
            </a:pathLst>
          </a:custGeom>
          <a:blipFill>
            <a:blip r:embed="rId11">
              <a:extLst>
                <a:ext uri="{96DAC541-7B7A-43D3-8B79-37D633B846F1}">
                  <asvg:svgBlip xmlns="" xmlns:asvg="http://schemas.microsoft.com/office/drawing/2016/SVG/main" r:embed="rId13"/>
                </a:ext>
              </a:extLst>
            </a:blip>
            <a:stretch>
              <a:fillRect/>
            </a:stretch>
          </a:blipFill>
        </p:spPr>
      </p:sp>
      <p:sp>
        <p:nvSpPr>
          <p:cNvPr id="14" name="Freeform 14"/>
          <p:cNvSpPr/>
          <p:nvPr/>
        </p:nvSpPr>
        <p:spPr>
          <a:xfrm rot="-1333878">
            <a:off x="15972024" y="129488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6" name="Freeform 16"/>
          <p:cNvSpPr/>
          <p:nvPr/>
        </p:nvSpPr>
        <p:spPr>
          <a:xfrm rot="-1333878">
            <a:off x="1960985" y="7723609"/>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7" name="Freeform 17"/>
          <p:cNvSpPr/>
          <p:nvPr/>
        </p:nvSpPr>
        <p:spPr>
          <a:xfrm rot="-1333878">
            <a:off x="3360854" y="2093956"/>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650384" y="652515"/>
            <a:ext cx="16989154" cy="8981969"/>
            <a:chOff x="0" y="0"/>
            <a:chExt cx="4474510" cy="2365621"/>
          </a:xfrm>
        </p:grpSpPr>
        <p:sp>
          <p:nvSpPr>
            <p:cNvPr id="3" name="Freeform 3"/>
            <p:cNvSpPr/>
            <p:nvPr/>
          </p:nvSpPr>
          <p:spPr>
            <a:xfrm>
              <a:off x="0" y="0"/>
              <a:ext cx="4474510" cy="2365621"/>
            </a:xfrm>
            <a:custGeom>
              <a:avLst/>
              <a:gdLst/>
              <a:ahLst/>
              <a:cxnLst/>
              <a:rect l="l" t="t" r="r" b="b"/>
              <a:pathLst>
                <a:path w="4474510" h="2365621">
                  <a:moveTo>
                    <a:pt x="0" y="0"/>
                  </a:moveTo>
                  <a:lnTo>
                    <a:pt x="4474510" y="0"/>
                  </a:lnTo>
                  <a:lnTo>
                    <a:pt x="4474510" y="2365621"/>
                  </a:lnTo>
                  <a:lnTo>
                    <a:pt x="0" y="2365621"/>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474510" cy="2413246"/>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2118603" y="1448252"/>
            <a:ext cx="3233529" cy="1295400"/>
          </a:xfrm>
          <a:custGeom>
            <a:avLst/>
            <a:gdLst/>
            <a:ahLst/>
            <a:cxnLst/>
            <a:rect l="l" t="t" r="r" b="b"/>
            <a:pathLst>
              <a:path w="860843" h="220879">
                <a:moveTo>
                  <a:pt x="110440" y="0"/>
                </a:moveTo>
                <a:lnTo>
                  <a:pt x="750403" y="0"/>
                </a:lnTo>
                <a:cubicBezTo>
                  <a:pt x="811397" y="0"/>
                  <a:pt x="860843" y="49446"/>
                  <a:pt x="860843" y="110440"/>
                </a:cubicBezTo>
                <a:lnTo>
                  <a:pt x="860843" y="110440"/>
                </a:lnTo>
                <a:cubicBezTo>
                  <a:pt x="860843" y="139730"/>
                  <a:pt x="849207" y="167821"/>
                  <a:pt x="828495" y="188532"/>
                </a:cubicBezTo>
                <a:cubicBezTo>
                  <a:pt x="807784" y="209244"/>
                  <a:pt x="779693" y="220879"/>
                  <a:pt x="750403" y="220879"/>
                </a:cubicBezTo>
                <a:lnTo>
                  <a:pt x="110440" y="220879"/>
                </a:lnTo>
                <a:cubicBezTo>
                  <a:pt x="81149" y="220879"/>
                  <a:pt x="53059" y="209244"/>
                  <a:pt x="32347" y="188532"/>
                </a:cubicBezTo>
                <a:cubicBezTo>
                  <a:pt x="11636" y="167821"/>
                  <a:pt x="0" y="139730"/>
                  <a:pt x="0" y="110440"/>
                </a:cubicBezTo>
                <a:lnTo>
                  <a:pt x="0" y="110440"/>
                </a:lnTo>
                <a:cubicBezTo>
                  <a:pt x="0" y="81149"/>
                  <a:pt x="11636" y="53059"/>
                  <a:pt x="32347" y="32347"/>
                </a:cubicBezTo>
                <a:cubicBezTo>
                  <a:pt x="53059" y="11636"/>
                  <a:pt x="81149" y="0"/>
                  <a:pt x="110440" y="0"/>
                </a:cubicBezTo>
                <a:close/>
              </a:path>
            </a:pathLst>
          </a:custGeom>
          <a:solidFill>
            <a:srgbClr val="FEF3C6"/>
          </a:solidFill>
          <a:ln w="76200" cap="rnd">
            <a:solidFill>
              <a:srgbClr val="495324"/>
            </a:solidFill>
            <a:prstDash val="solid"/>
            <a:round/>
          </a:ln>
        </p:spPr>
        <p:txBody>
          <a:bodyPr/>
          <a:lstStyle/>
          <a:p>
            <a:pPr algn="ctr">
              <a:lnSpc>
                <a:spcPct val="160000"/>
              </a:lnSpc>
            </a:pPr>
            <a:r>
              <a:rPr lang="en-US" sz="4500" b="1" smtClean="0">
                <a:solidFill>
                  <a:srgbClr val="C00000"/>
                </a:solidFill>
                <a:latin typeface="Arial" panose="020B0604020202020204" pitchFamily="34" charset="0"/>
                <a:cs typeface="Arial" panose="020B0604020202020204" pitchFamily="34" charset="0"/>
              </a:rPr>
              <a:t>Ví dụ 1</a:t>
            </a:r>
            <a:endParaRPr lang="en-US" sz="4500" b="1">
              <a:solidFill>
                <a:srgbClr val="C00000"/>
              </a:solidFill>
              <a:latin typeface="Arial" panose="020B0604020202020204" pitchFamily="34" charset="0"/>
              <a:cs typeface="Arial" panose="020B0604020202020204" pitchFamily="34" charset="0"/>
            </a:endParaRPr>
          </a:p>
        </p:txBody>
      </p:sp>
      <p:sp>
        <p:nvSpPr>
          <p:cNvPr id="13" name="TextBox 13"/>
          <p:cNvSpPr txBox="1"/>
          <p:nvPr/>
        </p:nvSpPr>
        <p:spPr>
          <a:xfrm>
            <a:off x="1295400" y="1076473"/>
            <a:ext cx="3268511" cy="1019479"/>
          </a:xfrm>
          <a:prstGeom prst="rect">
            <a:avLst/>
          </a:prstGeom>
        </p:spPr>
        <p:txBody>
          <a:bodyPr lIns="50800" tIns="50800" rIns="50800" bIns="50800" rtlCol="0" anchor="ctr"/>
          <a:lstStyle/>
          <a:p>
            <a:pPr algn="ctr">
              <a:lnSpc>
                <a:spcPts val="2659"/>
              </a:lnSpc>
            </a:pPr>
            <a:endParaRPr/>
          </a:p>
        </p:txBody>
      </p:sp>
      <mc:AlternateContent xmlns:mc="http://schemas.openxmlformats.org/markup-compatibility/2006" xmlns:a14="http://schemas.microsoft.com/office/drawing/2010/main">
        <mc:Choice Requires="a14">
          <p:sp>
            <p:nvSpPr>
              <p:cNvPr id="36" name="Rectangle 35"/>
              <p:cNvSpPr/>
              <p:nvPr/>
            </p:nvSpPr>
            <p:spPr>
              <a:xfrm>
                <a:off x="2057400" y="2933700"/>
                <a:ext cx="14130129" cy="5327099"/>
              </a:xfrm>
              <a:prstGeom prst="rect">
                <a:avLst/>
              </a:prstGeom>
            </p:spPr>
            <p:txBody>
              <a:bodyPr wrap="square">
                <a:spAutoFit/>
              </a:bodyPr>
              <a:lstStyle/>
              <a:p>
                <a:pPr algn="just">
                  <a:lnSpc>
                    <a:spcPct val="200000"/>
                  </a:lnSpc>
                  <a:spcAft>
                    <a:spcPts val="500"/>
                  </a:spcAft>
                </a:pPr>
                <a:r>
                  <a:rPr lang="en-US" sz="4200" smtClean="0">
                    <a:solidFill>
                      <a:schemeClr val="bg1"/>
                    </a:solidFill>
                    <a:latin typeface="Arial" panose="020B0604020202020204" pitchFamily="34" charset="0"/>
                    <a:cs typeface="Arial" panose="020B0604020202020204" pitchFamily="34" charset="0"/>
                  </a:rPr>
                  <a:t>a) Nếu </a:t>
                </a:r>
                <a14:m>
                  <m:oMath xmlns:m="http://schemas.openxmlformats.org/officeDocument/2006/math">
                    <m:r>
                      <a:rPr lang="en-US" sz="4200" i="1" smtClean="0">
                        <a:solidFill>
                          <a:schemeClr val="bg1"/>
                        </a:solidFill>
                        <a:latin typeface="Cambria Math" panose="02040503050406030204" pitchFamily="18" charset="0"/>
                        <a:cs typeface="Arial" panose="020B0604020202020204" pitchFamily="34" charset="0"/>
                      </a:rPr>
                      <m:t>𝑦</m:t>
                    </m:r>
                  </m:oMath>
                </a14:m>
                <a:r>
                  <a:rPr lang="en-US" sz="4200" smtClean="0">
                    <a:solidFill>
                      <a:schemeClr val="bg1"/>
                    </a:solidFill>
                    <a:latin typeface="Arial" panose="020B0604020202020204" pitchFamily="34" charset="0"/>
                    <a:cs typeface="Arial" panose="020B0604020202020204" pitchFamily="34" charset="0"/>
                  </a:rPr>
                  <a:t> tỉ lệ thuận với </a:t>
                </a:r>
                <a14:m>
                  <m:oMath xmlns:m="http://schemas.openxmlformats.org/officeDocument/2006/math">
                    <m:r>
                      <a:rPr lang="en-US" sz="4200" i="1" smtClean="0">
                        <a:solidFill>
                          <a:schemeClr val="bg1"/>
                        </a:solidFill>
                        <a:latin typeface="Cambria Math" panose="02040503050406030204" pitchFamily="18" charset="0"/>
                        <a:cs typeface="Arial" panose="020B0604020202020204" pitchFamily="34" charset="0"/>
                      </a:rPr>
                      <m:t>𝑥</m:t>
                    </m:r>
                  </m:oMath>
                </a14:m>
                <a:r>
                  <a:rPr lang="en-US" sz="4200" smtClean="0">
                    <a:solidFill>
                      <a:schemeClr val="bg1"/>
                    </a:solidFill>
                    <a:latin typeface="Arial" panose="020B0604020202020204" pitchFamily="34" charset="0"/>
                    <a:cs typeface="Arial" panose="020B0604020202020204" pitchFamily="34" charset="0"/>
                  </a:rPr>
                  <a:t>, tức là </a:t>
                </a:r>
                <a14:m>
                  <m:oMath xmlns:m="http://schemas.openxmlformats.org/officeDocument/2006/math">
                    <m:r>
                      <a:rPr lang="en-US" sz="4200" i="1" smtClean="0">
                        <a:solidFill>
                          <a:schemeClr val="bg1"/>
                        </a:solidFill>
                        <a:latin typeface="Cambria Math" panose="02040503050406030204" pitchFamily="18" charset="0"/>
                        <a:cs typeface="Arial" panose="020B0604020202020204" pitchFamily="34" charset="0"/>
                      </a:rPr>
                      <m:t>𝑦</m:t>
                    </m:r>
                    <m:r>
                      <a:rPr lang="en-US" sz="4200" b="0" i="1" smtClean="0">
                        <a:solidFill>
                          <a:schemeClr val="bg1"/>
                        </a:solidFill>
                        <a:latin typeface="Cambria Math" panose="02040503050406030204" pitchFamily="18" charset="0"/>
                        <a:cs typeface="Arial" panose="020B0604020202020204" pitchFamily="34" charset="0"/>
                      </a:rPr>
                      <m:t>=</m:t>
                    </m:r>
                    <m:r>
                      <a:rPr lang="en-US" sz="4200" i="1" smtClean="0">
                        <a:solidFill>
                          <a:schemeClr val="bg1"/>
                        </a:solidFill>
                        <a:latin typeface="Cambria Math" panose="02040503050406030204" pitchFamily="18" charset="0"/>
                        <a:cs typeface="Arial" panose="020B0604020202020204" pitchFamily="34" charset="0"/>
                      </a:rPr>
                      <m:t>𝑘𝑥</m:t>
                    </m:r>
                    <m:r>
                      <a:rPr lang="en-US" sz="4200" i="1" smtClean="0">
                        <a:solidFill>
                          <a:schemeClr val="bg1"/>
                        </a:solidFill>
                        <a:latin typeface="Cambria Math" panose="02040503050406030204" pitchFamily="18" charset="0"/>
                        <a:cs typeface="Arial" panose="020B0604020202020204" pitchFamily="34" charset="0"/>
                      </a:rPr>
                      <m:t> (</m:t>
                    </m:r>
                    <m:r>
                      <a:rPr lang="en-US" sz="4200" i="1" smtClean="0">
                        <a:solidFill>
                          <a:schemeClr val="bg1"/>
                        </a:solidFill>
                        <a:latin typeface="Cambria Math" panose="02040503050406030204" pitchFamily="18" charset="0"/>
                        <a:cs typeface="Arial" panose="020B0604020202020204" pitchFamily="34" charset="0"/>
                      </a:rPr>
                      <m:t>𝑘</m:t>
                    </m:r>
                    <m:r>
                      <a:rPr lang="en-US" sz="4200" i="1" smtClean="0">
                        <a:solidFill>
                          <a:schemeClr val="bg1"/>
                        </a:solidFill>
                        <a:latin typeface="Cambria Math" panose="02040503050406030204" pitchFamily="18" charset="0"/>
                        <a:cs typeface="Arial" panose="020B0604020202020204" pitchFamily="34" charset="0"/>
                      </a:rPr>
                      <m:t>=0), </m:t>
                    </m:r>
                  </m:oMath>
                </a14:m>
                <a:r>
                  <a:rPr lang="en-US" sz="4200" smtClean="0">
                    <a:solidFill>
                      <a:schemeClr val="bg1"/>
                    </a:solidFill>
                    <a:latin typeface="Arial" panose="020B0604020202020204" pitchFamily="34" charset="0"/>
                    <a:cs typeface="Arial" panose="020B0604020202020204" pitchFamily="34" charset="0"/>
                  </a:rPr>
                  <a:t>thì </a:t>
                </a:r>
                <a14:m>
                  <m:oMath xmlns:m="http://schemas.openxmlformats.org/officeDocument/2006/math">
                    <m:r>
                      <a:rPr lang="en-US" sz="4200" i="1" smtClean="0">
                        <a:solidFill>
                          <a:schemeClr val="bg1"/>
                        </a:solidFill>
                        <a:latin typeface="Cambria Math" panose="02040503050406030204" pitchFamily="18" charset="0"/>
                        <a:cs typeface="Arial" panose="020B0604020202020204" pitchFamily="34" charset="0"/>
                      </a:rPr>
                      <m:t>𝑦</m:t>
                    </m:r>
                  </m:oMath>
                </a14:m>
                <a:r>
                  <a:rPr lang="en-US" sz="4200" smtClean="0">
                    <a:solidFill>
                      <a:schemeClr val="bg1"/>
                    </a:solidFill>
                    <a:latin typeface="Arial" panose="020B0604020202020204" pitchFamily="34" charset="0"/>
                    <a:cs typeface="Arial" panose="020B0604020202020204" pitchFamily="34" charset="0"/>
                  </a:rPr>
                  <a:t> là một hàm số bậc nhất của </a:t>
                </a:r>
                <a14:m>
                  <m:oMath xmlns:m="http://schemas.openxmlformats.org/officeDocument/2006/math">
                    <m:r>
                      <a:rPr lang="en-US" sz="4200" i="1" smtClean="0">
                        <a:solidFill>
                          <a:schemeClr val="bg1"/>
                        </a:solidFill>
                        <a:latin typeface="Cambria Math" panose="02040503050406030204" pitchFamily="18" charset="0"/>
                        <a:cs typeface="Arial" panose="020B0604020202020204" pitchFamily="34" charset="0"/>
                      </a:rPr>
                      <m:t>𝑥</m:t>
                    </m:r>
                  </m:oMath>
                </a14:m>
                <a:r>
                  <a:rPr lang="en-US" sz="4200" smtClean="0">
                    <a:solidFill>
                      <a:schemeClr val="bg1"/>
                    </a:solidFill>
                    <a:latin typeface="Arial" panose="020B0604020202020204" pitchFamily="34" charset="0"/>
                    <a:cs typeface="Arial" panose="020B0604020202020204" pitchFamily="34" charset="0"/>
                  </a:rPr>
                  <a:t> với </a:t>
                </a:r>
                <a14:m>
                  <m:oMath xmlns:m="http://schemas.openxmlformats.org/officeDocument/2006/math">
                    <m:r>
                      <a:rPr lang="en-US" sz="4200" i="1" smtClean="0">
                        <a:solidFill>
                          <a:schemeClr val="bg1"/>
                        </a:solidFill>
                        <a:latin typeface="Cambria Math" panose="02040503050406030204" pitchFamily="18" charset="0"/>
                        <a:cs typeface="Arial" panose="020B0604020202020204" pitchFamily="34" charset="0"/>
                      </a:rPr>
                      <m:t>𝑎</m:t>
                    </m:r>
                    <m:r>
                      <a:rPr lang="en-US" sz="4200" i="1" smtClean="0">
                        <a:solidFill>
                          <a:schemeClr val="bg1"/>
                        </a:solidFill>
                        <a:latin typeface="Cambria Math" panose="02040503050406030204" pitchFamily="18" charset="0"/>
                        <a:cs typeface="Arial" panose="020B0604020202020204" pitchFamily="34" charset="0"/>
                      </a:rPr>
                      <m:t>=</m:t>
                    </m:r>
                    <m:r>
                      <a:rPr lang="en-US" sz="4200" i="1" smtClean="0">
                        <a:solidFill>
                          <a:schemeClr val="bg1"/>
                        </a:solidFill>
                        <a:latin typeface="Cambria Math" panose="02040503050406030204" pitchFamily="18" charset="0"/>
                        <a:cs typeface="Arial" panose="020B0604020202020204" pitchFamily="34" charset="0"/>
                      </a:rPr>
                      <m:t>𝑘</m:t>
                    </m:r>
                    <m:r>
                      <a:rPr lang="en-US" sz="4200" i="1" smtClean="0">
                        <a:solidFill>
                          <a:schemeClr val="bg1"/>
                        </a:solidFill>
                        <a:latin typeface="Cambria Math" panose="02040503050406030204" pitchFamily="18" charset="0"/>
                        <a:cs typeface="Arial" panose="020B0604020202020204" pitchFamily="34" charset="0"/>
                      </a:rPr>
                      <m:t>, </m:t>
                    </m:r>
                    <m:r>
                      <a:rPr lang="en-US" sz="4200" i="1" smtClean="0">
                        <a:solidFill>
                          <a:schemeClr val="bg1"/>
                        </a:solidFill>
                        <a:latin typeface="Cambria Math" panose="02040503050406030204" pitchFamily="18" charset="0"/>
                        <a:cs typeface="Arial" panose="020B0604020202020204" pitchFamily="34" charset="0"/>
                      </a:rPr>
                      <m:t>𝑏</m:t>
                    </m:r>
                    <m:r>
                      <a:rPr lang="en-US" sz="4200" i="1" smtClean="0">
                        <a:solidFill>
                          <a:schemeClr val="bg1"/>
                        </a:solidFill>
                        <a:latin typeface="Cambria Math" panose="02040503050406030204" pitchFamily="18" charset="0"/>
                        <a:cs typeface="Arial" panose="020B0604020202020204" pitchFamily="34" charset="0"/>
                      </a:rPr>
                      <m:t>=0</m:t>
                    </m:r>
                  </m:oMath>
                </a14:m>
                <a:r>
                  <a:rPr lang="en-US" sz="4200" smtClean="0">
                    <a:solidFill>
                      <a:schemeClr val="bg1"/>
                    </a:solidFill>
                    <a:latin typeface="Arial" panose="020B0604020202020204" pitchFamily="34" charset="0"/>
                    <a:cs typeface="Arial" panose="020B0604020202020204" pitchFamily="34" charset="0"/>
                  </a:rPr>
                  <a:t>.</a:t>
                </a:r>
              </a:p>
              <a:p>
                <a:pPr algn="just">
                  <a:lnSpc>
                    <a:spcPct val="200000"/>
                  </a:lnSpc>
                  <a:spcAft>
                    <a:spcPts val="500"/>
                  </a:spcAft>
                </a:pPr>
                <a:r>
                  <a:rPr lang="en-US" sz="4200" smtClean="0">
                    <a:solidFill>
                      <a:schemeClr val="bg1"/>
                    </a:solidFill>
                    <a:latin typeface="Arial" panose="020B0604020202020204" pitchFamily="34" charset="0"/>
                    <a:cs typeface="Arial" panose="020B0604020202020204" pitchFamily="34" charset="0"/>
                  </a:rPr>
                  <a:t>b) Hàm số </a:t>
                </a:r>
                <a14:m>
                  <m:oMath xmlns:m="http://schemas.openxmlformats.org/officeDocument/2006/math">
                    <m:r>
                      <a:rPr lang="en-US" sz="4200" i="1" smtClean="0">
                        <a:solidFill>
                          <a:schemeClr val="bg1"/>
                        </a:solidFill>
                        <a:latin typeface="Cambria Math" panose="02040503050406030204" pitchFamily="18" charset="0"/>
                        <a:cs typeface="Arial" panose="020B0604020202020204" pitchFamily="34" charset="0"/>
                      </a:rPr>
                      <m:t>𝑦</m:t>
                    </m:r>
                    <m:r>
                      <a:rPr lang="en-US" sz="4200" i="1" smtClean="0">
                        <a:solidFill>
                          <a:schemeClr val="bg1"/>
                        </a:solidFill>
                        <a:latin typeface="Cambria Math" panose="02040503050406030204" pitchFamily="18" charset="0"/>
                        <a:cs typeface="Arial" panose="020B0604020202020204" pitchFamily="34" charset="0"/>
                      </a:rPr>
                      <m:t>=−2</m:t>
                    </m:r>
                    <m:r>
                      <a:rPr lang="en-US" sz="4200" i="1" smtClean="0">
                        <a:solidFill>
                          <a:schemeClr val="bg1"/>
                        </a:solidFill>
                        <a:latin typeface="Cambria Math" panose="02040503050406030204" pitchFamily="18" charset="0"/>
                        <a:cs typeface="Arial" panose="020B0604020202020204" pitchFamily="34" charset="0"/>
                      </a:rPr>
                      <m:t>𝑥</m:t>
                    </m:r>
                    <m:r>
                      <a:rPr lang="en-US" sz="4200" i="1" smtClean="0">
                        <a:solidFill>
                          <a:schemeClr val="bg1"/>
                        </a:solidFill>
                        <a:latin typeface="Cambria Math" panose="02040503050406030204" pitchFamily="18" charset="0"/>
                        <a:cs typeface="Arial" panose="020B0604020202020204" pitchFamily="34" charset="0"/>
                      </a:rPr>
                      <m:t>+3</m:t>
                    </m:r>
                  </m:oMath>
                </a14:m>
                <a:r>
                  <a:rPr lang="en-US" sz="4200" smtClean="0">
                    <a:solidFill>
                      <a:schemeClr val="bg1"/>
                    </a:solidFill>
                    <a:latin typeface="Arial" panose="020B0604020202020204" pitchFamily="34" charset="0"/>
                    <a:cs typeface="Arial" panose="020B0604020202020204" pitchFamily="34" charset="0"/>
                  </a:rPr>
                  <a:t> là một hàm số bậc nhất với         </a:t>
                </a:r>
                <a14:m>
                  <m:oMath xmlns:m="http://schemas.openxmlformats.org/officeDocument/2006/math">
                    <m:r>
                      <a:rPr lang="en-US" sz="4200" i="1" smtClean="0">
                        <a:solidFill>
                          <a:schemeClr val="bg1"/>
                        </a:solidFill>
                        <a:latin typeface="Cambria Math" panose="02040503050406030204" pitchFamily="18" charset="0"/>
                        <a:cs typeface="Arial" panose="020B0604020202020204" pitchFamily="34" charset="0"/>
                      </a:rPr>
                      <m:t>𝑎</m:t>
                    </m:r>
                    <m:r>
                      <a:rPr lang="en-US" sz="4200" b="0" i="1" smtClean="0">
                        <a:solidFill>
                          <a:schemeClr val="bg1"/>
                        </a:solidFill>
                        <a:latin typeface="Cambria Math" panose="02040503050406030204" pitchFamily="18" charset="0"/>
                        <a:cs typeface="Arial" panose="020B0604020202020204" pitchFamily="34" charset="0"/>
                      </a:rPr>
                      <m:t>=</m:t>
                    </m:r>
                    <m:r>
                      <a:rPr lang="en-US" sz="4200" i="1" smtClean="0">
                        <a:solidFill>
                          <a:schemeClr val="bg1"/>
                        </a:solidFill>
                        <a:latin typeface="Cambria Math" panose="02040503050406030204" pitchFamily="18" charset="0"/>
                        <a:cs typeface="Arial" panose="020B0604020202020204" pitchFamily="34" charset="0"/>
                      </a:rPr>
                      <m:t>−2; </m:t>
                    </m:r>
                    <m:r>
                      <a:rPr lang="en-US" sz="4200" i="1" smtClean="0">
                        <a:solidFill>
                          <a:schemeClr val="bg1"/>
                        </a:solidFill>
                        <a:latin typeface="Cambria Math" panose="02040503050406030204" pitchFamily="18" charset="0"/>
                        <a:cs typeface="Arial" panose="020B0604020202020204" pitchFamily="34" charset="0"/>
                      </a:rPr>
                      <m:t>𝑏</m:t>
                    </m:r>
                    <m:r>
                      <a:rPr lang="en-US" sz="4200" i="1" smtClean="0">
                        <a:solidFill>
                          <a:schemeClr val="bg1"/>
                        </a:solidFill>
                        <a:latin typeface="Cambria Math" panose="02040503050406030204" pitchFamily="18" charset="0"/>
                        <a:cs typeface="Arial" panose="020B0604020202020204" pitchFamily="34" charset="0"/>
                      </a:rPr>
                      <m:t> = 3</m:t>
                    </m:r>
                  </m:oMath>
                </a14:m>
                <a:r>
                  <a:rPr lang="en-US" sz="4200" smtClean="0">
                    <a:solidFill>
                      <a:schemeClr val="bg1"/>
                    </a:solidFill>
                    <a:latin typeface="Arial" panose="020B0604020202020204" pitchFamily="34" charset="0"/>
                    <a:cs typeface="Arial" panose="020B0604020202020204" pitchFamily="34" charset="0"/>
                  </a:rPr>
                  <a:t>.</a:t>
                </a:r>
              </a:p>
            </p:txBody>
          </p:sp>
        </mc:Choice>
        <mc:Fallback xmlns="">
          <p:sp>
            <p:nvSpPr>
              <p:cNvPr id="36" name="Rectangle 35"/>
              <p:cNvSpPr>
                <a:spLocks noRot="1" noChangeAspect="1" noMove="1" noResize="1" noEditPoints="1" noAdjustHandles="1" noChangeArrowheads="1" noChangeShapeType="1" noTextEdit="1"/>
              </p:cNvSpPr>
              <p:nvPr/>
            </p:nvSpPr>
            <p:spPr>
              <a:xfrm>
                <a:off x="2057400" y="2933700"/>
                <a:ext cx="14130129" cy="5327099"/>
              </a:xfrm>
              <a:prstGeom prst="rect">
                <a:avLst/>
              </a:prstGeom>
              <a:blipFill>
                <a:blip r:embed="rId2"/>
                <a:stretch>
                  <a:fillRect l="-1683" r="-1683" b="-572"/>
                </a:stretch>
              </a:blipFill>
            </p:spPr>
            <p:txBody>
              <a:bodyPr/>
              <a:lstStyle/>
              <a:p>
                <a:r>
                  <a:rPr lang="en-US">
                    <a:noFill/>
                  </a:rPr>
                  <a:t> </a:t>
                </a:r>
              </a:p>
            </p:txBody>
          </p:sp>
        </mc:Fallback>
      </mc:AlternateContent>
      <p:pic>
        <p:nvPicPr>
          <p:cNvPr id="37" name="Picture 36"/>
          <p:cNvPicPr>
            <a:picLocks noChangeAspect="1"/>
          </p:cNvPicPr>
          <p:nvPr/>
        </p:nvPicPr>
        <p:blipFill>
          <a:blip r:embed="rId3"/>
          <a:stretch>
            <a:fillRect/>
          </a:stretch>
        </p:blipFill>
        <p:spPr>
          <a:xfrm>
            <a:off x="15621000" y="7970480"/>
            <a:ext cx="2158906" cy="1880338"/>
          </a:xfrm>
          <a:prstGeom prst="rect">
            <a:avLst/>
          </a:prstGeom>
        </p:spPr>
      </p:pic>
      <p:sp>
        <p:nvSpPr>
          <p:cNvPr id="38" name="Freeform 18"/>
          <p:cNvSpPr/>
          <p:nvPr/>
        </p:nvSpPr>
        <p:spPr>
          <a:xfrm rot="-1333878">
            <a:off x="167020" y="2612771"/>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4">
              <a:extLst>
                <a:ext uri="{96DAC541-7B7A-43D3-8B79-37D633B846F1}">
                  <asvg:svgBlip xmlns="" xmlns:asvg="http://schemas.microsoft.com/office/drawing/2016/SVG/main" r:embed="rId12"/>
                </a:ext>
              </a:extLst>
            </a:blip>
            <a:stretch>
              <a:fillRect/>
            </a:stretch>
          </a:blipFill>
        </p:spPr>
      </p:sp>
      <p:sp>
        <p:nvSpPr>
          <p:cNvPr id="39" name="Freeform 18"/>
          <p:cNvSpPr/>
          <p:nvPr/>
        </p:nvSpPr>
        <p:spPr>
          <a:xfrm rot="-1333878">
            <a:off x="17174684" y="384378"/>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4">
              <a:extLst>
                <a:ext uri="{96DAC541-7B7A-43D3-8B79-37D633B846F1}">
                  <asvg:svgBlip xmlns="" xmlns:asvg="http://schemas.microsoft.com/office/drawing/2016/SVG/main" r:embed="rId12"/>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anim calcmode="lin" valueType="num">
                                      <p:cBhvr>
                                        <p:cTn id="13" dur="500" fill="hold"/>
                                        <p:tgtEl>
                                          <p:spTgt spid="36"/>
                                        </p:tgtEl>
                                        <p:attrNameLst>
                                          <p:attrName>ppt_x</p:attrName>
                                        </p:attrNameLst>
                                      </p:cBhvr>
                                      <p:tavLst>
                                        <p:tav tm="0">
                                          <p:val>
                                            <p:strVal val="#ppt_x"/>
                                          </p:val>
                                        </p:tav>
                                        <p:tav tm="100000">
                                          <p:val>
                                            <p:strVal val="#ppt_x"/>
                                          </p:val>
                                        </p:tav>
                                      </p:tavLst>
                                    </p:anim>
                                    <p:anim calcmode="lin" valueType="num">
                                      <p:cBhvr>
                                        <p:cTn id="14" dur="5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68732"/>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FEF3C6"/>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grpSp>
        <p:nvGrpSpPr>
          <p:cNvPr id="18" name="Group 17"/>
          <p:cNvGrpSpPr/>
          <p:nvPr/>
        </p:nvGrpSpPr>
        <p:grpSpPr>
          <a:xfrm>
            <a:off x="1593162" y="1409700"/>
            <a:ext cx="15101675" cy="1954831"/>
            <a:chOff x="1562190" y="1333500"/>
            <a:chExt cx="15101675" cy="1954831"/>
          </a:xfrm>
        </p:grpSpPr>
        <p:pic>
          <p:nvPicPr>
            <p:cNvPr id="16" name="Picture 15"/>
            <p:cNvPicPr>
              <a:picLocks noChangeAspect="1"/>
            </p:cNvPicPr>
            <p:nvPr/>
          </p:nvPicPr>
          <p:blipFill>
            <a:blip r:embed="rId2"/>
            <a:stretch>
              <a:fillRect/>
            </a:stretch>
          </p:blipFill>
          <p:spPr>
            <a:xfrm>
              <a:off x="1562190" y="1714500"/>
              <a:ext cx="1583899" cy="1234349"/>
            </a:xfrm>
            <a:prstGeom prst="rect">
              <a:avLst/>
            </a:prstGeom>
          </p:spPr>
        </p:pic>
        <p:sp>
          <p:nvSpPr>
            <p:cNvPr id="17" name="Rectangle 16"/>
            <p:cNvSpPr/>
            <p:nvPr/>
          </p:nvSpPr>
          <p:spPr>
            <a:xfrm>
              <a:off x="3505200" y="1333500"/>
              <a:ext cx="13158665" cy="1954831"/>
            </a:xfrm>
            <a:prstGeom prst="rect">
              <a:avLst/>
            </a:prstGeom>
          </p:spPr>
          <p:txBody>
            <a:bodyPr wrap="square">
              <a:spAutoFit/>
            </a:bodyPr>
            <a:lstStyle/>
            <a:p>
              <a:pPr>
                <a:lnSpc>
                  <a:spcPct val="150000"/>
                </a:lnSpc>
              </a:pPr>
              <a:r>
                <a:rPr lang="en-US" sz="4300">
                  <a:solidFill>
                    <a:srgbClr val="000000"/>
                  </a:solidFill>
                  <a:latin typeface="Arial" panose="020B0604020202020204" pitchFamily="34" charset="0"/>
                  <a:cs typeface="Arial" panose="020B0604020202020204" pitchFamily="34" charset="0"/>
                </a:rPr>
                <a:t>Trong các hàm số sau, những hàm số nào là hàm số bậc nhất?</a:t>
              </a:r>
              <a:endParaRPr lang="en-US" sz="4300">
                <a:latin typeface="Arial" panose="020B0604020202020204" pitchFamily="34" charset="0"/>
                <a:cs typeface="Arial" panose="020B0604020202020204" pitchFamily="34" charset="0"/>
              </a:endParaRPr>
            </a:p>
          </p:txBody>
        </p:sp>
      </p:grpSp>
      <p:sp>
        <p:nvSpPr>
          <p:cNvPr id="19" name="Rectangle 18"/>
          <p:cNvSpPr/>
          <p:nvPr/>
        </p:nvSpPr>
        <p:spPr>
          <a:xfrm>
            <a:off x="5075438" y="3216090"/>
            <a:ext cx="13030200" cy="6047809"/>
          </a:xfrm>
          <a:prstGeom prst="rect">
            <a:avLst/>
          </a:prstGeom>
        </p:spPr>
        <p:txBody>
          <a:bodyPr wrap="square">
            <a:spAutoFit/>
          </a:bodyPr>
          <a:lstStyle/>
          <a:p>
            <a:pPr algn="just">
              <a:lnSpc>
                <a:spcPct val="300000"/>
              </a:lnSpc>
            </a:pPr>
            <a:r>
              <a:rPr lang="es-ES" sz="4300" smtClean="0">
                <a:solidFill>
                  <a:srgbClr val="000000"/>
                </a:solidFill>
                <a:latin typeface="Arial" panose="020B0604020202020204" pitchFamily="34" charset="0"/>
                <a:cs typeface="Arial" panose="020B0604020202020204" pitchFamily="34" charset="0"/>
              </a:rPr>
              <a:t>a) y </a:t>
            </a:r>
            <a:r>
              <a:rPr lang="es-ES" sz="4300">
                <a:solidFill>
                  <a:srgbClr val="000000"/>
                </a:solidFill>
                <a:latin typeface="Arial" panose="020B0604020202020204" pitchFamily="34" charset="0"/>
                <a:cs typeface="Arial" panose="020B0604020202020204" pitchFamily="34" charset="0"/>
              </a:rPr>
              <a:t>= 3x – 2;                  </a:t>
            </a:r>
            <a:r>
              <a:rPr lang="es-ES" sz="4300" smtClean="0">
                <a:solidFill>
                  <a:srgbClr val="000000"/>
                </a:solidFill>
                <a:latin typeface="Arial" panose="020B0604020202020204" pitchFamily="34" charset="0"/>
                <a:cs typeface="Arial" panose="020B0604020202020204" pitchFamily="34" charset="0"/>
              </a:rPr>
              <a:t>b</a:t>
            </a:r>
            <a:r>
              <a:rPr lang="es-ES" sz="4300">
                <a:solidFill>
                  <a:srgbClr val="000000"/>
                </a:solidFill>
                <a:latin typeface="Arial" panose="020B0604020202020204" pitchFamily="34" charset="0"/>
                <a:cs typeface="Arial" panose="020B0604020202020204" pitchFamily="34" charset="0"/>
              </a:rPr>
              <a:t>) y = –2x;                     </a:t>
            </a:r>
            <a:endParaRPr lang="es-ES" sz="4300" smtClean="0">
              <a:solidFill>
                <a:srgbClr val="000000"/>
              </a:solidFill>
              <a:latin typeface="Arial" panose="020B0604020202020204" pitchFamily="34" charset="0"/>
              <a:cs typeface="Arial" panose="020B0604020202020204" pitchFamily="34" charset="0"/>
            </a:endParaRPr>
          </a:p>
          <a:p>
            <a:pPr algn="just">
              <a:lnSpc>
                <a:spcPct val="300000"/>
              </a:lnSpc>
            </a:pPr>
            <a:r>
              <a:rPr lang="es-ES" sz="4300" smtClean="0">
                <a:solidFill>
                  <a:srgbClr val="000000"/>
                </a:solidFill>
                <a:latin typeface="Arial" panose="020B0604020202020204" pitchFamily="34" charset="0"/>
                <a:cs typeface="Arial" panose="020B0604020202020204" pitchFamily="34" charset="0"/>
              </a:rPr>
              <a:t>c</a:t>
            </a:r>
            <a:r>
              <a:rPr lang="es-ES" sz="4300">
                <a:solidFill>
                  <a:srgbClr val="000000"/>
                </a:solidFill>
                <a:latin typeface="Arial" panose="020B0604020202020204" pitchFamily="34" charset="0"/>
                <a:cs typeface="Arial" panose="020B0604020202020204" pitchFamily="34" charset="0"/>
              </a:rPr>
              <a:t>) y = 2x</a:t>
            </a:r>
            <a:r>
              <a:rPr lang="es-ES" sz="4300" baseline="30000">
                <a:solidFill>
                  <a:srgbClr val="000000"/>
                </a:solidFill>
                <a:latin typeface="Arial" panose="020B0604020202020204" pitchFamily="34" charset="0"/>
                <a:cs typeface="Arial" panose="020B0604020202020204" pitchFamily="34" charset="0"/>
              </a:rPr>
              <a:t>2</a:t>
            </a:r>
            <a:r>
              <a:rPr lang="es-ES" sz="4300">
                <a:solidFill>
                  <a:srgbClr val="000000"/>
                </a:solidFill>
                <a:latin typeface="Arial" panose="020B0604020202020204" pitchFamily="34" charset="0"/>
                <a:cs typeface="Arial" panose="020B0604020202020204" pitchFamily="34" charset="0"/>
              </a:rPr>
              <a:t> + 3;     </a:t>
            </a:r>
            <a:r>
              <a:rPr lang="es-ES" sz="4300" smtClean="0">
                <a:solidFill>
                  <a:srgbClr val="000000"/>
                </a:solidFill>
                <a:latin typeface="Arial" panose="020B0604020202020204" pitchFamily="34" charset="0"/>
                <a:cs typeface="Arial" panose="020B0604020202020204" pitchFamily="34" charset="0"/>
              </a:rPr>
              <a:t>		   d</a:t>
            </a:r>
            <a:r>
              <a:rPr lang="es-ES" sz="4300">
                <a:solidFill>
                  <a:srgbClr val="000000"/>
                </a:solidFill>
                <a:latin typeface="Arial" panose="020B0604020202020204" pitchFamily="34" charset="0"/>
                <a:cs typeface="Arial" panose="020B0604020202020204" pitchFamily="34" charset="0"/>
              </a:rPr>
              <a:t>) y = 3(x – 1);                </a:t>
            </a:r>
            <a:endParaRPr lang="es-ES" sz="4300" smtClean="0">
              <a:solidFill>
                <a:srgbClr val="000000"/>
              </a:solidFill>
              <a:latin typeface="Arial" panose="020B0604020202020204" pitchFamily="34" charset="0"/>
              <a:cs typeface="Arial" panose="020B0604020202020204" pitchFamily="34" charset="0"/>
            </a:endParaRPr>
          </a:p>
          <a:p>
            <a:pPr algn="just">
              <a:lnSpc>
                <a:spcPct val="300000"/>
              </a:lnSpc>
            </a:pPr>
            <a:r>
              <a:rPr lang="es-ES" sz="4300" smtClean="0">
                <a:solidFill>
                  <a:srgbClr val="000000"/>
                </a:solidFill>
                <a:latin typeface="Arial" panose="020B0604020202020204" pitchFamily="34" charset="0"/>
                <a:cs typeface="Arial" panose="020B0604020202020204" pitchFamily="34" charset="0"/>
              </a:rPr>
              <a:t>e</a:t>
            </a:r>
            <a:r>
              <a:rPr lang="es-ES" sz="4300">
                <a:solidFill>
                  <a:srgbClr val="000000"/>
                </a:solidFill>
                <a:latin typeface="Arial" panose="020B0604020202020204" pitchFamily="34" charset="0"/>
                <a:cs typeface="Arial" panose="020B0604020202020204" pitchFamily="34" charset="0"/>
              </a:rPr>
              <a:t>) y = 0x + 1.</a:t>
            </a:r>
            <a:endParaRPr lang="es-ES" sz="4300" b="0" i="0">
              <a:solidFill>
                <a:srgbClr val="000000"/>
              </a:solidFill>
              <a:effectLst/>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3"/>
          <a:stretch>
            <a:fillRect/>
          </a:stretch>
        </p:blipFill>
        <p:spPr>
          <a:xfrm>
            <a:off x="15621000" y="7891098"/>
            <a:ext cx="1909829" cy="1821206"/>
          </a:xfrm>
          <a:prstGeom prst="rect">
            <a:avLst/>
          </a:prstGeom>
        </p:spPr>
      </p:pic>
      <p:sp>
        <p:nvSpPr>
          <p:cNvPr id="21" name="Rectangle 20"/>
          <p:cNvSpPr/>
          <p:nvPr/>
        </p:nvSpPr>
        <p:spPr>
          <a:xfrm>
            <a:off x="4648200" y="3924300"/>
            <a:ext cx="4114800" cy="1219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0302266" y="3926305"/>
            <a:ext cx="4114800" cy="12192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0302266" y="5783479"/>
            <a:ext cx="4785334" cy="141742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par>
                          <p:cTn id="24" fill="hold">
                            <p:stCondLst>
                              <p:cond delay="1000"/>
                            </p:stCondLst>
                            <p:childTnLst>
                              <p:par>
                                <p:cTn id="25" presetID="16" presetClass="entr" presetSubtype="21"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22"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68732"/>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FEF3C6"/>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graphicFrame>
            <p:nvGraphicFramePr>
              <p:cNvPr id="29" name="Table 28"/>
              <p:cNvGraphicFramePr>
                <a:graphicFrameLocks noGrp="1"/>
              </p:cNvGraphicFramePr>
              <p:nvPr>
                <p:extLst>
                  <p:ext uri="{D42A27DB-BD31-4B8C-83A1-F6EECF244321}">
                    <p14:modId xmlns:p14="http://schemas.microsoft.com/office/powerpoint/2010/main" val="3316630573"/>
                  </p:ext>
                </p:extLst>
              </p:nvPr>
            </p:nvGraphicFramePr>
            <p:xfrm>
              <a:off x="2895600" y="4305300"/>
              <a:ext cx="12855739" cy="1859280"/>
            </p:xfrm>
            <a:graphic>
              <a:graphicData uri="http://schemas.openxmlformats.org/drawingml/2006/table">
                <a:tbl>
                  <a:tblPr firstRow="1" firstCol="1" bandRow="1"/>
                  <a:tblGrid>
                    <a:gridCol w="3312860">
                      <a:extLst>
                        <a:ext uri="{9D8B030D-6E8A-4147-A177-3AD203B41FA5}">
                          <a16:colId xmlns:a16="http://schemas.microsoft.com/office/drawing/2014/main" val="1707826823"/>
                        </a:ext>
                      </a:extLst>
                    </a:gridCol>
                    <a:gridCol w="1908132">
                      <a:extLst>
                        <a:ext uri="{9D8B030D-6E8A-4147-A177-3AD203B41FA5}">
                          <a16:colId xmlns:a16="http://schemas.microsoft.com/office/drawing/2014/main" val="4261235566"/>
                        </a:ext>
                      </a:extLst>
                    </a:gridCol>
                    <a:gridCol w="1908132">
                      <a:extLst>
                        <a:ext uri="{9D8B030D-6E8A-4147-A177-3AD203B41FA5}">
                          <a16:colId xmlns:a16="http://schemas.microsoft.com/office/drawing/2014/main" val="314465352"/>
                        </a:ext>
                      </a:extLst>
                    </a:gridCol>
                    <a:gridCol w="1908132">
                      <a:extLst>
                        <a:ext uri="{9D8B030D-6E8A-4147-A177-3AD203B41FA5}">
                          <a16:colId xmlns:a16="http://schemas.microsoft.com/office/drawing/2014/main" val="2343479201"/>
                        </a:ext>
                      </a:extLst>
                    </a:gridCol>
                    <a:gridCol w="1908132">
                      <a:extLst>
                        <a:ext uri="{9D8B030D-6E8A-4147-A177-3AD203B41FA5}">
                          <a16:colId xmlns:a16="http://schemas.microsoft.com/office/drawing/2014/main" val="602229764"/>
                        </a:ext>
                      </a:extLst>
                    </a:gridCol>
                    <a:gridCol w="1910351">
                      <a:extLst>
                        <a:ext uri="{9D8B030D-6E8A-4147-A177-3AD203B41FA5}">
                          <a16:colId xmlns:a16="http://schemas.microsoft.com/office/drawing/2014/main" val="692558075"/>
                        </a:ext>
                      </a:extLst>
                    </a:gridCol>
                  </a:tblGrid>
                  <a:tr h="0">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3900" b="0" i="1" smtClean="0">
                                    <a:effectLst/>
                                    <a:latin typeface="Cambria Math" panose="02040503050406030204" pitchFamily="18" charset="0"/>
                                    <a:ea typeface="Dotum" panose="020B0600000101010101" pitchFamily="34" charset="-127"/>
                                    <a:cs typeface="Times New Roman" panose="02020603050405020304" pitchFamily="18" charset="0"/>
                                  </a:rPr>
                                  <m:t>𝑥</m:t>
                                </m:r>
                                <m:r>
                                  <a:rPr lang="vi-VN" sz="3900" i="1">
                                    <a:effectLst/>
                                    <a:latin typeface="Cambria Math" panose="02040503050406030204" pitchFamily="18" charset="0"/>
                                    <a:ea typeface="Dotum" panose="020B0600000101010101" pitchFamily="34" charset="-127"/>
                                    <a:cs typeface="Times New Roman" panose="02020603050405020304" pitchFamily="18" charset="0"/>
                                  </a:rPr>
                                  <m:t> </m:t>
                                </m:r>
                              </m:oMath>
                            </m:oMathPara>
                          </a14:m>
                          <a:endParaRPr lang="en-US" sz="39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39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3900" b="0" i="1" smtClean="0">
                                    <a:effectLst/>
                                    <a:latin typeface="Cambria Math" panose="02040503050406030204" pitchFamily="18" charset="0"/>
                                    <a:ea typeface="Dotum" panose="020B0600000101010101" pitchFamily="34" charset="-127"/>
                                    <a:cs typeface="Times New Roman" panose="02020603050405020304" pitchFamily="18" charset="0"/>
                                  </a:rPr>
                                  <m:t>2</m:t>
                                </m:r>
                              </m:oMath>
                            </m:oMathPara>
                          </a14:m>
                          <a:endParaRPr lang="en-US" sz="39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39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3900" b="0" i="1" smtClean="0">
                                    <a:effectLst/>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sz="39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3900" b="0" i="1" smtClean="0">
                                    <a:effectLst/>
                                    <a:latin typeface="Cambria Math" panose="02040503050406030204" pitchFamily="18" charset="0"/>
                                    <a:ea typeface="Dotum" panose="020B0600000101010101" pitchFamily="34" charset="-127"/>
                                    <a:cs typeface="Times New Roman" panose="02020603050405020304" pitchFamily="18" charset="0"/>
                                  </a:rPr>
                                  <m:t>0</m:t>
                                </m:r>
                              </m:oMath>
                            </m:oMathPara>
                          </a14:m>
                          <a:endParaRPr lang="en-US" sz="39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3900" b="0" i="1" smtClean="0">
                                    <a:effectLst/>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sz="39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3900" b="0" i="1" smtClean="0">
                                    <a:effectLst/>
                                    <a:latin typeface="Cambria Math" panose="02040503050406030204" pitchFamily="18" charset="0"/>
                                    <a:ea typeface="Dotum" panose="020B0600000101010101" pitchFamily="34" charset="-127"/>
                                    <a:cs typeface="Times New Roman" panose="02020603050405020304" pitchFamily="18" charset="0"/>
                                  </a:rPr>
                                  <m:t>2</m:t>
                                </m:r>
                              </m:oMath>
                            </m:oMathPara>
                          </a14:m>
                          <a:endParaRPr lang="en-US" sz="39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1026201"/>
                      </a:ext>
                    </a:extLst>
                  </a:tr>
                  <a:tr h="0">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3900" b="0" i="1" smtClean="0">
                                    <a:effectLst/>
                                    <a:latin typeface="Cambria Math" panose="02040503050406030204" pitchFamily="18" charset="0"/>
                                    <a:ea typeface="Dotum" panose="020B0600000101010101" pitchFamily="34" charset="-127"/>
                                    <a:cs typeface="Times New Roman" panose="02020603050405020304" pitchFamily="18" charset="0"/>
                                  </a:rPr>
                                  <m:t>𝑦</m:t>
                                </m:r>
                                <m:r>
                                  <a:rPr lang="en-US" sz="39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3900" b="0" i="1" smtClean="0">
                                    <a:effectLst/>
                                    <a:latin typeface="Cambria Math" panose="02040503050406030204" pitchFamily="18" charset="0"/>
                                    <a:ea typeface="Dotum" panose="020B0600000101010101" pitchFamily="34" charset="-127"/>
                                    <a:cs typeface="Times New Roman" panose="02020603050405020304" pitchFamily="18" charset="0"/>
                                  </a:rPr>
                                  <m:t>2</m:t>
                                </m:r>
                                <m:r>
                                  <a:rPr lang="en-US" sz="3900" b="0" i="1" smtClean="0">
                                    <a:effectLst/>
                                    <a:latin typeface="Cambria Math" panose="02040503050406030204" pitchFamily="18" charset="0"/>
                                    <a:ea typeface="Dotum" panose="020B0600000101010101" pitchFamily="34" charset="-127"/>
                                    <a:cs typeface="Times New Roman" panose="02020603050405020304" pitchFamily="18" charset="0"/>
                                  </a:rPr>
                                  <m:t>𝑥</m:t>
                                </m:r>
                                <m:r>
                                  <a:rPr lang="en-US" sz="39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3900" b="0" i="1" smtClean="0">
                                    <a:effectLst/>
                                    <a:latin typeface="Cambria Math" panose="02040503050406030204" pitchFamily="18" charset="0"/>
                                    <a:ea typeface="Dotum" panose="020B0600000101010101" pitchFamily="34" charset="-127"/>
                                    <a:cs typeface="Times New Roman" panose="02020603050405020304" pitchFamily="18" charset="0"/>
                                  </a:rPr>
                                  <m:t>5</m:t>
                                </m:r>
                              </m:oMath>
                            </m:oMathPara>
                          </a14:m>
                          <a:endParaRPr lang="en-US" sz="39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8129826"/>
                      </a:ext>
                    </a:extLst>
                  </a:tr>
                </a:tbl>
              </a:graphicData>
            </a:graphic>
          </p:graphicFrame>
        </mc:Choice>
        <mc:Fallback xmlns="">
          <p:graphicFrame>
            <p:nvGraphicFramePr>
              <p:cNvPr id="29" name="Table 28"/>
              <p:cNvGraphicFramePr>
                <a:graphicFrameLocks noGrp="1"/>
              </p:cNvGraphicFramePr>
              <p:nvPr>
                <p:extLst>
                  <p:ext uri="{D42A27DB-BD31-4B8C-83A1-F6EECF244321}">
                    <p14:modId xmlns:p14="http://schemas.microsoft.com/office/powerpoint/2010/main" val="3316630573"/>
                  </p:ext>
                </p:extLst>
              </p:nvPr>
            </p:nvGraphicFramePr>
            <p:xfrm>
              <a:off x="2895600" y="4305300"/>
              <a:ext cx="12855739" cy="1859280"/>
            </p:xfrm>
            <a:graphic>
              <a:graphicData uri="http://schemas.openxmlformats.org/drawingml/2006/table">
                <a:tbl>
                  <a:tblPr firstRow="1" firstCol="1" bandRow="1"/>
                  <a:tblGrid>
                    <a:gridCol w="3312860">
                      <a:extLst>
                        <a:ext uri="{9D8B030D-6E8A-4147-A177-3AD203B41FA5}">
                          <a16:colId xmlns:a16="http://schemas.microsoft.com/office/drawing/2014/main" val="1707826823"/>
                        </a:ext>
                      </a:extLst>
                    </a:gridCol>
                    <a:gridCol w="1908132">
                      <a:extLst>
                        <a:ext uri="{9D8B030D-6E8A-4147-A177-3AD203B41FA5}">
                          <a16:colId xmlns:a16="http://schemas.microsoft.com/office/drawing/2014/main" val="4261235566"/>
                        </a:ext>
                      </a:extLst>
                    </a:gridCol>
                    <a:gridCol w="1908132">
                      <a:extLst>
                        <a:ext uri="{9D8B030D-6E8A-4147-A177-3AD203B41FA5}">
                          <a16:colId xmlns:a16="http://schemas.microsoft.com/office/drawing/2014/main" val="314465352"/>
                        </a:ext>
                      </a:extLst>
                    </a:gridCol>
                    <a:gridCol w="1908132">
                      <a:extLst>
                        <a:ext uri="{9D8B030D-6E8A-4147-A177-3AD203B41FA5}">
                          <a16:colId xmlns:a16="http://schemas.microsoft.com/office/drawing/2014/main" val="2343479201"/>
                        </a:ext>
                      </a:extLst>
                    </a:gridCol>
                    <a:gridCol w="1908132">
                      <a:extLst>
                        <a:ext uri="{9D8B030D-6E8A-4147-A177-3AD203B41FA5}">
                          <a16:colId xmlns:a16="http://schemas.microsoft.com/office/drawing/2014/main" val="602229764"/>
                        </a:ext>
                      </a:extLst>
                    </a:gridCol>
                    <a:gridCol w="1910351">
                      <a:extLst>
                        <a:ext uri="{9D8B030D-6E8A-4147-A177-3AD203B41FA5}">
                          <a16:colId xmlns:a16="http://schemas.microsoft.com/office/drawing/2014/main" val="692558075"/>
                        </a:ext>
                      </a:extLst>
                    </a:gridCol>
                  </a:tblGrid>
                  <a:tr h="9296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368" t="-654" r="-288766" b="-11764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173567" t="-654" r="-399363" b="-11764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274441" t="-654" r="-300639" b="-11764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374441" t="-654" r="-200639" b="-11764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474441" t="-654" r="-100639" b="-11764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574441" t="-654" r="-639" b="-117647"/>
                          </a:stretch>
                        </a:blipFill>
                      </a:tcPr>
                    </a:tc>
                    <a:extLst>
                      <a:ext uri="{0D108BD9-81ED-4DB2-BD59-A6C34878D82A}">
                        <a16:rowId xmlns:a16="http://schemas.microsoft.com/office/drawing/2014/main" val="2271026201"/>
                      </a:ext>
                    </a:extLst>
                  </a:tr>
                  <a:tr h="9296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368" t="-100654" r="-288766" b="-17647"/>
                          </a:stretch>
                        </a:blipFill>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8129826"/>
                      </a:ext>
                    </a:extLst>
                  </a:tr>
                </a:tbl>
              </a:graphicData>
            </a:graphic>
          </p:graphicFrame>
        </mc:Fallback>
      </mc:AlternateContent>
      <mc:AlternateContent xmlns:mc="http://schemas.openxmlformats.org/markup-compatibility/2006" xmlns:a14="http://schemas.microsoft.com/office/drawing/2010/main">
        <mc:Choice Requires="a14">
          <p:sp>
            <p:nvSpPr>
              <p:cNvPr id="30" name="Rectangle 29"/>
              <p:cNvSpPr/>
              <p:nvPr/>
            </p:nvSpPr>
            <p:spPr>
              <a:xfrm>
                <a:off x="6998367" y="5338297"/>
                <a:ext cx="575799" cy="730969"/>
              </a:xfrm>
              <a:prstGeom prst="rect">
                <a:avLst/>
              </a:prstGeom>
              <a:solidFill>
                <a:srgbClr val="FEF3C6"/>
              </a:solidFill>
            </p:spPr>
            <p:txBody>
              <a:bodyPr wrap="none">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900" b="0" i="1" u="none" strike="noStrike" kern="1200" cap="none" spc="0" normalizeH="0" baseline="0" noProof="0" smtClean="0">
                          <a:ln>
                            <a:noFill/>
                          </a:ln>
                          <a:solidFill>
                            <a:srgbClr val="C00000"/>
                          </a:solidFill>
                          <a:effectLst/>
                          <a:uLnTx/>
                          <a:uFillTx/>
                          <a:latin typeface="Cambria Math" panose="02040503050406030204" pitchFamily="18" charset="0"/>
                          <a:ea typeface="Dotum" panose="020B0600000101010101" pitchFamily="34" charset="-127"/>
                          <a:cs typeface="Times New Roman" panose="02020603050405020304" pitchFamily="18" charset="0"/>
                        </a:rPr>
                        <m:t>9</m:t>
                      </m:r>
                    </m:oMath>
                  </m:oMathPara>
                </a14:m>
                <a:endParaRPr kumimoji="0" lang="en-US" sz="3900" b="0" i="0" u="none" strike="noStrike" kern="1200" cap="none" spc="0" normalizeH="0" baseline="0" noProof="0">
                  <a:ln>
                    <a:noFill/>
                  </a:ln>
                  <a:solidFill>
                    <a:srgbClr val="C00000"/>
                  </a:solidFill>
                  <a:effectLst/>
                  <a:uLnTx/>
                  <a:uFillTx/>
                  <a:latin typeface="Calibri"/>
                  <a:ea typeface="Arial" panose="020B0604020202020204" pitchFamily="34" charset="0"/>
                  <a:cs typeface="Times New Roman" panose="02020603050405020304" pitchFamily="18"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6998367" y="5338297"/>
                <a:ext cx="575799" cy="73096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8827167" y="5344026"/>
                <a:ext cx="572593" cy="730969"/>
              </a:xfrm>
              <a:prstGeom prst="rect">
                <a:avLst/>
              </a:prstGeom>
              <a:solidFill>
                <a:srgbClr val="FEF3C6"/>
              </a:solidFill>
            </p:spPr>
            <p:txBody>
              <a:bodyPr wrap="none">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900" b="0" i="1" u="none" strike="noStrike" kern="1200" cap="none" spc="0" normalizeH="0" baseline="0" noProof="0" smtClean="0">
                          <a:ln>
                            <a:noFill/>
                          </a:ln>
                          <a:solidFill>
                            <a:srgbClr val="C00000"/>
                          </a:solidFill>
                          <a:effectLst/>
                          <a:uLnTx/>
                          <a:uFillTx/>
                          <a:latin typeface="Cambria Math" panose="02040503050406030204" pitchFamily="18" charset="0"/>
                          <a:ea typeface="Dotum" panose="020B0600000101010101" pitchFamily="34" charset="-127"/>
                          <a:cs typeface="Times New Roman" panose="02020603050405020304" pitchFamily="18" charset="0"/>
                        </a:rPr>
                        <m:t>7</m:t>
                      </m:r>
                    </m:oMath>
                  </m:oMathPara>
                </a14:m>
                <a:endParaRPr/>
              </a:p>
            </p:txBody>
          </p:sp>
        </mc:Choice>
        <mc:Fallback xmlns="">
          <p:sp>
            <p:nvSpPr>
              <p:cNvPr id="31" name="Rectangle 30"/>
              <p:cNvSpPr>
                <a:spLocks noRot="1" noChangeAspect="1" noMove="1" noResize="1" noEditPoints="1" noAdjustHandles="1" noChangeArrowheads="1" noChangeShapeType="1" noTextEdit="1"/>
              </p:cNvSpPr>
              <p:nvPr/>
            </p:nvSpPr>
            <p:spPr>
              <a:xfrm>
                <a:off x="8827167" y="5344026"/>
                <a:ext cx="572593" cy="73096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10684470" y="5324559"/>
                <a:ext cx="572593" cy="730969"/>
              </a:xfrm>
              <a:prstGeom prst="rect">
                <a:avLst/>
              </a:prstGeom>
              <a:solidFill>
                <a:srgbClr val="FEF3C6"/>
              </a:solidFill>
            </p:spPr>
            <p:txBody>
              <a:bodyPr wrap="none">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900" b="0" i="1" u="none" strike="noStrike" kern="1200" cap="none" spc="0" normalizeH="0" baseline="0" noProof="0" smtClean="0">
                          <a:ln>
                            <a:noFill/>
                          </a:ln>
                          <a:solidFill>
                            <a:srgbClr val="C00000"/>
                          </a:solidFill>
                          <a:effectLst/>
                          <a:uLnTx/>
                          <a:uFillTx/>
                          <a:latin typeface="Cambria Math" panose="02040503050406030204" pitchFamily="18" charset="0"/>
                          <a:ea typeface="Dotum" panose="020B0600000101010101" pitchFamily="34" charset="-127"/>
                          <a:cs typeface="Times New Roman" panose="02020603050405020304" pitchFamily="18" charset="0"/>
                        </a:rPr>
                        <m:t>5</m:t>
                      </m:r>
                    </m:oMath>
                  </m:oMathPara>
                </a14:m>
                <a:endParaRPr/>
              </a:p>
            </p:txBody>
          </p:sp>
        </mc:Choice>
        <mc:Fallback xmlns="">
          <p:sp>
            <p:nvSpPr>
              <p:cNvPr id="32" name="Rectangle 31"/>
              <p:cNvSpPr>
                <a:spLocks noRot="1" noChangeAspect="1" noMove="1" noResize="1" noEditPoints="1" noAdjustHandles="1" noChangeArrowheads="1" noChangeShapeType="1" noTextEdit="1"/>
              </p:cNvSpPr>
              <p:nvPr/>
            </p:nvSpPr>
            <p:spPr>
              <a:xfrm>
                <a:off x="10684470" y="5324559"/>
                <a:ext cx="572593" cy="73096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12645311" y="5344026"/>
                <a:ext cx="572593" cy="730969"/>
              </a:xfrm>
              <a:prstGeom prst="rect">
                <a:avLst/>
              </a:prstGeom>
              <a:solidFill>
                <a:srgbClr val="FEF3C6"/>
              </a:solidFill>
            </p:spPr>
            <p:txBody>
              <a:bodyPr wrap="none">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900" b="0" i="1" u="none" strike="noStrike" kern="1200" cap="none" spc="0" normalizeH="0" baseline="0" noProof="0" smtClean="0">
                          <a:ln>
                            <a:noFill/>
                          </a:ln>
                          <a:solidFill>
                            <a:srgbClr val="C00000"/>
                          </a:solidFill>
                          <a:effectLst/>
                          <a:uLnTx/>
                          <a:uFillTx/>
                          <a:latin typeface="Cambria Math" panose="02040503050406030204" pitchFamily="18" charset="0"/>
                          <a:ea typeface="Dotum" panose="020B0600000101010101" pitchFamily="34" charset="-127"/>
                          <a:cs typeface="Times New Roman" panose="02020603050405020304" pitchFamily="18" charset="0"/>
                        </a:rPr>
                        <m:t>3</m:t>
                      </m:r>
                    </m:oMath>
                  </m:oMathPara>
                </a14:m>
                <a:endParaRPr/>
              </a:p>
            </p:txBody>
          </p:sp>
        </mc:Choice>
        <mc:Fallback xmlns="">
          <p:sp>
            <p:nvSpPr>
              <p:cNvPr id="33" name="Rectangle 32"/>
              <p:cNvSpPr>
                <a:spLocks noRot="1" noChangeAspect="1" noMove="1" noResize="1" noEditPoints="1" noAdjustHandles="1" noChangeArrowheads="1" noChangeShapeType="1" noTextEdit="1"/>
              </p:cNvSpPr>
              <p:nvPr/>
            </p:nvSpPr>
            <p:spPr>
              <a:xfrm>
                <a:off x="12645311" y="5344026"/>
                <a:ext cx="572593" cy="73096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14606152" y="5338297"/>
                <a:ext cx="572593" cy="730969"/>
              </a:xfrm>
              <a:prstGeom prst="rect">
                <a:avLst/>
              </a:prstGeom>
              <a:solidFill>
                <a:srgbClr val="FEF3C6"/>
              </a:solidFill>
            </p:spPr>
            <p:txBody>
              <a:bodyPr wrap="none">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14:m>
                  <m:oMathPara xmlns:m="http://schemas.openxmlformats.org/officeDocument/2006/math">
                    <m:oMathParaPr>
                      <m:jc m:val="centerGroup"/>
                    </m:oMathParaPr>
                    <m:oMath xmlns:m="http://schemas.openxmlformats.org/officeDocument/2006/math">
                      <m:r>
                        <a:rPr kumimoji="0" lang="en-US" sz="3900" b="0" i="1" u="none" strike="noStrike" kern="1200" cap="none" spc="0" normalizeH="0" baseline="0" noProof="0" smtClean="0">
                          <a:ln>
                            <a:noFill/>
                          </a:ln>
                          <a:solidFill>
                            <a:srgbClr val="C00000"/>
                          </a:solidFill>
                          <a:effectLst/>
                          <a:uLnTx/>
                          <a:uFillTx/>
                          <a:latin typeface="Cambria Math" panose="02040503050406030204" pitchFamily="18" charset="0"/>
                          <a:ea typeface="Dotum" panose="020B0600000101010101" pitchFamily="34" charset="-127"/>
                          <a:cs typeface="Times New Roman" panose="02020603050405020304" pitchFamily="18" charset="0"/>
                        </a:rPr>
                        <m:t>1</m:t>
                      </m:r>
                    </m:oMath>
                  </m:oMathPara>
                </a14:m>
                <a:endParaRPr/>
              </a:p>
            </p:txBody>
          </p:sp>
        </mc:Choice>
        <mc:Fallback xmlns="">
          <p:sp>
            <p:nvSpPr>
              <p:cNvPr id="34" name="Rectangle 33"/>
              <p:cNvSpPr>
                <a:spLocks noRot="1" noChangeAspect="1" noMove="1" noResize="1" noEditPoints="1" noAdjustHandles="1" noChangeArrowheads="1" noChangeShapeType="1" noTextEdit="1"/>
              </p:cNvSpPr>
              <p:nvPr/>
            </p:nvSpPr>
            <p:spPr>
              <a:xfrm>
                <a:off x="14606152" y="5338297"/>
                <a:ext cx="572593" cy="73096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a:xfrm>
                <a:off x="4800600" y="1422386"/>
                <a:ext cx="8018798" cy="916276"/>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Times New Roman" panose="02020603050405020304" pitchFamily="18" charset="0"/>
                  </a:rPr>
                  <a:t>Cho hàm</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Dotum" panose="020B0600000101010101" pitchFamily="34" charset="-127"/>
                    <a:cs typeface="Times New Roman" panose="02020603050405020304" pitchFamily="18" charset="0"/>
                  </a:rPr>
                  <a:t> số bậc nhất </a:t>
                </a:r>
                <a14:m>
                  <m:oMath xmlns:m="http://schemas.openxmlformats.org/officeDocument/2006/math">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𝑦</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5</m:t>
                    </m:r>
                  </m:oMath>
                </a14:m>
                <a:endParaRPr kumimoji="0" lang="en-US" sz="4000" b="0" i="0" u="none" strike="noStrike" kern="1200" cap="none" spc="0" normalizeH="0" baseline="0" noProof="0">
                  <a:ln>
                    <a:noFill/>
                  </a:ln>
                  <a:solidFill>
                    <a:prstClr val="black"/>
                  </a:solidFill>
                  <a:effectLst/>
                  <a:uLnTx/>
                  <a:uFillTx/>
                  <a:latin typeface="Calibri"/>
                  <a:ea typeface="Arial" panose="020B0604020202020204" pitchFamily="34" charset="0"/>
                  <a:cs typeface="Times New Roman" panose="02020603050405020304" pitchFamily="18" charset="0"/>
                </a:endParaRPr>
              </a:p>
            </p:txBody>
          </p:sp>
        </mc:Choice>
        <mc:Fallback xmlns="">
          <p:sp>
            <p:nvSpPr>
              <p:cNvPr id="36" name="Rectangle 35"/>
              <p:cNvSpPr>
                <a:spLocks noRot="1" noChangeAspect="1" noMove="1" noResize="1" noEditPoints="1" noAdjustHandles="1" noChangeArrowheads="1" noChangeShapeType="1" noTextEdit="1"/>
              </p:cNvSpPr>
              <p:nvPr/>
            </p:nvSpPr>
            <p:spPr>
              <a:xfrm>
                <a:off x="4800600" y="1422386"/>
                <a:ext cx="8018798" cy="916276"/>
              </a:xfrm>
              <a:prstGeom prst="rect">
                <a:avLst/>
              </a:prstGeom>
              <a:blipFill>
                <a:blip r:embed="rId8"/>
                <a:stretch>
                  <a:fillRect l="-2738" b="-25828"/>
                </a:stretch>
              </a:blipFill>
            </p:spPr>
            <p:txBody>
              <a:bodyPr/>
              <a:lstStyle/>
              <a:p>
                <a:r>
                  <a:rPr lang="en-US">
                    <a:noFill/>
                  </a:rPr>
                  <a:t> </a:t>
                </a:r>
              </a:p>
            </p:txBody>
          </p:sp>
        </mc:Fallback>
      </mc:AlternateContent>
      <p:sp>
        <p:nvSpPr>
          <p:cNvPr id="37" name="Freeform 12"/>
          <p:cNvSpPr/>
          <p:nvPr/>
        </p:nvSpPr>
        <p:spPr>
          <a:xfrm>
            <a:off x="1143000" y="1232824"/>
            <a:ext cx="3233529" cy="1295400"/>
          </a:xfrm>
          <a:custGeom>
            <a:avLst/>
            <a:gdLst/>
            <a:ahLst/>
            <a:cxnLst/>
            <a:rect l="l" t="t" r="r" b="b"/>
            <a:pathLst>
              <a:path w="860843" h="220879">
                <a:moveTo>
                  <a:pt x="110440" y="0"/>
                </a:moveTo>
                <a:lnTo>
                  <a:pt x="750403" y="0"/>
                </a:lnTo>
                <a:cubicBezTo>
                  <a:pt x="811397" y="0"/>
                  <a:pt x="860843" y="49446"/>
                  <a:pt x="860843" y="110440"/>
                </a:cubicBezTo>
                <a:lnTo>
                  <a:pt x="860843" y="110440"/>
                </a:lnTo>
                <a:cubicBezTo>
                  <a:pt x="860843" y="139730"/>
                  <a:pt x="849207" y="167821"/>
                  <a:pt x="828495" y="188532"/>
                </a:cubicBezTo>
                <a:cubicBezTo>
                  <a:pt x="807784" y="209244"/>
                  <a:pt x="779693" y="220879"/>
                  <a:pt x="750403" y="220879"/>
                </a:cubicBezTo>
                <a:lnTo>
                  <a:pt x="110440" y="220879"/>
                </a:lnTo>
                <a:cubicBezTo>
                  <a:pt x="81149" y="220879"/>
                  <a:pt x="53059" y="209244"/>
                  <a:pt x="32347" y="188532"/>
                </a:cubicBezTo>
                <a:cubicBezTo>
                  <a:pt x="11636" y="167821"/>
                  <a:pt x="0" y="139730"/>
                  <a:pt x="0" y="110440"/>
                </a:cubicBezTo>
                <a:lnTo>
                  <a:pt x="0" y="110440"/>
                </a:lnTo>
                <a:cubicBezTo>
                  <a:pt x="0" y="81149"/>
                  <a:pt x="11636" y="53059"/>
                  <a:pt x="32347" y="32347"/>
                </a:cubicBezTo>
                <a:cubicBezTo>
                  <a:pt x="53059" y="11636"/>
                  <a:pt x="81149" y="0"/>
                  <a:pt x="110440" y="0"/>
                </a:cubicBezTo>
                <a:close/>
              </a:path>
            </a:pathLst>
          </a:custGeom>
          <a:solidFill>
            <a:srgbClr val="FEF3C6"/>
          </a:solidFill>
          <a:ln w="76200" cap="rnd">
            <a:solidFill>
              <a:srgbClr val="495324"/>
            </a:solidFill>
            <a:prstDash val="solid"/>
            <a:round/>
          </a:ln>
        </p:spPr>
        <p:txBody>
          <a:bodyPr/>
          <a:lstStyle/>
          <a:p>
            <a:pPr algn="ctr">
              <a:lnSpc>
                <a:spcPct val="160000"/>
              </a:lnSpc>
            </a:pPr>
            <a:r>
              <a:rPr lang="en-US" sz="4500" b="1" smtClean="0">
                <a:solidFill>
                  <a:srgbClr val="C00000"/>
                </a:solidFill>
                <a:latin typeface="Arial" panose="020B0604020202020204" pitchFamily="34" charset="0"/>
                <a:cs typeface="Arial" panose="020B0604020202020204" pitchFamily="34" charset="0"/>
              </a:rPr>
              <a:t>Ví dụ 2</a:t>
            </a:r>
            <a:endParaRPr lang="en-US" sz="4500" b="1">
              <a:solidFill>
                <a:srgbClr val="C00000"/>
              </a:solidFill>
              <a:latin typeface="Arial" panose="020B0604020202020204" pitchFamily="34" charset="0"/>
              <a:cs typeface="Arial" panose="020B0604020202020204" pitchFamily="34" charset="0"/>
            </a:endParaRPr>
          </a:p>
        </p:txBody>
      </p:sp>
      <p:sp>
        <p:nvSpPr>
          <p:cNvPr id="38" name="Rectangle 37"/>
          <p:cNvSpPr/>
          <p:nvPr/>
        </p:nvSpPr>
        <p:spPr>
          <a:xfrm>
            <a:off x="1409348" y="2868082"/>
            <a:ext cx="7231467" cy="1015663"/>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Times New Roman" panose="02020603050405020304" pitchFamily="18" charset="0"/>
              </a:rPr>
              <a:t>a) Hoàn</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Dotum" panose="020B0600000101010101" pitchFamily="34" charset="-127"/>
                <a:cs typeface="Times New Roman" panose="02020603050405020304" pitchFamily="18" charset="0"/>
              </a:rPr>
              <a:t> thành bảng giá trị sau:</a:t>
            </a:r>
            <a:endParaRPr kumimoji="0" lang="en-US" sz="4000" b="0" i="0" u="none" strike="noStrike" kern="1200" cap="none" spc="0" normalizeH="0" baseline="0" noProof="0">
              <a:ln>
                <a:noFill/>
              </a:ln>
              <a:solidFill>
                <a:prstClr val="black"/>
              </a:solidFill>
              <a:effectLst/>
              <a:uLnTx/>
              <a:uFillTx/>
              <a:latin typeface="Calibri"/>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2" name="Rectangle 41"/>
              <p:cNvSpPr/>
              <p:nvPr/>
            </p:nvSpPr>
            <p:spPr>
              <a:xfrm>
                <a:off x="1407493" y="6490037"/>
                <a:ext cx="5814605" cy="1015663"/>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Times New Roman" panose="02020603050405020304" pitchFamily="18" charset="0"/>
                  </a:rPr>
                  <a:t>b) Tìm</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Dotum" panose="020B0600000101010101" pitchFamily="34" charset="-127"/>
                    <a:cs typeface="Times New Roman" panose="02020603050405020304" pitchFamily="18" charset="0"/>
                  </a:rPr>
                  <a:t> </a:t>
                </a:r>
                <a14:m>
                  <m:oMath xmlns:m="http://schemas.openxmlformats.org/officeDocument/2006/math">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oMath>
                </a14:m>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Dotum" panose="020B0600000101010101" pitchFamily="34" charset="-127"/>
                    <a:cs typeface="Times New Roman" panose="02020603050405020304" pitchFamily="18" charset="0"/>
                  </a:rPr>
                  <a:t> sao cho </a:t>
                </a:r>
                <a14:m>
                  <m:oMath xmlns:m="http://schemas.openxmlformats.org/officeDocument/2006/math">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𝑦</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 =</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12</m:t>
                    </m:r>
                  </m:oMath>
                </a14:m>
                <a:endParaRPr kumimoji="0" lang="en-US" sz="4000" b="0" i="0" u="none" strike="noStrike" kern="1200" cap="none" spc="0" normalizeH="0" baseline="0" noProof="0">
                  <a:ln>
                    <a:noFill/>
                  </a:ln>
                  <a:solidFill>
                    <a:prstClr val="black"/>
                  </a:solidFill>
                  <a:effectLst/>
                  <a:uLnTx/>
                  <a:uFillTx/>
                  <a:latin typeface="Calibri"/>
                  <a:ea typeface="Arial" panose="020B0604020202020204" pitchFamily="34" charset="0"/>
                  <a:cs typeface="Times New Roman" panose="02020603050405020304" pitchFamily="18"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1407493" y="6490037"/>
                <a:ext cx="5814605" cy="1015663"/>
              </a:xfrm>
              <a:prstGeom prst="rect">
                <a:avLst/>
              </a:prstGeom>
              <a:blipFill>
                <a:blip r:embed="rId9"/>
                <a:stretch>
                  <a:fillRect l="-3774" b="-14458"/>
                </a:stretch>
              </a:blipFill>
            </p:spPr>
            <p:txBody>
              <a:bodyPr/>
              <a:lstStyle/>
              <a:p>
                <a:r>
                  <a:rPr lang="en-US">
                    <a:noFill/>
                  </a:rPr>
                  <a:t> </a:t>
                </a:r>
              </a:p>
            </p:txBody>
          </p:sp>
        </mc:Fallback>
      </mc:AlternateContent>
      <p:grpSp>
        <p:nvGrpSpPr>
          <p:cNvPr id="7" name="Group 6"/>
          <p:cNvGrpSpPr/>
          <p:nvPr/>
        </p:nvGrpSpPr>
        <p:grpSpPr>
          <a:xfrm>
            <a:off x="2438400" y="7712711"/>
            <a:ext cx="14020800" cy="1240789"/>
            <a:chOff x="2438400" y="7636511"/>
            <a:chExt cx="14020800" cy="1240789"/>
          </a:xfrm>
        </p:grpSpPr>
        <p:pic>
          <p:nvPicPr>
            <p:cNvPr id="44" name="Picture 43"/>
            <p:cNvPicPr>
              <a:picLocks noChangeAspect="1"/>
            </p:cNvPicPr>
            <p:nvPr/>
          </p:nvPicPr>
          <p:blipFill>
            <a:blip r:embed="rId10">
              <a:duotone>
                <a:schemeClr val="accent5">
                  <a:shade val="45000"/>
                  <a:satMod val="135000"/>
                </a:schemeClr>
                <a:prstClr val="white"/>
              </a:duotone>
              <a:extLst>
                <a:ext uri="{BEBA8EAE-BF5A-486C-A8C5-ECC9F3942E4B}">
                  <a14:imgProps xmlns:a14="http://schemas.microsoft.com/office/drawing/2010/main">
                    <a14:imgLayer r:embed="rId11">
                      <a14:imgEffect>
                        <a14:brightnessContrast bright="20000" contrast="-40000"/>
                      </a14:imgEffect>
                    </a14:imgLayer>
                  </a14:imgProps>
                </a:ext>
              </a:extLst>
            </a:blip>
            <a:stretch>
              <a:fillRect/>
            </a:stretch>
          </p:blipFill>
          <p:spPr>
            <a:xfrm>
              <a:off x="2438400" y="8039100"/>
              <a:ext cx="794809" cy="707507"/>
            </a:xfrm>
            <a:prstGeom prst="rect">
              <a:avLst/>
            </a:prstGeom>
          </p:spPr>
        </p:pic>
        <p:grpSp>
          <p:nvGrpSpPr>
            <p:cNvPr id="6" name="Group 5"/>
            <p:cNvGrpSpPr/>
            <p:nvPr/>
          </p:nvGrpSpPr>
          <p:grpSpPr>
            <a:xfrm>
              <a:off x="3471297" y="7636511"/>
              <a:ext cx="12987903" cy="1240789"/>
              <a:chOff x="3973976" y="7490245"/>
              <a:chExt cx="12987903" cy="1240789"/>
            </a:xfrm>
          </p:grpSpPr>
          <mc:AlternateContent xmlns:mc="http://schemas.openxmlformats.org/markup-compatibility/2006" xmlns:a14="http://schemas.microsoft.com/office/drawing/2010/main">
            <mc:Choice Requires="a14">
              <p:sp>
                <p:nvSpPr>
                  <p:cNvPr id="43" name="Rectangle 42"/>
                  <p:cNvSpPr/>
                  <p:nvPr/>
                </p:nvSpPr>
                <p:spPr>
                  <a:xfrm>
                    <a:off x="3973976" y="7602809"/>
                    <a:ext cx="11252895" cy="1015663"/>
                  </a:xfrm>
                  <a:prstGeom prst="rect">
                    <a:avLst/>
                  </a:prstGeom>
                </p:spPr>
                <p:txBody>
                  <a:bodyPr wrap="square">
                    <a:spAutoFit/>
                  </a:bodyPr>
                  <a:lstStyle/>
                  <a:p>
                    <a:pPr algn="just">
                      <a:lnSpc>
                        <a:spcPct val="150000"/>
                      </a:lnSpc>
                      <a:spcBef>
                        <a:spcPts val="300"/>
                      </a:spcBef>
                      <a:spcAft>
                        <a:spcPts val="300"/>
                      </a:spcAft>
                      <a:defRPr/>
                    </a:pPr>
                    <a14:m>
                      <m:oMath xmlns:m="http://schemas.openxmlformats.org/officeDocument/2006/math">
                        <m:r>
                          <a:rPr lang="en-US" sz="400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𝑦</m:t>
                        </m:r>
                        <m:r>
                          <a:rPr lang="en-US" sz="400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
                          <a:rPr lang="en-US" sz="400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12</m:t>
                        </m:r>
                      </m:oMath>
                    </a14:m>
                    <a:r>
                      <a:rPr lang="en-US" sz="4000" smtClean="0">
                        <a:solidFill>
                          <a:prstClr val="black"/>
                        </a:solidFill>
                        <a:latin typeface="Arial" panose="020B0604020202020204" pitchFamily="34" charset="0"/>
                        <a:ea typeface="Arial" panose="020B0604020202020204" pitchFamily="34" charset="0"/>
                        <a:cs typeface="Arial" panose="020B0604020202020204" pitchFamily="34" charset="0"/>
                      </a:rPr>
                      <a:t> tức là</a:t>
                    </a:r>
                    <a:r>
                      <a:rPr lang="en-US" sz="4000">
                        <a:solidFill>
                          <a:prstClr val="black"/>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𝑥</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5</m:t>
                        </m:r>
                        <m:r>
                          <a:rPr lang="en-US" sz="40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12</m:t>
                        </m:r>
                      </m:oMath>
                    </a14:m>
                    <a:r>
                      <a:rPr lang="en-US" sz="4000" smtClean="0">
                        <a:solidFill>
                          <a:prstClr val="black"/>
                        </a:solidFill>
                        <a:latin typeface="Arial" panose="020B0604020202020204" pitchFamily="34" charset="0"/>
                        <a:ea typeface="Arial" panose="020B0604020202020204" pitchFamily="34" charset="0"/>
                        <a:cs typeface="Arial" panose="020B0604020202020204" pitchFamily="34" charset="0"/>
                      </a:rPr>
                      <a:t> hay </a:t>
                    </a:r>
                    <a14:m>
                      <m:oMath xmlns:m="http://schemas.openxmlformats.org/officeDocument/2006/math">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𝑥</m:t>
                        </m:r>
                        <m:r>
                          <a:rPr lang="en-US" sz="40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7</m:t>
                        </m:r>
                        <m:r>
                          <a:rPr lang="en-US" sz="40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lang="en-US" sz="4000" smtClean="0">
                        <a:solidFill>
                          <a:prstClr val="black"/>
                        </a:solidFill>
                        <a:latin typeface="Arial" panose="020B0604020202020204" pitchFamily="34" charset="0"/>
                        <a:ea typeface="Arial" panose="020B0604020202020204" pitchFamily="34" charset="0"/>
                        <a:cs typeface="Arial" panose="020B0604020202020204" pitchFamily="34" charset="0"/>
                      </a:rPr>
                      <a:t> suy ra  </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3973976" y="7602809"/>
                    <a:ext cx="11252895" cy="1015663"/>
                  </a:xfrm>
                  <a:prstGeom prst="rect">
                    <a:avLst/>
                  </a:prstGeom>
                  <a:blipFill>
                    <a:blip r:embed="rId12"/>
                    <a:stretch>
                      <a:fillRect r="-54"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4980679" y="7490245"/>
                    <a:ext cx="1981200" cy="12407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𝑥</m:t>
                          </m:r>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7</m:t>
                              </m:r>
                            </m:num>
                            <m:den>
                              <m:r>
                                <a:rPr lang="en-US" sz="4000" b="0" i="1" smtClean="0">
                                  <a:latin typeface="Cambria Math" panose="02040503050406030204" pitchFamily="18" charset="0"/>
                                </a:rPr>
                                <m:t>2</m:t>
                              </m:r>
                            </m:den>
                          </m:f>
                        </m:oMath>
                      </m:oMathPara>
                    </a14:m>
                    <a:endParaRPr lang="en-US" sz="4000"/>
                  </a:p>
                </p:txBody>
              </p:sp>
            </mc:Choice>
            <mc:Fallback xmlns="">
              <p:sp>
                <p:nvSpPr>
                  <p:cNvPr id="5" name="TextBox 4"/>
                  <p:cNvSpPr txBox="1">
                    <a:spLocks noRot="1" noChangeAspect="1" noMove="1" noResize="1" noEditPoints="1" noAdjustHandles="1" noChangeArrowheads="1" noChangeShapeType="1" noTextEdit="1"/>
                  </p:cNvSpPr>
                  <p:nvPr/>
                </p:nvSpPr>
                <p:spPr>
                  <a:xfrm>
                    <a:off x="14980679" y="7490245"/>
                    <a:ext cx="1981200" cy="1240789"/>
                  </a:xfrm>
                  <a:prstGeom prst="rect">
                    <a:avLst/>
                  </a:prstGeom>
                  <a:blipFill>
                    <a:blip r:embed="rId13"/>
                    <a:stretch>
                      <a:fillRect/>
                    </a:stretch>
                  </a:blipFill>
                </p:spPr>
                <p:txBody>
                  <a:bodyPr/>
                  <a:lstStyle/>
                  <a:p>
                    <a:r>
                      <a:rPr lang="en-US">
                        <a:noFill/>
                      </a:rPr>
                      <a:t> </a:t>
                    </a:r>
                  </a:p>
                </p:txBody>
              </p:sp>
            </mc:Fallback>
          </mc:AlternateContent>
        </p:grpSp>
      </p:grpSp>
      <p:pic>
        <p:nvPicPr>
          <p:cNvPr id="8" name="Picture 7"/>
          <p:cNvPicPr>
            <a:picLocks noChangeAspect="1"/>
          </p:cNvPicPr>
          <p:nvPr/>
        </p:nvPicPr>
        <p:blipFill>
          <a:blip r:embed="rId14"/>
          <a:stretch>
            <a:fillRect/>
          </a:stretch>
        </p:blipFill>
        <p:spPr>
          <a:xfrm>
            <a:off x="15464589" y="979693"/>
            <a:ext cx="2083218" cy="1801661"/>
          </a:xfrm>
          <a:prstGeom prst="rect">
            <a:avLst/>
          </a:prstGeom>
        </p:spPr>
      </p:pic>
    </p:spTree>
    <p:extLst>
      <p:ext uri="{BB962C8B-B14F-4D97-AF65-F5344CB8AC3E}">
        <p14:creationId xmlns:p14="http://schemas.microsoft.com/office/powerpoint/2010/main" val="27956026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anim calcmode="lin" valueType="num">
                                      <p:cBhvr>
                                        <p:cTn id="8" dur="500" fill="hold"/>
                                        <p:tgtEl>
                                          <p:spTgt spid="37"/>
                                        </p:tgtEl>
                                        <p:attrNameLst>
                                          <p:attrName>ppt_x</p:attrName>
                                        </p:attrNameLst>
                                      </p:cBhvr>
                                      <p:tavLst>
                                        <p:tav tm="0">
                                          <p:val>
                                            <p:strVal val="#ppt_x"/>
                                          </p:val>
                                        </p:tav>
                                        <p:tav tm="100000">
                                          <p:val>
                                            <p:strVal val="#ppt_x"/>
                                          </p:val>
                                        </p:tav>
                                      </p:tavLst>
                                    </p:anim>
                                    <p:anim calcmode="lin" valueType="num">
                                      <p:cBhvr>
                                        <p:cTn id="9" dur="5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anim calcmode="lin" valueType="num">
                                      <p:cBhvr>
                                        <p:cTn id="13" dur="500" fill="hold"/>
                                        <p:tgtEl>
                                          <p:spTgt spid="36"/>
                                        </p:tgtEl>
                                        <p:attrNameLst>
                                          <p:attrName>ppt_x</p:attrName>
                                        </p:attrNameLst>
                                      </p:cBhvr>
                                      <p:tavLst>
                                        <p:tav tm="0">
                                          <p:val>
                                            <p:strVal val="#ppt_x"/>
                                          </p:val>
                                        </p:tav>
                                        <p:tav tm="100000">
                                          <p:val>
                                            <p:strVal val="#ppt_x"/>
                                          </p:val>
                                        </p:tav>
                                      </p:tavLst>
                                    </p:anim>
                                    <p:anim calcmode="lin" valueType="num">
                                      <p:cBhvr>
                                        <p:cTn id="14" dur="5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anim calcmode="lin" valueType="num">
                                      <p:cBhvr>
                                        <p:cTn id="18" dur="500" fill="hold"/>
                                        <p:tgtEl>
                                          <p:spTgt spid="38"/>
                                        </p:tgtEl>
                                        <p:attrNameLst>
                                          <p:attrName>ppt_x</p:attrName>
                                        </p:attrNameLst>
                                      </p:cBhvr>
                                      <p:tavLst>
                                        <p:tav tm="0">
                                          <p:val>
                                            <p:strVal val="#ppt_x"/>
                                          </p:val>
                                        </p:tav>
                                        <p:tav tm="100000">
                                          <p:val>
                                            <p:strVal val="#ppt_x"/>
                                          </p:val>
                                        </p:tav>
                                      </p:tavLst>
                                    </p:anim>
                                    <p:anim calcmode="lin" valueType="num">
                                      <p:cBhvr>
                                        <p:cTn id="19" dur="500" fill="hold"/>
                                        <p:tgtEl>
                                          <p:spTgt spid="3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anim calcmode="lin" valueType="num">
                                      <p:cBhvr>
                                        <p:cTn id="23" dur="500" fill="hold"/>
                                        <p:tgtEl>
                                          <p:spTgt spid="29"/>
                                        </p:tgtEl>
                                        <p:attrNameLst>
                                          <p:attrName>ppt_x</p:attrName>
                                        </p:attrNameLst>
                                      </p:cBhvr>
                                      <p:tavLst>
                                        <p:tav tm="0">
                                          <p:val>
                                            <p:strVal val="#ppt_x"/>
                                          </p:val>
                                        </p:tav>
                                        <p:tav tm="100000">
                                          <p:val>
                                            <p:strVal val="#ppt_x"/>
                                          </p:val>
                                        </p:tav>
                                      </p:tavLst>
                                    </p:anim>
                                    <p:anim calcmode="lin" valueType="num">
                                      <p:cBhvr>
                                        <p:cTn id="24" dur="500" fill="hold"/>
                                        <p:tgtEl>
                                          <p:spTgt spid="2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anim calcmode="lin" valueType="num">
                                      <p:cBhvr>
                                        <p:cTn id="28" dur="500" fill="hold"/>
                                        <p:tgtEl>
                                          <p:spTgt spid="42"/>
                                        </p:tgtEl>
                                        <p:attrNameLst>
                                          <p:attrName>ppt_x</p:attrName>
                                        </p:attrNameLst>
                                      </p:cBhvr>
                                      <p:tavLst>
                                        <p:tav tm="0">
                                          <p:val>
                                            <p:strVal val="#ppt_x"/>
                                          </p:val>
                                        </p:tav>
                                        <p:tav tm="100000">
                                          <p:val>
                                            <p:strVal val="#ppt_x"/>
                                          </p:val>
                                        </p:tav>
                                      </p:tavLst>
                                    </p:anim>
                                    <p:anim calcmode="lin" valueType="num">
                                      <p:cBhvr>
                                        <p:cTn id="29"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inVertical)">
                                      <p:cBhvr>
                                        <p:cTn id="34" dur="500"/>
                                        <p:tgtEl>
                                          <p:spTgt spid="30"/>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arn(inVertical)">
                                      <p:cBhvr>
                                        <p:cTn id="38" dur="500"/>
                                        <p:tgtEl>
                                          <p:spTgt spid="31"/>
                                        </p:tgtEl>
                                      </p:cBhvr>
                                    </p:animEffect>
                                  </p:childTnLst>
                                </p:cTn>
                              </p:par>
                            </p:childTnLst>
                          </p:cTn>
                        </p:par>
                        <p:par>
                          <p:cTn id="39" fill="hold">
                            <p:stCondLst>
                              <p:cond delay="1000"/>
                            </p:stCondLst>
                            <p:childTnLst>
                              <p:par>
                                <p:cTn id="40" presetID="16" presetClass="entr" presetSubtype="21" fill="hold" grpId="0" nodeType="after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par>
                          <p:cTn id="43" fill="hold">
                            <p:stCondLst>
                              <p:cond delay="1500"/>
                            </p:stCondLst>
                            <p:childTnLst>
                              <p:par>
                                <p:cTn id="44" presetID="16" presetClass="entr" presetSubtype="21" fill="hold" grpId="0" nodeType="after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childTnLst>
                          </p:cTn>
                        </p:par>
                        <p:par>
                          <p:cTn id="47" fill="hold">
                            <p:stCondLst>
                              <p:cond delay="2000"/>
                            </p:stCondLst>
                            <p:childTnLst>
                              <p:par>
                                <p:cTn id="48" presetID="16" presetClass="entr" presetSubtype="21" fill="hold" grpId="0" nodeType="after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barn(inVertical)">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6" grpId="0"/>
      <p:bldP spid="37" grpId="0" animBg="1"/>
      <p:bldP spid="38" grpId="0"/>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1"/>
          <p:cNvGrpSpPr/>
          <p:nvPr/>
        </p:nvGrpSpPr>
        <p:grpSpPr>
          <a:xfrm>
            <a:off x="5857646" y="647700"/>
            <a:ext cx="6537007" cy="1486703"/>
            <a:chOff x="6019800" y="466874"/>
            <a:chExt cx="6537007" cy="1486703"/>
          </a:xfrm>
        </p:grpSpPr>
        <p:grpSp>
          <p:nvGrpSpPr>
            <p:cNvPr id="20" name="Group 5"/>
            <p:cNvGrpSpPr/>
            <p:nvPr/>
          </p:nvGrpSpPr>
          <p:grpSpPr>
            <a:xfrm>
              <a:off x="6019800" y="466874"/>
              <a:ext cx="6537007" cy="1486703"/>
              <a:chOff x="0" y="-47625"/>
              <a:chExt cx="1721681" cy="391560"/>
            </a:xfrm>
          </p:grpSpPr>
          <p:sp>
            <p:nvSpPr>
              <p:cNvPr id="21" name="Freeform 6"/>
              <p:cNvSpPr/>
              <p:nvPr/>
            </p:nvSpPr>
            <p:spPr>
              <a:xfrm>
                <a:off x="140484" y="0"/>
                <a:ext cx="1410969" cy="343935"/>
              </a:xfrm>
              <a:custGeom>
                <a:avLst/>
                <a:gdLst/>
                <a:ahLst/>
                <a:cxnLst/>
                <a:rect l="l" t="t" r="r" b="b"/>
                <a:pathLst>
                  <a:path w="1721681" h="343935">
                    <a:moveTo>
                      <a:pt x="60400" y="0"/>
                    </a:moveTo>
                    <a:lnTo>
                      <a:pt x="1661281" y="0"/>
                    </a:lnTo>
                    <a:cubicBezTo>
                      <a:pt x="1694639" y="0"/>
                      <a:pt x="1721681" y="27042"/>
                      <a:pt x="1721681" y="60400"/>
                    </a:cubicBezTo>
                    <a:lnTo>
                      <a:pt x="1721681" y="283534"/>
                    </a:lnTo>
                    <a:cubicBezTo>
                      <a:pt x="1721681" y="316893"/>
                      <a:pt x="1694639" y="343935"/>
                      <a:pt x="1661281" y="343935"/>
                    </a:cubicBezTo>
                    <a:lnTo>
                      <a:pt x="60400" y="343935"/>
                    </a:lnTo>
                    <a:cubicBezTo>
                      <a:pt x="27042" y="343935"/>
                      <a:pt x="0" y="316893"/>
                      <a:pt x="0" y="283534"/>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22" name="TextBox 7"/>
              <p:cNvSpPr txBox="1"/>
              <p:nvPr/>
            </p:nvSpPr>
            <p:spPr>
              <a:xfrm>
                <a:off x="0" y="-47625"/>
                <a:ext cx="1721681" cy="391560"/>
              </a:xfrm>
              <a:prstGeom prst="rect">
                <a:avLst/>
              </a:prstGeom>
            </p:spPr>
            <p:txBody>
              <a:bodyPr lIns="50800" tIns="50800" rIns="50800" bIns="50800" rtlCol="0" anchor="ctr"/>
              <a:lstStyle/>
              <a:p>
                <a:pPr algn="ctr">
                  <a:lnSpc>
                    <a:spcPts val="2659"/>
                  </a:lnSpc>
                </a:pPr>
                <a:endParaRPr/>
              </a:p>
            </p:txBody>
          </p:sp>
        </p:grpSp>
        <p:sp>
          <p:nvSpPr>
            <p:cNvPr id="23" name="TextBox 11"/>
            <p:cNvSpPr txBox="1"/>
            <p:nvPr/>
          </p:nvSpPr>
          <p:spPr>
            <a:xfrm>
              <a:off x="6666133" y="1002539"/>
              <a:ext cx="5244340" cy="756617"/>
            </a:xfrm>
            <a:prstGeom prst="rect">
              <a:avLst/>
            </a:prstGeom>
          </p:spPr>
          <p:txBody>
            <a:bodyPr wrap="square" lIns="0" tIns="0" rIns="0" bIns="0" rtlCol="0" anchor="t">
              <a:spAutoFit/>
            </a:bodyPr>
            <a:lstStyle/>
            <a:p>
              <a:pPr algn="ctr">
                <a:lnSpc>
                  <a:spcPts val="5915"/>
                </a:lnSpc>
              </a:pPr>
              <a:r>
                <a:rPr lang="en-US" sz="6500" b="1" smtClean="0">
                  <a:solidFill>
                    <a:srgbClr val="495324"/>
                  </a:solidFill>
                  <a:latin typeface="Arial" panose="020B0604020202020204" pitchFamily="34" charset="0"/>
                  <a:ea typeface="More Sugar Bold"/>
                  <a:cs typeface="Arial" panose="020B0604020202020204" pitchFamily="34" charset="0"/>
                </a:rPr>
                <a:t>Vận dụng</a:t>
              </a:r>
              <a:endParaRPr lang="en-US" sz="6500" b="1">
                <a:solidFill>
                  <a:srgbClr val="495324"/>
                </a:solidFill>
                <a:latin typeface="Arial" panose="020B0604020202020204" pitchFamily="34" charset="0"/>
                <a:ea typeface="More Sugar Bold"/>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Rectangle 1"/>
              <p:cNvSpPr>
                <a:spLocks noChangeArrowheads="1"/>
              </p:cNvSpPr>
              <p:nvPr/>
            </p:nvSpPr>
            <p:spPr bwMode="auto">
              <a:xfrm>
                <a:off x="1130968" y="2489242"/>
                <a:ext cx="15990364" cy="670183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ts val="600"/>
                  </a:spcBef>
                  <a:spcAft>
                    <a:spcPts val="600"/>
                  </a:spcAft>
                  <a:buClrTx/>
                  <a:buSzTx/>
                  <a:buFontTx/>
                  <a:buNone/>
                  <a:tabLst/>
                </a:pPr>
                <a:r>
                  <a:rPr kumimoji="0" lang="en-US" altLang="en-US" sz="3900" b="0" i="0" u="none" strike="noStrike" cap="none" normalizeH="0" baseline="0" smtClean="0">
                    <a:ln>
                      <a:noFill/>
                    </a:ln>
                    <a:effectLst/>
                    <a:ea typeface="Open Sans"/>
                  </a:rPr>
                  <a:t>Trong hệ đo lường Mỹ, quãng đường thường được đo bằng dặm (mile) và 1 dặm bằng khoảng 1,609 km.</a:t>
                </a:r>
              </a:p>
              <a:p>
                <a:pPr lvl="0" algn="just">
                  <a:lnSpc>
                    <a:spcPct val="150000"/>
                  </a:lnSpc>
                  <a:spcBef>
                    <a:spcPts val="600"/>
                  </a:spcBef>
                  <a:spcAft>
                    <a:spcPts val="600"/>
                  </a:spcAft>
                </a:pPr>
                <a:r>
                  <a:rPr lang="vi-VN" altLang="en-US" sz="3900"/>
                  <a:t>a) Viết công thức để chuyển đổi </a:t>
                </a:r>
                <a14:m>
                  <m:oMath xmlns:m="http://schemas.openxmlformats.org/officeDocument/2006/math">
                    <m:r>
                      <a:rPr lang="vi-VN" altLang="en-US" sz="3900" i="1" smtClean="0">
                        <a:latin typeface="Cambria Math" panose="02040503050406030204" pitchFamily="18" charset="0"/>
                      </a:rPr>
                      <m:t>𝑥</m:t>
                    </m:r>
                  </m:oMath>
                </a14:m>
                <a:r>
                  <a:rPr lang="vi-VN" altLang="en-US" sz="3900"/>
                  <a:t> (dặm) sang </a:t>
                </a:r>
                <a14:m>
                  <m:oMath xmlns:m="http://schemas.openxmlformats.org/officeDocument/2006/math">
                    <m:r>
                      <a:rPr lang="vi-VN" altLang="en-US" sz="3900" i="1" smtClean="0">
                        <a:latin typeface="Cambria Math" panose="02040503050406030204" pitchFamily="18" charset="0"/>
                      </a:rPr>
                      <m:t>𝑦</m:t>
                    </m:r>
                  </m:oMath>
                </a14:m>
                <a:r>
                  <a:rPr lang="vi-VN" altLang="en-US" sz="3900"/>
                  <a:t> (km). Công thức tính </a:t>
                </a:r>
                <a14:m>
                  <m:oMath xmlns:m="http://schemas.openxmlformats.org/officeDocument/2006/math">
                    <m:r>
                      <a:rPr lang="vi-VN" altLang="en-US" sz="3900" i="1" smtClean="0">
                        <a:latin typeface="Cambria Math" panose="02040503050406030204" pitchFamily="18" charset="0"/>
                      </a:rPr>
                      <m:t>𝑦</m:t>
                    </m:r>
                  </m:oMath>
                </a14:m>
                <a:r>
                  <a:rPr lang="vi-VN" altLang="en-US" sz="3900"/>
                  <a:t> theo </a:t>
                </a:r>
                <a14:m>
                  <m:oMath xmlns:m="http://schemas.openxmlformats.org/officeDocument/2006/math">
                    <m:r>
                      <a:rPr lang="vi-VN" altLang="en-US" sz="3900" i="1" smtClean="0">
                        <a:latin typeface="Cambria Math" panose="02040503050406030204" pitchFamily="18" charset="0"/>
                      </a:rPr>
                      <m:t>𝑥</m:t>
                    </m:r>
                  </m:oMath>
                </a14:m>
                <a:r>
                  <a:rPr lang="vi-VN" altLang="en-US" sz="3900"/>
                  <a:t> này có phải là một hàm số bậc nhất của </a:t>
                </a:r>
                <a14:m>
                  <m:oMath xmlns:m="http://schemas.openxmlformats.org/officeDocument/2006/math">
                    <m:r>
                      <a:rPr lang="vi-VN" altLang="en-US" sz="3900" i="1" smtClean="0">
                        <a:latin typeface="Cambria Math" panose="02040503050406030204" pitchFamily="18" charset="0"/>
                      </a:rPr>
                      <m:t>𝑥</m:t>
                    </m:r>
                  </m:oMath>
                </a14:m>
                <a:r>
                  <a:rPr lang="vi-VN" altLang="en-US" sz="3900"/>
                  <a:t> không</a:t>
                </a:r>
                <a:r>
                  <a:rPr lang="vi-VN" altLang="en-US" sz="3900" smtClean="0"/>
                  <a:t>?</a:t>
                </a:r>
                <a:endParaRPr lang="vi-VN" altLang="en-US" sz="3900"/>
              </a:p>
              <a:p>
                <a:pPr lvl="0" algn="just">
                  <a:lnSpc>
                    <a:spcPct val="150000"/>
                  </a:lnSpc>
                  <a:spcBef>
                    <a:spcPts val="600"/>
                  </a:spcBef>
                  <a:spcAft>
                    <a:spcPts val="600"/>
                  </a:spcAft>
                </a:pPr>
                <a:r>
                  <a:rPr lang="vi-VN" altLang="en-US" sz="3900"/>
                  <a:t>b) Một ô tô chạy với vận tốc 55 dặm/giờ trên một quãng đường có quy định vận tốc tối đa là 80 km/h. Hỏi ô tô đó có vi phạm luật giao thông không?</a:t>
                </a:r>
                <a:endParaRPr kumimoji="0" lang="en-US" altLang="en-US" sz="3900" b="0" i="0" u="none" strike="noStrike" cap="none" normalizeH="0" baseline="0" smtClean="0">
                  <a:ln>
                    <a:noFill/>
                  </a:ln>
                  <a:effectLst/>
                </a:endParaRPr>
              </a:p>
            </p:txBody>
          </p:sp>
        </mc:Choice>
        <mc:Fallback xmlns="">
          <p:sp>
            <p:nvSpPr>
              <p:cNvPr id="3" name="Rectangle 1"/>
              <p:cNvSpPr>
                <a:spLocks noRot="1" noChangeAspect="1" noMove="1" noResize="1" noEditPoints="1" noAdjustHandles="1" noChangeArrowheads="1" noChangeShapeType="1" noTextEdit="1"/>
              </p:cNvSpPr>
              <p:nvPr/>
            </p:nvSpPr>
            <p:spPr bwMode="auto">
              <a:xfrm>
                <a:off x="1130968" y="2489242"/>
                <a:ext cx="15990364" cy="6701835"/>
              </a:xfrm>
              <a:prstGeom prst="rect">
                <a:avLst/>
              </a:prstGeom>
              <a:blipFill>
                <a:blip r:embed="rId2"/>
                <a:stretch>
                  <a:fillRect l="-1296" r="-1296" b="-154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16587856" y="8801100"/>
            <a:ext cx="1066952" cy="1252509"/>
          </a:xfrm>
          <a:prstGeom prst="rect">
            <a:avLst/>
          </a:prstGeom>
        </p:spPr>
      </p:pic>
      <p:pic>
        <p:nvPicPr>
          <p:cNvPr id="5" name="Picture 4"/>
          <p:cNvPicPr>
            <a:picLocks noChangeAspect="1"/>
          </p:cNvPicPr>
          <p:nvPr/>
        </p:nvPicPr>
        <p:blipFill>
          <a:blip r:embed="rId4"/>
          <a:stretch>
            <a:fillRect/>
          </a:stretch>
        </p:blipFill>
        <p:spPr>
          <a:xfrm>
            <a:off x="-228600" y="349561"/>
            <a:ext cx="2286000" cy="1371601"/>
          </a:xfrm>
          <a:prstGeom prst="rect">
            <a:avLst/>
          </a:prstGeom>
        </p:spPr>
      </p:pic>
    </p:spTree>
    <p:extLst>
      <p:ext uri="{BB962C8B-B14F-4D97-AF65-F5344CB8AC3E}">
        <p14:creationId xmlns:p14="http://schemas.microsoft.com/office/powerpoint/2010/main" val="2055099815"/>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8600" y="349561"/>
            <a:ext cx="2286000" cy="1371601"/>
          </a:xfrm>
          <a:prstGeom prst="rect">
            <a:avLst/>
          </a:prstGeom>
        </p:spPr>
      </p:pic>
      <p:sp>
        <p:nvSpPr>
          <p:cNvPr id="10" name="Rectangle 9"/>
          <p:cNvSpPr/>
          <p:nvPr/>
        </p:nvSpPr>
        <p:spPr>
          <a:xfrm>
            <a:off x="8550442" y="1060069"/>
            <a:ext cx="115448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4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4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6" name="Rectangle 5"/>
              <p:cNvSpPr/>
              <p:nvPr/>
            </p:nvSpPr>
            <p:spPr>
              <a:xfrm>
                <a:off x="2590800" y="2324100"/>
                <a:ext cx="14554200" cy="6933308"/>
              </a:xfrm>
              <a:prstGeom prst="rect">
                <a:avLst/>
              </a:prstGeom>
            </p:spPr>
            <p:txBody>
              <a:bodyPr wrap="square">
                <a:spAutoFit/>
              </a:bodyPr>
              <a:lstStyle/>
              <a:p>
                <a:pPr algn="just">
                  <a:lnSpc>
                    <a:spcPct val="170000"/>
                  </a:lnSpc>
                  <a:spcBef>
                    <a:spcPts val="600"/>
                  </a:spcBef>
                  <a:spcAft>
                    <a:spcPts val="600"/>
                  </a:spcAft>
                </a:pPr>
                <a:r>
                  <a:rPr lang="vi-VN" sz="4000">
                    <a:ea typeface="Dotum" panose="020B0600000101010101" pitchFamily="34" charset="-127"/>
                    <a:cs typeface="Times New Roman" panose="02020603050405020304" pitchFamily="18" charset="0"/>
                  </a:rPr>
                  <a:t>a) Công thức chuyển đổi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vi-VN" sz="4000">
                    <a:effectLst/>
                    <a:ea typeface="Dotum" panose="020B0600000101010101" pitchFamily="34" charset="-127"/>
                    <a:cs typeface="Times New Roman" panose="02020603050405020304" pitchFamily="18" charset="0"/>
                  </a:rPr>
                  <a:t> (dặm) sang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𝑦</m:t>
                    </m:r>
                  </m:oMath>
                </a14:m>
                <a:r>
                  <a:rPr lang="vi-VN" sz="4000">
                    <a:effectLst/>
                    <a:ea typeface="Dotum" panose="020B0600000101010101" pitchFamily="34" charset="-127"/>
                    <a:cs typeface="Times New Roman" panose="02020603050405020304" pitchFamily="18" charset="0"/>
                  </a:rPr>
                  <a:t> (km):</a:t>
                </a:r>
                <a:endParaRPr lang="en-US" sz="4000">
                  <a:effectLst/>
                  <a:ea typeface="Arial" panose="020B0604020202020204" pitchFamily="34" charset="0"/>
                  <a:cs typeface="Times New Roman" panose="02020603050405020304" pitchFamily="18" charset="0"/>
                </a:endParaRPr>
              </a:p>
              <a:p>
                <a:pPr algn="just">
                  <a:lnSpc>
                    <a:spcPct val="17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𝑦</m:t>
                      </m:r>
                      <m:r>
                        <a:rPr lang="vi-VN" sz="4000" i="1">
                          <a:effectLst/>
                          <a:latin typeface="Cambria Math" panose="02040503050406030204" pitchFamily="18" charset="0"/>
                          <a:ea typeface="Dotum" panose="020B0600000101010101" pitchFamily="34" charset="-127"/>
                          <a:cs typeface="Times New Roman" panose="02020603050405020304" pitchFamily="18" charset="0"/>
                        </a:rPr>
                        <m:t>=1,609 . </m:t>
                      </m:r>
                      <m:r>
                        <a:rPr lang="vi-VN" sz="4000" i="1">
                          <a:effectLst/>
                          <a:latin typeface="Cambria Math" panose="02040503050406030204" pitchFamily="18" charset="0"/>
                          <a:ea typeface="Dotum" panose="020B0600000101010101" pitchFamily="34" charset="-127"/>
                          <a:cs typeface="Times New Roman" panose="02020603050405020304" pitchFamily="18" charset="0"/>
                        </a:rPr>
                        <m:t>𝑥</m:t>
                      </m:r>
                    </m:oMath>
                  </m:oMathPara>
                </a14:m>
                <a:endParaRPr lang="en-US" sz="4000">
                  <a:effectLst/>
                  <a:ea typeface="Arial" panose="020B0604020202020204" pitchFamily="34" charset="0"/>
                  <a:cs typeface="Times New Roman" panose="02020603050405020304" pitchFamily="18" charset="0"/>
                </a:endParaRPr>
              </a:p>
              <a:p>
                <a:pPr algn="just">
                  <a:lnSpc>
                    <a:spcPct val="170000"/>
                  </a:lnSpc>
                  <a:spcBef>
                    <a:spcPts val="600"/>
                  </a:spcBef>
                  <a:spcAft>
                    <a:spcPts val="600"/>
                  </a:spcAft>
                </a:pPr>
                <a:r>
                  <a:rPr lang="vi-VN" sz="4000">
                    <a:effectLst/>
                    <a:ea typeface="Dotum" panose="020B0600000101010101" pitchFamily="34" charset="-127"/>
                    <a:cs typeface="Times New Roman" panose="02020603050405020304" pitchFamily="18" charset="0"/>
                  </a:rPr>
                  <a:t>Công thức tính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𝑦</m:t>
                    </m:r>
                  </m:oMath>
                </a14:m>
                <a:r>
                  <a:rPr lang="vi-VN" sz="4000">
                    <a:effectLst/>
                    <a:ea typeface="Dotum" panose="020B0600000101010101" pitchFamily="34" charset="-127"/>
                    <a:cs typeface="Times New Roman" panose="02020603050405020304" pitchFamily="18" charset="0"/>
                  </a:rPr>
                  <a:t> theo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vi-VN" sz="4000">
                    <a:effectLst/>
                    <a:ea typeface="Dotum" panose="020B0600000101010101" pitchFamily="34" charset="-127"/>
                    <a:cs typeface="Times New Roman" panose="02020603050405020304" pitchFamily="18" charset="0"/>
                  </a:rPr>
                  <a:t> chính là một hàm số bậc nhất của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vi-VN" sz="4000">
                    <a:effectLst/>
                    <a:ea typeface="Dotum" panose="020B0600000101010101" pitchFamily="34" charset="-127"/>
                    <a:cs typeface="Times New Roman" panose="02020603050405020304" pitchFamily="18" charset="0"/>
                  </a:rPr>
                  <a:t>.</a:t>
                </a:r>
                <a:endParaRPr lang="en-US" sz="4000">
                  <a:effectLst/>
                  <a:ea typeface="Arial" panose="020B0604020202020204" pitchFamily="34" charset="0"/>
                  <a:cs typeface="Times New Roman" panose="02020603050405020304" pitchFamily="18" charset="0"/>
                </a:endParaRPr>
              </a:p>
              <a:p>
                <a:pPr algn="just">
                  <a:lnSpc>
                    <a:spcPct val="170000"/>
                  </a:lnSpc>
                  <a:spcBef>
                    <a:spcPts val="600"/>
                  </a:spcBef>
                  <a:spcAft>
                    <a:spcPts val="600"/>
                  </a:spcAft>
                </a:pPr>
                <a:r>
                  <a:rPr lang="vi-VN" sz="4000">
                    <a:effectLst/>
                    <a:ea typeface="Dotum" panose="020B0600000101010101" pitchFamily="34" charset="-127"/>
                    <a:cs typeface="Times New Roman" panose="02020603050405020304" pitchFamily="18" charset="0"/>
                  </a:rPr>
                  <a:t>b) Đổi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55</m:t>
                    </m:r>
                  </m:oMath>
                </a14:m>
                <a:r>
                  <a:rPr lang="vi-VN" sz="4000">
                    <a:effectLst/>
                    <a:ea typeface="Dotum" panose="020B0600000101010101" pitchFamily="34" charset="-127"/>
                    <a:cs typeface="Times New Roman" panose="02020603050405020304" pitchFamily="18" charset="0"/>
                  </a:rPr>
                  <a:t> (dặm)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=55.1,609=88,495</m:t>
                    </m:r>
                  </m:oMath>
                </a14:m>
                <a:r>
                  <a:rPr lang="vi-VN" sz="4000">
                    <a:effectLst/>
                    <a:ea typeface="Dotum" panose="020B0600000101010101" pitchFamily="34" charset="-127"/>
                    <a:cs typeface="Times New Roman" panose="02020603050405020304" pitchFamily="18" charset="0"/>
                  </a:rPr>
                  <a:t> (km)</a:t>
                </a:r>
                <a:endParaRPr lang="en-US" sz="4000">
                  <a:effectLst/>
                  <a:ea typeface="Arial" panose="020B0604020202020204" pitchFamily="34" charset="0"/>
                  <a:cs typeface="Times New Roman" panose="02020603050405020304" pitchFamily="18" charset="0"/>
                </a:endParaRPr>
              </a:p>
              <a:p>
                <a:pPr algn="just">
                  <a:lnSpc>
                    <a:spcPct val="170000"/>
                  </a:lnSpc>
                  <a:spcBef>
                    <a:spcPts val="600"/>
                  </a:spcBef>
                  <a:spcAft>
                    <a:spcPts val="600"/>
                  </a:spcAft>
                </a:pPr>
                <a:r>
                  <a:rPr lang="vi-VN" sz="4000">
                    <a:effectLst/>
                    <a:ea typeface="Dotum" panose="020B0600000101010101" pitchFamily="34" charset="-127"/>
                    <a:cs typeface="Times New Roman" panose="02020603050405020304" pitchFamily="18" charset="0"/>
                  </a:rPr>
                  <a:t>Th</a:t>
                </a:r>
                <a:r>
                  <a:rPr lang="en-US" sz="4000">
                    <a:effectLst/>
                    <a:ea typeface="Dotum" panose="020B0600000101010101" pitchFamily="34" charset="-127"/>
                    <a:cs typeface="Times New Roman" panose="02020603050405020304" pitchFamily="18" charset="0"/>
                  </a:rPr>
                  <a:t>ấ</a:t>
                </a:r>
                <a:r>
                  <a:rPr lang="vi-VN" sz="4000">
                    <a:effectLst/>
                    <a:ea typeface="Dotum" panose="020B0600000101010101" pitchFamily="34" charset="-127"/>
                    <a:cs typeface="Times New Roman" panose="02020603050405020304" pitchFamily="18" charset="0"/>
                  </a:rPr>
                  <a:t>y rằng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88,495&gt;80</m:t>
                    </m:r>
                  </m:oMath>
                </a14:m>
                <a:r>
                  <a:rPr lang="vi-VN" sz="4000">
                    <a:effectLst/>
                    <a:ea typeface="Dotum" panose="020B0600000101010101" pitchFamily="34" charset="-127"/>
                    <a:cs typeface="Times New Roman" panose="02020603050405020304" pitchFamily="18" charset="0"/>
                  </a:rPr>
                  <a:t>.</a:t>
                </a:r>
                <a:endParaRPr lang="en-US" sz="4000">
                  <a:effectLst/>
                  <a:ea typeface="Arial" panose="020B0604020202020204" pitchFamily="34" charset="0"/>
                  <a:cs typeface="Times New Roman" panose="02020603050405020304" pitchFamily="18" charset="0"/>
                </a:endParaRPr>
              </a:p>
              <a:p>
                <a:pPr algn="just">
                  <a:lnSpc>
                    <a:spcPct val="170000"/>
                  </a:lnSpc>
                  <a:spcBef>
                    <a:spcPts val="600"/>
                  </a:spcBef>
                  <a:spcAft>
                    <a:spcPts val="600"/>
                  </a:spcAft>
                </a:pPr>
                <a:r>
                  <a:rPr lang="vi-VN" sz="4000">
                    <a:effectLst/>
                    <a:ea typeface="Dotum" panose="020B0600000101010101" pitchFamily="34" charset="-127"/>
                    <a:cs typeface="Times New Roman" panose="02020603050405020304" pitchFamily="18" charset="0"/>
                  </a:rPr>
                  <a:t>Vậy ô tô đó đã vi phạm luật giao thông</a:t>
                </a:r>
                <a:r>
                  <a:rPr lang="en-US" sz="4000">
                    <a:effectLst/>
                    <a:ea typeface="Dotum" panose="020B0600000101010101" pitchFamily="34" charset="-127"/>
                    <a:cs typeface="Times New Roman" panose="02020603050405020304" pitchFamily="18" charset="0"/>
                  </a:rPr>
                  <a:t>.</a:t>
                </a:r>
                <a:endParaRPr lang="en-US" sz="4000">
                  <a:effectLs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590800" y="2324100"/>
                <a:ext cx="14554200" cy="6933308"/>
              </a:xfrm>
              <a:prstGeom prst="rect">
                <a:avLst/>
              </a:prstGeom>
              <a:blipFill>
                <a:blip r:embed="rId3"/>
                <a:stretch>
                  <a:fillRect l="-1466" b="-2812"/>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16078200" y="8512375"/>
            <a:ext cx="1600200" cy="1490065"/>
          </a:xfrm>
          <a:prstGeom prst="rect">
            <a:avLst/>
          </a:prstGeom>
        </p:spPr>
      </p:pic>
    </p:spTree>
    <p:extLst>
      <p:ext uri="{BB962C8B-B14F-4D97-AF65-F5344CB8AC3E}">
        <p14:creationId xmlns:p14="http://schemas.microsoft.com/office/powerpoint/2010/main" val="166002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barn(inVertical)">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wipe(down)">
                                      <p:cBhvr>
                                        <p:cTn id="21" dur="500"/>
                                        <p:tgtEl>
                                          <p:spTgt spid="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wipe(down)">
                                      <p:cBhvr>
                                        <p:cTn id="31" dur="500"/>
                                        <p:tgtEl>
                                          <p:spTgt spid="6">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wipe(left)">
                                      <p:cBhvr>
                                        <p:cTn id="36"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68732"/>
        </a:solidFill>
        <a:effectLst/>
      </p:bgPr>
    </p:bg>
    <p:spTree>
      <p:nvGrpSpPr>
        <p:cNvPr id="1" name=""/>
        <p:cNvGrpSpPr/>
        <p:nvPr/>
      </p:nvGrpSpPr>
      <p:grpSpPr>
        <a:xfrm>
          <a:off x="0" y="0"/>
          <a:ext cx="0" cy="0"/>
          <a:chOff x="0" y="0"/>
          <a:chExt cx="0" cy="0"/>
        </a:xfrm>
      </p:grpSpPr>
      <p:grpSp>
        <p:nvGrpSpPr>
          <p:cNvPr id="2" name="Group 2"/>
          <p:cNvGrpSpPr/>
          <p:nvPr/>
        </p:nvGrpSpPr>
        <p:grpSpPr>
          <a:xfrm>
            <a:off x="304800" y="342900"/>
            <a:ext cx="17754600" cy="9677400"/>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bg1"/>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Rectangle 4"/>
          <p:cNvSpPr/>
          <p:nvPr/>
        </p:nvSpPr>
        <p:spPr>
          <a:xfrm>
            <a:off x="783871" y="971396"/>
            <a:ext cx="4399474" cy="849528"/>
          </a:xfrm>
          <a:prstGeom prst="rect">
            <a:avLst/>
          </a:prstGeom>
        </p:spPr>
        <p:txBody>
          <a:bodyPr wrap="none">
            <a:spAutoFit/>
          </a:bodyPr>
          <a:lstStyle/>
          <a:p>
            <a:pPr lvl="0" algn="ctr">
              <a:lnSpc>
                <a:spcPts val="5915"/>
              </a:lnSpc>
            </a:pPr>
            <a:r>
              <a:rPr lang="en-US" sz="6500" b="1" smtClean="0">
                <a:solidFill>
                  <a:srgbClr val="495324"/>
                </a:solidFill>
                <a:latin typeface="Arial" panose="020B0604020202020204" pitchFamily="34" charset="0"/>
                <a:ea typeface="More Sugar Bold"/>
                <a:cs typeface="Arial" panose="020B0604020202020204" pitchFamily="34" charset="0"/>
              </a:rPr>
              <a:t>Tranh luận</a:t>
            </a:r>
            <a:endParaRPr lang="en-US" sz="6500" b="1">
              <a:solidFill>
                <a:srgbClr val="495324"/>
              </a:solidFill>
              <a:latin typeface="Arial" panose="020B0604020202020204" pitchFamily="34" charset="0"/>
              <a:ea typeface="More Sugar Bold"/>
              <a:cs typeface="Arial" panose="020B0604020202020204" pitchFamily="34" charset="0"/>
            </a:endParaRPr>
          </a:p>
        </p:txBody>
      </p:sp>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300000"/>
                    </a14:imgEffect>
                    <a14:imgEffect>
                      <a14:brightnessContrast contrast="40000"/>
                    </a14:imgEffect>
                  </a14:imgLayer>
                </a14:imgProps>
              </a:ext>
            </a:extLst>
          </a:blip>
          <a:stretch>
            <a:fillRect/>
          </a:stretch>
        </p:blipFill>
        <p:spPr>
          <a:xfrm>
            <a:off x="2046919" y="2137816"/>
            <a:ext cx="14270362" cy="3555913"/>
          </a:xfrm>
          <a:prstGeom prst="rect">
            <a:avLst/>
          </a:prstGeom>
        </p:spPr>
      </p:pic>
      <p:sp>
        <p:nvSpPr>
          <p:cNvPr id="12" name="Rectangle 11"/>
          <p:cNvSpPr/>
          <p:nvPr/>
        </p:nvSpPr>
        <p:spPr>
          <a:xfrm>
            <a:off x="1143000" y="5974615"/>
            <a:ext cx="10371685" cy="677108"/>
          </a:xfrm>
          <a:prstGeom prst="rect">
            <a:avLst/>
          </a:prstGeom>
        </p:spPr>
        <p:txBody>
          <a:bodyPr wrap="none">
            <a:spAutoFit/>
          </a:bodyPr>
          <a:lstStyle/>
          <a:p>
            <a:r>
              <a:rPr lang="en-US" sz="3800">
                <a:solidFill>
                  <a:srgbClr val="000000"/>
                </a:solidFill>
                <a:latin typeface="Arial" panose="020B0604020202020204" pitchFamily="34" charset="0"/>
                <a:cs typeface="Arial" panose="020B0604020202020204" pitchFamily="34" charset="0"/>
              </a:rPr>
              <a:t>Theo em, Vuông hay Tròn ai nói đúng? Vì sao?</a:t>
            </a:r>
            <a:endParaRPr lang="en-US" sz="38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Rectangle 12"/>
              <p:cNvSpPr/>
              <p:nvPr/>
            </p:nvSpPr>
            <p:spPr>
              <a:xfrm>
                <a:off x="3200400" y="7200900"/>
                <a:ext cx="14859000" cy="2569421"/>
              </a:xfrm>
              <a:prstGeom prst="rect">
                <a:avLst/>
              </a:prstGeom>
            </p:spPr>
            <p:txBody>
              <a:bodyPr wrap="square">
                <a:spAutoFit/>
              </a:bodyPr>
              <a:lstStyle/>
              <a:p>
                <a:pPr algn="just">
                  <a:lnSpc>
                    <a:spcPct val="150000"/>
                  </a:lnSpc>
                </a:pPr>
                <a:r>
                  <a:rPr lang="vi-VN" sz="3800" smtClean="0">
                    <a:latin typeface="Arial" panose="020B0604020202020204" pitchFamily="34" charset="0"/>
                    <a:ea typeface="Dotum" panose="020B0600000101010101" pitchFamily="34" charset="-127"/>
                    <a:cs typeface="Arial" panose="020B0604020202020204" pitchFamily="34" charset="0"/>
                  </a:rPr>
                  <a:t>Xét hàm số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𝑦</m:t>
                    </m:r>
                    <m:r>
                      <a:rPr lang="vi-VN" sz="3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3800" i="1">
                            <a:effectLst/>
                            <a:latin typeface="Cambria Math" panose="02040503050406030204" pitchFamily="18" charset="0"/>
                            <a:ea typeface="Dotum" panose="020B0600000101010101" pitchFamily="34" charset="-127"/>
                            <a:cs typeface="Times New Roman" panose="02020603050405020304" pitchFamily="18" charset="0"/>
                          </a:rPr>
                          <m:t>𝑥</m:t>
                        </m:r>
                        <m:r>
                          <a:rPr lang="vi-VN" sz="3800" i="1">
                            <a:effectLst/>
                            <a:latin typeface="Cambria Math" panose="02040503050406030204" pitchFamily="18" charset="0"/>
                            <a:ea typeface="Dotum" panose="020B0600000101010101" pitchFamily="34" charset="-127"/>
                            <a:cs typeface="Times New Roman" panose="02020603050405020304" pitchFamily="18" charset="0"/>
                          </a:rPr>
                          <m:t>+1</m:t>
                        </m:r>
                      </m:num>
                      <m:den>
                        <m:r>
                          <a:rPr lang="vi-VN" sz="3800" i="1">
                            <a:effectLst/>
                            <a:latin typeface="Cambria Math" panose="02040503050406030204" pitchFamily="18" charset="0"/>
                            <a:ea typeface="Dotum" panose="020B0600000101010101" pitchFamily="34" charset="-127"/>
                            <a:cs typeface="Times New Roman" panose="02020603050405020304" pitchFamily="18" charset="0"/>
                          </a:rPr>
                          <m:t>2</m:t>
                        </m:r>
                      </m:den>
                    </m:f>
                    <m:r>
                      <a:rPr lang="vi-VN" sz="3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3800" i="1">
                            <a:effectLst/>
                            <a:latin typeface="Cambria Math" panose="02040503050406030204" pitchFamily="18" charset="0"/>
                            <a:ea typeface="Dotum" panose="020B0600000101010101" pitchFamily="34" charset="-127"/>
                            <a:cs typeface="Times New Roman" panose="02020603050405020304" pitchFamily="18" charset="0"/>
                          </a:rPr>
                          <m:t>𝑥</m:t>
                        </m:r>
                      </m:num>
                      <m:den>
                        <m:r>
                          <a:rPr lang="vi-VN" sz="3800" i="1">
                            <a:effectLst/>
                            <a:latin typeface="Cambria Math" panose="02040503050406030204" pitchFamily="18" charset="0"/>
                            <a:ea typeface="Dotum" panose="020B0600000101010101" pitchFamily="34" charset="-127"/>
                            <a:cs typeface="Times New Roman" panose="02020603050405020304" pitchFamily="18" charset="0"/>
                          </a:rPr>
                          <m:t>2</m:t>
                        </m:r>
                      </m:den>
                    </m:f>
                    <m:r>
                      <a:rPr lang="vi-VN" sz="3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3800" i="1">
                            <a:effectLst/>
                            <a:latin typeface="Cambria Math" panose="02040503050406030204" pitchFamily="18" charset="0"/>
                            <a:ea typeface="Dotum" panose="020B0600000101010101" pitchFamily="34" charset="-127"/>
                            <a:cs typeface="Times New Roman" panose="02020603050405020304" pitchFamily="18" charset="0"/>
                          </a:rPr>
                          <m:t>1</m:t>
                        </m:r>
                      </m:num>
                      <m:den>
                        <m:r>
                          <a:rPr lang="vi-VN" sz="3800" i="1">
                            <a:effectLst/>
                            <a:latin typeface="Cambria Math" panose="02040503050406030204" pitchFamily="18" charset="0"/>
                            <a:ea typeface="Dotum" panose="020B0600000101010101" pitchFamily="34" charset="-127"/>
                            <a:cs typeface="Times New Roman" panose="02020603050405020304" pitchFamily="18" charset="0"/>
                          </a:rPr>
                          <m:t>2</m:t>
                        </m:r>
                      </m:den>
                    </m:f>
                    <m:r>
                      <a:rPr lang="vi-VN" sz="3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3800" i="1">
                            <a:effectLst/>
                            <a:latin typeface="Cambria Math" panose="02040503050406030204" pitchFamily="18" charset="0"/>
                            <a:ea typeface="Dotum" panose="020B0600000101010101" pitchFamily="34" charset="-127"/>
                            <a:cs typeface="Times New Roman" panose="02020603050405020304" pitchFamily="18" charset="0"/>
                          </a:rPr>
                          <m:t>1</m:t>
                        </m:r>
                      </m:num>
                      <m:den>
                        <m:r>
                          <a:rPr lang="vi-VN" sz="3800" i="1">
                            <a:effectLst/>
                            <a:latin typeface="Cambria Math" panose="02040503050406030204" pitchFamily="18" charset="0"/>
                            <a:ea typeface="Dotum" panose="020B0600000101010101" pitchFamily="34" charset="-127"/>
                            <a:cs typeface="Times New Roman" panose="02020603050405020304" pitchFamily="18" charset="0"/>
                          </a:rPr>
                          <m:t>2</m:t>
                        </m:r>
                      </m:den>
                    </m:f>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𝑥</m:t>
                    </m:r>
                    <m:r>
                      <a:rPr lang="vi-VN" sz="3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3800" i="1">
                            <a:effectLst/>
                            <a:latin typeface="Cambria Math" panose="02040503050406030204" pitchFamily="18" charset="0"/>
                            <a:ea typeface="Dotum" panose="020B0600000101010101" pitchFamily="34" charset="-127"/>
                            <a:cs typeface="Times New Roman" panose="02020603050405020304" pitchFamily="18" charset="0"/>
                          </a:rPr>
                          <m:t>1</m:t>
                        </m:r>
                      </m:num>
                      <m:den>
                        <m:r>
                          <a:rPr lang="vi-VN" sz="3800" i="1">
                            <a:effectLst/>
                            <a:latin typeface="Cambria Math" panose="02040503050406030204" pitchFamily="18" charset="0"/>
                            <a:ea typeface="Dotum" panose="020B0600000101010101" pitchFamily="34" charset="-127"/>
                            <a:cs typeface="Times New Roman" panose="02020603050405020304" pitchFamily="18" charset="0"/>
                          </a:rPr>
                          <m:t>2</m:t>
                        </m:r>
                      </m:den>
                    </m:f>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800">
                    <a:effectLst/>
                    <a:latin typeface="Arial" panose="020B0604020202020204" pitchFamily="34" charset="0"/>
                    <a:ea typeface="Dotum" panose="020B0600000101010101" pitchFamily="34" charset="-127"/>
                    <a:cs typeface="Arial" panose="020B0604020202020204" pitchFamily="34" charset="0"/>
                  </a:rPr>
                  <a:t>Vậy đây là một hàm số bậc nhất với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𝑏</m:t>
                    </m:r>
                    <m:r>
                      <a:rPr lang="vi-VN" sz="3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3800" i="1">
                            <a:effectLst/>
                            <a:latin typeface="Cambria Math" panose="02040503050406030204" pitchFamily="18" charset="0"/>
                            <a:ea typeface="Dotum" panose="020B0600000101010101" pitchFamily="34" charset="-127"/>
                            <a:cs typeface="Times New Roman" panose="02020603050405020304" pitchFamily="18" charset="0"/>
                          </a:rPr>
                          <m:t>1</m:t>
                        </m:r>
                      </m:num>
                      <m:den>
                        <m:r>
                          <a:rPr lang="vi-VN" sz="3800" i="1">
                            <a:effectLst/>
                            <a:latin typeface="Cambria Math" panose="02040503050406030204" pitchFamily="18" charset="0"/>
                            <a:ea typeface="Dotum" panose="020B0600000101010101" pitchFamily="34" charset="-127"/>
                            <a:cs typeface="Times New Roman" panose="02020603050405020304" pitchFamily="18" charset="0"/>
                          </a:rPr>
                          <m:t>2</m:t>
                        </m:r>
                      </m:den>
                    </m:f>
                    <m:r>
                      <a:rPr lang="en-US" sz="3800" b="0" i="0" smtClean="0">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3800" smtClean="0">
                    <a:effectLst/>
                    <a:latin typeface="Arial" panose="020B0604020202020204" pitchFamily="34" charset="0"/>
                    <a:ea typeface="Dotum" panose="020B0600000101010101" pitchFamily="34" charset="-127"/>
                    <a:cs typeface="Arial" panose="020B0604020202020204" pitchFamily="34" charset="0"/>
                  </a:rPr>
                  <a:t> </a:t>
                </a:r>
                <a:r>
                  <a:rPr lang="vi-VN" sz="3800" smtClean="0">
                    <a:effectLst/>
                    <a:latin typeface="Arial" panose="020B0604020202020204" pitchFamily="34" charset="0"/>
                    <a:ea typeface="Dotum" panose="020B0600000101010101" pitchFamily="34" charset="-127"/>
                    <a:cs typeface="Arial" panose="020B0604020202020204" pitchFamily="34" charset="0"/>
                  </a:rPr>
                  <a:t>Vậy </a:t>
                </a:r>
                <a:r>
                  <a:rPr lang="vi-VN" sz="3800">
                    <a:effectLst/>
                    <a:latin typeface="Arial" panose="020B0604020202020204" pitchFamily="34" charset="0"/>
                    <a:ea typeface="Dotum" panose="020B0600000101010101" pitchFamily="34" charset="-127"/>
                    <a:cs typeface="Arial" panose="020B0604020202020204" pitchFamily="34" charset="0"/>
                  </a:rPr>
                  <a:t>Vuông đúng.</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200400" y="7200900"/>
                <a:ext cx="14859000" cy="2569421"/>
              </a:xfrm>
              <a:prstGeom prst="rect">
                <a:avLst/>
              </a:prstGeom>
              <a:blipFill>
                <a:blip r:embed="rId4"/>
                <a:stretch>
                  <a:fillRect l="-1354"/>
                </a:stretch>
              </a:blipFill>
            </p:spPr>
            <p:txBody>
              <a:bodyPr/>
              <a:lstStyle/>
              <a:p>
                <a:r>
                  <a:rPr lang="en-US">
                    <a:noFill/>
                  </a:rPr>
                  <a:t> </a:t>
                </a:r>
              </a:p>
            </p:txBody>
          </p:sp>
        </mc:Fallback>
      </mc:AlternateContent>
      <p:pic>
        <p:nvPicPr>
          <p:cNvPr id="24" name="Picture 23"/>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2157498" y="7576382"/>
            <a:ext cx="794809" cy="707507"/>
          </a:xfrm>
          <a:prstGeom prst="rect">
            <a:avLst/>
          </a:prstGeom>
        </p:spPr>
      </p:pic>
      <p:pic>
        <p:nvPicPr>
          <p:cNvPr id="14" name="Picture 13"/>
          <p:cNvPicPr>
            <a:picLocks noChangeAspect="1"/>
          </p:cNvPicPr>
          <p:nvPr/>
        </p:nvPicPr>
        <p:blipFill>
          <a:blip r:embed="rId7"/>
          <a:stretch>
            <a:fillRect/>
          </a:stretch>
        </p:blipFill>
        <p:spPr>
          <a:xfrm>
            <a:off x="16317281" y="867904"/>
            <a:ext cx="1466202" cy="1398165"/>
          </a:xfrm>
          <a:prstGeom prst="rect">
            <a:avLst/>
          </a:prstGeom>
        </p:spPr>
      </p:pic>
      <p:pic>
        <p:nvPicPr>
          <p:cNvPr id="15" name="Picture 14"/>
          <p:cNvPicPr>
            <a:picLocks noChangeAspect="1"/>
          </p:cNvPicPr>
          <p:nvPr/>
        </p:nvPicPr>
        <p:blipFill>
          <a:blip r:embed="rId8"/>
          <a:stretch>
            <a:fillRect/>
          </a:stretch>
        </p:blipFill>
        <p:spPr>
          <a:xfrm rot="9795736">
            <a:off x="17221972" y="6518089"/>
            <a:ext cx="1182727" cy="1365622"/>
          </a:xfrm>
          <a:prstGeom prst="rect">
            <a:avLst/>
          </a:prstGeom>
        </p:spPr>
      </p:pic>
    </p:spTree>
    <p:extLst>
      <p:ext uri="{BB962C8B-B14F-4D97-AF65-F5344CB8AC3E}">
        <p14:creationId xmlns:p14="http://schemas.microsoft.com/office/powerpoint/2010/main" val="194051274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par>
                                <p:cTn id="25" presetID="22" presetClass="entr" presetSubtype="8" fill="hold" nodeType="with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left)">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3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30" name="Group 29"/>
          <p:cNvGrpSpPr/>
          <p:nvPr/>
        </p:nvGrpSpPr>
        <p:grpSpPr>
          <a:xfrm>
            <a:off x="2667000" y="1225851"/>
            <a:ext cx="12985616" cy="5208588"/>
            <a:chOff x="2649454" y="1523304"/>
            <a:chExt cx="12985616" cy="5208588"/>
          </a:xfrm>
        </p:grpSpPr>
        <p:grpSp>
          <p:nvGrpSpPr>
            <p:cNvPr id="11" name="Group 11"/>
            <p:cNvGrpSpPr/>
            <p:nvPr/>
          </p:nvGrpSpPr>
          <p:grpSpPr>
            <a:xfrm>
              <a:off x="2649454" y="1523304"/>
              <a:ext cx="12985616" cy="5208588"/>
              <a:chOff x="0" y="0"/>
              <a:chExt cx="1339882" cy="263151"/>
            </a:xfrm>
          </p:grpSpPr>
          <p:sp>
            <p:nvSpPr>
              <p:cNvPr id="12" name="Freeform 12"/>
              <p:cNvSpPr/>
              <p:nvPr/>
            </p:nvSpPr>
            <p:spPr>
              <a:xfrm>
                <a:off x="0" y="0"/>
                <a:ext cx="1339882" cy="263151"/>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rgbClr val="768732"/>
              </a:solidFill>
              <a:ln w="38100" cap="rnd">
                <a:solidFill>
                  <a:srgbClr val="495324"/>
                </a:solidFill>
                <a:prstDash val="solid"/>
                <a:round/>
              </a:ln>
            </p:spPr>
          </p:sp>
          <p:sp>
            <p:nvSpPr>
              <p:cNvPr id="13" name="TextBox 13"/>
              <p:cNvSpPr txBox="1"/>
              <p:nvPr/>
            </p:nvSpPr>
            <p:spPr>
              <a:xfrm>
                <a:off x="0" y="-47625"/>
                <a:ext cx="1339882" cy="31077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9" name="Rectangle 28"/>
            <p:cNvSpPr/>
            <p:nvPr/>
          </p:nvSpPr>
          <p:spPr>
            <a:xfrm>
              <a:off x="3211650" y="2295686"/>
              <a:ext cx="11946284" cy="3663823"/>
            </a:xfrm>
            <a:prstGeom prst="rect">
              <a:avLst/>
            </a:prstGeom>
          </p:spPr>
          <p:txBody>
            <a:bodyPr wrap="none">
              <a:spAutoFit/>
            </a:bodyPr>
            <a:lstStyle/>
            <a:p>
              <a:pPr lvl="0" algn="ctr">
                <a:lnSpc>
                  <a:spcPct val="150000"/>
                </a:lnSpc>
                <a:spcBef>
                  <a:spcPts val="300"/>
                </a:spcBef>
                <a:spcAft>
                  <a:spcPts val="300"/>
                </a:spcAft>
              </a:pPr>
              <a:r>
                <a:rPr kumimoji="0" lang="en-US" sz="8000" b="1" i="0" u="none" strike="noStrike" kern="1200" cap="none" spc="0" normalizeH="0" baseline="0" noProof="0" smtClean="0">
                  <a:ln>
                    <a:noFill/>
                  </a:ln>
                  <a:solidFill>
                    <a:srgbClr val="FEF3C6"/>
                  </a:solidFill>
                  <a:effectLst/>
                  <a:uLnTx/>
                  <a:uFillTx/>
                  <a:latin typeface="Arial" panose="020B0604020202020204" pitchFamily="34" charset="0"/>
                  <a:ea typeface="Calibri" panose="020F0502020204030204" pitchFamily="34" charset="0"/>
                  <a:cs typeface="Arial" panose="020B0604020202020204" pitchFamily="34" charset="0"/>
                </a:rPr>
                <a:t>II. </a:t>
              </a:r>
              <a:r>
                <a:rPr lang="vi-VN" sz="8000" b="1">
                  <a:solidFill>
                    <a:srgbClr val="FEF3C6"/>
                  </a:solidFill>
                  <a:ea typeface="Calibri" panose="020F0502020204030204" pitchFamily="34" charset="0"/>
                  <a:cs typeface="Times New Roman" panose="02020603050405020304" pitchFamily="18" charset="0"/>
                </a:rPr>
                <a:t>ĐỒ THỊ CỦA HÀM SỐ </a:t>
              </a:r>
              <a:endParaRPr lang="en-US" sz="8000" b="1" smtClean="0">
                <a:solidFill>
                  <a:srgbClr val="FEF3C6"/>
                </a:solidFill>
                <a:ea typeface="Calibri" panose="020F0502020204030204" pitchFamily="34" charset="0"/>
                <a:cs typeface="Times New Roman" panose="02020603050405020304" pitchFamily="18" charset="0"/>
              </a:endParaRPr>
            </a:p>
            <a:p>
              <a:pPr lvl="0" algn="ctr">
                <a:lnSpc>
                  <a:spcPct val="150000"/>
                </a:lnSpc>
                <a:spcBef>
                  <a:spcPts val="300"/>
                </a:spcBef>
                <a:spcAft>
                  <a:spcPts val="300"/>
                </a:spcAft>
              </a:pPr>
              <a:r>
                <a:rPr lang="vi-VN" sz="8000" b="1" smtClean="0">
                  <a:solidFill>
                    <a:srgbClr val="FEF3C6"/>
                  </a:solidFill>
                  <a:ea typeface="Calibri" panose="020F0502020204030204" pitchFamily="34" charset="0"/>
                  <a:cs typeface="Times New Roman" panose="02020603050405020304" pitchFamily="18" charset="0"/>
                </a:rPr>
                <a:t>BẬC </a:t>
              </a:r>
              <a:r>
                <a:rPr lang="vi-VN" sz="8000" b="1">
                  <a:solidFill>
                    <a:srgbClr val="FEF3C6"/>
                  </a:solidFill>
                  <a:ea typeface="Calibri" panose="020F0502020204030204" pitchFamily="34" charset="0"/>
                  <a:cs typeface="Times New Roman" panose="02020603050405020304" pitchFamily="18" charset="0"/>
                </a:rPr>
                <a:t>NHẤT</a:t>
              </a:r>
              <a:endParaRPr kumimoji="0" lang="en-US" sz="8000" b="0" i="0" u="none" strike="noStrike" kern="1200" cap="none" spc="0" normalizeH="0" baseline="0" noProof="0">
                <a:ln>
                  <a:noFill/>
                </a:ln>
                <a:solidFill>
                  <a:srgbClr val="FEF3C6"/>
                </a:solidFill>
                <a:effectLst/>
                <a:uLnTx/>
                <a:uFillTx/>
                <a:latin typeface="Calibri"/>
                <a:ea typeface="Arial" panose="020B0604020202020204" pitchFamily="34" charset="0"/>
                <a:cs typeface="Times New Roman" panose="02020603050405020304" pitchFamily="18" charset="0"/>
              </a:endParaRPr>
            </a:p>
          </p:txBody>
        </p:sp>
      </p:grpSp>
      <p:sp>
        <p:nvSpPr>
          <p:cNvPr id="26" name="Freeform 26"/>
          <p:cNvSpPr/>
          <p:nvPr/>
        </p:nvSpPr>
        <p:spPr>
          <a:xfrm rot="-1333878">
            <a:off x="14803233" y="5391883"/>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28" name="Freeform 28"/>
          <p:cNvSpPr/>
          <p:nvPr/>
        </p:nvSpPr>
        <p:spPr>
          <a:xfrm rot="-1333878">
            <a:off x="2550933" y="1328867"/>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pic>
        <p:nvPicPr>
          <p:cNvPr id="31" name="Picture 30"/>
          <p:cNvPicPr>
            <a:picLocks noChangeAspect="1"/>
          </p:cNvPicPr>
          <p:nvPr/>
        </p:nvPicPr>
        <p:blipFill>
          <a:blip r:embed="rId12"/>
          <a:stretch>
            <a:fillRect/>
          </a:stretch>
        </p:blipFill>
        <p:spPr>
          <a:xfrm>
            <a:off x="6062589" y="8267700"/>
            <a:ext cx="6423285" cy="1597945"/>
          </a:xfrm>
          <a:prstGeom prst="rect">
            <a:avLst/>
          </a:prstGeom>
        </p:spPr>
      </p:pic>
    </p:spTree>
    <p:extLst>
      <p:ext uri="{BB962C8B-B14F-4D97-AF65-F5344CB8AC3E}">
        <p14:creationId xmlns:p14="http://schemas.microsoft.com/office/powerpoint/2010/main" val="2068349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rot="-1333878">
            <a:off x="17191273" y="136271"/>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14" name="Freeform 14"/>
          <p:cNvSpPr/>
          <p:nvPr/>
        </p:nvSpPr>
        <p:spPr>
          <a:xfrm rot="-1333878">
            <a:off x="194073" y="5475680"/>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grpSp>
        <p:nvGrpSpPr>
          <p:cNvPr id="15" name="Group 14"/>
          <p:cNvGrpSpPr/>
          <p:nvPr/>
        </p:nvGrpSpPr>
        <p:grpSpPr>
          <a:xfrm>
            <a:off x="1345845" y="3164257"/>
            <a:ext cx="2133600" cy="1174015"/>
            <a:chOff x="853357" y="718395"/>
            <a:chExt cx="1981200" cy="1174015"/>
          </a:xfrm>
        </p:grpSpPr>
        <p:grpSp>
          <p:nvGrpSpPr>
            <p:cNvPr id="16" name="Group 5"/>
            <p:cNvGrpSpPr/>
            <p:nvPr/>
          </p:nvGrpSpPr>
          <p:grpSpPr>
            <a:xfrm>
              <a:off x="853357" y="718395"/>
              <a:ext cx="1981200" cy="1174015"/>
              <a:chOff x="0" y="-47625"/>
              <a:chExt cx="1721685" cy="391542"/>
            </a:xfrm>
          </p:grpSpPr>
          <p:sp>
            <p:nvSpPr>
              <p:cNvPr id="18" name="Freeform 6"/>
              <p:cNvSpPr/>
              <p:nvPr/>
            </p:nvSpPr>
            <p:spPr>
              <a:xfrm>
                <a:off x="0" y="0"/>
                <a:ext cx="172168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19" name="TextBox 7"/>
              <p:cNvSpPr txBox="1"/>
              <p:nvPr/>
            </p:nvSpPr>
            <p:spPr>
              <a:xfrm>
                <a:off x="0" y="-47625"/>
                <a:ext cx="1721685" cy="3915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12"/>
            <p:cNvSpPr txBox="1"/>
            <p:nvPr/>
          </p:nvSpPr>
          <p:spPr>
            <a:xfrm>
              <a:off x="1081696" y="1014536"/>
              <a:ext cx="1554314" cy="690061"/>
            </a:xfrm>
            <a:prstGeom prst="rect">
              <a:avLst/>
            </a:prstGeom>
          </p:spPr>
          <p:txBody>
            <a:bodyPr wrap="square" lIns="0" tIns="0" rIns="0" bIns="0" rtlCol="0" anchor="t">
              <a:spAutoFit/>
            </a:bodyPr>
            <a:lstStyle/>
            <a:p>
              <a:pPr marL="0" marR="0" lvl="0" indent="0" algn="ctr" defTabSz="914400" rtl="0" eaLnBrk="1" fontAlgn="auto" latinLnBrk="0" hangingPunct="1">
                <a:lnSpc>
                  <a:spcPts val="5915"/>
                </a:lnSpc>
                <a:spcBef>
                  <a:spcPts val="0"/>
                </a:spcBef>
                <a:spcAft>
                  <a:spcPts val="0"/>
                </a:spcAft>
                <a:buClrTx/>
                <a:buSzTx/>
                <a:buFontTx/>
                <a:buNone/>
                <a:tabLst/>
                <a:defRPr/>
              </a:pPr>
              <a:r>
                <a:rPr kumimoji="0" lang="en-US" sz="4200" b="1" i="0" u="none" strike="noStrike" kern="1200" cap="none" spc="0" normalizeH="0" baseline="0" noProof="0" smtClean="0">
                  <a:ln>
                    <a:noFill/>
                  </a:ln>
                  <a:solidFill>
                    <a:srgbClr val="495324"/>
                  </a:solidFill>
                  <a:effectLst/>
                  <a:uLnTx/>
                  <a:uFillTx/>
                  <a:latin typeface="Arial" panose="020B0604020202020204" pitchFamily="34" charset="0"/>
                  <a:ea typeface="More Sugar Bold"/>
                  <a:cs typeface="Arial" panose="020B0604020202020204" pitchFamily="34" charset="0"/>
                </a:rPr>
                <a:t>HĐ 4</a:t>
              </a:r>
              <a:endParaRPr kumimoji="0" lang="en-US" sz="4200" b="1" i="0" u="none" strike="noStrike" kern="1200" cap="none" spc="0" normalizeH="0" baseline="0" noProof="0">
                <a:ln>
                  <a:noFill/>
                </a:ln>
                <a:solidFill>
                  <a:srgbClr val="495324"/>
                </a:solidFill>
                <a:effectLst/>
                <a:uLnTx/>
                <a:uFillTx/>
                <a:latin typeface="Arial" panose="020B0604020202020204" pitchFamily="34" charset="0"/>
                <a:ea typeface="More Sugar Bold"/>
                <a:cs typeface="Arial" panose="020B0604020202020204" pitchFamily="34" charset="0"/>
              </a:endParaRPr>
            </a:p>
          </p:txBody>
        </p:sp>
      </p:grpSp>
      <mc:AlternateContent xmlns:mc="http://schemas.openxmlformats.org/markup-compatibility/2006" xmlns:a14="http://schemas.microsoft.com/office/drawing/2010/main">
        <mc:Choice Requires="a14">
          <p:sp>
            <p:nvSpPr>
              <p:cNvPr id="20" name="Rectangle 1"/>
              <p:cNvSpPr>
                <a:spLocks noChangeArrowheads="1"/>
              </p:cNvSpPr>
              <p:nvPr/>
            </p:nvSpPr>
            <p:spPr bwMode="auto">
              <a:xfrm>
                <a:off x="3679844" y="2861979"/>
                <a:ext cx="13268577" cy="193899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en-US" altLang="en-US" sz="4000">
                    <a:solidFill>
                      <a:prstClr val="white"/>
                    </a:solidFill>
                    <a:ea typeface="Open Sans"/>
                  </a:rPr>
                  <a:t>Cho hàm số bậc nhất </a:t>
                </a:r>
                <a14:m>
                  <m:oMath xmlns:m="http://schemas.openxmlformats.org/officeDocument/2006/math">
                    <m:r>
                      <a:rPr lang="en-US" altLang="en-US" sz="4000" i="1" smtClean="0">
                        <a:solidFill>
                          <a:prstClr val="white"/>
                        </a:solidFill>
                        <a:latin typeface="Cambria Math" panose="02040503050406030204" pitchFamily="18" charset="0"/>
                        <a:ea typeface="Open Sans"/>
                      </a:rPr>
                      <m:t>𝑦</m:t>
                    </m:r>
                    <m:r>
                      <a:rPr lang="en-US" altLang="en-US" sz="4000" i="1" smtClean="0">
                        <a:solidFill>
                          <a:prstClr val="white"/>
                        </a:solidFill>
                        <a:latin typeface="Cambria Math" panose="02040503050406030204" pitchFamily="18" charset="0"/>
                        <a:ea typeface="Open Sans"/>
                      </a:rPr>
                      <m:t>= 2</m:t>
                    </m:r>
                    <m:r>
                      <a:rPr lang="en-US" altLang="en-US" sz="4000" i="1" smtClean="0">
                        <a:solidFill>
                          <a:prstClr val="white"/>
                        </a:solidFill>
                        <a:latin typeface="Cambria Math" panose="02040503050406030204" pitchFamily="18" charset="0"/>
                        <a:ea typeface="Open Sans"/>
                      </a:rPr>
                      <m:t>𝑥</m:t>
                    </m:r>
                    <m:r>
                      <a:rPr lang="en-US" altLang="en-US" sz="4000" i="1" smtClean="0">
                        <a:solidFill>
                          <a:prstClr val="white"/>
                        </a:solidFill>
                        <a:latin typeface="Cambria Math" panose="02040503050406030204" pitchFamily="18" charset="0"/>
                        <a:ea typeface="Open Sans"/>
                      </a:rPr>
                      <m:t> – 1</m:t>
                    </m:r>
                  </m:oMath>
                </a14:m>
                <a:r>
                  <a:rPr lang="en-US" altLang="en-US" sz="4000">
                    <a:solidFill>
                      <a:prstClr val="white"/>
                    </a:solidFill>
                    <a:ea typeface="Open Sans"/>
                  </a:rPr>
                  <a:t>. Hoàn thành bảng giá trị sau vào vở:</a:t>
                </a:r>
                <a:endParaRPr kumimoji="0" lang="en-US" altLang="en-US" sz="40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endParaRPr>
              </a:p>
            </p:txBody>
          </p:sp>
        </mc:Choice>
        <mc:Fallback xmlns="">
          <p:sp>
            <p:nvSpPr>
              <p:cNvPr id="20" name="Rectangle 1"/>
              <p:cNvSpPr>
                <a:spLocks noRot="1" noChangeAspect="1" noMove="1" noResize="1" noEditPoints="1" noAdjustHandles="1" noChangeArrowheads="1" noChangeShapeType="1" noTextEdit="1"/>
              </p:cNvSpPr>
              <p:nvPr/>
            </p:nvSpPr>
            <p:spPr bwMode="auto">
              <a:xfrm>
                <a:off x="3679844" y="2861979"/>
                <a:ext cx="13268577" cy="1938992"/>
              </a:xfrm>
              <a:prstGeom prst="rect">
                <a:avLst/>
              </a:prstGeom>
              <a:blipFill>
                <a:blip r:embed="rId12"/>
                <a:stretch>
                  <a:fillRect l="-1654" r="-1608" b="-721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7" name="Group 6"/>
          <p:cNvGrpSpPr/>
          <p:nvPr/>
        </p:nvGrpSpPr>
        <p:grpSpPr>
          <a:xfrm>
            <a:off x="3213307" y="1006071"/>
            <a:ext cx="11389863" cy="983709"/>
            <a:chOff x="2449074" y="1077206"/>
            <a:chExt cx="11389863" cy="983709"/>
          </a:xfrm>
        </p:grpSpPr>
        <p:sp>
          <p:nvSpPr>
            <p:cNvPr id="5" name="Rectangle 4"/>
            <p:cNvSpPr/>
            <p:nvPr/>
          </p:nvSpPr>
          <p:spPr>
            <a:xfrm>
              <a:off x="4114800" y="1103409"/>
              <a:ext cx="9724137" cy="957506"/>
            </a:xfrm>
            <a:prstGeom prst="rect">
              <a:avLst/>
            </a:prstGeom>
          </p:spPr>
          <p:txBody>
            <a:bodyPr wrap="none">
              <a:spAutoFit/>
            </a:bodyPr>
            <a:lstStyle/>
            <a:p>
              <a:pPr algn="just">
                <a:lnSpc>
                  <a:spcPct val="150000"/>
                </a:lnSpc>
                <a:spcBef>
                  <a:spcPts val="300"/>
                </a:spcBef>
                <a:spcAft>
                  <a:spcPts val="300"/>
                </a:spcAft>
              </a:pPr>
              <a:r>
                <a:rPr lang="vi-VN" sz="4200" b="1" i="1">
                  <a:solidFill>
                    <a:srgbClr val="FFFF00"/>
                  </a:solidFill>
                  <a:ea typeface="Arial" panose="020B0604020202020204" pitchFamily="34" charset="0"/>
                  <a:cs typeface="Times New Roman" panose="02020603050405020304" pitchFamily="18" charset="0"/>
                </a:rPr>
                <a:t>Nhận biết đồ thị của hàm số bậc nhất</a:t>
              </a:r>
              <a:endParaRPr lang="en-US" sz="4200">
                <a:solidFill>
                  <a:srgbClr val="FFFF00"/>
                </a:solidFill>
                <a:effectLst/>
                <a:ea typeface="Arial" panose="020B0604020202020204" pitchFamily="34" charset="0"/>
                <a:cs typeface="Times New Roman" panose="02020603050405020304" pitchFamily="18" charset="0"/>
              </a:endParaRPr>
            </a:p>
          </p:txBody>
        </p:sp>
        <p:pic>
          <p:nvPicPr>
            <p:cNvPr id="6" name="Picture 5"/>
            <p:cNvPicPr>
              <a:picLocks noChangeAspect="1"/>
            </p:cNvPicPr>
            <p:nvPr/>
          </p:nvPicPr>
          <p:blipFill>
            <a:blip r:embed="rId13"/>
            <a:stretch>
              <a:fillRect/>
            </a:stretch>
          </p:blipFill>
          <p:spPr>
            <a:xfrm>
              <a:off x="2449074" y="1077206"/>
              <a:ext cx="1426890" cy="983709"/>
            </a:xfrm>
            <a:prstGeom prst="rect">
              <a:avLst/>
            </a:prstGeom>
          </p:spPr>
        </p:pic>
      </p:grpSp>
      <mc:AlternateContent xmlns:mc="http://schemas.openxmlformats.org/markup-compatibility/2006" xmlns:a14="http://schemas.microsoft.com/office/drawing/2010/main">
        <mc:Choice Requires="a14">
          <p:graphicFrame>
            <p:nvGraphicFramePr>
              <p:cNvPr id="9" name="Table 8"/>
              <p:cNvGraphicFramePr>
                <a:graphicFrameLocks noGrp="1"/>
              </p:cNvGraphicFramePr>
              <p:nvPr>
                <p:extLst>
                  <p:ext uri="{D42A27DB-BD31-4B8C-83A1-F6EECF244321}">
                    <p14:modId xmlns:p14="http://schemas.microsoft.com/office/powerpoint/2010/main" val="1982605134"/>
                  </p:ext>
                </p:extLst>
              </p:nvPr>
            </p:nvGraphicFramePr>
            <p:xfrm>
              <a:off x="2971800" y="5350886"/>
              <a:ext cx="12430367" cy="2401898"/>
            </p:xfrm>
            <a:graphic>
              <a:graphicData uri="http://schemas.openxmlformats.org/drawingml/2006/table">
                <a:tbl>
                  <a:tblPr firstRow="1" firstCol="1" bandRow="1"/>
                  <a:tblGrid>
                    <a:gridCol w="2761714">
                      <a:extLst>
                        <a:ext uri="{9D8B030D-6E8A-4147-A177-3AD203B41FA5}">
                          <a16:colId xmlns:a16="http://schemas.microsoft.com/office/drawing/2014/main" val="3377392265"/>
                        </a:ext>
                      </a:extLst>
                    </a:gridCol>
                    <a:gridCol w="1933281">
                      <a:extLst>
                        <a:ext uri="{9D8B030D-6E8A-4147-A177-3AD203B41FA5}">
                          <a16:colId xmlns:a16="http://schemas.microsoft.com/office/drawing/2014/main" val="678220553"/>
                        </a:ext>
                      </a:extLst>
                    </a:gridCol>
                    <a:gridCol w="1933281">
                      <a:extLst>
                        <a:ext uri="{9D8B030D-6E8A-4147-A177-3AD203B41FA5}">
                          <a16:colId xmlns:a16="http://schemas.microsoft.com/office/drawing/2014/main" val="1907168872"/>
                        </a:ext>
                      </a:extLst>
                    </a:gridCol>
                    <a:gridCol w="1933281">
                      <a:extLst>
                        <a:ext uri="{9D8B030D-6E8A-4147-A177-3AD203B41FA5}">
                          <a16:colId xmlns:a16="http://schemas.microsoft.com/office/drawing/2014/main" val="947599217"/>
                        </a:ext>
                      </a:extLst>
                    </a:gridCol>
                    <a:gridCol w="1933281">
                      <a:extLst>
                        <a:ext uri="{9D8B030D-6E8A-4147-A177-3AD203B41FA5}">
                          <a16:colId xmlns:a16="http://schemas.microsoft.com/office/drawing/2014/main" val="4042162581"/>
                        </a:ext>
                      </a:extLst>
                    </a:gridCol>
                    <a:gridCol w="1935529">
                      <a:extLst>
                        <a:ext uri="{9D8B030D-6E8A-4147-A177-3AD203B41FA5}">
                          <a16:colId xmlns:a16="http://schemas.microsoft.com/office/drawing/2014/main" val="3716917971"/>
                        </a:ext>
                      </a:extLst>
                    </a:gridCol>
                  </a:tblGrid>
                  <a:tr h="1200949">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800" i="1"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𝑥</m:t>
                                </m:r>
                              </m:oMath>
                            </m:oMathPara>
                          </a14:m>
                          <a:endParaRPr lang="en-US" sz="38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800" i="1"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oMath>
                            </m:oMathPara>
                          </a14:m>
                          <a:endParaRPr lang="en-US" sz="38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800" i="1"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sz="38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800" i="1"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0</m:t>
                                </m:r>
                              </m:oMath>
                            </m:oMathPara>
                          </a14:m>
                          <a:endParaRPr lang="en-US" sz="38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800" i="1"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sz="38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800" i="1"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oMath>
                            </m:oMathPara>
                          </a14:m>
                          <a:endParaRPr lang="en-US" sz="38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08955019"/>
                      </a:ext>
                    </a:extLst>
                  </a:tr>
                  <a:tr h="1200949">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800" i="1"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𝑦</m:t>
                                </m:r>
                                <m:r>
                                  <a:rPr lang="en-US" altLang="en-US" sz="3600" i="1" smtClean="0">
                                    <a:solidFill>
                                      <a:prstClr val="white"/>
                                    </a:solidFill>
                                    <a:latin typeface="Cambria Math" panose="02040503050406030204" pitchFamily="18" charset="0"/>
                                    <a:ea typeface="Open Sans"/>
                                  </a:rPr>
                                  <m:t>= 2</m:t>
                                </m:r>
                                <m:r>
                                  <a:rPr lang="en-US" altLang="en-US" sz="3600" i="1" smtClean="0">
                                    <a:solidFill>
                                      <a:prstClr val="white"/>
                                    </a:solidFill>
                                    <a:latin typeface="Cambria Math" panose="02040503050406030204" pitchFamily="18" charset="0"/>
                                    <a:ea typeface="Open Sans"/>
                                  </a:rPr>
                                  <m:t>𝑥</m:t>
                                </m:r>
                                <m:r>
                                  <a:rPr lang="en-US" altLang="en-US" sz="3600" i="1" smtClean="0">
                                    <a:solidFill>
                                      <a:prstClr val="white"/>
                                    </a:solidFill>
                                    <a:latin typeface="Cambria Math" panose="02040503050406030204" pitchFamily="18" charset="0"/>
                                    <a:ea typeface="Open Sans"/>
                                  </a:rPr>
                                  <m:t> – 1</m:t>
                                </m:r>
                              </m:oMath>
                            </m:oMathPara>
                          </a14:m>
                          <a:endParaRPr lang="en-US" sz="38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50000"/>
                            </a:lnSpc>
                            <a:spcBef>
                              <a:spcPts val="300"/>
                            </a:spcBef>
                            <a:spcAft>
                              <a:spcPts val="300"/>
                            </a:spcAft>
                            <a:buClrTx/>
                            <a:buSzTx/>
                            <a:buFontTx/>
                            <a:buNone/>
                            <a:tabLst/>
                            <a:defRPr/>
                          </a:pPr>
                          <a14:m>
                            <m:oMathPara xmlns:m="http://schemas.openxmlformats.org/officeDocument/2006/math">
                              <m:oMathParaPr>
                                <m:jc m:val="centerGroup"/>
                              </m:oMathParaPr>
                              <m:oMath xmlns:m="http://schemas.openxmlformats.org/officeDocument/2006/math">
                                <m:r>
                                  <a:rPr lang="en-US" sz="3800" b="0" i="1"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38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3800" b="0" i="1"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38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3800" b="0" i="1"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38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3800" b="0" i="1"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38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3800" b="0" i="1"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38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26754037"/>
                      </a:ext>
                    </a:extLst>
                  </a:tr>
                </a:tbl>
              </a:graphicData>
            </a:graphic>
          </p:graphicFrame>
        </mc:Choice>
        <mc:Fallback xmlns="">
          <p:graphicFrame>
            <p:nvGraphicFramePr>
              <p:cNvPr id="9" name="Table 8"/>
              <p:cNvGraphicFramePr>
                <a:graphicFrameLocks noGrp="1"/>
              </p:cNvGraphicFramePr>
              <p:nvPr>
                <p:extLst>
                  <p:ext uri="{D42A27DB-BD31-4B8C-83A1-F6EECF244321}">
                    <p14:modId xmlns:p14="http://schemas.microsoft.com/office/powerpoint/2010/main" val="1982605134"/>
                  </p:ext>
                </p:extLst>
              </p:nvPr>
            </p:nvGraphicFramePr>
            <p:xfrm>
              <a:off x="2971800" y="5350886"/>
              <a:ext cx="12430367" cy="2401898"/>
            </p:xfrm>
            <a:graphic>
              <a:graphicData uri="http://schemas.openxmlformats.org/drawingml/2006/table">
                <a:tbl>
                  <a:tblPr firstRow="1" firstCol="1" bandRow="1"/>
                  <a:tblGrid>
                    <a:gridCol w="2761714">
                      <a:extLst>
                        <a:ext uri="{9D8B030D-6E8A-4147-A177-3AD203B41FA5}">
                          <a16:colId xmlns:a16="http://schemas.microsoft.com/office/drawing/2014/main" val="3377392265"/>
                        </a:ext>
                      </a:extLst>
                    </a:gridCol>
                    <a:gridCol w="1933281">
                      <a:extLst>
                        <a:ext uri="{9D8B030D-6E8A-4147-A177-3AD203B41FA5}">
                          <a16:colId xmlns:a16="http://schemas.microsoft.com/office/drawing/2014/main" val="678220553"/>
                        </a:ext>
                      </a:extLst>
                    </a:gridCol>
                    <a:gridCol w="1933281">
                      <a:extLst>
                        <a:ext uri="{9D8B030D-6E8A-4147-A177-3AD203B41FA5}">
                          <a16:colId xmlns:a16="http://schemas.microsoft.com/office/drawing/2014/main" val="1907168872"/>
                        </a:ext>
                      </a:extLst>
                    </a:gridCol>
                    <a:gridCol w="1933281">
                      <a:extLst>
                        <a:ext uri="{9D8B030D-6E8A-4147-A177-3AD203B41FA5}">
                          <a16:colId xmlns:a16="http://schemas.microsoft.com/office/drawing/2014/main" val="947599217"/>
                        </a:ext>
                      </a:extLst>
                    </a:gridCol>
                    <a:gridCol w="1933281">
                      <a:extLst>
                        <a:ext uri="{9D8B030D-6E8A-4147-A177-3AD203B41FA5}">
                          <a16:colId xmlns:a16="http://schemas.microsoft.com/office/drawing/2014/main" val="4042162581"/>
                        </a:ext>
                      </a:extLst>
                    </a:gridCol>
                    <a:gridCol w="1935529">
                      <a:extLst>
                        <a:ext uri="{9D8B030D-6E8A-4147-A177-3AD203B41FA5}">
                          <a16:colId xmlns:a16="http://schemas.microsoft.com/office/drawing/2014/main" val="3716917971"/>
                        </a:ext>
                      </a:extLst>
                    </a:gridCol>
                  </a:tblGrid>
                  <a:tr h="1200949">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14"/>
                          <a:stretch>
                            <a:fillRect l="-221" t="-505" r="-350773" b="-100505"/>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14"/>
                          <a:stretch>
                            <a:fillRect l="-142767" t="-505" r="-399686" b="-100505"/>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14"/>
                          <a:stretch>
                            <a:fillRect l="-243533" t="-505" r="-300946" b="-100505"/>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14"/>
                          <a:stretch>
                            <a:fillRect l="-343533" t="-505" r="-200946" b="-100505"/>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14"/>
                          <a:stretch>
                            <a:fillRect l="-443533" t="-505" r="-100946" b="-100505"/>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14"/>
                          <a:stretch>
                            <a:fillRect l="-541824" t="-505" r="-629" b="-100505"/>
                          </a:stretch>
                        </a:blipFill>
                      </a:tcPr>
                    </a:tc>
                    <a:extLst>
                      <a:ext uri="{0D108BD9-81ED-4DB2-BD59-A6C34878D82A}">
                        <a16:rowId xmlns:a16="http://schemas.microsoft.com/office/drawing/2014/main" val="508955019"/>
                      </a:ext>
                    </a:extLst>
                  </a:tr>
                  <a:tr h="1200949">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14"/>
                          <a:stretch>
                            <a:fillRect l="-221" t="-101015" r="-350773" b="-1015"/>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14"/>
                          <a:stretch>
                            <a:fillRect l="-142767" t="-101015" r="-399686" b="-1015"/>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14"/>
                          <a:stretch>
                            <a:fillRect l="-243533" t="-101015" r="-300946" b="-1015"/>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14"/>
                          <a:stretch>
                            <a:fillRect l="-343533" t="-101015" r="-200946" b="-1015"/>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14"/>
                          <a:stretch>
                            <a:fillRect l="-443533" t="-101015" r="-100946" b="-1015"/>
                          </a:stretch>
                        </a:blipFill>
                      </a:tcPr>
                    </a:tc>
                    <a:tc>
                      <a:txBody>
                        <a:bodyPr/>
                        <a:lstStyle/>
                        <a:p>
                          <a:endParaRPr lang="en-US"/>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14"/>
                          <a:stretch>
                            <a:fillRect l="-541824" t="-101015" r="-629" b="-1015"/>
                          </a:stretch>
                        </a:blipFill>
                      </a:tcPr>
                    </a:tc>
                    <a:extLst>
                      <a:ext uri="{0D108BD9-81ED-4DB2-BD59-A6C34878D82A}">
                        <a16:rowId xmlns:a16="http://schemas.microsoft.com/office/drawing/2014/main" val="2526754037"/>
                      </a:ext>
                    </a:extLst>
                  </a:tr>
                </a:tbl>
              </a:graphicData>
            </a:graphic>
          </p:graphicFrame>
        </mc:Fallback>
      </mc:AlternateContent>
      <mc:AlternateContent xmlns:mc="http://schemas.openxmlformats.org/markup-compatibility/2006" xmlns:a14="http://schemas.microsoft.com/office/drawing/2010/main">
        <mc:Choice Requires="a14">
          <p:sp>
            <p:nvSpPr>
              <p:cNvPr id="10" name="Rectangle 9"/>
              <p:cNvSpPr/>
              <p:nvPr/>
            </p:nvSpPr>
            <p:spPr>
              <a:xfrm>
                <a:off x="6248400" y="6890883"/>
                <a:ext cx="928459" cy="715581"/>
              </a:xfrm>
              <a:prstGeom prst="rect">
                <a:avLst/>
              </a:prstGeom>
              <a:solidFill>
                <a:srgbClr val="768732"/>
              </a:solidFill>
            </p:spPr>
            <p:txBody>
              <a:bodyPr wrap="none">
                <a:spAutoFit/>
              </a:bodyPr>
              <a:lstStyle/>
              <a:p>
                <a:pPr lvl="0" algn="ctr">
                  <a:spcBef>
                    <a:spcPts val="300"/>
                  </a:spcBef>
                  <a:spcAft>
                    <a:spcPts val="300"/>
                  </a:spcAft>
                </a:pPr>
                <a14:m>
                  <m:oMathPara xmlns:m="http://schemas.openxmlformats.org/officeDocument/2006/math">
                    <m:oMathParaPr>
                      <m:jc m:val="centerGroup"/>
                    </m:oMathParaPr>
                    <m:oMath xmlns:m="http://schemas.openxmlformats.org/officeDocument/2006/math">
                      <m:r>
                        <a:rPr lang="vi-VN" sz="3800" i="1" smtClean="0">
                          <a:solidFill>
                            <a:srgbClr val="FFFF00"/>
                          </a:solidFill>
                          <a:latin typeface="Cambria Math" panose="02040503050406030204" pitchFamily="18" charset="0"/>
                          <a:ea typeface="Dotum" panose="020B0600000101010101" pitchFamily="34" charset="-127"/>
                          <a:cs typeface="Times New Roman" panose="02020603050405020304" pitchFamily="18" charset="0"/>
                        </a:rPr>
                        <m:t>−5</m:t>
                      </m:r>
                    </m:oMath>
                  </m:oMathPara>
                </a14:m>
                <a:endParaRPr lang="en-US" sz="3800">
                  <a:solidFill>
                    <a:srgbClr val="FFFF00"/>
                  </a:solidFill>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6248400" y="6890883"/>
                <a:ext cx="928459" cy="715581"/>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8197043" y="6855444"/>
                <a:ext cx="928459" cy="715581"/>
              </a:xfrm>
              <a:prstGeom prst="rect">
                <a:avLst/>
              </a:prstGeom>
              <a:solidFill>
                <a:srgbClr val="768732"/>
              </a:solidFill>
            </p:spPr>
            <p:txBody>
              <a:bodyPr wrap="none">
                <a:spAutoFit/>
              </a:bodyPr>
              <a:lstStyle/>
              <a:p>
                <a:pPr lvl="0" algn="ctr">
                  <a:spcBef>
                    <a:spcPts val="300"/>
                  </a:spcBef>
                  <a:spcAft>
                    <a:spcPts val="300"/>
                  </a:spcAft>
                </a:pPr>
                <a14:m>
                  <m:oMathPara xmlns:m="http://schemas.openxmlformats.org/officeDocument/2006/math">
                    <m:oMathParaPr>
                      <m:jc m:val="centerGroup"/>
                    </m:oMathParaPr>
                    <m:oMath xmlns:m="http://schemas.openxmlformats.org/officeDocument/2006/math">
                      <m:r>
                        <a:rPr lang="vi-VN" sz="3800" i="1" smtClean="0">
                          <a:solidFill>
                            <a:srgbClr val="FFFF00"/>
                          </a:solidFill>
                          <a:latin typeface="Cambria Math" panose="02040503050406030204" pitchFamily="18" charset="0"/>
                          <a:ea typeface="Dotum" panose="020B0600000101010101" pitchFamily="34" charset="-127"/>
                          <a:cs typeface="Times New Roman" panose="02020603050405020304" pitchFamily="18" charset="0"/>
                        </a:rPr>
                        <m:t>−</m:t>
                      </m:r>
                      <m:r>
                        <a:rPr lang="en-US" sz="3800" b="0" i="1" smtClean="0">
                          <a:solidFill>
                            <a:srgbClr val="FFFF00"/>
                          </a:solidFill>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800">
                  <a:solidFill>
                    <a:srgbClr val="FFFF00"/>
                  </a:solidFill>
                  <a:ea typeface="Arial" panose="020B0604020202020204" pitchFamily="34" charset="0"/>
                  <a:cs typeface="Times New Roman" panose="02020603050405020304" pitchFamily="18"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8197043" y="6855444"/>
                <a:ext cx="928459" cy="715581"/>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9989229" y="6890882"/>
                <a:ext cx="928459" cy="715581"/>
              </a:xfrm>
              <a:prstGeom prst="rect">
                <a:avLst/>
              </a:prstGeom>
              <a:solidFill>
                <a:srgbClr val="768732"/>
              </a:solidFill>
            </p:spPr>
            <p:txBody>
              <a:bodyPr wrap="none">
                <a:spAutoFit/>
              </a:bodyPr>
              <a:lstStyle/>
              <a:p>
                <a:pPr lvl="0" algn="ctr">
                  <a:spcBef>
                    <a:spcPts val="300"/>
                  </a:spcBef>
                  <a:spcAft>
                    <a:spcPts val="300"/>
                  </a:spcAft>
                </a:pPr>
                <a14:m>
                  <m:oMathPara xmlns:m="http://schemas.openxmlformats.org/officeDocument/2006/math">
                    <m:oMathParaPr>
                      <m:jc m:val="centerGroup"/>
                    </m:oMathParaPr>
                    <m:oMath xmlns:m="http://schemas.openxmlformats.org/officeDocument/2006/math">
                      <m:r>
                        <a:rPr lang="vi-VN" sz="3800" i="1" smtClean="0">
                          <a:solidFill>
                            <a:srgbClr val="FFFF00"/>
                          </a:solidFill>
                          <a:latin typeface="Cambria Math" panose="02040503050406030204" pitchFamily="18" charset="0"/>
                          <a:ea typeface="Dotum" panose="020B0600000101010101" pitchFamily="34" charset="-127"/>
                          <a:cs typeface="Times New Roman" panose="02020603050405020304" pitchFamily="18" charset="0"/>
                        </a:rPr>
                        <m:t>−</m:t>
                      </m:r>
                      <m:r>
                        <a:rPr lang="en-US" sz="3800" b="0" i="1" smtClean="0">
                          <a:solidFill>
                            <a:srgbClr val="FFFF00"/>
                          </a:solidFill>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sz="3800">
                  <a:solidFill>
                    <a:srgbClr val="FFFF00"/>
                  </a:solidFill>
                  <a:ea typeface="Arial" panose="020B0604020202020204" pitchFamily="34" charset="0"/>
                  <a:cs typeface="Times New Roman" panose="02020603050405020304" pitchFamily="18"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9989229" y="6890882"/>
                <a:ext cx="928459" cy="715581"/>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2269669" y="6890881"/>
                <a:ext cx="564578" cy="715581"/>
              </a:xfrm>
              <a:prstGeom prst="rect">
                <a:avLst/>
              </a:prstGeom>
              <a:solidFill>
                <a:srgbClr val="768732"/>
              </a:solidFill>
            </p:spPr>
            <p:txBody>
              <a:bodyPr wrap="none">
                <a:spAutoFit/>
              </a:bodyPr>
              <a:lstStyle/>
              <a:p>
                <a:pPr lvl="0" algn="ctr">
                  <a:spcBef>
                    <a:spcPts val="300"/>
                  </a:spcBef>
                  <a:spcAft>
                    <a:spcPts val="300"/>
                  </a:spcAft>
                </a:pPr>
                <a14:m>
                  <m:oMathPara xmlns:m="http://schemas.openxmlformats.org/officeDocument/2006/math">
                    <m:oMathParaPr>
                      <m:jc m:val="centerGroup"/>
                    </m:oMathParaPr>
                    <m:oMath xmlns:m="http://schemas.openxmlformats.org/officeDocument/2006/math">
                      <m:r>
                        <a:rPr lang="en-US" sz="3800" b="0" i="1" smtClean="0">
                          <a:solidFill>
                            <a:srgbClr val="FFFF00"/>
                          </a:solidFill>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sz="3800">
                  <a:solidFill>
                    <a:srgbClr val="FFFF00"/>
                  </a:solidFill>
                  <a:ea typeface="Arial" panose="020B0604020202020204" pitchFamily="34" charset="0"/>
                  <a:cs typeface="Times New Roman" panose="02020603050405020304" pitchFamily="18"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12269669" y="6890881"/>
                <a:ext cx="564578" cy="715581"/>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14210291" y="6855443"/>
                <a:ext cx="564578" cy="715581"/>
              </a:xfrm>
              <a:prstGeom prst="rect">
                <a:avLst/>
              </a:prstGeom>
              <a:solidFill>
                <a:srgbClr val="768732"/>
              </a:solidFill>
            </p:spPr>
            <p:txBody>
              <a:bodyPr wrap="none">
                <a:spAutoFit/>
              </a:bodyPr>
              <a:lstStyle/>
              <a:p>
                <a:pPr lvl="0" algn="ctr">
                  <a:spcBef>
                    <a:spcPts val="300"/>
                  </a:spcBef>
                  <a:spcAft>
                    <a:spcPts val="300"/>
                  </a:spcAft>
                </a:pPr>
                <a14:m>
                  <m:oMathPara xmlns:m="http://schemas.openxmlformats.org/officeDocument/2006/math">
                    <m:oMathParaPr>
                      <m:jc m:val="centerGroup"/>
                    </m:oMathParaPr>
                    <m:oMath xmlns:m="http://schemas.openxmlformats.org/officeDocument/2006/math">
                      <m:r>
                        <a:rPr lang="en-US" sz="3800" b="0" i="1" smtClean="0">
                          <a:solidFill>
                            <a:srgbClr val="FFFF00"/>
                          </a:solidFill>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800">
                  <a:solidFill>
                    <a:srgbClr val="FFFF00"/>
                  </a:solidFill>
                  <a:ea typeface="Arial" panose="020B0604020202020204" pitchFamily="34" charset="0"/>
                  <a:cs typeface="Times New Roman" panose="02020603050405020304" pitchFamily="18"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14210291" y="6855443"/>
                <a:ext cx="564578" cy="715581"/>
              </a:xfrm>
              <a:prstGeom prst="rect">
                <a:avLst/>
              </a:prstGeom>
              <a:blipFill>
                <a:blip r:embed="rId19"/>
                <a:stretch>
                  <a:fillRect/>
                </a:stretch>
              </a:blipFill>
            </p:spPr>
            <p:txBody>
              <a:bodyPr/>
              <a:lstStyle/>
              <a:p>
                <a:r>
                  <a:rPr lang="en-US">
                    <a:noFill/>
                  </a:rPr>
                  <a:t> </a:t>
                </a:r>
              </a:p>
            </p:txBody>
          </p:sp>
        </mc:Fallback>
      </mc:AlternateContent>
      <p:pic>
        <p:nvPicPr>
          <p:cNvPr id="11" name="Picture 10"/>
          <p:cNvPicPr>
            <a:picLocks noChangeAspect="1"/>
          </p:cNvPicPr>
          <p:nvPr/>
        </p:nvPicPr>
        <p:blipFill>
          <a:blip r:embed="rId20"/>
          <a:stretch>
            <a:fillRect/>
          </a:stretch>
        </p:blipFill>
        <p:spPr>
          <a:xfrm rot="3071599">
            <a:off x="1837324" y="8647058"/>
            <a:ext cx="1182727" cy="1365622"/>
          </a:xfrm>
          <a:prstGeom prst="rect">
            <a:avLst/>
          </a:prstGeom>
        </p:spPr>
      </p:pic>
      <p:pic>
        <p:nvPicPr>
          <p:cNvPr id="13" name="Picture 12"/>
          <p:cNvPicPr>
            <a:picLocks noChangeAspect="1"/>
          </p:cNvPicPr>
          <p:nvPr/>
        </p:nvPicPr>
        <p:blipFill>
          <a:blip r:embed="rId21"/>
          <a:stretch>
            <a:fillRect/>
          </a:stretch>
        </p:blipFill>
        <p:spPr>
          <a:xfrm flipH="1">
            <a:off x="16611600" y="8441126"/>
            <a:ext cx="1283316" cy="1488017"/>
          </a:xfrm>
          <a:prstGeom prst="rect">
            <a:avLst/>
          </a:prstGeom>
        </p:spPr>
      </p:pic>
    </p:spTree>
    <p:extLst>
      <p:ext uri="{BB962C8B-B14F-4D97-AF65-F5344CB8AC3E}">
        <p14:creationId xmlns:p14="http://schemas.microsoft.com/office/powerpoint/2010/main" val="224225193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par>
                          <p:cTn id="32" fill="hold">
                            <p:stCondLst>
                              <p:cond delay="500"/>
                            </p:stCondLst>
                            <p:childTnLst>
                              <p:par>
                                <p:cTn id="33" presetID="53" presetClass="entr" presetSubtype="16"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childTnLst>
                          </p:cTn>
                        </p:par>
                        <p:par>
                          <p:cTn id="38" fill="hold">
                            <p:stCondLst>
                              <p:cond delay="1000"/>
                            </p:stCondLst>
                            <p:childTnLst>
                              <p:par>
                                <p:cTn id="39" presetID="53" presetClass="entr" presetSubtype="16"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p:cTn id="41" dur="500" fill="hold"/>
                                        <p:tgtEl>
                                          <p:spTgt spid="25"/>
                                        </p:tgtEl>
                                        <p:attrNameLst>
                                          <p:attrName>ppt_w</p:attrName>
                                        </p:attrNameLst>
                                      </p:cBhvr>
                                      <p:tavLst>
                                        <p:tav tm="0">
                                          <p:val>
                                            <p:fltVal val="0"/>
                                          </p:val>
                                        </p:tav>
                                        <p:tav tm="100000">
                                          <p:val>
                                            <p:strVal val="#ppt_w"/>
                                          </p:val>
                                        </p:tav>
                                      </p:tavLst>
                                    </p:anim>
                                    <p:anim calcmode="lin" valueType="num">
                                      <p:cBhvr>
                                        <p:cTn id="42" dur="500" fill="hold"/>
                                        <p:tgtEl>
                                          <p:spTgt spid="25"/>
                                        </p:tgtEl>
                                        <p:attrNameLst>
                                          <p:attrName>ppt_h</p:attrName>
                                        </p:attrNameLst>
                                      </p:cBhvr>
                                      <p:tavLst>
                                        <p:tav tm="0">
                                          <p:val>
                                            <p:fltVal val="0"/>
                                          </p:val>
                                        </p:tav>
                                        <p:tav tm="100000">
                                          <p:val>
                                            <p:strVal val="#ppt_h"/>
                                          </p:val>
                                        </p:tav>
                                      </p:tavLst>
                                    </p:anim>
                                    <p:animEffect transition="in" filter="fade">
                                      <p:cBhvr>
                                        <p:cTn id="43" dur="500"/>
                                        <p:tgtEl>
                                          <p:spTgt spid="25"/>
                                        </p:tgtEl>
                                      </p:cBhvr>
                                    </p:animEffect>
                                  </p:childTnLst>
                                </p:cTn>
                              </p:par>
                            </p:childTnLst>
                          </p:cTn>
                        </p:par>
                        <p:par>
                          <p:cTn id="44" fill="hold">
                            <p:stCondLst>
                              <p:cond delay="1500"/>
                            </p:stCondLst>
                            <p:childTnLst>
                              <p:par>
                                <p:cTn id="45" presetID="53" presetClass="entr" presetSubtype="16"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Effect transition="in" filter="fade">
                                      <p:cBhvr>
                                        <p:cTn id="49" dur="500"/>
                                        <p:tgtEl>
                                          <p:spTgt spid="26"/>
                                        </p:tgtEl>
                                      </p:cBhvr>
                                    </p:animEffect>
                                  </p:childTnLst>
                                </p:cTn>
                              </p:par>
                            </p:childTnLst>
                          </p:cTn>
                        </p:par>
                        <p:par>
                          <p:cTn id="50" fill="hold">
                            <p:stCondLst>
                              <p:cond delay="2000"/>
                            </p:stCondLst>
                            <p:childTnLst>
                              <p:par>
                                <p:cTn id="51" presetID="53" presetClass="entr" presetSubtype="16"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Effect transition="in" filter="fade">
                                      <p:cBhvr>
                                        <p:cTn id="5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0" grpId="0" animBg="1"/>
      <p:bldP spid="24" grpId="0" animBg="1"/>
      <p:bldP spid="25" grpId="0" animBg="1"/>
      <p:bldP spid="26"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68732"/>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FEF3C6"/>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2"/>
          <p:cNvGrpSpPr/>
          <p:nvPr/>
        </p:nvGrpSpPr>
        <p:grpSpPr>
          <a:xfrm>
            <a:off x="8077199" y="1020680"/>
            <a:ext cx="2133600" cy="1031214"/>
            <a:chOff x="853357" y="861196"/>
            <a:chExt cx="1981200" cy="1031214"/>
          </a:xfrm>
        </p:grpSpPr>
        <p:grpSp>
          <p:nvGrpSpPr>
            <p:cNvPr id="24" name="Group 5"/>
            <p:cNvGrpSpPr/>
            <p:nvPr/>
          </p:nvGrpSpPr>
          <p:grpSpPr>
            <a:xfrm>
              <a:off x="853357" y="861196"/>
              <a:ext cx="1981200" cy="1031214"/>
              <a:chOff x="0" y="0"/>
              <a:chExt cx="1721685" cy="343917"/>
            </a:xfrm>
          </p:grpSpPr>
          <p:sp>
            <p:nvSpPr>
              <p:cNvPr id="26" name="Freeform 6"/>
              <p:cNvSpPr/>
              <p:nvPr/>
            </p:nvSpPr>
            <p:spPr>
              <a:xfrm>
                <a:off x="0" y="0"/>
                <a:ext cx="172168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768732"/>
              </a:solidFill>
              <a:ln w="38100" cap="rnd">
                <a:solidFill>
                  <a:srgbClr val="495324"/>
                </a:solidFill>
                <a:prstDash val="solid"/>
                <a:round/>
              </a:ln>
            </p:spPr>
          </p:sp>
          <p:sp>
            <p:nvSpPr>
              <p:cNvPr id="27" name="TextBox 7"/>
              <p:cNvSpPr txBox="1"/>
              <p:nvPr/>
            </p:nvSpPr>
            <p:spPr>
              <a:xfrm>
                <a:off x="0" y="-47625"/>
                <a:ext cx="1721685" cy="3915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12"/>
            <p:cNvSpPr txBox="1"/>
            <p:nvPr/>
          </p:nvSpPr>
          <p:spPr>
            <a:xfrm>
              <a:off x="1081696" y="1014536"/>
              <a:ext cx="1554314" cy="690061"/>
            </a:xfrm>
            <a:prstGeom prst="rect">
              <a:avLst/>
            </a:prstGeom>
          </p:spPr>
          <p:txBody>
            <a:bodyPr wrap="square" lIns="0" tIns="0" rIns="0" bIns="0" rtlCol="0" anchor="t">
              <a:spAutoFit/>
            </a:bodyPr>
            <a:lstStyle/>
            <a:p>
              <a:pPr marL="0" marR="0" lvl="0" indent="0" algn="ctr" defTabSz="914400" rtl="0" eaLnBrk="1" fontAlgn="auto" latinLnBrk="0" hangingPunct="1">
                <a:lnSpc>
                  <a:spcPts val="5915"/>
                </a:lnSpc>
                <a:spcBef>
                  <a:spcPts val="0"/>
                </a:spcBef>
                <a:spcAft>
                  <a:spcPts val="0"/>
                </a:spcAft>
                <a:buClrTx/>
                <a:buSzTx/>
                <a:buFontTx/>
                <a:buNone/>
                <a:tabLst/>
                <a:defRPr/>
              </a:pPr>
              <a:r>
                <a:rPr kumimoji="0" lang="en-US" sz="4200" b="1" i="0" u="none" strike="noStrike" kern="1200" cap="none" spc="0" normalizeH="0" baseline="0" noProof="0">
                  <a:ln>
                    <a:noFill/>
                  </a:ln>
                  <a:solidFill>
                    <a:srgbClr val="FFFF00"/>
                  </a:solidFill>
                  <a:effectLst/>
                  <a:uLnTx/>
                  <a:uFillTx/>
                  <a:latin typeface="Arial" panose="020B0604020202020204" pitchFamily="34" charset="0"/>
                  <a:ea typeface="More Sugar Bold"/>
                  <a:cs typeface="Arial" panose="020B0604020202020204" pitchFamily="34" charset="0"/>
                </a:rPr>
                <a:t>HĐ </a:t>
              </a:r>
              <a:r>
                <a:rPr kumimoji="0" lang="en-US" sz="4200" b="1" i="0" u="none" strike="noStrike" kern="1200" cap="none" spc="0" normalizeH="0" baseline="0" noProof="0" smtClean="0">
                  <a:ln>
                    <a:noFill/>
                  </a:ln>
                  <a:solidFill>
                    <a:srgbClr val="FFFF00"/>
                  </a:solidFill>
                  <a:effectLst/>
                  <a:uLnTx/>
                  <a:uFillTx/>
                  <a:latin typeface="Arial" panose="020B0604020202020204" pitchFamily="34" charset="0"/>
                  <a:ea typeface="More Sugar Bold"/>
                  <a:cs typeface="Arial" panose="020B0604020202020204" pitchFamily="34" charset="0"/>
                </a:rPr>
                <a:t>5</a:t>
              </a:r>
              <a:endParaRPr kumimoji="0" lang="en-US" sz="4200" b="1" i="0" u="none" strike="noStrike" kern="1200" cap="none" spc="0" normalizeH="0" baseline="0" noProof="0">
                <a:ln>
                  <a:noFill/>
                </a:ln>
                <a:solidFill>
                  <a:srgbClr val="FFFF00"/>
                </a:solidFill>
                <a:effectLst/>
                <a:uLnTx/>
                <a:uFillTx/>
                <a:latin typeface="Arial" panose="020B0604020202020204" pitchFamily="34" charset="0"/>
                <a:ea typeface="More Sugar Bold"/>
                <a:cs typeface="Arial" panose="020B0604020202020204" pitchFamily="34" charset="0"/>
              </a:endParaRPr>
            </a:p>
          </p:txBody>
        </p:sp>
      </p:grpSp>
      <mc:AlternateContent xmlns:mc="http://schemas.openxmlformats.org/markup-compatibility/2006" xmlns:a14="http://schemas.microsoft.com/office/drawing/2010/main">
        <mc:Choice Requires="a14">
          <p:sp>
            <p:nvSpPr>
              <p:cNvPr id="28" name="Rectangle 27"/>
              <p:cNvSpPr/>
              <p:nvPr/>
            </p:nvSpPr>
            <p:spPr>
              <a:xfrm>
                <a:off x="1790700" y="2247900"/>
                <a:ext cx="14706599" cy="2862322"/>
              </a:xfrm>
              <a:prstGeom prst="rect">
                <a:avLst/>
              </a:prstGeom>
            </p:spPr>
            <p:txBody>
              <a:bodyPr wrap="square">
                <a:spAutoFit/>
              </a:bodyPr>
              <a:lstStyle/>
              <a:p>
                <a:pPr lvl="0" algn="just">
                  <a:lnSpc>
                    <a:spcPct val="150000"/>
                  </a:lnSpc>
                </a:pPr>
                <a:r>
                  <a:rPr lang="vi-VN" sz="4000">
                    <a:solidFill>
                      <a:srgbClr val="000000"/>
                    </a:solidFill>
                    <a:cs typeface="Arial" panose="020B0604020202020204" pitchFamily="34" charset="0"/>
                  </a:rPr>
                  <a:t>Gọi </a:t>
                </a:r>
                <a14:m>
                  <m:oMath xmlns:m="http://schemas.openxmlformats.org/officeDocument/2006/math">
                    <m:r>
                      <a:rPr lang="vi-VN" sz="4000" i="1" smtClean="0">
                        <a:solidFill>
                          <a:srgbClr val="000000"/>
                        </a:solidFill>
                        <a:latin typeface="Cambria Math" panose="02040503050406030204" pitchFamily="18" charset="0"/>
                        <a:cs typeface="Arial" panose="020B0604020202020204" pitchFamily="34" charset="0"/>
                      </a:rPr>
                      <m:t>𝐴</m:t>
                    </m:r>
                    <m:r>
                      <a:rPr lang="vi-VN" sz="4000" i="1" smtClean="0">
                        <a:solidFill>
                          <a:srgbClr val="000000"/>
                        </a:solidFill>
                        <a:latin typeface="Cambria Math" panose="02040503050406030204" pitchFamily="18" charset="0"/>
                        <a:cs typeface="Arial" panose="020B0604020202020204" pitchFamily="34" charset="0"/>
                      </a:rPr>
                      <m:t>, </m:t>
                    </m:r>
                    <m:r>
                      <a:rPr lang="vi-VN" sz="4000" i="1" smtClean="0">
                        <a:solidFill>
                          <a:srgbClr val="000000"/>
                        </a:solidFill>
                        <a:latin typeface="Cambria Math" panose="02040503050406030204" pitchFamily="18" charset="0"/>
                        <a:cs typeface="Arial" panose="020B0604020202020204" pitchFamily="34" charset="0"/>
                      </a:rPr>
                      <m:t>𝐵</m:t>
                    </m:r>
                    <m:r>
                      <a:rPr lang="vi-VN" sz="4000" i="1" smtClean="0">
                        <a:solidFill>
                          <a:srgbClr val="000000"/>
                        </a:solidFill>
                        <a:latin typeface="Cambria Math" panose="02040503050406030204" pitchFamily="18" charset="0"/>
                        <a:cs typeface="Arial" panose="020B0604020202020204" pitchFamily="34" charset="0"/>
                      </a:rPr>
                      <m:t>, </m:t>
                    </m:r>
                    <m:r>
                      <a:rPr lang="vi-VN" sz="4000" i="1" smtClean="0">
                        <a:solidFill>
                          <a:srgbClr val="000000"/>
                        </a:solidFill>
                        <a:latin typeface="Cambria Math" panose="02040503050406030204" pitchFamily="18" charset="0"/>
                        <a:cs typeface="Arial" panose="020B0604020202020204" pitchFamily="34" charset="0"/>
                      </a:rPr>
                      <m:t>𝐶</m:t>
                    </m:r>
                    <m:r>
                      <a:rPr lang="vi-VN" sz="4000" i="1" smtClean="0">
                        <a:solidFill>
                          <a:srgbClr val="000000"/>
                        </a:solidFill>
                        <a:latin typeface="Cambria Math" panose="02040503050406030204" pitchFamily="18" charset="0"/>
                        <a:cs typeface="Arial" panose="020B0604020202020204" pitchFamily="34" charset="0"/>
                      </a:rPr>
                      <m:t>, </m:t>
                    </m:r>
                    <m:r>
                      <a:rPr lang="vi-VN" sz="4000" i="1" smtClean="0">
                        <a:solidFill>
                          <a:srgbClr val="000000"/>
                        </a:solidFill>
                        <a:latin typeface="Cambria Math" panose="02040503050406030204" pitchFamily="18" charset="0"/>
                        <a:cs typeface="Arial" panose="020B0604020202020204" pitchFamily="34" charset="0"/>
                      </a:rPr>
                      <m:t>𝐷</m:t>
                    </m:r>
                    <m:r>
                      <a:rPr lang="vi-VN" sz="4000" i="1" smtClean="0">
                        <a:solidFill>
                          <a:srgbClr val="000000"/>
                        </a:solidFill>
                        <a:latin typeface="Cambria Math" panose="02040503050406030204" pitchFamily="18" charset="0"/>
                        <a:cs typeface="Arial" panose="020B0604020202020204" pitchFamily="34" charset="0"/>
                      </a:rPr>
                      <m:t>, </m:t>
                    </m:r>
                    <m:r>
                      <a:rPr lang="vi-VN" sz="4000" i="1" smtClean="0">
                        <a:solidFill>
                          <a:srgbClr val="000000"/>
                        </a:solidFill>
                        <a:latin typeface="Cambria Math" panose="02040503050406030204" pitchFamily="18" charset="0"/>
                        <a:cs typeface="Arial" panose="020B0604020202020204" pitchFamily="34" charset="0"/>
                      </a:rPr>
                      <m:t>𝐸</m:t>
                    </m:r>
                    <m:r>
                      <a:rPr lang="vi-VN" sz="4000" i="1" smtClean="0">
                        <a:solidFill>
                          <a:srgbClr val="000000"/>
                        </a:solidFill>
                        <a:latin typeface="Cambria Math" panose="02040503050406030204" pitchFamily="18" charset="0"/>
                        <a:cs typeface="Arial" panose="020B0604020202020204" pitchFamily="34" charset="0"/>
                      </a:rPr>
                      <m:t> </m:t>
                    </m:r>
                  </m:oMath>
                </a14:m>
                <a:r>
                  <a:rPr lang="vi-VN" sz="4000">
                    <a:solidFill>
                      <a:srgbClr val="000000"/>
                    </a:solidFill>
                    <a:cs typeface="Arial" panose="020B0604020202020204" pitchFamily="34" charset="0"/>
                  </a:rPr>
                  <a:t>là các điểm trên đồ thị hàm số </a:t>
                </a:r>
                <a14:m>
                  <m:oMath xmlns:m="http://schemas.openxmlformats.org/officeDocument/2006/math">
                    <m:r>
                      <a:rPr lang="vi-VN" sz="4000" i="1" smtClean="0">
                        <a:solidFill>
                          <a:srgbClr val="000000"/>
                        </a:solidFill>
                        <a:latin typeface="Cambria Math" panose="02040503050406030204" pitchFamily="18" charset="0"/>
                        <a:cs typeface="Arial" panose="020B0604020202020204" pitchFamily="34" charset="0"/>
                      </a:rPr>
                      <m:t>𝑦</m:t>
                    </m:r>
                    <m:r>
                      <a:rPr lang="vi-VN" sz="4000" i="1" smtClean="0">
                        <a:solidFill>
                          <a:srgbClr val="000000"/>
                        </a:solidFill>
                        <a:latin typeface="Cambria Math" panose="02040503050406030204" pitchFamily="18" charset="0"/>
                        <a:cs typeface="Arial" panose="020B0604020202020204" pitchFamily="34" charset="0"/>
                      </a:rPr>
                      <m:t>=2</m:t>
                    </m:r>
                    <m:r>
                      <a:rPr lang="vi-VN" sz="4000" i="1" smtClean="0">
                        <a:solidFill>
                          <a:srgbClr val="000000"/>
                        </a:solidFill>
                        <a:latin typeface="Cambria Math" panose="02040503050406030204" pitchFamily="18" charset="0"/>
                        <a:cs typeface="Arial" panose="020B0604020202020204" pitchFamily="34" charset="0"/>
                      </a:rPr>
                      <m:t>𝑥</m:t>
                    </m:r>
                    <m:r>
                      <a:rPr lang="vi-VN" sz="4000" i="1" smtClean="0">
                        <a:solidFill>
                          <a:srgbClr val="000000"/>
                        </a:solidFill>
                        <a:latin typeface="Cambria Math" panose="02040503050406030204" pitchFamily="18" charset="0"/>
                        <a:cs typeface="Arial" panose="020B0604020202020204" pitchFamily="34" charset="0"/>
                      </a:rPr>
                      <m:t> – 1</m:t>
                    </m:r>
                  </m:oMath>
                </a14:m>
                <a:r>
                  <a:rPr lang="en-US" sz="4000" smtClean="0">
                    <a:solidFill>
                      <a:srgbClr val="000000"/>
                    </a:solidFill>
                    <a:cs typeface="Arial" panose="020B0604020202020204" pitchFamily="34" charset="0"/>
                  </a:rPr>
                  <a:t> </a:t>
                </a:r>
                <a:r>
                  <a:rPr lang="vi-VN" sz="4000">
                    <a:solidFill>
                      <a:srgbClr val="000000"/>
                    </a:solidFill>
                    <a:cs typeface="Arial" panose="020B0604020202020204" pitchFamily="34" charset="0"/>
                  </a:rPr>
                  <a:t>có hoành độ </a:t>
                </a:r>
                <a14:m>
                  <m:oMath xmlns:m="http://schemas.openxmlformats.org/officeDocument/2006/math">
                    <m:r>
                      <a:rPr lang="vi-VN" sz="4000" i="1" smtClean="0">
                        <a:solidFill>
                          <a:srgbClr val="000000"/>
                        </a:solidFill>
                        <a:latin typeface="Cambria Math" panose="02040503050406030204" pitchFamily="18" charset="0"/>
                        <a:cs typeface="Arial" panose="020B0604020202020204" pitchFamily="34" charset="0"/>
                      </a:rPr>
                      <m:t>𝑥</m:t>
                    </m:r>
                  </m:oMath>
                </a14:m>
                <a:r>
                  <a:rPr lang="vi-VN" sz="4000">
                    <a:solidFill>
                      <a:srgbClr val="000000"/>
                    </a:solidFill>
                    <a:cs typeface="Arial" panose="020B0604020202020204" pitchFamily="34" charset="0"/>
                  </a:rPr>
                  <a:t> lần lượt là </a:t>
                </a:r>
                <a14:m>
                  <m:oMath xmlns:m="http://schemas.openxmlformats.org/officeDocument/2006/math">
                    <m:r>
                      <a:rPr lang="vi-VN" sz="4000" i="1" smtClean="0">
                        <a:solidFill>
                          <a:srgbClr val="000000"/>
                        </a:solidFill>
                        <a:latin typeface="Cambria Math" panose="02040503050406030204" pitchFamily="18" charset="0"/>
                        <a:cs typeface="Arial" panose="020B0604020202020204" pitchFamily="34" charset="0"/>
                      </a:rPr>
                      <m:t>–2; –1; 0; 1; 2</m:t>
                    </m:r>
                  </m:oMath>
                </a14:m>
                <a:r>
                  <a:rPr lang="vi-VN" sz="4000">
                    <a:solidFill>
                      <a:srgbClr val="000000"/>
                    </a:solidFill>
                    <a:cs typeface="Arial" panose="020B0604020202020204" pitchFamily="34" charset="0"/>
                  </a:rPr>
                  <a:t>. Từ kết quả của HĐ4, hãy xác định tọa độ các điểm </a:t>
                </a:r>
                <a14:m>
                  <m:oMath xmlns:m="http://schemas.openxmlformats.org/officeDocument/2006/math">
                    <m:r>
                      <a:rPr lang="vi-VN" sz="4000" i="1" smtClean="0">
                        <a:solidFill>
                          <a:srgbClr val="000000"/>
                        </a:solidFill>
                        <a:latin typeface="Cambria Math" panose="02040503050406030204" pitchFamily="18" charset="0"/>
                        <a:cs typeface="Arial" panose="020B0604020202020204" pitchFamily="34" charset="0"/>
                      </a:rPr>
                      <m:t>𝐴</m:t>
                    </m:r>
                    <m:r>
                      <a:rPr lang="vi-VN" sz="4000" i="1" smtClean="0">
                        <a:solidFill>
                          <a:srgbClr val="000000"/>
                        </a:solidFill>
                        <a:latin typeface="Cambria Math" panose="02040503050406030204" pitchFamily="18" charset="0"/>
                        <a:cs typeface="Arial" panose="020B0604020202020204" pitchFamily="34" charset="0"/>
                      </a:rPr>
                      <m:t>, </m:t>
                    </m:r>
                    <m:r>
                      <a:rPr lang="vi-VN" sz="4000" i="1" smtClean="0">
                        <a:solidFill>
                          <a:srgbClr val="000000"/>
                        </a:solidFill>
                        <a:latin typeface="Cambria Math" panose="02040503050406030204" pitchFamily="18" charset="0"/>
                        <a:cs typeface="Arial" panose="020B0604020202020204" pitchFamily="34" charset="0"/>
                      </a:rPr>
                      <m:t>𝐵</m:t>
                    </m:r>
                    <m:r>
                      <a:rPr lang="vi-VN" sz="4000" i="1" smtClean="0">
                        <a:solidFill>
                          <a:srgbClr val="000000"/>
                        </a:solidFill>
                        <a:latin typeface="Cambria Math" panose="02040503050406030204" pitchFamily="18" charset="0"/>
                        <a:cs typeface="Arial" panose="020B0604020202020204" pitchFamily="34" charset="0"/>
                      </a:rPr>
                      <m:t>, </m:t>
                    </m:r>
                    <m:r>
                      <a:rPr lang="vi-VN" sz="4000" i="1" smtClean="0">
                        <a:solidFill>
                          <a:srgbClr val="000000"/>
                        </a:solidFill>
                        <a:latin typeface="Cambria Math" panose="02040503050406030204" pitchFamily="18" charset="0"/>
                        <a:cs typeface="Arial" panose="020B0604020202020204" pitchFamily="34" charset="0"/>
                      </a:rPr>
                      <m:t>𝐶</m:t>
                    </m:r>
                    <m:r>
                      <a:rPr lang="vi-VN" sz="4000" i="1" smtClean="0">
                        <a:solidFill>
                          <a:srgbClr val="000000"/>
                        </a:solidFill>
                        <a:latin typeface="Cambria Math" panose="02040503050406030204" pitchFamily="18" charset="0"/>
                        <a:cs typeface="Arial" panose="020B0604020202020204" pitchFamily="34" charset="0"/>
                      </a:rPr>
                      <m:t>, </m:t>
                    </m:r>
                    <m:r>
                      <a:rPr lang="vi-VN" sz="4000" i="1" smtClean="0">
                        <a:solidFill>
                          <a:srgbClr val="000000"/>
                        </a:solidFill>
                        <a:latin typeface="Cambria Math" panose="02040503050406030204" pitchFamily="18" charset="0"/>
                        <a:cs typeface="Arial" panose="020B0604020202020204" pitchFamily="34" charset="0"/>
                      </a:rPr>
                      <m:t>𝐷</m:t>
                    </m:r>
                    <m:r>
                      <a:rPr lang="vi-VN" sz="4000" i="1" smtClean="0">
                        <a:solidFill>
                          <a:srgbClr val="000000"/>
                        </a:solidFill>
                        <a:latin typeface="Cambria Math" panose="02040503050406030204" pitchFamily="18" charset="0"/>
                        <a:cs typeface="Arial" panose="020B0604020202020204" pitchFamily="34" charset="0"/>
                      </a:rPr>
                      <m:t>, </m:t>
                    </m:r>
                    <m:r>
                      <a:rPr lang="vi-VN" sz="4000" i="1" smtClean="0">
                        <a:solidFill>
                          <a:srgbClr val="000000"/>
                        </a:solidFill>
                        <a:latin typeface="Cambria Math" panose="02040503050406030204" pitchFamily="18" charset="0"/>
                        <a:cs typeface="Arial" panose="020B0604020202020204" pitchFamily="34" charset="0"/>
                      </a:rPr>
                      <m:t>𝐸</m:t>
                    </m:r>
                  </m:oMath>
                </a14:m>
                <a:r>
                  <a:rPr lang="vi-VN" sz="4000">
                    <a:solidFill>
                      <a:srgbClr val="000000"/>
                    </a:solidFill>
                    <a:cs typeface="Arial" panose="020B0604020202020204" pitchFamily="34" charset="0"/>
                  </a:rPr>
                  <a:t>.</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1790700" y="2247900"/>
                <a:ext cx="14706599" cy="2862322"/>
              </a:xfrm>
              <a:prstGeom prst="rect">
                <a:avLst/>
              </a:prstGeom>
              <a:blipFill>
                <a:blip r:embed="rId2"/>
                <a:stretch>
                  <a:fillRect l="-1493" r="-1451" b="-44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a:xfrm>
                <a:off x="4343400" y="5448300"/>
                <a:ext cx="12153899" cy="3939540"/>
              </a:xfrm>
              <a:prstGeom prst="rect">
                <a:avLst/>
              </a:prstGeom>
            </p:spPr>
            <p:txBody>
              <a:bodyPr wrap="square">
                <a:spAutoFit/>
              </a:bodyPr>
              <a:lstStyle/>
              <a:p>
                <a:pPr algn="just">
                  <a:lnSpc>
                    <a:spcPct val="150000"/>
                  </a:lnSpc>
                  <a:spcBef>
                    <a:spcPts val="300"/>
                  </a:spcBef>
                  <a:spcAft>
                    <a:spcPts val="300"/>
                  </a:spcAft>
                </a:pPr>
                <a:r>
                  <a:rPr lang="vi-VN" sz="4000">
                    <a:latin typeface="Arial" panose="020B0604020202020204" pitchFamily="34" charset="0"/>
                    <a:ea typeface="Arial" panose="020B0604020202020204" pitchFamily="34" charset="0"/>
                    <a:cs typeface="Arial" panose="020B0604020202020204" pitchFamily="34" charset="0"/>
                  </a:rPr>
                  <a:t>Tung độ các điểm </a:t>
                </a:r>
                <a14:m>
                  <m:oMath xmlns:m="http://schemas.openxmlformats.org/officeDocument/2006/math">
                    <m:r>
                      <a:rPr lang="vi-VN" sz="4000" i="1">
                        <a:effectLst/>
                        <a:latin typeface="Cambria Math" panose="02040503050406030204" pitchFamily="18" charset="0"/>
                        <a:ea typeface="Arial" panose="020B0604020202020204" pitchFamily="34" charset="0"/>
                        <a:cs typeface="Times New Roman" panose="02020603050405020304" pitchFamily="18" charset="0"/>
                      </a:rPr>
                      <m:t>𝐴</m:t>
                    </m:r>
                    <m:r>
                      <a:rPr lang="vi-VN" sz="4000" i="1">
                        <a:effectLst/>
                        <a:latin typeface="Cambria Math" panose="02040503050406030204" pitchFamily="18" charset="0"/>
                        <a:ea typeface="Arial" panose="020B0604020202020204" pitchFamily="34" charset="0"/>
                        <a:cs typeface="Times New Roman" panose="02020603050405020304" pitchFamily="18" charset="0"/>
                      </a:rPr>
                      <m:t>, </m:t>
                    </m:r>
                    <m:r>
                      <a:rPr lang="vi-VN" sz="4000" i="1">
                        <a:effectLst/>
                        <a:latin typeface="Cambria Math" panose="02040503050406030204" pitchFamily="18" charset="0"/>
                        <a:ea typeface="Arial" panose="020B0604020202020204" pitchFamily="34" charset="0"/>
                        <a:cs typeface="Times New Roman" panose="02020603050405020304" pitchFamily="18" charset="0"/>
                      </a:rPr>
                      <m:t>𝐵</m:t>
                    </m:r>
                    <m:r>
                      <a:rPr lang="vi-VN" sz="4000" i="1">
                        <a:effectLst/>
                        <a:latin typeface="Cambria Math" panose="02040503050406030204" pitchFamily="18" charset="0"/>
                        <a:ea typeface="Arial" panose="020B0604020202020204" pitchFamily="34" charset="0"/>
                        <a:cs typeface="Times New Roman" panose="02020603050405020304" pitchFamily="18" charset="0"/>
                      </a:rPr>
                      <m:t>, </m:t>
                    </m:r>
                    <m:r>
                      <a:rPr lang="vi-VN" sz="4000" i="1">
                        <a:effectLst/>
                        <a:latin typeface="Cambria Math" panose="02040503050406030204" pitchFamily="18" charset="0"/>
                        <a:ea typeface="Arial" panose="020B0604020202020204" pitchFamily="34" charset="0"/>
                        <a:cs typeface="Times New Roman" panose="02020603050405020304" pitchFamily="18" charset="0"/>
                      </a:rPr>
                      <m:t>𝐶</m:t>
                    </m:r>
                    <m:r>
                      <a:rPr lang="vi-VN" sz="4000" i="1">
                        <a:effectLst/>
                        <a:latin typeface="Cambria Math" panose="02040503050406030204" pitchFamily="18" charset="0"/>
                        <a:ea typeface="Arial" panose="020B0604020202020204" pitchFamily="34" charset="0"/>
                        <a:cs typeface="Times New Roman" panose="02020603050405020304" pitchFamily="18" charset="0"/>
                      </a:rPr>
                      <m:t>, </m:t>
                    </m:r>
                    <m:r>
                      <a:rPr lang="vi-VN" sz="4000" i="1">
                        <a:effectLst/>
                        <a:latin typeface="Cambria Math" panose="02040503050406030204" pitchFamily="18" charset="0"/>
                        <a:ea typeface="Arial" panose="020B0604020202020204" pitchFamily="34" charset="0"/>
                        <a:cs typeface="Times New Roman" panose="02020603050405020304" pitchFamily="18" charset="0"/>
                      </a:rPr>
                      <m:t>𝐷</m:t>
                    </m:r>
                    <m:r>
                      <a:rPr lang="vi-VN" sz="4000" i="1">
                        <a:effectLst/>
                        <a:latin typeface="Cambria Math" panose="02040503050406030204" pitchFamily="18" charset="0"/>
                        <a:ea typeface="Arial" panose="020B0604020202020204" pitchFamily="34" charset="0"/>
                        <a:cs typeface="Times New Roman" panose="02020603050405020304" pitchFamily="18" charset="0"/>
                      </a:rPr>
                      <m:t>, </m:t>
                    </m:r>
                    <m:r>
                      <a:rPr lang="vi-VN" sz="4000" i="1">
                        <a:effectLst/>
                        <a:latin typeface="Cambria Math" panose="02040503050406030204" pitchFamily="18" charset="0"/>
                        <a:ea typeface="Arial" panose="020B0604020202020204" pitchFamily="34" charset="0"/>
                        <a:cs typeface="Times New Roman" panose="02020603050405020304" pitchFamily="18" charset="0"/>
                      </a:rPr>
                      <m:t>𝐸</m:t>
                    </m:r>
                  </m:oMath>
                </a14:m>
                <a:r>
                  <a:rPr lang="vi-VN" sz="4000">
                    <a:effectLst/>
                    <a:latin typeface="Arial" panose="020B0604020202020204" pitchFamily="34" charset="0"/>
                    <a:ea typeface="Dotum" panose="020B0600000101010101" pitchFamily="34" charset="-127"/>
                    <a:cs typeface="Arial" panose="020B0604020202020204" pitchFamily="34" charset="0"/>
                  </a:rPr>
                  <a:t> chính là giá trị của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𝑦</m:t>
                    </m:r>
                  </m:oMath>
                </a14:m>
                <a:r>
                  <a:rPr lang="vi-VN" sz="4000">
                    <a:effectLst/>
                    <a:latin typeface="Arial" panose="020B0604020202020204" pitchFamily="34" charset="0"/>
                    <a:ea typeface="Dotum" panose="020B0600000101010101" pitchFamily="34" charset="-127"/>
                    <a:cs typeface="Arial" panose="020B0604020202020204" pitchFamily="34" charset="0"/>
                  </a:rPr>
                  <a:t> tương ứng với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vi-VN" sz="4000">
                    <a:effectLst/>
                    <a:latin typeface="Arial" panose="020B0604020202020204" pitchFamily="34" charset="0"/>
                    <a:ea typeface="Dotum" panose="020B0600000101010101" pitchFamily="34" charset="-127"/>
                    <a:cs typeface="Arial" panose="020B0604020202020204" pitchFamily="34" charset="0"/>
                  </a:rPr>
                  <a:t> trong bảng HĐ4</a:t>
                </a:r>
                <a:r>
                  <a:rPr lang="vi-VN" sz="4000" b="1">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4000">
                    <a:effectLst/>
                    <a:latin typeface="Arial" panose="020B0604020202020204" pitchFamily="34" charset="0"/>
                    <a:ea typeface="Arial" panose="020B0604020202020204" pitchFamily="34" charset="0"/>
                    <a:cs typeface="Arial" panose="020B0604020202020204" pitchFamily="34" charset="0"/>
                  </a:rPr>
                  <a:t>Vậy tọa độ các điểm là: </a:t>
                </a:r>
                <a14:m>
                  <m:oMath xmlns:m="http://schemas.openxmlformats.org/officeDocument/2006/math">
                    <m:r>
                      <a:rPr lang="vi-VN" sz="4000" i="1">
                        <a:effectLst/>
                        <a:latin typeface="Cambria Math" panose="02040503050406030204" pitchFamily="18" charset="0"/>
                        <a:ea typeface="Arial" panose="020B0604020202020204" pitchFamily="34" charset="0"/>
                        <a:cs typeface="Times New Roman" panose="02020603050405020304" pitchFamily="18" charset="0"/>
                      </a:rPr>
                      <m:t>𝐴</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4000" i="1">
                            <a:effectLst/>
                            <a:latin typeface="Cambria Math" panose="02040503050406030204" pitchFamily="18" charset="0"/>
                            <a:ea typeface="Arial" panose="020B0604020202020204" pitchFamily="34" charset="0"/>
                            <a:cs typeface="Times New Roman" panose="02020603050405020304" pitchFamily="18" charset="0"/>
                          </a:rPr>
                          <m:t>−2;−5</m:t>
                        </m:r>
                      </m:e>
                    </m:d>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i="1">
                        <a:effectLst/>
                        <a:latin typeface="Cambria Math" panose="02040503050406030204" pitchFamily="18" charset="0"/>
                        <a:ea typeface="Arial" panose="020B0604020202020204" pitchFamily="34" charset="0"/>
                        <a:cs typeface="Times New Roman" panose="02020603050405020304" pitchFamily="18" charset="0"/>
                      </a:rPr>
                      <m:t>𝐵</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4000" i="1">
                            <a:effectLst/>
                            <a:latin typeface="Cambria Math" panose="02040503050406030204" pitchFamily="18" charset="0"/>
                            <a:ea typeface="Arial" panose="020B0604020202020204" pitchFamily="34" charset="0"/>
                            <a:cs typeface="Times New Roman" panose="02020603050405020304" pitchFamily="18" charset="0"/>
                          </a:rPr>
                          <m:t>−1;−3</m:t>
                        </m:r>
                      </m:e>
                    </m:d>
                    <m:r>
                      <a:rPr lang="vi-VN" sz="4000" i="1">
                        <a:effectLst/>
                        <a:latin typeface="Cambria Math" panose="02040503050406030204" pitchFamily="18" charset="0"/>
                        <a:ea typeface="Arial" panose="020B0604020202020204" pitchFamily="34" charset="0"/>
                        <a:cs typeface="Times New Roman" panose="02020603050405020304" pitchFamily="18" charset="0"/>
                      </a:rPr>
                      <m:t>;</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vi-VN" sz="4000" i="1">
                        <a:effectLst/>
                        <a:latin typeface="Cambria Math" panose="02040503050406030204" pitchFamily="18" charset="0"/>
                        <a:ea typeface="Arial" panose="020B0604020202020204" pitchFamily="34" charset="0"/>
                        <a:cs typeface="Times New Roman" panose="02020603050405020304" pitchFamily="18" charset="0"/>
                      </a:rPr>
                      <m:t>𝐶</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4000" i="1">
                            <a:effectLst/>
                            <a:latin typeface="Cambria Math" panose="02040503050406030204" pitchFamily="18" charset="0"/>
                            <a:ea typeface="Arial" panose="020B0604020202020204" pitchFamily="34" charset="0"/>
                            <a:cs typeface="Times New Roman" panose="02020603050405020304" pitchFamily="18" charset="0"/>
                          </a:rPr>
                          <m:t>0; −1</m:t>
                        </m:r>
                      </m:e>
                    </m:d>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i="1">
                        <a:effectLst/>
                        <a:latin typeface="Cambria Math" panose="02040503050406030204" pitchFamily="18" charset="0"/>
                        <a:ea typeface="Arial" panose="020B0604020202020204" pitchFamily="34" charset="0"/>
                        <a:cs typeface="Times New Roman" panose="02020603050405020304" pitchFamily="18" charset="0"/>
                      </a:rPr>
                      <m:t>𝐷</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4000" i="1">
                            <a:effectLst/>
                            <a:latin typeface="Cambria Math" panose="02040503050406030204" pitchFamily="18" charset="0"/>
                            <a:ea typeface="Arial" panose="020B0604020202020204" pitchFamily="34" charset="0"/>
                            <a:cs typeface="Times New Roman" panose="02020603050405020304" pitchFamily="18" charset="0"/>
                          </a:rPr>
                          <m:t>1;1</m:t>
                        </m:r>
                      </m:e>
                    </m:d>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i="1">
                        <a:effectLst/>
                        <a:latin typeface="Cambria Math" panose="02040503050406030204" pitchFamily="18" charset="0"/>
                        <a:ea typeface="Arial" panose="020B0604020202020204" pitchFamily="34" charset="0"/>
                        <a:cs typeface="Times New Roman" panose="02020603050405020304" pitchFamily="18" charset="0"/>
                      </a:rPr>
                      <m:t>𝐸</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4000" i="1">
                            <a:effectLst/>
                            <a:latin typeface="Cambria Math" panose="02040503050406030204" pitchFamily="18" charset="0"/>
                            <a:ea typeface="Arial" panose="020B0604020202020204" pitchFamily="34" charset="0"/>
                            <a:cs typeface="Times New Roman" panose="02020603050405020304" pitchFamily="18" charset="0"/>
                          </a:rPr>
                          <m:t>2;3</m:t>
                        </m:r>
                      </m:e>
                    </m:d>
                  </m:oMath>
                </a14:m>
                <a:r>
                  <a:rPr lang="vi-VN"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6" name="Rectangle 35"/>
              <p:cNvSpPr>
                <a:spLocks noRot="1" noChangeAspect="1" noMove="1" noResize="1" noEditPoints="1" noAdjustHandles="1" noChangeArrowheads="1" noChangeShapeType="1" noTextEdit="1"/>
              </p:cNvSpPr>
              <p:nvPr/>
            </p:nvSpPr>
            <p:spPr>
              <a:xfrm>
                <a:off x="4343400" y="5448300"/>
                <a:ext cx="12153899" cy="3939540"/>
              </a:xfrm>
              <a:prstGeom prst="rect">
                <a:avLst/>
              </a:prstGeom>
              <a:blipFill>
                <a:blip r:embed="rId3"/>
                <a:stretch>
                  <a:fillRect l="-1806"/>
                </a:stretch>
              </a:blipFill>
            </p:spPr>
            <p:txBody>
              <a:bodyPr/>
              <a:lstStyle/>
              <a:p>
                <a:r>
                  <a:rPr lang="en-US">
                    <a:noFill/>
                  </a:rPr>
                  <a:t> </a:t>
                </a:r>
              </a:p>
            </p:txBody>
          </p:sp>
        </mc:Fallback>
      </mc:AlternateContent>
      <p:pic>
        <p:nvPicPr>
          <p:cNvPr id="39" name="Picture 38"/>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3363472" y="5644796"/>
            <a:ext cx="794809" cy="707507"/>
          </a:xfrm>
          <a:prstGeom prst="rect">
            <a:avLst/>
          </a:prstGeom>
        </p:spPr>
      </p:pic>
      <p:pic>
        <p:nvPicPr>
          <p:cNvPr id="5" name="Picture 4"/>
          <p:cNvPicPr>
            <a:picLocks noChangeAspect="1"/>
          </p:cNvPicPr>
          <p:nvPr/>
        </p:nvPicPr>
        <p:blipFill>
          <a:blip r:embed="rId6"/>
          <a:stretch>
            <a:fillRect/>
          </a:stretch>
        </p:blipFill>
        <p:spPr>
          <a:xfrm>
            <a:off x="838200" y="7658100"/>
            <a:ext cx="1528317" cy="1685644"/>
          </a:xfrm>
          <a:prstGeom prst="rect">
            <a:avLst/>
          </a:prstGeom>
        </p:spPr>
      </p:pic>
      <p:pic>
        <p:nvPicPr>
          <p:cNvPr id="6" name="Picture 5"/>
          <p:cNvPicPr>
            <a:picLocks noChangeAspect="1"/>
          </p:cNvPicPr>
          <p:nvPr/>
        </p:nvPicPr>
        <p:blipFill>
          <a:blip r:embed="rId7"/>
          <a:stretch>
            <a:fillRect/>
          </a:stretch>
        </p:blipFill>
        <p:spPr>
          <a:xfrm>
            <a:off x="16231246" y="561354"/>
            <a:ext cx="1511268" cy="1545443"/>
          </a:xfrm>
          <a:prstGeom prst="rect">
            <a:avLst/>
          </a:prstGeom>
        </p:spPr>
      </p:pic>
    </p:spTree>
    <p:extLst>
      <p:ext uri="{BB962C8B-B14F-4D97-AF65-F5344CB8AC3E}">
        <p14:creationId xmlns:p14="http://schemas.microsoft.com/office/powerpoint/2010/main" val="372309666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anim calcmode="lin" valueType="num">
                                      <p:cBhvr>
                                        <p:cTn id="13" dur="500" fill="hold"/>
                                        <p:tgtEl>
                                          <p:spTgt spid="28"/>
                                        </p:tgtEl>
                                        <p:attrNameLst>
                                          <p:attrName>ppt_x</p:attrName>
                                        </p:attrNameLst>
                                      </p:cBhvr>
                                      <p:tavLst>
                                        <p:tav tm="0">
                                          <p:val>
                                            <p:strVal val="#ppt_x"/>
                                          </p:val>
                                        </p:tav>
                                        <p:tav tm="100000">
                                          <p:val>
                                            <p:strVal val="#ppt_x"/>
                                          </p:val>
                                        </p:tav>
                                      </p:tavLst>
                                    </p:anim>
                                    <p:anim calcmode="lin" valueType="num">
                                      <p:cBhvr>
                                        <p:cTn id="14"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left)">
                                      <p:cBhvr>
                                        <p:cTn id="19" dur="500"/>
                                        <p:tgtEl>
                                          <p:spTgt spid="39"/>
                                        </p:tgtEl>
                                      </p:cBhvr>
                                    </p:animEffect>
                                  </p:childTnLst>
                                </p:cTn>
                              </p:par>
                              <p:par>
                                <p:cTn id="20" presetID="22" presetClass="entr" presetSubtype="8" fill="hold" nodeType="withEffect">
                                  <p:stCondLst>
                                    <p:cond delay="0"/>
                                  </p:stCondLst>
                                  <p:childTnLst>
                                    <p:set>
                                      <p:cBhvr>
                                        <p:cTn id="21" dur="1" fill="hold">
                                          <p:stCondLst>
                                            <p:cond delay="0"/>
                                          </p:stCondLst>
                                        </p:cTn>
                                        <p:tgtEl>
                                          <p:spTgt spid="36">
                                            <p:txEl>
                                              <p:pRg st="0" end="0"/>
                                            </p:txEl>
                                          </p:spTgt>
                                        </p:tgtEl>
                                        <p:attrNameLst>
                                          <p:attrName>style.visibility</p:attrName>
                                        </p:attrNameLst>
                                      </p:cBhvr>
                                      <p:to>
                                        <p:strVal val="visible"/>
                                      </p:to>
                                    </p:set>
                                    <p:animEffect transition="in" filter="wipe(left)">
                                      <p:cBhvr>
                                        <p:cTn id="22" dur="500"/>
                                        <p:tgtEl>
                                          <p:spTgt spid="3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27" dur="500"/>
                                        <p:tgtEl>
                                          <p:spTgt spid="36">
                                            <p:txEl>
                                              <p:pRg st="1" end="1"/>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30" dur="500"/>
                                        <p:tgtEl>
                                          <p:spTgt spid="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68732"/>
        </a:solidFill>
        <a:effectLst/>
      </p:bgPr>
    </p:bg>
    <p:spTree>
      <p:nvGrpSpPr>
        <p:cNvPr id="1" name=""/>
        <p:cNvGrpSpPr/>
        <p:nvPr/>
      </p:nvGrpSpPr>
      <p:grpSpPr>
        <a:xfrm>
          <a:off x="0" y="0"/>
          <a:ext cx="0" cy="0"/>
          <a:chOff x="0" y="0"/>
          <a:chExt cx="0" cy="0"/>
        </a:xfrm>
      </p:grpSpPr>
      <p:grpSp>
        <p:nvGrpSpPr>
          <p:cNvPr id="2" name="Group 2"/>
          <p:cNvGrpSpPr/>
          <p:nvPr/>
        </p:nvGrpSpPr>
        <p:grpSpPr>
          <a:xfrm>
            <a:off x="302118" y="266700"/>
            <a:ext cx="17725198" cy="9717612"/>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bg1"/>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grpSp>
        <p:nvGrpSpPr>
          <p:cNvPr id="21" name="Group 20"/>
          <p:cNvGrpSpPr/>
          <p:nvPr/>
        </p:nvGrpSpPr>
        <p:grpSpPr>
          <a:xfrm>
            <a:off x="762000" y="723900"/>
            <a:ext cx="2133600" cy="1031214"/>
            <a:chOff x="853357" y="861196"/>
            <a:chExt cx="1981200" cy="1031214"/>
          </a:xfrm>
        </p:grpSpPr>
        <p:grpSp>
          <p:nvGrpSpPr>
            <p:cNvPr id="22" name="Group 5"/>
            <p:cNvGrpSpPr/>
            <p:nvPr/>
          </p:nvGrpSpPr>
          <p:grpSpPr>
            <a:xfrm>
              <a:off x="853357" y="861196"/>
              <a:ext cx="1981200" cy="1031214"/>
              <a:chOff x="0" y="0"/>
              <a:chExt cx="1721685" cy="343917"/>
            </a:xfrm>
          </p:grpSpPr>
          <p:sp>
            <p:nvSpPr>
              <p:cNvPr id="24" name="Freeform 6"/>
              <p:cNvSpPr/>
              <p:nvPr/>
            </p:nvSpPr>
            <p:spPr>
              <a:xfrm>
                <a:off x="0" y="0"/>
                <a:ext cx="172168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25" name="TextBox 7"/>
              <p:cNvSpPr txBox="1"/>
              <p:nvPr/>
            </p:nvSpPr>
            <p:spPr>
              <a:xfrm>
                <a:off x="0" y="-47625"/>
                <a:ext cx="1721685" cy="3915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12"/>
            <p:cNvSpPr txBox="1"/>
            <p:nvPr/>
          </p:nvSpPr>
          <p:spPr>
            <a:xfrm>
              <a:off x="1081696" y="1014536"/>
              <a:ext cx="1554314" cy="690061"/>
            </a:xfrm>
            <a:prstGeom prst="rect">
              <a:avLst/>
            </a:prstGeom>
          </p:spPr>
          <p:txBody>
            <a:bodyPr wrap="square" lIns="0" tIns="0" rIns="0" bIns="0" rtlCol="0" anchor="t">
              <a:spAutoFit/>
            </a:bodyPr>
            <a:lstStyle/>
            <a:p>
              <a:pPr marL="0" marR="0" lvl="0" indent="0" algn="ctr" defTabSz="914400" rtl="0" eaLnBrk="1" fontAlgn="auto" latinLnBrk="0" hangingPunct="1">
                <a:lnSpc>
                  <a:spcPts val="5915"/>
                </a:lnSpc>
                <a:spcBef>
                  <a:spcPts val="0"/>
                </a:spcBef>
                <a:spcAft>
                  <a:spcPts val="0"/>
                </a:spcAft>
                <a:buClrTx/>
                <a:buSzTx/>
                <a:buFontTx/>
                <a:buNone/>
                <a:tabLst/>
                <a:defRPr/>
              </a:pPr>
              <a:r>
                <a:rPr kumimoji="0" lang="en-US" sz="4200" b="1" i="0" u="none" strike="noStrike" kern="1200" cap="none" spc="0" normalizeH="0" baseline="0" noProof="0">
                  <a:ln>
                    <a:noFill/>
                  </a:ln>
                  <a:solidFill>
                    <a:srgbClr val="495324"/>
                  </a:solidFill>
                  <a:effectLst/>
                  <a:uLnTx/>
                  <a:uFillTx/>
                  <a:latin typeface="Arial" panose="020B0604020202020204" pitchFamily="34" charset="0"/>
                  <a:ea typeface="More Sugar Bold"/>
                  <a:cs typeface="Arial" panose="020B0604020202020204" pitchFamily="34" charset="0"/>
                </a:rPr>
                <a:t>HĐ </a:t>
              </a:r>
              <a:r>
                <a:rPr kumimoji="0" lang="en-US" sz="4200" b="1" i="0" u="none" strike="noStrike" kern="1200" cap="none" spc="0" normalizeH="0" baseline="0" noProof="0" smtClean="0">
                  <a:ln>
                    <a:noFill/>
                  </a:ln>
                  <a:solidFill>
                    <a:srgbClr val="495324"/>
                  </a:solidFill>
                  <a:effectLst/>
                  <a:uLnTx/>
                  <a:uFillTx/>
                  <a:latin typeface="Arial" panose="020B0604020202020204" pitchFamily="34" charset="0"/>
                  <a:ea typeface="More Sugar Bold"/>
                  <a:cs typeface="Arial" panose="020B0604020202020204" pitchFamily="34" charset="0"/>
                </a:rPr>
                <a:t>6</a:t>
              </a:r>
              <a:endParaRPr kumimoji="0" lang="en-US" sz="4200" b="1" i="0" u="none" strike="noStrike" kern="1200" cap="none" spc="0" normalizeH="0" baseline="0" noProof="0">
                <a:ln>
                  <a:noFill/>
                </a:ln>
                <a:solidFill>
                  <a:srgbClr val="495324"/>
                </a:solidFill>
                <a:effectLst/>
                <a:uLnTx/>
                <a:uFillTx/>
                <a:latin typeface="Arial" panose="020B0604020202020204" pitchFamily="34" charset="0"/>
                <a:ea typeface="More Sugar Bold"/>
                <a:cs typeface="Arial" panose="020B0604020202020204" pitchFamily="34" charset="0"/>
              </a:endParaRPr>
            </a:p>
          </p:txBody>
        </p:sp>
      </p:grpSp>
      <mc:AlternateContent xmlns:mc="http://schemas.openxmlformats.org/markup-compatibility/2006" xmlns:a14="http://schemas.microsoft.com/office/drawing/2010/main">
        <mc:Choice Requires="a14">
          <p:sp>
            <p:nvSpPr>
              <p:cNvPr id="26" name="Rectangle 25"/>
              <p:cNvSpPr/>
              <p:nvPr/>
            </p:nvSpPr>
            <p:spPr>
              <a:xfrm>
                <a:off x="685800" y="2171700"/>
                <a:ext cx="7038474" cy="5632311"/>
              </a:xfrm>
              <a:prstGeom prst="rect">
                <a:avLst/>
              </a:prstGeom>
            </p:spPr>
            <p:txBody>
              <a:bodyPr wrap="square">
                <a:spAutoFit/>
              </a:bodyPr>
              <a:lstStyle/>
              <a:p>
                <a:pPr lvl="0" algn="just">
                  <a:lnSpc>
                    <a:spcPct val="150000"/>
                  </a:lnSpc>
                </a:pPr>
                <a:r>
                  <a:rPr lang="vi-VN" sz="4000" smtClean="0">
                    <a:solidFill>
                      <a:schemeClr val="tx1"/>
                    </a:solidFill>
                    <a:cs typeface="Arial" panose="020B0604020202020204" pitchFamily="34" charset="0"/>
                  </a:rPr>
                  <a:t>Trên mặt phẳng tọa độ </a:t>
                </a:r>
                <a14:m>
                  <m:oMath xmlns:m="http://schemas.openxmlformats.org/officeDocument/2006/math">
                    <m:r>
                      <a:rPr lang="vi-VN" sz="4000" i="1" smtClean="0">
                        <a:solidFill>
                          <a:schemeClr val="tx1"/>
                        </a:solidFill>
                        <a:latin typeface="Cambria Math" panose="02040503050406030204" pitchFamily="18" charset="0"/>
                        <a:cs typeface="Arial" panose="020B0604020202020204" pitchFamily="34" charset="0"/>
                      </a:rPr>
                      <m:t>𝑂𝑥𝑦</m:t>
                    </m:r>
                  </m:oMath>
                </a14:m>
                <a:r>
                  <a:rPr lang="vi-VN" sz="4000">
                    <a:solidFill>
                      <a:schemeClr val="tx1"/>
                    </a:solidFill>
                    <a:cs typeface="Arial" panose="020B0604020202020204" pitchFamily="34" charset="0"/>
                  </a:rPr>
                  <a:t>, biểu diễn các điểm </a:t>
                </a:r>
                <a14:m>
                  <m:oMath xmlns:m="http://schemas.openxmlformats.org/officeDocument/2006/math">
                    <m:r>
                      <a:rPr lang="vi-VN" sz="4000" i="1" smtClean="0">
                        <a:solidFill>
                          <a:schemeClr val="tx1"/>
                        </a:solidFill>
                        <a:latin typeface="Cambria Math" panose="02040503050406030204" pitchFamily="18" charset="0"/>
                        <a:cs typeface="Arial" panose="020B0604020202020204" pitchFamily="34" charset="0"/>
                      </a:rPr>
                      <m:t>𝐴</m:t>
                    </m:r>
                    <m:r>
                      <a:rPr lang="vi-VN" sz="4000" i="1" smtClean="0">
                        <a:solidFill>
                          <a:schemeClr val="tx1"/>
                        </a:solidFill>
                        <a:latin typeface="Cambria Math" panose="02040503050406030204" pitchFamily="18" charset="0"/>
                        <a:cs typeface="Arial" panose="020B0604020202020204" pitchFamily="34" charset="0"/>
                      </a:rPr>
                      <m:t>, </m:t>
                    </m:r>
                    <m:r>
                      <a:rPr lang="vi-VN" sz="4000" i="1" smtClean="0">
                        <a:solidFill>
                          <a:schemeClr val="tx1"/>
                        </a:solidFill>
                        <a:latin typeface="Cambria Math" panose="02040503050406030204" pitchFamily="18" charset="0"/>
                        <a:cs typeface="Arial" panose="020B0604020202020204" pitchFamily="34" charset="0"/>
                      </a:rPr>
                      <m:t>𝐵</m:t>
                    </m:r>
                    <m:r>
                      <a:rPr lang="vi-VN" sz="4000" i="1" smtClean="0">
                        <a:solidFill>
                          <a:schemeClr val="tx1"/>
                        </a:solidFill>
                        <a:latin typeface="Cambria Math" panose="02040503050406030204" pitchFamily="18" charset="0"/>
                        <a:cs typeface="Arial" panose="020B0604020202020204" pitchFamily="34" charset="0"/>
                      </a:rPr>
                      <m:t>, </m:t>
                    </m:r>
                    <m:r>
                      <a:rPr lang="vi-VN" sz="4000" i="1" smtClean="0">
                        <a:solidFill>
                          <a:schemeClr val="tx1"/>
                        </a:solidFill>
                        <a:latin typeface="Cambria Math" panose="02040503050406030204" pitchFamily="18" charset="0"/>
                        <a:cs typeface="Arial" panose="020B0604020202020204" pitchFamily="34" charset="0"/>
                      </a:rPr>
                      <m:t>𝐶</m:t>
                    </m:r>
                    <m:r>
                      <a:rPr lang="vi-VN" sz="4000" i="1" smtClean="0">
                        <a:solidFill>
                          <a:schemeClr val="tx1"/>
                        </a:solidFill>
                        <a:latin typeface="Cambria Math" panose="02040503050406030204" pitchFamily="18" charset="0"/>
                        <a:cs typeface="Arial" panose="020B0604020202020204" pitchFamily="34" charset="0"/>
                      </a:rPr>
                      <m:t>, </m:t>
                    </m:r>
                    <m:r>
                      <a:rPr lang="vi-VN" sz="4000" i="1" smtClean="0">
                        <a:solidFill>
                          <a:schemeClr val="tx1"/>
                        </a:solidFill>
                        <a:latin typeface="Cambria Math" panose="02040503050406030204" pitchFamily="18" charset="0"/>
                        <a:cs typeface="Arial" panose="020B0604020202020204" pitchFamily="34" charset="0"/>
                      </a:rPr>
                      <m:t>𝐷</m:t>
                    </m:r>
                    <m:r>
                      <a:rPr lang="vi-VN" sz="4000" i="1" smtClean="0">
                        <a:solidFill>
                          <a:schemeClr val="tx1"/>
                        </a:solidFill>
                        <a:latin typeface="Cambria Math" panose="02040503050406030204" pitchFamily="18" charset="0"/>
                        <a:cs typeface="Arial" panose="020B0604020202020204" pitchFamily="34" charset="0"/>
                      </a:rPr>
                      <m:t>, </m:t>
                    </m:r>
                    <m:r>
                      <a:rPr lang="vi-VN" sz="4000" i="1" smtClean="0">
                        <a:solidFill>
                          <a:schemeClr val="tx1"/>
                        </a:solidFill>
                        <a:latin typeface="Cambria Math" panose="02040503050406030204" pitchFamily="18" charset="0"/>
                        <a:cs typeface="Arial" panose="020B0604020202020204" pitchFamily="34" charset="0"/>
                      </a:rPr>
                      <m:t>𝐸</m:t>
                    </m:r>
                  </m:oMath>
                </a14:m>
                <a:r>
                  <a:rPr lang="en-US" sz="4000" smtClean="0">
                    <a:solidFill>
                      <a:schemeClr val="tx1"/>
                    </a:solidFill>
                    <a:cs typeface="Arial" panose="020B0604020202020204" pitchFamily="34" charset="0"/>
                  </a:rPr>
                  <a:t> </a:t>
                </a:r>
                <a:r>
                  <a:rPr lang="vi-VN" sz="4000">
                    <a:solidFill>
                      <a:schemeClr val="tx1"/>
                    </a:solidFill>
                    <a:cs typeface="Arial" panose="020B0604020202020204" pitchFamily="34" charset="0"/>
                  </a:rPr>
                  <a:t>trong HĐ5. Dùng thước thẳng để kiểm nghiệm rằng các điểm này cùng nằm trên một đường thẳng.</a:t>
                </a:r>
                <a:endParaRPr kumimoji="0" lang="en-US" sz="40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685800" y="2171700"/>
                <a:ext cx="7038474" cy="5632311"/>
              </a:xfrm>
              <a:prstGeom prst="rect">
                <a:avLst/>
              </a:prstGeom>
              <a:blipFill>
                <a:blip r:embed="rId2"/>
                <a:stretch>
                  <a:fillRect l="-3120" r="-3033" b="-1732"/>
                </a:stretch>
              </a:blipFill>
            </p:spPr>
            <p:txBody>
              <a:bodyPr/>
              <a:lstStyle/>
              <a:p>
                <a:r>
                  <a:rPr lang="en-US">
                    <a:noFill/>
                  </a:rPr>
                  <a:t> </a:t>
                </a:r>
              </a:p>
            </p:txBody>
          </p:sp>
        </mc:Fallback>
      </mc:AlternateContent>
      <p:sp>
        <p:nvSpPr>
          <p:cNvPr id="27" name="Rectangle 26"/>
          <p:cNvSpPr/>
          <p:nvPr/>
        </p:nvSpPr>
        <p:spPr>
          <a:xfrm>
            <a:off x="12480084" y="876300"/>
            <a:ext cx="115448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4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4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28" name="Picture 2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contrast="-40000"/>
                    </a14:imgEffect>
                  </a14:imgLayer>
                </a14:imgProps>
              </a:ext>
            </a:extLst>
          </a:blip>
          <a:stretch>
            <a:fillRect/>
          </a:stretch>
        </p:blipFill>
        <p:spPr>
          <a:xfrm>
            <a:off x="8534400" y="1724928"/>
            <a:ext cx="9045853" cy="8142972"/>
          </a:xfrm>
          <a:prstGeom prst="rect">
            <a:avLst/>
          </a:prstGeom>
        </p:spPr>
      </p:pic>
      <p:cxnSp>
        <p:nvCxnSpPr>
          <p:cNvPr id="29" name="Straight Connector 28"/>
          <p:cNvCxnSpPr/>
          <p:nvPr/>
        </p:nvCxnSpPr>
        <p:spPr>
          <a:xfrm>
            <a:off x="8305800" y="1549106"/>
            <a:ext cx="0" cy="8318794"/>
          </a:xfrm>
          <a:prstGeom prst="line">
            <a:avLst/>
          </a:prstGeom>
          <a:ln>
            <a:solidFill>
              <a:srgbClr val="768732"/>
            </a:solidFill>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5"/>
          <a:stretch>
            <a:fillRect/>
          </a:stretch>
        </p:blipFill>
        <p:spPr>
          <a:xfrm>
            <a:off x="5524500" y="9182100"/>
            <a:ext cx="2239544" cy="447908"/>
          </a:xfrm>
          <a:prstGeom prst="rect">
            <a:avLst/>
          </a:prstGeom>
        </p:spPr>
      </p:pic>
      <p:pic>
        <p:nvPicPr>
          <p:cNvPr id="31" name="Picture 30"/>
          <p:cNvPicPr>
            <a:picLocks noChangeAspect="1"/>
          </p:cNvPicPr>
          <p:nvPr/>
        </p:nvPicPr>
        <p:blipFill>
          <a:blip r:embed="rId6"/>
          <a:stretch>
            <a:fillRect/>
          </a:stretch>
        </p:blipFill>
        <p:spPr>
          <a:xfrm rot="17345930">
            <a:off x="17263249" y="461915"/>
            <a:ext cx="1396003" cy="21743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randombar(horizontal)">
                                      <p:cBhvr>
                                        <p:cTn id="19" dur="500"/>
                                        <p:tgtEl>
                                          <p:spTgt spid="27"/>
                                        </p:tgtEl>
                                      </p:cBhvr>
                                    </p:animEffect>
                                  </p:childTnLst>
                                </p:cTn>
                              </p:par>
                              <p:par>
                                <p:cTn id="20" presetID="14" presetClass="entr" presetSubtype="1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up)">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330761" y="363759"/>
            <a:ext cx="17620355" cy="9580341"/>
            <a:chOff x="0" y="0"/>
            <a:chExt cx="4474510" cy="2365621"/>
          </a:xfrm>
        </p:grpSpPr>
        <p:sp>
          <p:nvSpPr>
            <p:cNvPr id="3" name="Freeform 3"/>
            <p:cNvSpPr/>
            <p:nvPr/>
          </p:nvSpPr>
          <p:spPr>
            <a:xfrm>
              <a:off x="0" y="0"/>
              <a:ext cx="4474510" cy="2365621"/>
            </a:xfrm>
            <a:custGeom>
              <a:avLst/>
              <a:gdLst/>
              <a:ahLst/>
              <a:cxnLst/>
              <a:rect l="l" t="t" r="r" b="b"/>
              <a:pathLst>
                <a:path w="4474510" h="2365621">
                  <a:moveTo>
                    <a:pt x="0" y="0"/>
                  </a:moveTo>
                  <a:lnTo>
                    <a:pt x="4474510" y="0"/>
                  </a:lnTo>
                  <a:lnTo>
                    <a:pt x="4474510" y="2365621"/>
                  </a:lnTo>
                  <a:lnTo>
                    <a:pt x="0" y="2365621"/>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474510" cy="241324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p:cNvGrpSpPr/>
          <p:nvPr/>
        </p:nvGrpSpPr>
        <p:grpSpPr>
          <a:xfrm>
            <a:off x="4937443" y="769230"/>
            <a:ext cx="8383346" cy="1305809"/>
            <a:chOff x="4861201" y="1476074"/>
            <a:chExt cx="8383346" cy="1305809"/>
          </a:xfrm>
        </p:grpSpPr>
        <p:grpSp>
          <p:nvGrpSpPr>
            <p:cNvPr id="5" name="Group 5"/>
            <p:cNvGrpSpPr/>
            <p:nvPr/>
          </p:nvGrpSpPr>
          <p:grpSpPr>
            <a:xfrm>
              <a:off x="5875489" y="1476074"/>
              <a:ext cx="6537023" cy="1305809"/>
              <a:chOff x="0" y="0"/>
              <a:chExt cx="1721685" cy="343917"/>
            </a:xfrm>
          </p:grpSpPr>
          <p:sp>
            <p:nvSpPr>
              <p:cNvPr id="6" name="Freeform 6"/>
              <p:cNvSpPr/>
              <p:nvPr/>
            </p:nvSpPr>
            <p:spPr>
              <a:xfrm>
                <a:off x="0" y="0"/>
                <a:ext cx="172168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7" name="TextBox 7"/>
              <p:cNvSpPr txBox="1"/>
              <p:nvPr/>
            </p:nvSpPr>
            <p:spPr>
              <a:xfrm>
                <a:off x="0" y="-47625"/>
                <a:ext cx="1721685" cy="3915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7"/>
            <p:cNvSpPr txBox="1"/>
            <p:nvPr/>
          </p:nvSpPr>
          <p:spPr>
            <a:xfrm>
              <a:off x="4861201" y="1855663"/>
              <a:ext cx="8383346" cy="757195"/>
            </a:xfrm>
            <a:prstGeom prst="rect">
              <a:avLst/>
            </a:prstGeom>
          </p:spPr>
          <p:txBody>
            <a:bodyPr lIns="0" tIns="0" rIns="0" bIns="0" rtlCol="0" anchor="t">
              <a:spAutoFit/>
            </a:bodyPr>
            <a:lstStyle/>
            <a:p>
              <a:pPr marL="0" marR="0" lvl="0" indent="0" algn="ctr" defTabSz="914400" rtl="0" eaLnBrk="1" fontAlgn="auto" latinLnBrk="0" hangingPunct="1">
                <a:lnSpc>
                  <a:spcPts val="5915"/>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495324"/>
                  </a:solidFill>
                  <a:effectLst/>
                  <a:uLnTx/>
                  <a:uFillTx/>
                  <a:latin typeface="Arial" panose="020B0604020202020204" pitchFamily="34" charset="0"/>
                  <a:cs typeface="Arial" panose="020B0604020202020204" pitchFamily="34" charset="0"/>
                </a:rPr>
                <a:t>KHỞI</a:t>
              </a:r>
              <a:r>
                <a:rPr kumimoji="0" lang="en-US" sz="6000" b="1" i="0" u="none" strike="noStrike" kern="1200" cap="none" spc="0" normalizeH="0" noProof="0" smtClean="0">
                  <a:ln>
                    <a:noFill/>
                  </a:ln>
                  <a:solidFill>
                    <a:srgbClr val="495324"/>
                  </a:solidFill>
                  <a:effectLst/>
                  <a:uLnTx/>
                  <a:uFillTx/>
                  <a:latin typeface="Arial" panose="020B0604020202020204" pitchFamily="34" charset="0"/>
                  <a:cs typeface="Arial" panose="020B0604020202020204" pitchFamily="34" charset="0"/>
                </a:rPr>
                <a:t> ĐỘNG</a:t>
              </a:r>
              <a:endParaRPr kumimoji="0" lang="en-US" sz="6000" b="1" i="0" u="none" strike="noStrike" kern="1200" cap="none" spc="0" normalizeH="0" baseline="0" noProof="0">
                <a:ln>
                  <a:noFill/>
                </a:ln>
                <a:solidFill>
                  <a:srgbClr val="495324"/>
                </a:solidFill>
                <a:effectLst/>
                <a:uLnTx/>
                <a:uFillTx/>
                <a:latin typeface="Arial" panose="020B0604020202020204" pitchFamily="34" charset="0"/>
                <a:cs typeface="Arial" panose="020B0604020202020204" pitchFamily="34" charset="0"/>
              </a:endParaRPr>
            </a:p>
          </p:txBody>
        </p:sp>
      </p:grpSp>
      <p:sp>
        <p:nvSpPr>
          <p:cNvPr id="33" name="Freeform 33"/>
          <p:cNvSpPr/>
          <p:nvPr/>
        </p:nvSpPr>
        <p:spPr>
          <a:xfrm rot="-1333878">
            <a:off x="17083421" y="8558599"/>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2">
              <a:extLst>
                <a:ext uri="{96DAC541-7B7A-43D3-8B79-37D633B846F1}">
                  <asvg:svgBlip xmlns="" xmlns:asvg="http://schemas.microsoft.com/office/drawing/2016/SVG/main" r:embed="rId8"/>
                </a:ext>
              </a:extLst>
            </a:blip>
            <a:stretch>
              <a:fillRect/>
            </a:stretch>
          </a:blipFill>
        </p:spPr>
      </p:sp>
      <p:sp>
        <p:nvSpPr>
          <p:cNvPr id="35" name="Freeform 35"/>
          <p:cNvSpPr/>
          <p:nvPr/>
        </p:nvSpPr>
        <p:spPr>
          <a:xfrm rot="-1333878">
            <a:off x="569317" y="879865"/>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2">
              <a:extLst>
                <a:ext uri="{96DAC541-7B7A-43D3-8B79-37D633B846F1}">
                  <asvg:svgBlip xmlns="" xmlns:asvg="http://schemas.microsoft.com/office/drawing/2016/SVG/main" r:embed="rId8"/>
                </a:ext>
              </a:extLst>
            </a:blip>
            <a:stretch>
              <a:fillRect/>
            </a:stretch>
          </a:blipFill>
        </p:spPr>
      </p:sp>
      <mc:AlternateContent xmlns:mc="http://schemas.openxmlformats.org/markup-compatibility/2006" xmlns:a14="http://schemas.microsoft.com/office/drawing/2010/main">
        <mc:Choice Requires="a14">
          <p:sp>
            <p:nvSpPr>
              <p:cNvPr id="37" name="Rectangle 36"/>
              <p:cNvSpPr/>
              <p:nvPr/>
            </p:nvSpPr>
            <p:spPr>
              <a:xfrm>
                <a:off x="932549" y="2400300"/>
                <a:ext cx="16416777" cy="4478149"/>
              </a:xfrm>
              <a:prstGeom prst="rect">
                <a:avLst/>
              </a:prstGeom>
            </p:spPr>
            <p:txBody>
              <a:bodyPr wrap="square">
                <a:spAutoFit/>
              </a:bodyPr>
              <a:lstStyle/>
              <a:p>
                <a:pPr algn="just">
                  <a:lnSpc>
                    <a:spcPct val="150000"/>
                  </a:lnSpc>
                  <a:spcBef>
                    <a:spcPts val="300"/>
                  </a:spcBef>
                  <a:spcAft>
                    <a:spcPts val="300"/>
                  </a:spcAft>
                </a:pPr>
                <a:r>
                  <a:rPr lang="vi-VN" sz="3800" smtClean="0">
                    <a:solidFill>
                      <a:schemeClr val="bg1"/>
                    </a:solidFill>
                    <a:ea typeface="Calibri" panose="020F0502020204030204" pitchFamily="34" charset="0"/>
                    <a:cs typeface="Times New Roman" panose="02020603050405020304" pitchFamily="18" charset="0"/>
                  </a:rPr>
                  <a:t>Một ô tô đi từ bến xe Giáp Bát (Hà Nội) đến thành phố Vinh (Nghệ An) với vận tốc là 60 km/h. Hỏi sau </a:t>
                </a:r>
                <a14:m>
                  <m:oMath xmlns:m="http://schemas.openxmlformats.org/officeDocument/2006/math">
                    <m:r>
                      <a:rPr lang="vi-VN" sz="38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𝑡</m:t>
                    </m:r>
                  </m:oMath>
                </a14:m>
                <a:r>
                  <a:rPr lang="vi-VN" sz="3800">
                    <a:solidFill>
                      <a:schemeClr val="bg1"/>
                    </a:solidFill>
                    <a:effectLst/>
                    <a:ea typeface="Calibri" panose="020F0502020204030204" pitchFamily="34" charset="0"/>
                    <a:cs typeface="Times New Roman" panose="02020603050405020304" pitchFamily="18" charset="0"/>
                  </a:rPr>
                  <a:t> giờ ô tô đó cách trung tâm Hà Nội bao nhiêu ki-lô-mét? Biết rằng bến xe Giáp Bát cách trung tâm Hà Nội 7 km và coi rằng trung tâm Hà Nội, bến xe Giáp Bát và thành phố Vinh nằm trên cùng một đường thẳng.</a:t>
                </a:r>
                <a:endParaRPr lang="en-US" sz="3800">
                  <a:solidFill>
                    <a:schemeClr val="bg1"/>
                  </a:solidFill>
                  <a:effectLst/>
                  <a:ea typeface="Arial" panose="020B0604020202020204" pitchFamily="34" charset="0"/>
                  <a:cs typeface="Times New Roman" panose="02020603050405020304" pitchFamily="18" charset="0"/>
                </a:endParaRPr>
              </a:p>
            </p:txBody>
          </p:sp>
        </mc:Choice>
        <mc:Fallback xmlns="">
          <p:sp>
            <p:nvSpPr>
              <p:cNvPr id="37" name="Rectangle 36"/>
              <p:cNvSpPr>
                <a:spLocks noRot="1" noChangeAspect="1" noMove="1" noResize="1" noEditPoints="1" noAdjustHandles="1" noChangeArrowheads="1" noChangeShapeType="1" noTextEdit="1"/>
              </p:cNvSpPr>
              <p:nvPr/>
            </p:nvSpPr>
            <p:spPr>
              <a:xfrm>
                <a:off x="932549" y="2400300"/>
                <a:ext cx="16416777" cy="4478149"/>
              </a:xfrm>
              <a:prstGeom prst="rect">
                <a:avLst/>
              </a:prstGeom>
              <a:blipFill>
                <a:blip r:embed="rId9"/>
                <a:stretch>
                  <a:fillRect l="-1225" r="-1225" b="-2180"/>
                </a:stretch>
              </a:blipFill>
            </p:spPr>
            <p:txBody>
              <a:bodyPr/>
              <a:lstStyle/>
              <a:p>
                <a:r>
                  <a:rPr lang="en-US">
                    <a:noFill/>
                  </a:rPr>
                  <a:t> </a:t>
                </a:r>
              </a:p>
            </p:txBody>
          </p:sp>
        </mc:Fallback>
      </mc:AlternateContent>
      <p:pic>
        <p:nvPicPr>
          <p:cNvPr id="38" name="Picture 37"/>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87465" y="7179526"/>
            <a:ext cx="15065554" cy="2335161"/>
          </a:xfrm>
          <a:prstGeom prst="rect">
            <a:avLst/>
          </a:prstGeom>
        </p:spPr>
      </p:pic>
    </p:spTree>
    <p:extLst>
      <p:ext uri="{BB962C8B-B14F-4D97-AF65-F5344CB8AC3E}">
        <p14:creationId xmlns:p14="http://schemas.microsoft.com/office/powerpoint/2010/main" val="302180580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par>
                                <p:cTn id="13" presetID="16" presetClass="entr" presetSubtype="2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8" name="Group 27"/>
          <p:cNvGrpSpPr/>
          <p:nvPr/>
        </p:nvGrpSpPr>
        <p:grpSpPr>
          <a:xfrm>
            <a:off x="5926221" y="800100"/>
            <a:ext cx="6537007" cy="1305877"/>
            <a:chOff x="5966088" y="918783"/>
            <a:chExt cx="6537007" cy="1305877"/>
          </a:xfrm>
        </p:grpSpPr>
        <p:grpSp>
          <p:nvGrpSpPr>
            <p:cNvPr id="10" name="Group 10"/>
            <p:cNvGrpSpPr/>
            <p:nvPr/>
          </p:nvGrpSpPr>
          <p:grpSpPr>
            <a:xfrm>
              <a:off x="5966088" y="918783"/>
              <a:ext cx="6537007" cy="1305877"/>
              <a:chOff x="0" y="0"/>
              <a:chExt cx="1721681" cy="343935"/>
            </a:xfrm>
          </p:grpSpPr>
          <p:sp>
            <p:nvSpPr>
              <p:cNvPr id="11" name="Freeform 11"/>
              <p:cNvSpPr/>
              <p:nvPr/>
            </p:nvSpPr>
            <p:spPr>
              <a:xfrm>
                <a:off x="0" y="0"/>
                <a:ext cx="1721681" cy="343935"/>
              </a:xfrm>
              <a:custGeom>
                <a:avLst/>
                <a:gdLst/>
                <a:ahLst/>
                <a:cxnLst/>
                <a:rect l="l" t="t" r="r" b="b"/>
                <a:pathLst>
                  <a:path w="1721681" h="343935">
                    <a:moveTo>
                      <a:pt x="60400" y="0"/>
                    </a:moveTo>
                    <a:lnTo>
                      <a:pt x="1661281" y="0"/>
                    </a:lnTo>
                    <a:cubicBezTo>
                      <a:pt x="1694639" y="0"/>
                      <a:pt x="1721681" y="27042"/>
                      <a:pt x="1721681" y="60400"/>
                    </a:cubicBezTo>
                    <a:lnTo>
                      <a:pt x="1721681" y="283534"/>
                    </a:lnTo>
                    <a:cubicBezTo>
                      <a:pt x="1721681" y="316893"/>
                      <a:pt x="1694639" y="343935"/>
                      <a:pt x="1661281" y="343935"/>
                    </a:cubicBezTo>
                    <a:lnTo>
                      <a:pt x="60400" y="343935"/>
                    </a:lnTo>
                    <a:cubicBezTo>
                      <a:pt x="27042" y="343935"/>
                      <a:pt x="0" y="316893"/>
                      <a:pt x="0" y="283534"/>
                    </a:cubicBezTo>
                    <a:lnTo>
                      <a:pt x="0" y="60400"/>
                    </a:lnTo>
                    <a:cubicBezTo>
                      <a:pt x="0" y="27042"/>
                      <a:pt x="27042" y="0"/>
                      <a:pt x="60400" y="0"/>
                    </a:cubicBezTo>
                    <a:close/>
                  </a:path>
                </a:pathLst>
              </a:custGeom>
              <a:solidFill>
                <a:srgbClr val="495324"/>
              </a:solidFill>
              <a:ln w="38100" cap="rnd">
                <a:solidFill>
                  <a:srgbClr val="495324"/>
                </a:solidFill>
                <a:prstDash val="solid"/>
                <a:round/>
              </a:ln>
            </p:spPr>
          </p:sp>
          <p:sp>
            <p:nvSpPr>
              <p:cNvPr id="12" name="TextBox 12"/>
              <p:cNvSpPr txBox="1"/>
              <p:nvPr/>
            </p:nvSpPr>
            <p:spPr>
              <a:xfrm>
                <a:off x="0" y="-47625"/>
                <a:ext cx="1721681" cy="3915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TextBox 13"/>
            <p:cNvSpPr txBox="1"/>
            <p:nvPr/>
          </p:nvSpPr>
          <p:spPr>
            <a:xfrm>
              <a:off x="6615171" y="1298385"/>
              <a:ext cx="5233543" cy="756617"/>
            </a:xfrm>
            <a:prstGeom prst="rect">
              <a:avLst/>
            </a:prstGeom>
          </p:spPr>
          <p:txBody>
            <a:bodyPr wrap="square" lIns="0" tIns="0" rIns="0" bIns="0" rtlCol="0" anchor="t">
              <a:spAutoFit/>
            </a:bodyPr>
            <a:lstStyle/>
            <a:p>
              <a:pPr marL="0" marR="0" lvl="0" indent="0" algn="ctr" defTabSz="914400" rtl="0" eaLnBrk="1" fontAlgn="auto" latinLnBrk="0" hangingPunct="1">
                <a:lnSpc>
                  <a:spcPts val="5915"/>
                </a:lnSpc>
                <a:spcBef>
                  <a:spcPts val="0"/>
                </a:spcBef>
                <a:spcAft>
                  <a:spcPts val="0"/>
                </a:spcAft>
                <a:buClrTx/>
                <a:buSzTx/>
                <a:buFontTx/>
                <a:buNone/>
                <a:tabLst/>
                <a:defRPr/>
              </a:pPr>
              <a:r>
                <a:rPr kumimoji="0" lang="en-US" sz="6500" b="1" i="0" u="none" strike="noStrike" kern="1200" cap="none" spc="0" normalizeH="0" baseline="0" noProof="0" smtClean="0">
                  <a:ln>
                    <a:noFill/>
                  </a:ln>
                  <a:solidFill>
                    <a:srgbClr val="FEF3C6"/>
                  </a:solidFill>
                  <a:effectLst/>
                  <a:uLnTx/>
                  <a:uFillTx/>
                  <a:latin typeface="Arial" panose="020B0604020202020204" pitchFamily="34" charset="0"/>
                  <a:ea typeface="+mn-ea"/>
                  <a:cs typeface="Arial" panose="020B0604020202020204" pitchFamily="34" charset="0"/>
                </a:rPr>
                <a:t>KHÁI NIỆM</a:t>
              </a:r>
              <a:endParaRPr kumimoji="0" lang="en-US" sz="6500" b="1" i="0" u="none" strike="noStrike" kern="1200" cap="none" spc="0" normalizeH="0" baseline="0" noProof="0">
                <a:ln>
                  <a:noFill/>
                </a:ln>
                <a:solidFill>
                  <a:srgbClr val="FEF3C6"/>
                </a:solidFill>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1528114" y="2691522"/>
            <a:ext cx="14981811" cy="5627457"/>
            <a:chOff x="1705989" y="2956216"/>
            <a:chExt cx="14981811" cy="5627457"/>
          </a:xfrm>
        </p:grpSpPr>
        <p:grpSp>
          <p:nvGrpSpPr>
            <p:cNvPr id="7" name="Group 7"/>
            <p:cNvGrpSpPr/>
            <p:nvPr/>
          </p:nvGrpSpPr>
          <p:grpSpPr>
            <a:xfrm>
              <a:off x="2057400" y="2956216"/>
              <a:ext cx="14630400" cy="5627457"/>
              <a:chOff x="0" y="-47625"/>
              <a:chExt cx="1522242" cy="1614720"/>
            </a:xfrm>
          </p:grpSpPr>
          <p:sp>
            <p:nvSpPr>
              <p:cNvPr id="8" name="Freeform 8"/>
              <p:cNvSpPr/>
              <p:nvPr/>
            </p:nvSpPr>
            <p:spPr>
              <a:xfrm>
                <a:off x="0" y="0"/>
                <a:ext cx="1522242" cy="1567095"/>
              </a:xfrm>
              <a:custGeom>
                <a:avLst/>
                <a:gdLst/>
                <a:ahLst/>
                <a:cxnLst/>
                <a:rect l="l" t="t" r="r" b="b"/>
                <a:pathLst>
                  <a:path w="1522242" h="1493923">
                    <a:moveTo>
                      <a:pt x="68314" y="0"/>
                    </a:moveTo>
                    <a:lnTo>
                      <a:pt x="1453928" y="0"/>
                    </a:lnTo>
                    <a:cubicBezTo>
                      <a:pt x="1491657" y="0"/>
                      <a:pt x="1522242" y="30585"/>
                      <a:pt x="1522242" y="68314"/>
                    </a:cubicBezTo>
                    <a:lnTo>
                      <a:pt x="1522242" y="1425610"/>
                    </a:lnTo>
                    <a:cubicBezTo>
                      <a:pt x="1522242" y="1463338"/>
                      <a:pt x="1491657" y="1493923"/>
                      <a:pt x="1453928" y="1493923"/>
                    </a:cubicBezTo>
                    <a:lnTo>
                      <a:pt x="68314" y="1493923"/>
                    </a:lnTo>
                    <a:cubicBezTo>
                      <a:pt x="30585" y="1493923"/>
                      <a:pt x="0" y="1463338"/>
                      <a:pt x="0" y="1425610"/>
                    </a:cubicBezTo>
                    <a:lnTo>
                      <a:pt x="0" y="68314"/>
                    </a:lnTo>
                    <a:cubicBezTo>
                      <a:pt x="0" y="30585"/>
                      <a:pt x="30585" y="0"/>
                      <a:pt x="68314" y="0"/>
                    </a:cubicBezTo>
                    <a:close/>
                  </a:path>
                </a:pathLst>
              </a:custGeom>
              <a:solidFill>
                <a:srgbClr val="495324"/>
              </a:solidFill>
              <a:ln w="38100" cap="rnd">
                <a:solidFill>
                  <a:srgbClr val="495324"/>
                </a:solidFill>
                <a:prstDash val="solid"/>
                <a:round/>
              </a:ln>
            </p:spPr>
          </p:sp>
          <p:sp>
            <p:nvSpPr>
              <p:cNvPr id="9" name="TextBox 9"/>
              <p:cNvSpPr txBox="1"/>
              <p:nvPr/>
            </p:nvSpPr>
            <p:spPr>
              <a:xfrm>
                <a:off x="0" y="-47625"/>
                <a:ext cx="1522242" cy="154154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14" name="TextBox 14"/>
                <p:cNvSpPr txBox="1"/>
                <p:nvPr/>
              </p:nvSpPr>
              <p:spPr>
                <a:xfrm>
                  <a:off x="3203934" y="3453288"/>
                  <a:ext cx="12417066" cy="4785926"/>
                </a:xfrm>
                <a:prstGeom prst="rect">
                  <a:avLst/>
                </a:prstGeom>
              </p:spPr>
              <p:txBody>
                <a:bodyPr wrap="square" lIns="0" tIns="0" rIns="0" bIns="0" rtlCol="0" anchor="t">
                  <a:spAutoFit/>
                </a:bodyPr>
                <a:lstStyle/>
                <a:p>
                  <a:pPr algn="just">
                    <a:lnSpc>
                      <a:spcPct val="175000"/>
                    </a:lnSpc>
                    <a:spcBef>
                      <a:spcPts val="600"/>
                    </a:spcBef>
                    <a:spcAft>
                      <a:spcPts val="600"/>
                    </a:spcAft>
                  </a:pPr>
                  <a:r>
                    <a:rPr lang="vi-VN" sz="4300" smtClean="0">
                      <a:solidFill>
                        <a:schemeClr val="bg1"/>
                      </a:solidFill>
                      <a:latin typeface="Arial" panose="020B0604020202020204" pitchFamily="34" charset="0"/>
                      <a:ea typeface="Arial" panose="020B0604020202020204" pitchFamily="34" charset="0"/>
                      <a:cs typeface="Arial" panose="020B0604020202020204" pitchFamily="34" charset="0"/>
                    </a:rPr>
                    <a:t>Đồ thị của hàm số </a:t>
                  </a:r>
                  <a14:m>
                    <m:oMath xmlns:m="http://schemas.openxmlformats.org/officeDocument/2006/math">
                      <m:r>
                        <a:rPr lang="vi-VN" sz="4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𝑦</m:t>
                      </m:r>
                      <m:r>
                        <a:rPr lang="vi-VN" sz="4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vi-VN" sz="4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𝑎𝑥</m:t>
                      </m:r>
                      <m:r>
                        <a:rPr lang="vi-VN" sz="4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vi-VN" sz="4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𝑏</m:t>
                      </m:r>
                      <m:r>
                        <a:rPr lang="vi-VN" sz="43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 (</m:t>
                      </m:r>
                      <m:r>
                        <a:rPr lang="vi-VN" sz="43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𝑎</m:t>
                      </m:r>
                      <m:r>
                        <a:rPr lang="vi-VN" sz="43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≠0)</m:t>
                      </m:r>
                    </m:oMath>
                  </a14:m>
                  <a:r>
                    <a:rPr lang="vi-VN" sz="4300">
                      <a:solidFill>
                        <a:schemeClr val="bg1"/>
                      </a:solidFill>
                      <a:effectLst/>
                      <a:latin typeface="Arial" panose="020B0604020202020204" pitchFamily="34" charset="0"/>
                      <a:ea typeface="Dotum" panose="020B0600000101010101" pitchFamily="34" charset="-127"/>
                      <a:cs typeface="Arial" panose="020B0604020202020204" pitchFamily="34" charset="0"/>
                    </a:rPr>
                    <a:t> là một đường </a:t>
                  </a:r>
                  <a:r>
                    <a:rPr lang="vi-VN" sz="4300" smtClean="0">
                      <a:solidFill>
                        <a:schemeClr val="bg1"/>
                      </a:solidFill>
                      <a:effectLst/>
                      <a:latin typeface="Arial" panose="020B0604020202020204" pitchFamily="34" charset="0"/>
                      <a:ea typeface="Dotum" panose="020B0600000101010101" pitchFamily="34" charset="-127"/>
                      <a:cs typeface="Arial" panose="020B0604020202020204" pitchFamily="34" charset="0"/>
                    </a:rPr>
                    <a:t>thẳng</a:t>
                  </a:r>
                  <a:r>
                    <a:rPr lang="en-US" sz="4300" smtClean="0">
                      <a:solidFill>
                        <a:schemeClr val="bg1"/>
                      </a:solidFill>
                      <a:effectLst/>
                      <a:latin typeface="Arial" panose="020B0604020202020204" pitchFamily="34" charset="0"/>
                      <a:ea typeface="Dotum" panose="020B0600000101010101" pitchFamily="34" charset="-127"/>
                      <a:cs typeface="Arial" panose="020B0604020202020204" pitchFamily="34" charset="0"/>
                    </a:rPr>
                    <a:t>.</a:t>
                  </a:r>
                  <a:endParaRPr lang="en-US" sz="43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nSpc>
                      <a:spcPct val="175000"/>
                    </a:lnSpc>
                    <a:spcBef>
                      <a:spcPts val="600"/>
                    </a:spcBef>
                    <a:spcAft>
                      <a:spcPts val="600"/>
                    </a:spcAft>
                  </a:pPr>
                  <a:r>
                    <a:rPr lang="vi-VN" sz="4300">
                      <a:solidFill>
                        <a:schemeClr val="bg1"/>
                      </a:solidFill>
                      <a:effectLst/>
                      <a:latin typeface="Arial" panose="020B0604020202020204" pitchFamily="34" charset="0"/>
                      <a:ea typeface="Arial" panose="020B0604020202020204" pitchFamily="34" charset="0"/>
                      <a:cs typeface="Arial" panose="020B0604020202020204" pitchFamily="34" charset="0"/>
                    </a:rPr>
                    <a:t>Đồ thị của hàm số </a:t>
                  </a:r>
                  <a14:m>
                    <m:oMath xmlns:m="http://schemas.openxmlformats.org/officeDocument/2006/math">
                      <m:r>
                        <a:rPr lang="vi-VN" sz="4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𝑦</m:t>
                      </m:r>
                      <m:r>
                        <a:rPr lang="vi-VN" sz="4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vi-VN" sz="4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𝑎𝑥</m:t>
                      </m:r>
                      <m:r>
                        <a:rPr lang="vi-VN" sz="4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vi-VN" sz="4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𝑏</m:t>
                      </m:r>
                      <m:r>
                        <a:rPr lang="vi-VN" sz="4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 </m:t>
                      </m:r>
                      <m:d>
                        <m:dPr>
                          <m:ctrlPr>
                            <a:rPr lang="en-US" sz="4300" i="1">
                              <a:solidFill>
                                <a:schemeClr val="bg1"/>
                              </a:solidFill>
                              <a:effectLst/>
                              <a:latin typeface="Cambria Math" panose="02040503050406030204" pitchFamily="18" charset="0"/>
                              <a:cs typeface="Times New Roman" panose="02020603050405020304" pitchFamily="18" charset="0"/>
                            </a:rPr>
                          </m:ctrlPr>
                        </m:dPr>
                        <m:e>
                          <m:r>
                            <a:rPr lang="vi-VN" sz="4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𝑎</m:t>
                          </m:r>
                          <m:r>
                            <a:rPr lang="vi-VN" sz="43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≠0</m:t>
                          </m:r>
                        </m:e>
                      </m:d>
                    </m:oMath>
                  </a14:m>
                  <a:r>
                    <a:rPr lang="vi-VN" sz="4300">
                      <a:solidFill>
                        <a:schemeClr val="bg1"/>
                      </a:solidFill>
                      <a:effectLst/>
                      <a:latin typeface="Arial" panose="020B0604020202020204" pitchFamily="34" charset="0"/>
                      <a:ea typeface="Dotum" panose="020B0600000101010101" pitchFamily="34" charset="-127"/>
                      <a:cs typeface="Arial" panose="020B0604020202020204" pitchFamily="34" charset="0"/>
                    </a:rPr>
                    <a:t> còn được gọi là đường thẳng </a:t>
                  </a:r>
                  <a14:m>
                    <m:oMath xmlns:m="http://schemas.openxmlformats.org/officeDocument/2006/math">
                      <m:r>
                        <a:rPr lang="vi-VN" sz="43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𝑦</m:t>
                      </m:r>
                      <m:r>
                        <a:rPr lang="vi-VN" sz="43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vi-VN" sz="43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𝑎𝑥</m:t>
                      </m:r>
                      <m:r>
                        <a:rPr lang="vi-VN" sz="43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vi-VN" sz="43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𝑏</m:t>
                      </m:r>
                      <m:r>
                        <a:rPr lang="en-US" sz="4300" b="0" i="1" smtClean="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oMath>
                  </a14:m>
                  <a:endParaRPr kumimoji="0" lang="en-US" sz="4300" b="0"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4" name="TextBox 14"/>
                <p:cNvSpPr txBox="1">
                  <a:spLocks noRot="1" noChangeAspect="1" noMove="1" noResize="1" noEditPoints="1" noAdjustHandles="1" noChangeArrowheads="1" noChangeShapeType="1" noTextEdit="1"/>
                </p:cNvSpPr>
                <p:nvPr/>
              </p:nvSpPr>
              <p:spPr>
                <a:xfrm>
                  <a:off x="3203934" y="3453288"/>
                  <a:ext cx="12417066" cy="4785926"/>
                </a:xfrm>
                <a:prstGeom prst="rect">
                  <a:avLst/>
                </a:prstGeom>
                <a:blipFill>
                  <a:blip r:embed="rId2"/>
                  <a:stretch>
                    <a:fillRect l="-2651" r="-3927" b="-2675"/>
                  </a:stretch>
                </a:blipFill>
              </p:spPr>
              <p:txBody>
                <a:bodyPr/>
                <a:lstStyle/>
                <a:p>
                  <a:r>
                    <a:rPr lang="en-US">
                      <a:noFill/>
                    </a:rPr>
                    <a:t> </a:t>
                  </a:r>
                </a:p>
              </p:txBody>
            </p:sp>
          </mc:Fallback>
        </mc:AlternateContent>
        <p:sp>
          <p:nvSpPr>
            <p:cNvPr id="26" name="Freeform 26"/>
            <p:cNvSpPr/>
            <p:nvPr/>
          </p:nvSpPr>
          <p:spPr>
            <a:xfrm rot="20266122">
              <a:off x="1705989" y="3316442"/>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3">
                <a:extLst>
                  <a:ext uri="{96DAC541-7B7A-43D3-8B79-37D633B846F1}">
                    <asvg:svgBlip xmlns="" xmlns:asvg="http://schemas.microsoft.com/office/drawing/2016/SVG/main" r:embed="rId11"/>
                  </a:ext>
                </a:extLst>
              </a:blip>
              <a:stretch>
                <a:fillRect/>
              </a:stretch>
            </a:blipFill>
          </p:spPr>
        </p:sp>
      </p:grpSp>
      <p:sp>
        <p:nvSpPr>
          <p:cNvPr id="30" name="Freeform 15"/>
          <p:cNvSpPr/>
          <p:nvPr/>
        </p:nvSpPr>
        <p:spPr>
          <a:xfrm>
            <a:off x="16143569" y="728120"/>
            <a:ext cx="1640360" cy="650179"/>
          </a:xfrm>
          <a:custGeom>
            <a:avLst/>
            <a:gdLst/>
            <a:ahLst/>
            <a:cxnLst/>
            <a:rect l="l" t="t" r="r" b="b"/>
            <a:pathLst>
              <a:path w="1640360" h="650179">
                <a:moveTo>
                  <a:pt x="0" y="0"/>
                </a:moveTo>
                <a:lnTo>
                  <a:pt x="1640361" y="0"/>
                </a:lnTo>
                <a:lnTo>
                  <a:pt x="1640361" y="650179"/>
                </a:lnTo>
                <a:lnTo>
                  <a:pt x="0" y="65017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31" name="Freeform 15"/>
          <p:cNvSpPr/>
          <p:nvPr/>
        </p:nvSpPr>
        <p:spPr>
          <a:xfrm>
            <a:off x="605520" y="728120"/>
            <a:ext cx="1640360" cy="650179"/>
          </a:xfrm>
          <a:custGeom>
            <a:avLst/>
            <a:gdLst/>
            <a:ahLst/>
            <a:cxnLst/>
            <a:rect l="l" t="t" r="r" b="b"/>
            <a:pathLst>
              <a:path w="1640360" h="650179">
                <a:moveTo>
                  <a:pt x="0" y="0"/>
                </a:moveTo>
                <a:lnTo>
                  <a:pt x="1640361" y="0"/>
                </a:lnTo>
                <a:lnTo>
                  <a:pt x="1640361" y="650179"/>
                </a:lnTo>
                <a:lnTo>
                  <a:pt x="0" y="65017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pic>
        <p:nvPicPr>
          <p:cNvPr id="2" name="Picture 1"/>
          <p:cNvPicPr>
            <a:picLocks noChangeAspect="1"/>
          </p:cNvPicPr>
          <p:nvPr/>
        </p:nvPicPr>
        <p:blipFill>
          <a:blip r:embed="rId14"/>
          <a:stretch>
            <a:fillRect/>
          </a:stretch>
        </p:blipFill>
        <p:spPr>
          <a:xfrm>
            <a:off x="2181277" y="6041858"/>
            <a:ext cx="646371" cy="563948"/>
          </a:xfrm>
          <a:prstGeom prst="rect">
            <a:avLst/>
          </a:prstGeom>
        </p:spPr>
      </p:pic>
      <p:pic>
        <p:nvPicPr>
          <p:cNvPr id="3" name="Picture 2"/>
          <p:cNvPicPr>
            <a:picLocks noChangeAspect="1"/>
          </p:cNvPicPr>
          <p:nvPr/>
        </p:nvPicPr>
        <p:blipFill>
          <a:blip r:embed="rId15"/>
          <a:stretch>
            <a:fillRect/>
          </a:stretch>
        </p:blipFill>
        <p:spPr>
          <a:xfrm flipH="1">
            <a:off x="14403392" y="6896100"/>
            <a:ext cx="2793662" cy="3254942"/>
          </a:xfrm>
          <a:prstGeom prst="rect">
            <a:avLst/>
          </a:prstGeom>
        </p:spPr>
      </p:pic>
    </p:spTree>
    <p:extLst>
      <p:ext uri="{BB962C8B-B14F-4D97-AF65-F5344CB8AC3E}">
        <p14:creationId xmlns:p14="http://schemas.microsoft.com/office/powerpoint/2010/main" val="412659916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anim calcmode="lin" valueType="num">
                                      <p:cBhvr>
                                        <p:cTn id="13" dur="500" fill="hold"/>
                                        <p:tgtEl>
                                          <p:spTgt spid="27"/>
                                        </p:tgtEl>
                                        <p:attrNameLst>
                                          <p:attrName>ppt_x</p:attrName>
                                        </p:attrNameLst>
                                      </p:cBhvr>
                                      <p:tavLst>
                                        <p:tav tm="0">
                                          <p:val>
                                            <p:strVal val="#ppt_x"/>
                                          </p:val>
                                        </p:tav>
                                        <p:tav tm="100000">
                                          <p:val>
                                            <p:strVal val="#ppt_x"/>
                                          </p:val>
                                        </p:tav>
                                      </p:tavLst>
                                    </p:anim>
                                    <p:anim calcmode="lin" valueType="num">
                                      <p:cBhvr>
                                        <p:cTn id="14" dur="500" fill="hold"/>
                                        <p:tgtEl>
                                          <p:spTgt spid="2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68732"/>
        </a:solidFill>
        <a:effectLst/>
      </p:bgPr>
    </p:bg>
    <p:spTree>
      <p:nvGrpSpPr>
        <p:cNvPr id="1" name=""/>
        <p:cNvGrpSpPr/>
        <p:nvPr/>
      </p:nvGrpSpPr>
      <p:grpSpPr>
        <a:xfrm>
          <a:off x="0" y="0"/>
          <a:ext cx="0" cy="0"/>
          <a:chOff x="0" y="0"/>
          <a:chExt cx="0" cy="0"/>
        </a:xfrm>
      </p:grpSpPr>
      <p:grpSp>
        <p:nvGrpSpPr>
          <p:cNvPr id="2" name="Group 2"/>
          <p:cNvGrpSpPr/>
          <p:nvPr/>
        </p:nvGrpSpPr>
        <p:grpSpPr>
          <a:xfrm>
            <a:off x="302118" y="266700"/>
            <a:ext cx="17725198" cy="9717612"/>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bg1"/>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6" name="Picture 15"/>
          <p:cNvPicPr>
            <a:picLocks noChangeAspect="1"/>
          </p:cNvPicPr>
          <p:nvPr/>
        </p:nvPicPr>
        <p:blipFill>
          <a:blip r:embed="rId2"/>
          <a:stretch>
            <a:fillRect/>
          </a:stretch>
        </p:blipFill>
        <p:spPr>
          <a:xfrm flipH="1">
            <a:off x="3414725" y="7297152"/>
            <a:ext cx="1704950" cy="2453819"/>
          </a:xfrm>
          <a:prstGeom prst="rect">
            <a:avLst/>
          </a:prstGeom>
        </p:spPr>
      </p:pic>
      <p:grpSp>
        <p:nvGrpSpPr>
          <p:cNvPr id="17" name="Group 16"/>
          <p:cNvGrpSpPr/>
          <p:nvPr/>
        </p:nvGrpSpPr>
        <p:grpSpPr>
          <a:xfrm>
            <a:off x="3685674" y="978924"/>
            <a:ext cx="10792748" cy="991595"/>
            <a:chOff x="3076074" y="342900"/>
            <a:chExt cx="10792748" cy="991595"/>
          </a:xfrm>
        </p:grpSpPr>
        <p:sp>
          <p:nvSpPr>
            <p:cNvPr id="18" name="Rectangle 17"/>
            <p:cNvSpPr/>
            <p:nvPr/>
          </p:nvSpPr>
          <p:spPr>
            <a:xfrm>
              <a:off x="4308191" y="342900"/>
              <a:ext cx="9560631" cy="978088"/>
            </a:xfrm>
            <a:prstGeom prst="rect">
              <a:avLst/>
            </a:prstGeom>
          </p:spPr>
          <p:txBody>
            <a:bodyPr wrap="none">
              <a:spAutoFit/>
            </a:bodyPr>
            <a:lstStyle/>
            <a:p>
              <a:pPr algn="just">
                <a:lnSpc>
                  <a:spcPct val="150000"/>
                </a:lnSpc>
                <a:spcBef>
                  <a:spcPts val="300"/>
                </a:spcBef>
                <a:spcAft>
                  <a:spcPts val="300"/>
                </a:spcAft>
              </a:pPr>
              <a:r>
                <a:rPr lang="vi-VN" sz="4300" b="1" i="1">
                  <a:solidFill>
                    <a:srgbClr val="C00000"/>
                  </a:solidFill>
                  <a:ea typeface="Arial" panose="020B0604020202020204" pitchFamily="34" charset="0"/>
                  <a:cs typeface="Times New Roman" panose="02020603050405020304" pitchFamily="18" charset="0"/>
                </a:rPr>
                <a:t>Cách vẽ đồ thị của hàm số bậc nhất</a:t>
              </a:r>
              <a:endParaRPr lang="en-US" sz="4300">
                <a:solidFill>
                  <a:srgbClr val="C00000"/>
                </a:solidFill>
                <a:effectLst/>
                <a:ea typeface="Arial" panose="020B0604020202020204" pitchFamily="34" charset="0"/>
                <a:cs typeface="Times New Roman" panose="02020603050405020304" pitchFamily="18" charset="0"/>
              </a:endParaRPr>
            </a:p>
          </p:txBody>
        </p:sp>
        <p:pic>
          <p:nvPicPr>
            <p:cNvPr id="19" name="Picture 18"/>
            <p:cNvPicPr>
              <a:picLocks noChangeAspect="1"/>
            </p:cNvPicPr>
            <p:nvPr/>
          </p:nvPicPr>
          <p:blipFill>
            <a:blip r:embed="rId3"/>
            <a:stretch>
              <a:fillRect/>
            </a:stretch>
          </p:blipFill>
          <p:spPr>
            <a:xfrm>
              <a:off x="3076074" y="391026"/>
              <a:ext cx="1066800" cy="943469"/>
            </a:xfrm>
            <a:prstGeom prst="rect">
              <a:avLst/>
            </a:prstGeom>
          </p:spPr>
        </p:pic>
      </p:grpSp>
      <mc:AlternateContent xmlns:mc="http://schemas.openxmlformats.org/markup-compatibility/2006" xmlns:a14="http://schemas.microsoft.com/office/drawing/2010/main">
        <mc:Choice Requires="a14">
          <p:sp>
            <p:nvSpPr>
              <p:cNvPr id="20" name="Rectangle 19"/>
              <p:cNvSpPr/>
              <p:nvPr/>
            </p:nvSpPr>
            <p:spPr>
              <a:xfrm>
                <a:off x="1143000" y="2606841"/>
                <a:ext cx="8686800" cy="3600986"/>
              </a:xfrm>
              <a:prstGeom prst="rect">
                <a:avLst/>
              </a:prstGeom>
            </p:spPr>
            <p:txBody>
              <a:bodyPr wrap="square">
                <a:spAutoFit/>
              </a:bodyPr>
              <a:lstStyle/>
              <a:p>
                <a:pPr marL="571500" indent="-571500" algn="just">
                  <a:lnSpc>
                    <a:spcPct val="200000"/>
                  </a:lnSpc>
                  <a:spcBef>
                    <a:spcPts val="300"/>
                  </a:spcBef>
                  <a:spcAft>
                    <a:spcPts val="300"/>
                  </a:spcAft>
                  <a:buFont typeface="Wingdings" panose="05000000000000000000" pitchFamily="2" charset="2"/>
                  <a:buChar char="q"/>
                </a:pPr>
                <a:r>
                  <a:rPr lang="vi-VN" sz="3800" b="1" smtClean="0">
                    <a:ea typeface="Arial" panose="020B0604020202020204" pitchFamily="34" charset="0"/>
                    <a:cs typeface="Times New Roman" panose="02020603050405020304" pitchFamily="18" charset="0"/>
                  </a:rPr>
                  <a:t>Trường </a:t>
                </a:r>
                <a:r>
                  <a:rPr lang="vi-VN" sz="3800" b="1">
                    <a:ea typeface="Arial" panose="020B0604020202020204" pitchFamily="34" charset="0"/>
                    <a:cs typeface="Times New Roman" panose="02020603050405020304" pitchFamily="18" charset="0"/>
                  </a:rPr>
                  <a:t>hợp 1: </a:t>
                </a:r>
                <a:r>
                  <a:rPr lang="vi-VN" sz="3800">
                    <a:ea typeface="Arial" panose="020B0604020202020204" pitchFamily="34" charset="0"/>
                    <a:cs typeface="Times New Roman" panose="02020603050405020304" pitchFamily="18" charset="0"/>
                  </a:rPr>
                  <a:t>Khi </a:t>
                </a:r>
                <a14:m>
                  <m:oMath xmlns:m="http://schemas.openxmlformats.org/officeDocument/2006/math">
                    <m:r>
                      <a:rPr lang="vi-VN" sz="3800" i="1">
                        <a:effectLst/>
                        <a:latin typeface="Cambria Math" panose="02040503050406030204" pitchFamily="18" charset="0"/>
                        <a:ea typeface="Arial" panose="020B0604020202020204" pitchFamily="34" charset="0"/>
                        <a:cs typeface="Times New Roman" panose="02020603050405020304" pitchFamily="18" charset="0"/>
                      </a:rPr>
                      <m:t>𝑏</m:t>
                    </m:r>
                    <m:r>
                      <a:rPr lang="vi-VN" sz="3800" i="1">
                        <a:effectLst/>
                        <a:latin typeface="Cambria Math" panose="02040503050406030204" pitchFamily="18" charset="0"/>
                        <a:ea typeface="Arial" panose="020B0604020202020204" pitchFamily="34" charset="0"/>
                        <a:cs typeface="Times New Roman" panose="02020603050405020304" pitchFamily="18" charset="0"/>
                      </a:rPr>
                      <m:t>=0</m:t>
                    </m:r>
                  </m:oMath>
                </a14:m>
                <a:r>
                  <a:rPr lang="vi-VN" sz="3800">
                    <a:effectLst/>
                    <a:ea typeface="Dotum" panose="020B0600000101010101" pitchFamily="34" charset="-127"/>
                    <a:cs typeface="Times New Roman" panose="02020603050405020304" pitchFamily="18" charset="0"/>
                  </a:rPr>
                  <a:t> thì hàm số trở thành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𝑦</m:t>
                    </m:r>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𝑎𝑥</m:t>
                    </m:r>
                  </m:oMath>
                </a14:m>
                <a:r>
                  <a:rPr lang="vi-VN" sz="3800">
                    <a:effectLst/>
                    <a:ea typeface="Dotum" panose="020B0600000101010101" pitchFamily="34" charset="-127"/>
                    <a:cs typeface="Times New Roman" panose="02020603050405020304" pitchFamily="18" charset="0"/>
                  </a:rPr>
                  <a:t> là </a:t>
                </a:r>
                <a:r>
                  <a:rPr lang="vi-VN" sz="3800" smtClean="0">
                    <a:effectLst/>
                    <a:ea typeface="Dotum" panose="020B0600000101010101" pitchFamily="34" charset="-127"/>
                    <a:cs typeface="Times New Roman" panose="02020603050405020304" pitchFamily="18" charset="0"/>
                  </a:rPr>
                  <a:t>đường</a:t>
                </a:r>
                <a:r>
                  <a:rPr lang="en-US" sz="3800" smtClean="0">
                    <a:effectLst/>
                    <a:ea typeface="Dotum" panose="020B0600000101010101" pitchFamily="34" charset="-127"/>
                    <a:cs typeface="Times New Roman" panose="02020603050405020304" pitchFamily="18" charset="0"/>
                  </a:rPr>
                  <a:t> </a:t>
                </a:r>
                <a:r>
                  <a:rPr lang="en-US" sz="3800" smtClean="0">
                    <a:effectLst/>
                    <a:latin typeface="Arial" panose="020B0604020202020204" pitchFamily="34" charset="0"/>
                    <a:ea typeface="Dotum" panose="020B0600000101010101" pitchFamily="34" charset="-127"/>
                    <a:cs typeface="Arial" panose="020B0604020202020204" pitchFamily="34" charset="0"/>
                  </a:rPr>
                  <a:t>thẳng</a:t>
                </a:r>
                <a:r>
                  <a:rPr lang="vi-VN" sz="3800" smtClean="0">
                    <a:effectLst/>
                    <a:ea typeface="Dotum" panose="020B0600000101010101" pitchFamily="34" charset="-127"/>
                    <a:cs typeface="Times New Roman" panose="02020603050405020304" pitchFamily="18" charset="0"/>
                  </a:rPr>
                  <a:t> </a:t>
                </a:r>
                <a:r>
                  <a:rPr lang="vi-VN" sz="3800">
                    <a:effectLst/>
                    <a:ea typeface="Dotum" panose="020B0600000101010101" pitchFamily="34" charset="-127"/>
                    <a:cs typeface="Times New Roman" panose="02020603050405020304" pitchFamily="18" charset="0"/>
                  </a:rPr>
                  <a:t>đi qua góc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𝑂</m:t>
                    </m:r>
                    <m:d>
                      <m:d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3800" i="1">
                            <a:effectLst/>
                            <a:latin typeface="Cambria Math" panose="02040503050406030204" pitchFamily="18" charset="0"/>
                            <a:ea typeface="Dotum" panose="020B0600000101010101" pitchFamily="34" charset="-127"/>
                            <a:cs typeface="Times New Roman" panose="02020603050405020304" pitchFamily="18" charset="0"/>
                          </a:rPr>
                          <m:t>0;0</m:t>
                        </m:r>
                      </m:e>
                    </m:d>
                  </m:oMath>
                </a14:m>
                <a:r>
                  <a:rPr lang="vi-VN" sz="3800">
                    <a:effectLst/>
                    <a:ea typeface="Dotum" panose="020B0600000101010101" pitchFamily="34" charset="-127"/>
                    <a:cs typeface="Times New Roman" panose="02020603050405020304" pitchFamily="18" charset="0"/>
                  </a:rPr>
                  <a:t> và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𝐴</m:t>
                    </m:r>
                    <m:d>
                      <m:d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3800" i="1">
                            <a:effectLst/>
                            <a:latin typeface="Cambria Math" panose="02040503050406030204" pitchFamily="18" charset="0"/>
                            <a:ea typeface="Dotum" panose="020B0600000101010101" pitchFamily="34" charset="-127"/>
                            <a:cs typeface="Times New Roman" panose="02020603050405020304" pitchFamily="18" charset="0"/>
                          </a:rPr>
                          <m:t>1;</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e>
                    </m:d>
                  </m:oMath>
                </a14:m>
                <a:endParaRPr lang="en-US" sz="3800">
                  <a:effectLst/>
                  <a:ea typeface="Arial" panose="020B0604020202020204" pitchFamily="34" charset="0"/>
                  <a:cs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143000" y="2606841"/>
                <a:ext cx="8686800" cy="3600986"/>
              </a:xfrm>
              <a:prstGeom prst="rect">
                <a:avLst/>
              </a:prstGeom>
              <a:blipFill>
                <a:blip r:embed="rId4"/>
                <a:stretch>
                  <a:fillRect l="-2105" r="-2246" b="-1017"/>
                </a:stretch>
              </a:blipFill>
            </p:spPr>
            <p:txBody>
              <a:bodyPr/>
              <a:lstStyle/>
              <a:p>
                <a:r>
                  <a:rPr lang="en-US">
                    <a:noFill/>
                  </a:rPr>
                  <a:t> </a:t>
                </a:r>
              </a:p>
            </p:txBody>
          </p:sp>
        </mc:Fallback>
      </mc:AlternateContent>
      <p:pic>
        <p:nvPicPr>
          <p:cNvPr id="32" name="Picture 31"/>
          <p:cNvPicPr>
            <a:picLocks noChangeAspect="1"/>
          </p:cNvPicPr>
          <p:nvPr/>
        </p:nvPicPr>
        <p:blipFill>
          <a:blip r:embed="rId5"/>
          <a:stretch>
            <a:fillRect/>
          </a:stretch>
        </p:blipFill>
        <p:spPr>
          <a:xfrm>
            <a:off x="9829800" y="2584783"/>
            <a:ext cx="7632854" cy="6614733"/>
          </a:xfrm>
          <a:prstGeom prst="rect">
            <a:avLst/>
          </a:prstGeom>
        </p:spPr>
      </p:pic>
    </p:spTree>
    <p:extLst>
      <p:ext uri="{BB962C8B-B14F-4D97-AF65-F5344CB8AC3E}">
        <p14:creationId xmlns:p14="http://schemas.microsoft.com/office/powerpoint/2010/main" val="400785597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4" presetClass="entr" presetSubtype="1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68732"/>
        </a:solidFill>
        <a:effectLst/>
      </p:bgPr>
    </p:bg>
    <p:spTree>
      <p:nvGrpSpPr>
        <p:cNvPr id="1" name=""/>
        <p:cNvGrpSpPr/>
        <p:nvPr/>
      </p:nvGrpSpPr>
      <p:grpSpPr>
        <a:xfrm>
          <a:off x="0" y="0"/>
          <a:ext cx="0" cy="0"/>
          <a:chOff x="0" y="0"/>
          <a:chExt cx="0" cy="0"/>
        </a:xfrm>
      </p:grpSpPr>
      <p:grpSp>
        <p:nvGrpSpPr>
          <p:cNvPr id="2" name="Group 2"/>
          <p:cNvGrpSpPr/>
          <p:nvPr/>
        </p:nvGrpSpPr>
        <p:grpSpPr>
          <a:xfrm>
            <a:off x="302118" y="266700"/>
            <a:ext cx="17725198" cy="9717612"/>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bg1"/>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6"/>
          <p:cNvGrpSpPr/>
          <p:nvPr/>
        </p:nvGrpSpPr>
        <p:grpSpPr>
          <a:xfrm>
            <a:off x="3685674" y="647700"/>
            <a:ext cx="10792748" cy="991595"/>
            <a:chOff x="3076074" y="342900"/>
            <a:chExt cx="10792748" cy="991595"/>
          </a:xfrm>
        </p:grpSpPr>
        <p:sp>
          <p:nvSpPr>
            <p:cNvPr id="18" name="Rectangle 17"/>
            <p:cNvSpPr/>
            <p:nvPr/>
          </p:nvSpPr>
          <p:spPr>
            <a:xfrm>
              <a:off x="4308191" y="342900"/>
              <a:ext cx="9560631" cy="978088"/>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vi-VN" sz="4300" b="1" i="1" u="none" strike="noStrike" kern="1200" cap="none" spc="0" normalizeH="0" baseline="0" noProof="0">
                  <a:ln>
                    <a:noFill/>
                  </a:ln>
                  <a:solidFill>
                    <a:srgbClr val="C00000"/>
                  </a:solidFill>
                  <a:effectLst/>
                  <a:uLnTx/>
                  <a:uFillTx/>
                  <a:latin typeface="Arial" panose="020B0604020202020204" pitchFamily="34" charset="0"/>
                  <a:ea typeface="Arial" panose="020B0604020202020204" pitchFamily="34" charset="0"/>
                  <a:cs typeface="Times New Roman" panose="02020603050405020304" pitchFamily="18" charset="0"/>
                </a:rPr>
                <a:t>Cách vẽ đồ thị của hàm số bậc nhất</a:t>
              </a:r>
              <a:endParaRPr kumimoji="0" lang="en-US" sz="4300" b="0" i="0" u="none" strike="noStrike" kern="1200" cap="none" spc="0" normalizeH="0" baseline="0" noProof="0">
                <a:ln>
                  <a:noFill/>
                </a:ln>
                <a:solidFill>
                  <a:srgbClr val="C00000"/>
                </a:solidFill>
                <a:effectLst/>
                <a:uLnTx/>
                <a:uFillTx/>
                <a:latin typeface="Calibri"/>
                <a:ea typeface="Arial" panose="020B0604020202020204" pitchFamily="34" charset="0"/>
                <a:cs typeface="Times New Roman" panose="02020603050405020304" pitchFamily="18" charset="0"/>
              </a:endParaRPr>
            </a:p>
          </p:txBody>
        </p:sp>
        <p:pic>
          <p:nvPicPr>
            <p:cNvPr id="19" name="Picture 18"/>
            <p:cNvPicPr>
              <a:picLocks noChangeAspect="1"/>
            </p:cNvPicPr>
            <p:nvPr/>
          </p:nvPicPr>
          <p:blipFill>
            <a:blip r:embed="rId2"/>
            <a:stretch>
              <a:fillRect/>
            </a:stretch>
          </p:blipFill>
          <p:spPr>
            <a:xfrm>
              <a:off x="3076074" y="391026"/>
              <a:ext cx="1066800" cy="943469"/>
            </a:xfrm>
            <a:prstGeom prst="rect">
              <a:avLst/>
            </a:prstGeom>
          </p:spPr>
        </p:pic>
      </p:grpSp>
      <mc:AlternateContent xmlns:mc="http://schemas.openxmlformats.org/markup-compatibility/2006" xmlns:a14="http://schemas.microsoft.com/office/drawing/2010/main">
        <mc:Choice Requires="a14">
          <p:sp>
            <p:nvSpPr>
              <p:cNvPr id="20" name="Rectangle 19"/>
              <p:cNvSpPr/>
              <p:nvPr/>
            </p:nvSpPr>
            <p:spPr>
              <a:xfrm>
                <a:off x="1102894" y="2005974"/>
                <a:ext cx="8606590" cy="6033126"/>
              </a:xfrm>
              <a:prstGeom prst="rect">
                <a:avLst/>
              </a:prstGeom>
            </p:spPr>
            <p:txBody>
              <a:bodyPr wrap="square">
                <a:spAutoFit/>
              </a:bodyPr>
              <a:lstStyle/>
              <a:p>
                <a:pPr marL="571500" indent="-571500" algn="just">
                  <a:lnSpc>
                    <a:spcPct val="150000"/>
                  </a:lnSpc>
                  <a:buFont typeface="Wingdings" panose="05000000000000000000" pitchFamily="2" charset="2"/>
                  <a:buChar char="q"/>
                </a:pPr>
                <a:r>
                  <a:rPr lang="vi-VN" sz="3700" b="1" smtClean="0">
                    <a:ea typeface="Arial" panose="020B0604020202020204" pitchFamily="34" charset="0"/>
                    <a:cs typeface="Times New Roman" panose="02020603050405020304" pitchFamily="18" charset="0"/>
                  </a:rPr>
                  <a:t>Trường hợp 2: </a:t>
                </a:r>
                <a:r>
                  <a:rPr lang="vi-VN" sz="3700">
                    <a:ea typeface="Arial" panose="020B0604020202020204" pitchFamily="34" charset="0"/>
                    <a:cs typeface="Times New Roman" panose="02020603050405020304" pitchFamily="18" charset="0"/>
                  </a:rPr>
                  <a:t>Khi </a:t>
                </a:r>
                <a14:m>
                  <m:oMath xmlns:m="http://schemas.openxmlformats.org/officeDocument/2006/math">
                    <m:r>
                      <a:rPr lang="vi-VN" sz="3700" i="1">
                        <a:effectLst/>
                        <a:latin typeface="Cambria Math" panose="02040503050406030204" pitchFamily="18" charset="0"/>
                        <a:ea typeface="Arial" panose="020B0604020202020204" pitchFamily="34" charset="0"/>
                        <a:cs typeface="Times New Roman" panose="02020603050405020304" pitchFamily="18" charset="0"/>
                      </a:rPr>
                      <m:t>𝑏</m:t>
                    </m:r>
                    <m:r>
                      <a:rPr lang="vi-VN" sz="3700" i="1">
                        <a:effectLst/>
                        <a:latin typeface="Cambria Math" panose="02040503050406030204" pitchFamily="18" charset="0"/>
                        <a:ea typeface="Arial" panose="020B0604020202020204" pitchFamily="34" charset="0"/>
                        <a:cs typeface="Times New Roman" panose="02020603050405020304" pitchFamily="18" charset="0"/>
                      </a:rPr>
                      <m:t>≠0</m:t>
                    </m:r>
                  </m:oMath>
                </a14:m>
                <a:r>
                  <a:rPr lang="vi-VN" sz="3700">
                    <a:effectLst/>
                    <a:ea typeface="Dotum" panose="020B0600000101010101" pitchFamily="34" charset="-127"/>
                    <a:cs typeface="Times New Roman" panose="02020603050405020304" pitchFamily="18" charset="0"/>
                  </a:rPr>
                  <a:t> ta phải </a:t>
                </a:r>
                <a:r>
                  <a:rPr lang="en-US" sz="3700" smtClean="0">
                    <a:effectLst/>
                    <a:ea typeface="Dotum" panose="020B0600000101010101" pitchFamily="34" charset="-127"/>
                    <a:cs typeface="Times New Roman" panose="02020603050405020304" pitchFamily="18" charset="0"/>
                  </a:rPr>
                  <a:t>   </a:t>
                </a:r>
                <a:r>
                  <a:rPr lang="vi-VN" sz="3700" smtClean="0">
                    <a:effectLst/>
                    <a:ea typeface="Dotum" panose="020B0600000101010101" pitchFamily="34" charset="-127"/>
                    <a:cs typeface="Times New Roman" panose="02020603050405020304" pitchFamily="18" charset="0"/>
                  </a:rPr>
                  <a:t>xác </a:t>
                </a:r>
                <a:r>
                  <a:rPr lang="vi-VN" sz="3700">
                    <a:effectLst/>
                    <a:ea typeface="Dotum" panose="020B0600000101010101" pitchFamily="34" charset="-127"/>
                    <a:cs typeface="Times New Roman" panose="02020603050405020304" pitchFamily="18" charset="0"/>
                  </a:rPr>
                  <a:t>định các điểm mà đồ thị đi qua:</a:t>
                </a:r>
                <a:endParaRPr lang="en-US" sz="3700">
                  <a:effectLst/>
                  <a:ea typeface="Arial" panose="020B0604020202020204" pitchFamily="34" charset="0"/>
                  <a:cs typeface="Times New Roman" panose="02020603050405020304" pitchFamily="18" charset="0"/>
                </a:endParaRPr>
              </a:p>
              <a:p>
                <a:pPr marL="571500" indent="-571500" algn="just">
                  <a:lnSpc>
                    <a:spcPct val="150000"/>
                  </a:lnSpc>
                  <a:buFontTx/>
                  <a:buChar char="-"/>
                </a:pPr>
                <a:r>
                  <a:rPr lang="vi-VN" sz="3700" smtClean="0">
                    <a:effectLst/>
                    <a:ea typeface="Arial" panose="020B0604020202020204" pitchFamily="34" charset="0"/>
                    <a:cs typeface="Times New Roman" panose="02020603050405020304" pitchFamily="18" charset="0"/>
                  </a:rPr>
                  <a:t>Cho </a:t>
                </a:r>
                <a14:m>
                  <m:oMath xmlns:m="http://schemas.openxmlformats.org/officeDocument/2006/math">
                    <m:r>
                      <a:rPr lang="vi-VN" sz="3700" i="1">
                        <a:effectLst/>
                        <a:latin typeface="Cambria Math" panose="02040503050406030204" pitchFamily="18" charset="0"/>
                        <a:ea typeface="Arial" panose="020B0604020202020204" pitchFamily="34" charset="0"/>
                        <a:cs typeface="Times New Roman" panose="02020603050405020304" pitchFamily="18" charset="0"/>
                      </a:rPr>
                      <m:t>𝑥</m:t>
                    </m:r>
                    <m:r>
                      <a:rPr lang="vi-VN" sz="3700" i="1">
                        <a:effectLst/>
                        <a:latin typeface="Cambria Math" panose="02040503050406030204" pitchFamily="18" charset="0"/>
                        <a:ea typeface="Arial" panose="020B0604020202020204" pitchFamily="34" charset="0"/>
                        <a:cs typeface="Times New Roman" panose="02020603050405020304" pitchFamily="18" charset="0"/>
                      </a:rPr>
                      <m:t>=0</m:t>
                    </m:r>
                  </m:oMath>
                </a14:m>
                <a:r>
                  <a:rPr lang="vi-VN" sz="3700">
                    <a:effectLst/>
                    <a:ea typeface="Dotum" panose="020B0600000101010101" pitchFamily="34" charset="-127"/>
                    <a:cs typeface="Times New Roman" panose="02020603050405020304" pitchFamily="18" charset="0"/>
                  </a:rPr>
                  <a:t> thì </a:t>
                </a:r>
                <a14:m>
                  <m:oMath xmlns:m="http://schemas.openxmlformats.org/officeDocument/2006/math">
                    <m:r>
                      <a:rPr lang="vi-VN" sz="3700" i="1">
                        <a:effectLst/>
                        <a:latin typeface="Cambria Math" panose="02040503050406030204" pitchFamily="18" charset="0"/>
                        <a:ea typeface="Dotum" panose="020B0600000101010101" pitchFamily="34" charset="-127"/>
                        <a:cs typeface="Times New Roman" panose="02020603050405020304" pitchFamily="18" charset="0"/>
                      </a:rPr>
                      <m:t>𝑦</m:t>
                    </m:r>
                    <m:r>
                      <a:rPr lang="vi-VN" sz="3700" i="1">
                        <a:effectLst/>
                        <a:latin typeface="Cambria Math" panose="02040503050406030204" pitchFamily="18" charset="0"/>
                        <a:ea typeface="Dotum" panose="020B0600000101010101" pitchFamily="34" charset="-127"/>
                        <a:cs typeface="Times New Roman" panose="02020603050405020304" pitchFamily="18" charset="0"/>
                      </a:rPr>
                      <m:t>=</m:t>
                    </m:r>
                    <m:r>
                      <a:rPr lang="vi-VN" sz="3700" i="1">
                        <a:effectLst/>
                        <a:latin typeface="Cambria Math" panose="02040503050406030204" pitchFamily="18" charset="0"/>
                        <a:ea typeface="Dotum" panose="020B0600000101010101" pitchFamily="34" charset="-127"/>
                        <a:cs typeface="Times New Roman" panose="02020603050405020304" pitchFamily="18" charset="0"/>
                      </a:rPr>
                      <m:t>𝑏</m:t>
                    </m:r>
                  </m:oMath>
                </a14:m>
                <a:r>
                  <a:rPr lang="vi-VN" sz="3700">
                    <a:effectLst/>
                    <a:ea typeface="Dotum" panose="020B0600000101010101" pitchFamily="34" charset="-127"/>
                    <a:cs typeface="Times New Roman" panose="02020603050405020304" pitchFamily="18" charset="0"/>
                  </a:rPr>
                  <a:t>, được điểm </a:t>
                </a:r>
                <a14:m>
                  <m:oMath xmlns:m="http://schemas.openxmlformats.org/officeDocument/2006/math">
                    <m:r>
                      <a:rPr lang="vi-VN" sz="3700" i="1">
                        <a:effectLst/>
                        <a:latin typeface="Cambria Math" panose="02040503050406030204" pitchFamily="18" charset="0"/>
                        <a:ea typeface="Dotum" panose="020B0600000101010101" pitchFamily="34" charset="-127"/>
                        <a:cs typeface="Times New Roman" panose="02020603050405020304" pitchFamily="18" charset="0"/>
                      </a:rPr>
                      <m:t>𝑃</m:t>
                    </m:r>
                    <m:d>
                      <m:d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3700" i="1">
                            <a:effectLst/>
                            <a:latin typeface="Cambria Math" panose="02040503050406030204" pitchFamily="18" charset="0"/>
                            <a:ea typeface="Dotum" panose="020B0600000101010101" pitchFamily="34" charset="-127"/>
                            <a:cs typeface="Times New Roman" panose="02020603050405020304" pitchFamily="18" charset="0"/>
                          </a:rPr>
                          <m:t>0;</m:t>
                        </m:r>
                        <m:r>
                          <a:rPr lang="vi-VN" sz="3700" i="1">
                            <a:effectLst/>
                            <a:latin typeface="Cambria Math" panose="02040503050406030204" pitchFamily="18" charset="0"/>
                            <a:ea typeface="Dotum" panose="020B0600000101010101" pitchFamily="34" charset="-127"/>
                            <a:cs typeface="Times New Roman" panose="02020603050405020304" pitchFamily="18" charset="0"/>
                          </a:rPr>
                          <m:t>𝑏</m:t>
                        </m:r>
                      </m:e>
                    </m:d>
                  </m:oMath>
                </a14:m>
                <a:r>
                  <a:rPr lang="vi-VN" sz="3700">
                    <a:effectLst/>
                    <a:ea typeface="Dotum" panose="020B0600000101010101" pitchFamily="34" charset="-127"/>
                    <a:cs typeface="Times New Roman" panose="02020603050405020304" pitchFamily="18" charset="0"/>
                  </a:rPr>
                  <a:t> thuộc trục tung </a:t>
                </a:r>
                <a14:m>
                  <m:oMath xmlns:m="http://schemas.openxmlformats.org/officeDocument/2006/math">
                    <m:r>
                      <a:rPr lang="vi-VN" sz="3700" i="1">
                        <a:effectLst/>
                        <a:latin typeface="Cambria Math" panose="02040503050406030204" pitchFamily="18" charset="0"/>
                        <a:ea typeface="Dotum" panose="020B0600000101010101" pitchFamily="34" charset="-127"/>
                        <a:cs typeface="Times New Roman" panose="02020603050405020304" pitchFamily="18" charset="0"/>
                      </a:rPr>
                      <m:t>𝑂𝑦</m:t>
                    </m:r>
                  </m:oMath>
                </a14:m>
                <a:r>
                  <a:rPr lang="en-US" sz="3700" smtClean="0">
                    <a:effectLst/>
                    <a:ea typeface="Dotum" panose="020B0600000101010101" pitchFamily="34" charset="-127"/>
                    <a:cs typeface="Times New Roman" panose="02020603050405020304" pitchFamily="18" charset="0"/>
                  </a:rPr>
                  <a:t>.</a:t>
                </a:r>
              </a:p>
              <a:p>
                <a:pPr marL="571500" indent="-571500" algn="just">
                  <a:lnSpc>
                    <a:spcPct val="150000"/>
                  </a:lnSpc>
                  <a:buFontTx/>
                  <a:buChar char="-"/>
                </a:pPr>
                <a:r>
                  <a:rPr lang="vi-VN" sz="3700" smtClean="0">
                    <a:effectLst/>
                    <a:ea typeface="Arial" panose="020B0604020202020204" pitchFamily="34" charset="0"/>
                    <a:cs typeface="Times New Roman" panose="02020603050405020304" pitchFamily="18" charset="0"/>
                  </a:rPr>
                  <a:t>Cho </a:t>
                </a:r>
                <a14:m>
                  <m:oMath xmlns:m="http://schemas.openxmlformats.org/officeDocument/2006/math">
                    <m:r>
                      <a:rPr lang="vi-VN" sz="3700" i="1">
                        <a:effectLst/>
                        <a:latin typeface="Cambria Math" panose="02040503050406030204" pitchFamily="18" charset="0"/>
                        <a:ea typeface="Arial" panose="020B0604020202020204" pitchFamily="34" charset="0"/>
                        <a:cs typeface="Times New Roman" panose="02020603050405020304" pitchFamily="18" charset="0"/>
                      </a:rPr>
                      <m:t>𝑦</m:t>
                    </m:r>
                    <m:r>
                      <a:rPr lang="vi-VN" sz="3700" i="1">
                        <a:effectLst/>
                        <a:latin typeface="Cambria Math" panose="02040503050406030204" pitchFamily="18" charset="0"/>
                        <a:ea typeface="Arial" panose="020B0604020202020204" pitchFamily="34" charset="0"/>
                        <a:cs typeface="Times New Roman" panose="02020603050405020304" pitchFamily="18" charset="0"/>
                      </a:rPr>
                      <m:t>=0</m:t>
                    </m:r>
                  </m:oMath>
                </a14:m>
                <a:r>
                  <a:rPr lang="vi-VN" sz="3700">
                    <a:effectLst/>
                    <a:ea typeface="Dotum" panose="020B0600000101010101" pitchFamily="34" charset="-127"/>
                    <a:cs typeface="Times New Roman" panose="02020603050405020304" pitchFamily="18" charset="0"/>
                  </a:rPr>
                  <a:t> thì </a:t>
                </a:r>
                <a14:m>
                  <m:oMath xmlns:m="http://schemas.openxmlformats.org/officeDocument/2006/math">
                    <m:r>
                      <a:rPr lang="vi-VN" sz="3700" i="1">
                        <a:effectLst/>
                        <a:latin typeface="Cambria Math" panose="02040503050406030204" pitchFamily="18" charset="0"/>
                        <a:ea typeface="Dotum" panose="020B0600000101010101" pitchFamily="34" charset="-127"/>
                        <a:cs typeface="Times New Roman" panose="02020603050405020304" pitchFamily="18" charset="0"/>
                      </a:rPr>
                      <m:t>𝑥</m:t>
                    </m:r>
                    <m:r>
                      <a:rPr lang="vi-VN" sz="37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3700" i="1">
                            <a:effectLst/>
                            <a:latin typeface="Cambria Math" panose="02040503050406030204" pitchFamily="18" charset="0"/>
                            <a:ea typeface="Dotum" panose="020B0600000101010101" pitchFamily="34" charset="-127"/>
                            <a:cs typeface="Times New Roman" panose="02020603050405020304" pitchFamily="18" charset="0"/>
                          </a:rPr>
                          <m:t>𝑏</m:t>
                        </m:r>
                      </m:num>
                      <m:den>
                        <m:r>
                          <a:rPr lang="vi-VN" sz="3700" i="1">
                            <a:effectLst/>
                            <a:latin typeface="Cambria Math" panose="02040503050406030204" pitchFamily="18" charset="0"/>
                            <a:ea typeface="Dotum" panose="020B0600000101010101" pitchFamily="34" charset="-127"/>
                            <a:cs typeface="Times New Roman" panose="02020603050405020304" pitchFamily="18" charset="0"/>
                          </a:rPr>
                          <m:t>𝑎</m:t>
                        </m:r>
                      </m:den>
                    </m:f>
                  </m:oMath>
                </a14:m>
                <a:r>
                  <a:rPr lang="vi-VN" sz="3700">
                    <a:effectLst/>
                    <a:ea typeface="Dotum" panose="020B0600000101010101" pitchFamily="34" charset="-127"/>
                    <a:cs typeface="Times New Roman" panose="02020603050405020304" pitchFamily="18" charset="0"/>
                  </a:rPr>
                  <a:t>, được điểm </a:t>
                </a:r>
                <a14:m>
                  <m:oMath xmlns:m="http://schemas.openxmlformats.org/officeDocument/2006/math">
                    <m:r>
                      <a:rPr lang="vi-VN" sz="3700" i="1">
                        <a:effectLst/>
                        <a:latin typeface="Cambria Math" panose="02040503050406030204" pitchFamily="18" charset="0"/>
                        <a:ea typeface="Dotum" panose="020B0600000101010101" pitchFamily="34" charset="-127"/>
                        <a:cs typeface="Times New Roman" panose="02020603050405020304" pitchFamily="18" charset="0"/>
                      </a:rPr>
                      <m:t>𝑄</m:t>
                    </m:r>
                    <m:d>
                      <m:d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37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3700" i="1">
                                <a:effectLst/>
                                <a:latin typeface="Cambria Math" panose="02040503050406030204" pitchFamily="18" charset="0"/>
                                <a:ea typeface="Dotum" panose="020B0600000101010101" pitchFamily="34" charset="-127"/>
                                <a:cs typeface="Times New Roman" panose="02020603050405020304" pitchFamily="18" charset="0"/>
                              </a:rPr>
                              <m:t>𝑏</m:t>
                            </m:r>
                          </m:num>
                          <m:den>
                            <m:r>
                              <a:rPr lang="vi-VN" sz="3700" i="1">
                                <a:effectLst/>
                                <a:latin typeface="Cambria Math" panose="02040503050406030204" pitchFamily="18" charset="0"/>
                                <a:ea typeface="Dotum" panose="020B0600000101010101" pitchFamily="34" charset="-127"/>
                                <a:cs typeface="Times New Roman" panose="02020603050405020304" pitchFamily="18" charset="0"/>
                              </a:rPr>
                              <m:t>𝑎</m:t>
                            </m:r>
                          </m:den>
                        </m:f>
                        <m:r>
                          <a:rPr lang="vi-VN" sz="3700" i="1">
                            <a:effectLst/>
                            <a:latin typeface="Cambria Math" panose="02040503050406030204" pitchFamily="18" charset="0"/>
                            <a:ea typeface="Dotum" panose="020B0600000101010101" pitchFamily="34" charset="-127"/>
                            <a:cs typeface="Times New Roman" panose="02020603050405020304" pitchFamily="18" charset="0"/>
                          </a:rPr>
                          <m:t>;0</m:t>
                        </m:r>
                      </m:e>
                    </m:d>
                  </m:oMath>
                </a14:m>
                <a:r>
                  <a:rPr lang="vi-VN" sz="3700">
                    <a:effectLst/>
                    <a:ea typeface="Dotum" panose="020B0600000101010101" pitchFamily="34" charset="-127"/>
                    <a:cs typeface="Times New Roman" panose="02020603050405020304" pitchFamily="18" charset="0"/>
                  </a:rPr>
                  <a:t> thuộc trục hoành </a:t>
                </a:r>
                <a14:m>
                  <m:oMath xmlns:m="http://schemas.openxmlformats.org/officeDocument/2006/math">
                    <m:r>
                      <a:rPr lang="vi-VN" sz="3700" i="1">
                        <a:effectLst/>
                        <a:latin typeface="Cambria Math" panose="02040503050406030204" pitchFamily="18" charset="0"/>
                        <a:ea typeface="Dotum" panose="020B0600000101010101" pitchFamily="34" charset="-127"/>
                        <a:cs typeface="Times New Roman" panose="02020603050405020304" pitchFamily="18" charset="0"/>
                      </a:rPr>
                      <m:t>𝑂𝑥</m:t>
                    </m:r>
                  </m:oMath>
                </a14:m>
                <a:r>
                  <a:rPr lang="vi-VN" sz="3700" smtClean="0">
                    <a:effectLst/>
                    <a:ea typeface="Dotum" panose="020B0600000101010101" pitchFamily="34" charset="-127"/>
                    <a:cs typeface="Times New Roman" panose="02020603050405020304" pitchFamily="18" charset="0"/>
                  </a:rPr>
                  <a:t>.</a:t>
                </a:r>
                <a:endParaRPr lang="en-US" sz="3700" smtClean="0">
                  <a:ea typeface="Dotum" panose="020B0600000101010101" pitchFamily="34" charset="-127"/>
                  <a:cs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102894" y="2005974"/>
                <a:ext cx="8606590" cy="6033126"/>
              </a:xfrm>
              <a:prstGeom prst="rect">
                <a:avLst/>
              </a:prstGeom>
              <a:blipFill>
                <a:blip r:embed="rId3"/>
                <a:stretch>
                  <a:fillRect l="-2054" r="-2195"/>
                </a:stretch>
              </a:blipFill>
            </p:spPr>
            <p:txBody>
              <a:bodyPr/>
              <a:lstStyle/>
              <a:p>
                <a:r>
                  <a:rPr lang="en-US">
                    <a:noFill/>
                  </a:rPr>
                  <a:t> </a:t>
                </a:r>
              </a:p>
            </p:txBody>
          </p:sp>
        </mc:Fallback>
      </mc:AlternateContent>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0727904" y="2033608"/>
            <a:ext cx="6633664" cy="5874773"/>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1102894" y="8004533"/>
                <a:ext cx="16226590" cy="1800493"/>
              </a:xfrm>
              <a:prstGeom prst="rect">
                <a:avLst/>
              </a:prstGeom>
            </p:spPr>
            <p:txBody>
              <a:bodyPr wrap="square">
                <a:spAutoFit/>
              </a:bodyPr>
              <a:lstStyle/>
              <a:p>
                <a:pPr marL="571500" lvl="0" indent="-571500" algn="just">
                  <a:lnSpc>
                    <a:spcPct val="150000"/>
                  </a:lnSpc>
                  <a:buFontTx/>
                  <a:buChar char="-"/>
                </a:pPr>
                <a:r>
                  <a:rPr lang="vi-VN" sz="3700" smtClean="0">
                    <a:solidFill>
                      <a:prstClr val="black"/>
                    </a:solidFill>
                    <a:ea typeface="Arial" panose="020B0604020202020204" pitchFamily="34" charset="0"/>
                    <a:cs typeface="Times New Roman" panose="02020603050405020304" pitchFamily="18" charset="0"/>
                  </a:rPr>
                  <a:t>Vẽ </a:t>
                </a:r>
                <a:r>
                  <a:rPr lang="vi-VN" sz="3700">
                    <a:solidFill>
                      <a:prstClr val="black"/>
                    </a:solidFill>
                    <a:ea typeface="Arial" panose="020B0604020202020204" pitchFamily="34" charset="0"/>
                    <a:cs typeface="Times New Roman" panose="02020603050405020304" pitchFamily="18" charset="0"/>
                  </a:rPr>
                  <a:t>đường thẳng </a:t>
                </a:r>
                <a14:m>
                  <m:oMath xmlns:m="http://schemas.openxmlformats.org/officeDocument/2006/math">
                    <m:r>
                      <a:rPr lang="vi-VN" sz="37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𝑑</m:t>
                    </m:r>
                  </m:oMath>
                </a14:m>
                <a:r>
                  <a:rPr lang="vi-VN" sz="3700">
                    <a:solidFill>
                      <a:prstClr val="black"/>
                    </a:solidFill>
                    <a:ea typeface="Dotum" panose="020B0600000101010101" pitchFamily="34" charset="-127"/>
                    <a:cs typeface="Times New Roman" panose="02020603050405020304" pitchFamily="18" charset="0"/>
                  </a:rPr>
                  <a:t> đi qua hai diểm </a:t>
                </a:r>
                <a14:m>
                  <m:oMath xmlns:m="http://schemas.openxmlformats.org/officeDocument/2006/math">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𝑃</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𝑄</m:t>
                    </m:r>
                  </m:oMath>
                </a14:m>
                <a:r>
                  <a:rPr lang="vi-VN" sz="3700">
                    <a:solidFill>
                      <a:prstClr val="black"/>
                    </a:solidFill>
                    <a:ea typeface="Dotum" panose="020B0600000101010101" pitchFamily="34" charset="-127"/>
                    <a:cs typeface="Times New Roman" panose="02020603050405020304" pitchFamily="18" charset="0"/>
                  </a:rPr>
                  <a:t> ta được đồ thị hàm số </a:t>
                </a:r>
                <a14:m>
                  <m:oMath xmlns:m="http://schemas.openxmlformats.org/officeDocument/2006/math">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𝑦</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𝑎𝑥</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𝑏</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oMath>
                </a14:m>
                <a:endParaRPr lang="en-US" sz="370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endParaRPr>
              </a:p>
              <a:p>
                <a:pPr lvl="0" algn="just">
                  <a:lnSpc>
                    <a:spcPct val="150000"/>
                  </a:lnSpc>
                </a:pPr>
                <a14:m>
                  <m:oMathPara xmlns:m="http://schemas.openxmlformats.org/officeDocument/2006/math">
                    <m:oMathParaPr>
                      <m:jc m:val="left"/>
                    </m:oMathParaPr>
                    <m:oMath xmlns:m="http://schemas.openxmlformats.org/officeDocument/2006/math">
                      <m:d>
                        <m:dPr>
                          <m:ctrlP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r>
                            <a:rPr lang="vi-VN" sz="3700" i="1">
                              <a:solidFill>
                                <a:prstClr val="black"/>
                              </a:solidFill>
                              <a:latin typeface="Cambria Math" panose="02040503050406030204" pitchFamily="18" charset="0"/>
                              <a:ea typeface="Dotum" panose="020B0600000101010101" pitchFamily="34" charset="-127"/>
                              <a:cs typeface="Times New Roman" panose="02020603050405020304" pitchFamily="18" charset="0"/>
                            </a:rPr>
                            <m:t>≠0</m:t>
                          </m:r>
                        </m:e>
                      </m:d>
                      <m:r>
                        <a:rPr lang="en-US" sz="3700" b="0" i="0"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3700">
                  <a:solidFill>
                    <a:prstClr val="black"/>
                  </a:solidFill>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102894" y="8004533"/>
                <a:ext cx="16226590" cy="1800493"/>
              </a:xfrm>
              <a:prstGeom prst="rect">
                <a:avLst/>
              </a:prstGeom>
              <a:blipFill>
                <a:blip r:embed="rId6"/>
                <a:stretch>
                  <a:fillRect l="-1089"/>
                </a:stretch>
              </a:blipFill>
            </p:spPr>
            <p:txBody>
              <a:bodyPr/>
              <a:lstStyle/>
              <a:p>
                <a:r>
                  <a:rPr lang="en-US">
                    <a:noFill/>
                  </a:rPr>
                  <a:t> </a:t>
                </a:r>
              </a:p>
            </p:txBody>
          </p:sp>
        </mc:Fallback>
      </mc:AlternateContent>
      <p:pic>
        <p:nvPicPr>
          <p:cNvPr id="21" name="Picture 20"/>
          <p:cNvPicPr>
            <a:picLocks noChangeAspect="1"/>
          </p:cNvPicPr>
          <p:nvPr/>
        </p:nvPicPr>
        <p:blipFill>
          <a:blip r:embed="rId7"/>
          <a:stretch>
            <a:fillRect/>
          </a:stretch>
        </p:blipFill>
        <p:spPr>
          <a:xfrm>
            <a:off x="16787903" y="1639295"/>
            <a:ext cx="995970" cy="1433432"/>
          </a:xfrm>
          <a:prstGeom prst="rect">
            <a:avLst/>
          </a:prstGeom>
        </p:spPr>
      </p:pic>
    </p:spTree>
    <p:extLst>
      <p:ext uri="{BB962C8B-B14F-4D97-AF65-F5344CB8AC3E}">
        <p14:creationId xmlns:p14="http://schemas.microsoft.com/office/powerpoint/2010/main" val="94589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bg1"/>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36" name="Rectangle 35"/>
              <p:cNvSpPr/>
              <p:nvPr/>
            </p:nvSpPr>
            <p:spPr>
              <a:xfrm>
                <a:off x="4648200" y="1206064"/>
                <a:ext cx="9689127" cy="916276"/>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Times New Roman" panose="02020603050405020304" pitchFamily="18" charset="0"/>
                  </a:rPr>
                  <a:t>Vẽ</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Dotum" panose="020B0600000101010101" pitchFamily="34" charset="-127"/>
                    <a:cs typeface="Times New Roman" panose="02020603050405020304" pitchFamily="18" charset="0"/>
                  </a:rPr>
                  <a:t> đồ thị của hàm số bậc nhất </a:t>
                </a:r>
                <a14:m>
                  <m:oMath xmlns:m="http://schemas.openxmlformats.org/officeDocument/2006/math">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𝑦</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+4</m:t>
                    </m:r>
                  </m:oMath>
                </a14:m>
                <a:endParaRPr kumimoji="0" lang="en-US" sz="4000" b="0" i="0" u="none" strike="noStrike" kern="1200" cap="none" spc="0" normalizeH="0" baseline="0" noProof="0">
                  <a:ln>
                    <a:noFill/>
                  </a:ln>
                  <a:solidFill>
                    <a:prstClr val="black"/>
                  </a:solidFill>
                  <a:effectLst/>
                  <a:uLnTx/>
                  <a:uFillTx/>
                  <a:latin typeface="Calibri"/>
                  <a:ea typeface="Arial" panose="020B0604020202020204" pitchFamily="34" charset="0"/>
                  <a:cs typeface="Times New Roman" panose="02020603050405020304" pitchFamily="18" charset="0"/>
                </a:endParaRPr>
              </a:p>
            </p:txBody>
          </p:sp>
        </mc:Choice>
        <mc:Fallback xmlns="">
          <p:sp>
            <p:nvSpPr>
              <p:cNvPr id="36" name="Rectangle 35"/>
              <p:cNvSpPr>
                <a:spLocks noRot="1" noChangeAspect="1" noMove="1" noResize="1" noEditPoints="1" noAdjustHandles="1" noChangeArrowheads="1" noChangeShapeType="1" noTextEdit="1"/>
              </p:cNvSpPr>
              <p:nvPr/>
            </p:nvSpPr>
            <p:spPr>
              <a:xfrm>
                <a:off x="4648200" y="1206064"/>
                <a:ext cx="9689127" cy="916276"/>
              </a:xfrm>
              <a:prstGeom prst="rect">
                <a:avLst/>
              </a:prstGeom>
              <a:blipFill>
                <a:blip r:embed="rId2"/>
                <a:stretch>
                  <a:fillRect l="-2266" b="-26667"/>
                </a:stretch>
              </a:blipFill>
            </p:spPr>
            <p:txBody>
              <a:bodyPr/>
              <a:lstStyle/>
              <a:p>
                <a:r>
                  <a:rPr lang="en-US">
                    <a:noFill/>
                  </a:rPr>
                  <a:t> </a:t>
                </a:r>
              </a:p>
            </p:txBody>
          </p:sp>
        </mc:Fallback>
      </mc:AlternateContent>
      <p:sp>
        <p:nvSpPr>
          <p:cNvPr id="37" name="Freeform 12"/>
          <p:cNvSpPr/>
          <p:nvPr/>
        </p:nvSpPr>
        <p:spPr>
          <a:xfrm>
            <a:off x="1143000" y="1104900"/>
            <a:ext cx="3233529" cy="1295400"/>
          </a:xfrm>
          <a:custGeom>
            <a:avLst/>
            <a:gdLst/>
            <a:ahLst/>
            <a:cxnLst/>
            <a:rect l="l" t="t" r="r" b="b"/>
            <a:pathLst>
              <a:path w="860843" h="220879">
                <a:moveTo>
                  <a:pt x="110440" y="0"/>
                </a:moveTo>
                <a:lnTo>
                  <a:pt x="750403" y="0"/>
                </a:lnTo>
                <a:cubicBezTo>
                  <a:pt x="811397" y="0"/>
                  <a:pt x="860843" y="49446"/>
                  <a:pt x="860843" y="110440"/>
                </a:cubicBezTo>
                <a:lnTo>
                  <a:pt x="860843" y="110440"/>
                </a:lnTo>
                <a:cubicBezTo>
                  <a:pt x="860843" y="139730"/>
                  <a:pt x="849207" y="167821"/>
                  <a:pt x="828495" y="188532"/>
                </a:cubicBezTo>
                <a:cubicBezTo>
                  <a:pt x="807784" y="209244"/>
                  <a:pt x="779693" y="220879"/>
                  <a:pt x="750403" y="220879"/>
                </a:cubicBezTo>
                <a:lnTo>
                  <a:pt x="110440" y="220879"/>
                </a:lnTo>
                <a:cubicBezTo>
                  <a:pt x="81149" y="220879"/>
                  <a:pt x="53059" y="209244"/>
                  <a:pt x="32347" y="188532"/>
                </a:cubicBezTo>
                <a:cubicBezTo>
                  <a:pt x="11636" y="167821"/>
                  <a:pt x="0" y="139730"/>
                  <a:pt x="0" y="110440"/>
                </a:cubicBezTo>
                <a:lnTo>
                  <a:pt x="0" y="110440"/>
                </a:lnTo>
                <a:cubicBezTo>
                  <a:pt x="0" y="81149"/>
                  <a:pt x="11636" y="53059"/>
                  <a:pt x="32347" y="32347"/>
                </a:cubicBezTo>
                <a:cubicBezTo>
                  <a:pt x="53059" y="11636"/>
                  <a:pt x="81149" y="0"/>
                  <a:pt x="110440" y="0"/>
                </a:cubicBezTo>
                <a:close/>
              </a:path>
            </a:pathLst>
          </a:custGeom>
          <a:solidFill>
            <a:srgbClr val="FEF3C6"/>
          </a:solidFill>
          <a:ln w="76200" cap="rnd">
            <a:solidFill>
              <a:srgbClr val="495324"/>
            </a:solidFill>
            <a:prstDash val="solid"/>
            <a:round/>
          </a:ln>
        </p:spPr>
        <p:txBody>
          <a:bodyPr/>
          <a:lstStyle/>
          <a:p>
            <a:pPr marL="0" marR="0" lvl="0" indent="0" algn="ctr" defTabSz="914400" rtl="0" eaLnBrk="1" fontAlgn="auto" latinLnBrk="0" hangingPunct="1">
              <a:lnSpc>
                <a:spcPct val="160000"/>
              </a:lnSpc>
              <a:spcBef>
                <a:spcPts val="0"/>
              </a:spcBef>
              <a:spcAft>
                <a:spcPts val="0"/>
              </a:spcAft>
              <a:buClrTx/>
              <a:buSzTx/>
              <a:buFontTx/>
              <a:buNone/>
              <a:tabLst/>
              <a:defRPr/>
            </a:pPr>
            <a:r>
              <a:rPr kumimoji="0" lang="en-US" sz="45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Ví dụ 3</a:t>
            </a:r>
            <a:endParaRPr kumimoji="0" lang="en-US" sz="4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1" name="Rectangle 20"/>
          <p:cNvSpPr/>
          <p:nvPr/>
        </p:nvSpPr>
        <p:spPr>
          <a:xfrm>
            <a:off x="8566758" y="2652381"/>
            <a:ext cx="115448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4000" b="1" i="1" u="sng" strike="noStrike" kern="1200" cap="none" spc="0" normalizeH="0" baseline="0" noProof="0" smtClean="0">
                <a:ln>
                  <a:noFill/>
                </a:ln>
                <a:solidFill>
                  <a:schemeClr val="tx2"/>
                </a:solidFill>
                <a:effectLst/>
                <a:uLnTx/>
                <a:uFillTx/>
                <a:latin typeface="Arial" panose="020B0604020202020204" pitchFamily="34" charset="0"/>
                <a:ea typeface="+mn-ea"/>
                <a:cs typeface="Arial"/>
                <a:sym typeface="Arial"/>
              </a:rPr>
              <a:t>Giải</a:t>
            </a:r>
            <a:endParaRPr kumimoji="0" lang="en-US" sz="4000" b="1" i="1" u="sng" strike="noStrike" kern="1200" cap="none" spc="0" normalizeH="0" baseline="0" noProof="0" dirty="0">
              <a:ln>
                <a:noFill/>
              </a:ln>
              <a:solidFill>
                <a:schemeClr val="tx2"/>
              </a:solidFill>
              <a:effectLst/>
              <a:uLnTx/>
              <a:uFillTx/>
              <a:latin typeface="Calibri"/>
              <a:ea typeface="+mn-ea"/>
              <a:cs typeface="Arial"/>
              <a:sym typeface="Arial"/>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506200" y="3890308"/>
            <a:ext cx="5917227" cy="5510417"/>
          </a:xfrm>
          <a:prstGeom prst="rect">
            <a:avLst/>
          </a:prstGeom>
        </p:spPr>
      </p:pic>
      <mc:AlternateContent xmlns:mc="http://schemas.openxmlformats.org/markup-compatibility/2006" xmlns:a14="http://schemas.microsoft.com/office/drawing/2010/main">
        <mc:Choice Requires="a14">
          <p:sp>
            <p:nvSpPr>
              <p:cNvPr id="23" name="Rectangle 22"/>
              <p:cNvSpPr/>
              <p:nvPr/>
            </p:nvSpPr>
            <p:spPr>
              <a:xfrm>
                <a:off x="1163053" y="3778064"/>
                <a:ext cx="9428747" cy="5734903"/>
              </a:xfrm>
              <a:prstGeom prst="rect">
                <a:avLst/>
              </a:prstGeom>
            </p:spPr>
            <p:txBody>
              <a:bodyPr wrap="square">
                <a:spAutoFit/>
              </a:bodyPr>
              <a:lstStyle/>
              <a:p>
                <a:pPr lvl="0" algn="just">
                  <a:lnSpc>
                    <a:spcPct val="150000"/>
                  </a:lnSpc>
                  <a:spcBef>
                    <a:spcPts val="300"/>
                  </a:spcBef>
                  <a:spcAft>
                    <a:spcPts val="300"/>
                  </a:spcAft>
                  <a:defRPr/>
                </a:pPr>
                <a:r>
                  <a:rPr lang="en-US" sz="3900">
                    <a:solidFill>
                      <a:prstClr val="black"/>
                    </a:solidFill>
                    <a:latin typeface="Arial" panose="020B0604020202020204" pitchFamily="34" charset="0"/>
                    <a:ea typeface="Dotum" panose="020B0600000101010101" pitchFamily="34" charset="-127"/>
                    <a:cs typeface="Arial" panose="020B0604020202020204" pitchFamily="34" charset="0"/>
                  </a:rPr>
                  <a:t>Cho </a:t>
                </a:r>
                <a14:m>
                  <m:oMath xmlns:m="http://schemas.openxmlformats.org/officeDocument/2006/math">
                    <m:r>
                      <a:rPr lang="en-US"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𝑥</m:t>
                    </m:r>
                    <m:r>
                      <a:rPr lang="en-US"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=0</m:t>
                    </m:r>
                  </m:oMath>
                </a14:m>
                <a:r>
                  <a:rPr lang="en-US" sz="3900">
                    <a:solidFill>
                      <a:prstClr val="black"/>
                    </a:solidFill>
                    <a:latin typeface="Arial" panose="020B0604020202020204" pitchFamily="34" charset="0"/>
                    <a:ea typeface="Dotum" panose="020B0600000101010101" pitchFamily="34" charset="-127"/>
                    <a:cs typeface="Arial" panose="020B0604020202020204" pitchFamily="34" charset="0"/>
                  </a:rPr>
                  <a:t> thì </a:t>
                </a:r>
                <a14:m>
                  <m:oMath xmlns:m="http://schemas.openxmlformats.org/officeDocument/2006/math">
                    <m:r>
                      <a:rPr lang="en-US"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𝑦</m:t>
                    </m:r>
                    <m:r>
                      <a:rPr lang="en-US"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=4,</m:t>
                    </m:r>
                  </m:oMath>
                </a14:m>
                <a:r>
                  <a:rPr lang="en-US" sz="3900">
                    <a:solidFill>
                      <a:prstClr val="black"/>
                    </a:solidFill>
                    <a:latin typeface="Arial" panose="020B0604020202020204" pitchFamily="34" charset="0"/>
                    <a:ea typeface="Arial" panose="020B0604020202020204" pitchFamily="34" charset="0"/>
                    <a:cs typeface="Arial" panose="020B0604020202020204" pitchFamily="34" charset="0"/>
                  </a:rPr>
                  <a:t> ta được giao điểm của đồ thị với trục </a:t>
                </a:r>
                <a14:m>
                  <m:oMath xmlns:m="http://schemas.openxmlformats.org/officeDocument/2006/math">
                    <m:r>
                      <a:rPr lang="en-US" sz="3900" i="1">
                        <a:solidFill>
                          <a:prstClr val="black"/>
                        </a:solidFill>
                        <a:latin typeface="Cambria Math" panose="02040503050406030204" pitchFamily="18" charset="0"/>
                        <a:ea typeface="Arial" panose="020B0604020202020204" pitchFamily="34" charset="0"/>
                        <a:cs typeface="Arial" panose="020B0604020202020204" pitchFamily="34" charset="0"/>
                      </a:rPr>
                      <m:t>𝑂𝑦</m:t>
                    </m:r>
                  </m:oMath>
                </a14:m>
                <a:r>
                  <a:rPr lang="en-US" sz="3900">
                    <a:solidFill>
                      <a:prstClr val="black"/>
                    </a:solidFill>
                    <a:latin typeface="Arial" panose="020B0604020202020204" pitchFamily="34" charset="0"/>
                    <a:ea typeface="Arial" panose="020B0604020202020204" pitchFamily="34" charset="0"/>
                    <a:cs typeface="Arial" panose="020B0604020202020204" pitchFamily="34" charset="0"/>
                  </a:rPr>
                  <a:t> là </a:t>
                </a:r>
                <a14:m>
                  <m:oMath xmlns:m="http://schemas.openxmlformats.org/officeDocument/2006/math">
                    <m:r>
                      <a:rPr lang="en-US" sz="3900" i="1">
                        <a:solidFill>
                          <a:prstClr val="black"/>
                        </a:solidFill>
                        <a:latin typeface="Cambria Math" panose="02040503050406030204" pitchFamily="18" charset="0"/>
                        <a:ea typeface="Arial" panose="020B0604020202020204" pitchFamily="34" charset="0"/>
                        <a:cs typeface="Arial" panose="020B0604020202020204" pitchFamily="34" charset="0"/>
                      </a:rPr>
                      <m:t>𝑃</m:t>
                    </m:r>
                    <m:d>
                      <m:dPr>
                        <m:ctrlPr>
                          <a:rPr lang="en-US" sz="3900" i="1">
                            <a:solidFill>
                              <a:prstClr val="black"/>
                            </a:solidFill>
                            <a:latin typeface="Cambria Math" panose="02040503050406030204" pitchFamily="18" charset="0"/>
                            <a:ea typeface="Arial" panose="020B0604020202020204" pitchFamily="34" charset="0"/>
                            <a:cs typeface="Arial" panose="020B0604020202020204" pitchFamily="34" charset="0"/>
                          </a:rPr>
                        </m:ctrlPr>
                      </m:dPr>
                      <m:e>
                        <m:r>
                          <a:rPr lang="en-US" sz="3900" i="1">
                            <a:solidFill>
                              <a:prstClr val="black"/>
                            </a:solidFill>
                            <a:latin typeface="Cambria Math" panose="02040503050406030204" pitchFamily="18" charset="0"/>
                            <a:ea typeface="Arial" panose="020B0604020202020204" pitchFamily="34" charset="0"/>
                            <a:cs typeface="Arial" panose="020B0604020202020204" pitchFamily="34" charset="0"/>
                          </a:rPr>
                          <m:t>0;4</m:t>
                        </m:r>
                      </m:e>
                    </m:d>
                    <m:r>
                      <a:rPr lang="en-US" sz="3900" i="1">
                        <a:solidFill>
                          <a:prstClr val="black"/>
                        </a:solidFill>
                        <a:latin typeface="Cambria Math" panose="02040503050406030204" pitchFamily="18" charset="0"/>
                        <a:ea typeface="Arial" panose="020B0604020202020204" pitchFamily="34" charset="0"/>
                        <a:cs typeface="Arial" panose="020B0604020202020204" pitchFamily="34" charset="0"/>
                      </a:rPr>
                      <m:t>.</m:t>
                    </m:r>
                  </m:oMath>
                </a14:m>
                <a:endParaRPr kumimoji="0" lang="en-US" sz="39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endParaRPr>
              </a:p>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en-US" sz="39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Cho </a:t>
                </a:r>
                <a14:m>
                  <m:oMath xmlns:m="http://schemas.openxmlformats.org/officeDocument/2006/math">
                    <m:r>
                      <a:rPr kumimoji="0" lang="en-US" sz="39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𝑦</m:t>
                    </m:r>
                    <m:r>
                      <a:rPr kumimoji="0" lang="en-US" sz="39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=0</m:t>
                    </m:r>
                  </m:oMath>
                </a14:m>
                <a:r>
                  <a:rPr kumimoji="0" lang="en-US" sz="39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thì </a:t>
                </a:r>
                <a14:m>
                  <m:oMath xmlns:m="http://schemas.openxmlformats.org/officeDocument/2006/math">
                    <m:r>
                      <a:rPr kumimoji="0" lang="en-US" sz="39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r>
                      <a:rPr kumimoji="0" lang="en-US" sz="3900" b="0" i="1"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oMath>
                </a14:m>
                <a:r>
                  <a:rPr kumimoji="0" lang="en-US" sz="39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ta được</a:t>
                </a:r>
                <a:r>
                  <a:rPr kumimoji="0" lang="en-US" sz="3900" b="0" i="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giao điểm của đồ thị với trục </a:t>
                </a:r>
                <a14:m>
                  <m:oMath xmlns:m="http://schemas.openxmlformats.org/officeDocument/2006/math">
                    <m:r>
                      <a:rPr kumimoji="0" lang="en-US" sz="3900" b="0" i="1" u="none" strike="noStrike" kern="1200" cap="none" spc="0" normalizeH="0" noProof="0" smtClean="0">
                        <a:ln>
                          <a:noFill/>
                        </a:ln>
                        <a:solidFill>
                          <a:prstClr val="black"/>
                        </a:solidFill>
                        <a:effectLst/>
                        <a:uLnTx/>
                        <a:uFillTx/>
                        <a:latin typeface="Cambria Math" panose="02040503050406030204" pitchFamily="18" charset="0"/>
                        <a:ea typeface="Arial" panose="020B0604020202020204" pitchFamily="34" charset="0"/>
                        <a:cs typeface="Arial" panose="020B0604020202020204" pitchFamily="34" charset="0"/>
                      </a:rPr>
                      <m:t>𝑂𝑥</m:t>
                    </m:r>
                  </m:oMath>
                </a14:m>
                <a:r>
                  <a:rPr kumimoji="0" lang="en-US" sz="3900" b="0" i="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là </a:t>
                </a:r>
                <a14:m>
                  <m:oMath xmlns:m="http://schemas.openxmlformats.org/officeDocument/2006/math">
                    <m:r>
                      <a:rPr kumimoji="0" lang="en-US" sz="3900" b="0" i="1" u="none" strike="noStrike" kern="1200" cap="none" spc="0" normalizeH="0" noProof="0" smtClean="0">
                        <a:ln>
                          <a:noFill/>
                        </a:ln>
                        <a:solidFill>
                          <a:prstClr val="black"/>
                        </a:solidFill>
                        <a:effectLst/>
                        <a:uLnTx/>
                        <a:uFillTx/>
                        <a:latin typeface="Cambria Math" panose="02040503050406030204" pitchFamily="18" charset="0"/>
                        <a:ea typeface="Arial" panose="020B0604020202020204" pitchFamily="34" charset="0"/>
                        <a:cs typeface="Arial" panose="020B0604020202020204" pitchFamily="34" charset="0"/>
                      </a:rPr>
                      <m:t>𝑄</m:t>
                    </m:r>
                    <m:d>
                      <m:dPr>
                        <m:ctrlPr>
                          <a:rPr kumimoji="0" lang="en-US" sz="3900" b="0" i="1" u="none" strike="noStrike" kern="1200" cap="none" spc="0" normalizeH="0" noProof="0" smtClean="0">
                            <a:ln>
                              <a:noFill/>
                            </a:ln>
                            <a:solidFill>
                              <a:prstClr val="black"/>
                            </a:solidFill>
                            <a:effectLst/>
                            <a:uLnTx/>
                            <a:uFillTx/>
                            <a:latin typeface="Cambria Math" panose="02040503050406030204" pitchFamily="18" charset="0"/>
                            <a:ea typeface="Arial" panose="020B0604020202020204" pitchFamily="34" charset="0"/>
                            <a:cs typeface="Arial" panose="020B0604020202020204" pitchFamily="34" charset="0"/>
                          </a:rPr>
                        </m:ctrlPr>
                      </m:dPr>
                      <m:e>
                        <m:r>
                          <a:rPr kumimoji="0" lang="en-US" sz="3900" b="0" i="1" u="none" strike="noStrike" kern="1200" cap="none" spc="0" normalizeH="0" noProof="0" smtClean="0">
                            <a:ln>
                              <a:noFill/>
                            </a:ln>
                            <a:solidFill>
                              <a:prstClr val="black"/>
                            </a:solidFill>
                            <a:effectLst/>
                            <a:uLnTx/>
                            <a:uFillTx/>
                            <a:latin typeface="Cambria Math" panose="02040503050406030204" pitchFamily="18" charset="0"/>
                            <a:ea typeface="Arial" panose="020B0604020202020204" pitchFamily="34" charset="0"/>
                            <a:cs typeface="Arial" panose="020B0604020202020204" pitchFamily="34" charset="0"/>
                          </a:rPr>
                          <m:t>−2;0</m:t>
                        </m:r>
                      </m:e>
                    </m:d>
                    <m:r>
                      <a:rPr kumimoji="0" lang="en-US" sz="3900" b="0" i="1" u="none" strike="noStrike" kern="1200" cap="none" spc="0" normalizeH="0" noProof="0" smtClean="0">
                        <a:ln>
                          <a:noFill/>
                        </a:ln>
                        <a:solidFill>
                          <a:prstClr val="black"/>
                        </a:solidFill>
                        <a:effectLst/>
                        <a:uLnTx/>
                        <a:uFillTx/>
                        <a:latin typeface="Cambria Math" panose="02040503050406030204" pitchFamily="18" charset="0"/>
                        <a:ea typeface="Arial" panose="020B0604020202020204" pitchFamily="34" charset="0"/>
                        <a:cs typeface="Arial" panose="020B0604020202020204" pitchFamily="34" charset="0"/>
                      </a:rPr>
                      <m:t>.</m:t>
                    </m:r>
                  </m:oMath>
                </a14:m>
                <a:endParaRPr kumimoji="0" lang="en-US" sz="39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300"/>
                  </a:spcBef>
                  <a:spcAft>
                    <a:spcPts val="300"/>
                  </a:spcAft>
                </a:pPr>
                <a:r>
                  <a:rPr lang="en-US" sz="3900">
                    <a:solidFill>
                      <a:prstClr val="black"/>
                    </a:solidFill>
                    <a:latin typeface="Arial" panose="020B0604020202020204" pitchFamily="34" charset="0"/>
                    <a:ea typeface="Dotum" panose="020B0600000101010101" pitchFamily="34" charset="-127"/>
                    <a:cs typeface="Arial" panose="020B0604020202020204" pitchFamily="34" charset="0"/>
                  </a:rPr>
                  <a:t>Đồ thị của hàm số </a:t>
                </a:r>
                <a14:m>
                  <m:oMath xmlns:m="http://schemas.openxmlformats.org/officeDocument/2006/math">
                    <m:r>
                      <a:rPr lang="en-US"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𝑦</m:t>
                    </m:r>
                    <m:r>
                      <a:rPr lang="en-US"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r>
                      <a:rPr lang="en-US"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𝑥</m:t>
                    </m:r>
                    <m:r>
                      <a:rPr lang="en-US"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+4</m:t>
                    </m:r>
                  </m:oMath>
                </a14:m>
                <a:r>
                  <a:rPr lang="en-US" sz="3900" smtClean="0">
                    <a:solidFill>
                      <a:prstClr val="black"/>
                    </a:solidFill>
                    <a:latin typeface="Arial" panose="020B0604020202020204" pitchFamily="34" charset="0"/>
                    <a:ea typeface="Dotum" panose="020B0600000101010101" pitchFamily="34" charset="-127"/>
                    <a:cs typeface="Arial" panose="020B0604020202020204" pitchFamily="34" charset="0"/>
                  </a:rPr>
                  <a:t> là </a:t>
                </a:r>
                <a:r>
                  <a:rPr lang="en-US" sz="3900">
                    <a:solidFill>
                      <a:prstClr val="black"/>
                    </a:solidFill>
                    <a:latin typeface="Arial" panose="020B0604020202020204" pitchFamily="34" charset="0"/>
                    <a:ea typeface="Dotum" panose="020B0600000101010101" pitchFamily="34" charset="-127"/>
                    <a:cs typeface="Arial" panose="020B0604020202020204" pitchFamily="34" charset="0"/>
                  </a:rPr>
                  <a:t>đường thẳng </a:t>
                </a:r>
                <a14:m>
                  <m:oMath xmlns:m="http://schemas.openxmlformats.org/officeDocument/2006/math">
                    <m:r>
                      <a:rPr lang="en-US"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𝑃𝑄</m:t>
                    </m:r>
                  </m:oMath>
                </a14:m>
                <a:r>
                  <a:rPr lang="en-US" sz="39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en-US" sz="3900">
                  <a:solidFill>
                    <a:prstClr val="black"/>
                  </a:solidFill>
                  <a:latin typeface="Arial" panose="020B060402020202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1163053" y="3778064"/>
                <a:ext cx="9428747" cy="5734903"/>
              </a:xfrm>
              <a:prstGeom prst="rect">
                <a:avLst/>
              </a:prstGeom>
              <a:blipFill>
                <a:blip r:embed="rId5"/>
                <a:stretch>
                  <a:fillRect l="-2198" r="-2198"/>
                </a:stretch>
              </a:blipFill>
            </p:spPr>
            <p:txBody>
              <a:bodyPr/>
              <a:lstStyle/>
              <a:p>
                <a:r>
                  <a:rPr lang="en-US">
                    <a:noFill/>
                  </a:rPr>
                  <a:t> </a:t>
                </a:r>
              </a:p>
            </p:txBody>
          </p:sp>
        </mc:Fallback>
      </mc:AlternateContent>
      <p:pic>
        <p:nvPicPr>
          <p:cNvPr id="11" name="Picture 10"/>
          <p:cNvPicPr>
            <a:picLocks noChangeAspect="1"/>
          </p:cNvPicPr>
          <p:nvPr/>
        </p:nvPicPr>
        <p:blipFill>
          <a:blip r:embed="rId6"/>
          <a:stretch>
            <a:fillRect/>
          </a:stretch>
        </p:blipFill>
        <p:spPr>
          <a:xfrm>
            <a:off x="16071880" y="1213072"/>
            <a:ext cx="1371600" cy="1079056"/>
          </a:xfrm>
          <a:prstGeom prst="rect">
            <a:avLst/>
          </a:prstGeom>
        </p:spPr>
      </p:pic>
    </p:spTree>
    <p:extLst>
      <p:ext uri="{BB962C8B-B14F-4D97-AF65-F5344CB8AC3E}">
        <p14:creationId xmlns:p14="http://schemas.microsoft.com/office/powerpoint/2010/main" val="350626623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Effect transition="in" filter="fade">
                                      <p:cBhvr>
                                        <p:cTn id="20" dur="500"/>
                                        <p:tgtEl>
                                          <p:spTgt spid="2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3">
                                            <p:txEl>
                                              <p:pRg st="1" end="1"/>
                                            </p:txEl>
                                          </p:spTgt>
                                        </p:tgtEl>
                                        <p:attrNameLst>
                                          <p:attrName>style.visibility</p:attrName>
                                        </p:attrNameLst>
                                      </p:cBhvr>
                                      <p:to>
                                        <p:strVal val="visible"/>
                                      </p:to>
                                    </p:set>
                                    <p:animEffect transition="in" filter="wipe(left)">
                                      <p:cBhvr>
                                        <p:cTn id="25" dur="500"/>
                                        <p:tgtEl>
                                          <p:spTgt spid="2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3">
                                            <p:txEl>
                                              <p:pRg st="2" end="2"/>
                                            </p:txEl>
                                          </p:spTgt>
                                        </p:tgtEl>
                                        <p:attrNameLst>
                                          <p:attrName>style.visibility</p:attrName>
                                        </p:attrNameLst>
                                      </p:cBhvr>
                                      <p:to>
                                        <p:strVal val="visible"/>
                                      </p:to>
                                    </p:set>
                                    <p:animEffect transition="in" filter="randombar(horizontal)">
                                      <p:cBhvr>
                                        <p:cTn id="30" dur="500"/>
                                        <p:tgtEl>
                                          <p:spTgt spid="2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up)">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animBg="1"/>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5801178" y="608797"/>
            <a:ext cx="6537007" cy="1486703"/>
            <a:chOff x="6019800" y="466874"/>
            <a:chExt cx="6537007" cy="1486703"/>
          </a:xfrm>
        </p:grpSpPr>
        <p:grpSp>
          <p:nvGrpSpPr>
            <p:cNvPr id="20" name="Group 5"/>
            <p:cNvGrpSpPr/>
            <p:nvPr/>
          </p:nvGrpSpPr>
          <p:grpSpPr>
            <a:xfrm>
              <a:off x="6019800" y="466874"/>
              <a:ext cx="6537007" cy="1486703"/>
              <a:chOff x="0" y="-47625"/>
              <a:chExt cx="1721681" cy="391560"/>
            </a:xfrm>
          </p:grpSpPr>
          <p:sp>
            <p:nvSpPr>
              <p:cNvPr id="21" name="Freeform 6"/>
              <p:cNvSpPr/>
              <p:nvPr/>
            </p:nvSpPr>
            <p:spPr>
              <a:xfrm>
                <a:off x="140484" y="0"/>
                <a:ext cx="1410969" cy="343935"/>
              </a:xfrm>
              <a:custGeom>
                <a:avLst/>
                <a:gdLst/>
                <a:ahLst/>
                <a:cxnLst/>
                <a:rect l="l" t="t" r="r" b="b"/>
                <a:pathLst>
                  <a:path w="1721681" h="343935">
                    <a:moveTo>
                      <a:pt x="60400" y="0"/>
                    </a:moveTo>
                    <a:lnTo>
                      <a:pt x="1661281" y="0"/>
                    </a:lnTo>
                    <a:cubicBezTo>
                      <a:pt x="1694639" y="0"/>
                      <a:pt x="1721681" y="27042"/>
                      <a:pt x="1721681" y="60400"/>
                    </a:cubicBezTo>
                    <a:lnTo>
                      <a:pt x="1721681" y="283534"/>
                    </a:lnTo>
                    <a:cubicBezTo>
                      <a:pt x="1721681" y="316893"/>
                      <a:pt x="1694639" y="343935"/>
                      <a:pt x="1661281" y="343935"/>
                    </a:cubicBezTo>
                    <a:lnTo>
                      <a:pt x="60400" y="343935"/>
                    </a:lnTo>
                    <a:cubicBezTo>
                      <a:pt x="27042" y="343935"/>
                      <a:pt x="0" y="316893"/>
                      <a:pt x="0" y="283534"/>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22" name="TextBox 7"/>
              <p:cNvSpPr txBox="1"/>
              <p:nvPr/>
            </p:nvSpPr>
            <p:spPr>
              <a:xfrm>
                <a:off x="0" y="-47625"/>
                <a:ext cx="1721681" cy="3915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11"/>
            <p:cNvSpPr txBox="1"/>
            <p:nvPr/>
          </p:nvSpPr>
          <p:spPr>
            <a:xfrm>
              <a:off x="6666133" y="1002539"/>
              <a:ext cx="5244340" cy="756617"/>
            </a:xfrm>
            <a:prstGeom prst="rect">
              <a:avLst/>
            </a:prstGeom>
          </p:spPr>
          <p:txBody>
            <a:bodyPr wrap="square" lIns="0" tIns="0" rIns="0" bIns="0" rtlCol="0" anchor="t">
              <a:spAutoFit/>
            </a:bodyPr>
            <a:lstStyle/>
            <a:p>
              <a:pPr marL="0" marR="0" lvl="0" indent="0" algn="ctr" defTabSz="914400" rtl="0" eaLnBrk="1" fontAlgn="auto" latinLnBrk="0" hangingPunct="1">
                <a:lnSpc>
                  <a:spcPts val="5915"/>
                </a:lnSpc>
                <a:spcBef>
                  <a:spcPts val="0"/>
                </a:spcBef>
                <a:spcAft>
                  <a:spcPts val="0"/>
                </a:spcAft>
                <a:buClrTx/>
                <a:buSzTx/>
                <a:buFontTx/>
                <a:buNone/>
                <a:tabLst/>
                <a:defRPr/>
              </a:pPr>
              <a:r>
                <a:rPr kumimoji="0" lang="en-US" sz="6500" b="1" i="0" u="none" strike="noStrike" kern="1200" cap="none" spc="0" normalizeH="0" baseline="0" noProof="0" smtClean="0">
                  <a:ln>
                    <a:noFill/>
                  </a:ln>
                  <a:solidFill>
                    <a:srgbClr val="495324"/>
                  </a:solidFill>
                  <a:effectLst/>
                  <a:uLnTx/>
                  <a:uFillTx/>
                  <a:latin typeface="Arial" panose="020B0604020202020204" pitchFamily="34" charset="0"/>
                  <a:ea typeface="More Sugar Bold"/>
                  <a:cs typeface="Arial" panose="020B0604020202020204" pitchFamily="34" charset="0"/>
                </a:rPr>
                <a:t>Luyện</a:t>
              </a:r>
              <a:r>
                <a:rPr kumimoji="0" lang="en-US" sz="6500" b="1" i="0" u="none" strike="noStrike" kern="1200" cap="none" spc="0" normalizeH="0" noProof="0" smtClean="0">
                  <a:ln>
                    <a:noFill/>
                  </a:ln>
                  <a:solidFill>
                    <a:srgbClr val="495324"/>
                  </a:solidFill>
                  <a:effectLst/>
                  <a:uLnTx/>
                  <a:uFillTx/>
                  <a:latin typeface="Arial" panose="020B0604020202020204" pitchFamily="34" charset="0"/>
                  <a:ea typeface="More Sugar Bold"/>
                  <a:cs typeface="Arial" panose="020B0604020202020204" pitchFamily="34" charset="0"/>
                </a:rPr>
                <a:t> tập</a:t>
              </a:r>
              <a:endParaRPr kumimoji="0" lang="en-US" sz="6500" b="1" i="0" u="none" strike="noStrike" kern="1200" cap="none" spc="0" normalizeH="0" baseline="0" noProof="0">
                <a:ln>
                  <a:noFill/>
                </a:ln>
                <a:solidFill>
                  <a:srgbClr val="495324"/>
                </a:solidFill>
                <a:effectLst/>
                <a:uLnTx/>
                <a:uFillTx/>
                <a:latin typeface="Arial" panose="020B0604020202020204" pitchFamily="34" charset="0"/>
                <a:ea typeface="More Sugar Bold"/>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Rectangle 1"/>
              <p:cNvSpPr>
                <a:spLocks noChangeArrowheads="1"/>
              </p:cNvSpPr>
              <p:nvPr/>
            </p:nvSpPr>
            <p:spPr bwMode="auto">
              <a:xfrm>
                <a:off x="1924570" y="2255918"/>
                <a:ext cx="14290220" cy="139615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lnSpc>
                    <a:spcPct val="150000"/>
                  </a:lnSpc>
                  <a:spcBef>
                    <a:spcPts val="300"/>
                  </a:spcBef>
                  <a:spcAft>
                    <a:spcPts val="300"/>
                  </a:spcAft>
                </a:pPr>
                <a:r>
                  <a:rPr lang="en-US" sz="4200" smtClean="0">
                    <a:solidFill>
                      <a:srgbClr val="000000"/>
                    </a:solidFill>
                    <a:cs typeface="Arial" panose="020B0604020202020204" pitchFamily="34" charset="0"/>
                  </a:rPr>
                  <a:t>Vẽ đồ thị của các hàm số bậc nhất </a:t>
                </a:r>
                <a14:m>
                  <m:oMath xmlns:m="http://schemas.openxmlformats.org/officeDocument/2006/math">
                    <m:r>
                      <a:rPr lang="vi-VN" sz="4200" i="1">
                        <a:latin typeface="Cambria Math" panose="02040503050406030204" pitchFamily="18" charset="0"/>
                        <a:ea typeface="Arial" panose="020B0604020202020204" pitchFamily="34" charset="0"/>
                        <a:cs typeface="Times New Roman" panose="02020603050405020304" pitchFamily="18" charset="0"/>
                      </a:rPr>
                      <m:t>𝑦</m:t>
                    </m:r>
                    <m:r>
                      <a:rPr lang="vi-VN" sz="4200" i="1">
                        <a:latin typeface="Cambria Math" panose="02040503050406030204" pitchFamily="18" charset="0"/>
                        <a:ea typeface="Arial" panose="020B0604020202020204" pitchFamily="34" charset="0"/>
                        <a:cs typeface="Times New Roman" panose="02020603050405020304" pitchFamily="18" charset="0"/>
                      </a:rPr>
                      <m:t>=−2</m:t>
                    </m:r>
                    <m:r>
                      <a:rPr lang="vi-VN" sz="4200" i="1">
                        <a:latin typeface="Cambria Math" panose="02040503050406030204" pitchFamily="18" charset="0"/>
                        <a:ea typeface="Arial" panose="020B0604020202020204" pitchFamily="34" charset="0"/>
                        <a:cs typeface="Times New Roman" panose="02020603050405020304" pitchFamily="18" charset="0"/>
                      </a:rPr>
                      <m:t>𝑥</m:t>
                    </m:r>
                    <m:r>
                      <a:rPr lang="vi-VN" sz="4200" i="1">
                        <a:latin typeface="Cambria Math" panose="02040503050406030204" pitchFamily="18" charset="0"/>
                        <a:ea typeface="Arial" panose="020B0604020202020204" pitchFamily="34" charset="0"/>
                        <a:cs typeface="Times New Roman" panose="02020603050405020304" pitchFamily="18" charset="0"/>
                      </a:rPr>
                      <m:t>+3</m:t>
                    </m:r>
                  </m:oMath>
                </a14:m>
                <a:r>
                  <a:rPr lang="en-US" sz="4200" smtClean="0">
                    <a:solidFill>
                      <a:srgbClr val="000000"/>
                    </a:solidFill>
                    <a:cs typeface="Arial" panose="020B0604020202020204" pitchFamily="34" charset="0"/>
                  </a:rPr>
                  <a:t> </a:t>
                </a:r>
                <a:r>
                  <a:rPr lang="en-US" sz="4200">
                    <a:solidFill>
                      <a:srgbClr val="000000"/>
                    </a:solidFill>
                    <a:cs typeface="Arial" panose="020B0604020202020204" pitchFamily="34" charset="0"/>
                  </a:rPr>
                  <a:t>và </a:t>
                </a:r>
                <a14:m>
                  <m:oMath xmlns:m="http://schemas.openxmlformats.org/officeDocument/2006/math">
                    <m:r>
                      <a:rPr lang="vi-VN" sz="4200" i="1">
                        <a:latin typeface="Cambria Math" panose="02040503050406030204" pitchFamily="18" charset="0"/>
                        <a:ea typeface="Arial" panose="020B0604020202020204" pitchFamily="34" charset="0"/>
                        <a:cs typeface="Times New Roman" panose="02020603050405020304" pitchFamily="18" charset="0"/>
                      </a:rPr>
                      <m:t>𝑦</m:t>
                    </m:r>
                    <m:r>
                      <a:rPr lang="vi-VN" sz="4200" i="1">
                        <a:latin typeface="Cambria Math" panose="02040503050406030204" pitchFamily="18" charset="0"/>
                        <a:ea typeface="Arial" panose="020B0604020202020204" pitchFamily="34" charset="0"/>
                        <a:cs typeface="Times New Roman" panose="02020603050405020304" pitchFamily="18" charset="0"/>
                      </a:rPr>
                      <m:t>=</m:t>
                    </m:r>
                    <m:f>
                      <m:fPr>
                        <m:ctrlPr>
                          <a:rPr lang="en-US" sz="42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42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4200" i="1">
                            <a:effectLst/>
                            <a:latin typeface="Cambria Math" panose="02040503050406030204" pitchFamily="18" charset="0"/>
                            <a:ea typeface="Arial" panose="020B0604020202020204" pitchFamily="34" charset="0"/>
                            <a:cs typeface="Times New Roman" panose="02020603050405020304" pitchFamily="18" charset="0"/>
                          </a:rPr>
                          <m:t>2</m:t>
                        </m:r>
                      </m:den>
                    </m:f>
                    <m:r>
                      <a:rPr lang="vi-VN" sz="4200" i="1">
                        <a:effectLst/>
                        <a:latin typeface="Cambria Math" panose="02040503050406030204" pitchFamily="18" charset="0"/>
                        <a:ea typeface="Arial" panose="020B0604020202020204" pitchFamily="34" charset="0"/>
                        <a:cs typeface="Times New Roman" panose="02020603050405020304" pitchFamily="18" charset="0"/>
                      </a:rPr>
                      <m:t>𝑥</m:t>
                    </m:r>
                    <m:r>
                      <a:rPr lang="en-US" sz="4200" b="0" i="1" smtClean="0">
                        <a:effectLst/>
                        <a:latin typeface="Cambria Math" panose="02040503050406030204" pitchFamily="18" charset="0"/>
                        <a:ea typeface="Arial" panose="020B0604020202020204" pitchFamily="34" charset="0"/>
                        <a:cs typeface="Times New Roman" panose="02020603050405020304" pitchFamily="18" charset="0"/>
                      </a:rPr>
                      <m:t>.</m:t>
                    </m:r>
                  </m:oMath>
                </a14:m>
                <a:endParaRPr lang="en-US" sz="42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3" name="Rectangle 1"/>
              <p:cNvSpPr>
                <a:spLocks noRot="1" noChangeAspect="1" noMove="1" noResize="1" noEditPoints="1" noAdjustHandles="1" noChangeArrowheads="1" noChangeShapeType="1" noTextEdit="1"/>
              </p:cNvSpPr>
              <p:nvPr/>
            </p:nvSpPr>
            <p:spPr bwMode="auto">
              <a:xfrm>
                <a:off x="1924570" y="2255918"/>
                <a:ext cx="14290220" cy="1396151"/>
              </a:xfrm>
              <a:prstGeom prst="rect">
                <a:avLst/>
              </a:prstGeom>
              <a:blipFill>
                <a:blip r:embed="rId2"/>
                <a:stretch>
                  <a:fillRect l="-725" b="-349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5" name="Picture 4"/>
          <p:cNvPicPr>
            <a:picLocks noChangeAspect="1"/>
          </p:cNvPicPr>
          <p:nvPr/>
        </p:nvPicPr>
        <p:blipFill>
          <a:blip r:embed="rId3"/>
          <a:stretch>
            <a:fillRect/>
          </a:stretch>
        </p:blipFill>
        <p:spPr>
          <a:xfrm>
            <a:off x="-220788" y="2743266"/>
            <a:ext cx="1676883" cy="1006131"/>
          </a:xfrm>
          <a:prstGeom prst="rect">
            <a:avLst/>
          </a:prstGeom>
        </p:spPr>
      </p:pic>
      <p:sp>
        <p:nvSpPr>
          <p:cNvPr id="12" name="Rectangle 11"/>
          <p:cNvSpPr/>
          <p:nvPr/>
        </p:nvSpPr>
        <p:spPr>
          <a:xfrm>
            <a:off x="893799" y="4121543"/>
            <a:ext cx="115448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4000" b="1" i="1" u="sng" strike="noStrike" kern="1200" cap="none" spc="0" normalizeH="0" baseline="0" noProof="0" smtClean="0">
                <a:ln>
                  <a:noFill/>
                </a:ln>
                <a:solidFill>
                  <a:schemeClr val="tx2"/>
                </a:solidFill>
                <a:effectLst/>
                <a:uLnTx/>
                <a:uFillTx/>
                <a:latin typeface="Arial" panose="020B0604020202020204" pitchFamily="34" charset="0"/>
                <a:ea typeface="+mn-ea"/>
                <a:cs typeface="Arial"/>
                <a:sym typeface="Arial"/>
              </a:rPr>
              <a:t>Giải</a:t>
            </a:r>
            <a:endParaRPr kumimoji="0" lang="en-US" sz="4000" b="1" i="1" u="sng" strike="noStrike" kern="1200" cap="none" spc="0" normalizeH="0" baseline="0" noProof="0" dirty="0">
              <a:ln>
                <a:noFill/>
              </a:ln>
              <a:solidFill>
                <a:schemeClr val="tx2"/>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7" name="Rectangle 6"/>
              <p:cNvSpPr/>
              <p:nvPr/>
            </p:nvSpPr>
            <p:spPr>
              <a:xfrm>
                <a:off x="893799" y="5268635"/>
                <a:ext cx="9144000" cy="4396973"/>
              </a:xfrm>
              <a:prstGeom prst="rect">
                <a:avLst/>
              </a:prstGeom>
            </p:spPr>
            <p:txBody>
              <a:bodyPr>
                <a:spAutoFit/>
              </a:bodyPr>
              <a:lstStyle/>
              <a:p>
                <a:pPr marL="571500" indent="-571500" algn="just">
                  <a:lnSpc>
                    <a:spcPct val="150000"/>
                  </a:lnSpc>
                  <a:spcBef>
                    <a:spcPts val="300"/>
                  </a:spcBef>
                  <a:spcAft>
                    <a:spcPts val="300"/>
                  </a:spcAft>
                  <a:buFont typeface="Arial" panose="020B0604020202020204" pitchFamily="34" charset="0"/>
                  <a:buChar char="•"/>
                </a:pPr>
                <a:r>
                  <a:rPr lang="vi-VN" sz="4000" smtClean="0">
                    <a:ea typeface="Arial" panose="020B0604020202020204" pitchFamily="34" charset="0"/>
                    <a:cs typeface="Times New Roman" panose="02020603050405020304" pitchFamily="18" charset="0"/>
                  </a:rPr>
                  <a:t>Hàm </a:t>
                </a:r>
                <a:r>
                  <a:rPr lang="vi-VN" sz="4000">
                    <a:ea typeface="Arial" panose="020B0604020202020204" pitchFamily="34" charset="0"/>
                    <a:cs typeface="Times New Roman" panose="02020603050405020304" pitchFamily="18" charset="0"/>
                  </a:rPr>
                  <a:t>số: </a:t>
                </a:r>
                <a14:m>
                  <m:oMath xmlns:m="http://schemas.openxmlformats.org/officeDocument/2006/math">
                    <m:r>
                      <a:rPr lang="vi-VN" sz="4000" i="1">
                        <a:effectLst/>
                        <a:latin typeface="Cambria Math" panose="02040503050406030204" pitchFamily="18" charset="0"/>
                        <a:ea typeface="Arial" panose="020B0604020202020204" pitchFamily="34" charset="0"/>
                        <a:cs typeface="Times New Roman" panose="02020603050405020304" pitchFamily="18" charset="0"/>
                      </a:rPr>
                      <m:t>𝑦</m:t>
                    </m:r>
                    <m:r>
                      <a:rPr lang="vi-VN" sz="4000" i="1">
                        <a:effectLst/>
                        <a:latin typeface="Cambria Math" panose="02040503050406030204" pitchFamily="18" charset="0"/>
                        <a:ea typeface="Arial" panose="020B0604020202020204" pitchFamily="34" charset="0"/>
                        <a:cs typeface="Times New Roman" panose="02020603050405020304" pitchFamily="18" charset="0"/>
                      </a:rPr>
                      <m:t>=−2</m:t>
                    </m:r>
                    <m:r>
                      <a:rPr lang="vi-VN" sz="4000" i="1">
                        <a:effectLst/>
                        <a:latin typeface="Cambria Math" panose="02040503050406030204" pitchFamily="18" charset="0"/>
                        <a:ea typeface="Arial" panose="020B0604020202020204" pitchFamily="34" charset="0"/>
                        <a:cs typeface="Times New Roman" panose="02020603050405020304" pitchFamily="18" charset="0"/>
                      </a:rPr>
                      <m:t>𝑥</m:t>
                    </m:r>
                    <m:r>
                      <a:rPr lang="vi-VN" sz="4000" i="1">
                        <a:effectLst/>
                        <a:latin typeface="Cambria Math" panose="02040503050406030204" pitchFamily="18" charset="0"/>
                        <a:ea typeface="Arial" panose="020B0604020202020204" pitchFamily="34" charset="0"/>
                        <a:cs typeface="Times New Roman" panose="02020603050405020304" pitchFamily="18" charset="0"/>
                      </a:rPr>
                      <m:t>+3</m:t>
                    </m:r>
                  </m:oMath>
                </a14:m>
                <a:endParaRPr lang="en-US" sz="40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4000" smtClean="0">
                    <a:effectLst/>
                    <a:latin typeface="Arial" panose="020B0604020202020204" pitchFamily="34" charset="0"/>
                    <a:ea typeface="Dotum" panose="020B0600000101010101" pitchFamily="34" charset="-127"/>
                    <a:cs typeface="Arial" panose="020B0604020202020204" pitchFamily="34" charset="0"/>
                  </a:rPr>
                  <a:t>Hàm </a:t>
                </a:r>
                <a:r>
                  <a:rPr lang="en-US" sz="4000">
                    <a:effectLst/>
                    <a:latin typeface="Arial" panose="020B0604020202020204" pitchFamily="34" charset="0"/>
                    <a:ea typeface="Dotum" panose="020B0600000101010101" pitchFamily="34" charset="-127"/>
                    <a:cs typeface="Arial" panose="020B0604020202020204" pitchFamily="34" charset="0"/>
                  </a:rPr>
                  <a:t>số đi qua điểm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𝐴</m:t>
                    </m:r>
                    <m:r>
                      <a:rPr lang="en-US" sz="4000" i="1">
                        <a:effectLst/>
                        <a:latin typeface="Cambria Math" panose="02040503050406030204" pitchFamily="18" charset="0"/>
                        <a:ea typeface="Dotum" panose="020B0600000101010101" pitchFamily="34" charset="-127"/>
                        <a:cs typeface="Times New Roman" panose="02020603050405020304" pitchFamily="18" charset="0"/>
                      </a:rPr>
                      <m:t>(0;3)</m:t>
                    </m:r>
                  </m:oMath>
                </a14:m>
                <a:r>
                  <a:rPr lang="en-US" sz="40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𝐵</m:t>
                    </m:r>
                    <m:d>
                      <m: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4000" i="1">
                            <a:effectLst/>
                            <a:latin typeface="Cambria Math" panose="02040503050406030204" pitchFamily="18" charset="0"/>
                            <a:ea typeface="Dotum" panose="020B0600000101010101" pitchFamily="34" charset="-127"/>
                            <a:cs typeface="Times New Roman" panose="02020603050405020304" pitchFamily="18" charset="0"/>
                          </a:rPr>
                          <m:t>1;1</m:t>
                        </m:r>
                      </m:e>
                    </m:d>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vi-VN" sz="4000" smtClean="0">
                    <a:effectLst/>
                    <a:ea typeface="Arial" panose="020B0604020202020204" pitchFamily="34" charset="0"/>
                    <a:cs typeface="Times New Roman" panose="02020603050405020304" pitchFamily="18" charset="0"/>
                  </a:rPr>
                  <a:t>Hàm </a:t>
                </a:r>
                <a:r>
                  <a:rPr lang="vi-VN" sz="4000">
                    <a:effectLst/>
                    <a:ea typeface="Arial" panose="020B0604020202020204" pitchFamily="34" charset="0"/>
                    <a:cs typeface="Times New Roman" panose="02020603050405020304" pitchFamily="18" charset="0"/>
                  </a:rPr>
                  <a:t>số: </a:t>
                </a:r>
                <a14:m>
                  <m:oMath xmlns:m="http://schemas.openxmlformats.org/officeDocument/2006/math">
                    <m:r>
                      <a:rPr lang="vi-VN" sz="4000" i="1">
                        <a:effectLst/>
                        <a:latin typeface="Cambria Math" panose="02040503050406030204" pitchFamily="18" charset="0"/>
                        <a:ea typeface="Arial" panose="020B0604020202020204" pitchFamily="34" charset="0"/>
                        <a:cs typeface="Times New Roman" panose="02020603050405020304" pitchFamily="18" charset="0"/>
                      </a:rPr>
                      <m:t>𝑦</m:t>
                    </m:r>
                    <m:r>
                      <a:rPr lang="vi-VN" sz="4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40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4000" i="1">
                            <a:effectLst/>
                            <a:latin typeface="Cambria Math" panose="02040503050406030204" pitchFamily="18" charset="0"/>
                            <a:ea typeface="Arial" panose="020B0604020202020204" pitchFamily="34" charset="0"/>
                            <a:cs typeface="Times New Roman" panose="02020603050405020304" pitchFamily="18" charset="0"/>
                          </a:rPr>
                          <m:t>2</m:t>
                        </m:r>
                      </m:den>
                    </m:f>
                    <m:r>
                      <a:rPr lang="vi-VN" sz="4000" i="1">
                        <a:effectLst/>
                        <a:latin typeface="Cambria Math" panose="02040503050406030204" pitchFamily="18" charset="0"/>
                        <a:ea typeface="Arial" panose="020B0604020202020204" pitchFamily="34" charset="0"/>
                        <a:cs typeface="Times New Roman" panose="02020603050405020304" pitchFamily="18" charset="0"/>
                      </a:rPr>
                      <m:t>𝑥</m:t>
                    </m:r>
                  </m:oMath>
                </a14:m>
                <a:endParaRPr lang="en-US" sz="40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4000" smtClean="0">
                    <a:effectLst/>
                    <a:latin typeface="Arial" panose="020B0604020202020204" pitchFamily="34" charset="0"/>
                    <a:ea typeface="Dotum" panose="020B0600000101010101" pitchFamily="34" charset="-127"/>
                    <a:cs typeface="Arial" panose="020B0604020202020204" pitchFamily="34" charset="0"/>
                  </a:rPr>
                  <a:t>Hàm </a:t>
                </a:r>
                <a:r>
                  <a:rPr lang="en-US" sz="4000">
                    <a:effectLst/>
                    <a:latin typeface="Arial" panose="020B0604020202020204" pitchFamily="34" charset="0"/>
                    <a:ea typeface="Dotum" panose="020B0600000101010101" pitchFamily="34" charset="-127"/>
                    <a:cs typeface="Arial" panose="020B0604020202020204" pitchFamily="34" charset="0"/>
                  </a:rPr>
                  <a:t>số đi qua điểm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𝑂</m:t>
                    </m:r>
                    <m:d>
                      <m: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4000" i="1">
                            <a:effectLst/>
                            <a:latin typeface="Cambria Math" panose="02040503050406030204" pitchFamily="18" charset="0"/>
                            <a:ea typeface="Dotum" panose="020B0600000101010101" pitchFamily="34" charset="-127"/>
                            <a:cs typeface="Times New Roman" panose="02020603050405020304" pitchFamily="18" charset="0"/>
                          </a:rPr>
                          <m:t>0;0</m:t>
                        </m:r>
                      </m:e>
                    </m:d>
                  </m:oMath>
                </a14:m>
                <a:r>
                  <a:rPr lang="en-US" sz="40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𝐶</m:t>
                    </m:r>
                    <m:d>
                      <m: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4000" i="1">
                            <a:effectLst/>
                            <a:latin typeface="Cambria Math" panose="02040503050406030204" pitchFamily="18" charset="0"/>
                            <a:ea typeface="Dotum" panose="020B0600000101010101" pitchFamily="34" charset="-127"/>
                            <a:cs typeface="Times New Roman" panose="02020603050405020304" pitchFamily="18" charset="0"/>
                          </a:rPr>
                          <m:t>2;1</m:t>
                        </m:r>
                      </m:e>
                    </m:d>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893799" y="5268635"/>
                <a:ext cx="9144000" cy="4396973"/>
              </a:xfrm>
              <a:prstGeom prst="rect">
                <a:avLst/>
              </a:prstGeom>
              <a:blipFill>
                <a:blip r:embed="rId4"/>
                <a:stretch>
                  <a:fillRect l="-2400" b="-2355"/>
                </a:stretch>
              </a:blipFill>
            </p:spPr>
            <p:txBody>
              <a:bodyPr/>
              <a:lstStyle/>
              <a:p>
                <a:r>
                  <a:rPr lang="en-US">
                    <a:noFill/>
                  </a:rPr>
                  <a:t> </a:t>
                </a:r>
              </a:p>
            </p:txBody>
          </p:sp>
        </mc:Fallback>
      </mc:AlternateContent>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40000"/>
                    </a14:imgEffect>
                  </a14:imgLayer>
                </a14:imgProps>
              </a:ext>
            </a:extLst>
          </a:blip>
          <a:stretch>
            <a:fillRect/>
          </a:stretch>
        </p:blipFill>
        <p:spPr>
          <a:xfrm>
            <a:off x="10820400" y="4216904"/>
            <a:ext cx="7041134" cy="5898209"/>
          </a:xfrm>
          <a:prstGeom prst="rect">
            <a:avLst/>
          </a:prstGeom>
        </p:spPr>
      </p:pic>
      <p:pic>
        <p:nvPicPr>
          <p:cNvPr id="15" name="Picture 14"/>
          <p:cNvPicPr>
            <a:picLocks noChangeAspect="1"/>
          </p:cNvPicPr>
          <p:nvPr/>
        </p:nvPicPr>
        <p:blipFill>
          <a:blip r:embed="rId7"/>
          <a:stretch>
            <a:fillRect/>
          </a:stretch>
        </p:blipFill>
        <p:spPr>
          <a:xfrm>
            <a:off x="16459200" y="284268"/>
            <a:ext cx="1657465" cy="1906252"/>
          </a:xfrm>
          <a:prstGeom prst="rect">
            <a:avLst/>
          </a:prstGeom>
        </p:spPr>
      </p:pic>
    </p:spTree>
    <p:extLst>
      <p:ext uri="{BB962C8B-B14F-4D97-AF65-F5344CB8AC3E}">
        <p14:creationId xmlns:p14="http://schemas.microsoft.com/office/powerpoint/2010/main" val="90136316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fade">
                                      <p:cBhvr>
                                        <p:cTn id="25" dur="500"/>
                                        <p:tgtEl>
                                          <p:spTgt spid="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0" dur="500"/>
                                        <p:tgtEl>
                                          <p:spTgt spid="7">
                                            <p:txEl>
                                              <p:pRg st="2" end="2"/>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randombar(horizontal)">
                                      <p:cBhvr>
                                        <p:cTn id="33" dur="500"/>
                                        <p:tgtEl>
                                          <p:spTgt spid="7">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962400" y="2014910"/>
            <a:ext cx="10201470" cy="5566990"/>
          </a:xfrm>
          <a:custGeom>
            <a:avLst/>
            <a:gdLst/>
            <a:ahLst/>
            <a:cxnLst/>
            <a:rect l="l" t="t" r="r" b="b"/>
            <a:pathLst>
              <a:path w="8844261" h="4984947">
                <a:moveTo>
                  <a:pt x="0" y="0"/>
                </a:moveTo>
                <a:lnTo>
                  <a:pt x="8844261" y="0"/>
                </a:lnTo>
                <a:lnTo>
                  <a:pt x="8844261" y="4984948"/>
                </a:lnTo>
                <a:lnTo>
                  <a:pt x="0" y="498494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TextBox 6"/>
          <p:cNvSpPr txBox="1"/>
          <p:nvPr/>
        </p:nvSpPr>
        <p:spPr>
          <a:xfrm>
            <a:off x="4157530" y="4428864"/>
            <a:ext cx="9972939" cy="1115690"/>
          </a:xfrm>
          <a:prstGeom prst="rect">
            <a:avLst/>
          </a:prstGeom>
        </p:spPr>
        <p:txBody>
          <a:bodyPr wrap="square" lIns="0" tIns="0" rIns="0" bIns="0" rtlCol="0" anchor="t">
            <a:spAutoFit/>
          </a:bodyPr>
          <a:lstStyle/>
          <a:p>
            <a:pPr algn="ctr">
              <a:lnSpc>
                <a:spcPts val="8727"/>
              </a:lnSpc>
            </a:pPr>
            <a:r>
              <a:rPr lang="en-US" sz="11000" b="1" smtClean="0">
                <a:solidFill>
                  <a:srgbClr val="495324"/>
                </a:solidFill>
                <a:latin typeface="Arial" panose="020B0604020202020204" pitchFamily="34" charset="0"/>
                <a:cs typeface="Arial" panose="020B0604020202020204" pitchFamily="34" charset="0"/>
              </a:rPr>
              <a:t>LUYỆN TẬP</a:t>
            </a:r>
            <a:endParaRPr lang="en-US" sz="11000" b="1">
              <a:solidFill>
                <a:srgbClr val="495324"/>
              </a:solidFill>
              <a:latin typeface="Arial" panose="020B0604020202020204" pitchFamily="34" charset="0"/>
              <a:cs typeface="Arial" panose="020B0604020202020204" pitchFamily="34" charset="0"/>
            </a:endParaRPr>
          </a:p>
        </p:txBody>
      </p:sp>
      <p:sp>
        <p:nvSpPr>
          <p:cNvPr id="8" name="Freeform 8"/>
          <p:cNvSpPr/>
          <p:nvPr/>
        </p:nvSpPr>
        <p:spPr>
          <a:xfrm rot="17593719">
            <a:off x="16220559" y="48526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9" name="Freeform 9"/>
          <p:cNvSpPr/>
          <p:nvPr/>
        </p:nvSpPr>
        <p:spPr>
          <a:xfrm rot="10800000" flipH="1" flipV="1">
            <a:off x="329500" y="548628"/>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1333878">
            <a:off x="16691792" y="901732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38100"/>
            <a:ext cx="18364200" cy="10325100"/>
          </a:xfrm>
          <a:prstGeom prst="rect">
            <a:avLst/>
          </a:prstGeom>
        </p:spPr>
      </p:pic>
      <p:sp>
        <p:nvSpPr>
          <p:cNvPr id="3" name="Rectangle 2"/>
          <p:cNvSpPr/>
          <p:nvPr/>
        </p:nvSpPr>
        <p:spPr>
          <a:xfrm>
            <a:off x="4038600" y="800100"/>
            <a:ext cx="10134600" cy="135242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lIns="137160" tIns="68580" rIns="137160" bIns="68580">
            <a:spAutoFit/>
          </a:bodyPr>
          <a:lstStyle/>
          <a:p>
            <a:pPr algn="ctr" defTabSz="1371600">
              <a:lnSpc>
                <a:spcPct val="150000"/>
              </a:lnSpc>
            </a:pPr>
            <a:r>
              <a:rPr lang="en-US" sz="6000" b="1" dirty="0">
                <a:ln w="1905"/>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THU HOẠCH TRỨNG GÀ</a:t>
            </a:r>
          </a:p>
        </p:txBody>
      </p:sp>
      <p:pic>
        <p:nvPicPr>
          <p:cNvPr id="4" name="Picture 3"/>
          <p:cNvPicPr>
            <a:picLocks noChangeAspect="1"/>
          </p:cNvPicPr>
          <p:nvPr/>
        </p:nvPicPr>
        <p:blipFill>
          <a:blip r:embed="rId3"/>
          <a:stretch>
            <a:fillRect/>
          </a:stretch>
        </p:blipFill>
        <p:spPr>
          <a:xfrm>
            <a:off x="12573000" y="3286175"/>
            <a:ext cx="4877275" cy="3657956"/>
          </a:xfrm>
          <a:prstGeom prst="rect">
            <a:avLst/>
          </a:prstGeom>
        </p:spPr>
      </p:pic>
      <p:pic>
        <p:nvPicPr>
          <p:cNvPr id="5" name="Picture 4"/>
          <p:cNvPicPr>
            <a:picLocks noChangeAspect="1"/>
          </p:cNvPicPr>
          <p:nvPr/>
        </p:nvPicPr>
        <p:blipFill>
          <a:blip r:embed="rId4"/>
          <a:stretch>
            <a:fillRect/>
          </a:stretch>
        </p:blipFill>
        <p:spPr>
          <a:xfrm>
            <a:off x="7844431" y="6127877"/>
            <a:ext cx="2522937" cy="1353977"/>
          </a:xfrm>
          <a:prstGeom prst="rect">
            <a:avLst/>
          </a:prstGeom>
        </p:spPr>
      </p:pic>
      <p:pic>
        <p:nvPicPr>
          <p:cNvPr id="6" name="Picture 5"/>
          <p:cNvPicPr>
            <a:picLocks noChangeAspect="1"/>
          </p:cNvPicPr>
          <p:nvPr/>
        </p:nvPicPr>
        <p:blipFill>
          <a:blip r:embed="rId5"/>
          <a:stretch>
            <a:fillRect/>
          </a:stretch>
        </p:blipFill>
        <p:spPr>
          <a:xfrm flipH="1">
            <a:off x="457200" y="3695700"/>
            <a:ext cx="4523262" cy="6218333"/>
          </a:xfrm>
          <a:prstGeom prst="rect">
            <a:avLst/>
          </a:prstGeom>
        </p:spPr>
      </p:pic>
      <p:sp>
        <p:nvSpPr>
          <p:cNvPr id="7" name="Rounded Rectangle 6"/>
          <p:cNvSpPr/>
          <p:nvPr/>
        </p:nvSpPr>
        <p:spPr>
          <a:xfrm>
            <a:off x="1295400" y="7259410"/>
            <a:ext cx="15621000" cy="2712311"/>
          </a:xfrm>
          <a:prstGeom prst="roundRect">
            <a:avLst/>
          </a:prstGeom>
          <a:solidFill>
            <a:schemeClr val="accent3"/>
          </a:solidFill>
        </p:spPr>
        <p:style>
          <a:lnRef idx="3">
            <a:schemeClr val="lt1"/>
          </a:lnRef>
          <a:fillRef idx="1">
            <a:schemeClr val="accent6"/>
          </a:fillRef>
          <a:effectRef idx="1">
            <a:schemeClr val="accent6"/>
          </a:effectRef>
          <a:fontRef idx="minor">
            <a:schemeClr val="lt1"/>
          </a:fontRef>
        </p:style>
        <p:txBody>
          <a:bodyPr rtlCol="0" anchor="ctr"/>
          <a:lstStyle/>
          <a:p>
            <a:pPr algn="just" defTabSz="1371600">
              <a:lnSpc>
                <a:spcPct val="150000"/>
              </a:lnSpc>
            </a:pPr>
            <a:r>
              <a:rPr lang="en-US" sz="3700" err="1">
                <a:solidFill>
                  <a:prstClr val="white"/>
                </a:solidFill>
                <a:latin typeface="Arial" panose="020B0604020202020204" pitchFamily="34" charset="0"/>
                <a:cs typeface="Arial" panose="020B0604020202020204" pitchFamily="34" charset="0"/>
              </a:rPr>
              <a:t>Những</a:t>
            </a:r>
            <a:r>
              <a:rPr lang="en-US" sz="3700">
                <a:solidFill>
                  <a:prstClr val="white"/>
                </a:solidFill>
                <a:latin typeface="Arial" panose="020B0604020202020204" pitchFamily="34" charset="0"/>
                <a:cs typeface="Arial" panose="020B0604020202020204" pitchFamily="34" charset="0"/>
              </a:rPr>
              <a:t> </a:t>
            </a:r>
            <a:r>
              <a:rPr lang="en-US" sz="3700" smtClean="0">
                <a:solidFill>
                  <a:prstClr val="white"/>
                </a:solidFill>
                <a:latin typeface="Arial" panose="020B0604020202020204" pitchFamily="34" charset="0"/>
                <a:cs typeface="Arial" panose="020B0604020202020204" pitchFamily="34" charset="0"/>
              </a:rPr>
              <a:t>chú gà mái </a:t>
            </a:r>
            <a:r>
              <a:rPr lang="en-US" sz="3700" dirty="0" err="1">
                <a:solidFill>
                  <a:prstClr val="white"/>
                </a:solidFill>
                <a:latin typeface="Arial" panose="020B0604020202020204" pitchFamily="34" charset="0"/>
                <a:cs typeface="Arial" panose="020B0604020202020204" pitchFamily="34" charset="0"/>
              </a:rPr>
              <a:t>của</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chúng</a:t>
            </a:r>
            <a:r>
              <a:rPr lang="en-US" sz="3700" dirty="0">
                <a:solidFill>
                  <a:prstClr val="white"/>
                </a:solidFill>
                <a:latin typeface="Arial" panose="020B0604020202020204" pitchFamily="34" charset="0"/>
                <a:cs typeface="Arial" panose="020B0604020202020204" pitchFamily="34" charset="0"/>
              </a:rPr>
              <a:t> ta </a:t>
            </a:r>
            <a:r>
              <a:rPr lang="en-US" sz="3700" dirty="0" err="1">
                <a:solidFill>
                  <a:prstClr val="white"/>
                </a:solidFill>
                <a:latin typeface="Arial" panose="020B0604020202020204" pitchFamily="34" charset="0"/>
                <a:cs typeface="Arial" panose="020B0604020202020204" pitchFamily="34" charset="0"/>
              </a:rPr>
              <a:t>đã</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đẻ</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rất</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nhiều</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trứng</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Bạn</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hãy</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giúp</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mình</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thu</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hoạch</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số</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trứng</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đó</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bằng</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cách</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trả</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lời</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các</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câu</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hỏi</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nhé</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Khi</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bạn</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trả</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lời</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đúng</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là</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trứng</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đã</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vào</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giỏ</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của</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mình</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rồi</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đấy</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Nào</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bắt</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đầu</a:t>
            </a:r>
            <a:r>
              <a:rPr lang="en-US" sz="3700" dirty="0">
                <a:solidFill>
                  <a:prstClr val="white"/>
                </a:solidFill>
                <a:latin typeface="Arial" panose="020B0604020202020204" pitchFamily="34" charset="0"/>
                <a:cs typeface="Arial" panose="020B0604020202020204" pitchFamily="34" charset="0"/>
              </a:rPr>
              <a:t> </a:t>
            </a:r>
            <a:r>
              <a:rPr lang="en-US" sz="3700" dirty="0" err="1">
                <a:solidFill>
                  <a:prstClr val="white"/>
                </a:solidFill>
                <a:latin typeface="Arial" panose="020B0604020202020204" pitchFamily="34" charset="0"/>
                <a:cs typeface="Arial" panose="020B0604020202020204" pitchFamily="34" charset="0"/>
              </a:rPr>
              <a:t>thôi</a:t>
            </a:r>
            <a:r>
              <a:rPr lang="en-US" sz="3700" dirty="0">
                <a:solidFill>
                  <a:prstClr val="white"/>
                </a:solidFill>
                <a:latin typeface="Arial" panose="020B0604020202020204" pitchFamily="34" charset="0"/>
                <a:cs typeface="Arial" panose="020B0604020202020204" pitchFamily="34" charset="0"/>
              </a:rPr>
              <a:t>!</a:t>
            </a:r>
            <a:endParaRPr lang="vi-VN" sz="37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421887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 y="-38100"/>
            <a:ext cx="18364200" cy="10325100"/>
          </a:xfrm>
          <a:prstGeom prst="rect">
            <a:avLst/>
          </a:prstGeom>
        </p:spPr>
      </p:pic>
      <p:sp>
        <p:nvSpPr>
          <p:cNvPr id="5" name="Hexagon 4"/>
          <p:cNvSpPr/>
          <p:nvPr/>
        </p:nvSpPr>
        <p:spPr>
          <a:xfrm>
            <a:off x="3851103" y="9086844"/>
            <a:ext cx="5893635" cy="857256"/>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R="30480" algn="ctr">
              <a:lnSpc>
                <a:spcPct val="150000"/>
              </a:lnSpc>
              <a:spcBef>
                <a:spcPts val="300"/>
              </a:spcBef>
              <a:spcAft>
                <a:spcPts val="300"/>
              </a:spcAft>
            </a:pPr>
            <a:r>
              <a:rPr lang="vi-VN" sz="4200">
                <a:ea typeface="Times New Roman" panose="02020603050405020304" pitchFamily="18" charset="0"/>
                <a:cs typeface="Times New Roman" panose="02020603050405020304" pitchFamily="18" charset="0"/>
              </a:rPr>
              <a:t>D. a ≠ 0</a:t>
            </a:r>
            <a:endParaRPr lang="en-US" sz="4200">
              <a:effectLst/>
              <a:ea typeface="Times New Roman" panose="02020603050405020304" pitchFamily="18" charset="0"/>
            </a:endParaRPr>
          </a:p>
        </p:txBody>
      </p:sp>
      <p:sp>
        <p:nvSpPr>
          <p:cNvPr id="7" name="Hexagon 6"/>
          <p:cNvSpPr/>
          <p:nvPr/>
        </p:nvSpPr>
        <p:spPr>
          <a:xfrm>
            <a:off x="3844083" y="6472872"/>
            <a:ext cx="5893635" cy="857256"/>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R="30480" algn="ctr">
              <a:lnSpc>
                <a:spcPct val="150000"/>
              </a:lnSpc>
              <a:spcBef>
                <a:spcPts val="300"/>
              </a:spcBef>
              <a:spcAft>
                <a:spcPts val="300"/>
              </a:spcAft>
            </a:pPr>
            <a:r>
              <a:rPr lang="vi-VN" sz="4200">
                <a:ea typeface="Times New Roman" panose="02020603050405020304" pitchFamily="18" charset="0"/>
                <a:cs typeface="Times New Roman" panose="02020603050405020304" pitchFamily="18" charset="0"/>
              </a:rPr>
              <a:t>B. a &lt; 0</a:t>
            </a:r>
            <a:endParaRPr lang="en-US" sz="4200">
              <a:effectLst/>
              <a:ea typeface="Times New Roman" panose="02020603050405020304" pitchFamily="18" charset="0"/>
            </a:endParaRPr>
          </a:p>
        </p:txBody>
      </p:sp>
      <p:sp>
        <p:nvSpPr>
          <p:cNvPr id="9" name="Hexagon 8"/>
          <p:cNvSpPr/>
          <p:nvPr/>
        </p:nvSpPr>
        <p:spPr>
          <a:xfrm>
            <a:off x="3838668" y="7794645"/>
            <a:ext cx="5893635" cy="857256"/>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371600"/>
            <a:r>
              <a:rPr lang="vi-VN" sz="4200">
                <a:ea typeface="Arial" panose="020B0604020202020204" pitchFamily="34" charset="0"/>
              </a:rPr>
              <a:t>C. a &gt; 0</a:t>
            </a:r>
            <a:endParaRPr lang="vi-VN" sz="4200" b="1" dirty="0">
              <a:solidFill>
                <a:prstClr val="white"/>
              </a:solidFill>
            </a:endParaRPr>
          </a:p>
        </p:txBody>
      </p:sp>
      <p:sp>
        <p:nvSpPr>
          <p:cNvPr id="11" name="Hexagon 10"/>
          <p:cNvSpPr/>
          <p:nvPr/>
        </p:nvSpPr>
        <p:spPr>
          <a:xfrm>
            <a:off x="3820119" y="5227854"/>
            <a:ext cx="5893635" cy="857256"/>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371600"/>
            <a:r>
              <a:rPr lang="vi-VN" sz="4200">
                <a:ea typeface="Arial" panose="020B0604020202020204" pitchFamily="34" charset="0"/>
              </a:rPr>
              <a:t>A. a = 0</a:t>
            </a:r>
            <a:endParaRPr lang="vi-VN" sz="4200" b="1" dirty="0">
              <a:solidFill>
                <a:prstClr val="white"/>
              </a:solidFill>
            </a:endParaRPr>
          </a:p>
        </p:txBody>
      </p:sp>
      <p:sp>
        <p:nvSpPr>
          <p:cNvPr id="12" name="TextBox 11"/>
          <p:cNvSpPr txBox="1"/>
          <p:nvPr/>
        </p:nvSpPr>
        <p:spPr>
          <a:xfrm rot="21156679">
            <a:off x="4255900" y="2951351"/>
            <a:ext cx="3911199" cy="126188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defTabSz="1371600"/>
            <a:r>
              <a:rPr lang="en-US" sz="3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Yeah, </a:t>
            </a:r>
            <a:r>
              <a:rPr lang="en-US" sz="3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Đúng</a:t>
            </a:r>
            <a:r>
              <a:rPr lang="en-US" sz="3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rồi</a:t>
            </a:r>
            <a:r>
              <a:rPr lang="en-US" sz="3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algn="ctr" defTabSz="1371600"/>
            <a:r>
              <a:rPr lang="en-US" sz="3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bạn</a:t>
            </a:r>
            <a:r>
              <a:rPr lang="en-US" sz="3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giỏi</a:t>
            </a:r>
            <a:r>
              <a:rPr lang="en-US" sz="3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quá</a:t>
            </a:r>
            <a:r>
              <a:rPr lang="en-US" sz="3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vi-VN" sz="3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TextBox 13"/>
          <p:cNvSpPr txBox="1"/>
          <p:nvPr/>
        </p:nvSpPr>
        <p:spPr>
          <a:xfrm>
            <a:off x="12039600" y="6407660"/>
            <a:ext cx="4071966" cy="126188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1371600"/>
            <a:r>
              <a:rPr lang="en-US" sz="3800" b="1" dirty="0">
                <a:solidFill>
                  <a:schemeClr val="tx1"/>
                </a:solidFill>
                <a:latin typeface="Arial" panose="020B0604020202020204" pitchFamily="34" charset="0"/>
                <a:cs typeface="Arial" panose="020B0604020202020204" pitchFamily="34" charset="0"/>
              </a:rPr>
              <a:t>Ồ, </a:t>
            </a:r>
            <a:r>
              <a:rPr lang="en-US" sz="3800" b="1" dirty="0" err="1">
                <a:solidFill>
                  <a:schemeClr val="tx1"/>
                </a:solidFill>
                <a:latin typeface="Arial" panose="020B0604020202020204" pitchFamily="34" charset="0"/>
                <a:cs typeface="Arial" panose="020B0604020202020204" pitchFamily="34" charset="0"/>
              </a:rPr>
              <a:t>tiếc</a:t>
            </a:r>
            <a:r>
              <a:rPr lang="en-US" sz="3800" b="1" dirty="0">
                <a:solidFill>
                  <a:schemeClr val="tx1"/>
                </a:solidFill>
                <a:latin typeface="Arial" panose="020B0604020202020204" pitchFamily="34" charset="0"/>
                <a:cs typeface="Arial" panose="020B0604020202020204" pitchFamily="34" charset="0"/>
              </a:rPr>
              <a:t> </a:t>
            </a:r>
            <a:r>
              <a:rPr lang="en-US" sz="3800" b="1" dirty="0" err="1">
                <a:solidFill>
                  <a:schemeClr val="tx1"/>
                </a:solidFill>
                <a:latin typeface="Arial" panose="020B0604020202020204" pitchFamily="34" charset="0"/>
                <a:cs typeface="Arial" panose="020B0604020202020204" pitchFamily="34" charset="0"/>
              </a:rPr>
              <a:t>quá</a:t>
            </a:r>
            <a:r>
              <a:rPr lang="en-US" sz="3800" b="1" dirty="0">
                <a:solidFill>
                  <a:schemeClr val="tx1"/>
                </a:solidFill>
                <a:latin typeface="Arial" panose="020B0604020202020204" pitchFamily="34" charset="0"/>
                <a:cs typeface="Arial" panose="020B0604020202020204" pitchFamily="34" charset="0"/>
              </a:rPr>
              <a:t>, </a:t>
            </a:r>
            <a:r>
              <a:rPr lang="en-US" sz="3800" b="1" dirty="0" err="1">
                <a:solidFill>
                  <a:schemeClr val="tx1"/>
                </a:solidFill>
                <a:latin typeface="Arial" panose="020B0604020202020204" pitchFamily="34" charset="0"/>
                <a:cs typeface="Arial" panose="020B0604020202020204" pitchFamily="34" charset="0"/>
              </a:rPr>
              <a:t>sai</a:t>
            </a:r>
            <a:r>
              <a:rPr lang="en-US" sz="3800" b="1" dirty="0">
                <a:solidFill>
                  <a:schemeClr val="tx1"/>
                </a:solidFill>
                <a:latin typeface="Arial" panose="020B0604020202020204" pitchFamily="34" charset="0"/>
                <a:cs typeface="Arial" panose="020B0604020202020204" pitchFamily="34" charset="0"/>
              </a:rPr>
              <a:t> </a:t>
            </a:r>
            <a:r>
              <a:rPr lang="en-US" sz="3800" b="1" dirty="0" err="1">
                <a:solidFill>
                  <a:schemeClr val="tx1"/>
                </a:solidFill>
                <a:latin typeface="Arial" panose="020B0604020202020204" pitchFamily="34" charset="0"/>
                <a:cs typeface="Arial" panose="020B0604020202020204" pitchFamily="34" charset="0"/>
              </a:rPr>
              <a:t>mất</a:t>
            </a:r>
            <a:r>
              <a:rPr lang="en-US" sz="3800" b="1" dirty="0">
                <a:solidFill>
                  <a:schemeClr val="tx1"/>
                </a:solidFill>
                <a:latin typeface="Arial" panose="020B0604020202020204" pitchFamily="34" charset="0"/>
                <a:cs typeface="Arial" panose="020B0604020202020204" pitchFamily="34" charset="0"/>
              </a:rPr>
              <a:t> </a:t>
            </a:r>
            <a:r>
              <a:rPr lang="en-US" sz="3800" b="1" dirty="0" err="1">
                <a:solidFill>
                  <a:schemeClr val="tx1"/>
                </a:solidFill>
                <a:latin typeface="Arial" panose="020B0604020202020204" pitchFamily="34" charset="0"/>
                <a:cs typeface="Arial" panose="020B0604020202020204" pitchFamily="34" charset="0"/>
              </a:rPr>
              <a:t>rồi</a:t>
            </a:r>
            <a:r>
              <a:rPr lang="en-US" sz="3800" b="1" dirty="0">
                <a:solidFill>
                  <a:schemeClr val="tx1"/>
                </a:solidFill>
                <a:latin typeface="Arial" panose="020B0604020202020204" pitchFamily="34" charset="0"/>
                <a:cs typeface="Arial" panose="020B0604020202020204" pitchFamily="34" charset="0"/>
              </a:rPr>
              <a:t>!</a:t>
            </a:r>
            <a:endParaRPr lang="vi-VN" sz="3800" b="1" dirty="0">
              <a:solidFill>
                <a:schemeClr val="tx1"/>
              </a:solidFill>
              <a:latin typeface="Arial" panose="020B0604020202020204" pitchFamily="34" charset="0"/>
              <a:cs typeface="Arial" panose="020B0604020202020204" pitchFamily="34" charset="0"/>
            </a:endParaRPr>
          </a:p>
        </p:txBody>
      </p:sp>
      <p:pic>
        <p:nvPicPr>
          <p:cNvPr id="15" name="Picture 14" descr="egg-2151891_960_720.png"/>
          <p:cNvPicPr>
            <a:picLocks noChangeAspect="1"/>
          </p:cNvPicPr>
          <p:nvPr/>
        </p:nvPicPr>
        <p:blipFill>
          <a:blip r:embed="rId4" cstate="print"/>
          <a:stretch>
            <a:fillRect/>
          </a:stretch>
        </p:blipFill>
        <p:spPr>
          <a:xfrm>
            <a:off x="8376037" y="3406828"/>
            <a:ext cx="1612126" cy="1612126"/>
          </a:xfrm>
          <a:prstGeom prst="rect">
            <a:avLst/>
          </a:prstGeom>
        </p:spPr>
      </p:pic>
      <p:pic>
        <p:nvPicPr>
          <p:cNvPr id="16" name="Picture 15" descr="egg-2151896__340.png"/>
          <p:cNvPicPr>
            <a:picLocks noChangeAspect="1"/>
          </p:cNvPicPr>
          <p:nvPr/>
        </p:nvPicPr>
        <p:blipFill>
          <a:blip r:embed="rId5" cstate="print">
            <a:clrChange>
              <a:clrFrom>
                <a:srgbClr val="000000">
                  <a:alpha val="0"/>
                </a:srgbClr>
              </a:clrFrom>
              <a:clrTo>
                <a:srgbClr val="000000">
                  <a:alpha val="0"/>
                </a:srgbClr>
              </a:clrTo>
            </a:clrChange>
          </a:blip>
          <a:stretch>
            <a:fillRect/>
          </a:stretch>
        </p:blipFill>
        <p:spPr>
          <a:xfrm>
            <a:off x="10215569" y="6151653"/>
            <a:ext cx="1706457" cy="1706457"/>
          </a:xfrm>
          <a:prstGeom prst="rect">
            <a:avLst/>
          </a:prstGeom>
        </p:spPr>
      </p:pic>
      <p:pic>
        <p:nvPicPr>
          <p:cNvPr id="21" name="Picture 20"/>
          <p:cNvPicPr>
            <a:picLocks noChangeAspect="1"/>
          </p:cNvPicPr>
          <p:nvPr/>
        </p:nvPicPr>
        <p:blipFill>
          <a:blip r:embed="rId6"/>
          <a:stretch>
            <a:fillRect/>
          </a:stretch>
        </p:blipFill>
        <p:spPr>
          <a:xfrm>
            <a:off x="2301433" y="5067300"/>
            <a:ext cx="1118812" cy="1537990"/>
          </a:xfrm>
          <a:prstGeom prst="rect">
            <a:avLst/>
          </a:prstGeom>
        </p:spPr>
      </p:pic>
      <p:pic>
        <p:nvPicPr>
          <p:cNvPr id="22" name="Picture 21"/>
          <p:cNvPicPr>
            <a:picLocks noChangeAspect="1"/>
          </p:cNvPicPr>
          <p:nvPr/>
        </p:nvPicPr>
        <p:blipFill>
          <a:blip r:embed="rId6"/>
          <a:stretch>
            <a:fillRect/>
          </a:stretch>
        </p:blipFill>
        <p:spPr>
          <a:xfrm>
            <a:off x="2346887" y="6151653"/>
            <a:ext cx="1118812" cy="1537990"/>
          </a:xfrm>
          <a:prstGeom prst="rect">
            <a:avLst/>
          </a:prstGeom>
        </p:spPr>
      </p:pic>
      <p:pic>
        <p:nvPicPr>
          <p:cNvPr id="23" name="Picture 22"/>
          <p:cNvPicPr>
            <a:picLocks noChangeAspect="1"/>
          </p:cNvPicPr>
          <p:nvPr/>
        </p:nvPicPr>
        <p:blipFill>
          <a:blip r:embed="rId6"/>
          <a:stretch>
            <a:fillRect/>
          </a:stretch>
        </p:blipFill>
        <p:spPr>
          <a:xfrm>
            <a:off x="2346887" y="7409165"/>
            <a:ext cx="1118812" cy="1537990"/>
          </a:xfrm>
          <a:prstGeom prst="rect">
            <a:avLst/>
          </a:prstGeom>
        </p:spPr>
      </p:pic>
      <p:pic>
        <p:nvPicPr>
          <p:cNvPr id="24" name="Picture 23"/>
          <p:cNvPicPr>
            <a:picLocks noChangeAspect="1"/>
          </p:cNvPicPr>
          <p:nvPr/>
        </p:nvPicPr>
        <p:blipFill>
          <a:blip r:embed="rId6"/>
          <a:stretch>
            <a:fillRect/>
          </a:stretch>
        </p:blipFill>
        <p:spPr>
          <a:xfrm>
            <a:off x="2346887" y="8498496"/>
            <a:ext cx="1118812" cy="1537990"/>
          </a:xfrm>
          <a:prstGeom prst="rect">
            <a:avLst/>
          </a:prstGeom>
        </p:spPr>
      </p:pic>
      <p:pic>
        <p:nvPicPr>
          <p:cNvPr id="25" name="Picture 24"/>
          <p:cNvPicPr>
            <a:picLocks noChangeAspect="1"/>
          </p:cNvPicPr>
          <p:nvPr/>
        </p:nvPicPr>
        <p:blipFill>
          <a:blip r:embed="rId7"/>
          <a:stretch>
            <a:fillRect/>
          </a:stretch>
        </p:blipFill>
        <p:spPr>
          <a:xfrm>
            <a:off x="15420474" y="8892930"/>
            <a:ext cx="2522937" cy="1353977"/>
          </a:xfrm>
          <a:prstGeom prst="rect">
            <a:avLst/>
          </a:prstGeom>
        </p:spPr>
      </p:pic>
      <p:pic>
        <p:nvPicPr>
          <p:cNvPr id="26" name="Picture 25"/>
          <p:cNvPicPr>
            <a:picLocks noChangeAspect="1"/>
          </p:cNvPicPr>
          <p:nvPr/>
        </p:nvPicPr>
        <p:blipFill>
          <a:blip r:embed="rId8"/>
          <a:stretch>
            <a:fillRect/>
          </a:stretch>
        </p:blipFill>
        <p:spPr>
          <a:xfrm>
            <a:off x="13165428" y="2592051"/>
            <a:ext cx="4453943" cy="3340457"/>
          </a:xfrm>
          <a:prstGeom prst="rect">
            <a:avLst/>
          </a:prstGeom>
        </p:spPr>
      </p:pic>
      <mc:AlternateContent xmlns:mc="http://schemas.openxmlformats.org/markup-compatibility/2006" xmlns:a14="http://schemas.microsoft.com/office/drawing/2010/main">
        <mc:Choice Requires="a14">
          <p:sp>
            <p:nvSpPr>
              <p:cNvPr id="27" name="Rounded Rectangle 26"/>
              <p:cNvSpPr/>
              <p:nvPr/>
            </p:nvSpPr>
            <p:spPr>
              <a:xfrm>
                <a:off x="320842" y="342900"/>
                <a:ext cx="17602200" cy="2201520"/>
              </a:xfrm>
              <a:prstGeom prst="roundRect">
                <a:avLst/>
              </a:prstGeom>
              <a:solidFill>
                <a:schemeClr val="accent3"/>
              </a:solidFill>
            </p:spPr>
            <p:style>
              <a:lnRef idx="3">
                <a:schemeClr val="lt1"/>
              </a:lnRef>
              <a:fillRef idx="1">
                <a:schemeClr val="accent6"/>
              </a:fillRef>
              <a:effectRef idx="1">
                <a:schemeClr val="accent6"/>
              </a:effectRef>
              <a:fontRef idx="minor">
                <a:schemeClr val="lt1"/>
              </a:fontRef>
            </p:style>
            <p:txBody>
              <a:bodyPr rtlCol="0" anchor="ctr"/>
              <a:lstStyle/>
              <a:p>
                <a:pPr marR="30480" algn="just">
                  <a:lnSpc>
                    <a:spcPct val="150000"/>
                  </a:lnSpc>
                  <a:spcBef>
                    <a:spcPts val="300"/>
                  </a:spcBef>
                  <a:spcAft>
                    <a:spcPts val="300"/>
                  </a:spcAft>
                </a:pPr>
                <a:r>
                  <a:rPr lang="fr-FR" sz="4300" b="1">
                    <a:latin typeface="Arial" panose="020B0604020202020204" pitchFamily="34" charset="0"/>
                    <a:ea typeface="Times New Roman" panose="02020603050405020304" pitchFamily="18" charset="0"/>
                    <a:cs typeface="Arial" panose="020B0604020202020204" pitchFamily="34" charset="0"/>
                  </a:rPr>
                  <a:t>Câu 1.</a:t>
                </a:r>
                <a:r>
                  <a:rPr lang="vi-VN" sz="4300">
                    <a:latin typeface="Arial" panose="020B0604020202020204" pitchFamily="34" charset="0"/>
                    <a:ea typeface="Times New Roman" panose="02020603050405020304" pitchFamily="18" charset="0"/>
                    <a:cs typeface="Arial" panose="020B0604020202020204" pitchFamily="34" charset="0"/>
                  </a:rPr>
                  <a:t> Chọn đáp án đúng nhất. Hàm số </a:t>
                </a:r>
                <a14:m>
                  <m:oMath xmlns:m="http://schemas.openxmlformats.org/officeDocument/2006/math">
                    <m:r>
                      <a:rPr lang="vi-VN" sz="4300" i="1" smtClean="0">
                        <a:latin typeface="Cambria Math" panose="02040503050406030204" pitchFamily="18" charset="0"/>
                        <a:ea typeface="Times New Roman" panose="02020603050405020304" pitchFamily="18" charset="0"/>
                        <a:cs typeface="Arial" panose="020B0604020202020204" pitchFamily="34" charset="0"/>
                      </a:rPr>
                      <m:t>𝑦</m:t>
                    </m:r>
                    <m:r>
                      <a:rPr lang="vi-VN" sz="4300" i="1" smtClean="0">
                        <a:latin typeface="Cambria Math" panose="02040503050406030204" pitchFamily="18" charset="0"/>
                        <a:ea typeface="Times New Roman" panose="02020603050405020304" pitchFamily="18" charset="0"/>
                        <a:cs typeface="Arial" panose="020B0604020202020204" pitchFamily="34" charset="0"/>
                      </a:rPr>
                      <m:t>=</m:t>
                    </m:r>
                    <m:r>
                      <a:rPr lang="vi-VN" sz="4300" i="1" smtClean="0">
                        <a:latin typeface="Cambria Math" panose="02040503050406030204" pitchFamily="18" charset="0"/>
                        <a:ea typeface="Times New Roman" panose="02020603050405020304" pitchFamily="18" charset="0"/>
                        <a:cs typeface="Arial" panose="020B0604020202020204" pitchFamily="34" charset="0"/>
                      </a:rPr>
                      <m:t>𝑎𝑥</m:t>
                    </m:r>
                    <m:r>
                      <a:rPr lang="vi-VN" sz="4300" i="1" smtClean="0">
                        <a:latin typeface="Cambria Math" panose="02040503050406030204" pitchFamily="18" charset="0"/>
                        <a:ea typeface="Times New Roman" panose="02020603050405020304" pitchFamily="18" charset="0"/>
                        <a:cs typeface="Arial" panose="020B0604020202020204" pitchFamily="34" charset="0"/>
                      </a:rPr>
                      <m:t>+</m:t>
                    </m:r>
                    <m:r>
                      <a:rPr lang="vi-VN" sz="4300" i="1" smtClean="0">
                        <a:latin typeface="Cambria Math" panose="02040503050406030204" pitchFamily="18" charset="0"/>
                        <a:ea typeface="Times New Roman" panose="02020603050405020304" pitchFamily="18" charset="0"/>
                        <a:cs typeface="Arial" panose="020B0604020202020204" pitchFamily="34" charset="0"/>
                      </a:rPr>
                      <m:t>𝑏</m:t>
                    </m:r>
                  </m:oMath>
                </a14:m>
                <a:r>
                  <a:rPr lang="en-US" sz="4300" smtClean="0">
                    <a:latin typeface="Arial" panose="020B0604020202020204" pitchFamily="34" charset="0"/>
                    <a:ea typeface="Times New Roman" panose="02020603050405020304" pitchFamily="18" charset="0"/>
                    <a:cs typeface="Arial" panose="020B0604020202020204" pitchFamily="34" charset="0"/>
                  </a:rPr>
                  <a:t> </a:t>
                </a:r>
                <a:r>
                  <a:rPr lang="vi-VN" sz="4300">
                    <a:latin typeface="Arial" panose="020B0604020202020204" pitchFamily="34" charset="0"/>
                    <a:ea typeface="Times New Roman" panose="02020603050405020304" pitchFamily="18" charset="0"/>
                    <a:cs typeface="Arial" panose="020B0604020202020204" pitchFamily="34" charset="0"/>
                  </a:rPr>
                  <a:t>là hàm số bậc nhất khi:</a:t>
                </a:r>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7" name="Rounded Rectangle 26"/>
              <p:cNvSpPr>
                <a:spLocks noRot="1" noChangeAspect="1" noMove="1" noResize="1" noEditPoints="1" noAdjustHandles="1" noChangeArrowheads="1" noChangeShapeType="1" noTextEdit="1"/>
              </p:cNvSpPr>
              <p:nvPr/>
            </p:nvSpPr>
            <p:spPr>
              <a:xfrm>
                <a:off x="320842" y="342900"/>
                <a:ext cx="17602200" cy="2201520"/>
              </a:xfrm>
              <a:prstGeom prst="round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1653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 presetClass="emph" presetSubtype="2" fill="hold" nodeType="withEffect">
                                  <p:stCondLst>
                                    <p:cond delay="0"/>
                                  </p:stCondLst>
                                  <p:childTnLst>
                                    <p:animClr clrSpc="rgb" dir="cw">
                                      <p:cBhvr>
                                        <p:cTn id="12" dur="2000" fill="hold"/>
                                        <p:tgtEl>
                                          <p:spTgt spid="7"/>
                                        </p:tgtEl>
                                        <p:attrNameLst>
                                          <p:attrName>fillcolor</p:attrName>
                                        </p:attrNameLst>
                                      </p:cBhvr>
                                      <p:to>
                                        <a:srgbClr val="969696"/>
                                      </p:to>
                                    </p:animClr>
                                    <p:set>
                                      <p:cBhvr>
                                        <p:cTn id="13" dur="2000" fill="hold"/>
                                        <p:tgtEl>
                                          <p:spTgt spid="7"/>
                                        </p:tgtEl>
                                        <p:attrNameLst>
                                          <p:attrName>fill.type</p:attrName>
                                        </p:attrNameLst>
                                      </p:cBhvr>
                                      <p:to>
                                        <p:strVal val="solid"/>
                                      </p:to>
                                    </p:set>
                                    <p:set>
                                      <p:cBhvr>
                                        <p:cTn id="14" dur="2000" fill="hold"/>
                                        <p:tgtEl>
                                          <p:spTgt spid="7"/>
                                        </p:tgtEl>
                                        <p:attrNameLst>
                                          <p:attrName>fill.on</p:attrName>
                                        </p:attrNameLst>
                                      </p:cBhvr>
                                      <p:to>
                                        <p:strVal val="true"/>
                                      </p:to>
                                    </p:set>
                                  </p:childTnLst>
                                </p:cTn>
                              </p:par>
                              <p:par>
                                <p:cTn id="15" presetID="1" presetClass="emph" presetSubtype="2" fill="hold" nodeType="withEffect">
                                  <p:stCondLst>
                                    <p:cond delay="0"/>
                                  </p:stCondLst>
                                  <p:childTnLst>
                                    <p:animClr clrSpc="rgb" dir="cw">
                                      <p:cBhvr>
                                        <p:cTn id="16" dur="2000" fill="hold"/>
                                        <p:tgtEl>
                                          <p:spTgt spid="9"/>
                                        </p:tgtEl>
                                        <p:attrNameLst>
                                          <p:attrName>fillcolor</p:attrName>
                                        </p:attrNameLst>
                                      </p:cBhvr>
                                      <p:to>
                                        <a:srgbClr val="969696"/>
                                      </p:to>
                                    </p:animClr>
                                    <p:set>
                                      <p:cBhvr>
                                        <p:cTn id="17" dur="2000" fill="hold"/>
                                        <p:tgtEl>
                                          <p:spTgt spid="9"/>
                                        </p:tgtEl>
                                        <p:attrNameLst>
                                          <p:attrName>fill.type</p:attrName>
                                        </p:attrNameLst>
                                      </p:cBhvr>
                                      <p:to>
                                        <p:strVal val="solid"/>
                                      </p:to>
                                    </p:set>
                                    <p:set>
                                      <p:cBhvr>
                                        <p:cTn id="18" dur="2000" fill="hold"/>
                                        <p:tgtEl>
                                          <p:spTgt spid="9"/>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2000" fill="hold"/>
                                        <p:tgtEl>
                                          <p:spTgt spid="11"/>
                                        </p:tgtEl>
                                        <p:attrNameLst>
                                          <p:attrName>fillcolor</p:attrName>
                                        </p:attrNameLst>
                                      </p:cBhvr>
                                      <p:to>
                                        <a:srgbClr val="969696"/>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000" fill="hold"/>
                                        <p:tgtEl>
                                          <p:spTgt spid="5"/>
                                        </p:tgtEl>
                                        <p:attrNameLst>
                                          <p:attrName>fillcolor</p:attrName>
                                        </p:attrNameLst>
                                      </p:cBhvr>
                                      <p:to>
                                        <a:srgbClr val="777777"/>
                                      </p:to>
                                    </p:animClr>
                                    <p:set>
                                      <p:cBhvr>
                                        <p:cTn id="28" dur="2000" fill="hold"/>
                                        <p:tgtEl>
                                          <p:spTgt spid="5"/>
                                        </p:tgtEl>
                                        <p:attrNameLst>
                                          <p:attrName>fill.type</p:attrName>
                                        </p:attrNameLst>
                                      </p:cBhvr>
                                      <p:to>
                                        <p:strVal val="solid"/>
                                      </p:to>
                                    </p:set>
                                    <p:set>
                                      <p:cBhvr>
                                        <p:cTn id="29" dur="2000" fill="hold"/>
                                        <p:tgtEl>
                                          <p:spTgt spid="5"/>
                                        </p:tgtEl>
                                        <p:attrNameLst>
                                          <p:attrName>fill.on</p:attrName>
                                        </p:attrNameLst>
                                      </p:cBhvr>
                                      <p:to>
                                        <p:strVal val="true"/>
                                      </p:to>
                                    </p:set>
                                  </p:childTnLst>
                                </p:cTn>
                              </p:par>
                              <p:par>
                                <p:cTn id="30" presetID="1" presetClass="emph" presetSubtype="2" fill="hold" nodeType="withEffect">
                                  <p:stCondLst>
                                    <p:cond delay="0"/>
                                  </p:stCondLst>
                                  <p:childTnLst>
                                    <p:animClr clrSpc="rgb" dir="cw">
                                      <p:cBhvr>
                                        <p:cTn id="31" dur="2000" fill="hold"/>
                                        <p:tgtEl>
                                          <p:spTgt spid="9"/>
                                        </p:tgtEl>
                                        <p:attrNameLst>
                                          <p:attrName>fillcolor</p:attrName>
                                        </p:attrNameLst>
                                      </p:cBhvr>
                                      <p:to>
                                        <a:srgbClr val="777777"/>
                                      </p:to>
                                    </p:animClr>
                                    <p:set>
                                      <p:cBhvr>
                                        <p:cTn id="32" dur="2000" fill="hold"/>
                                        <p:tgtEl>
                                          <p:spTgt spid="9"/>
                                        </p:tgtEl>
                                        <p:attrNameLst>
                                          <p:attrName>fill.type</p:attrName>
                                        </p:attrNameLst>
                                      </p:cBhvr>
                                      <p:to>
                                        <p:strVal val="solid"/>
                                      </p:to>
                                    </p:set>
                                    <p:set>
                                      <p:cBhvr>
                                        <p:cTn id="33" dur="2000" fill="hold"/>
                                        <p:tgtEl>
                                          <p:spTgt spid="9"/>
                                        </p:tgtEl>
                                        <p:attrNameLst>
                                          <p:attrName>fill.on</p:attrName>
                                        </p:attrNameLst>
                                      </p:cBhvr>
                                      <p:to>
                                        <p:strVal val="true"/>
                                      </p:to>
                                    </p:set>
                                  </p:childTnLst>
                                </p:cTn>
                              </p:par>
                              <p:par>
                                <p:cTn id="34" presetID="1" presetClass="emph" presetSubtype="2" fill="hold" nodeType="withEffect">
                                  <p:stCondLst>
                                    <p:cond delay="0"/>
                                  </p:stCondLst>
                                  <p:childTnLst>
                                    <p:animClr clrSpc="rgb" dir="cw">
                                      <p:cBhvr>
                                        <p:cTn id="35" dur="2000" fill="hold"/>
                                        <p:tgtEl>
                                          <p:spTgt spid="11"/>
                                        </p:tgtEl>
                                        <p:attrNameLst>
                                          <p:attrName>fillcolor</p:attrName>
                                        </p:attrNameLst>
                                      </p:cBhvr>
                                      <p:to>
                                        <a:srgbClr val="777777"/>
                                      </p:to>
                                    </p:animClr>
                                    <p:set>
                                      <p:cBhvr>
                                        <p:cTn id="36" dur="2000" fill="hold"/>
                                        <p:tgtEl>
                                          <p:spTgt spid="11"/>
                                        </p:tgtEl>
                                        <p:attrNameLst>
                                          <p:attrName>fill.type</p:attrName>
                                        </p:attrNameLst>
                                      </p:cBhvr>
                                      <p:to>
                                        <p:strVal val="solid"/>
                                      </p:to>
                                    </p:set>
                                    <p:set>
                                      <p:cBhvr>
                                        <p:cTn id="37" dur="2000" fill="hold"/>
                                        <p:tgtEl>
                                          <p:spTgt spid="11"/>
                                        </p:tgtEl>
                                        <p:attrNameLst>
                                          <p:attrName>fill.on</p:attrName>
                                        </p:attrNameLst>
                                      </p:cBhvr>
                                      <p:to>
                                        <p:strVal val="true"/>
                                      </p:to>
                                    </p:se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withEffect">
                                  <p:stCondLst>
                                    <p:cond delay="0"/>
                                  </p:stCondLst>
                                  <p:childTnLst>
                                    <p:animClr clrSpc="rgb" dir="cw">
                                      <p:cBhvr>
                                        <p:cTn id="48" dur="2000" fill="hold"/>
                                        <p:tgtEl>
                                          <p:spTgt spid="5"/>
                                        </p:tgtEl>
                                        <p:attrNameLst>
                                          <p:attrName>fillcolor</p:attrName>
                                        </p:attrNameLst>
                                      </p:cBhvr>
                                      <p:to>
                                        <a:srgbClr val="969696"/>
                                      </p:to>
                                    </p:animClr>
                                    <p:set>
                                      <p:cBhvr>
                                        <p:cTn id="49" dur="2000" fill="hold"/>
                                        <p:tgtEl>
                                          <p:spTgt spid="5"/>
                                        </p:tgtEl>
                                        <p:attrNameLst>
                                          <p:attrName>fill.type</p:attrName>
                                        </p:attrNameLst>
                                      </p:cBhvr>
                                      <p:to>
                                        <p:strVal val="solid"/>
                                      </p:to>
                                    </p:set>
                                    <p:set>
                                      <p:cBhvr>
                                        <p:cTn id="50" dur="2000" fill="hold"/>
                                        <p:tgtEl>
                                          <p:spTgt spid="5"/>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2000" fill="hold"/>
                                        <p:tgtEl>
                                          <p:spTgt spid="7"/>
                                        </p:tgtEl>
                                        <p:attrNameLst>
                                          <p:attrName>fillcolor</p:attrName>
                                        </p:attrNameLst>
                                      </p:cBhvr>
                                      <p:to>
                                        <a:srgbClr val="969696"/>
                                      </p:to>
                                    </p:animClr>
                                    <p:set>
                                      <p:cBhvr>
                                        <p:cTn id="53" dur="2000" fill="hold"/>
                                        <p:tgtEl>
                                          <p:spTgt spid="7"/>
                                        </p:tgtEl>
                                        <p:attrNameLst>
                                          <p:attrName>fill.type</p:attrName>
                                        </p:attrNameLst>
                                      </p:cBhvr>
                                      <p:to>
                                        <p:strVal val="solid"/>
                                      </p:to>
                                    </p:set>
                                    <p:set>
                                      <p:cBhvr>
                                        <p:cTn id="54" dur="2000" fill="hold"/>
                                        <p:tgtEl>
                                          <p:spTgt spid="7"/>
                                        </p:tgtEl>
                                        <p:attrNameLst>
                                          <p:attrName>fill.on</p:attrName>
                                        </p:attrNameLst>
                                      </p:cBhvr>
                                      <p:to>
                                        <p:strVal val="true"/>
                                      </p:to>
                                    </p:set>
                                  </p:childTnLst>
                                </p:cTn>
                              </p:par>
                              <p:par>
                                <p:cTn id="55" presetID="1" presetClass="emph" presetSubtype="2" fill="hold" nodeType="withEffect">
                                  <p:stCondLst>
                                    <p:cond delay="0"/>
                                  </p:stCondLst>
                                  <p:childTnLst>
                                    <p:animClr clrSpc="rgb" dir="cw">
                                      <p:cBhvr>
                                        <p:cTn id="56" dur="2000" fill="hold"/>
                                        <p:tgtEl>
                                          <p:spTgt spid="11"/>
                                        </p:tgtEl>
                                        <p:attrNameLst>
                                          <p:attrName>fillcolor</p:attrName>
                                        </p:attrNameLst>
                                      </p:cBhvr>
                                      <p:to>
                                        <a:srgbClr val="969696"/>
                                      </p:to>
                                    </p:animClr>
                                    <p:set>
                                      <p:cBhvr>
                                        <p:cTn id="57" dur="2000" fill="hold"/>
                                        <p:tgtEl>
                                          <p:spTgt spid="11"/>
                                        </p:tgtEl>
                                        <p:attrNameLst>
                                          <p:attrName>fill.type</p:attrName>
                                        </p:attrNameLst>
                                      </p:cBhvr>
                                      <p:to>
                                        <p:strVal val="solid"/>
                                      </p:to>
                                    </p:set>
                                    <p:set>
                                      <p:cBhvr>
                                        <p:cTn id="58" dur="2000" fill="hold"/>
                                        <p:tgtEl>
                                          <p:spTgt spid="11"/>
                                        </p:tgtEl>
                                        <p:attrNameLst>
                                          <p:attrName>fill.on</p:attrName>
                                        </p:attrNameLst>
                                      </p:cBhvr>
                                      <p:to>
                                        <p:strVal val="true"/>
                                      </p:to>
                                    </p:set>
                                  </p:childTnLst>
                                </p:cTn>
                              </p:par>
                              <p:par>
                                <p:cTn id="59" presetID="10"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childTnLst>
                                </p:cTn>
                              </p:par>
                              <p:par>
                                <p:cTn id="62" presetID="10" presetClass="entr" presetSubtype="0" fill="hold" grpId="1"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withEffect">
                                  <p:stCondLst>
                                    <p:cond delay="0"/>
                                  </p:stCondLst>
                                  <p:childTnLst>
                                    <p:animClr clrSpc="rgb" dir="cw">
                                      <p:cBhvr>
                                        <p:cTn id="69" dur="2000" fill="hold"/>
                                        <p:tgtEl>
                                          <p:spTgt spid="9"/>
                                        </p:tgtEl>
                                        <p:attrNameLst>
                                          <p:attrName>fillcolor</p:attrName>
                                        </p:attrNameLst>
                                      </p:cBhvr>
                                      <p:to>
                                        <a:srgbClr val="777777"/>
                                      </p:to>
                                    </p:animClr>
                                    <p:set>
                                      <p:cBhvr>
                                        <p:cTn id="70" dur="2000" fill="hold"/>
                                        <p:tgtEl>
                                          <p:spTgt spid="9"/>
                                        </p:tgtEl>
                                        <p:attrNameLst>
                                          <p:attrName>fill.type</p:attrName>
                                        </p:attrNameLst>
                                      </p:cBhvr>
                                      <p:to>
                                        <p:strVal val="solid"/>
                                      </p:to>
                                    </p:set>
                                    <p:set>
                                      <p:cBhvr>
                                        <p:cTn id="71" dur="2000" fill="hold"/>
                                        <p:tgtEl>
                                          <p:spTgt spid="9"/>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2000" fill="hold"/>
                                        <p:tgtEl>
                                          <p:spTgt spid="7"/>
                                        </p:tgtEl>
                                        <p:attrNameLst>
                                          <p:attrName>fillcolor</p:attrName>
                                        </p:attrNameLst>
                                      </p:cBhvr>
                                      <p:to>
                                        <a:srgbClr val="777777"/>
                                      </p:to>
                                    </p:animClr>
                                    <p:set>
                                      <p:cBhvr>
                                        <p:cTn id="74" dur="2000" fill="hold"/>
                                        <p:tgtEl>
                                          <p:spTgt spid="7"/>
                                        </p:tgtEl>
                                        <p:attrNameLst>
                                          <p:attrName>fill.type</p:attrName>
                                        </p:attrNameLst>
                                      </p:cBhvr>
                                      <p:to>
                                        <p:strVal val="solid"/>
                                      </p:to>
                                    </p:set>
                                    <p:set>
                                      <p:cBhvr>
                                        <p:cTn id="75" dur="2000" fill="hold"/>
                                        <p:tgtEl>
                                          <p:spTgt spid="7"/>
                                        </p:tgtEl>
                                        <p:attrNameLst>
                                          <p:attrName>fill.on</p:attrName>
                                        </p:attrNameLst>
                                      </p:cBhvr>
                                      <p:to>
                                        <p:strVal val="true"/>
                                      </p:to>
                                    </p:set>
                                  </p:childTnLst>
                                </p:cTn>
                              </p:par>
                              <p:par>
                                <p:cTn id="76" presetID="1" presetClass="emph" presetSubtype="2" fill="hold" nodeType="withEffect">
                                  <p:stCondLst>
                                    <p:cond delay="0"/>
                                  </p:stCondLst>
                                  <p:childTnLst>
                                    <p:animClr clrSpc="rgb" dir="cw">
                                      <p:cBhvr>
                                        <p:cTn id="77" dur="2000" fill="hold"/>
                                        <p:tgtEl>
                                          <p:spTgt spid="5"/>
                                        </p:tgtEl>
                                        <p:attrNameLst>
                                          <p:attrName>fillcolor</p:attrName>
                                        </p:attrNameLst>
                                      </p:cBhvr>
                                      <p:to>
                                        <a:srgbClr val="777777"/>
                                      </p:to>
                                    </p:animClr>
                                    <p:set>
                                      <p:cBhvr>
                                        <p:cTn id="78" dur="2000" fill="hold"/>
                                        <p:tgtEl>
                                          <p:spTgt spid="5"/>
                                        </p:tgtEl>
                                        <p:attrNameLst>
                                          <p:attrName>fill.type</p:attrName>
                                        </p:attrNameLst>
                                      </p:cBhvr>
                                      <p:to>
                                        <p:strVal val="solid"/>
                                      </p:to>
                                    </p:set>
                                    <p:set>
                                      <p:cBhvr>
                                        <p:cTn id="79" dur="2000" fill="hold"/>
                                        <p:tgtEl>
                                          <p:spTgt spid="5"/>
                                        </p:tgtEl>
                                        <p:attrNameLst>
                                          <p:attrName>fill.on</p:attrName>
                                        </p:attrNameLst>
                                      </p:cBhvr>
                                      <p:to>
                                        <p:strVal val="true"/>
                                      </p:to>
                                    </p:set>
                                  </p:childTnLst>
                                </p:cTn>
                              </p:par>
                              <p:par>
                                <p:cTn id="80" presetID="10" presetClass="entr" presetSubtype="0" fill="hold"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1000"/>
                                        <p:tgtEl>
                                          <p:spTgt spid="16"/>
                                        </p:tgtEl>
                                      </p:cBhvr>
                                    </p:animEffect>
                                  </p:childTnLst>
                                </p:cTn>
                              </p:par>
                              <p:par>
                                <p:cTn id="83" presetID="10" presetClass="entr" presetSubtype="0" fill="hold" grpId="2" nodeType="with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1000"/>
                                        <p:tgtEl>
                                          <p:spTgt spid="14"/>
                                        </p:tgtEl>
                                      </p:cBhvr>
                                    </p:animEffect>
                                  </p:childTnLst>
                                </p:cTn>
                              </p:par>
                            </p:childTnLst>
                          </p:cTn>
                        </p:par>
                      </p:childTnLst>
                    </p:cTn>
                  </p:par>
                </p:childTnLst>
              </p:cTn>
              <p:nextCondLst>
                <p:cond evt="onClick" delay="0">
                  <p:tgtEl>
                    <p:spTgt spid="11"/>
                  </p:tgtEl>
                </p:cond>
              </p:nextCondLst>
            </p:seq>
          </p:childTnLst>
        </p:cTn>
      </p:par>
    </p:tnLst>
    <p:bldLst>
      <p:bldP spid="12" grpId="0" animBg="1"/>
      <p:bldP spid="14" grpId="0" animBg="1"/>
      <p:bldP spid="14" grpId="1" animBg="1"/>
      <p:bldP spid="14" grpId="2"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 y="-38100"/>
            <a:ext cx="18364200" cy="10325100"/>
          </a:xfrm>
          <a:prstGeom prst="rect">
            <a:avLst/>
          </a:prstGeom>
        </p:spPr>
      </p:pic>
      <mc:AlternateContent xmlns:mc="http://schemas.openxmlformats.org/markup-compatibility/2006" xmlns:a14="http://schemas.microsoft.com/office/drawing/2010/main">
        <mc:Choice Requires="a14">
          <p:sp>
            <p:nvSpPr>
              <p:cNvPr id="5" name="Hexagon 4"/>
              <p:cNvSpPr/>
              <p:nvPr/>
            </p:nvSpPr>
            <p:spPr>
              <a:xfrm>
                <a:off x="1929129" y="5669756"/>
                <a:ext cx="5893635" cy="1445604"/>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R="30480" lvl="0" algn="ctr">
                  <a:spcBef>
                    <a:spcPts val="300"/>
                  </a:spcBef>
                  <a:spcAft>
                    <a:spcPts val="300"/>
                  </a:spcAft>
                </a:pPr>
                <a:r>
                  <a:rPr lang="vi-VN" sz="4200">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lang="vi-VN" sz="4200" i="1">
                        <a:effectLst/>
                        <a:latin typeface="Cambria Math" panose="02040503050406030204" pitchFamily="18" charset="0"/>
                        <a:ea typeface="Arial" panose="020B0604020202020204" pitchFamily="34" charset="0"/>
                        <a:cs typeface="Times New Roman" panose="02020603050405020304" pitchFamily="18" charset="0"/>
                      </a:rPr>
                      <m:t>𝐴</m:t>
                    </m:r>
                    <m:d>
                      <m:dPr>
                        <m:ctrlPr>
                          <a:rPr lang="en-US" sz="4200" i="1">
                            <a:effectLst/>
                            <a:latin typeface="Cambria Math" panose="02040503050406030204" pitchFamily="18" charset="0"/>
                            <a:cs typeface="Times New Roman" panose="02020603050405020304" pitchFamily="18" charset="0"/>
                          </a:rPr>
                        </m:ctrlPr>
                      </m:dPr>
                      <m:e>
                        <m:r>
                          <a:rPr lang="vi-VN" sz="42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200" i="1">
                                <a:effectLst/>
                                <a:latin typeface="Cambria Math" panose="02040503050406030204" pitchFamily="18" charset="0"/>
                                <a:cs typeface="Times New Roman" panose="02020603050405020304" pitchFamily="18" charset="0"/>
                              </a:rPr>
                            </m:ctrlPr>
                          </m:fPr>
                          <m:num>
                            <m:r>
                              <a:rPr lang="vi-VN" sz="4200" i="1">
                                <a:effectLst/>
                                <a:latin typeface="Cambria Math" panose="02040503050406030204" pitchFamily="18" charset="0"/>
                                <a:ea typeface="Arial" panose="020B0604020202020204" pitchFamily="34" charset="0"/>
                                <a:cs typeface="Times New Roman" panose="02020603050405020304" pitchFamily="18" charset="0"/>
                              </a:rPr>
                              <m:t>5</m:t>
                            </m:r>
                          </m:num>
                          <m:den>
                            <m:r>
                              <a:rPr lang="vi-VN" sz="4200" i="1">
                                <a:effectLst/>
                                <a:latin typeface="Cambria Math" panose="02040503050406030204" pitchFamily="18" charset="0"/>
                                <a:ea typeface="Arial" panose="020B0604020202020204" pitchFamily="34" charset="0"/>
                                <a:cs typeface="Times New Roman" panose="02020603050405020304" pitchFamily="18" charset="0"/>
                              </a:rPr>
                              <m:t>3</m:t>
                            </m:r>
                          </m:den>
                        </m:f>
                        <m:r>
                          <a:rPr lang="vi-VN" sz="42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200" i="1">
                                <a:effectLst/>
                                <a:latin typeface="Cambria Math" panose="02040503050406030204" pitchFamily="18" charset="0"/>
                                <a:cs typeface="Times New Roman" panose="02020603050405020304" pitchFamily="18" charset="0"/>
                              </a:rPr>
                            </m:ctrlPr>
                          </m:fPr>
                          <m:num>
                            <m:r>
                              <a:rPr lang="vi-VN" sz="4200" i="1">
                                <a:effectLst/>
                                <a:latin typeface="Cambria Math" panose="02040503050406030204" pitchFamily="18" charset="0"/>
                                <a:ea typeface="Arial" panose="020B0604020202020204" pitchFamily="34" charset="0"/>
                                <a:cs typeface="Times New Roman" panose="02020603050405020304" pitchFamily="18" charset="0"/>
                              </a:rPr>
                              <m:t>2</m:t>
                            </m:r>
                          </m:num>
                          <m:den>
                            <m:r>
                              <a:rPr lang="vi-VN" sz="4200" i="1">
                                <a:effectLst/>
                                <a:latin typeface="Cambria Math" panose="02040503050406030204" pitchFamily="18" charset="0"/>
                                <a:ea typeface="Arial" panose="020B0604020202020204" pitchFamily="34" charset="0"/>
                                <a:cs typeface="Times New Roman" panose="02020603050405020304" pitchFamily="18" charset="0"/>
                              </a:rPr>
                              <m:t>3</m:t>
                            </m:r>
                          </m:den>
                        </m:f>
                      </m:e>
                    </m:d>
                  </m:oMath>
                </a14:m>
                <a:endParaRPr kumimoji="0" lang="en-US" sz="4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Hexagon 4"/>
              <p:cNvSpPr>
                <a:spLocks noRot="1" noChangeAspect="1" noMove="1" noResize="1" noEditPoints="1" noAdjustHandles="1" noChangeArrowheads="1" noChangeShapeType="1" noTextEdit="1"/>
              </p:cNvSpPr>
              <p:nvPr/>
            </p:nvSpPr>
            <p:spPr>
              <a:xfrm>
                <a:off x="1929129" y="5669756"/>
                <a:ext cx="5893635" cy="1445604"/>
              </a:xfrm>
              <a:prstGeom prst="hexagon">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Hexagon 6"/>
              <p:cNvSpPr/>
              <p:nvPr/>
            </p:nvSpPr>
            <p:spPr>
              <a:xfrm>
                <a:off x="1929129" y="8155422"/>
                <a:ext cx="5893635" cy="1445604"/>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R="30480" algn="ctr">
                  <a:spcBef>
                    <a:spcPts val="300"/>
                  </a:spcBef>
                  <a:spcAft>
                    <a:spcPts val="300"/>
                  </a:spcAft>
                </a:pPr>
                <a:r>
                  <a:rPr lang="vi-VN" sz="420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𝐵</m:t>
                    </m:r>
                    <m:d>
                      <m:d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1;</m:t>
                        </m:r>
                        <m:f>
                          <m:fPr>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4</m:t>
                            </m:r>
                          </m:den>
                        </m:f>
                      </m:e>
                    </m:d>
                  </m:oMath>
                </a14:m>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Hexagon 6"/>
              <p:cNvSpPr>
                <a:spLocks noRot="1" noChangeAspect="1" noMove="1" noResize="1" noEditPoints="1" noAdjustHandles="1" noChangeArrowheads="1" noChangeShapeType="1" noTextEdit="1"/>
              </p:cNvSpPr>
              <p:nvPr/>
            </p:nvSpPr>
            <p:spPr>
              <a:xfrm>
                <a:off x="1929129" y="8155422"/>
                <a:ext cx="5893635" cy="1445604"/>
              </a:xfrm>
              <a:prstGeom prst="hexagon">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Hexagon 8"/>
              <p:cNvSpPr/>
              <p:nvPr/>
            </p:nvSpPr>
            <p:spPr>
              <a:xfrm>
                <a:off x="10782903" y="5703421"/>
                <a:ext cx="5893635" cy="1445604"/>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371600"/>
                <a:r>
                  <a:rPr lang="vi-VN" sz="4200">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r>
                      <a:rPr lang="vi-VN" sz="4200" i="1">
                        <a:effectLst/>
                        <a:latin typeface="Cambria Math" panose="02040503050406030204" pitchFamily="18" charset="0"/>
                        <a:ea typeface="Arial" panose="020B0604020202020204" pitchFamily="34" charset="0"/>
                        <a:cs typeface="Times New Roman" panose="02020603050405020304" pitchFamily="18" charset="0"/>
                      </a:rPr>
                      <m:t>𝐶</m:t>
                    </m:r>
                    <m:d>
                      <m:dPr>
                        <m:ctrlPr>
                          <a:rPr lang="en-US" sz="4200" i="1">
                            <a:effectLst/>
                            <a:latin typeface="Cambria Math" panose="02040503050406030204" pitchFamily="18" charset="0"/>
                            <a:cs typeface="Times New Roman" panose="02020603050405020304" pitchFamily="18" charset="0"/>
                          </a:rPr>
                        </m:ctrlPr>
                      </m:dPr>
                      <m:e>
                        <m:f>
                          <m:fPr>
                            <m:ctrlPr>
                              <a:rPr lang="en-US" sz="4200" i="1">
                                <a:effectLst/>
                                <a:latin typeface="Cambria Math" panose="02040503050406030204" pitchFamily="18" charset="0"/>
                                <a:cs typeface="Times New Roman" panose="02020603050405020304" pitchFamily="18" charset="0"/>
                              </a:rPr>
                            </m:ctrlPr>
                          </m:fPr>
                          <m:num>
                            <m:r>
                              <a:rPr lang="vi-VN" sz="4200" i="1">
                                <a:effectLst/>
                                <a:latin typeface="Cambria Math" panose="02040503050406030204" pitchFamily="18" charset="0"/>
                                <a:ea typeface="Arial" panose="020B0604020202020204" pitchFamily="34" charset="0"/>
                                <a:cs typeface="Times New Roman" panose="02020603050405020304" pitchFamily="18" charset="0"/>
                              </a:rPr>
                              <m:t>2</m:t>
                            </m:r>
                          </m:num>
                          <m:den>
                            <m:r>
                              <a:rPr lang="vi-VN" sz="4200" i="1">
                                <a:effectLst/>
                                <a:latin typeface="Cambria Math" panose="02040503050406030204" pitchFamily="18" charset="0"/>
                                <a:ea typeface="Arial" panose="020B0604020202020204" pitchFamily="34" charset="0"/>
                                <a:cs typeface="Times New Roman" panose="02020603050405020304" pitchFamily="18" charset="0"/>
                              </a:rPr>
                              <m:t>3</m:t>
                            </m:r>
                          </m:den>
                        </m:f>
                        <m:r>
                          <a:rPr lang="vi-VN" sz="42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200" i="1">
                                <a:effectLst/>
                                <a:latin typeface="Cambria Math" panose="02040503050406030204" pitchFamily="18" charset="0"/>
                                <a:cs typeface="Times New Roman" panose="02020603050405020304" pitchFamily="18" charset="0"/>
                              </a:rPr>
                            </m:ctrlPr>
                          </m:fPr>
                          <m:num>
                            <m:r>
                              <a:rPr lang="vi-VN" sz="42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4200" i="1">
                                <a:effectLst/>
                                <a:latin typeface="Cambria Math" panose="02040503050406030204" pitchFamily="18" charset="0"/>
                                <a:ea typeface="Arial" panose="020B0604020202020204" pitchFamily="34" charset="0"/>
                                <a:cs typeface="Times New Roman" panose="02020603050405020304" pitchFamily="18" charset="0"/>
                              </a:rPr>
                              <m:t>3</m:t>
                            </m:r>
                          </m:den>
                        </m:f>
                      </m:e>
                    </m:d>
                  </m:oMath>
                </a14:m>
                <a:endParaRPr kumimoji="0" lang="vi-VN" sz="4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mc:Choice>
        <mc:Fallback xmlns="">
          <p:sp>
            <p:nvSpPr>
              <p:cNvPr id="9" name="Hexagon 8"/>
              <p:cNvSpPr>
                <a:spLocks noRot="1" noChangeAspect="1" noMove="1" noResize="1" noEditPoints="1" noAdjustHandles="1" noChangeArrowheads="1" noChangeShapeType="1" noTextEdit="1"/>
              </p:cNvSpPr>
              <p:nvPr/>
            </p:nvSpPr>
            <p:spPr>
              <a:xfrm>
                <a:off x="10782903" y="5703421"/>
                <a:ext cx="5893635" cy="1445604"/>
              </a:xfrm>
              <a:prstGeom prst="hexagon">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Hexagon 10"/>
              <p:cNvSpPr/>
              <p:nvPr/>
            </p:nvSpPr>
            <p:spPr>
              <a:xfrm>
                <a:off x="10782903" y="8013881"/>
                <a:ext cx="5893635" cy="1445604"/>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371600"/>
                <a:r>
                  <a:rPr lang="vi-VN" sz="4200">
                    <a:latin typeface="Arial" panose="020B0604020202020204" pitchFamily="34" charset="0"/>
                    <a:ea typeface="Arial" panose="020B0604020202020204" pitchFamily="34" charset="0"/>
                    <a:cs typeface="Arial" panose="020B0604020202020204" pitchFamily="34" charset="0"/>
                  </a:rPr>
                  <a:t>D. </a:t>
                </a:r>
                <a14:m>
                  <m:oMath xmlns:m="http://schemas.openxmlformats.org/officeDocument/2006/math">
                    <m:r>
                      <a:rPr lang="vi-VN" sz="4200" i="1">
                        <a:effectLst/>
                        <a:latin typeface="Cambria Math" panose="02040503050406030204" pitchFamily="18" charset="0"/>
                        <a:ea typeface="Arial" panose="020B0604020202020204" pitchFamily="34" charset="0"/>
                        <a:cs typeface="Times New Roman" panose="02020603050405020304" pitchFamily="18" charset="0"/>
                      </a:rPr>
                      <m:t>𝐷</m:t>
                    </m:r>
                    <m:d>
                      <m:dPr>
                        <m:ctrlPr>
                          <a:rPr lang="en-US" sz="4200" i="1">
                            <a:effectLst/>
                            <a:latin typeface="Cambria Math" panose="02040503050406030204" pitchFamily="18" charset="0"/>
                            <a:cs typeface="Times New Roman" panose="02020603050405020304" pitchFamily="18" charset="0"/>
                          </a:rPr>
                        </m:ctrlPr>
                      </m:dPr>
                      <m:e>
                        <m:r>
                          <a:rPr lang="vi-VN" sz="4200" i="1">
                            <a:effectLst/>
                            <a:latin typeface="Cambria Math" panose="02040503050406030204" pitchFamily="18" charset="0"/>
                            <a:ea typeface="Arial" panose="020B0604020202020204" pitchFamily="34" charset="0"/>
                            <a:cs typeface="Times New Roman" panose="02020603050405020304" pitchFamily="18" charset="0"/>
                          </a:rPr>
                          <m:t>4;</m:t>
                        </m:r>
                        <m:f>
                          <m:fPr>
                            <m:ctrlPr>
                              <a:rPr lang="en-US" sz="4200" i="1">
                                <a:effectLst/>
                                <a:latin typeface="Cambria Math" panose="02040503050406030204" pitchFamily="18" charset="0"/>
                                <a:cs typeface="Times New Roman" panose="02020603050405020304" pitchFamily="18" charset="0"/>
                              </a:rPr>
                            </m:ctrlPr>
                          </m:fPr>
                          <m:num>
                            <m:r>
                              <a:rPr lang="vi-VN" sz="4200" i="1">
                                <a:effectLst/>
                                <a:latin typeface="Cambria Math" panose="02040503050406030204" pitchFamily="18" charset="0"/>
                                <a:ea typeface="Arial" panose="020B0604020202020204" pitchFamily="34" charset="0"/>
                                <a:cs typeface="Times New Roman" panose="02020603050405020304" pitchFamily="18" charset="0"/>
                              </a:rPr>
                              <m:t>4</m:t>
                            </m:r>
                          </m:num>
                          <m:den>
                            <m:r>
                              <a:rPr lang="vi-VN" sz="4200" i="1">
                                <a:effectLst/>
                                <a:latin typeface="Cambria Math" panose="02040503050406030204" pitchFamily="18" charset="0"/>
                                <a:ea typeface="Arial" panose="020B0604020202020204" pitchFamily="34" charset="0"/>
                                <a:cs typeface="Times New Roman" panose="02020603050405020304" pitchFamily="18" charset="0"/>
                              </a:rPr>
                              <m:t>3</m:t>
                            </m:r>
                          </m:den>
                        </m:f>
                      </m:e>
                    </m:d>
                  </m:oMath>
                </a14:m>
                <a:endParaRPr kumimoji="0" lang="vi-VN" sz="4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mc:Choice>
        <mc:Fallback xmlns="">
          <p:sp>
            <p:nvSpPr>
              <p:cNvPr id="11" name="Hexagon 10"/>
              <p:cNvSpPr>
                <a:spLocks noRot="1" noChangeAspect="1" noMove="1" noResize="1" noEditPoints="1" noAdjustHandles="1" noChangeArrowheads="1" noChangeShapeType="1" noTextEdit="1"/>
              </p:cNvSpPr>
              <p:nvPr/>
            </p:nvSpPr>
            <p:spPr>
              <a:xfrm>
                <a:off x="10782903" y="8013881"/>
                <a:ext cx="5893635" cy="1445604"/>
              </a:xfrm>
              <a:prstGeom prst="hexagon">
                <a:avLst/>
              </a:prstGeom>
              <a:blipFill>
                <a:blip r:embed="rId7"/>
                <a:stretch>
                  <a:fillRect/>
                </a:stretch>
              </a:blipFill>
            </p:spPr>
            <p:txBody>
              <a:bodyPr/>
              <a:lstStyle/>
              <a:p>
                <a:r>
                  <a:rPr lang="en-US">
                    <a:noFill/>
                  </a:rPr>
                  <a:t> </a:t>
                </a:r>
              </a:p>
            </p:txBody>
          </p:sp>
        </mc:Fallback>
      </mc:AlternateContent>
      <p:sp>
        <p:nvSpPr>
          <p:cNvPr id="12" name="TextBox 11"/>
          <p:cNvSpPr txBox="1"/>
          <p:nvPr/>
        </p:nvSpPr>
        <p:spPr>
          <a:xfrm rot="21156679">
            <a:off x="2331584" y="3319081"/>
            <a:ext cx="3911199" cy="126188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Yeah, </a:t>
            </a: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Đúng</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rồi</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bạn</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giỏi</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quá</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endParaRPr kumimoji="0" lang="vi-VN"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12420600" y="3804522"/>
            <a:ext cx="4071966" cy="126188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Ồ,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tiếc</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quá</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sai</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mất</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rồi</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Picture 14" descr="egg-2151891_960_720.png"/>
          <p:cNvPicPr>
            <a:picLocks noChangeAspect="1"/>
          </p:cNvPicPr>
          <p:nvPr/>
        </p:nvPicPr>
        <p:blipFill>
          <a:blip r:embed="rId8" cstate="print"/>
          <a:stretch>
            <a:fillRect/>
          </a:stretch>
        </p:blipFill>
        <p:spPr>
          <a:xfrm>
            <a:off x="6269317" y="4018837"/>
            <a:ext cx="1571324" cy="1571324"/>
          </a:xfrm>
          <a:prstGeom prst="rect">
            <a:avLst/>
          </a:prstGeom>
        </p:spPr>
      </p:pic>
      <p:pic>
        <p:nvPicPr>
          <p:cNvPr id="16" name="Picture 15" descr="egg-2151896__340.png"/>
          <p:cNvPicPr>
            <a:picLocks noChangeAspect="1"/>
          </p:cNvPicPr>
          <p:nvPr/>
        </p:nvPicPr>
        <p:blipFill>
          <a:blip r:embed="rId9" cstate="print">
            <a:clrChange>
              <a:clrFrom>
                <a:srgbClr val="000000">
                  <a:alpha val="0"/>
                </a:srgbClr>
              </a:clrFrom>
              <a:clrTo>
                <a:srgbClr val="000000">
                  <a:alpha val="0"/>
                </a:srgbClr>
              </a:clrTo>
            </a:clrChange>
          </a:blip>
          <a:stretch>
            <a:fillRect/>
          </a:stretch>
        </p:blipFill>
        <p:spPr>
          <a:xfrm>
            <a:off x="10625166" y="3438372"/>
            <a:ext cx="1628034" cy="1628034"/>
          </a:xfrm>
          <a:prstGeom prst="rect">
            <a:avLst/>
          </a:prstGeom>
        </p:spPr>
      </p:pic>
      <p:pic>
        <p:nvPicPr>
          <p:cNvPr id="21" name="Picture 20"/>
          <p:cNvPicPr>
            <a:picLocks noChangeAspect="1"/>
          </p:cNvPicPr>
          <p:nvPr/>
        </p:nvPicPr>
        <p:blipFill>
          <a:blip r:embed="rId10"/>
          <a:stretch>
            <a:fillRect/>
          </a:stretch>
        </p:blipFill>
        <p:spPr>
          <a:xfrm>
            <a:off x="436787" y="5657228"/>
            <a:ext cx="1118812" cy="1537990"/>
          </a:xfrm>
          <a:prstGeom prst="rect">
            <a:avLst/>
          </a:prstGeom>
        </p:spPr>
      </p:pic>
      <p:pic>
        <p:nvPicPr>
          <p:cNvPr id="22" name="Picture 21"/>
          <p:cNvPicPr>
            <a:picLocks noChangeAspect="1"/>
          </p:cNvPicPr>
          <p:nvPr/>
        </p:nvPicPr>
        <p:blipFill>
          <a:blip r:embed="rId10"/>
          <a:stretch>
            <a:fillRect/>
          </a:stretch>
        </p:blipFill>
        <p:spPr>
          <a:xfrm>
            <a:off x="432776" y="8013881"/>
            <a:ext cx="1118812" cy="1537990"/>
          </a:xfrm>
          <a:prstGeom prst="rect">
            <a:avLst/>
          </a:prstGeom>
        </p:spPr>
      </p:pic>
      <p:pic>
        <p:nvPicPr>
          <p:cNvPr id="23" name="Picture 22"/>
          <p:cNvPicPr>
            <a:picLocks noChangeAspect="1"/>
          </p:cNvPicPr>
          <p:nvPr/>
        </p:nvPicPr>
        <p:blipFill>
          <a:blip r:embed="rId10"/>
          <a:stretch>
            <a:fillRect/>
          </a:stretch>
        </p:blipFill>
        <p:spPr>
          <a:xfrm>
            <a:off x="9280664" y="5657228"/>
            <a:ext cx="1118812" cy="1537990"/>
          </a:xfrm>
          <a:prstGeom prst="rect">
            <a:avLst/>
          </a:prstGeom>
        </p:spPr>
      </p:pic>
      <p:pic>
        <p:nvPicPr>
          <p:cNvPr id="24" name="Picture 23"/>
          <p:cNvPicPr>
            <a:picLocks noChangeAspect="1"/>
          </p:cNvPicPr>
          <p:nvPr/>
        </p:nvPicPr>
        <p:blipFill>
          <a:blip r:embed="rId10"/>
          <a:stretch>
            <a:fillRect/>
          </a:stretch>
        </p:blipFill>
        <p:spPr>
          <a:xfrm>
            <a:off x="9290006" y="8013881"/>
            <a:ext cx="1118812" cy="1537990"/>
          </a:xfrm>
          <a:prstGeom prst="rect">
            <a:avLst/>
          </a:prstGeom>
        </p:spPr>
      </p:pic>
      <p:pic>
        <p:nvPicPr>
          <p:cNvPr id="25" name="Picture 24"/>
          <p:cNvPicPr>
            <a:picLocks noChangeAspect="1"/>
          </p:cNvPicPr>
          <p:nvPr/>
        </p:nvPicPr>
        <p:blipFill>
          <a:blip r:embed="rId11"/>
          <a:stretch>
            <a:fillRect/>
          </a:stretch>
        </p:blipFill>
        <p:spPr>
          <a:xfrm>
            <a:off x="16676538" y="9410700"/>
            <a:ext cx="1313541" cy="704934"/>
          </a:xfrm>
          <a:prstGeom prst="rect">
            <a:avLst/>
          </a:prstGeom>
        </p:spPr>
      </p:pic>
      <mc:AlternateContent xmlns:mc="http://schemas.openxmlformats.org/markup-compatibility/2006" xmlns:a14="http://schemas.microsoft.com/office/drawing/2010/main">
        <mc:Choice Requires="a14">
          <p:sp>
            <p:nvSpPr>
              <p:cNvPr id="27" name="Rounded Rectangle 26"/>
              <p:cNvSpPr/>
              <p:nvPr/>
            </p:nvSpPr>
            <p:spPr>
              <a:xfrm>
                <a:off x="348916" y="390531"/>
                <a:ext cx="17602200" cy="2030877"/>
              </a:xfrm>
              <a:prstGeom prst="roundRect">
                <a:avLst/>
              </a:prstGeom>
              <a:solidFill>
                <a:schemeClr val="accent3"/>
              </a:solidFill>
            </p:spPr>
            <p:style>
              <a:lnRef idx="3">
                <a:schemeClr val="lt1"/>
              </a:lnRef>
              <a:fillRef idx="1">
                <a:schemeClr val="accent6"/>
              </a:fillRef>
              <a:effectRef idx="1">
                <a:schemeClr val="accent6"/>
              </a:effectRef>
              <a:fontRef idx="minor">
                <a:schemeClr val="lt1"/>
              </a:fontRef>
            </p:style>
            <p:txBody>
              <a:bodyPr rtlCol="0" anchor="ctr"/>
              <a:lstStyle/>
              <a:p>
                <a:pPr marR="30480" algn="ctr">
                  <a:spcBef>
                    <a:spcPts val="300"/>
                  </a:spcBef>
                  <a:spcAft>
                    <a:spcPts val="300"/>
                  </a:spcAft>
                </a:pPr>
                <a:r>
                  <a:rPr lang="fr-FR" sz="4300" b="1">
                    <a:latin typeface="Arial" panose="020B0604020202020204" pitchFamily="34" charset="0"/>
                    <a:ea typeface="Times New Roman" panose="02020603050405020304" pitchFamily="18" charset="0"/>
                    <a:cs typeface="Arial" panose="020B0604020202020204" pitchFamily="34" charset="0"/>
                  </a:rPr>
                  <a:t>Câu 2</a:t>
                </a:r>
                <a:r>
                  <a:rPr lang="fr-FR" sz="4300">
                    <a:effectLst/>
                    <a:latin typeface="Arial" panose="020B0604020202020204" pitchFamily="34" charset="0"/>
                    <a:ea typeface="Times New Roman" panose="02020603050405020304" pitchFamily="18" charset="0"/>
                    <a:cs typeface="Arial" panose="020B0604020202020204" pitchFamily="34" charset="0"/>
                  </a:rPr>
                  <a:t>. </a:t>
                </a:r>
                <a:r>
                  <a:rPr lang="vi-VN" sz="4300">
                    <a:effectLst/>
                    <a:latin typeface="Arial" panose="020B0604020202020204" pitchFamily="34" charset="0"/>
                    <a:ea typeface="Times New Roman" panose="02020603050405020304" pitchFamily="18" charset="0"/>
                    <a:cs typeface="Arial" panose="020B0604020202020204" pitchFamily="34" charset="0"/>
                  </a:rPr>
                  <a:t>Đồ thị hàm số </a:t>
                </a:r>
                <a14:m>
                  <m:oMath xmlns:m="http://schemas.openxmlformats.org/officeDocument/2006/math">
                    <m:r>
                      <a:rPr lang="vi-VN" sz="43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4300" i="1">
                        <a:effectLst/>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3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300" i="1">
                            <a:effectLst/>
                            <a:latin typeface="Cambria Math" panose="02040503050406030204" pitchFamily="18" charset="0"/>
                            <a:ea typeface="Times New Roman" panose="02020603050405020304" pitchFamily="18" charset="0"/>
                            <a:cs typeface="Times New Roman" panose="02020603050405020304" pitchFamily="18" charset="0"/>
                          </a:rPr>
                          <m:t>+1</m:t>
                        </m:r>
                      </m:e>
                    </m:d>
                    <m:r>
                      <a:rPr lang="vi-VN" sz="43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300" i="1">
                            <a:effectLst/>
                            <a:latin typeface="Cambria Math" panose="02040503050406030204" pitchFamily="18" charset="0"/>
                            <a:ea typeface="Times New Roman" panose="02020603050405020304" pitchFamily="18" charset="0"/>
                            <a:cs typeface="Times New Roman" panose="02020603050405020304" pitchFamily="18" charset="0"/>
                          </a:rPr>
                          <m:t>4</m:t>
                        </m:r>
                      </m:num>
                      <m:den>
                        <m:r>
                          <a:rPr lang="vi-VN" sz="4300" i="1">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vi-VN" sz="4300">
                    <a:effectLst/>
                    <a:latin typeface="Arial" panose="020B0604020202020204" pitchFamily="34" charset="0"/>
                    <a:ea typeface="Times New Roman" panose="02020603050405020304" pitchFamily="18" charset="0"/>
                    <a:cs typeface="Arial" panose="020B0604020202020204" pitchFamily="34" charset="0"/>
                  </a:rPr>
                  <a:t> đi qua điểm nào?</a:t>
                </a:r>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7" name="Rounded Rectangle 26"/>
              <p:cNvSpPr>
                <a:spLocks noRot="1" noChangeAspect="1" noMove="1" noResize="1" noEditPoints="1" noAdjustHandles="1" noChangeArrowheads="1" noChangeShapeType="1" noTextEdit="1"/>
              </p:cNvSpPr>
              <p:nvPr/>
            </p:nvSpPr>
            <p:spPr>
              <a:xfrm>
                <a:off x="348916" y="390531"/>
                <a:ext cx="17602200" cy="2030877"/>
              </a:xfrm>
              <a:prstGeom prst="round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4630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 presetClass="emph" presetSubtype="2" fill="hold" nodeType="withEffect">
                                  <p:stCondLst>
                                    <p:cond delay="0"/>
                                  </p:stCondLst>
                                  <p:childTnLst>
                                    <p:animClr clrSpc="rgb" dir="cw">
                                      <p:cBhvr>
                                        <p:cTn id="12" dur="2000" fill="hold"/>
                                        <p:tgtEl>
                                          <p:spTgt spid="7"/>
                                        </p:tgtEl>
                                        <p:attrNameLst>
                                          <p:attrName>fillcolor</p:attrName>
                                        </p:attrNameLst>
                                      </p:cBhvr>
                                      <p:to>
                                        <a:srgbClr val="969696"/>
                                      </p:to>
                                    </p:animClr>
                                    <p:set>
                                      <p:cBhvr>
                                        <p:cTn id="13" dur="2000" fill="hold"/>
                                        <p:tgtEl>
                                          <p:spTgt spid="7"/>
                                        </p:tgtEl>
                                        <p:attrNameLst>
                                          <p:attrName>fill.type</p:attrName>
                                        </p:attrNameLst>
                                      </p:cBhvr>
                                      <p:to>
                                        <p:strVal val="solid"/>
                                      </p:to>
                                    </p:set>
                                    <p:set>
                                      <p:cBhvr>
                                        <p:cTn id="14" dur="2000" fill="hold"/>
                                        <p:tgtEl>
                                          <p:spTgt spid="7"/>
                                        </p:tgtEl>
                                        <p:attrNameLst>
                                          <p:attrName>fill.on</p:attrName>
                                        </p:attrNameLst>
                                      </p:cBhvr>
                                      <p:to>
                                        <p:strVal val="true"/>
                                      </p:to>
                                    </p:set>
                                  </p:childTnLst>
                                </p:cTn>
                              </p:par>
                              <p:par>
                                <p:cTn id="15" presetID="1" presetClass="emph" presetSubtype="2" fill="hold" nodeType="withEffect">
                                  <p:stCondLst>
                                    <p:cond delay="0"/>
                                  </p:stCondLst>
                                  <p:childTnLst>
                                    <p:animClr clrSpc="rgb" dir="cw">
                                      <p:cBhvr>
                                        <p:cTn id="16" dur="2000" fill="hold"/>
                                        <p:tgtEl>
                                          <p:spTgt spid="9"/>
                                        </p:tgtEl>
                                        <p:attrNameLst>
                                          <p:attrName>fillcolor</p:attrName>
                                        </p:attrNameLst>
                                      </p:cBhvr>
                                      <p:to>
                                        <a:srgbClr val="969696"/>
                                      </p:to>
                                    </p:animClr>
                                    <p:set>
                                      <p:cBhvr>
                                        <p:cTn id="17" dur="2000" fill="hold"/>
                                        <p:tgtEl>
                                          <p:spTgt spid="9"/>
                                        </p:tgtEl>
                                        <p:attrNameLst>
                                          <p:attrName>fill.type</p:attrName>
                                        </p:attrNameLst>
                                      </p:cBhvr>
                                      <p:to>
                                        <p:strVal val="solid"/>
                                      </p:to>
                                    </p:set>
                                    <p:set>
                                      <p:cBhvr>
                                        <p:cTn id="18" dur="2000" fill="hold"/>
                                        <p:tgtEl>
                                          <p:spTgt spid="9"/>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2000" fill="hold"/>
                                        <p:tgtEl>
                                          <p:spTgt spid="11"/>
                                        </p:tgtEl>
                                        <p:attrNameLst>
                                          <p:attrName>fillcolor</p:attrName>
                                        </p:attrNameLst>
                                      </p:cBhvr>
                                      <p:to>
                                        <a:srgbClr val="969696"/>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000" fill="hold"/>
                                        <p:tgtEl>
                                          <p:spTgt spid="5"/>
                                        </p:tgtEl>
                                        <p:attrNameLst>
                                          <p:attrName>fillcolor</p:attrName>
                                        </p:attrNameLst>
                                      </p:cBhvr>
                                      <p:to>
                                        <a:srgbClr val="777777"/>
                                      </p:to>
                                    </p:animClr>
                                    <p:set>
                                      <p:cBhvr>
                                        <p:cTn id="28" dur="2000" fill="hold"/>
                                        <p:tgtEl>
                                          <p:spTgt spid="5"/>
                                        </p:tgtEl>
                                        <p:attrNameLst>
                                          <p:attrName>fill.type</p:attrName>
                                        </p:attrNameLst>
                                      </p:cBhvr>
                                      <p:to>
                                        <p:strVal val="solid"/>
                                      </p:to>
                                    </p:set>
                                    <p:set>
                                      <p:cBhvr>
                                        <p:cTn id="29" dur="2000" fill="hold"/>
                                        <p:tgtEl>
                                          <p:spTgt spid="5"/>
                                        </p:tgtEl>
                                        <p:attrNameLst>
                                          <p:attrName>fill.on</p:attrName>
                                        </p:attrNameLst>
                                      </p:cBhvr>
                                      <p:to>
                                        <p:strVal val="true"/>
                                      </p:to>
                                    </p:set>
                                  </p:childTnLst>
                                </p:cTn>
                              </p:par>
                              <p:par>
                                <p:cTn id="30" presetID="1" presetClass="emph" presetSubtype="2" fill="hold" nodeType="withEffect">
                                  <p:stCondLst>
                                    <p:cond delay="0"/>
                                  </p:stCondLst>
                                  <p:childTnLst>
                                    <p:animClr clrSpc="rgb" dir="cw">
                                      <p:cBhvr>
                                        <p:cTn id="31" dur="2000" fill="hold"/>
                                        <p:tgtEl>
                                          <p:spTgt spid="9"/>
                                        </p:tgtEl>
                                        <p:attrNameLst>
                                          <p:attrName>fillcolor</p:attrName>
                                        </p:attrNameLst>
                                      </p:cBhvr>
                                      <p:to>
                                        <a:srgbClr val="777777"/>
                                      </p:to>
                                    </p:animClr>
                                    <p:set>
                                      <p:cBhvr>
                                        <p:cTn id="32" dur="2000" fill="hold"/>
                                        <p:tgtEl>
                                          <p:spTgt spid="9"/>
                                        </p:tgtEl>
                                        <p:attrNameLst>
                                          <p:attrName>fill.type</p:attrName>
                                        </p:attrNameLst>
                                      </p:cBhvr>
                                      <p:to>
                                        <p:strVal val="solid"/>
                                      </p:to>
                                    </p:set>
                                    <p:set>
                                      <p:cBhvr>
                                        <p:cTn id="33" dur="2000" fill="hold"/>
                                        <p:tgtEl>
                                          <p:spTgt spid="9"/>
                                        </p:tgtEl>
                                        <p:attrNameLst>
                                          <p:attrName>fill.on</p:attrName>
                                        </p:attrNameLst>
                                      </p:cBhvr>
                                      <p:to>
                                        <p:strVal val="true"/>
                                      </p:to>
                                    </p:set>
                                  </p:childTnLst>
                                </p:cTn>
                              </p:par>
                              <p:par>
                                <p:cTn id="34" presetID="1" presetClass="emph" presetSubtype="2" fill="hold" nodeType="withEffect">
                                  <p:stCondLst>
                                    <p:cond delay="0"/>
                                  </p:stCondLst>
                                  <p:childTnLst>
                                    <p:animClr clrSpc="rgb" dir="cw">
                                      <p:cBhvr>
                                        <p:cTn id="35" dur="2000" fill="hold"/>
                                        <p:tgtEl>
                                          <p:spTgt spid="11"/>
                                        </p:tgtEl>
                                        <p:attrNameLst>
                                          <p:attrName>fillcolor</p:attrName>
                                        </p:attrNameLst>
                                      </p:cBhvr>
                                      <p:to>
                                        <a:srgbClr val="777777"/>
                                      </p:to>
                                    </p:animClr>
                                    <p:set>
                                      <p:cBhvr>
                                        <p:cTn id="36" dur="2000" fill="hold"/>
                                        <p:tgtEl>
                                          <p:spTgt spid="11"/>
                                        </p:tgtEl>
                                        <p:attrNameLst>
                                          <p:attrName>fill.type</p:attrName>
                                        </p:attrNameLst>
                                      </p:cBhvr>
                                      <p:to>
                                        <p:strVal val="solid"/>
                                      </p:to>
                                    </p:set>
                                    <p:set>
                                      <p:cBhvr>
                                        <p:cTn id="37" dur="2000" fill="hold"/>
                                        <p:tgtEl>
                                          <p:spTgt spid="11"/>
                                        </p:tgtEl>
                                        <p:attrNameLst>
                                          <p:attrName>fill.on</p:attrName>
                                        </p:attrNameLst>
                                      </p:cBhvr>
                                      <p:to>
                                        <p:strVal val="true"/>
                                      </p:to>
                                    </p:se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withEffect">
                                  <p:stCondLst>
                                    <p:cond delay="0"/>
                                  </p:stCondLst>
                                  <p:childTnLst>
                                    <p:animClr clrSpc="rgb" dir="cw">
                                      <p:cBhvr>
                                        <p:cTn id="48" dur="2000" fill="hold"/>
                                        <p:tgtEl>
                                          <p:spTgt spid="5"/>
                                        </p:tgtEl>
                                        <p:attrNameLst>
                                          <p:attrName>fillcolor</p:attrName>
                                        </p:attrNameLst>
                                      </p:cBhvr>
                                      <p:to>
                                        <a:srgbClr val="969696"/>
                                      </p:to>
                                    </p:animClr>
                                    <p:set>
                                      <p:cBhvr>
                                        <p:cTn id="49" dur="2000" fill="hold"/>
                                        <p:tgtEl>
                                          <p:spTgt spid="5"/>
                                        </p:tgtEl>
                                        <p:attrNameLst>
                                          <p:attrName>fill.type</p:attrName>
                                        </p:attrNameLst>
                                      </p:cBhvr>
                                      <p:to>
                                        <p:strVal val="solid"/>
                                      </p:to>
                                    </p:set>
                                    <p:set>
                                      <p:cBhvr>
                                        <p:cTn id="50" dur="2000" fill="hold"/>
                                        <p:tgtEl>
                                          <p:spTgt spid="5"/>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2000" fill="hold"/>
                                        <p:tgtEl>
                                          <p:spTgt spid="7"/>
                                        </p:tgtEl>
                                        <p:attrNameLst>
                                          <p:attrName>fillcolor</p:attrName>
                                        </p:attrNameLst>
                                      </p:cBhvr>
                                      <p:to>
                                        <a:srgbClr val="969696"/>
                                      </p:to>
                                    </p:animClr>
                                    <p:set>
                                      <p:cBhvr>
                                        <p:cTn id="53" dur="2000" fill="hold"/>
                                        <p:tgtEl>
                                          <p:spTgt spid="7"/>
                                        </p:tgtEl>
                                        <p:attrNameLst>
                                          <p:attrName>fill.type</p:attrName>
                                        </p:attrNameLst>
                                      </p:cBhvr>
                                      <p:to>
                                        <p:strVal val="solid"/>
                                      </p:to>
                                    </p:set>
                                    <p:set>
                                      <p:cBhvr>
                                        <p:cTn id="54" dur="2000" fill="hold"/>
                                        <p:tgtEl>
                                          <p:spTgt spid="7"/>
                                        </p:tgtEl>
                                        <p:attrNameLst>
                                          <p:attrName>fill.on</p:attrName>
                                        </p:attrNameLst>
                                      </p:cBhvr>
                                      <p:to>
                                        <p:strVal val="true"/>
                                      </p:to>
                                    </p:set>
                                  </p:childTnLst>
                                </p:cTn>
                              </p:par>
                              <p:par>
                                <p:cTn id="55" presetID="1" presetClass="emph" presetSubtype="2" fill="hold" nodeType="withEffect">
                                  <p:stCondLst>
                                    <p:cond delay="0"/>
                                  </p:stCondLst>
                                  <p:childTnLst>
                                    <p:animClr clrSpc="rgb" dir="cw">
                                      <p:cBhvr>
                                        <p:cTn id="56" dur="2000" fill="hold"/>
                                        <p:tgtEl>
                                          <p:spTgt spid="11"/>
                                        </p:tgtEl>
                                        <p:attrNameLst>
                                          <p:attrName>fillcolor</p:attrName>
                                        </p:attrNameLst>
                                      </p:cBhvr>
                                      <p:to>
                                        <a:srgbClr val="969696"/>
                                      </p:to>
                                    </p:animClr>
                                    <p:set>
                                      <p:cBhvr>
                                        <p:cTn id="57" dur="2000" fill="hold"/>
                                        <p:tgtEl>
                                          <p:spTgt spid="11"/>
                                        </p:tgtEl>
                                        <p:attrNameLst>
                                          <p:attrName>fill.type</p:attrName>
                                        </p:attrNameLst>
                                      </p:cBhvr>
                                      <p:to>
                                        <p:strVal val="solid"/>
                                      </p:to>
                                    </p:set>
                                    <p:set>
                                      <p:cBhvr>
                                        <p:cTn id="58" dur="2000" fill="hold"/>
                                        <p:tgtEl>
                                          <p:spTgt spid="11"/>
                                        </p:tgtEl>
                                        <p:attrNameLst>
                                          <p:attrName>fill.on</p:attrName>
                                        </p:attrNameLst>
                                      </p:cBhvr>
                                      <p:to>
                                        <p:strVal val="true"/>
                                      </p:to>
                                    </p:set>
                                  </p:childTnLst>
                                </p:cTn>
                              </p:par>
                              <p:par>
                                <p:cTn id="59" presetID="10"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childTnLst>
                                </p:cTn>
                              </p:par>
                              <p:par>
                                <p:cTn id="62" presetID="10" presetClass="entr" presetSubtype="0" fill="hold" grpId="1"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withEffect">
                                  <p:stCondLst>
                                    <p:cond delay="0"/>
                                  </p:stCondLst>
                                  <p:childTnLst>
                                    <p:animClr clrSpc="rgb" dir="cw">
                                      <p:cBhvr>
                                        <p:cTn id="69" dur="2000" fill="hold"/>
                                        <p:tgtEl>
                                          <p:spTgt spid="9"/>
                                        </p:tgtEl>
                                        <p:attrNameLst>
                                          <p:attrName>fillcolor</p:attrName>
                                        </p:attrNameLst>
                                      </p:cBhvr>
                                      <p:to>
                                        <a:srgbClr val="777777"/>
                                      </p:to>
                                    </p:animClr>
                                    <p:set>
                                      <p:cBhvr>
                                        <p:cTn id="70" dur="2000" fill="hold"/>
                                        <p:tgtEl>
                                          <p:spTgt spid="9"/>
                                        </p:tgtEl>
                                        <p:attrNameLst>
                                          <p:attrName>fill.type</p:attrName>
                                        </p:attrNameLst>
                                      </p:cBhvr>
                                      <p:to>
                                        <p:strVal val="solid"/>
                                      </p:to>
                                    </p:set>
                                    <p:set>
                                      <p:cBhvr>
                                        <p:cTn id="71" dur="2000" fill="hold"/>
                                        <p:tgtEl>
                                          <p:spTgt spid="9"/>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2000" fill="hold"/>
                                        <p:tgtEl>
                                          <p:spTgt spid="7"/>
                                        </p:tgtEl>
                                        <p:attrNameLst>
                                          <p:attrName>fillcolor</p:attrName>
                                        </p:attrNameLst>
                                      </p:cBhvr>
                                      <p:to>
                                        <a:srgbClr val="777777"/>
                                      </p:to>
                                    </p:animClr>
                                    <p:set>
                                      <p:cBhvr>
                                        <p:cTn id="74" dur="2000" fill="hold"/>
                                        <p:tgtEl>
                                          <p:spTgt spid="7"/>
                                        </p:tgtEl>
                                        <p:attrNameLst>
                                          <p:attrName>fill.type</p:attrName>
                                        </p:attrNameLst>
                                      </p:cBhvr>
                                      <p:to>
                                        <p:strVal val="solid"/>
                                      </p:to>
                                    </p:set>
                                    <p:set>
                                      <p:cBhvr>
                                        <p:cTn id="75" dur="2000" fill="hold"/>
                                        <p:tgtEl>
                                          <p:spTgt spid="7"/>
                                        </p:tgtEl>
                                        <p:attrNameLst>
                                          <p:attrName>fill.on</p:attrName>
                                        </p:attrNameLst>
                                      </p:cBhvr>
                                      <p:to>
                                        <p:strVal val="true"/>
                                      </p:to>
                                    </p:set>
                                  </p:childTnLst>
                                </p:cTn>
                              </p:par>
                              <p:par>
                                <p:cTn id="76" presetID="1" presetClass="emph" presetSubtype="2" fill="hold" nodeType="withEffect">
                                  <p:stCondLst>
                                    <p:cond delay="0"/>
                                  </p:stCondLst>
                                  <p:childTnLst>
                                    <p:animClr clrSpc="rgb" dir="cw">
                                      <p:cBhvr>
                                        <p:cTn id="77" dur="2000" fill="hold"/>
                                        <p:tgtEl>
                                          <p:spTgt spid="5"/>
                                        </p:tgtEl>
                                        <p:attrNameLst>
                                          <p:attrName>fillcolor</p:attrName>
                                        </p:attrNameLst>
                                      </p:cBhvr>
                                      <p:to>
                                        <a:srgbClr val="777777"/>
                                      </p:to>
                                    </p:animClr>
                                    <p:set>
                                      <p:cBhvr>
                                        <p:cTn id="78" dur="2000" fill="hold"/>
                                        <p:tgtEl>
                                          <p:spTgt spid="5"/>
                                        </p:tgtEl>
                                        <p:attrNameLst>
                                          <p:attrName>fill.type</p:attrName>
                                        </p:attrNameLst>
                                      </p:cBhvr>
                                      <p:to>
                                        <p:strVal val="solid"/>
                                      </p:to>
                                    </p:set>
                                    <p:set>
                                      <p:cBhvr>
                                        <p:cTn id="79" dur="2000" fill="hold"/>
                                        <p:tgtEl>
                                          <p:spTgt spid="5"/>
                                        </p:tgtEl>
                                        <p:attrNameLst>
                                          <p:attrName>fill.on</p:attrName>
                                        </p:attrNameLst>
                                      </p:cBhvr>
                                      <p:to>
                                        <p:strVal val="true"/>
                                      </p:to>
                                    </p:set>
                                  </p:childTnLst>
                                </p:cTn>
                              </p:par>
                              <p:par>
                                <p:cTn id="80" presetID="10" presetClass="entr" presetSubtype="0" fill="hold"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1000"/>
                                        <p:tgtEl>
                                          <p:spTgt spid="16"/>
                                        </p:tgtEl>
                                      </p:cBhvr>
                                    </p:animEffect>
                                  </p:childTnLst>
                                </p:cTn>
                              </p:par>
                              <p:par>
                                <p:cTn id="83" presetID="10" presetClass="entr" presetSubtype="0" fill="hold" grpId="2" nodeType="with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1000"/>
                                        <p:tgtEl>
                                          <p:spTgt spid="14"/>
                                        </p:tgtEl>
                                      </p:cBhvr>
                                    </p:animEffect>
                                  </p:childTnLst>
                                </p:cTn>
                              </p:par>
                            </p:childTnLst>
                          </p:cTn>
                        </p:par>
                      </p:childTnLst>
                    </p:cTn>
                  </p:par>
                </p:childTnLst>
              </p:cTn>
              <p:nextCondLst>
                <p:cond evt="onClick" delay="0">
                  <p:tgtEl>
                    <p:spTgt spid="11"/>
                  </p:tgtEl>
                </p:cond>
              </p:nextCondLst>
            </p:seq>
          </p:childTnLst>
        </p:cTn>
      </p:par>
    </p:tnLst>
    <p:bldLst>
      <p:bldP spid="12" grpId="0" animBg="1"/>
      <p:bldP spid="14" grpId="0" animBg="1"/>
      <p:bldP spid="14" grpId="1" animBg="1"/>
      <p:bldP spid="14" grpId="2"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 y="-38100"/>
            <a:ext cx="18364200" cy="10325100"/>
          </a:xfrm>
          <a:prstGeom prst="rect">
            <a:avLst/>
          </a:prstGeom>
        </p:spPr>
      </p:pic>
      <mc:AlternateContent xmlns:mc="http://schemas.openxmlformats.org/markup-compatibility/2006" xmlns:a14="http://schemas.microsoft.com/office/drawing/2010/main">
        <mc:Choice Requires="a14">
          <p:sp>
            <p:nvSpPr>
              <p:cNvPr id="5" name="Hexagon 4"/>
              <p:cNvSpPr/>
              <p:nvPr/>
            </p:nvSpPr>
            <p:spPr>
              <a:xfrm>
                <a:off x="1929129" y="5669756"/>
                <a:ext cx="5893635" cy="1445604"/>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R="30480" lvl="0" algn="ctr">
                  <a:spcBef>
                    <a:spcPts val="300"/>
                  </a:spcBef>
                  <a:spcAft>
                    <a:spcPts val="300"/>
                  </a:spcAft>
                </a:pPr>
                <a:r>
                  <a:rPr lang="vi-VN" sz="4200">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lang="vi-VN" sz="4200" i="1">
                        <a:effectLst/>
                        <a:latin typeface="Cambria Math" panose="02040503050406030204" pitchFamily="18" charset="0"/>
                        <a:ea typeface="Arial" panose="020B0604020202020204" pitchFamily="34" charset="0"/>
                        <a:cs typeface="Times New Roman" panose="02020603050405020304" pitchFamily="18" charset="0"/>
                      </a:rPr>
                      <m:t>𝑦</m:t>
                    </m:r>
                    <m:r>
                      <a:rPr lang="vi-VN" sz="4200" i="1">
                        <a:effectLst/>
                        <a:latin typeface="Cambria Math" panose="02040503050406030204" pitchFamily="18" charset="0"/>
                        <a:ea typeface="Arial" panose="020B0604020202020204" pitchFamily="34" charset="0"/>
                        <a:cs typeface="Times New Roman" panose="02020603050405020304" pitchFamily="18" charset="0"/>
                      </a:rPr>
                      <m:t>=2</m:t>
                    </m:r>
                    <m:r>
                      <a:rPr lang="vi-VN" sz="4200" i="1">
                        <a:effectLst/>
                        <a:latin typeface="Cambria Math" panose="02040503050406030204" pitchFamily="18" charset="0"/>
                        <a:ea typeface="Arial" panose="020B0604020202020204" pitchFamily="34" charset="0"/>
                        <a:cs typeface="Times New Roman" panose="02020603050405020304" pitchFamily="18" charset="0"/>
                      </a:rPr>
                      <m:t>𝑥</m:t>
                    </m:r>
                    <m:r>
                      <a:rPr lang="vi-VN" sz="4200" i="1">
                        <a:effectLst/>
                        <a:latin typeface="Cambria Math" panose="02040503050406030204" pitchFamily="18" charset="0"/>
                        <a:ea typeface="Arial" panose="020B0604020202020204" pitchFamily="34" charset="0"/>
                        <a:cs typeface="Times New Roman" panose="02020603050405020304" pitchFamily="18" charset="0"/>
                      </a:rPr>
                      <m:t>+1</m:t>
                    </m:r>
                  </m:oMath>
                </a14:m>
                <a:endParaRPr kumimoji="0" lang="en-US" sz="42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Hexagon 4"/>
              <p:cNvSpPr>
                <a:spLocks noRot="1" noChangeAspect="1" noMove="1" noResize="1" noEditPoints="1" noAdjustHandles="1" noChangeArrowheads="1" noChangeShapeType="1" noTextEdit="1"/>
              </p:cNvSpPr>
              <p:nvPr/>
            </p:nvSpPr>
            <p:spPr>
              <a:xfrm>
                <a:off x="1929129" y="5669756"/>
                <a:ext cx="5893635" cy="1445604"/>
              </a:xfrm>
              <a:prstGeom prst="hexagon">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Hexagon 6"/>
              <p:cNvSpPr/>
              <p:nvPr/>
            </p:nvSpPr>
            <p:spPr>
              <a:xfrm>
                <a:off x="1929129" y="8155422"/>
                <a:ext cx="5893635" cy="1445604"/>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R="30480" algn="ctr">
                  <a:spcBef>
                    <a:spcPts val="300"/>
                  </a:spcBef>
                  <a:spcAft>
                    <a:spcPts val="300"/>
                  </a:spcAft>
                </a:pPr>
                <a:r>
                  <a:rPr lang="vi-VN" sz="420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=0</m:t>
                    </m:r>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+3</m:t>
                    </m:r>
                  </m:oMath>
                </a14:m>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Hexagon 6"/>
              <p:cNvSpPr>
                <a:spLocks noRot="1" noChangeAspect="1" noMove="1" noResize="1" noEditPoints="1" noAdjustHandles="1" noChangeArrowheads="1" noChangeShapeType="1" noTextEdit="1"/>
              </p:cNvSpPr>
              <p:nvPr/>
            </p:nvSpPr>
            <p:spPr>
              <a:xfrm>
                <a:off x="1929129" y="8155422"/>
                <a:ext cx="5893635" cy="1445604"/>
              </a:xfrm>
              <a:prstGeom prst="hexagon">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Hexagon 8"/>
              <p:cNvSpPr/>
              <p:nvPr/>
            </p:nvSpPr>
            <p:spPr>
              <a:xfrm>
                <a:off x="10782903" y="5703421"/>
                <a:ext cx="5893635" cy="1445604"/>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371600"/>
                <a:r>
                  <a:rPr lang="vi-VN" sz="4200">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r>
                      <a:rPr lang="vi-VN" sz="4200" i="1">
                        <a:effectLst/>
                        <a:latin typeface="Cambria Math" panose="02040503050406030204" pitchFamily="18" charset="0"/>
                        <a:ea typeface="Arial" panose="020B0604020202020204" pitchFamily="34" charset="0"/>
                        <a:cs typeface="Times New Roman" panose="02020603050405020304" pitchFamily="18" charset="0"/>
                      </a:rPr>
                      <m:t>𝑦</m:t>
                    </m:r>
                    <m:r>
                      <a:rPr lang="vi-VN" sz="4200" i="1">
                        <a:effectLst/>
                        <a:latin typeface="Cambria Math" panose="02040503050406030204" pitchFamily="18" charset="0"/>
                        <a:ea typeface="Arial" panose="020B0604020202020204" pitchFamily="34" charset="0"/>
                        <a:cs typeface="Times New Roman" panose="02020603050405020304" pitchFamily="18" charset="0"/>
                      </a:rPr>
                      <m:t>=2</m:t>
                    </m:r>
                    <m:sSup>
                      <m:sSupPr>
                        <m:ctrlPr>
                          <a:rPr lang="en-US" sz="4200" i="1">
                            <a:effectLst/>
                            <a:latin typeface="Cambria Math" panose="02040503050406030204" pitchFamily="18" charset="0"/>
                            <a:cs typeface="Times New Roman" panose="02020603050405020304" pitchFamily="18" charset="0"/>
                          </a:rPr>
                        </m:ctrlPr>
                      </m:sSupPr>
                      <m:e>
                        <m:r>
                          <a:rPr lang="vi-VN" sz="4200" i="1">
                            <a:effectLst/>
                            <a:latin typeface="Cambria Math" panose="02040503050406030204" pitchFamily="18" charset="0"/>
                            <a:ea typeface="Arial" panose="020B0604020202020204" pitchFamily="34" charset="0"/>
                            <a:cs typeface="Times New Roman" panose="02020603050405020304" pitchFamily="18" charset="0"/>
                          </a:rPr>
                          <m:t>𝑥</m:t>
                        </m:r>
                      </m:e>
                      <m:sup>
                        <m:r>
                          <a:rPr lang="vi-VN" sz="4200" i="1">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200" i="1">
                        <a:effectLst/>
                        <a:latin typeface="Cambria Math" panose="02040503050406030204" pitchFamily="18" charset="0"/>
                        <a:ea typeface="Arial" panose="020B0604020202020204" pitchFamily="34" charset="0"/>
                        <a:cs typeface="Times New Roman" panose="02020603050405020304" pitchFamily="18" charset="0"/>
                      </a:rPr>
                      <m:t>+1</m:t>
                    </m:r>
                  </m:oMath>
                </a14:m>
                <a:endParaRPr kumimoji="0" lang="vi-VN" sz="4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mc:Choice>
        <mc:Fallback xmlns="">
          <p:sp>
            <p:nvSpPr>
              <p:cNvPr id="9" name="Hexagon 8"/>
              <p:cNvSpPr>
                <a:spLocks noRot="1" noChangeAspect="1" noMove="1" noResize="1" noEditPoints="1" noAdjustHandles="1" noChangeArrowheads="1" noChangeShapeType="1" noTextEdit="1"/>
              </p:cNvSpPr>
              <p:nvPr/>
            </p:nvSpPr>
            <p:spPr>
              <a:xfrm>
                <a:off x="10782903" y="5703421"/>
                <a:ext cx="5893635" cy="1445604"/>
              </a:xfrm>
              <a:prstGeom prst="hexagon">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Hexagon 10"/>
              <p:cNvSpPr/>
              <p:nvPr/>
            </p:nvSpPr>
            <p:spPr>
              <a:xfrm>
                <a:off x="10782903" y="8013881"/>
                <a:ext cx="5893635" cy="1445604"/>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R="30480" algn="ctr">
                  <a:spcBef>
                    <a:spcPts val="300"/>
                  </a:spcBef>
                  <a:spcAft>
                    <a:spcPts val="300"/>
                  </a:spcAft>
                </a:pPr>
                <a:r>
                  <a:rPr lang="vi-VN" sz="4200">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=0</m:t>
                    </m:r>
                  </m:oMath>
                </a14:m>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 name="Hexagon 10"/>
              <p:cNvSpPr>
                <a:spLocks noRot="1" noChangeAspect="1" noMove="1" noResize="1" noEditPoints="1" noAdjustHandles="1" noChangeArrowheads="1" noChangeShapeType="1" noTextEdit="1"/>
              </p:cNvSpPr>
              <p:nvPr/>
            </p:nvSpPr>
            <p:spPr>
              <a:xfrm>
                <a:off x="10782903" y="8013881"/>
                <a:ext cx="5893635" cy="1445604"/>
              </a:xfrm>
              <a:prstGeom prst="hexagon">
                <a:avLst/>
              </a:prstGeom>
              <a:blipFill>
                <a:blip r:embed="rId7"/>
                <a:stretch>
                  <a:fillRect/>
                </a:stretch>
              </a:blipFill>
            </p:spPr>
            <p:txBody>
              <a:bodyPr/>
              <a:lstStyle/>
              <a:p>
                <a:r>
                  <a:rPr lang="en-US">
                    <a:noFill/>
                  </a:rPr>
                  <a:t> </a:t>
                </a:r>
              </a:p>
            </p:txBody>
          </p:sp>
        </mc:Fallback>
      </mc:AlternateContent>
      <p:sp>
        <p:nvSpPr>
          <p:cNvPr id="12" name="TextBox 11"/>
          <p:cNvSpPr txBox="1"/>
          <p:nvPr/>
        </p:nvSpPr>
        <p:spPr>
          <a:xfrm rot="21156679">
            <a:off x="2331584" y="3319081"/>
            <a:ext cx="3911199" cy="126188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Yeah, </a:t>
            </a: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Đúng</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rồi</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bạn</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giỏi</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quá</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endParaRPr kumimoji="0" lang="vi-VN"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12420600" y="3804522"/>
            <a:ext cx="4071966" cy="126188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Ồ,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tiếc</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quá</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sai</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mất</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rồi</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Picture 14" descr="egg-2151891_960_720.png"/>
          <p:cNvPicPr>
            <a:picLocks noChangeAspect="1"/>
          </p:cNvPicPr>
          <p:nvPr/>
        </p:nvPicPr>
        <p:blipFill>
          <a:blip r:embed="rId8" cstate="print"/>
          <a:stretch>
            <a:fillRect/>
          </a:stretch>
        </p:blipFill>
        <p:spPr>
          <a:xfrm>
            <a:off x="6307684" y="3840195"/>
            <a:ext cx="1676006" cy="1676006"/>
          </a:xfrm>
          <a:prstGeom prst="rect">
            <a:avLst/>
          </a:prstGeom>
        </p:spPr>
      </p:pic>
      <p:pic>
        <p:nvPicPr>
          <p:cNvPr id="16" name="Picture 15" descr="egg-2151896__340.png"/>
          <p:cNvPicPr>
            <a:picLocks noChangeAspect="1"/>
          </p:cNvPicPr>
          <p:nvPr/>
        </p:nvPicPr>
        <p:blipFill>
          <a:blip r:embed="rId9" cstate="print">
            <a:clrChange>
              <a:clrFrom>
                <a:srgbClr val="000000">
                  <a:alpha val="0"/>
                </a:srgbClr>
              </a:clrFrom>
              <a:clrTo>
                <a:srgbClr val="000000">
                  <a:alpha val="0"/>
                </a:srgbClr>
              </a:clrTo>
            </a:clrChange>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a:off x="10589071" y="3543300"/>
            <a:ext cx="1732670" cy="1732670"/>
          </a:xfrm>
          <a:prstGeom prst="rect">
            <a:avLst/>
          </a:prstGeom>
        </p:spPr>
      </p:pic>
      <p:pic>
        <p:nvPicPr>
          <p:cNvPr id="21" name="Picture 20"/>
          <p:cNvPicPr>
            <a:picLocks noChangeAspect="1"/>
          </p:cNvPicPr>
          <p:nvPr/>
        </p:nvPicPr>
        <p:blipFill>
          <a:blip r:embed="rId11"/>
          <a:stretch>
            <a:fillRect/>
          </a:stretch>
        </p:blipFill>
        <p:spPr>
          <a:xfrm>
            <a:off x="436787" y="5657228"/>
            <a:ext cx="1118812" cy="1537990"/>
          </a:xfrm>
          <a:prstGeom prst="rect">
            <a:avLst/>
          </a:prstGeom>
        </p:spPr>
      </p:pic>
      <p:pic>
        <p:nvPicPr>
          <p:cNvPr id="22" name="Picture 21"/>
          <p:cNvPicPr>
            <a:picLocks noChangeAspect="1"/>
          </p:cNvPicPr>
          <p:nvPr/>
        </p:nvPicPr>
        <p:blipFill>
          <a:blip r:embed="rId11"/>
          <a:stretch>
            <a:fillRect/>
          </a:stretch>
        </p:blipFill>
        <p:spPr>
          <a:xfrm>
            <a:off x="432776" y="8013881"/>
            <a:ext cx="1118812" cy="1537990"/>
          </a:xfrm>
          <a:prstGeom prst="rect">
            <a:avLst/>
          </a:prstGeom>
        </p:spPr>
      </p:pic>
      <p:pic>
        <p:nvPicPr>
          <p:cNvPr id="23" name="Picture 22"/>
          <p:cNvPicPr>
            <a:picLocks noChangeAspect="1"/>
          </p:cNvPicPr>
          <p:nvPr/>
        </p:nvPicPr>
        <p:blipFill>
          <a:blip r:embed="rId11"/>
          <a:stretch>
            <a:fillRect/>
          </a:stretch>
        </p:blipFill>
        <p:spPr>
          <a:xfrm>
            <a:off x="9280664" y="5657228"/>
            <a:ext cx="1118812" cy="1537990"/>
          </a:xfrm>
          <a:prstGeom prst="rect">
            <a:avLst/>
          </a:prstGeom>
        </p:spPr>
      </p:pic>
      <p:pic>
        <p:nvPicPr>
          <p:cNvPr id="24" name="Picture 23"/>
          <p:cNvPicPr>
            <a:picLocks noChangeAspect="1"/>
          </p:cNvPicPr>
          <p:nvPr/>
        </p:nvPicPr>
        <p:blipFill>
          <a:blip r:embed="rId11"/>
          <a:stretch>
            <a:fillRect/>
          </a:stretch>
        </p:blipFill>
        <p:spPr>
          <a:xfrm>
            <a:off x="9290006" y="8013881"/>
            <a:ext cx="1118812" cy="1537990"/>
          </a:xfrm>
          <a:prstGeom prst="rect">
            <a:avLst/>
          </a:prstGeom>
        </p:spPr>
      </p:pic>
      <p:pic>
        <p:nvPicPr>
          <p:cNvPr id="25" name="Picture 24"/>
          <p:cNvPicPr>
            <a:picLocks noChangeAspect="1"/>
          </p:cNvPicPr>
          <p:nvPr/>
        </p:nvPicPr>
        <p:blipFill>
          <a:blip r:embed="rId12"/>
          <a:stretch>
            <a:fillRect/>
          </a:stretch>
        </p:blipFill>
        <p:spPr>
          <a:xfrm>
            <a:off x="16676538" y="9410700"/>
            <a:ext cx="1313541" cy="704934"/>
          </a:xfrm>
          <a:prstGeom prst="rect">
            <a:avLst/>
          </a:prstGeom>
        </p:spPr>
      </p:pic>
      <p:sp>
        <p:nvSpPr>
          <p:cNvPr id="27" name="Rounded Rectangle 26"/>
          <p:cNvSpPr/>
          <p:nvPr/>
        </p:nvSpPr>
        <p:spPr>
          <a:xfrm>
            <a:off x="348916" y="390531"/>
            <a:ext cx="17602200" cy="2030877"/>
          </a:xfrm>
          <a:prstGeom prst="roundRect">
            <a:avLst/>
          </a:prstGeom>
          <a:solidFill>
            <a:schemeClr val="accent3"/>
          </a:solidFill>
        </p:spPr>
        <p:style>
          <a:lnRef idx="3">
            <a:schemeClr val="lt1"/>
          </a:lnRef>
          <a:fillRef idx="1">
            <a:schemeClr val="accent6"/>
          </a:fillRef>
          <a:effectRef idx="1">
            <a:schemeClr val="accent6"/>
          </a:effectRef>
          <a:fontRef idx="minor">
            <a:schemeClr val="lt1"/>
          </a:fontRef>
        </p:style>
        <p:txBody>
          <a:bodyPr rtlCol="0" anchor="ctr"/>
          <a:lstStyle/>
          <a:p>
            <a:pPr marR="30480" algn="ctr">
              <a:spcBef>
                <a:spcPts val="300"/>
              </a:spcBef>
              <a:spcAft>
                <a:spcPts val="300"/>
              </a:spcAft>
            </a:pPr>
            <a:r>
              <a:rPr lang="fr-FR" sz="4300" b="1">
                <a:latin typeface="Arial" panose="020B0604020202020204" pitchFamily="34" charset="0"/>
                <a:ea typeface="Times New Roman" panose="02020603050405020304" pitchFamily="18" charset="0"/>
                <a:cs typeface="Arial" panose="020B0604020202020204" pitchFamily="34" charset="0"/>
              </a:rPr>
              <a:t>Câu 3.</a:t>
            </a:r>
            <a:r>
              <a:rPr lang="vi-VN" sz="4300">
                <a:latin typeface="Arial" panose="020B0604020202020204" pitchFamily="34" charset="0"/>
                <a:ea typeface="Times New Roman" panose="02020603050405020304" pitchFamily="18" charset="0"/>
                <a:cs typeface="Arial" panose="020B0604020202020204" pitchFamily="34" charset="0"/>
              </a:rPr>
              <a:t> Hàm số bậc nhất là hàm số nào sau đây</a:t>
            </a:r>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7153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 presetClass="emph" presetSubtype="2" fill="hold" nodeType="withEffect">
                                  <p:stCondLst>
                                    <p:cond delay="0"/>
                                  </p:stCondLst>
                                  <p:childTnLst>
                                    <p:animClr clrSpc="rgb" dir="cw">
                                      <p:cBhvr>
                                        <p:cTn id="12" dur="2000" fill="hold"/>
                                        <p:tgtEl>
                                          <p:spTgt spid="7"/>
                                        </p:tgtEl>
                                        <p:attrNameLst>
                                          <p:attrName>fillcolor</p:attrName>
                                        </p:attrNameLst>
                                      </p:cBhvr>
                                      <p:to>
                                        <a:srgbClr val="969696"/>
                                      </p:to>
                                    </p:animClr>
                                    <p:set>
                                      <p:cBhvr>
                                        <p:cTn id="13" dur="2000" fill="hold"/>
                                        <p:tgtEl>
                                          <p:spTgt spid="7"/>
                                        </p:tgtEl>
                                        <p:attrNameLst>
                                          <p:attrName>fill.type</p:attrName>
                                        </p:attrNameLst>
                                      </p:cBhvr>
                                      <p:to>
                                        <p:strVal val="solid"/>
                                      </p:to>
                                    </p:set>
                                    <p:set>
                                      <p:cBhvr>
                                        <p:cTn id="14" dur="2000" fill="hold"/>
                                        <p:tgtEl>
                                          <p:spTgt spid="7"/>
                                        </p:tgtEl>
                                        <p:attrNameLst>
                                          <p:attrName>fill.on</p:attrName>
                                        </p:attrNameLst>
                                      </p:cBhvr>
                                      <p:to>
                                        <p:strVal val="true"/>
                                      </p:to>
                                    </p:set>
                                  </p:childTnLst>
                                </p:cTn>
                              </p:par>
                              <p:par>
                                <p:cTn id="15" presetID="1" presetClass="emph" presetSubtype="2" fill="hold" nodeType="withEffect">
                                  <p:stCondLst>
                                    <p:cond delay="0"/>
                                  </p:stCondLst>
                                  <p:childTnLst>
                                    <p:animClr clrSpc="rgb" dir="cw">
                                      <p:cBhvr>
                                        <p:cTn id="16" dur="2000" fill="hold"/>
                                        <p:tgtEl>
                                          <p:spTgt spid="9"/>
                                        </p:tgtEl>
                                        <p:attrNameLst>
                                          <p:attrName>fillcolor</p:attrName>
                                        </p:attrNameLst>
                                      </p:cBhvr>
                                      <p:to>
                                        <a:srgbClr val="969696"/>
                                      </p:to>
                                    </p:animClr>
                                    <p:set>
                                      <p:cBhvr>
                                        <p:cTn id="17" dur="2000" fill="hold"/>
                                        <p:tgtEl>
                                          <p:spTgt spid="9"/>
                                        </p:tgtEl>
                                        <p:attrNameLst>
                                          <p:attrName>fill.type</p:attrName>
                                        </p:attrNameLst>
                                      </p:cBhvr>
                                      <p:to>
                                        <p:strVal val="solid"/>
                                      </p:to>
                                    </p:set>
                                    <p:set>
                                      <p:cBhvr>
                                        <p:cTn id="18" dur="2000" fill="hold"/>
                                        <p:tgtEl>
                                          <p:spTgt spid="9"/>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2000" fill="hold"/>
                                        <p:tgtEl>
                                          <p:spTgt spid="11"/>
                                        </p:tgtEl>
                                        <p:attrNameLst>
                                          <p:attrName>fillcolor</p:attrName>
                                        </p:attrNameLst>
                                      </p:cBhvr>
                                      <p:to>
                                        <a:srgbClr val="969696"/>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000" fill="hold"/>
                                        <p:tgtEl>
                                          <p:spTgt spid="5"/>
                                        </p:tgtEl>
                                        <p:attrNameLst>
                                          <p:attrName>fillcolor</p:attrName>
                                        </p:attrNameLst>
                                      </p:cBhvr>
                                      <p:to>
                                        <a:srgbClr val="777777"/>
                                      </p:to>
                                    </p:animClr>
                                    <p:set>
                                      <p:cBhvr>
                                        <p:cTn id="28" dur="2000" fill="hold"/>
                                        <p:tgtEl>
                                          <p:spTgt spid="5"/>
                                        </p:tgtEl>
                                        <p:attrNameLst>
                                          <p:attrName>fill.type</p:attrName>
                                        </p:attrNameLst>
                                      </p:cBhvr>
                                      <p:to>
                                        <p:strVal val="solid"/>
                                      </p:to>
                                    </p:set>
                                    <p:set>
                                      <p:cBhvr>
                                        <p:cTn id="29" dur="2000" fill="hold"/>
                                        <p:tgtEl>
                                          <p:spTgt spid="5"/>
                                        </p:tgtEl>
                                        <p:attrNameLst>
                                          <p:attrName>fill.on</p:attrName>
                                        </p:attrNameLst>
                                      </p:cBhvr>
                                      <p:to>
                                        <p:strVal val="true"/>
                                      </p:to>
                                    </p:set>
                                  </p:childTnLst>
                                </p:cTn>
                              </p:par>
                              <p:par>
                                <p:cTn id="30" presetID="1" presetClass="emph" presetSubtype="2" fill="hold" nodeType="withEffect">
                                  <p:stCondLst>
                                    <p:cond delay="0"/>
                                  </p:stCondLst>
                                  <p:childTnLst>
                                    <p:animClr clrSpc="rgb" dir="cw">
                                      <p:cBhvr>
                                        <p:cTn id="31" dur="2000" fill="hold"/>
                                        <p:tgtEl>
                                          <p:spTgt spid="9"/>
                                        </p:tgtEl>
                                        <p:attrNameLst>
                                          <p:attrName>fillcolor</p:attrName>
                                        </p:attrNameLst>
                                      </p:cBhvr>
                                      <p:to>
                                        <a:srgbClr val="777777"/>
                                      </p:to>
                                    </p:animClr>
                                    <p:set>
                                      <p:cBhvr>
                                        <p:cTn id="32" dur="2000" fill="hold"/>
                                        <p:tgtEl>
                                          <p:spTgt spid="9"/>
                                        </p:tgtEl>
                                        <p:attrNameLst>
                                          <p:attrName>fill.type</p:attrName>
                                        </p:attrNameLst>
                                      </p:cBhvr>
                                      <p:to>
                                        <p:strVal val="solid"/>
                                      </p:to>
                                    </p:set>
                                    <p:set>
                                      <p:cBhvr>
                                        <p:cTn id="33" dur="2000" fill="hold"/>
                                        <p:tgtEl>
                                          <p:spTgt spid="9"/>
                                        </p:tgtEl>
                                        <p:attrNameLst>
                                          <p:attrName>fill.on</p:attrName>
                                        </p:attrNameLst>
                                      </p:cBhvr>
                                      <p:to>
                                        <p:strVal val="true"/>
                                      </p:to>
                                    </p:set>
                                  </p:childTnLst>
                                </p:cTn>
                              </p:par>
                              <p:par>
                                <p:cTn id="34" presetID="1" presetClass="emph" presetSubtype="2" fill="hold" nodeType="withEffect">
                                  <p:stCondLst>
                                    <p:cond delay="0"/>
                                  </p:stCondLst>
                                  <p:childTnLst>
                                    <p:animClr clrSpc="rgb" dir="cw">
                                      <p:cBhvr>
                                        <p:cTn id="35" dur="2000" fill="hold"/>
                                        <p:tgtEl>
                                          <p:spTgt spid="11"/>
                                        </p:tgtEl>
                                        <p:attrNameLst>
                                          <p:attrName>fillcolor</p:attrName>
                                        </p:attrNameLst>
                                      </p:cBhvr>
                                      <p:to>
                                        <a:srgbClr val="777777"/>
                                      </p:to>
                                    </p:animClr>
                                    <p:set>
                                      <p:cBhvr>
                                        <p:cTn id="36" dur="2000" fill="hold"/>
                                        <p:tgtEl>
                                          <p:spTgt spid="11"/>
                                        </p:tgtEl>
                                        <p:attrNameLst>
                                          <p:attrName>fill.type</p:attrName>
                                        </p:attrNameLst>
                                      </p:cBhvr>
                                      <p:to>
                                        <p:strVal val="solid"/>
                                      </p:to>
                                    </p:set>
                                    <p:set>
                                      <p:cBhvr>
                                        <p:cTn id="37" dur="2000" fill="hold"/>
                                        <p:tgtEl>
                                          <p:spTgt spid="11"/>
                                        </p:tgtEl>
                                        <p:attrNameLst>
                                          <p:attrName>fill.on</p:attrName>
                                        </p:attrNameLst>
                                      </p:cBhvr>
                                      <p:to>
                                        <p:strVal val="true"/>
                                      </p:to>
                                    </p:se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withEffect">
                                  <p:stCondLst>
                                    <p:cond delay="0"/>
                                  </p:stCondLst>
                                  <p:childTnLst>
                                    <p:animClr clrSpc="rgb" dir="cw">
                                      <p:cBhvr>
                                        <p:cTn id="48" dur="2000" fill="hold"/>
                                        <p:tgtEl>
                                          <p:spTgt spid="5"/>
                                        </p:tgtEl>
                                        <p:attrNameLst>
                                          <p:attrName>fillcolor</p:attrName>
                                        </p:attrNameLst>
                                      </p:cBhvr>
                                      <p:to>
                                        <a:srgbClr val="969696"/>
                                      </p:to>
                                    </p:animClr>
                                    <p:set>
                                      <p:cBhvr>
                                        <p:cTn id="49" dur="2000" fill="hold"/>
                                        <p:tgtEl>
                                          <p:spTgt spid="5"/>
                                        </p:tgtEl>
                                        <p:attrNameLst>
                                          <p:attrName>fill.type</p:attrName>
                                        </p:attrNameLst>
                                      </p:cBhvr>
                                      <p:to>
                                        <p:strVal val="solid"/>
                                      </p:to>
                                    </p:set>
                                    <p:set>
                                      <p:cBhvr>
                                        <p:cTn id="50" dur="2000" fill="hold"/>
                                        <p:tgtEl>
                                          <p:spTgt spid="5"/>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2000" fill="hold"/>
                                        <p:tgtEl>
                                          <p:spTgt spid="7"/>
                                        </p:tgtEl>
                                        <p:attrNameLst>
                                          <p:attrName>fillcolor</p:attrName>
                                        </p:attrNameLst>
                                      </p:cBhvr>
                                      <p:to>
                                        <a:srgbClr val="969696"/>
                                      </p:to>
                                    </p:animClr>
                                    <p:set>
                                      <p:cBhvr>
                                        <p:cTn id="53" dur="2000" fill="hold"/>
                                        <p:tgtEl>
                                          <p:spTgt spid="7"/>
                                        </p:tgtEl>
                                        <p:attrNameLst>
                                          <p:attrName>fill.type</p:attrName>
                                        </p:attrNameLst>
                                      </p:cBhvr>
                                      <p:to>
                                        <p:strVal val="solid"/>
                                      </p:to>
                                    </p:set>
                                    <p:set>
                                      <p:cBhvr>
                                        <p:cTn id="54" dur="2000" fill="hold"/>
                                        <p:tgtEl>
                                          <p:spTgt spid="7"/>
                                        </p:tgtEl>
                                        <p:attrNameLst>
                                          <p:attrName>fill.on</p:attrName>
                                        </p:attrNameLst>
                                      </p:cBhvr>
                                      <p:to>
                                        <p:strVal val="true"/>
                                      </p:to>
                                    </p:set>
                                  </p:childTnLst>
                                </p:cTn>
                              </p:par>
                              <p:par>
                                <p:cTn id="55" presetID="1" presetClass="emph" presetSubtype="2" fill="hold" nodeType="withEffect">
                                  <p:stCondLst>
                                    <p:cond delay="0"/>
                                  </p:stCondLst>
                                  <p:childTnLst>
                                    <p:animClr clrSpc="rgb" dir="cw">
                                      <p:cBhvr>
                                        <p:cTn id="56" dur="2000" fill="hold"/>
                                        <p:tgtEl>
                                          <p:spTgt spid="11"/>
                                        </p:tgtEl>
                                        <p:attrNameLst>
                                          <p:attrName>fillcolor</p:attrName>
                                        </p:attrNameLst>
                                      </p:cBhvr>
                                      <p:to>
                                        <a:srgbClr val="969696"/>
                                      </p:to>
                                    </p:animClr>
                                    <p:set>
                                      <p:cBhvr>
                                        <p:cTn id="57" dur="2000" fill="hold"/>
                                        <p:tgtEl>
                                          <p:spTgt spid="11"/>
                                        </p:tgtEl>
                                        <p:attrNameLst>
                                          <p:attrName>fill.type</p:attrName>
                                        </p:attrNameLst>
                                      </p:cBhvr>
                                      <p:to>
                                        <p:strVal val="solid"/>
                                      </p:to>
                                    </p:set>
                                    <p:set>
                                      <p:cBhvr>
                                        <p:cTn id="58" dur="2000" fill="hold"/>
                                        <p:tgtEl>
                                          <p:spTgt spid="11"/>
                                        </p:tgtEl>
                                        <p:attrNameLst>
                                          <p:attrName>fill.on</p:attrName>
                                        </p:attrNameLst>
                                      </p:cBhvr>
                                      <p:to>
                                        <p:strVal val="true"/>
                                      </p:to>
                                    </p:set>
                                  </p:childTnLst>
                                </p:cTn>
                              </p:par>
                              <p:par>
                                <p:cTn id="59" presetID="10"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childTnLst>
                                </p:cTn>
                              </p:par>
                              <p:par>
                                <p:cTn id="62" presetID="10" presetClass="entr" presetSubtype="0" fill="hold" grpId="1"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withEffect">
                                  <p:stCondLst>
                                    <p:cond delay="0"/>
                                  </p:stCondLst>
                                  <p:childTnLst>
                                    <p:animClr clrSpc="rgb" dir="cw">
                                      <p:cBhvr>
                                        <p:cTn id="69" dur="2000" fill="hold"/>
                                        <p:tgtEl>
                                          <p:spTgt spid="9"/>
                                        </p:tgtEl>
                                        <p:attrNameLst>
                                          <p:attrName>fillcolor</p:attrName>
                                        </p:attrNameLst>
                                      </p:cBhvr>
                                      <p:to>
                                        <a:srgbClr val="777777"/>
                                      </p:to>
                                    </p:animClr>
                                    <p:set>
                                      <p:cBhvr>
                                        <p:cTn id="70" dur="2000" fill="hold"/>
                                        <p:tgtEl>
                                          <p:spTgt spid="9"/>
                                        </p:tgtEl>
                                        <p:attrNameLst>
                                          <p:attrName>fill.type</p:attrName>
                                        </p:attrNameLst>
                                      </p:cBhvr>
                                      <p:to>
                                        <p:strVal val="solid"/>
                                      </p:to>
                                    </p:set>
                                    <p:set>
                                      <p:cBhvr>
                                        <p:cTn id="71" dur="2000" fill="hold"/>
                                        <p:tgtEl>
                                          <p:spTgt spid="9"/>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2000" fill="hold"/>
                                        <p:tgtEl>
                                          <p:spTgt spid="7"/>
                                        </p:tgtEl>
                                        <p:attrNameLst>
                                          <p:attrName>fillcolor</p:attrName>
                                        </p:attrNameLst>
                                      </p:cBhvr>
                                      <p:to>
                                        <a:srgbClr val="777777"/>
                                      </p:to>
                                    </p:animClr>
                                    <p:set>
                                      <p:cBhvr>
                                        <p:cTn id="74" dur="2000" fill="hold"/>
                                        <p:tgtEl>
                                          <p:spTgt spid="7"/>
                                        </p:tgtEl>
                                        <p:attrNameLst>
                                          <p:attrName>fill.type</p:attrName>
                                        </p:attrNameLst>
                                      </p:cBhvr>
                                      <p:to>
                                        <p:strVal val="solid"/>
                                      </p:to>
                                    </p:set>
                                    <p:set>
                                      <p:cBhvr>
                                        <p:cTn id="75" dur="2000" fill="hold"/>
                                        <p:tgtEl>
                                          <p:spTgt spid="7"/>
                                        </p:tgtEl>
                                        <p:attrNameLst>
                                          <p:attrName>fill.on</p:attrName>
                                        </p:attrNameLst>
                                      </p:cBhvr>
                                      <p:to>
                                        <p:strVal val="true"/>
                                      </p:to>
                                    </p:set>
                                  </p:childTnLst>
                                </p:cTn>
                              </p:par>
                              <p:par>
                                <p:cTn id="76" presetID="1" presetClass="emph" presetSubtype="2" fill="hold" nodeType="withEffect">
                                  <p:stCondLst>
                                    <p:cond delay="0"/>
                                  </p:stCondLst>
                                  <p:childTnLst>
                                    <p:animClr clrSpc="rgb" dir="cw">
                                      <p:cBhvr>
                                        <p:cTn id="77" dur="2000" fill="hold"/>
                                        <p:tgtEl>
                                          <p:spTgt spid="5"/>
                                        </p:tgtEl>
                                        <p:attrNameLst>
                                          <p:attrName>fillcolor</p:attrName>
                                        </p:attrNameLst>
                                      </p:cBhvr>
                                      <p:to>
                                        <a:srgbClr val="777777"/>
                                      </p:to>
                                    </p:animClr>
                                    <p:set>
                                      <p:cBhvr>
                                        <p:cTn id="78" dur="2000" fill="hold"/>
                                        <p:tgtEl>
                                          <p:spTgt spid="5"/>
                                        </p:tgtEl>
                                        <p:attrNameLst>
                                          <p:attrName>fill.type</p:attrName>
                                        </p:attrNameLst>
                                      </p:cBhvr>
                                      <p:to>
                                        <p:strVal val="solid"/>
                                      </p:to>
                                    </p:set>
                                    <p:set>
                                      <p:cBhvr>
                                        <p:cTn id="79" dur="2000" fill="hold"/>
                                        <p:tgtEl>
                                          <p:spTgt spid="5"/>
                                        </p:tgtEl>
                                        <p:attrNameLst>
                                          <p:attrName>fill.on</p:attrName>
                                        </p:attrNameLst>
                                      </p:cBhvr>
                                      <p:to>
                                        <p:strVal val="true"/>
                                      </p:to>
                                    </p:set>
                                  </p:childTnLst>
                                </p:cTn>
                              </p:par>
                              <p:par>
                                <p:cTn id="80" presetID="10" presetClass="entr" presetSubtype="0" fill="hold"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1000"/>
                                        <p:tgtEl>
                                          <p:spTgt spid="16"/>
                                        </p:tgtEl>
                                      </p:cBhvr>
                                    </p:animEffect>
                                  </p:childTnLst>
                                </p:cTn>
                              </p:par>
                              <p:par>
                                <p:cTn id="83" presetID="10" presetClass="entr" presetSubtype="0" fill="hold" grpId="2" nodeType="with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1000"/>
                                        <p:tgtEl>
                                          <p:spTgt spid="14"/>
                                        </p:tgtEl>
                                      </p:cBhvr>
                                    </p:animEffect>
                                  </p:childTnLst>
                                </p:cTn>
                              </p:par>
                            </p:childTnLst>
                          </p:cTn>
                        </p:par>
                      </p:childTnLst>
                    </p:cTn>
                  </p:par>
                </p:childTnLst>
              </p:cTn>
              <p:nextCondLst>
                <p:cond evt="onClick" delay="0">
                  <p:tgtEl>
                    <p:spTgt spid="11"/>
                  </p:tgtEl>
                </p:cond>
              </p:nextCondLst>
            </p:seq>
          </p:childTnLst>
        </p:cTn>
      </p:par>
    </p:tnLst>
    <p:bldLst>
      <p:bldP spid="12" grpId="0" animBg="1"/>
      <p:bldP spid="14" grpId="0" animBg="1"/>
      <p:bldP spid="14" grpId="1" animBg="1"/>
      <p:bldP spid="14"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126116" y="1223814"/>
            <a:ext cx="16035768" cy="3462486"/>
          </a:xfrm>
          <a:prstGeom prst="rect">
            <a:avLst/>
          </a:prstGeom>
        </p:spPr>
        <p:txBody>
          <a:bodyPr wrap="square" lIns="0" tIns="0" rIns="0" bIns="0" rtlCol="0" anchor="t">
            <a:spAutoFit/>
          </a:bodyPr>
          <a:lstStyle/>
          <a:p>
            <a:pPr algn="ctr">
              <a:lnSpc>
                <a:spcPct val="150000"/>
              </a:lnSpc>
            </a:pPr>
            <a:r>
              <a:rPr lang="vi-VN" sz="7500" b="1">
                <a:solidFill>
                  <a:srgbClr val="FFFF00"/>
                </a:solidFill>
              </a:rPr>
              <a:t>CHƯƠNG VII. PHƯƠNG TRÌNH BẬC NHẤT VÀ HÀM SỐ BẬC NHẤT</a:t>
            </a:r>
            <a:endParaRPr lang="en-US" sz="7500" b="1">
              <a:solidFill>
                <a:srgbClr val="FFFF00"/>
              </a:solidFill>
            </a:endParaRPr>
          </a:p>
        </p:txBody>
      </p:sp>
      <p:sp>
        <p:nvSpPr>
          <p:cNvPr id="10" name="Freeform 10"/>
          <p:cNvSpPr/>
          <p:nvPr/>
        </p:nvSpPr>
        <p:spPr>
          <a:xfrm rot="11691891">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sp>
        <p:nvSpPr>
          <p:cNvPr id="11" name="Freeform 11"/>
          <p:cNvSpPr/>
          <p:nvPr/>
        </p:nvSpPr>
        <p:spPr>
          <a:xfrm rot="12379692" flipH="1" flipV="1">
            <a:off x="324236" y="168941"/>
            <a:ext cx="1516158" cy="1801052"/>
          </a:xfrm>
          <a:custGeom>
            <a:avLst/>
            <a:gdLst/>
            <a:ahLst/>
            <a:cxnLst/>
            <a:rect l="l" t="t" r="r" b="b"/>
            <a:pathLst>
              <a:path w="1516158" h="1801052">
                <a:moveTo>
                  <a:pt x="1516158" y="1801051"/>
                </a:moveTo>
                <a:lnTo>
                  <a:pt x="0" y="1801051"/>
                </a:lnTo>
                <a:lnTo>
                  <a:pt x="0" y="0"/>
                </a:lnTo>
                <a:lnTo>
                  <a:pt x="1516158" y="0"/>
                </a:lnTo>
                <a:lnTo>
                  <a:pt x="1516158" y="1801051"/>
                </a:lnTo>
                <a:close/>
              </a:path>
            </a:pathLst>
          </a:custGeom>
          <a:blipFill>
            <a:blip r:embed="rId2">
              <a:extLst>
                <a:ext uri="{96DAC541-7B7A-43D3-8B79-37D633B846F1}">
                  <asvg:svgBlip xmlns="" xmlns:asvg="http://schemas.microsoft.com/office/drawing/2016/SVG/main" r:embed="rId9"/>
                </a:ext>
              </a:extLst>
            </a:blip>
            <a:stretch>
              <a:fillRect/>
            </a:stretch>
          </a:blipFill>
        </p:spPr>
      </p:sp>
      <p:sp>
        <p:nvSpPr>
          <p:cNvPr id="12" name="Freeform 12"/>
          <p:cNvSpPr/>
          <p:nvPr/>
        </p:nvSpPr>
        <p:spPr>
          <a:xfrm rot="-1333878">
            <a:off x="17191275" y="4610717"/>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4" name="Freeform 14"/>
          <p:cNvSpPr/>
          <p:nvPr/>
        </p:nvSpPr>
        <p:spPr>
          <a:xfrm rot="-1333878">
            <a:off x="3707662" y="9163203"/>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Rectangle 14"/>
          <p:cNvSpPr/>
          <p:nvPr/>
        </p:nvSpPr>
        <p:spPr>
          <a:xfrm>
            <a:off x="1771908" y="4968004"/>
            <a:ext cx="14744184" cy="3237361"/>
          </a:xfrm>
          <a:prstGeom prst="rect">
            <a:avLst/>
          </a:prstGeom>
        </p:spPr>
        <p:txBody>
          <a:bodyPr wrap="square">
            <a:spAutoFit/>
          </a:bodyPr>
          <a:lstStyle/>
          <a:p>
            <a:pPr algn="ctr">
              <a:lnSpc>
                <a:spcPct val="150000"/>
              </a:lnSpc>
            </a:pPr>
            <a:r>
              <a:rPr lang="vi-VN" sz="7200" b="1">
                <a:solidFill>
                  <a:srgbClr val="FEF3C6"/>
                </a:solidFill>
                <a:ea typeface="Arial" panose="020B0604020202020204" pitchFamily="34" charset="0"/>
              </a:rPr>
              <a:t>BÀI 28. HÀM SỐ BẬC NHẤT VÀ ĐỒ THỊ CỦA HÀM SỐ BẬC NHẤT </a:t>
            </a:r>
            <a:endParaRPr lang="en-US" sz="7200" b="1">
              <a:solidFill>
                <a:srgbClr val="FEF3C6"/>
              </a:solidFill>
            </a:endParaRP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 y="-38100"/>
            <a:ext cx="18364200" cy="10325100"/>
          </a:xfrm>
          <a:prstGeom prst="rect">
            <a:avLst/>
          </a:prstGeom>
        </p:spPr>
      </p:pic>
      <mc:AlternateContent xmlns:mc="http://schemas.openxmlformats.org/markup-compatibility/2006" xmlns:a14="http://schemas.microsoft.com/office/drawing/2010/main">
        <mc:Choice Requires="a14">
          <p:sp>
            <p:nvSpPr>
              <p:cNvPr id="5" name="Hexagon 4"/>
              <p:cNvSpPr/>
              <p:nvPr/>
            </p:nvSpPr>
            <p:spPr>
              <a:xfrm>
                <a:off x="1929129" y="5669756"/>
                <a:ext cx="5893635" cy="1445604"/>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R="30480" lvl="0" algn="ctr">
                  <a:spcBef>
                    <a:spcPts val="300"/>
                  </a:spcBef>
                  <a:spcAft>
                    <a:spcPts val="300"/>
                  </a:spcAft>
                </a:pPr>
                <a:r>
                  <a:rPr lang="vi-VN" sz="4200">
                    <a:ea typeface="Arial" panose="020B0604020202020204" pitchFamily="34" charset="0"/>
                  </a:rPr>
                  <a:t>A. </a:t>
                </a:r>
                <a14:m>
                  <m:oMath xmlns:m="http://schemas.openxmlformats.org/officeDocument/2006/math">
                    <m:r>
                      <a:rPr lang="vi-VN" sz="4200" i="1">
                        <a:effectLst/>
                        <a:latin typeface="Cambria Math" panose="02040503050406030204" pitchFamily="18" charset="0"/>
                        <a:ea typeface="Arial" panose="020B0604020202020204" pitchFamily="34" charset="0"/>
                        <a:cs typeface="Times New Roman" panose="02020603050405020304" pitchFamily="18" charset="0"/>
                      </a:rPr>
                      <m:t>𝑚</m:t>
                    </m:r>
                    <m:r>
                      <a:rPr lang="vi-VN" sz="4200" i="1">
                        <a:effectLst/>
                        <a:latin typeface="Cambria Math" panose="02040503050406030204" pitchFamily="18" charset="0"/>
                        <a:ea typeface="Arial" panose="020B0604020202020204" pitchFamily="34" charset="0"/>
                        <a:cs typeface="Times New Roman" panose="02020603050405020304" pitchFamily="18" charset="0"/>
                      </a:rPr>
                      <m:t>≠</m:t>
                    </m:r>
                    <m:d>
                      <m:dPr>
                        <m:begChr m:val="{"/>
                        <m:endChr m:val="}"/>
                        <m:ctrlPr>
                          <a:rPr lang="en-US" sz="4200" i="1">
                            <a:effectLst/>
                            <a:latin typeface="Cambria Math" panose="02040503050406030204" pitchFamily="18" charset="0"/>
                            <a:cs typeface="Times New Roman" panose="02020603050405020304" pitchFamily="18" charset="0"/>
                          </a:rPr>
                        </m:ctrlPr>
                      </m:dPr>
                      <m:e>
                        <m:r>
                          <a:rPr lang="vi-VN" sz="4200" i="1">
                            <a:effectLst/>
                            <a:latin typeface="Cambria Math" panose="02040503050406030204" pitchFamily="18" charset="0"/>
                            <a:ea typeface="Arial" panose="020B0604020202020204" pitchFamily="34" charset="0"/>
                            <a:cs typeface="Times New Roman" panose="02020603050405020304" pitchFamily="18" charset="0"/>
                          </a:rPr>
                          <m:t>1;8</m:t>
                        </m:r>
                      </m:e>
                    </m:d>
                  </m:oMath>
                </a14:m>
                <a:endParaRPr kumimoji="0" lang="en-US" sz="4200" b="0" i="0" u="none" strike="noStrike" kern="1200" cap="none" spc="0" normalizeH="0" baseline="0" noProof="0">
                  <a:ln>
                    <a:noFill/>
                  </a:ln>
                  <a:solidFill>
                    <a:prstClr val="white"/>
                  </a:solidFill>
                  <a:effectLst/>
                  <a:uLnTx/>
                  <a:uFillTx/>
                  <a:ea typeface="Times New Roman" panose="02020603050405020304" pitchFamily="18" charset="0"/>
                  <a:cs typeface="Arial" panose="020B0604020202020204" pitchFamily="34" charset="0"/>
                </a:endParaRPr>
              </a:p>
            </p:txBody>
          </p:sp>
        </mc:Choice>
        <mc:Fallback xmlns="">
          <p:sp>
            <p:nvSpPr>
              <p:cNvPr id="5" name="Hexagon 4"/>
              <p:cNvSpPr>
                <a:spLocks noRot="1" noChangeAspect="1" noMove="1" noResize="1" noEditPoints="1" noAdjustHandles="1" noChangeArrowheads="1" noChangeShapeType="1" noTextEdit="1"/>
              </p:cNvSpPr>
              <p:nvPr/>
            </p:nvSpPr>
            <p:spPr>
              <a:xfrm>
                <a:off x="1929129" y="5669756"/>
                <a:ext cx="5893635" cy="1445604"/>
              </a:xfrm>
              <a:prstGeom prst="hexagon">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Hexagon 6"/>
              <p:cNvSpPr/>
              <p:nvPr/>
            </p:nvSpPr>
            <p:spPr>
              <a:xfrm>
                <a:off x="1929129" y="8155422"/>
                <a:ext cx="5893635" cy="1445604"/>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R="30480" lvl="0" algn="ctr">
                  <a:spcBef>
                    <a:spcPts val="300"/>
                  </a:spcBef>
                  <a:spcAft>
                    <a:spcPts val="300"/>
                  </a:spcAft>
                </a:pPr>
                <a:r>
                  <a:rPr lang="vi-VN" sz="4200">
                    <a:ea typeface="Arial" panose="020B0604020202020204" pitchFamily="34" charset="0"/>
                  </a:rPr>
                  <a:t>B. </a:t>
                </a:r>
                <a14:m>
                  <m:oMath xmlns:m="http://schemas.openxmlformats.org/officeDocument/2006/math">
                    <m:r>
                      <a:rPr lang="vi-VN" sz="4200" i="1">
                        <a:effectLst/>
                        <a:latin typeface="Cambria Math" panose="02040503050406030204" pitchFamily="18" charset="0"/>
                        <a:ea typeface="Arial" panose="020B0604020202020204" pitchFamily="34" charset="0"/>
                        <a:cs typeface="Times New Roman" panose="02020603050405020304" pitchFamily="18" charset="0"/>
                      </a:rPr>
                      <m:t>𝑚</m:t>
                    </m:r>
                    <m:r>
                      <a:rPr lang="vi-VN" sz="4200" i="1">
                        <a:effectLst/>
                        <a:latin typeface="Cambria Math" panose="02040503050406030204" pitchFamily="18" charset="0"/>
                        <a:ea typeface="Arial" panose="020B0604020202020204" pitchFamily="34" charset="0"/>
                        <a:cs typeface="Times New Roman" panose="02020603050405020304" pitchFamily="18" charset="0"/>
                      </a:rPr>
                      <m:t>≠1</m:t>
                    </m:r>
                  </m:oMath>
                </a14:m>
                <a:endParaRPr kumimoji="0" lang="en-US" sz="4200" b="0" i="0" u="none" strike="noStrike" kern="1200" cap="none" spc="0" normalizeH="0" baseline="0" noProof="0">
                  <a:ln>
                    <a:noFill/>
                  </a:ln>
                  <a:solidFill>
                    <a:prstClr val="white"/>
                  </a:solidFill>
                  <a:effectLst/>
                  <a:uLnTx/>
                  <a:uFillTx/>
                  <a:ea typeface="Times New Roman" panose="02020603050405020304" pitchFamily="18" charset="0"/>
                  <a:cs typeface="Arial" panose="020B0604020202020204" pitchFamily="34" charset="0"/>
                </a:endParaRPr>
              </a:p>
            </p:txBody>
          </p:sp>
        </mc:Choice>
        <mc:Fallback xmlns="">
          <p:sp>
            <p:nvSpPr>
              <p:cNvPr id="7" name="Hexagon 6"/>
              <p:cNvSpPr>
                <a:spLocks noRot="1" noChangeAspect="1" noMove="1" noResize="1" noEditPoints="1" noAdjustHandles="1" noChangeArrowheads="1" noChangeShapeType="1" noTextEdit="1"/>
              </p:cNvSpPr>
              <p:nvPr/>
            </p:nvSpPr>
            <p:spPr>
              <a:xfrm>
                <a:off x="1929129" y="8155422"/>
                <a:ext cx="5893635" cy="1445604"/>
              </a:xfrm>
              <a:prstGeom prst="hexagon">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Hexagon 8"/>
              <p:cNvSpPr/>
              <p:nvPr/>
            </p:nvSpPr>
            <p:spPr>
              <a:xfrm>
                <a:off x="10782903" y="5703421"/>
                <a:ext cx="5893635" cy="1445604"/>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371600"/>
                <a:r>
                  <a:rPr lang="vi-VN" sz="4200">
                    <a:ea typeface="Arial" panose="020B0604020202020204" pitchFamily="34" charset="0"/>
                  </a:rPr>
                  <a:t>C. </a:t>
                </a:r>
                <a14:m>
                  <m:oMath xmlns:m="http://schemas.openxmlformats.org/officeDocument/2006/math">
                    <m:r>
                      <a:rPr lang="vi-VN" sz="4200" i="1">
                        <a:effectLst/>
                        <a:latin typeface="Cambria Math" panose="02040503050406030204" pitchFamily="18" charset="0"/>
                        <a:ea typeface="Arial" panose="020B0604020202020204" pitchFamily="34" charset="0"/>
                        <a:cs typeface="Times New Roman" panose="02020603050405020304" pitchFamily="18" charset="0"/>
                      </a:rPr>
                      <m:t>𝑚</m:t>
                    </m:r>
                    <m:r>
                      <a:rPr lang="vi-VN" sz="4200" i="1">
                        <a:effectLst/>
                        <a:latin typeface="Cambria Math" panose="02040503050406030204" pitchFamily="18" charset="0"/>
                        <a:ea typeface="Arial" panose="020B0604020202020204" pitchFamily="34" charset="0"/>
                        <a:cs typeface="Times New Roman" panose="02020603050405020304" pitchFamily="18" charset="0"/>
                      </a:rPr>
                      <m:t>≠8</m:t>
                    </m:r>
                  </m:oMath>
                </a14:m>
                <a:endParaRPr kumimoji="0" lang="vi-VN" sz="4200" b="1" i="0" u="none" strike="noStrike" kern="1200" cap="none" spc="0" normalizeH="0" baseline="0" noProof="0" dirty="0">
                  <a:ln>
                    <a:noFill/>
                  </a:ln>
                  <a:solidFill>
                    <a:prstClr val="white"/>
                  </a:solidFill>
                  <a:effectLst/>
                  <a:uLnTx/>
                  <a:uFillTx/>
                  <a:cs typeface="Arial" panose="020B0604020202020204" pitchFamily="34" charset="0"/>
                </a:endParaRPr>
              </a:p>
            </p:txBody>
          </p:sp>
        </mc:Choice>
        <mc:Fallback xmlns="">
          <p:sp>
            <p:nvSpPr>
              <p:cNvPr id="9" name="Hexagon 8"/>
              <p:cNvSpPr>
                <a:spLocks noRot="1" noChangeAspect="1" noMove="1" noResize="1" noEditPoints="1" noAdjustHandles="1" noChangeArrowheads="1" noChangeShapeType="1" noTextEdit="1"/>
              </p:cNvSpPr>
              <p:nvPr/>
            </p:nvSpPr>
            <p:spPr>
              <a:xfrm>
                <a:off x="10782903" y="5703421"/>
                <a:ext cx="5893635" cy="1445604"/>
              </a:xfrm>
              <a:prstGeom prst="hexagon">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Hexagon 10"/>
              <p:cNvSpPr/>
              <p:nvPr/>
            </p:nvSpPr>
            <p:spPr>
              <a:xfrm>
                <a:off x="10782903" y="8013881"/>
                <a:ext cx="5893635" cy="1445604"/>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R="30480" algn="ctr">
                  <a:spcBef>
                    <a:spcPts val="300"/>
                  </a:spcBef>
                  <a:spcAft>
                    <a:spcPts val="300"/>
                  </a:spcAft>
                </a:pPr>
                <a:r>
                  <a:rPr lang="vi-VN" sz="4200">
                    <a:ea typeface="Times New Roman" panose="02020603050405020304" pitchFamily="18" charset="0"/>
                    <a:cs typeface="Times New Roman" panose="02020603050405020304" pitchFamily="18" charset="0"/>
                  </a:rPr>
                  <a:t>D. Mọi </a:t>
                </a:r>
                <a14:m>
                  <m:oMath xmlns:m="http://schemas.openxmlformats.org/officeDocument/2006/math">
                    <m:r>
                      <a:rPr lang="vi-VN" sz="4200" i="1">
                        <a:effectLst/>
                        <a:latin typeface="Cambria Math" panose="02040503050406030204" pitchFamily="18" charset="0"/>
                        <a:ea typeface="Times New Roman" panose="02020603050405020304" pitchFamily="18" charset="0"/>
                        <a:cs typeface="Times New Roman" panose="02020603050405020304" pitchFamily="18" charset="0"/>
                      </a:rPr>
                      <m:t>𝑚</m:t>
                    </m:r>
                  </m:oMath>
                </a14:m>
                <a:endParaRPr lang="en-US" sz="4200">
                  <a:effectLst/>
                  <a:ea typeface="Times New Roman" panose="02020603050405020304" pitchFamily="18" charset="0"/>
                </a:endParaRPr>
              </a:p>
            </p:txBody>
          </p:sp>
        </mc:Choice>
        <mc:Fallback xmlns="">
          <p:sp>
            <p:nvSpPr>
              <p:cNvPr id="11" name="Hexagon 10"/>
              <p:cNvSpPr>
                <a:spLocks noRot="1" noChangeAspect="1" noMove="1" noResize="1" noEditPoints="1" noAdjustHandles="1" noChangeArrowheads="1" noChangeShapeType="1" noTextEdit="1"/>
              </p:cNvSpPr>
              <p:nvPr/>
            </p:nvSpPr>
            <p:spPr>
              <a:xfrm>
                <a:off x="10782903" y="8013881"/>
                <a:ext cx="5893635" cy="1445604"/>
              </a:xfrm>
              <a:prstGeom prst="hexagon">
                <a:avLst/>
              </a:prstGeom>
              <a:blipFill>
                <a:blip r:embed="rId7"/>
                <a:stretch>
                  <a:fillRect/>
                </a:stretch>
              </a:blipFill>
            </p:spPr>
            <p:txBody>
              <a:bodyPr/>
              <a:lstStyle/>
              <a:p>
                <a:r>
                  <a:rPr lang="en-US">
                    <a:noFill/>
                  </a:rPr>
                  <a:t> </a:t>
                </a:r>
              </a:p>
            </p:txBody>
          </p:sp>
        </mc:Fallback>
      </mc:AlternateContent>
      <p:sp>
        <p:nvSpPr>
          <p:cNvPr id="12" name="TextBox 11"/>
          <p:cNvSpPr txBox="1"/>
          <p:nvPr/>
        </p:nvSpPr>
        <p:spPr>
          <a:xfrm rot="21156679">
            <a:off x="2331584" y="3319081"/>
            <a:ext cx="3911199" cy="126188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Yeah, </a:t>
            </a: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Đúng</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rồi</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bạn</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giỏi</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quá</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endParaRPr kumimoji="0" lang="vi-VN"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12420600" y="3804522"/>
            <a:ext cx="4071966" cy="126188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Ồ,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tiếc</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quá</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sai</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mất</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rồi</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Picture 14" descr="egg-2151891_960_720.png"/>
          <p:cNvPicPr>
            <a:picLocks noChangeAspect="1"/>
          </p:cNvPicPr>
          <p:nvPr/>
        </p:nvPicPr>
        <p:blipFill>
          <a:blip r:embed="rId8" cstate="print"/>
          <a:stretch>
            <a:fillRect/>
          </a:stretch>
        </p:blipFill>
        <p:spPr>
          <a:xfrm>
            <a:off x="6307684" y="3840195"/>
            <a:ext cx="1676006" cy="1676006"/>
          </a:xfrm>
          <a:prstGeom prst="rect">
            <a:avLst/>
          </a:prstGeom>
        </p:spPr>
      </p:pic>
      <p:pic>
        <p:nvPicPr>
          <p:cNvPr id="16" name="Picture 15" descr="egg-2151896__340.png"/>
          <p:cNvPicPr>
            <a:picLocks noChangeAspect="1"/>
          </p:cNvPicPr>
          <p:nvPr/>
        </p:nvPicPr>
        <p:blipFill>
          <a:blip r:embed="rId9" cstate="print">
            <a:clrChange>
              <a:clrFrom>
                <a:srgbClr val="000000">
                  <a:alpha val="0"/>
                </a:srgbClr>
              </a:clrFrom>
              <a:clrTo>
                <a:srgbClr val="000000">
                  <a:alpha val="0"/>
                </a:srgbClr>
              </a:clrTo>
            </a:clrChange>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a:off x="10589071" y="3543300"/>
            <a:ext cx="1732670" cy="1732670"/>
          </a:xfrm>
          <a:prstGeom prst="rect">
            <a:avLst/>
          </a:prstGeom>
        </p:spPr>
      </p:pic>
      <p:pic>
        <p:nvPicPr>
          <p:cNvPr id="21" name="Picture 20"/>
          <p:cNvPicPr>
            <a:picLocks noChangeAspect="1"/>
          </p:cNvPicPr>
          <p:nvPr/>
        </p:nvPicPr>
        <p:blipFill>
          <a:blip r:embed="rId11"/>
          <a:stretch>
            <a:fillRect/>
          </a:stretch>
        </p:blipFill>
        <p:spPr>
          <a:xfrm>
            <a:off x="436787" y="5657228"/>
            <a:ext cx="1118812" cy="1537990"/>
          </a:xfrm>
          <a:prstGeom prst="rect">
            <a:avLst/>
          </a:prstGeom>
        </p:spPr>
      </p:pic>
      <p:pic>
        <p:nvPicPr>
          <p:cNvPr id="22" name="Picture 21"/>
          <p:cNvPicPr>
            <a:picLocks noChangeAspect="1"/>
          </p:cNvPicPr>
          <p:nvPr/>
        </p:nvPicPr>
        <p:blipFill>
          <a:blip r:embed="rId11"/>
          <a:stretch>
            <a:fillRect/>
          </a:stretch>
        </p:blipFill>
        <p:spPr>
          <a:xfrm>
            <a:off x="432776" y="8013881"/>
            <a:ext cx="1118812" cy="1537990"/>
          </a:xfrm>
          <a:prstGeom prst="rect">
            <a:avLst/>
          </a:prstGeom>
        </p:spPr>
      </p:pic>
      <p:pic>
        <p:nvPicPr>
          <p:cNvPr id="23" name="Picture 22"/>
          <p:cNvPicPr>
            <a:picLocks noChangeAspect="1"/>
          </p:cNvPicPr>
          <p:nvPr/>
        </p:nvPicPr>
        <p:blipFill>
          <a:blip r:embed="rId11"/>
          <a:stretch>
            <a:fillRect/>
          </a:stretch>
        </p:blipFill>
        <p:spPr>
          <a:xfrm>
            <a:off x="9280664" y="5657228"/>
            <a:ext cx="1118812" cy="1537990"/>
          </a:xfrm>
          <a:prstGeom prst="rect">
            <a:avLst/>
          </a:prstGeom>
        </p:spPr>
      </p:pic>
      <p:pic>
        <p:nvPicPr>
          <p:cNvPr id="24" name="Picture 23"/>
          <p:cNvPicPr>
            <a:picLocks noChangeAspect="1"/>
          </p:cNvPicPr>
          <p:nvPr/>
        </p:nvPicPr>
        <p:blipFill>
          <a:blip r:embed="rId11"/>
          <a:stretch>
            <a:fillRect/>
          </a:stretch>
        </p:blipFill>
        <p:spPr>
          <a:xfrm>
            <a:off x="9290006" y="8013881"/>
            <a:ext cx="1118812" cy="1537990"/>
          </a:xfrm>
          <a:prstGeom prst="rect">
            <a:avLst/>
          </a:prstGeom>
        </p:spPr>
      </p:pic>
      <p:pic>
        <p:nvPicPr>
          <p:cNvPr id="25" name="Picture 24"/>
          <p:cNvPicPr>
            <a:picLocks noChangeAspect="1"/>
          </p:cNvPicPr>
          <p:nvPr/>
        </p:nvPicPr>
        <p:blipFill>
          <a:blip r:embed="rId12"/>
          <a:stretch>
            <a:fillRect/>
          </a:stretch>
        </p:blipFill>
        <p:spPr>
          <a:xfrm>
            <a:off x="16676538" y="9410700"/>
            <a:ext cx="1313541" cy="704934"/>
          </a:xfrm>
          <a:prstGeom prst="rect">
            <a:avLst/>
          </a:prstGeom>
        </p:spPr>
      </p:pic>
      <mc:AlternateContent xmlns:mc="http://schemas.openxmlformats.org/markup-compatibility/2006" xmlns:a14="http://schemas.microsoft.com/office/drawing/2010/main">
        <mc:Choice Requires="a14">
          <p:sp>
            <p:nvSpPr>
              <p:cNvPr id="27" name="Rounded Rectangle 26"/>
              <p:cNvSpPr/>
              <p:nvPr/>
            </p:nvSpPr>
            <p:spPr>
              <a:xfrm>
                <a:off x="348916" y="390531"/>
                <a:ext cx="17602200" cy="2287913"/>
              </a:xfrm>
              <a:prstGeom prst="roundRect">
                <a:avLst/>
              </a:prstGeom>
              <a:solidFill>
                <a:schemeClr val="accent3"/>
              </a:solidFill>
            </p:spPr>
            <p:style>
              <a:lnRef idx="3">
                <a:schemeClr val="lt1"/>
              </a:lnRef>
              <a:fillRef idx="1">
                <a:schemeClr val="accent6"/>
              </a:fillRef>
              <a:effectRef idx="1">
                <a:schemeClr val="accent6"/>
              </a:effectRef>
              <a:fontRef idx="minor">
                <a:schemeClr val="lt1"/>
              </a:fontRef>
            </p:style>
            <p:txBody>
              <a:bodyPr rtlCol="0" anchor="ctr"/>
              <a:lstStyle/>
              <a:p>
                <a:pPr marR="30480" algn="just">
                  <a:lnSpc>
                    <a:spcPct val="150000"/>
                  </a:lnSpc>
                  <a:spcBef>
                    <a:spcPts val="300"/>
                  </a:spcBef>
                  <a:spcAft>
                    <a:spcPts val="300"/>
                  </a:spcAft>
                </a:pPr>
                <a:r>
                  <a:rPr lang="fr-FR" sz="4300" b="1">
                    <a:latin typeface="Arial" panose="020B0604020202020204" pitchFamily="34" charset="0"/>
                    <a:ea typeface="Times New Roman" panose="02020603050405020304" pitchFamily="18" charset="0"/>
                    <a:cs typeface="Arial" panose="020B0604020202020204" pitchFamily="34" charset="0"/>
                  </a:rPr>
                  <a:t>Câu 4.</a:t>
                </a:r>
                <a:r>
                  <a:rPr lang="fr-FR" sz="4300">
                    <a:effectLst/>
                    <a:latin typeface="Arial" panose="020B0604020202020204" pitchFamily="34" charset="0"/>
                    <a:ea typeface="Times New Roman" panose="02020603050405020304" pitchFamily="18" charset="0"/>
                    <a:cs typeface="Arial" panose="020B0604020202020204" pitchFamily="34" charset="0"/>
                  </a:rPr>
                  <a:t> </a:t>
                </a:r>
                <a:r>
                  <a:rPr lang="vi-VN" sz="4300">
                    <a:effectLst/>
                    <a:latin typeface="Arial" panose="020B0604020202020204" pitchFamily="34" charset="0"/>
                    <a:ea typeface="Times New Roman" panose="02020603050405020304" pitchFamily="18" charset="0"/>
                    <a:cs typeface="Arial" panose="020B0604020202020204" pitchFamily="34" charset="0"/>
                  </a:rPr>
                  <a:t>Với giá trị nào của </a:t>
                </a:r>
                <a14:m>
                  <m:oMath xmlns:m="http://schemas.openxmlformats.org/officeDocument/2006/math">
                    <m:r>
                      <a:rPr lang="vi-VN" sz="4300" i="1">
                        <a:effectLst/>
                        <a:latin typeface="Cambria Math" panose="02040503050406030204" pitchFamily="18" charset="0"/>
                        <a:ea typeface="Times New Roman" panose="02020603050405020304" pitchFamily="18" charset="0"/>
                        <a:cs typeface="Times New Roman" panose="02020603050405020304" pitchFamily="18" charset="0"/>
                      </a:rPr>
                      <m:t>𝑚</m:t>
                    </m:r>
                  </m:oMath>
                </a14:m>
                <a:r>
                  <a:rPr lang="vi-VN" sz="4300">
                    <a:effectLst/>
                    <a:latin typeface="Arial" panose="020B0604020202020204" pitchFamily="34" charset="0"/>
                    <a:ea typeface="Times New Roman" panose="02020603050405020304" pitchFamily="18" charset="0"/>
                    <a:cs typeface="Arial" panose="020B0604020202020204" pitchFamily="34" charset="0"/>
                  </a:rPr>
                  <a:t> thì hàm số </a:t>
                </a:r>
                <a14:m>
                  <m:oMath xmlns:m="http://schemas.openxmlformats.org/officeDocument/2006/math">
                    <m:r>
                      <a:rPr lang="vi-VN" sz="43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43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300" i="1">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vi-VN" sz="43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300" i="1">
                            <a:effectLst/>
                            <a:latin typeface="Cambria Math" panose="02040503050406030204" pitchFamily="18" charset="0"/>
                            <a:ea typeface="Times New Roman" panose="02020603050405020304" pitchFamily="18" charset="0"/>
                            <a:cs typeface="Times New Roman" panose="02020603050405020304" pitchFamily="18" charset="0"/>
                          </a:rPr>
                          <m:t>−9</m:t>
                        </m:r>
                        <m:r>
                          <a:rPr lang="vi-VN" sz="4300" i="1">
                            <a:effectLst/>
                            <a:latin typeface="Cambria Math" panose="02040503050406030204" pitchFamily="18" charset="0"/>
                            <a:ea typeface="Times New Roman" panose="02020603050405020304" pitchFamily="18" charset="0"/>
                            <a:cs typeface="Times New Roman" panose="02020603050405020304" pitchFamily="18" charset="0"/>
                          </a:rPr>
                          <m:t>𝑚</m:t>
                        </m:r>
                        <m:r>
                          <a:rPr lang="vi-VN" sz="4300" i="1">
                            <a:effectLst/>
                            <a:latin typeface="Cambria Math" panose="02040503050406030204" pitchFamily="18" charset="0"/>
                            <a:ea typeface="Times New Roman" panose="02020603050405020304" pitchFamily="18" charset="0"/>
                            <a:cs typeface="Times New Roman" panose="02020603050405020304" pitchFamily="18" charset="0"/>
                          </a:rPr>
                          <m:t>+8</m:t>
                        </m:r>
                      </m:e>
                    </m:d>
                    <m:r>
                      <a:rPr lang="vi-VN" sz="43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300" i="1">
                        <a:effectLst/>
                        <a:latin typeface="Cambria Math" panose="02040503050406030204" pitchFamily="18" charset="0"/>
                        <a:ea typeface="Times New Roman" panose="02020603050405020304" pitchFamily="18" charset="0"/>
                        <a:cs typeface="Times New Roman" panose="02020603050405020304" pitchFamily="18" charset="0"/>
                      </a:rPr>
                      <m:t>+10</m:t>
                    </m:r>
                  </m:oMath>
                </a14:m>
                <a:r>
                  <a:rPr lang="vi-VN" sz="4300">
                    <a:effectLst/>
                    <a:latin typeface="Arial" panose="020B0604020202020204" pitchFamily="34" charset="0"/>
                    <a:ea typeface="Times New Roman" panose="02020603050405020304" pitchFamily="18" charset="0"/>
                    <a:cs typeface="Arial" panose="020B0604020202020204" pitchFamily="34" charset="0"/>
                  </a:rPr>
                  <a:t> là hàm số bậc nhất?</a:t>
                </a:r>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7" name="Rounded Rectangle 26"/>
              <p:cNvSpPr>
                <a:spLocks noRot="1" noChangeAspect="1" noMove="1" noResize="1" noEditPoints="1" noAdjustHandles="1" noChangeArrowheads="1" noChangeShapeType="1" noTextEdit="1"/>
              </p:cNvSpPr>
              <p:nvPr/>
            </p:nvSpPr>
            <p:spPr>
              <a:xfrm>
                <a:off x="348916" y="390531"/>
                <a:ext cx="17602200" cy="2287913"/>
              </a:xfrm>
              <a:prstGeom prst="round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3383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 presetClass="emph" presetSubtype="2" fill="hold" nodeType="withEffect">
                                  <p:stCondLst>
                                    <p:cond delay="0"/>
                                  </p:stCondLst>
                                  <p:childTnLst>
                                    <p:animClr clrSpc="rgb" dir="cw">
                                      <p:cBhvr>
                                        <p:cTn id="12" dur="2000" fill="hold"/>
                                        <p:tgtEl>
                                          <p:spTgt spid="7"/>
                                        </p:tgtEl>
                                        <p:attrNameLst>
                                          <p:attrName>fillcolor</p:attrName>
                                        </p:attrNameLst>
                                      </p:cBhvr>
                                      <p:to>
                                        <a:srgbClr val="969696"/>
                                      </p:to>
                                    </p:animClr>
                                    <p:set>
                                      <p:cBhvr>
                                        <p:cTn id="13" dur="2000" fill="hold"/>
                                        <p:tgtEl>
                                          <p:spTgt spid="7"/>
                                        </p:tgtEl>
                                        <p:attrNameLst>
                                          <p:attrName>fill.type</p:attrName>
                                        </p:attrNameLst>
                                      </p:cBhvr>
                                      <p:to>
                                        <p:strVal val="solid"/>
                                      </p:to>
                                    </p:set>
                                    <p:set>
                                      <p:cBhvr>
                                        <p:cTn id="14" dur="2000" fill="hold"/>
                                        <p:tgtEl>
                                          <p:spTgt spid="7"/>
                                        </p:tgtEl>
                                        <p:attrNameLst>
                                          <p:attrName>fill.on</p:attrName>
                                        </p:attrNameLst>
                                      </p:cBhvr>
                                      <p:to>
                                        <p:strVal val="true"/>
                                      </p:to>
                                    </p:set>
                                  </p:childTnLst>
                                </p:cTn>
                              </p:par>
                              <p:par>
                                <p:cTn id="15" presetID="1" presetClass="emph" presetSubtype="2" fill="hold" nodeType="withEffect">
                                  <p:stCondLst>
                                    <p:cond delay="0"/>
                                  </p:stCondLst>
                                  <p:childTnLst>
                                    <p:animClr clrSpc="rgb" dir="cw">
                                      <p:cBhvr>
                                        <p:cTn id="16" dur="2000" fill="hold"/>
                                        <p:tgtEl>
                                          <p:spTgt spid="9"/>
                                        </p:tgtEl>
                                        <p:attrNameLst>
                                          <p:attrName>fillcolor</p:attrName>
                                        </p:attrNameLst>
                                      </p:cBhvr>
                                      <p:to>
                                        <a:srgbClr val="969696"/>
                                      </p:to>
                                    </p:animClr>
                                    <p:set>
                                      <p:cBhvr>
                                        <p:cTn id="17" dur="2000" fill="hold"/>
                                        <p:tgtEl>
                                          <p:spTgt spid="9"/>
                                        </p:tgtEl>
                                        <p:attrNameLst>
                                          <p:attrName>fill.type</p:attrName>
                                        </p:attrNameLst>
                                      </p:cBhvr>
                                      <p:to>
                                        <p:strVal val="solid"/>
                                      </p:to>
                                    </p:set>
                                    <p:set>
                                      <p:cBhvr>
                                        <p:cTn id="18" dur="2000" fill="hold"/>
                                        <p:tgtEl>
                                          <p:spTgt spid="9"/>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2000" fill="hold"/>
                                        <p:tgtEl>
                                          <p:spTgt spid="11"/>
                                        </p:tgtEl>
                                        <p:attrNameLst>
                                          <p:attrName>fillcolor</p:attrName>
                                        </p:attrNameLst>
                                      </p:cBhvr>
                                      <p:to>
                                        <a:srgbClr val="969696"/>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000" fill="hold"/>
                                        <p:tgtEl>
                                          <p:spTgt spid="5"/>
                                        </p:tgtEl>
                                        <p:attrNameLst>
                                          <p:attrName>fillcolor</p:attrName>
                                        </p:attrNameLst>
                                      </p:cBhvr>
                                      <p:to>
                                        <a:srgbClr val="777777"/>
                                      </p:to>
                                    </p:animClr>
                                    <p:set>
                                      <p:cBhvr>
                                        <p:cTn id="28" dur="2000" fill="hold"/>
                                        <p:tgtEl>
                                          <p:spTgt spid="5"/>
                                        </p:tgtEl>
                                        <p:attrNameLst>
                                          <p:attrName>fill.type</p:attrName>
                                        </p:attrNameLst>
                                      </p:cBhvr>
                                      <p:to>
                                        <p:strVal val="solid"/>
                                      </p:to>
                                    </p:set>
                                    <p:set>
                                      <p:cBhvr>
                                        <p:cTn id="29" dur="2000" fill="hold"/>
                                        <p:tgtEl>
                                          <p:spTgt spid="5"/>
                                        </p:tgtEl>
                                        <p:attrNameLst>
                                          <p:attrName>fill.on</p:attrName>
                                        </p:attrNameLst>
                                      </p:cBhvr>
                                      <p:to>
                                        <p:strVal val="true"/>
                                      </p:to>
                                    </p:set>
                                  </p:childTnLst>
                                </p:cTn>
                              </p:par>
                              <p:par>
                                <p:cTn id="30" presetID="1" presetClass="emph" presetSubtype="2" fill="hold" nodeType="withEffect">
                                  <p:stCondLst>
                                    <p:cond delay="0"/>
                                  </p:stCondLst>
                                  <p:childTnLst>
                                    <p:animClr clrSpc="rgb" dir="cw">
                                      <p:cBhvr>
                                        <p:cTn id="31" dur="2000" fill="hold"/>
                                        <p:tgtEl>
                                          <p:spTgt spid="9"/>
                                        </p:tgtEl>
                                        <p:attrNameLst>
                                          <p:attrName>fillcolor</p:attrName>
                                        </p:attrNameLst>
                                      </p:cBhvr>
                                      <p:to>
                                        <a:srgbClr val="777777"/>
                                      </p:to>
                                    </p:animClr>
                                    <p:set>
                                      <p:cBhvr>
                                        <p:cTn id="32" dur="2000" fill="hold"/>
                                        <p:tgtEl>
                                          <p:spTgt spid="9"/>
                                        </p:tgtEl>
                                        <p:attrNameLst>
                                          <p:attrName>fill.type</p:attrName>
                                        </p:attrNameLst>
                                      </p:cBhvr>
                                      <p:to>
                                        <p:strVal val="solid"/>
                                      </p:to>
                                    </p:set>
                                    <p:set>
                                      <p:cBhvr>
                                        <p:cTn id="33" dur="2000" fill="hold"/>
                                        <p:tgtEl>
                                          <p:spTgt spid="9"/>
                                        </p:tgtEl>
                                        <p:attrNameLst>
                                          <p:attrName>fill.on</p:attrName>
                                        </p:attrNameLst>
                                      </p:cBhvr>
                                      <p:to>
                                        <p:strVal val="true"/>
                                      </p:to>
                                    </p:set>
                                  </p:childTnLst>
                                </p:cTn>
                              </p:par>
                              <p:par>
                                <p:cTn id="34" presetID="1" presetClass="emph" presetSubtype="2" fill="hold" nodeType="withEffect">
                                  <p:stCondLst>
                                    <p:cond delay="0"/>
                                  </p:stCondLst>
                                  <p:childTnLst>
                                    <p:animClr clrSpc="rgb" dir="cw">
                                      <p:cBhvr>
                                        <p:cTn id="35" dur="2000" fill="hold"/>
                                        <p:tgtEl>
                                          <p:spTgt spid="11"/>
                                        </p:tgtEl>
                                        <p:attrNameLst>
                                          <p:attrName>fillcolor</p:attrName>
                                        </p:attrNameLst>
                                      </p:cBhvr>
                                      <p:to>
                                        <a:srgbClr val="777777"/>
                                      </p:to>
                                    </p:animClr>
                                    <p:set>
                                      <p:cBhvr>
                                        <p:cTn id="36" dur="2000" fill="hold"/>
                                        <p:tgtEl>
                                          <p:spTgt spid="11"/>
                                        </p:tgtEl>
                                        <p:attrNameLst>
                                          <p:attrName>fill.type</p:attrName>
                                        </p:attrNameLst>
                                      </p:cBhvr>
                                      <p:to>
                                        <p:strVal val="solid"/>
                                      </p:to>
                                    </p:set>
                                    <p:set>
                                      <p:cBhvr>
                                        <p:cTn id="37" dur="2000" fill="hold"/>
                                        <p:tgtEl>
                                          <p:spTgt spid="11"/>
                                        </p:tgtEl>
                                        <p:attrNameLst>
                                          <p:attrName>fill.on</p:attrName>
                                        </p:attrNameLst>
                                      </p:cBhvr>
                                      <p:to>
                                        <p:strVal val="true"/>
                                      </p:to>
                                    </p:se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withEffect">
                                  <p:stCondLst>
                                    <p:cond delay="0"/>
                                  </p:stCondLst>
                                  <p:childTnLst>
                                    <p:animClr clrSpc="rgb" dir="cw">
                                      <p:cBhvr>
                                        <p:cTn id="48" dur="2000" fill="hold"/>
                                        <p:tgtEl>
                                          <p:spTgt spid="5"/>
                                        </p:tgtEl>
                                        <p:attrNameLst>
                                          <p:attrName>fillcolor</p:attrName>
                                        </p:attrNameLst>
                                      </p:cBhvr>
                                      <p:to>
                                        <a:srgbClr val="969696"/>
                                      </p:to>
                                    </p:animClr>
                                    <p:set>
                                      <p:cBhvr>
                                        <p:cTn id="49" dur="2000" fill="hold"/>
                                        <p:tgtEl>
                                          <p:spTgt spid="5"/>
                                        </p:tgtEl>
                                        <p:attrNameLst>
                                          <p:attrName>fill.type</p:attrName>
                                        </p:attrNameLst>
                                      </p:cBhvr>
                                      <p:to>
                                        <p:strVal val="solid"/>
                                      </p:to>
                                    </p:set>
                                    <p:set>
                                      <p:cBhvr>
                                        <p:cTn id="50" dur="2000" fill="hold"/>
                                        <p:tgtEl>
                                          <p:spTgt spid="5"/>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2000" fill="hold"/>
                                        <p:tgtEl>
                                          <p:spTgt spid="7"/>
                                        </p:tgtEl>
                                        <p:attrNameLst>
                                          <p:attrName>fillcolor</p:attrName>
                                        </p:attrNameLst>
                                      </p:cBhvr>
                                      <p:to>
                                        <a:srgbClr val="969696"/>
                                      </p:to>
                                    </p:animClr>
                                    <p:set>
                                      <p:cBhvr>
                                        <p:cTn id="53" dur="2000" fill="hold"/>
                                        <p:tgtEl>
                                          <p:spTgt spid="7"/>
                                        </p:tgtEl>
                                        <p:attrNameLst>
                                          <p:attrName>fill.type</p:attrName>
                                        </p:attrNameLst>
                                      </p:cBhvr>
                                      <p:to>
                                        <p:strVal val="solid"/>
                                      </p:to>
                                    </p:set>
                                    <p:set>
                                      <p:cBhvr>
                                        <p:cTn id="54" dur="2000" fill="hold"/>
                                        <p:tgtEl>
                                          <p:spTgt spid="7"/>
                                        </p:tgtEl>
                                        <p:attrNameLst>
                                          <p:attrName>fill.on</p:attrName>
                                        </p:attrNameLst>
                                      </p:cBhvr>
                                      <p:to>
                                        <p:strVal val="true"/>
                                      </p:to>
                                    </p:set>
                                  </p:childTnLst>
                                </p:cTn>
                              </p:par>
                              <p:par>
                                <p:cTn id="55" presetID="1" presetClass="emph" presetSubtype="2" fill="hold" nodeType="withEffect">
                                  <p:stCondLst>
                                    <p:cond delay="0"/>
                                  </p:stCondLst>
                                  <p:childTnLst>
                                    <p:animClr clrSpc="rgb" dir="cw">
                                      <p:cBhvr>
                                        <p:cTn id="56" dur="2000" fill="hold"/>
                                        <p:tgtEl>
                                          <p:spTgt spid="11"/>
                                        </p:tgtEl>
                                        <p:attrNameLst>
                                          <p:attrName>fillcolor</p:attrName>
                                        </p:attrNameLst>
                                      </p:cBhvr>
                                      <p:to>
                                        <a:srgbClr val="969696"/>
                                      </p:to>
                                    </p:animClr>
                                    <p:set>
                                      <p:cBhvr>
                                        <p:cTn id="57" dur="2000" fill="hold"/>
                                        <p:tgtEl>
                                          <p:spTgt spid="11"/>
                                        </p:tgtEl>
                                        <p:attrNameLst>
                                          <p:attrName>fill.type</p:attrName>
                                        </p:attrNameLst>
                                      </p:cBhvr>
                                      <p:to>
                                        <p:strVal val="solid"/>
                                      </p:to>
                                    </p:set>
                                    <p:set>
                                      <p:cBhvr>
                                        <p:cTn id="58" dur="2000" fill="hold"/>
                                        <p:tgtEl>
                                          <p:spTgt spid="11"/>
                                        </p:tgtEl>
                                        <p:attrNameLst>
                                          <p:attrName>fill.on</p:attrName>
                                        </p:attrNameLst>
                                      </p:cBhvr>
                                      <p:to>
                                        <p:strVal val="true"/>
                                      </p:to>
                                    </p:set>
                                  </p:childTnLst>
                                </p:cTn>
                              </p:par>
                              <p:par>
                                <p:cTn id="59" presetID="10"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childTnLst>
                                </p:cTn>
                              </p:par>
                              <p:par>
                                <p:cTn id="62" presetID="10" presetClass="entr" presetSubtype="0" fill="hold" grpId="1"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withEffect">
                                  <p:stCondLst>
                                    <p:cond delay="0"/>
                                  </p:stCondLst>
                                  <p:childTnLst>
                                    <p:animClr clrSpc="rgb" dir="cw">
                                      <p:cBhvr>
                                        <p:cTn id="69" dur="2000" fill="hold"/>
                                        <p:tgtEl>
                                          <p:spTgt spid="9"/>
                                        </p:tgtEl>
                                        <p:attrNameLst>
                                          <p:attrName>fillcolor</p:attrName>
                                        </p:attrNameLst>
                                      </p:cBhvr>
                                      <p:to>
                                        <a:srgbClr val="777777"/>
                                      </p:to>
                                    </p:animClr>
                                    <p:set>
                                      <p:cBhvr>
                                        <p:cTn id="70" dur="2000" fill="hold"/>
                                        <p:tgtEl>
                                          <p:spTgt spid="9"/>
                                        </p:tgtEl>
                                        <p:attrNameLst>
                                          <p:attrName>fill.type</p:attrName>
                                        </p:attrNameLst>
                                      </p:cBhvr>
                                      <p:to>
                                        <p:strVal val="solid"/>
                                      </p:to>
                                    </p:set>
                                    <p:set>
                                      <p:cBhvr>
                                        <p:cTn id="71" dur="2000" fill="hold"/>
                                        <p:tgtEl>
                                          <p:spTgt spid="9"/>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2000" fill="hold"/>
                                        <p:tgtEl>
                                          <p:spTgt spid="7"/>
                                        </p:tgtEl>
                                        <p:attrNameLst>
                                          <p:attrName>fillcolor</p:attrName>
                                        </p:attrNameLst>
                                      </p:cBhvr>
                                      <p:to>
                                        <a:srgbClr val="777777"/>
                                      </p:to>
                                    </p:animClr>
                                    <p:set>
                                      <p:cBhvr>
                                        <p:cTn id="74" dur="2000" fill="hold"/>
                                        <p:tgtEl>
                                          <p:spTgt spid="7"/>
                                        </p:tgtEl>
                                        <p:attrNameLst>
                                          <p:attrName>fill.type</p:attrName>
                                        </p:attrNameLst>
                                      </p:cBhvr>
                                      <p:to>
                                        <p:strVal val="solid"/>
                                      </p:to>
                                    </p:set>
                                    <p:set>
                                      <p:cBhvr>
                                        <p:cTn id="75" dur="2000" fill="hold"/>
                                        <p:tgtEl>
                                          <p:spTgt spid="7"/>
                                        </p:tgtEl>
                                        <p:attrNameLst>
                                          <p:attrName>fill.on</p:attrName>
                                        </p:attrNameLst>
                                      </p:cBhvr>
                                      <p:to>
                                        <p:strVal val="true"/>
                                      </p:to>
                                    </p:set>
                                  </p:childTnLst>
                                </p:cTn>
                              </p:par>
                              <p:par>
                                <p:cTn id="76" presetID="1" presetClass="emph" presetSubtype="2" fill="hold" nodeType="withEffect">
                                  <p:stCondLst>
                                    <p:cond delay="0"/>
                                  </p:stCondLst>
                                  <p:childTnLst>
                                    <p:animClr clrSpc="rgb" dir="cw">
                                      <p:cBhvr>
                                        <p:cTn id="77" dur="2000" fill="hold"/>
                                        <p:tgtEl>
                                          <p:spTgt spid="5"/>
                                        </p:tgtEl>
                                        <p:attrNameLst>
                                          <p:attrName>fillcolor</p:attrName>
                                        </p:attrNameLst>
                                      </p:cBhvr>
                                      <p:to>
                                        <a:srgbClr val="777777"/>
                                      </p:to>
                                    </p:animClr>
                                    <p:set>
                                      <p:cBhvr>
                                        <p:cTn id="78" dur="2000" fill="hold"/>
                                        <p:tgtEl>
                                          <p:spTgt spid="5"/>
                                        </p:tgtEl>
                                        <p:attrNameLst>
                                          <p:attrName>fill.type</p:attrName>
                                        </p:attrNameLst>
                                      </p:cBhvr>
                                      <p:to>
                                        <p:strVal val="solid"/>
                                      </p:to>
                                    </p:set>
                                    <p:set>
                                      <p:cBhvr>
                                        <p:cTn id="79" dur="2000" fill="hold"/>
                                        <p:tgtEl>
                                          <p:spTgt spid="5"/>
                                        </p:tgtEl>
                                        <p:attrNameLst>
                                          <p:attrName>fill.on</p:attrName>
                                        </p:attrNameLst>
                                      </p:cBhvr>
                                      <p:to>
                                        <p:strVal val="true"/>
                                      </p:to>
                                    </p:set>
                                  </p:childTnLst>
                                </p:cTn>
                              </p:par>
                              <p:par>
                                <p:cTn id="80" presetID="10" presetClass="entr" presetSubtype="0" fill="hold"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1000"/>
                                        <p:tgtEl>
                                          <p:spTgt spid="16"/>
                                        </p:tgtEl>
                                      </p:cBhvr>
                                    </p:animEffect>
                                  </p:childTnLst>
                                </p:cTn>
                              </p:par>
                              <p:par>
                                <p:cTn id="83" presetID="10" presetClass="entr" presetSubtype="0" fill="hold" grpId="2" nodeType="with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1000"/>
                                        <p:tgtEl>
                                          <p:spTgt spid="14"/>
                                        </p:tgtEl>
                                      </p:cBhvr>
                                    </p:animEffect>
                                  </p:childTnLst>
                                </p:cTn>
                              </p:par>
                            </p:childTnLst>
                          </p:cTn>
                        </p:par>
                      </p:childTnLst>
                    </p:cTn>
                  </p:par>
                </p:childTnLst>
              </p:cTn>
              <p:nextCondLst>
                <p:cond evt="onClick" delay="0">
                  <p:tgtEl>
                    <p:spTgt spid="11"/>
                  </p:tgtEl>
                </p:cond>
              </p:nextCondLst>
            </p:seq>
          </p:childTnLst>
        </p:cTn>
      </p:par>
    </p:tnLst>
    <p:bldLst>
      <p:bldP spid="12" grpId="0" animBg="1"/>
      <p:bldP spid="14" grpId="0" animBg="1"/>
      <p:bldP spid="14" grpId="1" animBg="1"/>
      <p:bldP spid="14"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 y="-38100"/>
            <a:ext cx="18364200" cy="10325100"/>
          </a:xfrm>
          <a:prstGeom prst="rect">
            <a:avLst/>
          </a:prstGeom>
        </p:spPr>
      </p:pic>
      <p:sp>
        <p:nvSpPr>
          <p:cNvPr id="5" name="Hexagon 4"/>
          <p:cNvSpPr/>
          <p:nvPr/>
        </p:nvSpPr>
        <p:spPr>
          <a:xfrm>
            <a:off x="10782903" y="5657228"/>
            <a:ext cx="5893635" cy="1445604"/>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R="30480" lvl="0" algn="ctr">
              <a:spcBef>
                <a:spcPts val="300"/>
              </a:spcBef>
              <a:spcAft>
                <a:spcPts val="300"/>
              </a:spcAft>
            </a:pPr>
            <a:r>
              <a:rPr lang="vi-VN" sz="3800">
                <a:ea typeface="Arial" panose="020B0604020202020204" pitchFamily="34" charset="0"/>
              </a:rPr>
              <a:t>C. Điểm </a:t>
            </a:r>
            <a:r>
              <a:rPr lang="vi-VN" sz="3800" smtClean="0">
                <a:ea typeface="Arial" panose="020B0604020202020204" pitchFamily="34" charset="0"/>
              </a:rPr>
              <a:t>C</a:t>
            </a:r>
            <a:endParaRPr kumimoji="0" lang="en-US" sz="3800" b="0" i="0" u="none" strike="noStrike" kern="1200" cap="none" spc="0" normalizeH="0" baseline="0" noProof="0">
              <a:ln>
                <a:noFill/>
              </a:ln>
              <a:solidFill>
                <a:prstClr val="white"/>
              </a:solidFill>
              <a:effectLst/>
              <a:uLnTx/>
              <a:uFillTx/>
              <a:ea typeface="Times New Roman" panose="02020603050405020304" pitchFamily="18" charset="0"/>
              <a:cs typeface="Arial" panose="020B0604020202020204" pitchFamily="34" charset="0"/>
            </a:endParaRPr>
          </a:p>
        </p:txBody>
      </p:sp>
      <p:sp>
        <p:nvSpPr>
          <p:cNvPr id="7" name="Hexagon 6"/>
          <p:cNvSpPr/>
          <p:nvPr/>
        </p:nvSpPr>
        <p:spPr>
          <a:xfrm>
            <a:off x="1929129" y="8155422"/>
            <a:ext cx="5893635" cy="1445604"/>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R="30480" algn="ctr">
              <a:lnSpc>
                <a:spcPct val="150000"/>
              </a:lnSpc>
              <a:spcBef>
                <a:spcPts val="300"/>
              </a:spcBef>
              <a:spcAft>
                <a:spcPts val="300"/>
              </a:spcAft>
            </a:pPr>
            <a:r>
              <a:rPr lang="vi-VN" sz="3800">
                <a:ea typeface="Times New Roman" panose="02020603050405020304" pitchFamily="18" charset="0"/>
                <a:cs typeface="Times New Roman" panose="02020603050405020304" pitchFamily="18" charset="0"/>
              </a:rPr>
              <a:t>B. Điểm B</a:t>
            </a:r>
            <a:endParaRPr lang="en-US" sz="3800">
              <a:effectLst/>
              <a:ea typeface="Times New Roman" panose="02020603050405020304" pitchFamily="18" charset="0"/>
            </a:endParaRPr>
          </a:p>
        </p:txBody>
      </p:sp>
      <p:sp>
        <p:nvSpPr>
          <p:cNvPr id="9" name="Hexagon 8"/>
          <p:cNvSpPr/>
          <p:nvPr/>
        </p:nvSpPr>
        <p:spPr>
          <a:xfrm>
            <a:off x="1929128" y="5703421"/>
            <a:ext cx="5893635" cy="1445604"/>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371600"/>
            <a:r>
              <a:rPr lang="vi-VN" sz="3800">
                <a:ea typeface="Arial" panose="020B0604020202020204" pitchFamily="34" charset="0"/>
              </a:rPr>
              <a:t>A. Điểm A</a:t>
            </a:r>
            <a:endParaRPr kumimoji="0" lang="vi-VN" sz="3800" b="1" i="0" u="none" strike="noStrike" kern="1200" cap="none" spc="0" normalizeH="0" baseline="0" noProof="0" dirty="0">
              <a:ln>
                <a:noFill/>
              </a:ln>
              <a:solidFill>
                <a:prstClr val="white"/>
              </a:solidFill>
              <a:effectLst/>
              <a:uLnTx/>
              <a:uFillTx/>
              <a:cs typeface="Arial" panose="020B0604020202020204" pitchFamily="34" charset="0"/>
            </a:endParaRPr>
          </a:p>
        </p:txBody>
      </p:sp>
      <p:sp>
        <p:nvSpPr>
          <p:cNvPr id="11" name="Hexagon 10"/>
          <p:cNvSpPr/>
          <p:nvPr/>
        </p:nvSpPr>
        <p:spPr>
          <a:xfrm>
            <a:off x="10782903" y="8013881"/>
            <a:ext cx="5893635" cy="1445604"/>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R="30480" algn="ctr">
              <a:lnSpc>
                <a:spcPct val="150000"/>
              </a:lnSpc>
              <a:spcBef>
                <a:spcPts val="300"/>
              </a:spcBef>
              <a:spcAft>
                <a:spcPts val="300"/>
              </a:spcAft>
            </a:pPr>
            <a:r>
              <a:rPr lang="vi-VN" sz="3800">
                <a:ea typeface="Times New Roman" panose="02020603050405020304" pitchFamily="18" charset="0"/>
                <a:cs typeface="Times New Roman" panose="02020603050405020304" pitchFamily="18" charset="0"/>
              </a:rPr>
              <a:t>D. Điểm D</a:t>
            </a:r>
            <a:endParaRPr lang="en-US" sz="3800">
              <a:effectLst/>
              <a:ea typeface="Times New Roman" panose="02020603050405020304" pitchFamily="18" charset="0"/>
            </a:endParaRPr>
          </a:p>
        </p:txBody>
      </p:sp>
      <p:sp>
        <p:nvSpPr>
          <p:cNvPr id="12" name="TextBox 11"/>
          <p:cNvSpPr txBox="1"/>
          <p:nvPr/>
        </p:nvSpPr>
        <p:spPr>
          <a:xfrm rot="21156679">
            <a:off x="2331584" y="3319081"/>
            <a:ext cx="3911199" cy="126188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Yeah, </a:t>
            </a: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Đúng</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rồi</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bạn</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giỏi</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quá</a:t>
            </a:r>
            <a:r>
              <a:rPr kumimoji="0" lang="en-US"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endParaRPr kumimoji="0" lang="vi-VN" sz="3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12420600" y="3804522"/>
            <a:ext cx="4071966" cy="126188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Ồ,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tiếc</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quá</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sai</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mất</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rồi</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Picture 14" descr="egg-2151891_960_720.png"/>
          <p:cNvPicPr>
            <a:picLocks noChangeAspect="1"/>
          </p:cNvPicPr>
          <p:nvPr/>
        </p:nvPicPr>
        <p:blipFill>
          <a:blip r:embed="rId4" cstate="print"/>
          <a:stretch>
            <a:fillRect/>
          </a:stretch>
        </p:blipFill>
        <p:spPr>
          <a:xfrm>
            <a:off x="6307684" y="3840195"/>
            <a:ext cx="1676006" cy="1676006"/>
          </a:xfrm>
          <a:prstGeom prst="rect">
            <a:avLst/>
          </a:prstGeom>
        </p:spPr>
      </p:pic>
      <p:pic>
        <p:nvPicPr>
          <p:cNvPr id="16" name="Picture 15" descr="egg-2151896__340.png"/>
          <p:cNvPicPr>
            <a:picLocks noChangeAspect="1"/>
          </p:cNvPicPr>
          <p:nvPr/>
        </p:nvPicPr>
        <p:blipFill>
          <a:blip r:embed="rId5" cstate="print">
            <a:clrChange>
              <a:clrFrom>
                <a:srgbClr val="000000">
                  <a:alpha val="0"/>
                </a:srgbClr>
              </a:clrFrom>
              <a:clrTo>
                <a:srgbClr val="000000">
                  <a:alpha val="0"/>
                </a:srgbClr>
              </a:clrTo>
            </a:clrChange>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10589071" y="3543300"/>
            <a:ext cx="1732670" cy="1732670"/>
          </a:xfrm>
          <a:prstGeom prst="rect">
            <a:avLst/>
          </a:prstGeom>
        </p:spPr>
      </p:pic>
      <p:pic>
        <p:nvPicPr>
          <p:cNvPr id="21" name="Picture 20"/>
          <p:cNvPicPr>
            <a:picLocks noChangeAspect="1"/>
          </p:cNvPicPr>
          <p:nvPr/>
        </p:nvPicPr>
        <p:blipFill>
          <a:blip r:embed="rId7"/>
          <a:stretch>
            <a:fillRect/>
          </a:stretch>
        </p:blipFill>
        <p:spPr>
          <a:xfrm>
            <a:off x="436787" y="5657228"/>
            <a:ext cx="1118812" cy="1537990"/>
          </a:xfrm>
          <a:prstGeom prst="rect">
            <a:avLst/>
          </a:prstGeom>
        </p:spPr>
      </p:pic>
      <p:pic>
        <p:nvPicPr>
          <p:cNvPr id="22" name="Picture 21"/>
          <p:cNvPicPr>
            <a:picLocks noChangeAspect="1"/>
          </p:cNvPicPr>
          <p:nvPr/>
        </p:nvPicPr>
        <p:blipFill>
          <a:blip r:embed="rId7"/>
          <a:stretch>
            <a:fillRect/>
          </a:stretch>
        </p:blipFill>
        <p:spPr>
          <a:xfrm>
            <a:off x="432776" y="8013881"/>
            <a:ext cx="1118812" cy="1537990"/>
          </a:xfrm>
          <a:prstGeom prst="rect">
            <a:avLst/>
          </a:prstGeom>
        </p:spPr>
      </p:pic>
      <p:pic>
        <p:nvPicPr>
          <p:cNvPr id="23" name="Picture 22"/>
          <p:cNvPicPr>
            <a:picLocks noChangeAspect="1"/>
          </p:cNvPicPr>
          <p:nvPr/>
        </p:nvPicPr>
        <p:blipFill>
          <a:blip r:embed="rId7"/>
          <a:stretch>
            <a:fillRect/>
          </a:stretch>
        </p:blipFill>
        <p:spPr>
          <a:xfrm>
            <a:off x="9280664" y="5657228"/>
            <a:ext cx="1118812" cy="1537990"/>
          </a:xfrm>
          <a:prstGeom prst="rect">
            <a:avLst/>
          </a:prstGeom>
        </p:spPr>
      </p:pic>
      <p:pic>
        <p:nvPicPr>
          <p:cNvPr id="24" name="Picture 23"/>
          <p:cNvPicPr>
            <a:picLocks noChangeAspect="1"/>
          </p:cNvPicPr>
          <p:nvPr/>
        </p:nvPicPr>
        <p:blipFill>
          <a:blip r:embed="rId7"/>
          <a:stretch>
            <a:fillRect/>
          </a:stretch>
        </p:blipFill>
        <p:spPr>
          <a:xfrm>
            <a:off x="9290006" y="8013881"/>
            <a:ext cx="1118812" cy="1537990"/>
          </a:xfrm>
          <a:prstGeom prst="rect">
            <a:avLst/>
          </a:prstGeom>
        </p:spPr>
      </p:pic>
      <p:pic>
        <p:nvPicPr>
          <p:cNvPr id="25" name="Picture 24"/>
          <p:cNvPicPr>
            <a:picLocks noChangeAspect="1"/>
          </p:cNvPicPr>
          <p:nvPr/>
        </p:nvPicPr>
        <p:blipFill>
          <a:blip r:embed="rId8"/>
          <a:stretch>
            <a:fillRect/>
          </a:stretch>
        </p:blipFill>
        <p:spPr>
          <a:xfrm>
            <a:off x="16676538" y="9410700"/>
            <a:ext cx="1313541" cy="704934"/>
          </a:xfrm>
          <a:prstGeom prst="rect">
            <a:avLst/>
          </a:prstGeom>
        </p:spPr>
      </p:pic>
      <mc:AlternateContent xmlns:mc="http://schemas.openxmlformats.org/markup-compatibility/2006" xmlns:a14="http://schemas.microsoft.com/office/drawing/2010/main">
        <mc:Choice Requires="a14">
          <p:sp>
            <p:nvSpPr>
              <p:cNvPr id="27" name="Rounded Rectangle 26"/>
              <p:cNvSpPr/>
              <p:nvPr/>
            </p:nvSpPr>
            <p:spPr>
              <a:xfrm>
                <a:off x="348916" y="390531"/>
                <a:ext cx="17602200" cy="2287913"/>
              </a:xfrm>
              <a:prstGeom prst="roundRect">
                <a:avLst/>
              </a:prstGeom>
              <a:solidFill>
                <a:schemeClr val="accent3"/>
              </a:solidFill>
            </p:spPr>
            <p:style>
              <a:lnRef idx="3">
                <a:schemeClr val="lt1"/>
              </a:lnRef>
              <a:fillRef idx="1">
                <a:schemeClr val="accent6"/>
              </a:fillRef>
              <a:effectRef idx="1">
                <a:schemeClr val="accent6"/>
              </a:effectRef>
              <a:fontRef idx="minor">
                <a:schemeClr val="lt1"/>
              </a:fontRef>
            </p:style>
            <p:txBody>
              <a:bodyPr rtlCol="0" anchor="ctr"/>
              <a:lstStyle/>
              <a:p>
                <a:pPr marR="30480" algn="just">
                  <a:lnSpc>
                    <a:spcPct val="150000"/>
                  </a:lnSpc>
                  <a:spcBef>
                    <a:spcPts val="300"/>
                  </a:spcBef>
                  <a:spcAft>
                    <a:spcPts val="300"/>
                  </a:spcAft>
                </a:pPr>
                <a:r>
                  <a:rPr lang="fr-FR" sz="3800" b="1">
                    <a:latin typeface="Arial" panose="020B0604020202020204" pitchFamily="34" charset="0"/>
                    <a:ea typeface="Times New Roman" panose="02020603050405020304" pitchFamily="18" charset="0"/>
                    <a:cs typeface="Arial" panose="020B0604020202020204" pitchFamily="34" charset="0"/>
                  </a:rPr>
                  <a:t>Câu 5.</a:t>
                </a:r>
                <a:r>
                  <a:rPr lang="fr-FR" sz="3800">
                    <a:effectLst/>
                    <a:latin typeface="Arial" panose="020B0604020202020204" pitchFamily="34" charset="0"/>
                    <a:ea typeface="Times New Roman" panose="02020603050405020304" pitchFamily="18" charset="0"/>
                    <a:cs typeface="Arial" panose="020B0604020202020204" pitchFamily="34" charset="0"/>
                  </a:rPr>
                  <a:t> </a:t>
                </a:r>
                <a:r>
                  <a:rPr lang="en-US" sz="3800">
                    <a:effectLst/>
                    <a:latin typeface="Arial" panose="020B0604020202020204" pitchFamily="34" charset="0"/>
                    <a:ea typeface="Times New Roman" panose="02020603050405020304" pitchFamily="18" charset="0"/>
                    <a:cs typeface="Arial" panose="020B0604020202020204" pitchFamily="34" charset="0"/>
                  </a:rPr>
                  <a:t>Cho</a:t>
                </a:r>
                <a:r>
                  <a:rPr lang="vi-VN" sz="3800">
                    <a:effectLst/>
                    <a:latin typeface="Arial" panose="020B0604020202020204" pitchFamily="34" charset="0"/>
                    <a:ea typeface="Times New Roman" panose="02020603050405020304" pitchFamily="18" charset="0"/>
                    <a:cs typeface="Arial" panose="020B0604020202020204" pitchFamily="34" charset="0"/>
                  </a:rPr>
                  <a:t> hàm số: </a:t>
                </a:r>
                <a14:m>
                  <m:oMath xmlns:m="http://schemas.openxmlformats.org/officeDocument/2006/math">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 = 1,5</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 + 10</m:t>
                    </m:r>
                  </m:oMath>
                </a14:m>
                <a:r>
                  <a:rPr lang="vi-VN" sz="3800">
                    <a:effectLst/>
                    <a:latin typeface="Arial" panose="020B0604020202020204" pitchFamily="34" charset="0"/>
                    <a:ea typeface="Times New Roman" panose="02020603050405020304" pitchFamily="18" charset="0"/>
                    <a:cs typeface="Arial" panose="020B0604020202020204" pitchFamily="34" charset="0"/>
                  </a:rPr>
                  <a:t>, hãy cho biết trong các điểm sau, điểm nào không thuộc đồ thị hàm số đã cho: </a:t>
                </a:r>
                <a14:m>
                  <m:oMath xmlns:m="http://schemas.openxmlformats.org/officeDocument/2006/math">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𝐴</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(10; 25) ; </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𝐵</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(−2; 7) ; </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𝐶</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(4; − 4) ; </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𝐷</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(0; 10)</m:t>
                    </m:r>
                  </m:oMath>
                </a14:m>
                <a:r>
                  <a:rPr lang="vi-VN" sz="380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7" name="Rounded Rectangle 26"/>
              <p:cNvSpPr>
                <a:spLocks noRot="1" noChangeAspect="1" noMove="1" noResize="1" noEditPoints="1" noAdjustHandles="1" noChangeArrowheads="1" noChangeShapeType="1" noTextEdit="1"/>
              </p:cNvSpPr>
              <p:nvPr/>
            </p:nvSpPr>
            <p:spPr>
              <a:xfrm>
                <a:off x="348916" y="390531"/>
                <a:ext cx="17602200" cy="2287913"/>
              </a:xfrm>
              <a:prstGeom prst="round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2205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 presetClass="emph" presetSubtype="2" fill="hold" nodeType="withEffect">
                                  <p:stCondLst>
                                    <p:cond delay="0"/>
                                  </p:stCondLst>
                                  <p:childTnLst>
                                    <p:animClr clrSpc="rgb" dir="cw">
                                      <p:cBhvr>
                                        <p:cTn id="12" dur="2000" fill="hold"/>
                                        <p:tgtEl>
                                          <p:spTgt spid="7"/>
                                        </p:tgtEl>
                                        <p:attrNameLst>
                                          <p:attrName>fillcolor</p:attrName>
                                        </p:attrNameLst>
                                      </p:cBhvr>
                                      <p:to>
                                        <a:srgbClr val="969696"/>
                                      </p:to>
                                    </p:animClr>
                                    <p:set>
                                      <p:cBhvr>
                                        <p:cTn id="13" dur="2000" fill="hold"/>
                                        <p:tgtEl>
                                          <p:spTgt spid="7"/>
                                        </p:tgtEl>
                                        <p:attrNameLst>
                                          <p:attrName>fill.type</p:attrName>
                                        </p:attrNameLst>
                                      </p:cBhvr>
                                      <p:to>
                                        <p:strVal val="solid"/>
                                      </p:to>
                                    </p:set>
                                    <p:set>
                                      <p:cBhvr>
                                        <p:cTn id="14" dur="2000" fill="hold"/>
                                        <p:tgtEl>
                                          <p:spTgt spid="7"/>
                                        </p:tgtEl>
                                        <p:attrNameLst>
                                          <p:attrName>fill.on</p:attrName>
                                        </p:attrNameLst>
                                      </p:cBhvr>
                                      <p:to>
                                        <p:strVal val="true"/>
                                      </p:to>
                                    </p:set>
                                  </p:childTnLst>
                                </p:cTn>
                              </p:par>
                              <p:par>
                                <p:cTn id="15" presetID="1" presetClass="emph" presetSubtype="2" fill="hold" nodeType="withEffect">
                                  <p:stCondLst>
                                    <p:cond delay="0"/>
                                  </p:stCondLst>
                                  <p:childTnLst>
                                    <p:animClr clrSpc="rgb" dir="cw">
                                      <p:cBhvr>
                                        <p:cTn id="16" dur="2000" fill="hold"/>
                                        <p:tgtEl>
                                          <p:spTgt spid="9"/>
                                        </p:tgtEl>
                                        <p:attrNameLst>
                                          <p:attrName>fillcolor</p:attrName>
                                        </p:attrNameLst>
                                      </p:cBhvr>
                                      <p:to>
                                        <a:srgbClr val="969696"/>
                                      </p:to>
                                    </p:animClr>
                                    <p:set>
                                      <p:cBhvr>
                                        <p:cTn id="17" dur="2000" fill="hold"/>
                                        <p:tgtEl>
                                          <p:spTgt spid="9"/>
                                        </p:tgtEl>
                                        <p:attrNameLst>
                                          <p:attrName>fill.type</p:attrName>
                                        </p:attrNameLst>
                                      </p:cBhvr>
                                      <p:to>
                                        <p:strVal val="solid"/>
                                      </p:to>
                                    </p:set>
                                    <p:set>
                                      <p:cBhvr>
                                        <p:cTn id="18" dur="2000" fill="hold"/>
                                        <p:tgtEl>
                                          <p:spTgt spid="9"/>
                                        </p:tgtEl>
                                        <p:attrNameLst>
                                          <p:attrName>fill.on</p:attrName>
                                        </p:attrNameLst>
                                      </p:cBhvr>
                                      <p:to>
                                        <p:strVal val="true"/>
                                      </p:to>
                                    </p:set>
                                  </p:childTnLst>
                                </p:cTn>
                              </p:par>
                              <p:par>
                                <p:cTn id="19" presetID="1" presetClass="emph" presetSubtype="2" fill="hold" nodeType="withEffect">
                                  <p:stCondLst>
                                    <p:cond delay="0"/>
                                  </p:stCondLst>
                                  <p:childTnLst>
                                    <p:animClr clrSpc="rgb" dir="cw">
                                      <p:cBhvr>
                                        <p:cTn id="20" dur="2000" fill="hold"/>
                                        <p:tgtEl>
                                          <p:spTgt spid="11"/>
                                        </p:tgtEl>
                                        <p:attrNameLst>
                                          <p:attrName>fillcolor</p:attrName>
                                        </p:attrNameLst>
                                      </p:cBhvr>
                                      <p:to>
                                        <a:srgbClr val="969696"/>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000" fill="hold"/>
                                        <p:tgtEl>
                                          <p:spTgt spid="5"/>
                                        </p:tgtEl>
                                        <p:attrNameLst>
                                          <p:attrName>fillcolor</p:attrName>
                                        </p:attrNameLst>
                                      </p:cBhvr>
                                      <p:to>
                                        <a:srgbClr val="777777"/>
                                      </p:to>
                                    </p:animClr>
                                    <p:set>
                                      <p:cBhvr>
                                        <p:cTn id="28" dur="2000" fill="hold"/>
                                        <p:tgtEl>
                                          <p:spTgt spid="5"/>
                                        </p:tgtEl>
                                        <p:attrNameLst>
                                          <p:attrName>fill.type</p:attrName>
                                        </p:attrNameLst>
                                      </p:cBhvr>
                                      <p:to>
                                        <p:strVal val="solid"/>
                                      </p:to>
                                    </p:set>
                                    <p:set>
                                      <p:cBhvr>
                                        <p:cTn id="29" dur="2000" fill="hold"/>
                                        <p:tgtEl>
                                          <p:spTgt spid="5"/>
                                        </p:tgtEl>
                                        <p:attrNameLst>
                                          <p:attrName>fill.on</p:attrName>
                                        </p:attrNameLst>
                                      </p:cBhvr>
                                      <p:to>
                                        <p:strVal val="true"/>
                                      </p:to>
                                    </p:set>
                                  </p:childTnLst>
                                </p:cTn>
                              </p:par>
                              <p:par>
                                <p:cTn id="30" presetID="1" presetClass="emph" presetSubtype="2" fill="hold" nodeType="withEffect">
                                  <p:stCondLst>
                                    <p:cond delay="0"/>
                                  </p:stCondLst>
                                  <p:childTnLst>
                                    <p:animClr clrSpc="rgb" dir="cw">
                                      <p:cBhvr>
                                        <p:cTn id="31" dur="2000" fill="hold"/>
                                        <p:tgtEl>
                                          <p:spTgt spid="9"/>
                                        </p:tgtEl>
                                        <p:attrNameLst>
                                          <p:attrName>fillcolor</p:attrName>
                                        </p:attrNameLst>
                                      </p:cBhvr>
                                      <p:to>
                                        <a:srgbClr val="777777"/>
                                      </p:to>
                                    </p:animClr>
                                    <p:set>
                                      <p:cBhvr>
                                        <p:cTn id="32" dur="2000" fill="hold"/>
                                        <p:tgtEl>
                                          <p:spTgt spid="9"/>
                                        </p:tgtEl>
                                        <p:attrNameLst>
                                          <p:attrName>fill.type</p:attrName>
                                        </p:attrNameLst>
                                      </p:cBhvr>
                                      <p:to>
                                        <p:strVal val="solid"/>
                                      </p:to>
                                    </p:set>
                                    <p:set>
                                      <p:cBhvr>
                                        <p:cTn id="33" dur="2000" fill="hold"/>
                                        <p:tgtEl>
                                          <p:spTgt spid="9"/>
                                        </p:tgtEl>
                                        <p:attrNameLst>
                                          <p:attrName>fill.on</p:attrName>
                                        </p:attrNameLst>
                                      </p:cBhvr>
                                      <p:to>
                                        <p:strVal val="true"/>
                                      </p:to>
                                    </p:set>
                                  </p:childTnLst>
                                </p:cTn>
                              </p:par>
                              <p:par>
                                <p:cTn id="34" presetID="1" presetClass="emph" presetSubtype="2" fill="hold" nodeType="withEffect">
                                  <p:stCondLst>
                                    <p:cond delay="0"/>
                                  </p:stCondLst>
                                  <p:childTnLst>
                                    <p:animClr clrSpc="rgb" dir="cw">
                                      <p:cBhvr>
                                        <p:cTn id="35" dur="2000" fill="hold"/>
                                        <p:tgtEl>
                                          <p:spTgt spid="11"/>
                                        </p:tgtEl>
                                        <p:attrNameLst>
                                          <p:attrName>fillcolor</p:attrName>
                                        </p:attrNameLst>
                                      </p:cBhvr>
                                      <p:to>
                                        <a:srgbClr val="777777"/>
                                      </p:to>
                                    </p:animClr>
                                    <p:set>
                                      <p:cBhvr>
                                        <p:cTn id="36" dur="2000" fill="hold"/>
                                        <p:tgtEl>
                                          <p:spTgt spid="11"/>
                                        </p:tgtEl>
                                        <p:attrNameLst>
                                          <p:attrName>fill.type</p:attrName>
                                        </p:attrNameLst>
                                      </p:cBhvr>
                                      <p:to>
                                        <p:strVal val="solid"/>
                                      </p:to>
                                    </p:set>
                                    <p:set>
                                      <p:cBhvr>
                                        <p:cTn id="37" dur="2000" fill="hold"/>
                                        <p:tgtEl>
                                          <p:spTgt spid="11"/>
                                        </p:tgtEl>
                                        <p:attrNameLst>
                                          <p:attrName>fill.on</p:attrName>
                                        </p:attrNameLst>
                                      </p:cBhvr>
                                      <p:to>
                                        <p:strVal val="true"/>
                                      </p:to>
                                    </p:se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withEffect">
                                  <p:stCondLst>
                                    <p:cond delay="0"/>
                                  </p:stCondLst>
                                  <p:childTnLst>
                                    <p:animClr clrSpc="rgb" dir="cw">
                                      <p:cBhvr>
                                        <p:cTn id="48" dur="2000" fill="hold"/>
                                        <p:tgtEl>
                                          <p:spTgt spid="5"/>
                                        </p:tgtEl>
                                        <p:attrNameLst>
                                          <p:attrName>fillcolor</p:attrName>
                                        </p:attrNameLst>
                                      </p:cBhvr>
                                      <p:to>
                                        <a:srgbClr val="969696"/>
                                      </p:to>
                                    </p:animClr>
                                    <p:set>
                                      <p:cBhvr>
                                        <p:cTn id="49" dur="2000" fill="hold"/>
                                        <p:tgtEl>
                                          <p:spTgt spid="5"/>
                                        </p:tgtEl>
                                        <p:attrNameLst>
                                          <p:attrName>fill.type</p:attrName>
                                        </p:attrNameLst>
                                      </p:cBhvr>
                                      <p:to>
                                        <p:strVal val="solid"/>
                                      </p:to>
                                    </p:set>
                                    <p:set>
                                      <p:cBhvr>
                                        <p:cTn id="50" dur="2000" fill="hold"/>
                                        <p:tgtEl>
                                          <p:spTgt spid="5"/>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2000" fill="hold"/>
                                        <p:tgtEl>
                                          <p:spTgt spid="7"/>
                                        </p:tgtEl>
                                        <p:attrNameLst>
                                          <p:attrName>fillcolor</p:attrName>
                                        </p:attrNameLst>
                                      </p:cBhvr>
                                      <p:to>
                                        <a:srgbClr val="969696"/>
                                      </p:to>
                                    </p:animClr>
                                    <p:set>
                                      <p:cBhvr>
                                        <p:cTn id="53" dur="2000" fill="hold"/>
                                        <p:tgtEl>
                                          <p:spTgt spid="7"/>
                                        </p:tgtEl>
                                        <p:attrNameLst>
                                          <p:attrName>fill.type</p:attrName>
                                        </p:attrNameLst>
                                      </p:cBhvr>
                                      <p:to>
                                        <p:strVal val="solid"/>
                                      </p:to>
                                    </p:set>
                                    <p:set>
                                      <p:cBhvr>
                                        <p:cTn id="54" dur="2000" fill="hold"/>
                                        <p:tgtEl>
                                          <p:spTgt spid="7"/>
                                        </p:tgtEl>
                                        <p:attrNameLst>
                                          <p:attrName>fill.on</p:attrName>
                                        </p:attrNameLst>
                                      </p:cBhvr>
                                      <p:to>
                                        <p:strVal val="true"/>
                                      </p:to>
                                    </p:set>
                                  </p:childTnLst>
                                </p:cTn>
                              </p:par>
                              <p:par>
                                <p:cTn id="55" presetID="1" presetClass="emph" presetSubtype="2" fill="hold" nodeType="withEffect">
                                  <p:stCondLst>
                                    <p:cond delay="0"/>
                                  </p:stCondLst>
                                  <p:childTnLst>
                                    <p:animClr clrSpc="rgb" dir="cw">
                                      <p:cBhvr>
                                        <p:cTn id="56" dur="2000" fill="hold"/>
                                        <p:tgtEl>
                                          <p:spTgt spid="11"/>
                                        </p:tgtEl>
                                        <p:attrNameLst>
                                          <p:attrName>fillcolor</p:attrName>
                                        </p:attrNameLst>
                                      </p:cBhvr>
                                      <p:to>
                                        <a:srgbClr val="969696"/>
                                      </p:to>
                                    </p:animClr>
                                    <p:set>
                                      <p:cBhvr>
                                        <p:cTn id="57" dur="2000" fill="hold"/>
                                        <p:tgtEl>
                                          <p:spTgt spid="11"/>
                                        </p:tgtEl>
                                        <p:attrNameLst>
                                          <p:attrName>fill.type</p:attrName>
                                        </p:attrNameLst>
                                      </p:cBhvr>
                                      <p:to>
                                        <p:strVal val="solid"/>
                                      </p:to>
                                    </p:set>
                                    <p:set>
                                      <p:cBhvr>
                                        <p:cTn id="58" dur="2000" fill="hold"/>
                                        <p:tgtEl>
                                          <p:spTgt spid="11"/>
                                        </p:tgtEl>
                                        <p:attrNameLst>
                                          <p:attrName>fill.on</p:attrName>
                                        </p:attrNameLst>
                                      </p:cBhvr>
                                      <p:to>
                                        <p:strVal val="true"/>
                                      </p:to>
                                    </p:set>
                                  </p:childTnLst>
                                </p:cTn>
                              </p:par>
                              <p:par>
                                <p:cTn id="59" presetID="10"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childTnLst>
                                </p:cTn>
                              </p:par>
                              <p:par>
                                <p:cTn id="62" presetID="10" presetClass="entr" presetSubtype="0" fill="hold" grpId="1"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withEffect">
                                  <p:stCondLst>
                                    <p:cond delay="0"/>
                                  </p:stCondLst>
                                  <p:childTnLst>
                                    <p:animClr clrSpc="rgb" dir="cw">
                                      <p:cBhvr>
                                        <p:cTn id="69" dur="2000" fill="hold"/>
                                        <p:tgtEl>
                                          <p:spTgt spid="9"/>
                                        </p:tgtEl>
                                        <p:attrNameLst>
                                          <p:attrName>fillcolor</p:attrName>
                                        </p:attrNameLst>
                                      </p:cBhvr>
                                      <p:to>
                                        <a:srgbClr val="777777"/>
                                      </p:to>
                                    </p:animClr>
                                    <p:set>
                                      <p:cBhvr>
                                        <p:cTn id="70" dur="2000" fill="hold"/>
                                        <p:tgtEl>
                                          <p:spTgt spid="9"/>
                                        </p:tgtEl>
                                        <p:attrNameLst>
                                          <p:attrName>fill.type</p:attrName>
                                        </p:attrNameLst>
                                      </p:cBhvr>
                                      <p:to>
                                        <p:strVal val="solid"/>
                                      </p:to>
                                    </p:set>
                                    <p:set>
                                      <p:cBhvr>
                                        <p:cTn id="71" dur="2000" fill="hold"/>
                                        <p:tgtEl>
                                          <p:spTgt spid="9"/>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2000" fill="hold"/>
                                        <p:tgtEl>
                                          <p:spTgt spid="7"/>
                                        </p:tgtEl>
                                        <p:attrNameLst>
                                          <p:attrName>fillcolor</p:attrName>
                                        </p:attrNameLst>
                                      </p:cBhvr>
                                      <p:to>
                                        <a:srgbClr val="777777"/>
                                      </p:to>
                                    </p:animClr>
                                    <p:set>
                                      <p:cBhvr>
                                        <p:cTn id="74" dur="2000" fill="hold"/>
                                        <p:tgtEl>
                                          <p:spTgt spid="7"/>
                                        </p:tgtEl>
                                        <p:attrNameLst>
                                          <p:attrName>fill.type</p:attrName>
                                        </p:attrNameLst>
                                      </p:cBhvr>
                                      <p:to>
                                        <p:strVal val="solid"/>
                                      </p:to>
                                    </p:set>
                                    <p:set>
                                      <p:cBhvr>
                                        <p:cTn id="75" dur="2000" fill="hold"/>
                                        <p:tgtEl>
                                          <p:spTgt spid="7"/>
                                        </p:tgtEl>
                                        <p:attrNameLst>
                                          <p:attrName>fill.on</p:attrName>
                                        </p:attrNameLst>
                                      </p:cBhvr>
                                      <p:to>
                                        <p:strVal val="true"/>
                                      </p:to>
                                    </p:set>
                                  </p:childTnLst>
                                </p:cTn>
                              </p:par>
                              <p:par>
                                <p:cTn id="76" presetID="1" presetClass="emph" presetSubtype="2" fill="hold" nodeType="withEffect">
                                  <p:stCondLst>
                                    <p:cond delay="0"/>
                                  </p:stCondLst>
                                  <p:childTnLst>
                                    <p:animClr clrSpc="rgb" dir="cw">
                                      <p:cBhvr>
                                        <p:cTn id="77" dur="2000" fill="hold"/>
                                        <p:tgtEl>
                                          <p:spTgt spid="5"/>
                                        </p:tgtEl>
                                        <p:attrNameLst>
                                          <p:attrName>fillcolor</p:attrName>
                                        </p:attrNameLst>
                                      </p:cBhvr>
                                      <p:to>
                                        <a:srgbClr val="777777"/>
                                      </p:to>
                                    </p:animClr>
                                    <p:set>
                                      <p:cBhvr>
                                        <p:cTn id="78" dur="2000" fill="hold"/>
                                        <p:tgtEl>
                                          <p:spTgt spid="5"/>
                                        </p:tgtEl>
                                        <p:attrNameLst>
                                          <p:attrName>fill.type</p:attrName>
                                        </p:attrNameLst>
                                      </p:cBhvr>
                                      <p:to>
                                        <p:strVal val="solid"/>
                                      </p:to>
                                    </p:set>
                                    <p:set>
                                      <p:cBhvr>
                                        <p:cTn id="79" dur="2000" fill="hold"/>
                                        <p:tgtEl>
                                          <p:spTgt spid="5"/>
                                        </p:tgtEl>
                                        <p:attrNameLst>
                                          <p:attrName>fill.on</p:attrName>
                                        </p:attrNameLst>
                                      </p:cBhvr>
                                      <p:to>
                                        <p:strVal val="true"/>
                                      </p:to>
                                    </p:set>
                                  </p:childTnLst>
                                </p:cTn>
                              </p:par>
                              <p:par>
                                <p:cTn id="80" presetID="10" presetClass="entr" presetSubtype="0" fill="hold"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1000"/>
                                        <p:tgtEl>
                                          <p:spTgt spid="16"/>
                                        </p:tgtEl>
                                      </p:cBhvr>
                                    </p:animEffect>
                                  </p:childTnLst>
                                </p:cTn>
                              </p:par>
                              <p:par>
                                <p:cTn id="83" presetID="10" presetClass="entr" presetSubtype="0" fill="hold" grpId="2" nodeType="with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1000"/>
                                        <p:tgtEl>
                                          <p:spTgt spid="14"/>
                                        </p:tgtEl>
                                      </p:cBhvr>
                                    </p:animEffect>
                                  </p:childTnLst>
                                </p:cTn>
                              </p:par>
                            </p:childTnLst>
                          </p:cTn>
                        </p:par>
                      </p:childTnLst>
                    </p:cTn>
                  </p:par>
                </p:childTnLst>
              </p:cTn>
              <p:nextCondLst>
                <p:cond evt="onClick" delay="0">
                  <p:tgtEl>
                    <p:spTgt spid="11"/>
                  </p:tgtEl>
                </p:cond>
              </p:nextCondLst>
            </p:seq>
          </p:childTnLst>
        </p:cTn>
      </p:par>
    </p:tnLst>
    <p:bldLst>
      <p:bldP spid="12" grpId="0" animBg="1"/>
      <p:bldP spid="14" grpId="0" animBg="1"/>
      <p:bldP spid="14" grpId="1" animBg="1"/>
      <p:bldP spid="14" grpId="2"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38100"/>
            <a:ext cx="18364200" cy="10325100"/>
          </a:xfrm>
          <a:prstGeom prst="rect">
            <a:avLst/>
          </a:prstGeom>
        </p:spPr>
      </p:pic>
      <p:pic>
        <p:nvPicPr>
          <p:cNvPr id="4" name="Picture 3"/>
          <p:cNvPicPr>
            <a:picLocks noChangeAspect="1"/>
          </p:cNvPicPr>
          <p:nvPr/>
        </p:nvPicPr>
        <p:blipFill>
          <a:blip r:embed="rId3"/>
          <a:stretch>
            <a:fillRect/>
          </a:stretch>
        </p:blipFill>
        <p:spPr>
          <a:xfrm>
            <a:off x="11582400" y="6100835"/>
            <a:ext cx="5327554" cy="3995665"/>
          </a:xfrm>
          <a:prstGeom prst="rect">
            <a:avLst/>
          </a:prstGeom>
        </p:spPr>
      </p:pic>
      <p:pic>
        <p:nvPicPr>
          <p:cNvPr id="5" name="Picture 4"/>
          <p:cNvPicPr>
            <a:picLocks noChangeAspect="1"/>
          </p:cNvPicPr>
          <p:nvPr/>
        </p:nvPicPr>
        <p:blipFill>
          <a:blip r:embed="rId4"/>
          <a:stretch>
            <a:fillRect/>
          </a:stretch>
        </p:blipFill>
        <p:spPr>
          <a:xfrm>
            <a:off x="6705600" y="8267700"/>
            <a:ext cx="2522937" cy="1353977"/>
          </a:xfrm>
          <a:prstGeom prst="rect">
            <a:avLst/>
          </a:prstGeom>
        </p:spPr>
      </p:pic>
      <p:pic>
        <p:nvPicPr>
          <p:cNvPr id="6" name="Picture 5"/>
          <p:cNvPicPr>
            <a:picLocks noChangeAspect="1"/>
          </p:cNvPicPr>
          <p:nvPr/>
        </p:nvPicPr>
        <p:blipFill>
          <a:blip r:embed="rId5"/>
          <a:stretch>
            <a:fillRect/>
          </a:stretch>
        </p:blipFill>
        <p:spPr>
          <a:xfrm flipH="1">
            <a:off x="457200" y="3695700"/>
            <a:ext cx="4523262" cy="6218333"/>
          </a:xfrm>
          <a:prstGeom prst="rect">
            <a:avLst/>
          </a:prstGeom>
        </p:spPr>
      </p:pic>
      <p:sp>
        <p:nvSpPr>
          <p:cNvPr id="8" name="Cloud Callout 7"/>
          <p:cNvSpPr/>
          <p:nvPr/>
        </p:nvSpPr>
        <p:spPr>
          <a:xfrm>
            <a:off x="6858000" y="342900"/>
            <a:ext cx="9448800" cy="5638800"/>
          </a:xfrm>
          <a:prstGeom prst="cloudCallout">
            <a:avLst>
              <a:gd name="adj1" fmla="val -70409"/>
              <a:gd name="adj2" fmla="val 23524"/>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t>Wow! Bạn thật giỏi đó….</a:t>
            </a:r>
          </a:p>
          <a:p>
            <a:pPr algn="ctr">
              <a:lnSpc>
                <a:spcPct val="150000"/>
              </a:lnSpc>
            </a:pPr>
            <a:r>
              <a:rPr lang="vi-VN" sz="3800"/>
              <a:t>Cảm ơn bạn nhé! Đây là một chút quà mình dành tặng bạn nè!</a:t>
            </a:r>
          </a:p>
        </p:txBody>
      </p:sp>
    </p:spTree>
    <p:extLst>
      <p:ext uri="{BB962C8B-B14F-4D97-AF65-F5344CB8AC3E}">
        <p14:creationId xmlns:p14="http://schemas.microsoft.com/office/powerpoint/2010/main" val="59223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768732"/>
        </a:solidFill>
        <a:effectLst/>
      </p:bgPr>
    </p:bg>
    <p:spTree>
      <p:nvGrpSpPr>
        <p:cNvPr id="1" name=""/>
        <p:cNvGrpSpPr/>
        <p:nvPr/>
      </p:nvGrpSpPr>
      <p:grpSpPr>
        <a:xfrm>
          <a:off x="0" y="0"/>
          <a:ext cx="0" cy="0"/>
          <a:chOff x="0" y="0"/>
          <a:chExt cx="0" cy="0"/>
        </a:xfrm>
      </p:grpSpPr>
      <p:sp>
        <p:nvSpPr>
          <p:cNvPr id="14" name="Freeform 14"/>
          <p:cNvSpPr/>
          <p:nvPr/>
        </p:nvSpPr>
        <p:spPr>
          <a:xfrm rot="-1333878">
            <a:off x="-281437" y="45597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grpSp>
        <p:nvGrpSpPr>
          <p:cNvPr id="5" name="Group 4"/>
          <p:cNvGrpSpPr/>
          <p:nvPr/>
        </p:nvGrpSpPr>
        <p:grpSpPr>
          <a:xfrm>
            <a:off x="854242" y="190500"/>
            <a:ext cx="16427116" cy="2102818"/>
            <a:chOff x="806116" y="800100"/>
            <a:chExt cx="16427116" cy="2102818"/>
          </a:xfrm>
        </p:grpSpPr>
        <p:grpSp>
          <p:nvGrpSpPr>
            <p:cNvPr id="15" name="Group 14"/>
            <p:cNvGrpSpPr/>
            <p:nvPr/>
          </p:nvGrpSpPr>
          <p:grpSpPr>
            <a:xfrm>
              <a:off x="914400" y="800100"/>
              <a:ext cx="5704802" cy="1174015"/>
              <a:chOff x="853357" y="718395"/>
              <a:chExt cx="5297316" cy="1174015"/>
            </a:xfrm>
          </p:grpSpPr>
          <p:grpSp>
            <p:nvGrpSpPr>
              <p:cNvPr id="16" name="Group 5"/>
              <p:cNvGrpSpPr/>
              <p:nvPr/>
            </p:nvGrpSpPr>
            <p:grpSpPr>
              <a:xfrm>
                <a:off x="853357" y="718395"/>
                <a:ext cx="5297316" cy="1174015"/>
                <a:chOff x="0" y="-47625"/>
                <a:chExt cx="4603427" cy="391542"/>
              </a:xfrm>
            </p:grpSpPr>
            <p:sp>
              <p:nvSpPr>
                <p:cNvPr id="18" name="Freeform 6"/>
                <p:cNvSpPr/>
                <p:nvPr/>
              </p:nvSpPr>
              <p:spPr>
                <a:xfrm>
                  <a:off x="0" y="0"/>
                  <a:ext cx="4603427"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19" name="TextBox 7"/>
                <p:cNvSpPr txBox="1"/>
                <p:nvPr/>
              </p:nvSpPr>
              <p:spPr>
                <a:xfrm>
                  <a:off x="0" y="-47625"/>
                  <a:ext cx="1721685" cy="3915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12"/>
              <p:cNvSpPr txBox="1"/>
              <p:nvPr/>
            </p:nvSpPr>
            <p:spPr>
              <a:xfrm>
                <a:off x="969974" y="1002937"/>
                <a:ext cx="5068977" cy="684226"/>
              </a:xfrm>
              <a:prstGeom prst="rect">
                <a:avLst/>
              </a:prstGeom>
            </p:spPr>
            <p:txBody>
              <a:bodyPr wrap="square" lIns="0" tIns="0" rIns="0" bIns="0" rtlCol="0" anchor="t">
                <a:spAutoFit/>
              </a:bodyPr>
              <a:lstStyle/>
              <a:p>
                <a:pPr lvl="0" algn="ctr">
                  <a:lnSpc>
                    <a:spcPts val="5915"/>
                  </a:lnSpc>
                </a:pPr>
                <a:r>
                  <a:rPr lang="en-US" sz="4000" b="1">
                    <a:solidFill>
                      <a:srgbClr val="495324"/>
                    </a:solidFill>
                    <a:latin typeface="Arial" panose="020B0604020202020204" pitchFamily="34" charset="0"/>
                    <a:ea typeface="More Sugar Bold"/>
                    <a:cs typeface="Arial" panose="020B0604020202020204" pitchFamily="34" charset="0"/>
                  </a:rPr>
                  <a:t>Bài </a:t>
                </a:r>
                <a:r>
                  <a:rPr lang="en-US" sz="4000" b="1" smtClean="0">
                    <a:solidFill>
                      <a:srgbClr val="495324"/>
                    </a:solidFill>
                    <a:latin typeface="Arial" panose="020B0604020202020204" pitchFamily="34" charset="0"/>
                    <a:ea typeface="More Sugar Bold"/>
                    <a:cs typeface="Arial" panose="020B0604020202020204" pitchFamily="34" charset="0"/>
                  </a:rPr>
                  <a:t>7.24 </a:t>
                </a:r>
                <a:r>
                  <a:rPr lang="en-US" sz="4000" b="1">
                    <a:solidFill>
                      <a:srgbClr val="495324"/>
                    </a:solidFill>
                    <a:latin typeface="Arial" panose="020B0604020202020204" pitchFamily="34" charset="0"/>
                    <a:ea typeface="More Sugar Bold"/>
                    <a:cs typeface="Arial" panose="020B0604020202020204" pitchFamily="34" charset="0"/>
                  </a:rPr>
                  <a:t>(SGK – </a:t>
                </a:r>
                <a:r>
                  <a:rPr lang="en-US" sz="4000" b="1" smtClean="0">
                    <a:solidFill>
                      <a:srgbClr val="495324"/>
                    </a:solidFill>
                    <a:latin typeface="Arial" panose="020B0604020202020204" pitchFamily="34" charset="0"/>
                    <a:ea typeface="More Sugar Bold"/>
                    <a:cs typeface="Arial" panose="020B0604020202020204" pitchFamily="34" charset="0"/>
                  </a:rPr>
                  <a:t>tr.50)</a:t>
                </a:r>
                <a:endParaRPr lang="en-US" sz="4000" b="1">
                  <a:solidFill>
                    <a:srgbClr val="495324"/>
                  </a:solidFill>
                  <a:latin typeface="Arial" panose="020B0604020202020204" pitchFamily="34" charset="0"/>
                  <a:ea typeface="More Sugar Bold"/>
                  <a:cs typeface="Arial" panose="020B0604020202020204" pitchFamily="34" charset="0"/>
                </a:endParaRPr>
              </a:p>
            </p:txBody>
          </p:sp>
        </p:grpSp>
        <mc:AlternateContent xmlns:mc="http://schemas.openxmlformats.org/markup-compatibility/2006" xmlns:a14="http://schemas.microsoft.com/office/drawing/2010/main">
          <mc:Choice Requires="a14">
            <p:sp>
              <p:nvSpPr>
                <p:cNvPr id="20" name="Rectangle 1"/>
                <p:cNvSpPr>
                  <a:spLocks noChangeArrowheads="1"/>
                </p:cNvSpPr>
                <p:nvPr/>
              </p:nvSpPr>
              <p:spPr bwMode="auto">
                <a:xfrm>
                  <a:off x="806116" y="880826"/>
                  <a:ext cx="16427116" cy="202209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65000"/>
                    </a:lnSpc>
                  </a:pPr>
                  <a:r>
                    <a:rPr lang="en-US" altLang="en-US" sz="3800" smtClean="0">
                      <a:solidFill>
                        <a:prstClr val="white"/>
                      </a:solidFill>
                      <a:ea typeface="Open Sans"/>
                    </a:rPr>
                    <a:t>                                            Trong </a:t>
                  </a:r>
                  <a:r>
                    <a:rPr lang="en-US" altLang="en-US" sz="3800">
                      <a:solidFill>
                        <a:prstClr val="white"/>
                      </a:solidFill>
                      <a:ea typeface="Open Sans"/>
                    </a:rPr>
                    <a:t>các hàm số sau, những hàm số nào là hàm số bậc nhất? Hãy xác định các hệ số </a:t>
                  </a:r>
                  <a14:m>
                    <m:oMath xmlns:m="http://schemas.openxmlformats.org/officeDocument/2006/math">
                      <m:r>
                        <a:rPr lang="en-US" altLang="en-US" sz="3800" i="1" smtClean="0">
                          <a:solidFill>
                            <a:prstClr val="white"/>
                          </a:solidFill>
                          <a:latin typeface="Cambria Math" panose="02040503050406030204" pitchFamily="18" charset="0"/>
                          <a:ea typeface="Open Sans"/>
                        </a:rPr>
                        <m:t>𝑎</m:t>
                      </m:r>
                      <m:r>
                        <a:rPr lang="en-US" altLang="en-US" sz="3800" i="1" smtClean="0">
                          <a:solidFill>
                            <a:prstClr val="white"/>
                          </a:solidFill>
                          <a:latin typeface="Cambria Math" panose="02040503050406030204" pitchFamily="18" charset="0"/>
                          <a:ea typeface="Open Sans"/>
                        </a:rPr>
                        <m:t>, </m:t>
                      </m:r>
                      <m:r>
                        <a:rPr lang="en-US" altLang="en-US" sz="3800" i="1" smtClean="0">
                          <a:solidFill>
                            <a:prstClr val="white"/>
                          </a:solidFill>
                          <a:latin typeface="Cambria Math" panose="02040503050406030204" pitchFamily="18" charset="0"/>
                          <a:ea typeface="Open Sans"/>
                        </a:rPr>
                        <m:t>𝑏</m:t>
                      </m:r>
                      <m:r>
                        <a:rPr lang="en-US" altLang="en-US" sz="3800" i="1" smtClean="0">
                          <a:solidFill>
                            <a:prstClr val="white"/>
                          </a:solidFill>
                          <a:latin typeface="Cambria Math" panose="02040503050406030204" pitchFamily="18" charset="0"/>
                          <a:ea typeface="Open Sans"/>
                        </a:rPr>
                        <m:t> </m:t>
                      </m:r>
                    </m:oMath>
                  </a14:m>
                  <a:r>
                    <a:rPr lang="en-US" altLang="en-US" sz="3800">
                      <a:solidFill>
                        <a:prstClr val="white"/>
                      </a:solidFill>
                      <a:ea typeface="Open Sans"/>
                    </a:rPr>
                    <a:t>của chúng.</a:t>
                  </a:r>
                  <a:endParaRPr kumimoji="0" lang="en-US" altLang="en-US" sz="3800" b="0" i="0" u="none" strike="noStrike" kern="1200" cap="none" spc="0" normalizeH="0" baseline="0" noProof="0" smtClean="0">
                    <a:ln>
                      <a:noFill/>
                    </a:ln>
                    <a:solidFill>
                      <a:prstClr val="white"/>
                    </a:solidFill>
                    <a:effectLst/>
                    <a:uLnTx/>
                    <a:uFillTx/>
                  </a:endParaRPr>
                </a:p>
              </p:txBody>
            </p:sp>
          </mc:Choice>
          <mc:Fallback xmlns="">
            <p:sp>
              <p:nvSpPr>
                <p:cNvPr id="20" name="Rectangle 1"/>
                <p:cNvSpPr>
                  <a:spLocks noRot="1" noChangeAspect="1" noMove="1" noResize="1" noEditPoints="1" noAdjustHandles="1" noChangeArrowheads="1" noChangeShapeType="1" noTextEdit="1"/>
                </p:cNvSpPr>
                <p:nvPr/>
              </p:nvSpPr>
              <p:spPr bwMode="auto">
                <a:xfrm>
                  <a:off x="806116" y="880826"/>
                  <a:ext cx="16427116" cy="2022092"/>
                </a:xfrm>
                <a:prstGeom prst="rect">
                  <a:avLst/>
                </a:prstGeom>
                <a:blipFill>
                  <a:blip r:embed="rId12"/>
                  <a:stretch>
                    <a:fillRect l="-1224" r="-1224" b="-542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pic>
        <p:nvPicPr>
          <p:cNvPr id="23" name="Picture 22"/>
          <p:cNvPicPr>
            <a:picLocks noChangeAspect="1"/>
          </p:cNvPicPr>
          <p:nvPr/>
        </p:nvPicPr>
        <p:blipFill>
          <a:blip r:embed="rId13"/>
          <a:stretch>
            <a:fillRect/>
          </a:stretch>
        </p:blipFill>
        <p:spPr>
          <a:xfrm>
            <a:off x="16697660" y="2472941"/>
            <a:ext cx="1167395" cy="1676578"/>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858253" y="2230177"/>
                <a:ext cx="9144000" cy="4656596"/>
              </a:xfrm>
              <a:prstGeom prst="rect">
                <a:avLst/>
              </a:prstGeom>
            </p:spPr>
            <p:txBody>
              <a:bodyPr>
                <a:spAutoFit/>
              </a:bodyPr>
              <a:lstStyle/>
              <a:p>
                <a:pPr algn="just">
                  <a:lnSpc>
                    <a:spcPct val="250000"/>
                  </a:lnSpc>
                </a:pPr>
                <a:r>
                  <a:rPr lang="es-ES" sz="3800" smtClean="0">
                    <a:solidFill>
                      <a:schemeClr val="bg1"/>
                    </a:solidFill>
                    <a:latin typeface="Arial" panose="020B0604020202020204" pitchFamily="34" charset="0"/>
                    <a:cs typeface="Arial" panose="020B0604020202020204" pitchFamily="34" charset="0"/>
                  </a:rPr>
                  <a:t>a) </a:t>
                </a:r>
                <a14:m>
                  <m:oMath xmlns:m="http://schemas.openxmlformats.org/officeDocument/2006/math">
                    <m:r>
                      <a:rPr lang="es-ES" sz="3800" i="1" smtClean="0">
                        <a:solidFill>
                          <a:schemeClr val="bg1"/>
                        </a:solidFill>
                        <a:latin typeface="Cambria Math" panose="02040503050406030204" pitchFamily="18" charset="0"/>
                        <a:cs typeface="Arial" panose="020B0604020202020204" pitchFamily="34" charset="0"/>
                      </a:rPr>
                      <m:t>𝑦</m:t>
                    </m:r>
                    <m:r>
                      <a:rPr lang="es-ES" sz="3800" i="1" smtClean="0">
                        <a:solidFill>
                          <a:schemeClr val="bg1"/>
                        </a:solidFill>
                        <a:latin typeface="Cambria Math" panose="02040503050406030204" pitchFamily="18" charset="0"/>
                        <a:cs typeface="Arial" panose="020B0604020202020204" pitchFamily="34" charset="0"/>
                      </a:rPr>
                      <m:t>=</m:t>
                    </m:r>
                    <m:r>
                      <a:rPr lang="es-ES" sz="3800" i="1" smtClean="0">
                        <a:solidFill>
                          <a:schemeClr val="bg1"/>
                        </a:solidFill>
                        <a:latin typeface="Cambria Math" panose="02040503050406030204" pitchFamily="18" charset="0"/>
                        <a:cs typeface="Arial" panose="020B0604020202020204" pitchFamily="34" charset="0"/>
                      </a:rPr>
                      <m:t>0</m:t>
                    </m:r>
                    <m:r>
                      <a:rPr lang="es-ES" sz="3800" i="1" smtClean="0">
                        <a:solidFill>
                          <a:schemeClr val="bg1"/>
                        </a:solidFill>
                        <a:latin typeface="Cambria Math" panose="02040503050406030204" pitchFamily="18" charset="0"/>
                        <a:cs typeface="Arial" panose="020B0604020202020204" pitchFamily="34" charset="0"/>
                      </a:rPr>
                      <m:t>.</m:t>
                    </m:r>
                    <m:r>
                      <a:rPr lang="es-ES" sz="3800" i="1" smtClean="0">
                        <a:solidFill>
                          <a:schemeClr val="bg1"/>
                        </a:solidFill>
                        <a:latin typeface="Cambria Math" panose="02040503050406030204" pitchFamily="18" charset="0"/>
                        <a:cs typeface="Arial" panose="020B0604020202020204" pitchFamily="34" charset="0"/>
                      </a:rPr>
                      <m:t>𝑥</m:t>
                    </m:r>
                    <m:r>
                      <a:rPr lang="es-ES" sz="3800" i="1" smtClean="0">
                        <a:solidFill>
                          <a:schemeClr val="bg1"/>
                        </a:solidFill>
                        <a:latin typeface="Cambria Math" panose="02040503050406030204" pitchFamily="18" charset="0"/>
                        <a:cs typeface="Arial" panose="020B0604020202020204" pitchFamily="34" charset="0"/>
                      </a:rPr>
                      <m:t> – </m:t>
                    </m:r>
                    <m:r>
                      <a:rPr lang="es-ES" sz="3800" i="1" smtClean="0">
                        <a:solidFill>
                          <a:schemeClr val="bg1"/>
                        </a:solidFill>
                        <a:latin typeface="Cambria Math" panose="02040503050406030204" pitchFamily="18" charset="0"/>
                        <a:cs typeface="Arial" panose="020B0604020202020204" pitchFamily="34" charset="0"/>
                      </a:rPr>
                      <m:t>5</m:t>
                    </m:r>
                  </m:oMath>
                </a14:m>
                <a:endParaRPr lang="es-ES" sz="3800">
                  <a:solidFill>
                    <a:schemeClr val="bg1"/>
                  </a:solidFill>
                  <a:latin typeface="Arial" panose="020B0604020202020204" pitchFamily="34" charset="0"/>
                  <a:cs typeface="Arial" panose="020B0604020202020204" pitchFamily="34" charset="0"/>
                </a:endParaRPr>
              </a:p>
              <a:p>
                <a:pPr algn="just">
                  <a:lnSpc>
                    <a:spcPct val="250000"/>
                  </a:lnSpc>
                </a:pPr>
                <a:r>
                  <a:rPr lang="es-ES" sz="3800">
                    <a:solidFill>
                      <a:schemeClr val="bg1"/>
                    </a:solidFill>
                    <a:latin typeface="Arial" panose="020B0604020202020204" pitchFamily="34" charset="0"/>
                    <a:cs typeface="Arial" panose="020B0604020202020204" pitchFamily="34" charset="0"/>
                  </a:rPr>
                  <a:t>b) </a:t>
                </a:r>
                <a14:m>
                  <m:oMath xmlns:m="http://schemas.openxmlformats.org/officeDocument/2006/math">
                    <m:r>
                      <a:rPr lang="es-ES" sz="3800" i="1" smtClean="0">
                        <a:solidFill>
                          <a:schemeClr val="bg1"/>
                        </a:solidFill>
                        <a:latin typeface="Cambria Math" panose="02040503050406030204" pitchFamily="18" charset="0"/>
                        <a:cs typeface="Arial" panose="020B0604020202020204" pitchFamily="34" charset="0"/>
                      </a:rPr>
                      <m:t>𝑦</m:t>
                    </m:r>
                    <m:r>
                      <a:rPr lang="es-ES" sz="3800" i="1" smtClean="0">
                        <a:solidFill>
                          <a:schemeClr val="bg1"/>
                        </a:solidFill>
                        <a:latin typeface="Cambria Math" panose="02040503050406030204" pitchFamily="18" charset="0"/>
                        <a:cs typeface="Arial" panose="020B0604020202020204" pitchFamily="34" charset="0"/>
                      </a:rPr>
                      <m:t>=</m:t>
                    </m:r>
                    <m:r>
                      <a:rPr lang="es-ES" sz="3800" i="1" smtClean="0">
                        <a:solidFill>
                          <a:schemeClr val="bg1"/>
                        </a:solidFill>
                        <a:latin typeface="Cambria Math" panose="02040503050406030204" pitchFamily="18" charset="0"/>
                        <a:cs typeface="Arial" panose="020B0604020202020204" pitchFamily="34" charset="0"/>
                      </a:rPr>
                      <m:t>1</m:t>
                    </m:r>
                    <m:r>
                      <a:rPr lang="es-ES" sz="3800" i="1" smtClean="0">
                        <a:solidFill>
                          <a:schemeClr val="bg1"/>
                        </a:solidFill>
                        <a:latin typeface="Cambria Math" panose="02040503050406030204" pitchFamily="18" charset="0"/>
                        <a:cs typeface="Arial" panose="020B0604020202020204" pitchFamily="34" charset="0"/>
                      </a:rPr>
                      <m:t> –</m:t>
                    </m:r>
                    <m:r>
                      <a:rPr lang="es-ES" sz="3800" i="1" smtClean="0">
                        <a:solidFill>
                          <a:schemeClr val="bg1"/>
                        </a:solidFill>
                        <a:latin typeface="Cambria Math" panose="02040503050406030204" pitchFamily="18" charset="0"/>
                        <a:cs typeface="Arial" panose="020B0604020202020204" pitchFamily="34" charset="0"/>
                      </a:rPr>
                      <m:t>3</m:t>
                    </m:r>
                    <m:r>
                      <a:rPr lang="es-ES" sz="3800" i="1" smtClean="0">
                        <a:solidFill>
                          <a:schemeClr val="bg1"/>
                        </a:solidFill>
                        <a:latin typeface="Cambria Math" panose="02040503050406030204" pitchFamily="18" charset="0"/>
                        <a:cs typeface="Arial" panose="020B0604020202020204" pitchFamily="34" charset="0"/>
                      </a:rPr>
                      <m:t>𝑥</m:t>
                    </m:r>
                    <m:r>
                      <a:rPr lang="es-ES" sz="3800" i="1" smtClean="0">
                        <a:solidFill>
                          <a:schemeClr val="bg1"/>
                        </a:solidFill>
                        <a:latin typeface="Cambria Math" panose="02040503050406030204" pitchFamily="18" charset="0"/>
                        <a:cs typeface="Arial" panose="020B0604020202020204" pitchFamily="34" charset="0"/>
                      </a:rPr>
                      <m:t> </m:t>
                    </m:r>
                  </m:oMath>
                </a14:m>
                <a:r>
                  <a:rPr lang="es-ES" sz="3800">
                    <a:solidFill>
                      <a:schemeClr val="bg1"/>
                    </a:solidFill>
                    <a:latin typeface="Arial" panose="020B0604020202020204" pitchFamily="34" charset="0"/>
                    <a:cs typeface="Arial" panose="020B0604020202020204" pitchFamily="34" charset="0"/>
                  </a:rPr>
                  <a:t>                   </a:t>
                </a:r>
              </a:p>
              <a:p>
                <a:pPr algn="just">
                  <a:lnSpc>
                    <a:spcPct val="250000"/>
                  </a:lnSpc>
                </a:pPr>
                <a:r>
                  <a:rPr lang="es-ES" sz="3800">
                    <a:solidFill>
                      <a:schemeClr val="bg1"/>
                    </a:solidFill>
                    <a:latin typeface="Arial" panose="020B0604020202020204" pitchFamily="34" charset="0"/>
                    <a:cs typeface="Arial" panose="020B0604020202020204" pitchFamily="34" charset="0"/>
                  </a:rPr>
                  <a:t>c</a:t>
                </a:r>
                <a:r>
                  <a:rPr lang="es-ES" sz="3800" smtClean="0">
                    <a:solidFill>
                      <a:schemeClr val="bg1"/>
                    </a:solidFill>
                    <a:latin typeface="Arial" panose="020B0604020202020204" pitchFamily="34" charset="0"/>
                    <a:cs typeface="Arial" panose="020B0604020202020204" pitchFamily="34" charset="0"/>
                  </a:rPr>
                  <a:t>)</a:t>
                </a:r>
                <a14:m>
                  <m:oMath xmlns:m="http://schemas.openxmlformats.org/officeDocument/2006/math">
                    <m:r>
                      <a:rPr lang="es-ES" sz="3800" i="1" smtClean="0">
                        <a:solidFill>
                          <a:schemeClr val="bg1"/>
                        </a:solidFill>
                        <a:latin typeface="Cambria Math" panose="02040503050406030204" pitchFamily="18" charset="0"/>
                        <a:cs typeface="Arial" panose="020B0604020202020204" pitchFamily="34" charset="0"/>
                      </a:rPr>
                      <m:t> </m:t>
                    </m:r>
                    <m:r>
                      <a:rPr lang="es-ES" sz="3800" i="1" smtClean="0">
                        <a:solidFill>
                          <a:schemeClr val="bg1"/>
                        </a:solidFill>
                        <a:latin typeface="Cambria Math" panose="02040503050406030204" pitchFamily="18" charset="0"/>
                        <a:cs typeface="Arial" panose="020B0604020202020204" pitchFamily="34" charset="0"/>
                      </a:rPr>
                      <m:t>𝑦</m:t>
                    </m:r>
                    <m:r>
                      <a:rPr lang="es-ES" sz="3800" i="1" smtClean="0">
                        <a:solidFill>
                          <a:schemeClr val="bg1"/>
                        </a:solidFill>
                        <a:latin typeface="Cambria Math" panose="02040503050406030204" pitchFamily="18" charset="0"/>
                        <a:cs typeface="Arial" panose="020B0604020202020204" pitchFamily="34" charset="0"/>
                      </a:rPr>
                      <m:t> = –</m:t>
                    </m:r>
                    <m:r>
                      <a:rPr lang="es-ES" sz="3800" i="1" smtClean="0">
                        <a:solidFill>
                          <a:schemeClr val="bg1"/>
                        </a:solidFill>
                        <a:latin typeface="Cambria Math" panose="02040503050406030204" pitchFamily="18" charset="0"/>
                        <a:cs typeface="Arial" panose="020B0604020202020204" pitchFamily="34" charset="0"/>
                      </a:rPr>
                      <m:t>0</m:t>
                    </m:r>
                    <m:r>
                      <a:rPr lang="es-ES" sz="3800" i="1" smtClean="0">
                        <a:solidFill>
                          <a:schemeClr val="bg1"/>
                        </a:solidFill>
                        <a:latin typeface="Cambria Math" panose="02040503050406030204" pitchFamily="18" charset="0"/>
                        <a:cs typeface="Arial" panose="020B0604020202020204" pitchFamily="34" charset="0"/>
                      </a:rPr>
                      <m:t>,</m:t>
                    </m:r>
                    <m:r>
                      <a:rPr lang="es-ES" sz="3800" i="1" smtClean="0">
                        <a:solidFill>
                          <a:schemeClr val="bg1"/>
                        </a:solidFill>
                        <a:latin typeface="Cambria Math" panose="02040503050406030204" pitchFamily="18" charset="0"/>
                        <a:cs typeface="Arial" panose="020B0604020202020204" pitchFamily="34" charset="0"/>
                      </a:rPr>
                      <m:t>6</m:t>
                    </m:r>
                    <m:r>
                      <a:rPr lang="es-ES" sz="3800" i="1" smtClean="0">
                        <a:solidFill>
                          <a:schemeClr val="bg1"/>
                        </a:solidFill>
                        <a:latin typeface="Cambria Math" panose="02040503050406030204" pitchFamily="18" charset="0"/>
                        <a:cs typeface="Arial" panose="020B0604020202020204" pitchFamily="34" charset="0"/>
                      </a:rPr>
                      <m:t>𝑥</m:t>
                    </m:r>
                  </m:oMath>
                </a14:m>
                <a:endParaRPr lang="es-ES" sz="3800">
                  <a:solidFill>
                    <a:schemeClr val="bg1"/>
                  </a:solidFill>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58253" y="2230177"/>
                <a:ext cx="9144000" cy="4656596"/>
              </a:xfrm>
              <a:prstGeom prst="rect">
                <a:avLst/>
              </a:prstGeom>
              <a:blipFill>
                <a:blip r:embed="rId14"/>
                <a:stretch>
                  <a:fillRect l="-22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466465" y="2705100"/>
                <a:ext cx="10115783" cy="969496"/>
              </a:xfrm>
              <a:prstGeom prst="rect">
                <a:avLst/>
              </a:prstGeom>
            </p:spPr>
            <p:txBody>
              <a:bodyPr wrap="none">
                <a:spAutoFit/>
              </a:bodyPr>
              <a:lstStyle/>
              <a:p>
                <a:pPr algn="just">
                  <a:lnSpc>
                    <a:spcPct val="150000"/>
                  </a:lnSpc>
                  <a:spcBef>
                    <a:spcPts val="300"/>
                  </a:spcBef>
                  <a:spcAft>
                    <a:spcPts val="300"/>
                  </a:spcAft>
                </a:pPr>
                <a14:m>
                  <m:oMath xmlns:m="http://schemas.openxmlformats.org/officeDocument/2006/math">
                    <m:r>
                      <a:rPr lang="vi-VN" sz="3800"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smtClean="0">
                    <a:solidFill>
                      <a:srgbClr val="FFFF00"/>
                    </a:solidFill>
                    <a:ea typeface="Calibri" panose="020F0502020204030204" pitchFamily="34" charset="0"/>
                    <a:cs typeface="Times New Roman" panose="02020603050405020304" pitchFamily="18" charset="0"/>
                  </a:rPr>
                  <a:t> </a:t>
                </a:r>
                <a:r>
                  <a:rPr lang="vi-VN" sz="3800" smtClean="0">
                    <a:solidFill>
                      <a:srgbClr val="FFFF00"/>
                    </a:solidFill>
                    <a:ea typeface="Calibri" panose="020F0502020204030204" pitchFamily="34" charset="0"/>
                    <a:cs typeface="Times New Roman" panose="02020603050405020304" pitchFamily="18" charset="0"/>
                  </a:rPr>
                  <a:t>không phải là một hàm số bậc nhất vì </a:t>
                </a:r>
                <a14:m>
                  <m:oMath xmlns:m="http://schemas.openxmlformats.org/officeDocument/2006/math">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US" sz="3800">
                  <a:solidFill>
                    <a:srgbClr val="FFFF00"/>
                  </a:solidFill>
                  <a:effectLs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466465" y="2705100"/>
                <a:ext cx="10115783" cy="969496"/>
              </a:xfrm>
              <a:prstGeom prst="rect">
                <a:avLst/>
              </a:prstGeom>
              <a:blipFill>
                <a:blip r:embed="rId15"/>
                <a:stretch>
                  <a:fillRect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4466465" y="4149519"/>
                <a:ext cx="10216066" cy="875048"/>
              </a:xfrm>
              <a:prstGeom prst="rect">
                <a:avLst/>
              </a:prstGeom>
            </p:spPr>
            <p:txBody>
              <a:bodyPr wrap="none">
                <a:spAutoFit/>
              </a:bodyPr>
              <a:lstStyle/>
              <a:p>
                <a:pPr algn="just">
                  <a:lnSpc>
                    <a:spcPct val="150000"/>
                  </a:lnSpc>
                  <a:spcBef>
                    <a:spcPts val="300"/>
                  </a:spcBef>
                  <a:spcAft>
                    <a:spcPts val="300"/>
                  </a:spcAft>
                </a:pPr>
                <a14:m>
                  <m:oMath xmlns:m="http://schemas.openxmlformats.org/officeDocument/2006/math">
                    <m:r>
                      <a:rPr lang="vi-VN" sz="3800"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smtClean="0">
                    <a:solidFill>
                      <a:srgbClr val="FFFF00"/>
                    </a:solidFill>
                    <a:ea typeface="Calibri" panose="020F0502020204030204" pitchFamily="34" charset="0"/>
                    <a:cs typeface="Times New Roman" panose="02020603050405020304" pitchFamily="18" charset="0"/>
                  </a:rPr>
                  <a:t> </a:t>
                </a:r>
                <a:r>
                  <a:rPr lang="vi-VN" sz="3800">
                    <a:solidFill>
                      <a:srgbClr val="FFFF00"/>
                    </a:solidFill>
                    <a:ea typeface="Calibri" panose="020F0502020204030204" pitchFamily="34" charset="0"/>
                    <a:cs typeface="Times New Roman" panose="02020603050405020304" pitchFamily="18" charset="0"/>
                  </a:rPr>
                  <a:t>là một hàm số bậc nhất với </a:t>
                </a:r>
                <a14:m>
                  <m:oMath xmlns:m="http://schemas.openxmlformats.org/officeDocument/2006/math">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3</m:t>
                    </m:r>
                  </m:oMath>
                </a14:m>
                <a:r>
                  <a:rPr lang="vi-VN" sz="3800">
                    <a:solidFill>
                      <a:srgbClr val="FFFF00"/>
                    </a:solidFill>
                    <a:effectLst/>
                    <a:ea typeface="Calibri" panose="020F0502020204030204" pitchFamily="34" charset="0"/>
                    <a:cs typeface="Times New Roman" panose="02020603050405020304" pitchFamily="18" charset="0"/>
                  </a:rPr>
                  <a:t> và </a:t>
                </a:r>
                <a14:m>
                  <m:oMath xmlns:m="http://schemas.openxmlformats.org/officeDocument/2006/math">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3800">
                  <a:solidFill>
                    <a:srgbClr val="FFFF00"/>
                  </a:solidFill>
                  <a:effectLst/>
                  <a:ea typeface="Arial" panose="020B0604020202020204" pitchFamily="34" charset="0"/>
                  <a:cs typeface="Times New Roman" panose="02020603050405020304" pitchFamily="18"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4466465" y="4149519"/>
                <a:ext cx="10216066" cy="875048"/>
              </a:xfrm>
              <a:prstGeom prst="rect">
                <a:avLst/>
              </a:prstGeom>
              <a:blipFill>
                <a:blip r:embed="rId16"/>
                <a:stretch>
                  <a:fillRect b="-258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4458444" y="5676900"/>
                <a:ext cx="10608802" cy="861133"/>
              </a:xfrm>
              <a:prstGeom prst="rect">
                <a:avLst/>
              </a:prstGeom>
            </p:spPr>
            <p:txBody>
              <a:bodyPr wrap="none">
                <a:spAutoFit/>
              </a:bodyPr>
              <a:lstStyle/>
              <a:p>
                <a:pPr algn="just">
                  <a:lnSpc>
                    <a:spcPct val="150000"/>
                  </a:lnSpc>
                  <a:spcBef>
                    <a:spcPts val="300"/>
                  </a:spcBef>
                  <a:spcAft>
                    <a:spcPts val="300"/>
                  </a:spcAft>
                </a:pPr>
                <a14:m>
                  <m:oMath xmlns:m="http://schemas.openxmlformats.org/officeDocument/2006/math">
                    <m:r>
                      <a:rPr lang="vi-VN" sz="3800"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smtClean="0">
                    <a:solidFill>
                      <a:srgbClr val="FFFF00"/>
                    </a:solidFill>
                    <a:latin typeface="Arial" panose="020B0604020202020204" pitchFamily="34" charset="0"/>
                    <a:ea typeface="Calibri" panose="020F0502020204030204" pitchFamily="34" charset="0"/>
                    <a:cs typeface="Arial" panose="020B0604020202020204" pitchFamily="34" charset="0"/>
                  </a:rPr>
                  <a:t> </a:t>
                </a:r>
                <a:r>
                  <a:rPr lang="vi-VN" sz="3800">
                    <a:solidFill>
                      <a:srgbClr val="FFFF00"/>
                    </a:solidFill>
                    <a:latin typeface="Arial" panose="020B0604020202020204" pitchFamily="34" charset="0"/>
                    <a:ea typeface="Calibri" panose="020F0502020204030204" pitchFamily="34" charset="0"/>
                    <a:cs typeface="Arial" panose="020B0604020202020204" pitchFamily="34" charset="0"/>
                  </a:rPr>
                  <a:t>là một hàm số bậc nhất với </a:t>
                </a:r>
                <a14:m>
                  <m:oMath xmlns:m="http://schemas.openxmlformats.org/officeDocument/2006/math">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0</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6</m:t>
                    </m:r>
                  </m:oMath>
                </a14:m>
                <a:r>
                  <a:rPr lang="vi-VN" sz="3800">
                    <a:solidFill>
                      <a:srgbClr val="FFFF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US" sz="3800">
                  <a:solidFill>
                    <a:srgbClr val="FFFF00"/>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4458444" y="5676900"/>
                <a:ext cx="10608802" cy="861133"/>
              </a:xfrm>
              <a:prstGeom prst="rect">
                <a:avLst/>
              </a:prstGeom>
              <a:blipFill>
                <a:blip r:embed="rId17"/>
                <a:stretch>
                  <a:fillRect b="-274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5638800" y="6995795"/>
                <a:ext cx="11887200" cy="2017475"/>
              </a:xfrm>
              <a:prstGeom prst="rect">
                <a:avLst/>
              </a:prstGeom>
            </p:spPr>
            <p:txBody>
              <a:bodyPr wrap="square">
                <a:spAutoFit/>
              </a:bodyPr>
              <a:lstStyle/>
              <a:p>
                <a:pPr algn="just">
                  <a:lnSpc>
                    <a:spcPct val="150000"/>
                  </a:lnSpc>
                  <a:spcBef>
                    <a:spcPts val="300"/>
                  </a:spcBef>
                  <a:spcAft>
                    <a:spcPts val="300"/>
                  </a:spcAft>
                </a:pPr>
                <a14:m>
                  <m:oMath xmlns:m="http://schemas.openxmlformats.org/officeDocument/2006/math">
                    <m:r>
                      <a:rPr lang="vi-VN" sz="3800"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2</m:t>
                        </m:r>
                      </m:e>
                    </m:rad>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2</m:t>
                        </m:r>
                      </m:e>
                    </m:rad>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3</m:t>
                    </m:r>
                  </m:oMath>
                </a14:m>
                <a:r>
                  <a:rPr lang="vi-VN" sz="3800">
                    <a:solidFill>
                      <a:srgbClr val="FFFF00"/>
                    </a:solidFill>
                    <a:effectLst/>
                    <a:latin typeface="Arial" panose="020B0604020202020204" pitchFamily="34" charset="0"/>
                    <a:ea typeface="Calibri" panose="020F0502020204030204" pitchFamily="34" charset="0"/>
                    <a:cs typeface="Arial" panose="020B0604020202020204" pitchFamily="34" charset="0"/>
                  </a:rPr>
                  <a:t> là một hàm số bậc nhất với </a:t>
                </a:r>
                <a14:m>
                  <m:oMath xmlns:m="http://schemas.openxmlformats.org/officeDocument/2006/math">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2</m:t>
                        </m:r>
                      </m:e>
                    </m:rad>
                  </m:oMath>
                </a14:m>
                <a:r>
                  <a:rPr lang="vi-VN" sz="3800">
                    <a:solidFill>
                      <a:srgbClr val="FFFF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2</m:t>
                        </m:r>
                      </m:e>
                    </m:rad>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en-US" sz="3800">
                  <a:solidFill>
                    <a:srgbClr val="FFFF00"/>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5638800" y="6995795"/>
                <a:ext cx="11887200" cy="2017475"/>
              </a:xfrm>
              <a:prstGeom prst="rect">
                <a:avLst/>
              </a:prstGeom>
              <a:blipFill>
                <a:blip r:embed="rId18"/>
                <a:stretch>
                  <a:fillRect r="-1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4466465" y="9081076"/>
                <a:ext cx="7335663" cy="969496"/>
              </a:xfrm>
              <a:prstGeom prst="rect">
                <a:avLst/>
              </a:prstGeom>
            </p:spPr>
            <p:txBody>
              <a:bodyPr wrap="none">
                <a:spAutoFit/>
              </a:bodyPr>
              <a:lstStyle/>
              <a:p>
                <a:pPr algn="just">
                  <a:lnSpc>
                    <a:spcPct val="150000"/>
                  </a:lnSpc>
                  <a:spcBef>
                    <a:spcPts val="300"/>
                  </a:spcBef>
                  <a:spcAft>
                    <a:spcPts val="300"/>
                  </a:spcAft>
                </a:pPr>
                <a14:m>
                  <m:oMath xmlns:m="http://schemas.openxmlformats.org/officeDocument/2006/math">
                    <m:r>
                      <a:rPr lang="vi-VN" sz="3800"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smtClean="0">
                    <a:solidFill>
                      <a:srgbClr val="FFFF00"/>
                    </a:solidFill>
                    <a:ea typeface="Calibri" panose="020F0502020204030204" pitchFamily="34" charset="0"/>
                    <a:cs typeface="Times New Roman" panose="02020603050405020304" pitchFamily="18" charset="0"/>
                  </a:rPr>
                  <a:t> </a:t>
                </a:r>
                <a:r>
                  <a:rPr lang="vi-VN" sz="3800" smtClean="0">
                    <a:solidFill>
                      <a:srgbClr val="FFFF00"/>
                    </a:solidFill>
                    <a:ea typeface="Calibri" panose="020F0502020204030204" pitchFamily="34" charset="0"/>
                    <a:cs typeface="Times New Roman" panose="02020603050405020304" pitchFamily="18" charset="0"/>
                  </a:rPr>
                  <a:t>không phải là hàm số bậc nhất</a:t>
                </a:r>
                <a:endParaRPr lang="en-US" sz="3800">
                  <a:solidFill>
                    <a:srgbClr val="FFFF00"/>
                  </a:solidFill>
                  <a:effectLst/>
                  <a:ea typeface="Arial" panose="020B0604020202020204" pitchFamily="34" charset="0"/>
                  <a:cs typeface="Times New Roman" panose="02020603050405020304" pitchFamily="18"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4466465" y="9081076"/>
                <a:ext cx="7335663" cy="969496"/>
              </a:xfrm>
              <a:prstGeom prst="rect">
                <a:avLst/>
              </a:prstGeom>
              <a:blipFill>
                <a:blip r:embed="rId19"/>
                <a:stretch>
                  <a:fillRect r="-1746"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58253" y="6512310"/>
                <a:ext cx="9144000" cy="1696618"/>
              </a:xfrm>
              <a:prstGeom prst="rect">
                <a:avLst/>
              </a:prstGeom>
            </p:spPr>
            <p:txBody>
              <a:bodyPr>
                <a:spAutoFit/>
              </a:bodyPr>
              <a:lstStyle/>
              <a:p>
                <a:pPr lvl="0" algn="just">
                  <a:lnSpc>
                    <a:spcPct val="250000"/>
                  </a:lnSpc>
                </a:pPr>
                <a:r>
                  <a:rPr lang="es-ES" sz="3800">
                    <a:solidFill>
                      <a:prstClr val="white"/>
                    </a:solidFill>
                    <a:latin typeface="Arial" panose="020B0604020202020204" pitchFamily="34" charset="0"/>
                    <a:cs typeface="Arial" panose="020B0604020202020204" pitchFamily="34" charset="0"/>
                  </a:rPr>
                  <a:t>d) </a:t>
                </a:r>
                <a14:m>
                  <m:oMath xmlns:m="http://schemas.openxmlformats.org/officeDocument/2006/math">
                    <m:r>
                      <a:rPr lang="vi-VN"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𝑦</m:t>
                    </m:r>
                    <m:r>
                      <a:rPr lang="vi-VN"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vi-VN"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e>
                    </m:rad>
                    <m:d>
                      <m:dPr>
                        <m:ctrlPr>
                          <a:rPr lang="en-US"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
                          <a:rPr lang="vi-VN"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a:rPr lang="vi-VN"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1</m:t>
                        </m:r>
                      </m:e>
                    </m:d>
                    <m:r>
                      <a:rPr lang="vi-VN"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a:rPr lang="vi-VN"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oMath>
                </a14:m>
                <a:endParaRPr lang="es-ES" sz="3800">
                  <a:solidFill>
                    <a:prstClr val="white"/>
                  </a:solidFill>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858253" y="6512310"/>
                <a:ext cx="9144000" cy="1696618"/>
              </a:xfrm>
              <a:prstGeom prst="rect">
                <a:avLst/>
              </a:prstGeom>
              <a:blipFill>
                <a:blip r:embed="rId20"/>
                <a:stretch>
                  <a:fillRect l="-22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62526" y="8648700"/>
                <a:ext cx="3298403" cy="1554272"/>
              </a:xfrm>
              <a:prstGeom prst="rect">
                <a:avLst/>
              </a:prstGeom>
            </p:spPr>
            <p:txBody>
              <a:bodyPr wrap="none">
                <a:spAutoFit/>
              </a:bodyPr>
              <a:lstStyle/>
              <a:p>
                <a:pPr lvl="0" algn="just">
                  <a:lnSpc>
                    <a:spcPct val="250000"/>
                  </a:lnSpc>
                </a:pPr>
                <a:r>
                  <a:rPr lang="vi-VN" sz="3800">
                    <a:solidFill>
                      <a:prstClr val="white"/>
                    </a:solidFill>
                    <a:ea typeface="Calibri" panose="020F0502020204030204" pitchFamily="34" charset="0"/>
                    <a:cs typeface="Arial" panose="020B0604020202020204" pitchFamily="34" charset="0"/>
                  </a:rPr>
                  <a:t>e) </a:t>
                </a:r>
                <a14:m>
                  <m:oMath xmlns:m="http://schemas.openxmlformats.org/officeDocument/2006/math">
                    <m:r>
                      <a:rPr lang="vi-VN"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𝑦</m:t>
                    </m:r>
                    <m:r>
                      <a:rPr lang="vi-VN"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a:rPr lang="vi-VN"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a:rPr lang="vi-VN" sz="3800" i="1">
                        <a:solidFill>
                          <a:prstClr val="white"/>
                        </a:solidFill>
                        <a:latin typeface="Cambria Math" panose="02040503050406030204" pitchFamily="18" charset="0"/>
                        <a:ea typeface="Calibri" panose="020F0502020204030204" pitchFamily="34" charset="0"/>
                        <a:cs typeface="Times New Roman" panose="02020603050405020304" pitchFamily="18" charset="0"/>
                      </a:rPr>
                      <m:t>1</m:t>
                    </m:r>
                  </m:oMath>
                </a14:m>
                <a:endParaRPr lang="es-ES" sz="3800">
                  <a:solidFill>
                    <a:prstClr val="white"/>
                  </a:solidFill>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962526" y="8648700"/>
                <a:ext cx="3298403" cy="1554272"/>
              </a:xfrm>
              <a:prstGeom prst="rect">
                <a:avLst/>
              </a:prstGeom>
              <a:blipFill>
                <a:blip r:embed="rId21"/>
                <a:stretch>
                  <a:fillRect l="-6100"/>
                </a:stretch>
              </a:blipFill>
            </p:spPr>
            <p:txBody>
              <a:bodyPr/>
              <a:lstStyle/>
              <a:p>
                <a:r>
                  <a:rPr lang="en-US">
                    <a:noFill/>
                  </a:rPr>
                  <a:t> </a:t>
                </a:r>
              </a:p>
            </p:txBody>
          </p:sp>
        </mc:Fallback>
      </mc:AlternateContent>
    </p:spTree>
    <p:extLst>
      <p:ext uri="{BB962C8B-B14F-4D97-AF65-F5344CB8AC3E}">
        <p14:creationId xmlns:p14="http://schemas.microsoft.com/office/powerpoint/2010/main" val="335739080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up)">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barn(inVertical)">
                                      <p:cBhvr>
                                        <p:cTn id="4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4" grpId="0"/>
      <p:bldP spid="25" grpId="0"/>
      <p:bldP spid="26" grpId="0"/>
      <p:bldP spid="27" grpId="0"/>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304800" y="325773"/>
            <a:ext cx="17668318" cy="9662443"/>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p:cNvPicPr>
            <a:picLocks noChangeAspect="1"/>
          </p:cNvPicPr>
          <p:nvPr/>
        </p:nvPicPr>
        <p:blipFill>
          <a:blip r:embed="rId2"/>
          <a:stretch>
            <a:fillRect/>
          </a:stretch>
        </p:blipFill>
        <p:spPr>
          <a:xfrm flipH="1">
            <a:off x="16427065" y="8136480"/>
            <a:ext cx="1546053" cy="1792663"/>
          </a:xfrm>
          <a:prstGeom prst="rect">
            <a:avLst/>
          </a:prstGeom>
        </p:spPr>
      </p:pic>
      <p:grpSp>
        <p:nvGrpSpPr>
          <p:cNvPr id="28" name="Group 27"/>
          <p:cNvGrpSpPr/>
          <p:nvPr/>
        </p:nvGrpSpPr>
        <p:grpSpPr>
          <a:xfrm>
            <a:off x="1665112" y="647700"/>
            <a:ext cx="14247147" cy="1174015"/>
            <a:chOff x="914400" y="800100"/>
            <a:chExt cx="14247147" cy="1174015"/>
          </a:xfrm>
        </p:grpSpPr>
        <p:grpSp>
          <p:nvGrpSpPr>
            <p:cNvPr id="29" name="Group 28"/>
            <p:cNvGrpSpPr/>
            <p:nvPr/>
          </p:nvGrpSpPr>
          <p:grpSpPr>
            <a:xfrm>
              <a:off x="914400" y="800100"/>
              <a:ext cx="5704802" cy="1174015"/>
              <a:chOff x="853357" y="718395"/>
              <a:chExt cx="5297316" cy="1174015"/>
            </a:xfrm>
          </p:grpSpPr>
          <p:grpSp>
            <p:nvGrpSpPr>
              <p:cNvPr id="31" name="Group 5"/>
              <p:cNvGrpSpPr/>
              <p:nvPr/>
            </p:nvGrpSpPr>
            <p:grpSpPr>
              <a:xfrm>
                <a:off x="853357" y="718395"/>
                <a:ext cx="5297316" cy="1174015"/>
                <a:chOff x="0" y="-47625"/>
                <a:chExt cx="4603427" cy="391542"/>
              </a:xfrm>
            </p:grpSpPr>
            <p:sp>
              <p:nvSpPr>
                <p:cNvPr id="33" name="Freeform 6"/>
                <p:cNvSpPr/>
                <p:nvPr/>
              </p:nvSpPr>
              <p:spPr>
                <a:xfrm>
                  <a:off x="0" y="0"/>
                  <a:ext cx="4603427"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34" name="TextBox 7"/>
                <p:cNvSpPr txBox="1"/>
                <p:nvPr/>
              </p:nvSpPr>
              <p:spPr>
                <a:xfrm>
                  <a:off x="0" y="-47625"/>
                  <a:ext cx="1721685" cy="3915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12"/>
              <p:cNvSpPr txBox="1"/>
              <p:nvPr/>
            </p:nvSpPr>
            <p:spPr>
              <a:xfrm>
                <a:off x="969974" y="1002937"/>
                <a:ext cx="5068977" cy="756617"/>
              </a:xfrm>
              <a:prstGeom prst="rect">
                <a:avLst/>
              </a:prstGeom>
            </p:spPr>
            <p:txBody>
              <a:bodyPr wrap="square" lIns="0" tIns="0" rIns="0" bIns="0" rtlCol="0" anchor="t">
                <a:spAutoFit/>
              </a:bodyPr>
              <a:lstStyle/>
              <a:p>
                <a:pPr lvl="0" algn="ctr">
                  <a:lnSpc>
                    <a:spcPts val="5915"/>
                  </a:lnSpc>
                </a:pPr>
                <a:r>
                  <a:rPr lang="en-US" sz="4000" b="1">
                    <a:solidFill>
                      <a:srgbClr val="495324"/>
                    </a:solidFill>
                    <a:latin typeface="Arial" panose="020B0604020202020204" pitchFamily="34" charset="0"/>
                    <a:ea typeface="More Sugar Bold"/>
                    <a:cs typeface="Arial" panose="020B0604020202020204" pitchFamily="34" charset="0"/>
                  </a:rPr>
                  <a:t>Bài </a:t>
                </a:r>
                <a:r>
                  <a:rPr lang="en-US" sz="4000" b="1" smtClean="0">
                    <a:solidFill>
                      <a:srgbClr val="495324"/>
                    </a:solidFill>
                    <a:latin typeface="Arial" panose="020B0604020202020204" pitchFamily="34" charset="0"/>
                    <a:ea typeface="More Sugar Bold"/>
                    <a:cs typeface="Arial" panose="020B0604020202020204" pitchFamily="34" charset="0"/>
                  </a:rPr>
                  <a:t>7.25 </a:t>
                </a:r>
                <a:r>
                  <a:rPr lang="en-US" sz="4000" b="1">
                    <a:solidFill>
                      <a:srgbClr val="495324"/>
                    </a:solidFill>
                    <a:latin typeface="Arial" panose="020B0604020202020204" pitchFamily="34" charset="0"/>
                    <a:ea typeface="More Sugar Bold"/>
                    <a:cs typeface="Arial" panose="020B0604020202020204" pitchFamily="34" charset="0"/>
                  </a:rPr>
                  <a:t>(SGK – </a:t>
                </a:r>
                <a:r>
                  <a:rPr lang="en-US" sz="4000" b="1" smtClean="0">
                    <a:solidFill>
                      <a:srgbClr val="495324"/>
                    </a:solidFill>
                    <a:latin typeface="Arial" panose="020B0604020202020204" pitchFamily="34" charset="0"/>
                    <a:ea typeface="More Sugar Bold"/>
                    <a:cs typeface="Arial" panose="020B0604020202020204" pitchFamily="34" charset="0"/>
                  </a:rPr>
                  <a:t>tr.50)</a:t>
                </a:r>
                <a:endParaRPr lang="en-US" sz="4000" b="1">
                  <a:solidFill>
                    <a:srgbClr val="495324"/>
                  </a:solidFill>
                  <a:latin typeface="Arial" panose="020B0604020202020204" pitchFamily="34" charset="0"/>
                  <a:ea typeface="More Sugar Bold"/>
                  <a:cs typeface="Arial" panose="020B0604020202020204" pitchFamily="34" charset="0"/>
                </a:endParaRPr>
              </a:p>
            </p:txBody>
          </p:sp>
        </p:grpSp>
        <mc:AlternateContent xmlns:mc="http://schemas.openxmlformats.org/markup-compatibility/2006" xmlns:a14="http://schemas.microsoft.com/office/drawing/2010/main">
          <mc:Choice Requires="a14">
            <p:sp>
              <p:nvSpPr>
                <p:cNvPr id="30" name="Rectangle 1"/>
                <p:cNvSpPr>
                  <a:spLocks noChangeArrowheads="1"/>
                </p:cNvSpPr>
                <p:nvPr/>
              </p:nvSpPr>
              <p:spPr bwMode="auto">
                <a:xfrm>
                  <a:off x="6858000" y="858501"/>
                  <a:ext cx="8303547" cy="105721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65000"/>
                    </a:lnSpc>
                  </a:pPr>
                  <a:r>
                    <a:rPr lang="es-ES" altLang="en-US" sz="3800">
                      <a:solidFill>
                        <a:prstClr val="white"/>
                      </a:solidFill>
                      <a:ea typeface="Open Sans"/>
                    </a:rPr>
                    <a:t>Cho hàm số bậc nhất </a:t>
                  </a:r>
                  <a14:m>
                    <m:oMath xmlns:m="http://schemas.openxmlformats.org/officeDocument/2006/math">
                      <m:r>
                        <a:rPr lang="es-ES" altLang="en-US" sz="3800" i="1" smtClean="0">
                          <a:solidFill>
                            <a:prstClr val="white"/>
                          </a:solidFill>
                          <a:latin typeface="Cambria Math" panose="02040503050406030204" pitchFamily="18" charset="0"/>
                          <a:ea typeface="Open Sans"/>
                        </a:rPr>
                        <m:t>𝑦</m:t>
                      </m:r>
                      <m:r>
                        <a:rPr lang="es-ES" altLang="en-US" sz="3800" i="1" smtClean="0">
                          <a:solidFill>
                            <a:prstClr val="white"/>
                          </a:solidFill>
                          <a:latin typeface="Cambria Math" panose="02040503050406030204" pitchFamily="18" charset="0"/>
                          <a:ea typeface="Open Sans"/>
                        </a:rPr>
                        <m:t> = </m:t>
                      </m:r>
                      <m:r>
                        <a:rPr lang="es-ES" altLang="en-US" sz="3800" i="1" smtClean="0">
                          <a:solidFill>
                            <a:prstClr val="white"/>
                          </a:solidFill>
                          <a:latin typeface="Cambria Math" panose="02040503050406030204" pitchFamily="18" charset="0"/>
                          <a:ea typeface="Open Sans"/>
                        </a:rPr>
                        <m:t>𝑎𝑥</m:t>
                      </m:r>
                      <m:r>
                        <a:rPr lang="es-ES" altLang="en-US" sz="3800" i="1" smtClean="0">
                          <a:solidFill>
                            <a:prstClr val="white"/>
                          </a:solidFill>
                          <a:latin typeface="Cambria Math" panose="02040503050406030204" pitchFamily="18" charset="0"/>
                          <a:ea typeface="Open Sans"/>
                        </a:rPr>
                        <m:t> + 3.</m:t>
                      </m:r>
                    </m:oMath>
                  </a14:m>
                  <a:endParaRPr kumimoji="0" lang="en-US" altLang="en-US" sz="3800" b="0" i="0" u="none" strike="noStrike" kern="1200" cap="none" spc="0" normalizeH="0" baseline="0" noProof="0" smtClean="0">
                    <a:ln>
                      <a:noFill/>
                    </a:ln>
                    <a:solidFill>
                      <a:prstClr val="white"/>
                    </a:solidFill>
                    <a:effectLst/>
                    <a:uLnTx/>
                    <a:uFillTx/>
                  </a:endParaRPr>
                </a:p>
              </p:txBody>
            </p:sp>
          </mc:Choice>
          <mc:Fallback xmlns="">
            <p:sp>
              <p:nvSpPr>
                <p:cNvPr id="30" name="Rectangle 1"/>
                <p:cNvSpPr>
                  <a:spLocks noRot="1" noChangeAspect="1" noMove="1" noResize="1" noEditPoints="1" noAdjustHandles="1" noChangeArrowheads="1" noChangeShapeType="1" noTextEdit="1"/>
                </p:cNvSpPr>
                <p:nvPr/>
              </p:nvSpPr>
              <p:spPr bwMode="auto">
                <a:xfrm>
                  <a:off x="6858000" y="858501"/>
                  <a:ext cx="8303547" cy="1057212"/>
                </a:xfrm>
                <a:prstGeom prst="rect">
                  <a:avLst/>
                </a:prstGeom>
                <a:blipFill>
                  <a:blip r:embed="rId3"/>
                  <a:stretch>
                    <a:fillRect l="-2423" b="-1098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 name="Rectangle 7"/>
              <p:cNvSpPr/>
              <p:nvPr/>
            </p:nvSpPr>
            <p:spPr>
              <a:xfrm>
                <a:off x="1790700" y="6478607"/>
                <a:ext cx="15506700" cy="677108"/>
              </a:xfrm>
              <a:prstGeom prst="rect">
                <a:avLst/>
              </a:prstGeom>
            </p:spPr>
            <p:txBody>
              <a:bodyPr wrap="square">
                <a:spAutoFit/>
              </a:bodyPr>
              <a:lstStyle/>
              <a:p>
                <a:pPr algn="just"/>
                <a:r>
                  <a:rPr lang="vi-VN" sz="3800" smtClean="0">
                    <a:solidFill>
                      <a:schemeClr val="bg1"/>
                    </a:solidFill>
                  </a:rPr>
                  <a:t>b</a:t>
                </a:r>
                <a:r>
                  <a:rPr lang="vi-VN" sz="3800">
                    <a:solidFill>
                      <a:schemeClr val="bg1"/>
                    </a:solidFill>
                  </a:rPr>
                  <a:t>) Với giá trị </a:t>
                </a:r>
                <a14:m>
                  <m:oMath xmlns:m="http://schemas.openxmlformats.org/officeDocument/2006/math">
                    <m:r>
                      <a:rPr lang="vi-VN" sz="3800" i="1" smtClean="0">
                        <a:solidFill>
                          <a:schemeClr val="bg1"/>
                        </a:solidFill>
                        <a:latin typeface="Cambria Math" panose="02040503050406030204" pitchFamily="18" charset="0"/>
                      </a:rPr>
                      <m:t>𝑎</m:t>
                    </m:r>
                  </m:oMath>
                </a14:m>
                <a:r>
                  <a:rPr lang="vi-VN" sz="3800">
                    <a:solidFill>
                      <a:schemeClr val="bg1"/>
                    </a:solidFill>
                  </a:rPr>
                  <a:t> tìm được, hãy hoàn thành bảng giá trị sau vào vở:</a:t>
                </a:r>
                <a:endParaRPr lang="vi-VN" sz="3800" b="0" i="0">
                  <a:solidFill>
                    <a:schemeClr val="bg1"/>
                  </a:solidFill>
                  <a:effectLst/>
                </a:endParaRPr>
              </a:p>
            </p:txBody>
          </p:sp>
        </mc:Choice>
        <mc:Fallback xmlns="">
          <p:sp>
            <p:nvSpPr>
              <p:cNvPr id="8" name="Rectangle 7"/>
              <p:cNvSpPr>
                <a:spLocks noRot="1" noChangeAspect="1" noMove="1" noResize="1" noEditPoints="1" noAdjustHandles="1" noChangeArrowheads="1" noChangeShapeType="1" noTextEdit="1"/>
              </p:cNvSpPr>
              <p:nvPr/>
            </p:nvSpPr>
            <p:spPr>
              <a:xfrm>
                <a:off x="1790700" y="6478607"/>
                <a:ext cx="15506700" cy="677108"/>
              </a:xfrm>
              <a:prstGeom prst="rect">
                <a:avLst/>
              </a:prstGeom>
              <a:blipFill>
                <a:blip r:embed="rId4"/>
                <a:stretch>
                  <a:fillRect l="-1297" t="-15315" b="-351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1662859" y="2278915"/>
                <a:ext cx="10466212" cy="677108"/>
              </a:xfrm>
              <a:prstGeom prst="rect">
                <a:avLst/>
              </a:prstGeom>
            </p:spPr>
            <p:txBody>
              <a:bodyPr wrap="square">
                <a:spAutoFit/>
              </a:bodyPr>
              <a:lstStyle/>
              <a:p>
                <a:pPr lvl="0" algn="just"/>
                <a:r>
                  <a:rPr lang="vi-VN" sz="3800">
                    <a:solidFill>
                      <a:prstClr val="white"/>
                    </a:solidFill>
                  </a:rPr>
                  <a:t>a) Tìm hệ số </a:t>
                </a:r>
                <a14:m>
                  <m:oMath xmlns:m="http://schemas.openxmlformats.org/officeDocument/2006/math">
                    <m:r>
                      <a:rPr lang="vi-VN" sz="3800" i="1" smtClean="0">
                        <a:solidFill>
                          <a:prstClr val="white"/>
                        </a:solidFill>
                        <a:latin typeface="Cambria Math" panose="02040503050406030204" pitchFamily="18" charset="0"/>
                      </a:rPr>
                      <m:t>𝑎</m:t>
                    </m:r>
                  </m:oMath>
                </a14:m>
                <a:r>
                  <a:rPr lang="vi-VN" sz="3800">
                    <a:solidFill>
                      <a:prstClr val="white"/>
                    </a:solidFill>
                  </a:rPr>
                  <a:t>, biết rằng khi </a:t>
                </a:r>
                <a14:m>
                  <m:oMath xmlns:m="http://schemas.openxmlformats.org/officeDocument/2006/math">
                    <m:r>
                      <a:rPr lang="vi-VN" sz="3800" i="1" smtClean="0">
                        <a:solidFill>
                          <a:prstClr val="white"/>
                        </a:solidFill>
                        <a:latin typeface="Cambria Math" panose="02040503050406030204" pitchFamily="18" charset="0"/>
                      </a:rPr>
                      <m:t>𝑥</m:t>
                    </m:r>
                    <m:r>
                      <a:rPr lang="vi-VN" sz="3800" i="1" smtClean="0">
                        <a:solidFill>
                          <a:prstClr val="white"/>
                        </a:solidFill>
                        <a:latin typeface="Cambria Math" panose="02040503050406030204" pitchFamily="18" charset="0"/>
                      </a:rPr>
                      <m:t>=1</m:t>
                    </m:r>
                  </m:oMath>
                </a14:m>
                <a:r>
                  <a:rPr lang="en-US" sz="3800" smtClean="0">
                    <a:solidFill>
                      <a:prstClr val="white"/>
                    </a:solidFill>
                  </a:rPr>
                  <a:t> </a:t>
                </a:r>
                <a:r>
                  <a:rPr lang="vi-VN" sz="3800">
                    <a:solidFill>
                      <a:prstClr val="white"/>
                    </a:solidFill>
                  </a:rPr>
                  <a:t>thì </a:t>
                </a:r>
                <a14:m>
                  <m:oMath xmlns:m="http://schemas.openxmlformats.org/officeDocument/2006/math">
                    <m:r>
                      <a:rPr lang="vi-VN" sz="3800" i="1" smtClean="0">
                        <a:solidFill>
                          <a:prstClr val="white"/>
                        </a:solidFill>
                        <a:latin typeface="Cambria Math" panose="02040503050406030204" pitchFamily="18" charset="0"/>
                      </a:rPr>
                      <m:t>𝑦</m:t>
                    </m:r>
                    <m:r>
                      <a:rPr lang="vi-VN" sz="3800" i="1" smtClean="0">
                        <a:solidFill>
                          <a:prstClr val="white"/>
                        </a:solidFill>
                        <a:latin typeface="Cambria Math" panose="02040503050406030204" pitchFamily="18" charset="0"/>
                      </a:rPr>
                      <m:t>=5</m:t>
                    </m:r>
                  </m:oMath>
                </a14:m>
                <a:r>
                  <a:rPr lang="vi-VN" sz="3800" smtClean="0">
                    <a:solidFill>
                      <a:prstClr val="white"/>
                    </a:solidFill>
                  </a:rPr>
                  <a:t>.</a:t>
                </a:r>
                <a:endParaRPr lang="vi-VN" sz="3800">
                  <a:solidFill>
                    <a:prstClr val="white"/>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1662859" y="2278915"/>
                <a:ext cx="10466212" cy="677108"/>
              </a:xfrm>
              <a:prstGeom prst="rect">
                <a:avLst/>
              </a:prstGeom>
              <a:blipFill>
                <a:blip r:embed="rId5"/>
                <a:stretch>
                  <a:fillRect l="-1922" t="-17117"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2" name="Table 21"/>
              <p:cNvGraphicFramePr>
                <a:graphicFrameLocks noGrp="1"/>
              </p:cNvGraphicFramePr>
              <p:nvPr>
                <p:extLst>
                  <p:ext uri="{D42A27DB-BD31-4B8C-83A1-F6EECF244321}">
                    <p14:modId xmlns:p14="http://schemas.microsoft.com/office/powerpoint/2010/main" val="103552671"/>
                  </p:ext>
                </p:extLst>
              </p:nvPr>
            </p:nvGraphicFramePr>
            <p:xfrm>
              <a:off x="3176385" y="7535024"/>
              <a:ext cx="11935230" cy="2104276"/>
            </p:xfrm>
            <a:graphic>
              <a:graphicData uri="http://schemas.openxmlformats.org/drawingml/2006/table">
                <a:tbl>
                  <a:tblPr firstRow="1" firstCol="1" bandRow="1"/>
                  <a:tblGrid>
                    <a:gridCol w="1988379">
                      <a:extLst>
                        <a:ext uri="{9D8B030D-6E8A-4147-A177-3AD203B41FA5}">
                          <a16:colId xmlns:a16="http://schemas.microsoft.com/office/drawing/2014/main" val="3674571977"/>
                        </a:ext>
                      </a:extLst>
                    </a:gridCol>
                    <a:gridCol w="1988379">
                      <a:extLst>
                        <a:ext uri="{9D8B030D-6E8A-4147-A177-3AD203B41FA5}">
                          <a16:colId xmlns:a16="http://schemas.microsoft.com/office/drawing/2014/main" val="172339075"/>
                        </a:ext>
                      </a:extLst>
                    </a:gridCol>
                    <a:gridCol w="1989618">
                      <a:extLst>
                        <a:ext uri="{9D8B030D-6E8A-4147-A177-3AD203B41FA5}">
                          <a16:colId xmlns:a16="http://schemas.microsoft.com/office/drawing/2014/main" val="3045883645"/>
                        </a:ext>
                      </a:extLst>
                    </a:gridCol>
                    <a:gridCol w="1989618">
                      <a:extLst>
                        <a:ext uri="{9D8B030D-6E8A-4147-A177-3AD203B41FA5}">
                          <a16:colId xmlns:a16="http://schemas.microsoft.com/office/drawing/2014/main" val="2546164055"/>
                        </a:ext>
                      </a:extLst>
                    </a:gridCol>
                    <a:gridCol w="1989618">
                      <a:extLst>
                        <a:ext uri="{9D8B030D-6E8A-4147-A177-3AD203B41FA5}">
                          <a16:colId xmlns:a16="http://schemas.microsoft.com/office/drawing/2014/main" val="2312320125"/>
                        </a:ext>
                      </a:extLst>
                    </a:gridCol>
                    <a:gridCol w="1989618">
                      <a:extLst>
                        <a:ext uri="{9D8B030D-6E8A-4147-A177-3AD203B41FA5}">
                          <a16:colId xmlns:a16="http://schemas.microsoft.com/office/drawing/2014/main" val="4135036141"/>
                        </a:ext>
                      </a:extLst>
                    </a:gridCol>
                  </a:tblGrid>
                  <a:tr h="1052138">
                    <a:tc>
                      <a:txBody>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70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7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70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37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70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7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70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37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70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7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70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37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74665069"/>
                      </a:ext>
                    </a:extLst>
                  </a:tr>
                  <a:tr h="1052138">
                    <a:tc>
                      <a:txBody>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70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oMath>
                            </m:oMathPara>
                          </a14:m>
                          <a:endParaRPr lang="en-US" sz="37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just" defTabSz="914400" rtl="0" eaLnBrk="1" fontAlgn="auto" latinLnBrk="0" hangingPunct="1">
                            <a:lnSpc>
                              <a:spcPct val="150000"/>
                            </a:lnSpc>
                            <a:spcBef>
                              <a:spcPts val="300"/>
                            </a:spcBef>
                            <a:spcAft>
                              <a:spcPts val="300"/>
                            </a:spcAft>
                            <a:buClrTx/>
                            <a:buSzTx/>
                            <a:buFontTx/>
                            <a:buNone/>
                            <a:tabLst/>
                            <a:defRPr/>
                          </a:pPr>
                          <a14:m>
                            <m:oMathPara xmlns:m="http://schemas.openxmlformats.org/officeDocument/2006/math">
                              <m:oMathParaPr>
                                <m:jc m:val="centerGroup"/>
                              </m:oMathParaPr>
                              <m:oMath xmlns:m="http://schemas.openxmlformats.org/officeDocument/2006/math">
                                <m:r>
                                  <a:rPr lang="en-US" sz="3700" b="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3700" b="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3700" b="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3700" b="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3700" b="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a:solidFill>
                              <a:schemeClr val="bg1"/>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2175972"/>
                      </a:ext>
                    </a:extLst>
                  </a:tr>
                </a:tbl>
              </a:graphicData>
            </a:graphic>
          </p:graphicFrame>
        </mc:Choice>
        <mc:Fallback xmlns="">
          <p:graphicFrame>
            <p:nvGraphicFramePr>
              <p:cNvPr id="22" name="Table 21"/>
              <p:cNvGraphicFramePr>
                <a:graphicFrameLocks noGrp="1"/>
              </p:cNvGraphicFramePr>
              <p:nvPr>
                <p:extLst>
                  <p:ext uri="{D42A27DB-BD31-4B8C-83A1-F6EECF244321}">
                    <p14:modId xmlns:p14="http://schemas.microsoft.com/office/powerpoint/2010/main" val="103552671"/>
                  </p:ext>
                </p:extLst>
              </p:nvPr>
            </p:nvGraphicFramePr>
            <p:xfrm>
              <a:off x="3176385" y="7535024"/>
              <a:ext cx="11935230" cy="2104276"/>
            </p:xfrm>
            <a:graphic>
              <a:graphicData uri="http://schemas.openxmlformats.org/drawingml/2006/table">
                <a:tbl>
                  <a:tblPr firstRow="1" firstCol="1" bandRow="1"/>
                  <a:tblGrid>
                    <a:gridCol w="1988379">
                      <a:extLst>
                        <a:ext uri="{9D8B030D-6E8A-4147-A177-3AD203B41FA5}">
                          <a16:colId xmlns:a16="http://schemas.microsoft.com/office/drawing/2014/main" val="3674571977"/>
                        </a:ext>
                      </a:extLst>
                    </a:gridCol>
                    <a:gridCol w="1988379">
                      <a:extLst>
                        <a:ext uri="{9D8B030D-6E8A-4147-A177-3AD203B41FA5}">
                          <a16:colId xmlns:a16="http://schemas.microsoft.com/office/drawing/2014/main" val="172339075"/>
                        </a:ext>
                      </a:extLst>
                    </a:gridCol>
                    <a:gridCol w="1989618">
                      <a:extLst>
                        <a:ext uri="{9D8B030D-6E8A-4147-A177-3AD203B41FA5}">
                          <a16:colId xmlns:a16="http://schemas.microsoft.com/office/drawing/2014/main" val="3045883645"/>
                        </a:ext>
                      </a:extLst>
                    </a:gridCol>
                    <a:gridCol w="1989618">
                      <a:extLst>
                        <a:ext uri="{9D8B030D-6E8A-4147-A177-3AD203B41FA5}">
                          <a16:colId xmlns:a16="http://schemas.microsoft.com/office/drawing/2014/main" val="2546164055"/>
                        </a:ext>
                      </a:extLst>
                    </a:gridCol>
                    <a:gridCol w="1989618">
                      <a:extLst>
                        <a:ext uri="{9D8B030D-6E8A-4147-A177-3AD203B41FA5}">
                          <a16:colId xmlns:a16="http://schemas.microsoft.com/office/drawing/2014/main" val="2312320125"/>
                        </a:ext>
                      </a:extLst>
                    </a:gridCol>
                    <a:gridCol w="1989618">
                      <a:extLst>
                        <a:ext uri="{9D8B030D-6E8A-4147-A177-3AD203B41FA5}">
                          <a16:colId xmlns:a16="http://schemas.microsoft.com/office/drawing/2014/main" val="4135036141"/>
                        </a:ext>
                      </a:extLst>
                    </a:gridCol>
                  </a:tblGrid>
                  <a:tr h="1052138">
                    <a:tc>
                      <a:txBody>
                        <a:bodyPr/>
                        <a:lstStyle/>
                        <a:p>
                          <a:endParaRPr lang="en-U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6"/>
                          <a:stretch>
                            <a:fillRect l="-307" t="-578" r="-501534" b="-101156"/>
                          </a:stretch>
                        </a:blipFill>
                      </a:tcPr>
                    </a:tc>
                    <a:tc>
                      <a:txBody>
                        <a:bodyPr/>
                        <a:lstStyle/>
                        <a:p>
                          <a:endParaRPr lang="en-U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6"/>
                          <a:stretch>
                            <a:fillRect l="-100307" t="-578" r="-401534" b="-101156"/>
                          </a:stretch>
                        </a:blipFill>
                      </a:tcPr>
                    </a:tc>
                    <a:tc>
                      <a:txBody>
                        <a:bodyPr/>
                        <a:lstStyle/>
                        <a:p>
                          <a:endParaRPr lang="en-U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6"/>
                          <a:stretch>
                            <a:fillRect l="-199694" t="-578" r="-300306" b="-101156"/>
                          </a:stretch>
                        </a:blipFill>
                      </a:tcPr>
                    </a:tc>
                    <a:tc>
                      <a:txBody>
                        <a:bodyPr/>
                        <a:lstStyle/>
                        <a:p>
                          <a:endParaRPr lang="en-U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6"/>
                          <a:stretch>
                            <a:fillRect l="-300613" t="-578" r="-201227" b="-101156"/>
                          </a:stretch>
                        </a:blipFill>
                      </a:tcPr>
                    </a:tc>
                    <a:tc>
                      <a:txBody>
                        <a:bodyPr/>
                        <a:lstStyle/>
                        <a:p>
                          <a:endParaRPr lang="en-U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6"/>
                          <a:stretch>
                            <a:fillRect l="-399388" t="-578" r="-100612" b="-101156"/>
                          </a:stretch>
                        </a:blipFill>
                      </a:tcPr>
                    </a:tc>
                    <a:tc>
                      <a:txBody>
                        <a:bodyPr/>
                        <a:lstStyle/>
                        <a:p>
                          <a:endParaRPr lang="en-U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6"/>
                          <a:stretch>
                            <a:fillRect l="-500920" t="-578" r="-920" b="-101156"/>
                          </a:stretch>
                        </a:blipFill>
                      </a:tcPr>
                    </a:tc>
                    <a:extLst>
                      <a:ext uri="{0D108BD9-81ED-4DB2-BD59-A6C34878D82A}">
                        <a16:rowId xmlns:a16="http://schemas.microsoft.com/office/drawing/2014/main" val="3974665069"/>
                      </a:ext>
                    </a:extLst>
                  </a:tr>
                  <a:tr h="1052138">
                    <a:tc>
                      <a:txBody>
                        <a:bodyPr/>
                        <a:lstStyle/>
                        <a:p>
                          <a:endParaRPr lang="en-U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6"/>
                          <a:stretch>
                            <a:fillRect l="-307" t="-100578" r="-501534" b="-1156"/>
                          </a:stretch>
                        </a:blipFill>
                      </a:tcPr>
                    </a:tc>
                    <a:tc>
                      <a:txBody>
                        <a:bodyPr/>
                        <a:lstStyle/>
                        <a:p>
                          <a:endParaRPr lang="en-U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6"/>
                          <a:stretch>
                            <a:fillRect l="-100307" t="-100578" r="-401534" b="-1156"/>
                          </a:stretch>
                        </a:blipFill>
                      </a:tcPr>
                    </a:tc>
                    <a:tc>
                      <a:txBody>
                        <a:bodyPr/>
                        <a:lstStyle/>
                        <a:p>
                          <a:endParaRPr lang="en-U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6"/>
                          <a:stretch>
                            <a:fillRect l="-199694" t="-100578" r="-300306" b="-1156"/>
                          </a:stretch>
                        </a:blipFill>
                      </a:tcPr>
                    </a:tc>
                    <a:tc>
                      <a:txBody>
                        <a:bodyPr/>
                        <a:lstStyle/>
                        <a:p>
                          <a:endParaRPr lang="en-U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6"/>
                          <a:stretch>
                            <a:fillRect l="-300613" t="-100578" r="-201227" b="-1156"/>
                          </a:stretch>
                        </a:blipFill>
                      </a:tcPr>
                    </a:tc>
                    <a:tc>
                      <a:txBody>
                        <a:bodyPr/>
                        <a:lstStyle/>
                        <a:p>
                          <a:endParaRPr lang="en-U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6"/>
                          <a:stretch>
                            <a:fillRect l="-399388" t="-100578" r="-100612" b="-1156"/>
                          </a:stretch>
                        </a:blipFill>
                      </a:tcPr>
                    </a:tc>
                    <a:tc>
                      <a:txBody>
                        <a:bodyPr/>
                        <a:lstStyle/>
                        <a:p>
                          <a:endParaRPr lang="en-U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6"/>
                          <a:stretch>
                            <a:fillRect l="-500920" t="-100578" r="-920" b="-1156"/>
                          </a:stretch>
                        </a:blipFill>
                      </a:tcPr>
                    </a:tc>
                    <a:extLst>
                      <a:ext uri="{0D108BD9-81ED-4DB2-BD59-A6C34878D82A}">
                        <a16:rowId xmlns:a16="http://schemas.microsoft.com/office/drawing/2014/main" val="272175972"/>
                      </a:ext>
                    </a:extLst>
                  </a:tr>
                </a:tbl>
              </a:graphicData>
            </a:graphic>
          </p:graphicFrame>
        </mc:Fallback>
      </mc:AlternateContent>
      <mc:AlternateContent xmlns:mc="http://schemas.openxmlformats.org/markup-compatibility/2006" xmlns:a14="http://schemas.microsoft.com/office/drawing/2010/main">
        <mc:Choice Requires="a14">
          <p:sp>
            <p:nvSpPr>
              <p:cNvPr id="23" name="Rectangle 22"/>
              <p:cNvSpPr/>
              <p:nvPr/>
            </p:nvSpPr>
            <p:spPr>
              <a:xfrm>
                <a:off x="5708650" y="8787314"/>
                <a:ext cx="930062" cy="700192"/>
              </a:xfrm>
              <a:prstGeom prst="rect">
                <a:avLst/>
              </a:prstGeom>
              <a:solidFill>
                <a:srgbClr val="768732"/>
              </a:solidFill>
            </p:spPr>
            <p:txBody>
              <a:bodyPr wrap="none">
                <a:spAutoFit/>
              </a:bodyPr>
              <a:lstStyle/>
              <a:p>
                <a:pPr lvl="0" algn="just">
                  <a:spcBef>
                    <a:spcPts val="300"/>
                  </a:spcBef>
                  <a:spcAft>
                    <a:spcPts val="300"/>
                  </a:spcAft>
                </a:pPr>
                <a14:m>
                  <m:oMathPara xmlns:m="http://schemas.openxmlformats.org/officeDocument/2006/math">
                    <m:oMathParaPr>
                      <m:jc m:val="centerGroup"/>
                    </m:oMathParaPr>
                    <m:oMath xmlns:m="http://schemas.openxmlformats.org/officeDocument/2006/math">
                      <m:r>
                        <a:rPr lang="vi-VN" sz="3700" b="1"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m:t>
                      </m:r>
                      <m:r>
                        <a:rPr lang="vi-VN" sz="3700" b="1"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𝟏</m:t>
                      </m:r>
                    </m:oMath>
                  </m:oMathPara>
                </a14:m>
                <a:endParaRPr lang="en-US" sz="3700" b="1">
                  <a:solidFill>
                    <a:srgbClr val="FFFF00"/>
                  </a:solidFill>
                  <a:ea typeface="Arial" panose="020B0604020202020204" pitchFamily="34" charset="0"/>
                  <a:cs typeface="Times New Roman" panose="02020603050405020304"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5708650" y="8787314"/>
                <a:ext cx="930062" cy="70019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7954162" y="8773101"/>
                <a:ext cx="575799" cy="700192"/>
              </a:xfrm>
              <a:prstGeom prst="rect">
                <a:avLst/>
              </a:prstGeom>
              <a:solidFill>
                <a:srgbClr val="768732"/>
              </a:solidFill>
            </p:spPr>
            <p:txBody>
              <a:bodyPr wrap="none">
                <a:spAutoFit/>
              </a:bodyPr>
              <a:lstStyle/>
              <a:p>
                <a:pPr lvl="0" algn="just">
                  <a:spcBef>
                    <a:spcPts val="300"/>
                  </a:spcBef>
                  <a:spcAft>
                    <a:spcPts val="300"/>
                  </a:spcAft>
                </a:pPr>
                <a14:m>
                  <m:oMathPara xmlns:m="http://schemas.openxmlformats.org/officeDocument/2006/math">
                    <m:oMathParaPr>
                      <m:jc m:val="centerGroup"/>
                    </m:oMathParaPr>
                    <m:oMath xmlns:m="http://schemas.openxmlformats.org/officeDocument/2006/math">
                      <m:r>
                        <a:rPr lang="vi-VN" sz="3700" b="1"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𝟏</m:t>
                      </m:r>
                    </m:oMath>
                  </m:oMathPara>
                </a14:m>
                <a:endParaRPr lang="en-US" sz="3700" b="1">
                  <a:solidFill>
                    <a:srgbClr val="FFFF00"/>
                  </a:solidFill>
                  <a:ea typeface="Arial" panose="020B0604020202020204" pitchFamily="34" charset="0"/>
                  <a:cs typeface="Times New Roman" panose="02020603050405020304" pitchFamily="18" charset="0"/>
                </a:endParaRPr>
              </a:p>
            </p:txBody>
          </p:sp>
        </mc:Choice>
        <mc:Fallback xmlns="">
          <p:sp>
            <p:nvSpPr>
              <p:cNvPr id="35" name="Rectangle 34"/>
              <p:cNvSpPr>
                <a:spLocks noRot="1" noChangeAspect="1" noMove="1" noResize="1" noEditPoints="1" noAdjustHandles="1" noChangeArrowheads="1" noChangeShapeType="1" noTextEdit="1"/>
              </p:cNvSpPr>
              <p:nvPr/>
            </p:nvSpPr>
            <p:spPr>
              <a:xfrm>
                <a:off x="7954162" y="8773101"/>
                <a:ext cx="575799" cy="70019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a:xfrm>
                <a:off x="9679745" y="8787138"/>
                <a:ext cx="842559" cy="700192"/>
              </a:xfrm>
              <a:prstGeom prst="rect">
                <a:avLst/>
              </a:prstGeom>
              <a:solidFill>
                <a:srgbClr val="768732"/>
              </a:solidFill>
            </p:spPr>
            <p:txBody>
              <a:bodyPr wrap="square">
                <a:spAutoFit/>
              </a:bodyPr>
              <a:lstStyle/>
              <a:p>
                <a:pPr lvl="0" algn="just">
                  <a:spcBef>
                    <a:spcPts val="300"/>
                  </a:spcBef>
                  <a:spcAft>
                    <a:spcPts val="300"/>
                  </a:spcAft>
                </a:pPr>
                <a14:m>
                  <m:oMathPara xmlns:m="http://schemas.openxmlformats.org/officeDocument/2006/math">
                    <m:oMathParaPr>
                      <m:jc m:val="centerGroup"/>
                    </m:oMathParaPr>
                    <m:oMath xmlns:m="http://schemas.openxmlformats.org/officeDocument/2006/math">
                      <m:r>
                        <a:rPr lang="en-US" sz="3700" b="1"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𝟑</m:t>
                      </m:r>
                    </m:oMath>
                  </m:oMathPara>
                </a14:m>
                <a:endParaRPr lang="en-US" sz="3700" b="1">
                  <a:solidFill>
                    <a:srgbClr val="FFFF00"/>
                  </a:solidFill>
                  <a:ea typeface="Arial" panose="020B0604020202020204" pitchFamily="34" charset="0"/>
                  <a:cs typeface="Times New Roman" panose="02020603050405020304" pitchFamily="18" charset="0"/>
                </a:endParaRPr>
              </a:p>
            </p:txBody>
          </p:sp>
        </mc:Choice>
        <mc:Fallback xmlns="">
          <p:sp>
            <p:nvSpPr>
              <p:cNvPr id="36" name="Rectangle 35"/>
              <p:cNvSpPr>
                <a:spLocks noRot="1" noChangeAspect="1" noMove="1" noResize="1" noEditPoints="1" noAdjustHandles="1" noChangeArrowheads="1" noChangeShapeType="1" noTextEdit="1"/>
              </p:cNvSpPr>
              <p:nvPr/>
            </p:nvSpPr>
            <p:spPr>
              <a:xfrm>
                <a:off x="9679745" y="8787138"/>
                <a:ext cx="842559" cy="70019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11689496" y="8773101"/>
                <a:ext cx="787072" cy="700192"/>
              </a:xfrm>
              <a:prstGeom prst="rect">
                <a:avLst/>
              </a:prstGeom>
              <a:solidFill>
                <a:srgbClr val="768732"/>
              </a:solidFill>
            </p:spPr>
            <p:txBody>
              <a:bodyPr wrap="square">
                <a:spAutoFit/>
              </a:bodyPr>
              <a:lstStyle/>
              <a:p>
                <a:pPr lvl="0" algn="just">
                  <a:spcBef>
                    <a:spcPts val="300"/>
                  </a:spcBef>
                  <a:spcAft>
                    <a:spcPts val="300"/>
                  </a:spcAft>
                </a:pPr>
                <a14:m>
                  <m:oMathPara xmlns:m="http://schemas.openxmlformats.org/officeDocument/2006/math">
                    <m:oMathParaPr>
                      <m:jc m:val="centerGroup"/>
                    </m:oMathParaPr>
                    <m:oMath xmlns:m="http://schemas.openxmlformats.org/officeDocument/2006/math">
                      <m:r>
                        <a:rPr lang="en-US" sz="3700" b="1"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𝟓</m:t>
                      </m:r>
                    </m:oMath>
                  </m:oMathPara>
                </a14:m>
                <a:endParaRPr lang="en-US" sz="3700" b="1">
                  <a:solidFill>
                    <a:srgbClr val="FFFF00"/>
                  </a:solidFill>
                  <a:ea typeface="Arial" panose="020B0604020202020204" pitchFamily="34" charset="0"/>
                  <a:cs typeface="Times New Roman" panose="02020603050405020304" pitchFamily="18" charset="0"/>
                </a:endParaRPr>
              </a:p>
            </p:txBody>
          </p:sp>
        </mc:Choice>
        <mc:Fallback xmlns="">
          <p:sp>
            <p:nvSpPr>
              <p:cNvPr id="37" name="Rectangle 36"/>
              <p:cNvSpPr>
                <a:spLocks noRot="1" noChangeAspect="1" noMove="1" noResize="1" noEditPoints="1" noAdjustHandles="1" noChangeArrowheads="1" noChangeShapeType="1" noTextEdit="1"/>
              </p:cNvSpPr>
              <p:nvPr/>
            </p:nvSpPr>
            <p:spPr>
              <a:xfrm>
                <a:off x="11689496" y="8773101"/>
                <a:ext cx="787072" cy="70019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13685850" y="8773101"/>
                <a:ext cx="787072" cy="700192"/>
              </a:xfrm>
              <a:prstGeom prst="rect">
                <a:avLst/>
              </a:prstGeom>
              <a:solidFill>
                <a:srgbClr val="768732"/>
              </a:solidFill>
            </p:spPr>
            <p:txBody>
              <a:bodyPr wrap="square">
                <a:spAutoFit/>
              </a:bodyPr>
              <a:lstStyle/>
              <a:p>
                <a:pPr lvl="0" algn="just">
                  <a:spcBef>
                    <a:spcPts val="300"/>
                  </a:spcBef>
                  <a:spcAft>
                    <a:spcPts val="300"/>
                  </a:spcAft>
                </a:pPr>
                <a14:m>
                  <m:oMathPara xmlns:m="http://schemas.openxmlformats.org/officeDocument/2006/math">
                    <m:oMathParaPr>
                      <m:jc m:val="centerGroup"/>
                    </m:oMathParaPr>
                    <m:oMath xmlns:m="http://schemas.openxmlformats.org/officeDocument/2006/math">
                      <m:r>
                        <a:rPr lang="en-US" sz="3700" b="1" i="1" smtClean="0">
                          <a:solidFill>
                            <a:srgbClr val="FFFF00"/>
                          </a:solidFill>
                          <a:latin typeface="Cambria Math" panose="02040503050406030204" pitchFamily="18" charset="0"/>
                          <a:ea typeface="Calibri" panose="020F0502020204030204" pitchFamily="34" charset="0"/>
                          <a:cs typeface="Times New Roman" panose="02020603050405020304" pitchFamily="18" charset="0"/>
                        </a:rPr>
                        <m:t>𝟕</m:t>
                      </m:r>
                    </m:oMath>
                  </m:oMathPara>
                </a14:m>
                <a:endParaRPr lang="en-US" sz="3700" b="1">
                  <a:solidFill>
                    <a:srgbClr val="FFFF00"/>
                  </a:solidFill>
                  <a:ea typeface="Arial" panose="020B0604020202020204" pitchFamily="34" charset="0"/>
                  <a:cs typeface="Times New Roman" panose="02020603050405020304" pitchFamily="18" charset="0"/>
                </a:endParaRPr>
              </a:p>
            </p:txBody>
          </p:sp>
        </mc:Choice>
        <mc:Fallback xmlns="">
          <p:sp>
            <p:nvSpPr>
              <p:cNvPr id="38" name="Rectangle 37"/>
              <p:cNvSpPr>
                <a:spLocks noRot="1" noChangeAspect="1" noMove="1" noResize="1" noEditPoints="1" noAdjustHandles="1" noChangeArrowheads="1" noChangeShapeType="1" noTextEdit="1"/>
              </p:cNvSpPr>
              <p:nvPr/>
            </p:nvSpPr>
            <p:spPr>
              <a:xfrm>
                <a:off x="13685850" y="8773101"/>
                <a:ext cx="787072" cy="700192"/>
              </a:xfrm>
              <a:prstGeom prst="rect">
                <a:avLst/>
              </a:prstGeom>
              <a:blipFill>
                <a:blip r:embed="rId11"/>
                <a:stretch>
                  <a:fillRect/>
                </a:stretch>
              </a:blipFill>
            </p:spPr>
            <p:txBody>
              <a:bodyPr/>
              <a:lstStyle/>
              <a:p>
                <a:r>
                  <a:rPr lang="en-US">
                    <a:noFill/>
                  </a:rPr>
                  <a:t> </a:t>
                </a:r>
              </a:p>
            </p:txBody>
          </p:sp>
        </mc:Fallback>
      </mc:AlternateContent>
      <p:pic>
        <p:nvPicPr>
          <p:cNvPr id="39" name="Picture 38"/>
          <p:cNvPicPr>
            <a:picLocks noChangeAspect="1"/>
          </p:cNvPicPr>
          <p:nvPr/>
        </p:nvPicPr>
        <p:blipFill>
          <a:blip r:embed="rId12">
            <a:duotone>
              <a:prstClr val="black"/>
              <a:srgbClr val="FFFF00">
                <a:tint val="45000"/>
                <a:satMod val="400000"/>
              </a:srgbClr>
            </a:duotone>
            <a:extLst>
              <a:ext uri="{BEBA8EAE-BF5A-486C-A8C5-ECC9F3942E4B}">
                <a14:imgProps xmlns:a14="http://schemas.microsoft.com/office/drawing/2010/main">
                  <a14:imgLayer r:embed="rId13">
                    <a14:imgEffect>
                      <a14:brightnessContrast bright="40000" contrast="-40000"/>
                    </a14:imgEffect>
                  </a14:imgLayer>
                </a14:imgProps>
              </a:ext>
            </a:extLst>
          </a:blip>
          <a:stretch>
            <a:fillRect/>
          </a:stretch>
        </p:blipFill>
        <p:spPr>
          <a:xfrm>
            <a:off x="3001650" y="3476408"/>
            <a:ext cx="794809" cy="707507"/>
          </a:xfrm>
          <a:prstGeom prst="rect">
            <a:avLst/>
          </a:prstGeom>
        </p:spPr>
      </p:pic>
      <mc:AlternateContent xmlns:mc="http://schemas.openxmlformats.org/markup-compatibility/2006" xmlns:a14="http://schemas.microsoft.com/office/drawing/2010/main">
        <mc:Choice Requires="a14">
          <p:sp>
            <p:nvSpPr>
              <p:cNvPr id="40" name="Rectangle 39"/>
              <p:cNvSpPr/>
              <p:nvPr/>
            </p:nvSpPr>
            <p:spPr>
              <a:xfrm>
                <a:off x="3989881" y="3288148"/>
                <a:ext cx="11922378" cy="2629374"/>
              </a:xfrm>
              <a:prstGeom prst="rect">
                <a:avLst/>
              </a:prstGeom>
            </p:spPr>
            <p:txBody>
              <a:bodyPr wrap="square">
                <a:spAutoFit/>
              </a:bodyPr>
              <a:lstStyle/>
              <a:p>
                <a:pPr algn="just">
                  <a:lnSpc>
                    <a:spcPct val="150000"/>
                  </a:lnSpc>
                </a:pPr>
                <a:r>
                  <a:rPr lang="vi-VN" sz="3800" smtClean="0">
                    <a:solidFill>
                      <a:srgbClr val="FFFF00"/>
                    </a:solidFill>
                    <a:ea typeface="Calibri" panose="020F0502020204030204" pitchFamily="34" charset="0"/>
                    <a:cs typeface="Times New Roman" panose="02020603050405020304" pitchFamily="18" charset="0"/>
                  </a:rPr>
                  <a:t>Thay </a:t>
                </a:r>
                <a14:m>
                  <m:oMath xmlns:m="http://schemas.openxmlformats.org/officeDocument/2006/math">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=1</m:t>
                    </m:r>
                  </m:oMath>
                </a14:m>
                <a:r>
                  <a:rPr lang="vi-VN" sz="3800">
                    <a:solidFill>
                      <a:srgbClr val="FFFF00"/>
                    </a:solidFill>
                    <a:effectLst/>
                    <a:ea typeface="Calibri" panose="020F0502020204030204" pitchFamily="34" charset="0"/>
                    <a:cs typeface="Times New Roman" panose="02020603050405020304" pitchFamily="18" charset="0"/>
                  </a:rPr>
                  <a:t> và </a:t>
                </a:r>
                <a14:m>
                  <m:oMath xmlns:m="http://schemas.openxmlformats.org/officeDocument/2006/math">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=5</m:t>
                    </m:r>
                  </m:oMath>
                </a14:m>
                <a:r>
                  <a:rPr lang="vi-VN" sz="3800">
                    <a:solidFill>
                      <a:srgbClr val="FFFF00"/>
                    </a:solidFill>
                    <a:effectLst/>
                    <a:ea typeface="Calibri" panose="020F0502020204030204" pitchFamily="34" charset="0"/>
                    <a:cs typeface="Times New Roman" panose="02020603050405020304" pitchFamily="18" charset="0"/>
                  </a:rPr>
                  <a:t> vào công thức </a:t>
                </a:r>
                <a14:m>
                  <m:oMath xmlns:m="http://schemas.openxmlformats.org/officeDocument/2006/math">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𝑎𝑥</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+3</m:t>
                    </m:r>
                  </m:oMath>
                </a14:m>
                <a:r>
                  <a:rPr lang="vi-VN" sz="3800">
                    <a:solidFill>
                      <a:srgbClr val="FFFF00"/>
                    </a:solidFill>
                    <a:effectLst/>
                    <a:ea typeface="Calibri" panose="020F0502020204030204" pitchFamily="34" charset="0"/>
                    <a:cs typeface="Times New Roman" panose="02020603050405020304" pitchFamily="18" charset="0"/>
                  </a:rPr>
                  <a:t> ta có</a:t>
                </a:r>
                <a:r>
                  <a:rPr lang="vi-VN" sz="3800" smtClean="0">
                    <a:solidFill>
                      <a:srgbClr val="FFFF00"/>
                    </a:solidFill>
                    <a:effectLst/>
                    <a:ea typeface="Calibri" panose="020F0502020204030204" pitchFamily="34" charset="0"/>
                    <a:cs typeface="Times New Roman" panose="02020603050405020304" pitchFamily="18" charset="0"/>
                  </a:rPr>
                  <a:t>:</a:t>
                </a:r>
                <a:endParaRPr lang="en-US" sz="3800" smtClean="0">
                  <a:solidFill>
                    <a:srgbClr val="FFFF00"/>
                  </a:solidFill>
                  <a:effectLst/>
                  <a:ea typeface="Calibri" panose="020F0502020204030204" pitchFamily="34" charset="0"/>
                  <a:cs typeface="Times New Roman" panose="02020603050405020304" pitchFamily="18" charset="0"/>
                </a:endParaRPr>
              </a:p>
              <a:p>
                <a:pPr algn="ctr">
                  <a:lnSpc>
                    <a:spcPct val="150000"/>
                  </a:lnSpc>
                </a:pPr>
                <a:r>
                  <a:rPr lang="vi-VN" sz="3800" smtClean="0">
                    <a:solidFill>
                      <a:srgbClr val="FFFF00"/>
                    </a:solidFill>
                    <a:effectLst/>
                    <a:ea typeface="Calibri" panose="020F0502020204030204" pitchFamily="34" charset="0"/>
                    <a:cs typeface="Times New Roman" panose="02020603050405020304" pitchFamily="18" charset="0"/>
                  </a:rPr>
                  <a:t> </a:t>
                </a:r>
                <a14:m>
                  <m:oMath xmlns:m="http://schemas.openxmlformats.org/officeDocument/2006/math">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5=</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.1+3</m:t>
                    </m:r>
                    <m:r>
                      <a:rPr lang="en-US" sz="3800" b="0" i="0" smtClean="0">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3800">
                  <a:solidFill>
                    <a:srgbClr val="FFFF00"/>
                  </a:solidFill>
                  <a:effectLst/>
                  <a:ea typeface="Arial" panose="020B0604020202020204" pitchFamily="34" charset="0"/>
                  <a:cs typeface="Times New Roman" panose="02020603050405020304" pitchFamily="18" charset="0"/>
                </a:endParaRPr>
              </a:p>
              <a:p>
                <a:pPr algn="just">
                  <a:lnSpc>
                    <a:spcPct val="150000"/>
                  </a:lnSpc>
                </a:pPr>
                <a:r>
                  <a:rPr lang="vi-VN" sz="3800">
                    <a:solidFill>
                      <a:srgbClr val="FFFF00"/>
                    </a:solidFill>
                    <a:effectLst/>
                    <a:ea typeface="Calibri" panose="020F0502020204030204" pitchFamily="34" charset="0"/>
                    <a:cs typeface="Times New Roman" panose="02020603050405020304" pitchFamily="18" charset="0"/>
                  </a:rPr>
                  <a:t>Vậy </a:t>
                </a:r>
                <a14:m>
                  <m:oMath xmlns:m="http://schemas.openxmlformats.org/officeDocument/2006/math">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=2</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FFFF00"/>
                        </a:solidFill>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en-US" sz="3800">
                  <a:solidFill>
                    <a:srgbClr val="FFFF00"/>
                  </a:solidFill>
                  <a:effectLst/>
                  <a:ea typeface="Arial" panose="020B0604020202020204" pitchFamily="34" charset="0"/>
                  <a:cs typeface="Times New Roman" panose="02020603050405020304" pitchFamily="18" charset="0"/>
                </a:endParaRPr>
              </a:p>
            </p:txBody>
          </p:sp>
        </mc:Choice>
        <mc:Fallback xmlns="">
          <p:sp>
            <p:nvSpPr>
              <p:cNvPr id="40" name="Rectangle 39"/>
              <p:cNvSpPr>
                <a:spLocks noRot="1" noChangeAspect="1" noMove="1" noResize="1" noEditPoints="1" noAdjustHandles="1" noChangeArrowheads="1" noChangeShapeType="1" noTextEdit="1"/>
              </p:cNvSpPr>
              <p:nvPr/>
            </p:nvSpPr>
            <p:spPr>
              <a:xfrm>
                <a:off x="3989881" y="3288148"/>
                <a:ext cx="11922378" cy="2629374"/>
              </a:xfrm>
              <a:prstGeom prst="rect">
                <a:avLst/>
              </a:prstGeom>
              <a:blipFill>
                <a:blip r:embed="rId14"/>
                <a:stretch>
                  <a:fillRect l="-1688" b="-7870"/>
                </a:stretch>
              </a:blipFill>
            </p:spPr>
            <p:txBody>
              <a:bodyPr/>
              <a:lstStyle/>
              <a:p>
                <a:r>
                  <a:rPr lang="en-US">
                    <a:noFill/>
                  </a:rPr>
                  <a:t> </a:t>
                </a:r>
              </a:p>
            </p:txBody>
          </p:sp>
        </mc:Fallback>
      </mc:AlternateContent>
      <p:pic>
        <p:nvPicPr>
          <p:cNvPr id="42" name="Picture 41"/>
          <p:cNvPicPr>
            <a:picLocks noChangeAspect="1"/>
          </p:cNvPicPr>
          <p:nvPr/>
        </p:nvPicPr>
        <p:blipFill>
          <a:blip r:embed="rId15"/>
          <a:stretch>
            <a:fillRect/>
          </a:stretch>
        </p:blipFill>
        <p:spPr>
          <a:xfrm rot="20072892">
            <a:off x="-929468" y="1206099"/>
            <a:ext cx="2468536" cy="2850267"/>
          </a:xfrm>
          <a:prstGeom prst="rect">
            <a:avLst/>
          </a:prstGeom>
        </p:spPr>
      </p:pic>
    </p:spTree>
    <p:extLst>
      <p:ext uri="{BB962C8B-B14F-4D97-AF65-F5344CB8AC3E}">
        <p14:creationId xmlns:p14="http://schemas.microsoft.com/office/powerpoint/2010/main" val="265265419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down)">
                                      <p:cBhvr>
                                        <p:cTn id="29" dur="500"/>
                                        <p:tgtEl>
                                          <p:spTgt spid="39"/>
                                        </p:tgtEl>
                                      </p:cBhvr>
                                    </p:animEffect>
                                  </p:childTnLst>
                                </p:cTn>
                              </p:par>
                              <p:par>
                                <p:cTn id="30" presetID="22" presetClass="entr" presetSubtype="4" fill="hold" nodeType="withEffect">
                                  <p:stCondLst>
                                    <p:cond delay="0"/>
                                  </p:stCondLst>
                                  <p:childTnLst>
                                    <p:set>
                                      <p:cBhvr>
                                        <p:cTn id="31" dur="1" fill="hold">
                                          <p:stCondLst>
                                            <p:cond delay="0"/>
                                          </p:stCondLst>
                                        </p:cTn>
                                        <p:tgtEl>
                                          <p:spTgt spid="40">
                                            <p:txEl>
                                              <p:pRg st="0" end="0"/>
                                            </p:txEl>
                                          </p:spTgt>
                                        </p:tgtEl>
                                        <p:attrNameLst>
                                          <p:attrName>style.visibility</p:attrName>
                                        </p:attrNameLst>
                                      </p:cBhvr>
                                      <p:to>
                                        <p:strVal val="visible"/>
                                      </p:to>
                                    </p:set>
                                    <p:animEffect transition="in" filter="wipe(down)">
                                      <p:cBhvr>
                                        <p:cTn id="32" dur="500"/>
                                        <p:tgtEl>
                                          <p:spTgt spid="4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0">
                                            <p:txEl>
                                              <p:pRg st="1" end="1"/>
                                            </p:txEl>
                                          </p:spTgt>
                                        </p:tgtEl>
                                        <p:attrNameLst>
                                          <p:attrName>style.visibility</p:attrName>
                                        </p:attrNameLst>
                                      </p:cBhvr>
                                      <p:to>
                                        <p:strVal val="visible"/>
                                      </p:to>
                                    </p:set>
                                    <p:animEffect transition="in" filter="barn(inVertical)">
                                      <p:cBhvr>
                                        <p:cTn id="37" dur="500"/>
                                        <p:tgtEl>
                                          <p:spTgt spid="4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0">
                                            <p:txEl>
                                              <p:pRg st="2" end="2"/>
                                            </p:txEl>
                                          </p:spTgt>
                                        </p:tgtEl>
                                        <p:attrNameLst>
                                          <p:attrName>style.visibility</p:attrName>
                                        </p:attrNameLst>
                                      </p:cBhvr>
                                      <p:to>
                                        <p:strVal val="visible"/>
                                      </p:to>
                                    </p:set>
                                    <p:animEffect transition="in" filter="fade">
                                      <p:cBhvr>
                                        <p:cTn id="42" dur="500"/>
                                        <p:tgtEl>
                                          <p:spTgt spid="40">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cTn>
                              </p:par>
                            </p:childTnLst>
                          </p:cTn>
                        </p:par>
                        <p:par>
                          <p:cTn id="50" fill="hold">
                            <p:stCondLst>
                              <p:cond delay="500"/>
                            </p:stCondLst>
                            <p:childTnLst>
                              <p:par>
                                <p:cTn id="51" presetID="53" presetClass="entr" presetSubtype="16" fill="hold" grpId="0" nodeType="afterEffect">
                                  <p:stCondLst>
                                    <p:cond delay="0"/>
                                  </p:stCondLst>
                                  <p:childTnLst>
                                    <p:set>
                                      <p:cBhvr>
                                        <p:cTn id="52" dur="1" fill="hold">
                                          <p:stCondLst>
                                            <p:cond delay="0"/>
                                          </p:stCondLst>
                                        </p:cTn>
                                        <p:tgtEl>
                                          <p:spTgt spid="35"/>
                                        </p:tgtEl>
                                        <p:attrNameLst>
                                          <p:attrName>style.visibility</p:attrName>
                                        </p:attrNameLst>
                                      </p:cBhvr>
                                      <p:to>
                                        <p:strVal val="visible"/>
                                      </p:to>
                                    </p:set>
                                    <p:anim calcmode="lin" valueType="num">
                                      <p:cBhvr>
                                        <p:cTn id="53" dur="500" fill="hold"/>
                                        <p:tgtEl>
                                          <p:spTgt spid="35"/>
                                        </p:tgtEl>
                                        <p:attrNameLst>
                                          <p:attrName>ppt_w</p:attrName>
                                        </p:attrNameLst>
                                      </p:cBhvr>
                                      <p:tavLst>
                                        <p:tav tm="0">
                                          <p:val>
                                            <p:fltVal val="0"/>
                                          </p:val>
                                        </p:tav>
                                        <p:tav tm="100000">
                                          <p:val>
                                            <p:strVal val="#ppt_w"/>
                                          </p:val>
                                        </p:tav>
                                      </p:tavLst>
                                    </p:anim>
                                    <p:anim calcmode="lin" valueType="num">
                                      <p:cBhvr>
                                        <p:cTn id="54" dur="500" fill="hold"/>
                                        <p:tgtEl>
                                          <p:spTgt spid="35"/>
                                        </p:tgtEl>
                                        <p:attrNameLst>
                                          <p:attrName>ppt_h</p:attrName>
                                        </p:attrNameLst>
                                      </p:cBhvr>
                                      <p:tavLst>
                                        <p:tav tm="0">
                                          <p:val>
                                            <p:fltVal val="0"/>
                                          </p:val>
                                        </p:tav>
                                        <p:tav tm="100000">
                                          <p:val>
                                            <p:strVal val="#ppt_h"/>
                                          </p:val>
                                        </p:tav>
                                      </p:tavLst>
                                    </p:anim>
                                    <p:animEffect transition="in" filter="fade">
                                      <p:cBhvr>
                                        <p:cTn id="55" dur="500"/>
                                        <p:tgtEl>
                                          <p:spTgt spid="35"/>
                                        </p:tgtEl>
                                      </p:cBhvr>
                                    </p:animEffect>
                                  </p:childTnLst>
                                </p:cTn>
                              </p:par>
                            </p:childTnLst>
                          </p:cTn>
                        </p:par>
                        <p:par>
                          <p:cTn id="56" fill="hold">
                            <p:stCondLst>
                              <p:cond delay="1000"/>
                            </p:stCondLst>
                            <p:childTnLst>
                              <p:par>
                                <p:cTn id="57" presetID="53" presetClass="entr" presetSubtype="16" fill="hold" grpId="0" nodeType="after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p:cTn id="59" dur="500" fill="hold"/>
                                        <p:tgtEl>
                                          <p:spTgt spid="36"/>
                                        </p:tgtEl>
                                        <p:attrNameLst>
                                          <p:attrName>ppt_w</p:attrName>
                                        </p:attrNameLst>
                                      </p:cBhvr>
                                      <p:tavLst>
                                        <p:tav tm="0">
                                          <p:val>
                                            <p:fltVal val="0"/>
                                          </p:val>
                                        </p:tav>
                                        <p:tav tm="100000">
                                          <p:val>
                                            <p:strVal val="#ppt_w"/>
                                          </p:val>
                                        </p:tav>
                                      </p:tavLst>
                                    </p:anim>
                                    <p:anim calcmode="lin" valueType="num">
                                      <p:cBhvr>
                                        <p:cTn id="60" dur="500" fill="hold"/>
                                        <p:tgtEl>
                                          <p:spTgt spid="36"/>
                                        </p:tgtEl>
                                        <p:attrNameLst>
                                          <p:attrName>ppt_h</p:attrName>
                                        </p:attrNameLst>
                                      </p:cBhvr>
                                      <p:tavLst>
                                        <p:tav tm="0">
                                          <p:val>
                                            <p:fltVal val="0"/>
                                          </p:val>
                                        </p:tav>
                                        <p:tav tm="100000">
                                          <p:val>
                                            <p:strVal val="#ppt_h"/>
                                          </p:val>
                                        </p:tav>
                                      </p:tavLst>
                                    </p:anim>
                                    <p:animEffect transition="in" filter="fade">
                                      <p:cBhvr>
                                        <p:cTn id="61" dur="500"/>
                                        <p:tgtEl>
                                          <p:spTgt spid="36"/>
                                        </p:tgtEl>
                                      </p:cBhvr>
                                    </p:animEffect>
                                  </p:childTnLst>
                                </p:cTn>
                              </p:par>
                            </p:childTnLst>
                          </p:cTn>
                        </p:par>
                        <p:par>
                          <p:cTn id="62" fill="hold">
                            <p:stCondLst>
                              <p:cond delay="1500"/>
                            </p:stCondLst>
                            <p:childTnLst>
                              <p:par>
                                <p:cTn id="63" presetID="53" presetClass="entr" presetSubtype="16" fill="hold" grpId="0" nodeType="after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p:cTn id="65" dur="500" fill="hold"/>
                                        <p:tgtEl>
                                          <p:spTgt spid="37"/>
                                        </p:tgtEl>
                                        <p:attrNameLst>
                                          <p:attrName>ppt_w</p:attrName>
                                        </p:attrNameLst>
                                      </p:cBhvr>
                                      <p:tavLst>
                                        <p:tav tm="0">
                                          <p:val>
                                            <p:fltVal val="0"/>
                                          </p:val>
                                        </p:tav>
                                        <p:tav tm="100000">
                                          <p:val>
                                            <p:strVal val="#ppt_w"/>
                                          </p:val>
                                        </p:tav>
                                      </p:tavLst>
                                    </p:anim>
                                    <p:anim calcmode="lin" valueType="num">
                                      <p:cBhvr>
                                        <p:cTn id="66" dur="500" fill="hold"/>
                                        <p:tgtEl>
                                          <p:spTgt spid="37"/>
                                        </p:tgtEl>
                                        <p:attrNameLst>
                                          <p:attrName>ppt_h</p:attrName>
                                        </p:attrNameLst>
                                      </p:cBhvr>
                                      <p:tavLst>
                                        <p:tav tm="0">
                                          <p:val>
                                            <p:fltVal val="0"/>
                                          </p:val>
                                        </p:tav>
                                        <p:tav tm="100000">
                                          <p:val>
                                            <p:strVal val="#ppt_h"/>
                                          </p:val>
                                        </p:tav>
                                      </p:tavLst>
                                    </p:anim>
                                    <p:animEffect transition="in" filter="fade">
                                      <p:cBhvr>
                                        <p:cTn id="67" dur="500"/>
                                        <p:tgtEl>
                                          <p:spTgt spid="37"/>
                                        </p:tgtEl>
                                      </p:cBhvr>
                                    </p:animEffect>
                                  </p:childTnLst>
                                </p:cTn>
                              </p:par>
                            </p:childTnLst>
                          </p:cTn>
                        </p:par>
                        <p:par>
                          <p:cTn id="68" fill="hold">
                            <p:stCondLst>
                              <p:cond delay="2000"/>
                            </p:stCondLst>
                            <p:childTnLst>
                              <p:par>
                                <p:cTn id="69" presetID="53" presetClass="entr" presetSubtype="16" fill="hold" grpId="0" nodeType="afterEffect">
                                  <p:stCondLst>
                                    <p:cond delay="0"/>
                                  </p:stCondLst>
                                  <p:childTnLst>
                                    <p:set>
                                      <p:cBhvr>
                                        <p:cTn id="70" dur="1" fill="hold">
                                          <p:stCondLst>
                                            <p:cond delay="0"/>
                                          </p:stCondLst>
                                        </p:cTn>
                                        <p:tgtEl>
                                          <p:spTgt spid="38"/>
                                        </p:tgtEl>
                                        <p:attrNameLst>
                                          <p:attrName>style.visibility</p:attrName>
                                        </p:attrNameLst>
                                      </p:cBhvr>
                                      <p:to>
                                        <p:strVal val="visible"/>
                                      </p:to>
                                    </p:set>
                                    <p:anim calcmode="lin" valueType="num">
                                      <p:cBhvr>
                                        <p:cTn id="71" dur="500" fill="hold"/>
                                        <p:tgtEl>
                                          <p:spTgt spid="38"/>
                                        </p:tgtEl>
                                        <p:attrNameLst>
                                          <p:attrName>ppt_w</p:attrName>
                                        </p:attrNameLst>
                                      </p:cBhvr>
                                      <p:tavLst>
                                        <p:tav tm="0">
                                          <p:val>
                                            <p:fltVal val="0"/>
                                          </p:val>
                                        </p:tav>
                                        <p:tav tm="100000">
                                          <p:val>
                                            <p:strVal val="#ppt_w"/>
                                          </p:val>
                                        </p:tav>
                                      </p:tavLst>
                                    </p:anim>
                                    <p:anim calcmode="lin" valueType="num">
                                      <p:cBhvr>
                                        <p:cTn id="72" dur="500" fill="hold"/>
                                        <p:tgtEl>
                                          <p:spTgt spid="38"/>
                                        </p:tgtEl>
                                        <p:attrNameLst>
                                          <p:attrName>ppt_h</p:attrName>
                                        </p:attrNameLst>
                                      </p:cBhvr>
                                      <p:tavLst>
                                        <p:tav tm="0">
                                          <p:val>
                                            <p:fltVal val="0"/>
                                          </p:val>
                                        </p:tav>
                                        <p:tav tm="100000">
                                          <p:val>
                                            <p:strVal val="#ppt_h"/>
                                          </p:val>
                                        </p:tav>
                                      </p:tavLst>
                                    </p:anim>
                                    <p:animEffect transition="in" filter="fade">
                                      <p:cBhvr>
                                        <p:cTn id="7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3" grpId="0" animBg="1"/>
      <p:bldP spid="35" grpId="0" animBg="1"/>
      <p:bldP spid="36" grpId="0" animBg="1"/>
      <p:bldP spid="37" grpId="0" animBg="1"/>
      <p:bldP spid="3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768732"/>
        </a:solidFill>
        <a:effectLst/>
      </p:bgPr>
    </p:bg>
    <p:spTree>
      <p:nvGrpSpPr>
        <p:cNvPr id="1" name=""/>
        <p:cNvGrpSpPr/>
        <p:nvPr/>
      </p:nvGrpSpPr>
      <p:grpSpPr>
        <a:xfrm>
          <a:off x="0" y="0"/>
          <a:ext cx="0" cy="0"/>
          <a:chOff x="0" y="0"/>
          <a:chExt cx="0" cy="0"/>
        </a:xfrm>
      </p:grpSpPr>
      <p:grpSp>
        <p:nvGrpSpPr>
          <p:cNvPr id="2" name="Group 2"/>
          <p:cNvGrpSpPr/>
          <p:nvPr/>
        </p:nvGrpSpPr>
        <p:grpSpPr>
          <a:xfrm>
            <a:off x="302118" y="266700"/>
            <a:ext cx="17725198" cy="9717612"/>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bg1"/>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p:cNvGrpSpPr/>
          <p:nvPr/>
        </p:nvGrpSpPr>
        <p:grpSpPr>
          <a:xfrm>
            <a:off x="570159" y="571500"/>
            <a:ext cx="17184441" cy="1927707"/>
            <a:chOff x="914400" y="497263"/>
            <a:chExt cx="17184441" cy="1927707"/>
          </a:xfrm>
        </p:grpSpPr>
        <p:grpSp>
          <p:nvGrpSpPr>
            <p:cNvPr id="12" name="Group 11"/>
            <p:cNvGrpSpPr/>
            <p:nvPr/>
          </p:nvGrpSpPr>
          <p:grpSpPr>
            <a:xfrm>
              <a:off x="914400" y="800100"/>
              <a:ext cx="5685164" cy="1174015"/>
              <a:chOff x="853357" y="718395"/>
              <a:chExt cx="5279080" cy="1174015"/>
            </a:xfrm>
          </p:grpSpPr>
          <p:grpSp>
            <p:nvGrpSpPr>
              <p:cNvPr id="14" name="Group 5"/>
              <p:cNvGrpSpPr/>
              <p:nvPr/>
            </p:nvGrpSpPr>
            <p:grpSpPr>
              <a:xfrm>
                <a:off x="853357" y="718395"/>
                <a:ext cx="5279080" cy="1174015"/>
                <a:chOff x="0" y="-47625"/>
                <a:chExt cx="4587579" cy="391542"/>
              </a:xfrm>
            </p:grpSpPr>
            <p:sp>
              <p:nvSpPr>
                <p:cNvPr id="21" name="Freeform 6"/>
                <p:cNvSpPr/>
                <p:nvPr/>
              </p:nvSpPr>
              <p:spPr>
                <a:xfrm>
                  <a:off x="154804" y="0"/>
                  <a:ext cx="443277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22" name="TextBox 7"/>
                <p:cNvSpPr txBox="1"/>
                <p:nvPr/>
              </p:nvSpPr>
              <p:spPr>
                <a:xfrm>
                  <a:off x="0" y="-47625"/>
                  <a:ext cx="1721685" cy="3915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2"/>
              <p:cNvSpPr txBox="1"/>
              <p:nvPr/>
            </p:nvSpPr>
            <p:spPr>
              <a:xfrm>
                <a:off x="1053992" y="1002937"/>
                <a:ext cx="5068977" cy="756617"/>
              </a:xfrm>
              <a:prstGeom prst="rect">
                <a:avLst/>
              </a:prstGeom>
            </p:spPr>
            <p:txBody>
              <a:bodyPr wrap="square" lIns="0" tIns="0" rIns="0" bIns="0" rtlCol="0" anchor="t">
                <a:spAutoFit/>
              </a:bodyPr>
              <a:lstStyle/>
              <a:p>
                <a:pPr lvl="0" algn="ctr">
                  <a:lnSpc>
                    <a:spcPts val="5915"/>
                  </a:lnSpc>
                </a:pPr>
                <a:r>
                  <a:rPr lang="en-US" sz="4000" b="1">
                    <a:solidFill>
                      <a:srgbClr val="495324"/>
                    </a:solidFill>
                    <a:latin typeface="Arial" panose="020B0604020202020204" pitchFamily="34" charset="0"/>
                    <a:ea typeface="More Sugar Bold"/>
                    <a:cs typeface="Arial" panose="020B0604020202020204" pitchFamily="34" charset="0"/>
                  </a:rPr>
                  <a:t>Bài </a:t>
                </a:r>
                <a:r>
                  <a:rPr lang="en-US" sz="4000" b="1" smtClean="0">
                    <a:solidFill>
                      <a:srgbClr val="495324"/>
                    </a:solidFill>
                    <a:latin typeface="Arial" panose="020B0604020202020204" pitchFamily="34" charset="0"/>
                    <a:ea typeface="More Sugar Bold"/>
                    <a:cs typeface="Arial" panose="020B0604020202020204" pitchFamily="34" charset="0"/>
                  </a:rPr>
                  <a:t>7.26 </a:t>
                </a:r>
                <a:r>
                  <a:rPr lang="en-US" sz="4000" b="1">
                    <a:solidFill>
                      <a:srgbClr val="495324"/>
                    </a:solidFill>
                    <a:latin typeface="Arial" panose="020B0604020202020204" pitchFamily="34" charset="0"/>
                    <a:ea typeface="More Sugar Bold"/>
                    <a:cs typeface="Arial" panose="020B0604020202020204" pitchFamily="34" charset="0"/>
                  </a:rPr>
                  <a:t>(SGK – </a:t>
                </a:r>
                <a:r>
                  <a:rPr lang="en-US" sz="4000" b="1" smtClean="0">
                    <a:solidFill>
                      <a:srgbClr val="495324"/>
                    </a:solidFill>
                    <a:latin typeface="Arial" panose="020B0604020202020204" pitchFamily="34" charset="0"/>
                    <a:ea typeface="More Sugar Bold"/>
                    <a:cs typeface="Arial" panose="020B0604020202020204" pitchFamily="34" charset="0"/>
                  </a:rPr>
                  <a:t>tr.50)</a:t>
                </a:r>
                <a:endParaRPr lang="en-US" sz="4000" b="1">
                  <a:solidFill>
                    <a:srgbClr val="495324"/>
                  </a:solidFill>
                  <a:latin typeface="Arial" panose="020B0604020202020204" pitchFamily="34" charset="0"/>
                  <a:ea typeface="More Sugar Bold"/>
                  <a:cs typeface="Arial" panose="020B0604020202020204" pitchFamily="34" charset="0"/>
                </a:endParaRPr>
              </a:p>
            </p:txBody>
          </p:sp>
        </p:grpSp>
        <mc:AlternateContent xmlns:mc="http://schemas.openxmlformats.org/markup-compatibility/2006" xmlns:a14="http://schemas.microsoft.com/office/drawing/2010/main">
          <mc:Choice Requires="a14">
            <p:sp>
              <p:nvSpPr>
                <p:cNvPr id="13" name="Rectangle 1"/>
                <p:cNvSpPr>
                  <a:spLocks noChangeArrowheads="1"/>
                </p:cNvSpPr>
                <p:nvPr/>
              </p:nvSpPr>
              <p:spPr bwMode="auto">
                <a:xfrm>
                  <a:off x="6858000" y="497263"/>
                  <a:ext cx="11240841" cy="192770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65000"/>
                    </a:lnSpc>
                  </a:pPr>
                  <a:r>
                    <a:rPr lang="es-ES" altLang="en-US" sz="3800">
                      <a:ea typeface="Open Sans"/>
                    </a:rPr>
                    <a:t>Vẽ đồ thị của các hàm số sau</a:t>
                  </a:r>
                  <a:r>
                    <a:rPr lang="es-ES" altLang="en-US" sz="3800" smtClean="0">
                      <a:ea typeface="Open Sans"/>
                    </a:rPr>
                    <a:t>:</a:t>
                  </a:r>
                </a:p>
                <a:p>
                  <a:pPr lvl="0" algn="just" eaLnBrk="1" fontAlgn="auto" hangingPunct="1">
                    <a:spcBef>
                      <a:spcPts val="0"/>
                    </a:spcBef>
                    <a:spcAft>
                      <a:spcPts val="0"/>
                    </a:spcAft>
                  </a:pPr>
                  <a:r>
                    <a:rPr lang="es-ES" sz="3800">
                      <a:solidFill>
                        <a:srgbClr val="000000"/>
                      </a:solidFill>
                      <a:cs typeface="Arial" panose="020B0604020202020204" pitchFamily="34" charset="0"/>
                    </a:rPr>
                    <a:t>a) </a:t>
                  </a:r>
                  <a14:m>
                    <m:oMath xmlns:m="http://schemas.openxmlformats.org/officeDocument/2006/math">
                      <m:r>
                        <a:rPr lang="es-ES" sz="3800" i="1">
                          <a:solidFill>
                            <a:srgbClr val="000000"/>
                          </a:solidFill>
                          <a:latin typeface="Cambria Math" panose="02040503050406030204" pitchFamily="18" charset="0"/>
                          <a:cs typeface="Arial" panose="020B0604020202020204" pitchFamily="34" charset="0"/>
                        </a:rPr>
                        <m:t>𝑦</m:t>
                      </m:r>
                      <m:r>
                        <a:rPr lang="es-ES" sz="3800" i="1">
                          <a:solidFill>
                            <a:srgbClr val="000000"/>
                          </a:solidFill>
                          <a:latin typeface="Cambria Math" panose="02040503050406030204" pitchFamily="18" charset="0"/>
                          <a:cs typeface="Arial" panose="020B0604020202020204" pitchFamily="34" charset="0"/>
                        </a:rPr>
                        <m:t>=2</m:t>
                      </m:r>
                      <m:r>
                        <a:rPr lang="es-ES" sz="3800" i="1">
                          <a:solidFill>
                            <a:srgbClr val="000000"/>
                          </a:solidFill>
                          <a:latin typeface="Cambria Math" panose="02040503050406030204" pitchFamily="18" charset="0"/>
                          <a:cs typeface="Arial" panose="020B0604020202020204" pitchFamily="34" charset="0"/>
                        </a:rPr>
                        <m:t>𝑥</m:t>
                      </m:r>
                      <m:r>
                        <a:rPr lang="es-ES" sz="3800" i="1">
                          <a:solidFill>
                            <a:srgbClr val="000000"/>
                          </a:solidFill>
                          <a:latin typeface="Cambria Math" panose="02040503050406030204" pitchFamily="18" charset="0"/>
                          <a:cs typeface="Arial" panose="020B0604020202020204" pitchFamily="34" charset="0"/>
                        </a:rPr>
                        <m:t> – 6</m:t>
                      </m:r>
                    </m:oMath>
                  </a14:m>
                  <a:r>
                    <a:rPr lang="es-ES" sz="3800">
                      <a:solidFill>
                        <a:srgbClr val="000000"/>
                      </a:solidFill>
                      <a:cs typeface="Arial" panose="020B0604020202020204" pitchFamily="34" charset="0"/>
                    </a:rPr>
                    <a:t>;        </a:t>
                  </a:r>
                  <a:r>
                    <a:rPr lang="es-ES" sz="3800" smtClean="0">
                      <a:solidFill>
                        <a:srgbClr val="000000"/>
                      </a:solidFill>
                      <a:cs typeface="Arial" panose="020B0604020202020204" pitchFamily="34" charset="0"/>
                    </a:rPr>
                    <a:t>  </a:t>
                  </a:r>
                  <a:r>
                    <a:rPr lang="es-ES" sz="3800">
                      <a:solidFill>
                        <a:srgbClr val="000000"/>
                      </a:solidFill>
                      <a:cs typeface="Arial" panose="020B0604020202020204" pitchFamily="34" charset="0"/>
                    </a:rPr>
                    <a:t>b) </a:t>
                  </a:r>
                  <a14:m>
                    <m:oMath xmlns:m="http://schemas.openxmlformats.org/officeDocument/2006/math">
                      <m:r>
                        <a:rPr lang="es-ES" sz="3800" i="1">
                          <a:solidFill>
                            <a:srgbClr val="000000"/>
                          </a:solidFill>
                          <a:latin typeface="Cambria Math" panose="02040503050406030204" pitchFamily="18" charset="0"/>
                          <a:cs typeface="Arial" panose="020B0604020202020204" pitchFamily="34" charset="0"/>
                        </a:rPr>
                        <m:t>𝑦</m:t>
                      </m:r>
                      <m:r>
                        <a:rPr lang="es-ES" sz="3800" i="1">
                          <a:solidFill>
                            <a:srgbClr val="000000"/>
                          </a:solidFill>
                          <a:latin typeface="Cambria Math" panose="02040503050406030204" pitchFamily="18" charset="0"/>
                          <a:cs typeface="Arial" panose="020B0604020202020204" pitchFamily="34" charset="0"/>
                        </a:rPr>
                        <m:t>= –3</m:t>
                      </m:r>
                      <m:r>
                        <a:rPr lang="es-ES" sz="3800" i="1">
                          <a:solidFill>
                            <a:srgbClr val="000000"/>
                          </a:solidFill>
                          <a:latin typeface="Cambria Math" panose="02040503050406030204" pitchFamily="18" charset="0"/>
                          <a:cs typeface="Arial" panose="020B0604020202020204" pitchFamily="34" charset="0"/>
                        </a:rPr>
                        <m:t>𝑥</m:t>
                      </m:r>
                      <m:r>
                        <a:rPr lang="es-ES" sz="3800" i="1">
                          <a:solidFill>
                            <a:srgbClr val="000000"/>
                          </a:solidFill>
                          <a:latin typeface="Cambria Math" panose="02040503050406030204" pitchFamily="18" charset="0"/>
                          <a:cs typeface="Arial" panose="020B0604020202020204" pitchFamily="34" charset="0"/>
                        </a:rPr>
                        <m:t>+5</m:t>
                      </m:r>
                    </m:oMath>
                  </a14:m>
                  <a:r>
                    <a:rPr lang="es-ES" sz="3800">
                      <a:solidFill>
                        <a:srgbClr val="000000"/>
                      </a:solidFill>
                      <a:cs typeface="Arial" panose="020B0604020202020204" pitchFamily="34" charset="0"/>
                    </a:rPr>
                    <a:t>;	     c) </a:t>
                  </a:r>
                  <a14:m>
                    <m:oMath xmlns:m="http://schemas.openxmlformats.org/officeDocument/2006/math">
                      <m:r>
                        <a:rPr lang="vi-VN"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𝑦</m:t>
                      </m:r>
                      <m:r>
                        <a:rPr lang="vi-VN"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num>
                        <m:den>
                          <m:r>
                            <a:rPr lang="vi-VN"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den>
                      </m:f>
                      <m:r>
                        <a:rPr lang="vi-VN"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𝑥</m:t>
                      </m:r>
                    </m:oMath>
                  </a14:m>
                  <a:r>
                    <a:rPr lang="vi-VN" sz="4000">
                      <a:solidFill>
                        <a:prstClr val="black"/>
                      </a:solidFill>
                      <a:latin typeface="Times New Roman" panose="02020603050405020304" pitchFamily="18" charset="0"/>
                      <a:ea typeface="Times New Roman" panose="02020603050405020304" pitchFamily="18" charset="0"/>
                    </a:rPr>
                    <a:t> </a:t>
                  </a:r>
                  <a:endParaRPr lang="es-ES" sz="3800">
                    <a:solidFill>
                      <a:srgbClr val="000000"/>
                    </a:solidFill>
                    <a:cs typeface="Arial" panose="020B0604020202020204" pitchFamily="34" charset="0"/>
                  </a:endParaRPr>
                </a:p>
              </p:txBody>
            </p:sp>
          </mc:Choice>
          <mc:Fallback xmlns="">
            <p:sp>
              <p:nvSpPr>
                <p:cNvPr id="13" name="Rectangle 1"/>
                <p:cNvSpPr>
                  <a:spLocks noRot="1" noChangeAspect="1" noMove="1" noResize="1" noEditPoints="1" noAdjustHandles="1" noChangeArrowheads="1" noChangeShapeType="1" noTextEdit="1"/>
                </p:cNvSpPr>
                <p:nvPr/>
              </p:nvSpPr>
              <p:spPr bwMode="auto">
                <a:xfrm>
                  <a:off x="6858000" y="497263"/>
                  <a:ext cx="11240841" cy="1927707"/>
                </a:xfrm>
                <a:prstGeom prst="rect">
                  <a:avLst/>
                </a:prstGeom>
                <a:blipFill>
                  <a:blip r:embed="rId2"/>
                  <a:stretch>
                    <a:fillRect l="-1790" b="-474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23" name="Rectangle 22"/>
          <p:cNvSpPr/>
          <p:nvPr/>
        </p:nvSpPr>
        <p:spPr>
          <a:xfrm>
            <a:off x="2957068" y="2901944"/>
            <a:ext cx="1103186"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3800" b="1" i="1" u="sng" strike="noStrike" kern="1200" cap="none" spc="0" normalizeH="0" baseline="0" noProof="0" smtClean="0">
                <a:ln>
                  <a:noFill/>
                </a:ln>
                <a:solidFill>
                  <a:schemeClr val="tx2"/>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chemeClr val="tx2"/>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7" name="Rectangle 6"/>
              <p:cNvSpPr/>
              <p:nvPr/>
            </p:nvSpPr>
            <p:spPr>
              <a:xfrm>
                <a:off x="762000" y="3824209"/>
                <a:ext cx="9043573" cy="5695405"/>
              </a:xfrm>
              <a:prstGeom prst="rect">
                <a:avLst/>
              </a:prstGeom>
            </p:spPr>
            <p:txBody>
              <a:bodyPr wrap="square">
                <a:spAutoFit/>
              </a:bodyPr>
              <a:lstStyle/>
              <a:p>
                <a:pPr algn="just">
                  <a:lnSpc>
                    <a:spcPct val="155000"/>
                  </a:lnSpc>
                  <a:spcBef>
                    <a:spcPts val="600"/>
                  </a:spcBef>
                  <a:spcAft>
                    <a:spcPts val="600"/>
                  </a:spcAft>
                </a:pPr>
                <a:r>
                  <a:rPr lang="vi-VN" sz="3700" smtClean="0">
                    <a:ea typeface="Times New Roman" panose="02020603050405020304" pitchFamily="18" charset="0"/>
                    <a:cs typeface="Times New Roman" panose="02020603050405020304" pitchFamily="18" charset="0"/>
                  </a:rPr>
                  <a:t>a) Cho </a:t>
                </a:r>
                <a14:m>
                  <m:oMath xmlns:m="http://schemas.openxmlformats.org/officeDocument/2006/math">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vi-VN" sz="3700">
                    <a:effectLst/>
                    <a:ea typeface="Times New Roman" panose="02020603050405020304" pitchFamily="18" charset="0"/>
                    <a:cs typeface="Times New Roman" panose="02020603050405020304" pitchFamily="18" charset="0"/>
                  </a:rPr>
                  <a:t> thì </a:t>
                </a:r>
                <a14:m>
                  <m:oMath xmlns:m="http://schemas.openxmlformats.org/officeDocument/2006/math">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=−6</m:t>
                    </m:r>
                  </m:oMath>
                </a14:m>
                <a:r>
                  <a:rPr lang="vi-VN" sz="3700">
                    <a:effectLst/>
                    <a:ea typeface="Times New Roman" panose="02020603050405020304" pitchFamily="18" charset="0"/>
                    <a:cs typeface="Times New Roman" panose="02020603050405020304" pitchFamily="18" charset="0"/>
                  </a:rPr>
                  <a:t> ta được giao điểm của đồ thị với trục </a:t>
                </a:r>
                <a14:m>
                  <m:oMath xmlns:m="http://schemas.openxmlformats.org/officeDocument/2006/math">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𝑂𝑦</m:t>
                    </m:r>
                  </m:oMath>
                </a14:m>
                <a:r>
                  <a:rPr lang="vi-VN" sz="3700">
                    <a:effectLst/>
                    <a:ea typeface="Times New Roman" panose="02020603050405020304" pitchFamily="18" charset="0"/>
                    <a:cs typeface="Times New Roman" panose="02020603050405020304" pitchFamily="18" charset="0"/>
                  </a:rPr>
                  <a:t> là </a:t>
                </a:r>
                <a14:m>
                  <m:oMath xmlns:m="http://schemas.openxmlformats.org/officeDocument/2006/math">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𝐴</m:t>
                    </m:r>
                    <m:d>
                      <m:d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0; −6</m:t>
                        </m:r>
                      </m:e>
                    </m:d>
                  </m:oMath>
                </a14:m>
                <a:endParaRPr lang="en-US" sz="3700">
                  <a:effectLst/>
                  <a:ea typeface="Arial" panose="020B0604020202020204" pitchFamily="34" charset="0"/>
                  <a:cs typeface="Times New Roman" panose="02020603050405020304" pitchFamily="18" charset="0"/>
                </a:endParaRPr>
              </a:p>
              <a:p>
                <a:pPr algn="just">
                  <a:lnSpc>
                    <a:spcPct val="155000"/>
                  </a:lnSpc>
                  <a:spcBef>
                    <a:spcPts val="600"/>
                  </a:spcBef>
                  <a:spcAft>
                    <a:spcPts val="600"/>
                  </a:spcAft>
                </a:pPr>
                <a:r>
                  <a:rPr lang="vi-VN" sz="3700">
                    <a:effectLst/>
                    <a:ea typeface="Times New Roman" panose="02020603050405020304" pitchFamily="18" charset="0"/>
                    <a:cs typeface="Times New Roman" panose="02020603050405020304" pitchFamily="18" charset="0"/>
                  </a:rPr>
                  <a:t>Cho </a:t>
                </a:r>
                <a14:m>
                  <m:oMath xmlns:m="http://schemas.openxmlformats.org/officeDocument/2006/math">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vi-VN" sz="3700">
                    <a:effectLst/>
                    <a:ea typeface="Times New Roman" panose="02020603050405020304" pitchFamily="18" charset="0"/>
                    <a:cs typeface="Times New Roman" panose="02020603050405020304" pitchFamily="18" charset="0"/>
                  </a:rPr>
                  <a:t> thì </a:t>
                </a:r>
                <a14:m>
                  <m:oMath xmlns:m="http://schemas.openxmlformats.org/officeDocument/2006/math">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vi-VN" sz="3700">
                    <a:effectLst/>
                    <a:ea typeface="Times New Roman" panose="02020603050405020304" pitchFamily="18" charset="0"/>
                    <a:cs typeface="Times New Roman" panose="02020603050405020304" pitchFamily="18" charset="0"/>
                  </a:rPr>
                  <a:t> ta được giao điểm </a:t>
                </a:r>
                <a:r>
                  <a:rPr lang="vi-VN" sz="3700" smtClean="0">
                    <a:effectLst/>
                    <a:ea typeface="Times New Roman" panose="02020603050405020304" pitchFamily="18" charset="0"/>
                    <a:cs typeface="Times New Roman" panose="02020603050405020304" pitchFamily="18" charset="0"/>
                  </a:rPr>
                  <a:t>của</a:t>
                </a:r>
                <a:r>
                  <a:rPr lang="en-US" sz="3700" smtClean="0">
                    <a:effectLst/>
                    <a:ea typeface="Times New Roman" panose="02020603050405020304" pitchFamily="18" charset="0"/>
                    <a:cs typeface="Times New Roman" panose="02020603050405020304" pitchFamily="18" charset="0"/>
                  </a:rPr>
                  <a:t> </a:t>
                </a:r>
                <a:r>
                  <a:rPr lang="vi-VN" sz="3700" smtClean="0">
                    <a:effectLst/>
                    <a:ea typeface="Times New Roman" panose="02020603050405020304" pitchFamily="18" charset="0"/>
                    <a:cs typeface="Times New Roman" panose="02020603050405020304" pitchFamily="18" charset="0"/>
                  </a:rPr>
                  <a:t>đồ </a:t>
                </a:r>
                <a:r>
                  <a:rPr lang="vi-VN" sz="3700">
                    <a:effectLst/>
                    <a:ea typeface="Times New Roman" panose="02020603050405020304" pitchFamily="18" charset="0"/>
                    <a:cs typeface="Times New Roman" panose="02020603050405020304" pitchFamily="18" charset="0"/>
                  </a:rPr>
                  <a:t>thị với trục </a:t>
                </a:r>
                <a14:m>
                  <m:oMath xmlns:m="http://schemas.openxmlformats.org/officeDocument/2006/math">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𝑂𝑥</m:t>
                    </m:r>
                  </m:oMath>
                </a14:m>
                <a:r>
                  <a:rPr lang="vi-VN" sz="3700">
                    <a:effectLst/>
                    <a:ea typeface="Times New Roman" panose="02020603050405020304" pitchFamily="18" charset="0"/>
                    <a:cs typeface="Times New Roman" panose="02020603050405020304" pitchFamily="18" charset="0"/>
                  </a:rPr>
                  <a:t> là </a:t>
                </a:r>
                <a14:m>
                  <m:oMath xmlns:m="http://schemas.openxmlformats.org/officeDocument/2006/math">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𝐵</m:t>
                    </m:r>
                    <m:d>
                      <m:d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3;0</m:t>
                        </m:r>
                      </m:e>
                    </m:d>
                  </m:oMath>
                </a14:m>
                <a:endParaRPr lang="en-US" sz="3700">
                  <a:effectLst/>
                  <a:ea typeface="Arial" panose="020B0604020202020204" pitchFamily="34" charset="0"/>
                  <a:cs typeface="Times New Roman" panose="02020603050405020304" pitchFamily="18" charset="0"/>
                </a:endParaRPr>
              </a:p>
              <a:p>
                <a:pPr algn="just">
                  <a:lnSpc>
                    <a:spcPct val="155000"/>
                  </a:lnSpc>
                  <a:spcBef>
                    <a:spcPts val="600"/>
                  </a:spcBef>
                  <a:spcAft>
                    <a:spcPts val="600"/>
                  </a:spcAft>
                </a:pPr>
                <a:r>
                  <a:rPr lang="vi-VN" sz="3700">
                    <a:effectLst/>
                    <a:ea typeface="Times New Roman" panose="02020603050405020304" pitchFamily="18" charset="0"/>
                    <a:cs typeface="Times New Roman" panose="02020603050405020304" pitchFamily="18" charset="0"/>
                  </a:rPr>
                  <a:t>Đồ thị hàm số </a:t>
                </a:r>
                <a14:m>
                  <m:oMath xmlns:m="http://schemas.openxmlformats.org/officeDocument/2006/math">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=2</m:t>
                    </m:r>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−6</m:t>
                    </m:r>
                  </m:oMath>
                </a14:m>
                <a:r>
                  <a:rPr lang="vi-VN" sz="3700">
                    <a:effectLst/>
                    <a:ea typeface="Times New Roman" panose="02020603050405020304" pitchFamily="18" charset="0"/>
                    <a:cs typeface="Times New Roman" panose="02020603050405020304" pitchFamily="18" charset="0"/>
                  </a:rPr>
                  <a:t> là </a:t>
                </a:r>
                <a:r>
                  <a:rPr lang="vi-VN" sz="3700" smtClean="0">
                    <a:effectLst/>
                    <a:ea typeface="Times New Roman" panose="02020603050405020304" pitchFamily="18" charset="0"/>
                    <a:cs typeface="Times New Roman" panose="02020603050405020304" pitchFamily="18" charset="0"/>
                  </a:rPr>
                  <a:t>đườn</a:t>
                </a:r>
                <a:r>
                  <a:rPr lang="en-US" sz="3700" smtClean="0">
                    <a:effectLst/>
                    <a:latin typeface="Arial" panose="020B0604020202020204" pitchFamily="34" charset="0"/>
                    <a:ea typeface="Times New Roman" panose="02020603050405020304" pitchFamily="18" charset="0"/>
                    <a:cs typeface="Arial" panose="020B0604020202020204" pitchFamily="34" charset="0"/>
                  </a:rPr>
                  <a:t>g</a:t>
                </a:r>
                <a:r>
                  <a:rPr lang="vi-VN" sz="3700" smtClean="0">
                    <a:effectLst/>
                    <a:ea typeface="Times New Roman" panose="02020603050405020304" pitchFamily="18" charset="0"/>
                    <a:cs typeface="Times New Roman" panose="02020603050405020304" pitchFamily="18" charset="0"/>
                  </a:rPr>
                  <a:t> </a:t>
                </a:r>
                <a:r>
                  <a:rPr lang="vi-VN" sz="3700">
                    <a:effectLst/>
                    <a:ea typeface="Times New Roman" panose="02020603050405020304" pitchFamily="18" charset="0"/>
                    <a:cs typeface="Times New Roman" panose="02020603050405020304" pitchFamily="18" charset="0"/>
                  </a:rPr>
                  <a:t>thẳng </a:t>
                </a:r>
                <a14:m>
                  <m:oMath xmlns:m="http://schemas.openxmlformats.org/officeDocument/2006/math">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𝐴𝐵</m:t>
                    </m:r>
                    <m:r>
                      <a:rPr lang="en-US" sz="3700" b="0" i="1"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700">
                  <a:effectLs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62000" y="3824209"/>
                <a:ext cx="9043573" cy="5695405"/>
              </a:xfrm>
              <a:prstGeom prst="rect">
                <a:avLst/>
              </a:prstGeom>
              <a:blipFill>
                <a:blip r:embed="rId3"/>
                <a:stretch>
                  <a:fillRect l="-2089" r="-2022"/>
                </a:stretch>
              </a:blipFill>
            </p:spPr>
            <p:txBody>
              <a:bodyPr/>
              <a:lstStyle/>
              <a:p>
                <a:r>
                  <a:rPr lang="en-US">
                    <a:noFill/>
                  </a:rPr>
                  <a:t> </a:t>
                </a:r>
              </a:p>
            </p:txBody>
          </p:sp>
        </mc:Fallback>
      </mc:AlternateContent>
      <p:pic>
        <p:nvPicPr>
          <p:cNvPr id="29" name="Picture 28"/>
          <p:cNvPicPr>
            <a:picLocks noChangeAspect="1"/>
          </p:cNvPicPr>
          <p:nvPr/>
        </p:nvPicPr>
        <p:blipFill>
          <a:blip r:embed="rId4"/>
          <a:stretch>
            <a:fillRect/>
          </a:stretch>
        </p:blipFill>
        <p:spPr>
          <a:xfrm>
            <a:off x="10287000" y="2901944"/>
            <a:ext cx="7395089" cy="6907367"/>
          </a:xfrm>
          <a:prstGeom prst="rect">
            <a:avLst/>
          </a:prstGeom>
        </p:spPr>
      </p:pic>
      <p:pic>
        <p:nvPicPr>
          <p:cNvPr id="33" name="Picture 32"/>
          <p:cNvPicPr>
            <a:picLocks noChangeAspect="1"/>
          </p:cNvPicPr>
          <p:nvPr/>
        </p:nvPicPr>
        <p:blipFill>
          <a:blip r:embed="rId5"/>
          <a:stretch>
            <a:fillRect/>
          </a:stretch>
        </p:blipFill>
        <p:spPr>
          <a:xfrm>
            <a:off x="17042233" y="8728398"/>
            <a:ext cx="910777" cy="1310819"/>
          </a:xfrm>
          <a:prstGeom prst="rect">
            <a:avLst/>
          </a:prstGeom>
        </p:spPr>
      </p:pic>
    </p:spTree>
    <p:extLst>
      <p:ext uri="{BB962C8B-B14F-4D97-AF65-F5344CB8AC3E}">
        <p14:creationId xmlns:p14="http://schemas.microsoft.com/office/powerpoint/2010/main" val="85576429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wipe(left)">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768732"/>
        </a:solidFill>
        <a:effectLst/>
      </p:bgPr>
    </p:bg>
    <p:spTree>
      <p:nvGrpSpPr>
        <p:cNvPr id="1" name=""/>
        <p:cNvGrpSpPr/>
        <p:nvPr/>
      </p:nvGrpSpPr>
      <p:grpSpPr>
        <a:xfrm>
          <a:off x="0" y="0"/>
          <a:ext cx="0" cy="0"/>
          <a:chOff x="0" y="0"/>
          <a:chExt cx="0" cy="0"/>
        </a:xfrm>
      </p:grpSpPr>
      <p:grpSp>
        <p:nvGrpSpPr>
          <p:cNvPr id="2" name="Group 2"/>
          <p:cNvGrpSpPr/>
          <p:nvPr/>
        </p:nvGrpSpPr>
        <p:grpSpPr>
          <a:xfrm>
            <a:off x="302118" y="266700"/>
            <a:ext cx="17725198" cy="9717612"/>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bg1"/>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p:cNvGrpSpPr/>
          <p:nvPr/>
        </p:nvGrpSpPr>
        <p:grpSpPr>
          <a:xfrm>
            <a:off x="570159" y="571500"/>
            <a:ext cx="17184441" cy="1927707"/>
            <a:chOff x="914400" y="497263"/>
            <a:chExt cx="17184441" cy="1927707"/>
          </a:xfrm>
        </p:grpSpPr>
        <p:grpSp>
          <p:nvGrpSpPr>
            <p:cNvPr id="12" name="Group 11"/>
            <p:cNvGrpSpPr/>
            <p:nvPr/>
          </p:nvGrpSpPr>
          <p:grpSpPr>
            <a:xfrm>
              <a:off x="914400" y="800100"/>
              <a:ext cx="5685164" cy="1174015"/>
              <a:chOff x="853357" y="718395"/>
              <a:chExt cx="5279080" cy="1174015"/>
            </a:xfrm>
          </p:grpSpPr>
          <p:grpSp>
            <p:nvGrpSpPr>
              <p:cNvPr id="14" name="Group 5"/>
              <p:cNvGrpSpPr/>
              <p:nvPr/>
            </p:nvGrpSpPr>
            <p:grpSpPr>
              <a:xfrm>
                <a:off x="853357" y="718395"/>
                <a:ext cx="5279080" cy="1174015"/>
                <a:chOff x="0" y="-47625"/>
                <a:chExt cx="4587579" cy="391542"/>
              </a:xfrm>
            </p:grpSpPr>
            <p:sp>
              <p:nvSpPr>
                <p:cNvPr id="21" name="Freeform 6"/>
                <p:cNvSpPr/>
                <p:nvPr/>
              </p:nvSpPr>
              <p:spPr>
                <a:xfrm>
                  <a:off x="154804" y="0"/>
                  <a:ext cx="443277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22" name="TextBox 7"/>
                <p:cNvSpPr txBox="1"/>
                <p:nvPr/>
              </p:nvSpPr>
              <p:spPr>
                <a:xfrm>
                  <a:off x="0" y="-47625"/>
                  <a:ext cx="1721685" cy="3915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2"/>
              <p:cNvSpPr txBox="1"/>
              <p:nvPr/>
            </p:nvSpPr>
            <p:spPr>
              <a:xfrm>
                <a:off x="1053992" y="1002937"/>
                <a:ext cx="5068977" cy="756617"/>
              </a:xfrm>
              <a:prstGeom prst="rect">
                <a:avLst/>
              </a:prstGeom>
            </p:spPr>
            <p:txBody>
              <a:bodyPr wrap="square" lIns="0" tIns="0" rIns="0" bIns="0" rtlCol="0" anchor="t">
                <a:spAutoFit/>
              </a:bodyPr>
              <a:lstStyle/>
              <a:p>
                <a:pPr marL="0" marR="0" lvl="0" indent="0" algn="ctr" defTabSz="914400" rtl="0" eaLnBrk="1" fontAlgn="auto" latinLnBrk="0" hangingPunct="1">
                  <a:lnSpc>
                    <a:spcPts val="5915"/>
                  </a:lnSpc>
                  <a:spcBef>
                    <a:spcPts val="0"/>
                  </a:spcBef>
                  <a:spcAft>
                    <a:spcPts val="0"/>
                  </a:spcAft>
                  <a:buClrTx/>
                  <a:buSzTx/>
                  <a:buFontTx/>
                  <a:buNone/>
                  <a:tabLst/>
                  <a:defRPr/>
                </a:pPr>
                <a:r>
                  <a:rPr kumimoji="0" lang="en-US" sz="4000" b="1" i="0" u="none" strike="noStrike" kern="1200" cap="none" spc="0" normalizeH="0" baseline="0" noProof="0">
                    <a:ln>
                      <a:noFill/>
                    </a:ln>
                    <a:solidFill>
                      <a:srgbClr val="495324"/>
                    </a:solidFill>
                    <a:effectLst/>
                    <a:uLnTx/>
                    <a:uFillTx/>
                    <a:latin typeface="Arial" panose="020B0604020202020204" pitchFamily="34" charset="0"/>
                    <a:ea typeface="More Sugar Bold"/>
                    <a:cs typeface="Arial" panose="020B0604020202020204" pitchFamily="34" charset="0"/>
                  </a:rPr>
                  <a:t>Bài </a:t>
                </a:r>
                <a:r>
                  <a:rPr kumimoji="0" lang="en-US" sz="4000" b="1" i="0" u="none" strike="noStrike" kern="1200" cap="none" spc="0" normalizeH="0" baseline="0" noProof="0" smtClean="0">
                    <a:ln>
                      <a:noFill/>
                    </a:ln>
                    <a:solidFill>
                      <a:srgbClr val="495324"/>
                    </a:solidFill>
                    <a:effectLst/>
                    <a:uLnTx/>
                    <a:uFillTx/>
                    <a:latin typeface="Arial" panose="020B0604020202020204" pitchFamily="34" charset="0"/>
                    <a:ea typeface="More Sugar Bold"/>
                    <a:cs typeface="Arial" panose="020B0604020202020204" pitchFamily="34" charset="0"/>
                  </a:rPr>
                  <a:t>7.26 </a:t>
                </a:r>
                <a:r>
                  <a:rPr kumimoji="0" lang="en-US" sz="4000" b="1" i="0" u="none" strike="noStrike" kern="1200" cap="none" spc="0" normalizeH="0" baseline="0" noProof="0">
                    <a:ln>
                      <a:noFill/>
                    </a:ln>
                    <a:solidFill>
                      <a:srgbClr val="495324"/>
                    </a:solidFill>
                    <a:effectLst/>
                    <a:uLnTx/>
                    <a:uFillTx/>
                    <a:latin typeface="Arial" panose="020B0604020202020204" pitchFamily="34" charset="0"/>
                    <a:ea typeface="More Sugar Bold"/>
                    <a:cs typeface="Arial" panose="020B0604020202020204" pitchFamily="34" charset="0"/>
                  </a:rPr>
                  <a:t>(SGK – </a:t>
                </a:r>
                <a:r>
                  <a:rPr kumimoji="0" lang="en-US" sz="4000" b="1" i="0" u="none" strike="noStrike" kern="1200" cap="none" spc="0" normalizeH="0" baseline="0" noProof="0" smtClean="0">
                    <a:ln>
                      <a:noFill/>
                    </a:ln>
                    <a:solidFill>
                      <a:srgbClr val="495324"/>
                    </a:solidFill>
                    <a:effectLst/>
                    <a:uLnTx/>
                    <a:uFillTx/>
                    <a:latin typeface="Arial" panose="020B0604020202020204" pitchFamily="34" charset="0"/>
                    <a:ea typeface="More Sugar Bold"/>
                    <a:cs typeface="Arial" panose="020B0604020202020204" pitchFamily="34" charset="0"/>
                  </a:rPr>
                  <a:t>tr.50)</a:t>
                </a:r>
                <a:endParaRPr kumimoji="0" lang="en-US" sz="4000" b="1" i="0" u="none" strike="noStrike" kern="1200" cap="none" spc="0" normalizeH="0" baseline="0" noProof="0">
                  <a:ln>
                    <a:noFill/>
                  </a:ln>
                  <a:solidFill>
                    <a:srgbClr val="495324"/>
                  </a:solidFill>
                  <a:effectLst/>
                  <a:uLnTx/>
                  <a:uFillTx/>
                  <a:latin typeface="Arial" panose="020B0604020202020204" pitchFamily="34" charset="0"/>
                  <a:ea typeface="More Sugar Bold"/>
                  <a:cs typeface="Arial" panose="020B0604020202020204" pitchFamily="34" charset="0"/>
                </a:endParaRPr>
              </a:p>
            </p:txBody>
          </p:sp>
        </p:grpSp>
        <mc:AlternateContent xmlns:mc="http://schemas.openxmlformats.org/markup-compatibility/2006" xmlns:a14="http://schemas.microsoft.com/office/drawing/2010/main">
          <mc:Choice Requires="a14">
            <p:sp>
              <p:nvSpPr>
                <p:cNvPr id="13" name="Rectangle 1"/>
                <p:cNvSpPr>
                  <a:spLocks noChangeArrowheads="1"/>
                </p:cNvSpPr>
                <p:nvPr/>
              </p:nvSpPr>
              <p:spPr bwMode="auto">
                <a:xfrm>
                  <a:off x="6858000" y="497263"/>
                  <a:ext cx="11240841" cy="192770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65000"/>
                    </a:lnSpc>
                    <a:spcBef>
                      <a:spcPct val="0"/>
                    </a:spcBef>
                    <a:spcAft>
                      <a:spcPct val="0"/>
                    </a:spcAft>
                    <a:buClrTx/>
                    <a:buSzTx/>
                    <a:buFontTx/>
                    <a:buNone/>
                    <a:tabLst/>
                    <a:defRPr/>
                  </a:pPr>
                  <a:r>
                    <a:rPr kumimoji="0" lang="es-ES" altLang="en-US" sz="3800" b="0" i="0" u="none" strike="noStrike" kern="1200" cap="none" spc="0" normalizeH="0" baseline="0" noProof="0">
                      <a:ln>
                        <a:noFill/>
                      </a:ln>
                      <a:solidFill>
                        <a:prstClr val="black"/>
                      </a:solidFill>
                      <a:effectLst/>
                      <a:uLnTx/>
                      <a:uFillTx/>
                      <a:latin typeface="Arial" panose="020B0604020202020204" pitchFamily="34" charset="0"/>
                      <a:ea typeface="Open Sans"/>
                      <a:cs typeface="+mn-cs"/>
                    </a:rPr>
                    <a:t>Vẽ đồ thị của các hàm số sau</a:t>
                  </a:r>
                  <a:r>
                    <a:rPr kumimoji="0" lang="es-ES" altLang="en-US" sz="3800" b="0" i="0" u="none" strike="noStrike" kern="1200" cap="none" spc="0" normalizeH="0" baseline="0" noProof="0" smtClean="0">
                      <a:ln>
                        <a:noFill/>
                      </a:ln>
                      <a:solidFill>
                        <a:prstClr val="black"/>
                      </a:solidFill>
                      <a:effectLst/>
                      <a:uLnTx/>
                      <a:uFillTx/>
                      <a:latin typeface="Arial" panose="020B0604020202020204" pitchFamily="34" charset="0"/>
                      <a:ea typeface="Open Sans"/>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 </a:t>
                  </a:r>
                  <a14:m>
                    <m:oMath xmlns:m="http://schemas.openxmlformats.org/officeDocument/2006/math">
                      <m:r>
                        <a:rPr kumimoji="0" lang="es-E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es-E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=2</m:t>
                      </m:r>
                      <m:r>
                        <a:rPr kumimoji="0" lang="es-E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r>
                        <a:rPr kumimoji="0" lang="es-E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 – 6</m:t>
                      </m:r>
                    </m:oMath>
                  </a14:m>
                  <a:r>
                    <a:rPr kumimoji="0" lang="es-E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ES" sz="3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E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 </a:t>
                  </a:r>
                  <a14:m>
                    <m:oMath xmlns:m="http://schemas.openxmlformats.org/officeDocument/2006/math">
                      <m:r>
                        <a:rPr kumimoji="0" lang="es-E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es-E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 –3</m:t>
                      </m:r>
                      <m:r>
                        <a:rPr kumimoji="0" lang="es-E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r>
                        <a:rPr kumimoji="0" lang="es-E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+5</m:t>
                      </m:r>
                    </m:oMath>
                  </a14:m>
                  <a:r>
                    <a:rPr kumimoji="0" lang="es-E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c) </a:t>
                  </a:r>
                  <a14:m>
                    <m:oMath xmlns:m="http://schemas.openxmlformats.org/officeDocument/2006/math">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m:t>
                          </m:r>
                        </m:num>
                        <m:den>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den>
                      </m:f>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𝑥</m:t>
                      </m:r>
                    </m:oMath>
                  </a14:m>
                  <a:r>
                    <a:rPr kumimoji="0" lang="vi-VN"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s-E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xmlns="">
            <p:sp>
              <p:nvSpPr>
                <p:cNvPr id="13" name="Rectangle 1"/>
                <p:cNvSpPr>
                  <a:spLocks noRot="1" noChangeAspect="1" noMove="1" noResize="1" noEditPoints="1" noAdjustHandles="1" noChangeArrowheads="1" noChangeShapeType="1" noTextEdit="1"/>
                </p:cNvSpPr>
                <p:nvPr/>
              </p:nvSpPr>
              <p:spPr bwMode="auto">
                <a:xfrm>
                  <a:off x="6858000" y="497263"/>
                  <a:ext cx="11240841" cy="1927707"/>
                </a:xfrm>
                <a:prstGeom prst="rect">
                  <a:avLst/>
                </a:prstGeom>
                <a:blipFill>
                  <a:blip r:embed="rId2"/>
                  <a:stretch>
                    <a:fillRect l="-1790" b="-474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23" name="Rectangle 22"/>
          <p:cNvSpPr/>
          <p:nvPr/>
        </p:nvSpPr>
        <p:spPr>
          <a:xfrm>
            <a:off x="2957068" y="2901944"/>
            <a:ext cx="1103186"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3800" b="1" i="1" u="sng" strike="noStrike" kern="1200" cap="none" spc="0" normalizeH="0" baseline="0" noProof="0" smtClean="0">
                <a:ln>
                  <a:noFill/>
                </a:ln>
                <a:solidFill>
                  <a:srgbClr val="1F497D"/>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1F497D"/>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7" name="Rectangle 6"/>
              <p:cNvSpPr/>
              <p:nvPr/>
            </p:nvSpPr>
            <p:spPr>
              <a:xfrm>
                <a:off x="762000" y="3848100"/>
                <a:ext cx="9043573" cy="5919249"/>
              </a:xfrm>
              <a:prstGeom prst="rect">
                <a:avLst/>
              </a:prstGeom>
            </p:spPr>
            <p:txBody>
              <a:bodyPr wrap="square">
                <a:spAutoFit/>
              </a:bodyPr>
              <a:lstStyle/>
              <a:p>
                <a:pPr lvl="0" algn="just">
                  <a:lnSpc>
                    <a:spcPct val="150000"/>
                  </a:lnSpc>
                </a:pPr>
                <a:r>
                  <a:rPr lang="vi-VN" sz="3700" smtClean="0">
                    <a:solidFill>
                      <a:prstClr val="black"/>
                    </a:solidFill>
                    <a:ea typeface="Times New Roman" panose="02020603050405020304" pitchFamily="18" charset="0"/>
                    <a:cs typeface="Times New Roman" panose="02020603050405020304" pitchFamily="18" charset="0"/>
                  </a:rPr>
                  <a:t>b) Cho </a:t>
                </a:r>
                <a14:m>
                  <m:oMath xmlns:m="http://schemas.openxmlformats.org/officeDocument/2006/math">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𝑥</m:t>
                    </m:r>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=0</m:t>
                    </m:r>
                  </m:oMath>
                </a14:m>
                <a:r>
                  <a:rPr lang="vi-VN" sz="3700">
                    <a:solidFill>
                      <a:prstClr val="black"/>
                    </a:solidFill>
                    <a:ea typeface="Times New Roman" panose="02020603050405020304" pitchFamily="18" charset="0"/>
                    <a:cs typeface="Times New Roman" panose="02020603050405020304" pitchFamily="18" charset="0"/>
                  </a:rPr>
                  <a:t> thì </a:t>
                </a:r>
                <a14:m>
                  <m:oMath xmlns:m="http://schemas.openxmlformats.org/officeDocument/2006/math">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𝑦</m:t>
                    </m:r>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oMath>
                </a14:m>
                <a:r>
                  <a:rPr lang="vi-VN" sz="3700">
                    <a:solidFill>
                      <a:prstClr val="black"/>
                    </a:solidFill>
                    <a:ea typeface="Times New Roman" panose="02020603050405020304" pitchFamily="18" charset="0"/>
                    <a:cs typeface="Times New Roman" panose="02020603050405020304" pitchFamily="18" charset="0"/>
                  </a:rPr>
                  <a:t> ta được giao điểm của đồ thị với trục </a:t>
                </a:r>
                <a14:m>
                  <m:oMath xmlns:m="http://schemas.openxmlformats.org/officeDocument/2006/math">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𝑂𝑦</m:t>
                    </m:r>
                  </m:oMath>
                </a14:m>
                <a:r>
                  <a:rPr lang="vi-VN" sz="3700">
                    <a:solidFill>
                      <a:prstClr val="black"/>
                    </a:solidFill>
                    <a:ea typeface="Times New Roman" panose="02020603050405020304" pitchFamily="18" charset="0"/>
                    <a:cs typeface="Times New Roman" panose="02020603050405020304" pitchFamily="18" charset="0"/>
                  </a:rPr>
                  <a:t> là </a:t>
                </a:r>
                <a14:m>
                  <m:oMath xmlns:m="http://schemas.openxmlformats.org/officeDocument/2006/math">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𝑀</m:t>
                    </m:r>
                    <m:d>
                      <m:d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0;5</m:t>
                        </m:r>
                      </m:e>
                    </m:d>
                  </m:oMath>
                </a14:m>
                <a:endParaRPr lang="en-US" sz="3700">
                  <a:solidFill>
                    <a:prstClr val="black"/>
                  </a:solidFill>
                  <a:ea typeface="Arial" panose="020B0604020202020204" pitchFamily="34" charset="0"/>
                  <a:cs typeface="Times New Roman" panose="02020603050405020304" pitchFamily="18" charset="0"/>
                </a:endParaRPr>
              </a:p>
              <a:p>
                <a:pPr lvl="0" algn="just">
                  <a:lnSpc>
                    <a:spcPct val="150000"/>
                  </a:lnSpc>
                </a:pPr>
                <a:r>
                  <a:rPr lang="vi-VN" sz="3700">
                    <a:solidFill>
                      <a:prstClr val="black"/>
                    </a:solidFill>
                    <a:ea typeface="Times New Roman" panose="02020603050405020304" pitchFamily="18" charset="0"/>
                    <a:cs typeface="Times New Roman" panose="02020603050405020304" pitchFamily="18" charset="0"/>
                  </a:rPr>
                  <a:t>Cho </a:t>
                </a:r>
                <a14:m>
                  <m:oMath xmlns:m="http://schemas.openxmlformats.org/officeDocument/2006/math">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𝑦</m:t>
                    </m:r>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=0</m:t>
                    </m:r>
                  </m:oMath>
                </a14:m>
                <a:r>
                  <a:rPr lang="vi-VN" sz="3700">
                    <a:solidFill>
                      <a:prstClr val="black"/>
                    </a:solidFill>
                    <a:ea typeface="Times New Roman" panose="02020603050405020304" pitchFamily="18" charset="0"/>
                    <a:cs typeface="Times New Roman" panose="02020603050405020304" pitchFamily="18" charset="0"/>
                  </a:rPr>
                  <a:t> thì </a:t>
                </a:r>
                <a14:m>
                  <m:oMath xmlns:m="http://schemas.openxmlformats.org/officeDocument/2006/math">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𝑥</m:t>
                    </m:r>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num>
                      <m:den>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vi-VN" sz="3700">
                    <a:solidFill>
                      <a:prstClr val="black"/>
                    </a:solidFill>
                    <a:ea typeface="Times New Roman" panose="02020603050405020304" pitchFamily="18" charset="0"/>
                    <a:cs typeface="Times New Roman" panose="02020603050405020304" pitchFamily="18" charset="0"/>
                  </a:rPr>
                  <a:t> ta được giao điểm của đồ thị với trục </a:t>
                </a:r>
                <a14:m>
                  <m:oMath xmlns:m="http://schemas.openxmlformats.org/officeDocument/2006/math">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𝑂𝑥</m:t>
                    </m:r>
                  </m:oMath>
                </a14:m>
                <a:r>
                  <a:rPr lang="vi-VN" sz="3700">
                    <a:solidFill>
                      <a:prstClr val="black"/>
                    </a:solidFill>
                    <a:ea typeface="Times New Roman" panose="02020603050405020304" pitchFamily="18" charset="0"/>
                    <a:cs typeface="Times New Roman" panose="02020603050405020304" pitchFamily="18" charset="0"/>
                  </a:rPr>
                  <a:t> là </a:t>
                </a:r>
                <a14:m>
                  <m:oMath xmlns:m="http://schemas.openxmlformats.org/officeDocument/2006/math">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𝑁</m:t>
                    </m:r>
                    <m:d>
                      <m:d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num>
                          <m:den>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den>
                        </m:f>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;0</m:t>
                        </m:r>
                      </m:e>
                    </m:d>
                  </m:oMath>
                </a14:m>
                <a:endParaRPr lang="en-US" sz="3700">
                  <a:solidFill>
                    <a:prstClr val="black"/>
                  </a:solidFill>
                  <a:ea typeface="Arial" panose="020B0604020202020204" pitchFamily="34" charset="0"/>
                  <a:cs typeface="Times New Roman" panose="02020603050405020304" pitchFamily="18" charset="0"/>
                </a:endParaRPr>
              </a:p>
              <a:p>
                <a:pPr lvl="0" algn="just">
                  <a:lnSpc>
                    <a:spcPct val="150000"/>
                  </a:lnSpc>
                </a:pPr>
                <a:r>
                  <a:rPr lang="vi-VN" sz="3700">
                    <a:solidFill>
                      <a:prstClr val="black"/>
                    </a:solidFill>
                    <a:ea typeface="Times New Roman" panose="02020603050405020304" pitchFamily="18" charset="0"/>
                    <a:cs typeface="Times New Roman" panose="02020603050405020304" pitchFamily="18" charset="0"/>
                  </a:rPr>
                  <a:t>Đồ thị hàm số </a:t>
                </a:r>
                <a14:m>
                  <m:oMath xmlns:m="http://schemas.openxmlformats.org/officeDocument/2006/math">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𝑦</m:t>
                    </m:r>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𝑥</m:t>
                    </m:r>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oMath>
                </a14:m>
                <a:r>
                  <a:rPr lang="vi-VN" sz="3700">
                    <a:solidFill>
                      <a:prstClr val="black"/>
                    </a:solidFill>
                    <a:ea typeface="Times New Roman" panose="02020603050405020304" pitchFamily="18" charset="0"/>
                    <a:cs typeface="Times New Roman" panose="02020603050405020304" pitchFamily="18" charset="0"/>
                  </a:rPr>
                  <a:t> là đường thẳng </a:t>
                </a:r>
                <a14:m>
                  <m:oMath xmlns:m="http://schemas.openxmlformats.org/officeDocument/2006/math">
                    <m:r>
                      <a:rPr lang="vi-VN"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𝑀𝑁</m:t>
                    </m:r>
                    <m:r>
                      <a:rPr lang="en-US" sz="3700" b="0" i="1"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700">
                  <a:solidFill>
                    <a:prstClr val="black"/>
                  </a:solidFill>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62000" y="3848100"/>
                <a:ext cx="9043573" cy="5919249"/>
              </a:xfrm>
              <a:prstGeom prst="rect">
                <a:avLst/>
              </a:prstGeom>
              <a:blipFill>
                <a:blip r:embed="rId3"/>
                <a:stretch>
                  <a:fillRect l="-2089" r="-2022" b="-2781"/>
                </a:stretch>
              </a:blipFill>
            </p:spPr>
            <p:txBody>
              <a:bodyPr/>
              <a:lstStyle/>
              <a:p>
                <a:r>
                  <a:rPr lang="en-US">
                    <a:noFill/>
                  </a:rPr>
                  <a:t> </a:t>
                </a:r>
              </a:p>
            </p:txBody>
          </p:sp>
        </mc:Fallback>
      </mc:AlternateContent>
      <p:pic>
        <p:nvPicPr>
          <p:cNvPr id="24" name="Picture 23"/>
          <p:cNvPicPr>
            <a:picLocks noChangeAspect="1"/>
          </p:cNvPicPr>
          <p:nvPr/>
        </p:nvPicPr>
        <p:blipFill>
          <a:blip r:embed="rId4"/>
          <a:stretch>
            <a:fillRect/>
          </a:stretch>
        </p:blipFill>
        <p:spPr>
          <a:xfrm>
            <a:off x="17013602" y="3217041"/>
            <a:ext cx="910777" cy="1310819"/>
          </a:xfrm>
          <a:prstGeom prst="rect">
            <a:avLst/>
          </a:prstGeom>
        </p:spPr>
      </p:pic>
      <p:pic>
        <p:nvPicPr>
          <p:cNvPr id="6" name="Picture 5"/>
          <p:cNvPicPr>
            <a:picLocks noChangeAspect="1"/>
          </p:cNvPicPr>
          <p:nvPr/>
        </p:nvPicPr>
        <p:blipFill>
          <a:blip r:embed="rId5"/>
          <a:stretch>
            <a:fillRect/>
          </a:stretch>
        </p:blipFill>
        <p:spPr>
          <a:xfrm>
            <a:off x="11430000" y="2754105"/>
            <a:ext cx="5824191" cy="6995360"/>
          </a:xfrm>
          <a:prstGeom prst="rect">
            <a:avLst/>
          </a:prstGeom>
        </p:spPr>
      </p:pic>
    </p:spTree>
    <p:extLst>
      <p:ext uri="{BB962C8B-B14F-4D97-AF65-F5344CB8AC3E}">
        <p14:creationId xmlns:p14="http://schemas.microsoft.com/office/powerpoint/2010/main" val="270122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768732"/>
        </a:solidFill>
        <a:effectLst/>
      </p:bgPr>
    </p:bg>
    <p:spTree>
      <p:nvGrpSpPr>
        <p:cNvPr id="1" name=""/>
        <p:cNvGrpSpPr/>
        <p:nvPr/>
      </p:nvGrpSpPr>
      <p:grpSpPr>
        <a:xfrm>
          <a:off x="0" y="0"/>
          <a:ext cx="0" cy="0"/>
          <a:chOff x="0" y="0"/>
          <a:chExt cx="0" cy="0"/>
        </a:xfrm>
      </p:grpSpPr>
      <p:grpSp>
        <p:nvGrpSpPr>
          <p:cNvPr id="2" name="Group 2"/>
          <p:cNvGrpSpPr/>
          <p:nvPr/>
        </p:nvGrpSpPr>
        <p:grpSpPr>
          <a:xfrm>
            <a:off x="302118" y="266700"/>
            <a:ext cx="17725198" cy="9717612"/>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bg1"/>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p:cNvGrpSpPr/>
          <p:nvPr/>
        </p:nvGrpSpPr>
        <p:grpSpPr>
          <a:xfrm>
            <a:off x="570159" y="571500"/>
            <a:ext cx="17184441" cy="1927707"/>
            <a:chOff x="914400" y="497263"/>
            <a:chExt cx="17184441" cy="1927707"/>
          </a:xfrm>
        </p:grpSpPr>
        <p:grpSp>
          <p:nvGrpSpPr>
            <p:cNvPr id="12" name="Group 11"/>
            <p:cNvGrpSpPr/>
            <p:nvPr/>
          </p:nvGrpSpPr>
          <p:grpSpPr>
            <a:xfrm>
              <a:off x="914400" y="800100"/>
              <a:ext cx="5685164" cy="1174015"/>
              <a:chOff x="853357" y="718395"/>
              <a:chExt cx="5279080" cy="1174015"/>
            </a:xfrm>
          </p:grpSpPr>
          <p:grpSp>
            <p:nvGrpSpPr>
              <p:cNvPr id="14" name="Group 5"/>
              <p:cNvGrpSpPr/>
              <p:nvPr/>
            </p:nvGrpSpPr>
            <p:grpSpPr>
              <a:xfrm>
                <a:off x="853357" y="718395"/>
                <a:ext cx="5279080" cy="1174015"/>
                <a:chOff x="0" y="-47625"/>
                <a:chExt cx="4587579" cy="391542"/>
              </a:xfrm>
            </p:grpSpPr>
            <p:sp>
              <p:nvSpPr>
                <p:cNvPr id="21" name="Freeform 6"/>
                <p:cNvSpPr/>
                <p:nvPr/>
              </p:nvSpPr>
              <p:spPr>
                <a:xfrm>
                  <a:off x="154804" y="0"/>
                  <a:ext cx="443277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22" name="TextBox 7"/>
                <p:cNvSpPr txBox="1"/>
                <p:nvPr/>
              </p:nvSpPr>
              <p:spPr>
                <a:xfrm>
                  <a:off x="0" y="-47625"/>
                  <a:ext cx="1721685" cy="3915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2"/>
              <p:cNvSpPr txBox="1"/>
              <p:nvPr/>
            </p:nvSpPr>
            <p:spPr>
              <a:xfrm>
                <a:off x="1053992" y="1002937"/>
                <a:ext cx="5068977" cy="756617"/>
              </a:xfrm>
              <a:prstGeom prst="rect">
                <a:avLst/>
              </a:prstGeom>
            </p:spPr>
            <p:txBody>
              <a:bodyPr wrap="square" lIns="0" tIns="0" rIns="0" bIns="0" rtlCol="0" anchor="t">
                <a:spAutoFit/>
              </a:bodyPr>
              <a:lstStyle/>
              <a:p>
                <a:pPr marL="0" marR="0" lvl="0" indent="0" algn="ctr" defTabSz="914400" rtl="0" eaLnBrk="1" fontAlgn="auto" latinLnBrk="0" hangingPunct="1">
                  <a:lnSpc>
                    <a:spcPts val="5915"/>
                  </a:lnSpc>
                  <a:spcBef>
                    <a:spcPts val="0"/>
                  </a:spcBef>
                  <a:spcAft>
                    <a:spcPts val="0"/>
                  </a:spcAft>
                  <a:buClrTx/>
                  <a:buSzTx/>
                  <a:buFontTx/>
                  <a:buNone/>
                  <a:tabLst/>
                  <a:defRPr/>
                </a:pPr>
                <a:r>
                  <a:rPr kumimoji="0" lang="en-US" sz="4000" b="1" i="0" u="none" strike="noStrike" kern="1200" cap="none" spc="0" normalizeH="0" baseline="0" noProof="0">
                    <a:ln>
                      <a:noFill/>
                    </a:ln>
                    <a:solidFill>
                      <a:srgbClr val="495324"/>
                    </a:solidFill>
                    <a:effectLst/>
                    <a:uLnTx/>
                    <a:uFillTx/>
                    <a:latin typeface="Arial" panose="020B0604020202020204" pitchFamily="34" charset="0"/>
                    <a:ea typeface="More Sugar Bold"/>
                    <a:cs typeface="Arial" panose="020B0604020202020204" pitchFamily="34" charset="0"/>
                  </a:rPr>
                  <a:t>Bài </a:t>
                </a:r>
                <a:r>
                  <a:rPr kumimoji="0" lang="en-US" sz="4000" b="1" i="0" u="none" strike="noStrike" kern="1200" cap="none" spc="0" normalizeH="0" baseline="0" noProof="0" smtClean="0">
                    <a:ln>
                      <a:noFill/>
                    </a:ln>
                    <a:solidFill>
                      <a:srgbClr val="495324"/>
                    </a:solidFill>
                    <a:effectLst/>
                    <a:uLnTx/>
                    <a:uFillTx/>
                    <a:latin typeface="Arial" panose="020B0604020202020204" pitchFamily="34" charset="0"/>
                    <a:ea typeface="More Sugar Bold"/>
                    <a:cs typeface="Arial" panose="020B0604020202020204" pitchFamily="34" charset="0"/>
                  </a:rPr>
                  <a:t>7.26 </a:t>
                </a:r>
                <a:r>
                  <a:rPr kumimoji="0" lang="en-US" sz="4000" b="1" i="0" u="none" strike="noStrike" kern="1200" cap="none" spc="0" normalizeH="0" baseline="0" noProof="0">
                    <a:ln>
                      <a:noFill/>
                    </a:ln>
                    <a:solidFill>
                      <a:srgbClr val="495324"/>
                    </a:solidFill>
                    <a:effectLst/>
                    <a:uLnTx/>
                    <a:uFillTx/>
                    <a:latin typeface="Arial" panose="020B0604020202020204" pitchFamily="34" charset="0"/>
                    <a:ea typeface="More Sugar Bold"/>
                    <a:cs typeface="Arial" panose="020B0604020202020204" pitchFamily="34" charset="0"/>
                  </a:rPr>
                  <a:t>(SGK – </a:t>
                </a:r>
                <a:r>
                  <a:rPr kumimoji="0" lang="en-US" sz="4000" b="1" i="0" u="none" strike="noStrike" kern="1200" cap="none" spc="0" normalizeH="0" baseline="0" noProof="0" smtClean="0">
                    <a:ln>
                      <a:noFill/>
                    </a:ln>
                    <a:solidFill>
                      <a:srgbClr val="495324"/>
                    </a:solidFill>
                    <a:effectLst/>
                    <a:uLnTx/>
                    <a:uFillTx/>
                    <a:latin typeface="Arial" panose="020B0604020202020204" pitchFamily="34" charset="0"/>
                    <a:ea typeface="More Sugar Bold"/>
                    <a:cs typeface="Arial" panose="020B0604020202020204" pitchFamily="34" charset="0"/>
                  </a:rPr>
                  <a:t>tr.50)</a:t>
                </a:r>
                <a:endParaRPr kumimoji="0" lang="en-US" sz="4000" b="1" i="0" u="none" strike="noStrike" kern="1200" cap="none" spc="0" normalizeH="0" baseline="0" noProof="0">
                  <a:ln>
                    <a:noFill/>
                  </a:ln>
                  <a:solidFill>
                    <a:srgbClr val="495324"/>
                  </a:solidFill>
                  <a:effectLst/>
                  <a:uLnTx/>
                  <a:uFillTx/>
                  <a:latin typeface="Arial" panose="020B0604020202020204" pitchFamily="34" charset="0"/>
                  <a:ea typeface="More Sugar Bold"/>
                  <a:cs typeface="Arial" panose="020B0604020202020204" pitchFamily="34" charset="0"/>
                </a:endParaRPr>
              </a:p>
            </p:txBody>
          </p:sp>
        </p:grpSp>
        <mc:AlternateContent xmlns:mc="http://schemas.openxmlformats.org/markup-compatibility/2006" xmlns:a14="http://schemas.microsoft.com/office/drawing/2010/main">
          <mc:Choice Requires="a14">
            <p:sp>
              <p:nvSpPr>
                <p:cNvPr id="13" name="Rectangle 1"/>
                <p:cNvSpPr>
                  <a:spLocks noChangeArrowheads="1"/>
                </p:cNvSpPr>
                <p:nvPr/>
              </p:nvSpPr>
              <p:spPr bwMode="auto">
                <a:xfrm>
                  <a:off x="6858000" y="497263"/>
                  <a:ext cx="11240841" cy="192770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65000"/>
                    </a:lnSpc>
                    <a:spcBef>
                      <a:spcPct val="0"/>
                    </a:spcBef>
                    <a:spcAft>
                      <a:spcPct val="0"/>
                    </a:spcAft>
                    <a:buClrTx/>
                    <a:buSzTx/>
                    <a:buFontTx/>
                    <a:buNone/>
                    <a:tabLst/>
                    <a:defRPr/>
                  </a:pPr>
                  <a:r>
                    <a:rPr kumimoji="0" lang="es-ES" altLang="en-US" sz="3800" b="0" i="0" u="none" strike="noStrike" kern="1200" cap="none" spc="0" normalizeH="0" baseline="0" noProof="0">
                      <a:ln>
                        <a:noFill/>
                      </a:ln>
                      <a:solidFill>
                        <a:prstClr val="black"/>
                      </a:solidFill>
                      <a:effectLst/>
                      <a:uLnTx/>
                      <a:uFillTx/>
                      <a:latin typeface="Arial" panose="020B0604020202020204" pitchFamily="34" charset="0"/>
                      <a:ea typeface="Open Sans"/>
                      <a:cs typeface="+mn-cs"/>
                    </a:rPr>
                    <a:t>Vẽ đồ thị của các hàm số sau</a:t>
                  </a:r>
                  <a:r>
                    <a:rPr kumimoji="0" lang="es-ES" altLang="en-US" sz="3800" b="0" i="0" u="none" strike="noStrike" kern="1200" cap="none" spc="0" normalizeH="0" baseline="0" noProof="0" smtClean="0">
                      <a:ln>
                        <a:noFill/>
                      </a:ln>
                      <a:solidFill>
                        <a:prstClr val="black"/>
                      </a:solidFill>
                      <a:effectLst/>
                      <a:uLnTx/>
                      <a:uFillTx/>
                      <a:latin typeface="Arial" panose="020B0604020202020204" pitchFamily="34" charset="0"/>
                      <a:ea typeface="Open Sans"/>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 </a:t>
                  </a:r>
                  <a14:m>
                    <m:oMath xmlns:m="http://schemas.openxmlformats.org/officeDocument/2006/math">
                      <m:r>
                        <a:rPr kumimoji="0" lang="es-E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es-E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=2</m:t>
                      </m:r>
                      <m:r>
                        <a:rPr kumimoji="0" lang="es-E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r>
                        <a:rPr kumimoji="0" lang="es-E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 – 6</m:t>
                      </m:r>
                    </m:oMath>
                  </a14:m>
                  <a:r>
                    <a:rPr kumimoji="0" lang="es-E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ES" sz="3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E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 </a:t>
                  </a:r>
                  <a14:m>
                    <m:oMath xmlns:m="http://schemas.openxmlformats.org/officeDocument/2006/math">
                      <m:r>
                        <a:rPr kumimoji="0" lang="es-E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𝑦</m:t>
                      </m:r>
                      <m:r>
                        <a:rPr kumimoji="0" lang="es-E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 –3</m:t>
                      </m:r>
                      <m:r>
                        <a:rPr kumimoji="0" lang="es-E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𝑥</m:t>
                      </m:r>
                      <m:r>
                        <a:rPr kumimoji="0" lang="es-ES" sz="3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+5</m:t>
                      </m:r>
                    </m:oMath>
                  </a14:m>
                  <a:r>
                    <a:rPr kumimoji="0" lang="es-E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c) </a:t>
                  </a:r>
                  <a14:m>
                    <m:oMath xmlns:m="http://schemas.openxmlformats.org/officeDocument/2006/math">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m:t>
                          </m:r>
                        </m:num>
                        <m:den>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den>
                      </m:f>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𝑥</m:t>
                      </m:r>
                    </m:oMath>
                  </a14:m>
                  <a:r>
                    <a:rPr kumimoji="0" lang="vi-VN"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s-ES" sz="3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xmlns="">
            <p:sp>
              <p:nvSpPr>
                <p:cNvPr id="13" name="Rectangle 1"/>
                <p:cNvSpPr>
                  <a:spLocks noRot="1" noChangeAspect="1" noMove="1" noResize="1" noEditPoints="1" noAdjustHandles="1" noChangeArrowheads="1" noChangeShapeType="1" noTextEdit="1"/>
                </p:cNvSpPr>
                <p:nvPr/>
              </p:nvSpPr>
              <p:spPr bwMode="auto">
                <a:xfrm>
                  <a:off x="6858000" y="497263"/>
                  <a:ext cx="11240841" cy="1927707"/>
                </a:xfrm>
                <a:prstGeom prst="rect">
                  <a:avLst/>
                </a:prstGeom>
                <a:blipFill>
                  <a:blip r:embed="rId2"/>
                  <a:stretch>
                    <a:fillRect l="-1790" b="-474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23" name="Rectangle 22"/>
          <p:cNvSpPr/>
          <p:nvPr/>
        </p:nvSpPr>
        <p:spPr>
          <a:xfrm>
            <a:off x="2957068" y="2901944"/>
            <a:ext cx="1103186"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3800" b="1" i="1" u="sng" strike="noStrike" kern="1200" cap="none" spc="0" normalizeH="0" baseline="0" noProof="0" smtClean="0">
                <a:ln>
                  <a:noFill/>
                </a:ln>
                <a:solidFill>
                  <a:srgbClr val="1F497D"/>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1F497D"/>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7" name="Rectangle 6"/>
              <p:cNvSpPr/>
              <p:nvPr/>
            </p:nvSpPr>
            <p:spPr>
              <a:xfrm>
                <a:off x="786227" y="4152900"/>
                <a:ext cx="9043573" cy="4892237"/>
              </a:xfrm>
              <a:prstGeom prst="rect">
                <a:avLst/>
              </a:prstGeom>
            </p:spPr>
            <p:txBody>
              <a:bodyPr wrap="square">
                <a:spAutoFit/>
              </a:bodyPr>
              <a:lstStyle/>
              <a:p>
                <a:pPr algn="just">
                  <a:lnSpc>
                    <a:spcPct val="150000"/>
                  </a:lnSpc>
                  <a:spcBef>
                    <a:spcPts val="300"/>
                  </a:spcBef>
                  <a:spcAft>
                    <a:spcPts val="300"/>
                  </a:spcAft>
                </a:pPr>
                <a:r>
                  <a:rPr lang="vi-VN" sz="3700">
                    <a:ea typeface="Times New Roman" panose="02020603050405020304" pitchFamily="18" charset="0"/>
                    <a:cs typeface="Times New Roman" panose="02020603050405020304" pitchFamily="18" charset="0"/>
                  </a:rPr>
                  <a:t>c) Cho </a:t>
                </a:r>
                <a14:m>
                  <m:oMath xmlns:m="http://schemas.openxmlformats.org/officeDocument/2006/math">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vi-VN" sz="3700">
                    <a:effectLst/>
                    <a:ea typeface="Times New Roman" panose="02020603050405020304" pitchFamily="18" charset="0"/>
                    <a:cs typeface="Times New Roman" panose="02020603050405020304" pitchFamily="18" charset="0"/>
                  </a:rPr>
                  <a:t> thì </a:t>
                </a:r>
                <a14:m>
                  <m:oMath xmlns:m="http://schemas.openxmlformats.org/officeDocument/2006/math">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vi-VN" sz="3700">
                    <a:effectLst/>
                    <a:ea typeface="Times New Roman" panose="02020603050405020304" pitchFamily="18" charset="0"/>
                    <a:cs typeface="Times New Roman" panose="02020603050405020304" pitchFamily="18" charset="0"/>
                  </a:rPr>
                  <a:t> đồ thị hàm </a:t>
                </a:r>
                <a:r>
                  <a:rPr lang="en-US" sz="3700" smtClean="0">
                    <a:effectLst/>
                    <a:latin typeface="Arial" panose="020B0604020202020204" pitchFamily="34" charset="0"/>
                    <a:ea typeface="Times New Roman" panose="02020603050405020304" pitchFamily="18" charset="0"/>
                    <a:cs typeface="Arial" panose="020B0604020202020204" pitchFamily="34" charset="0"/>
                  </a:rPr>
                  <a:t>số</a:t>
                </a:r>
                <a:r>
                  <a:rPr lang="vi-VN" sz="3700" smtClean="0">
                    <a:effectLst/>
                    <a:ea typeface="Times New Roman" panose="02020603050405020304" pitchFamily="18" charset="0"/>
                    <a:cs typeface="Times New Roman" panose="02020603050405020304" pitchFamily="18" charset="0"/>
                  </a:rPr>
                  <a:t> </a:t>
                </a:r>
                <a:r>
                  <a:rPr lang="vi-VN" sz="3700">
                    <a:effectLst/>
                    <a:ea typeface="Times New Roman" panose="02020603050405020304" pitchFamily="18" charset="0"/>
                    <a:cs typeface="Times New Roman" panose="02020603050405020304" pitchFamily="18" charset="0"/>
                  </a:rPr>
                  <a:t>đi qua gốc tọa độ </a:t>
                </a:r>
                <a14:m>
                  <m:oMath xmlns:m="http://schemas.openxmlformats.org/officeDocument/2006/math">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𝑂</m:t>
                    </m:r>
                    <m:d>
                      <m:d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0;0</m:t>
                        </m:r>
                      </m:e>
                    </m:d>
                  </m:oMath>
                </a14:m>
                <a:endParaRPr lang="en-US" sz="37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700">
                    <a:effectLst/>
                    <a:ea typeface="Times New Roman" panose="02020603050405020304" pitchFamily="18" charset="0"/>
                    <a:cs typeface="Times New Roman" panose="02020603050405020304" pitchFamily="18" charset="0"/>
                  </a:rPr>
                  <a:t>Cho </a:t>
                </a:r>
                <a14:m>
                  <m:oMath xmlns:m="http://schemas.openxmlformats.org/officeDocument/2006/math">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vi-VN" sz="3700">
                    <a:effectLst/>
                    <a:ea typeface="Times New Roman" panose="02020603050405020304" pitchFamily="18" charset="0"/>
                    <a:cs typeface="Times New Roman" panose="02020603050405020304" pitchFamily="18" charset="0"/>
                  </a:rPr>
                  <a:t> thì </a:t>
                </a:r>
                <a14:m>
                  <m:oMath xmlns:m="http://schemas.openxmlformats.org/officeDocument/2006/math">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vi-VN" sz="3700">
                    <a:effectLst/>
                    <a:ea typeface="Times New Roman" panose="02020603050405020304" pitchFamily="18" charset="0"/>
                    <a:cs typeface="Times New Roman" panose="02020603050405020304" pitchFamily="18" charset="0"/>
                  </a:rPr>
                  <a:t> đồ thị hàm số đi qua điểm </a:t>
                </a:r>
                <a14:m>
                  <m:oMath xmlns:m="http://schemas.openxmlformats.org/officeDocument/2006/math">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𝐴</m:t>
                    </m:r>
                    <m:d>
                      <m:d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2;3</m:t>
                        </m:r>
                      </m:e>
                    </m:d>
                  </m:oMath>
                </a14:m>
                <a:endParaRPr lang="en-US" sz="37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700">
                    <a:effectLst/>
                    <a:ea typeface="Times New Roman" panose="02020603050405020304" pitchFamily="18" charset="0"/>
                    <a:cs typeface="Times New Roman" panose="02020603050405020304" pitchFamily="18" charset="0"/>
                  </a:rPr>
                  <a:t>Đồ thị hàm số </a:t>
                </a:r>
                <a14:m>
                  <m:oMath xmlns:m="http://schemas.openxmlformats.org/officeDocument/2006/math">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vi-VN" sz="3700">
                    <a:effectLst/>
                    <a:ea typeface="Times New Roman" panose="02020603050405020304" pitchFamily="18" charset="0"/>
                    <a:cs typeface="Times New Roman" panose="02020603050405020304" pitchFamily="18" charset="0"/>
                  </a:rPr>
                  <a:t> là đường thẳng </a:t>
                </a:r>
                <a14:m>
                  <m:oMath xmlns:m="http://schemas.openxmlformats.org/officeDocument/2006/math">
                    <m:r>
                      <a:rPr lang="vi-VN" sz="3700" i="1">
                        <a:effectLst/>
                        <a:latin typeface="Cambria Math" panose="02040503050406030204" pitchFamily="18" charset="0"/>
                        <a:ea typeface="Times New Roman" panose="02020603050405020304" pitchFamily="18" charset="0"/>
                        <a:cs typeface="Times New Roman" panose="02020603050405020304" pitchFamily="18" charset="0"/>
                      </a:rPr>
                      <m:t>𝑂𝐴</m:t>
                    </m:r>
                  </m:oMath>
                </a14:m>
                <a:r>
                  <a:rPr lang="en-US" sz="3700" smtClean="0">
                    <a:effectLst/>
                    <a:ea typeface="Arial" panose="020B0604020202020204" pitchFamily="34" charset="0"/>
                    <a:cs typeface="Times New Roman" panose="02020603050405020304" pitchFamily="18" charset="0"/>
                  </a:rPr>
                  <a:t>.</a:t>
                </a:r>
                <a:endParaRPr lang="en-US" sz="3700">
                  <a:effectLs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86227" y="4152900"/>
                <a:ext cx="9043573" cy="4892237"/>
              </a:xfrm>
              <a:prstGeom prst="rect">
                <a:avLst/>
              </a:prstGeom>
              <a:blipFill>
                <a:blip r:embed="rId3"/>
                <a:stretch>
                  <a:fillRect l="-2156" r="-2022"/>
                </a:stretch>
              </a:blipFill>
            </p:spPr>
            <p:txBody>
              <a:bodyPr/>
              <a:lstStyle/>
              <a:p>
                <a:r>
                  <a:rPr lang="en-US">
                    <a:noFill/>
                  </a:rPr>
                  <a:t> </a:t>
                </a:r>
              </a:p>
            </p:txBody>
          </p:sp>
        </mc:Fallback>
      </mc:AlternateContent>
      <p:pic>
        <p:nvPicPr>
          <p:cNvPr id="24" name="Picture 23"/>
          <p:cNvPicPr>
            <a:picLocks noChangeAspect="1"/>
          </p:cNvPicPr>
          <p:nvPr/>
        </p:nvPicPr>
        <p:blipFill>
          <a:blip r:embed="rId4"/>
          <a:stretch>
            <a:fillRect/>
          </a:stretch>
        </p:blipFill>
        <p:spPr>
          <a:xfrm>
            <a:off x="17116539" y="3240498"/>
            <a:ext cx="910777" cy="1310819"/>
          </a:xfrm>
          <a:prstGeom prst="rect">
            <a:avLst/>
          </a:prstGeom>
        </p:spPr>
      </p:pic>
      <p:pic>
        <p:nvPicPr>
          <p:cNvPr id="9" name="Picture 8"/>
          <p:cNvPicPr>
            <a:picLocks noChangeAspect="1"/>
          </p:cNvPicPr>
          <p:nvPr/>
        </p:nvPicPr>
        <p:blipFill>
          <a:blip r:embed="rId5"/>
          <a:stretch>
            <a:fillRect/>
          </a:stretch>
        </p:blipFill>
        <p:spPr>
          <a:xfrm>
            <a:off x="11060679" y="2903949"/>
            <a:ext cx="5322321" cy="6685844"/>
          </a:xfrm>
          <a:prstGeom prst="rect">
            <a:avLst/>
          </a:prstGeom>
        </p:spPr>
      </p:pic>
    </p:spTree>
    <p:extLst>
      <p:ext uri="{BB962C8B-B14F-4D97-AF65-F5344CB8AC3E}">
        <p14:creationId xmlns:p14="http://schemas.microsoft.com/office/powerpoint/2010/main" val="67675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3962400" y="2014910"/>
            <a:ext cx="10201470" cy="5566990"/>
          </a:xfrm>
          <a:custGeom>
            <a:avLst/>
            <a:gdLst/>
            <a:ahLst/>
            <a:cxnLst/>
            <a:rect l="l" t="t" r="r" b="b"/>
            <a:pathLst>
              <a:path w="8844261" h="4984947">
                <a:moveTo>
                  <a:pt x="0" y="0"/>
                </a:moveTo>
                <a:lnTo>
                  <a:pt x="8844261" y="0"/>
                </a:lnTo>
                <a:lnTo>
                  <a:pt x="8844261" y="4984948"/>
                </a:lnTo>
                <a:lnTo>
                  <a:pt x="0" y="498494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TextBox 6"/>
          <p:cNvSpPr txBox="1"/>
          <p:nvPr/>
        </p:nvSpPr>
        <p:spPr>
          <a:xfrm>
            <a:off x="4157530" y="4428864"/>
            <a:ext cx="9972939" cy="1157881"/>
          </a:xfrm>
          <a:prstGeom prst="rect">
            <a:avLst/>
          </a:prstGeom>
        </p:spPr>
        <p:txBody>
          <a:bodyPr wrap="square" lIns="0" tIns="0" rIns="0" bIns="0" rtlCol="0" anchor="t">
            <a:spAutoFit/>
          </a:bodyPr>
          <a:lstStyle/>
          <a:p>
            <a:pPr marL="0" marR="0" lvl="0" indent="0" algn="ctr" defTabSz="914400" rtl="0" eaLnBrk="1" fontAlgn="auto" latinLnBrk="0" hangingPunct="1">
              <a:lnSpc>
                <a:spcPts val="8727"/>
              </a:lnSpc>
              <a:spcBef>
                <a:spcPts val="0"/>
              </a:spcBef>
              <a:spcAft>
                <a:spcPts val="0"/>
              </a:spcAft>
              <a:buClrTx/>
              <a:buSzTx/>
              <a:buFontTx/>
              <a:buNone/>
              <a:tabLst/>
              <a:defRPr/>
            </a:pPr>
            <a:r>
              <a:rPr kumimoji="0" lang="en-US" sz="11000" b="1" i="0" u="none" strike="noStrike" kern="1200" cap="none" spc="0" normalizeH="0" baseline="0" noProof="0" smtClean="0">
                <a:ln>
                  <a:noFill/>
                </a:ln>
                <a:solidFill>
                  <a:srgbClr val="495324"/>
                </a:solidFill>
                <a:effectLst/>
                <a:uLnTx/>
                <a:uFillTx/>
                <a:latin typeface="Arial" panose="020B0604020202020204" pitchFamily="34" charset="0"/>
                <a:ea typeface="+mn-ea"/>
                <a:cs typeface="Arial" panose="020B0604020202020204" pitchFamily="34" charset="0"/>
              </a:rPr>
              <a:t>VẬN</a:t>
            </a:r>
            <a:r>
              <a:rPr kumimoji="0" lang="en-US" sz="11000" b="1" i="0" u="none" strike="noStrike" kern="1200" cap="none" spc="0" normalizeH="0" noProof="0" smtClean="0">
                <a:ln>
                  <a:noFill/>
                </a:ln>
                <a:solidFill>
                  <a:srgbClr val="495324"/>
                </a:solidFill>
                <a:effectLst/>
                <a:uLnTx/>
                <a:uFillTx/>
                <a:latin typeface="Arial" panose="020B0604020202020204" pitchFamily="34" charset="0"/>
                <a:ea typeface="+mn-ea"/>
                <a:cs typeface="Arial" panose="020B0604020202020204" pitchFamily="34" charset="0"/>
              </a:rPr>
              <a:t> DỤNG</a:t>
            </a:r>
            <a:endParaRPr kumimoji="0" lang="en-US" sz="11000" b="1" i="0" u="none" strike="noStrike" kern="1200" cap="none" spc="0" normalizeH="0" baseline="0" noProof="0">
              <a:ln>
                <a:noFill/>
              </a:ln>
              <a:solidFill>
                <a:srgbClr val="495324"/>
              </a:solidFill>
              <a:effectLst/>
              <a:uLnTx/>
              <a:uFillTx/>
              <a:latin typeface="Arial" panose="020B0604020202020204" pitchFamily="34" charset="0"/>
              <a:ea typeface="+mn-ea"/>
              <a:cs typeface="Arial" panose="020B0604020202020204" pitchFamily="34" charset="0"/>
            </a:endParaRPr>
          </a:p>
        </p:txBody>
      </p:sp>
      <p:sp>
        <p:nvSpPr>
          <p:cNvPr id="8" name="Freeform 8"/>
          <p:cNvSpPr/>
          <p:nvPr/>
        </p:nvSpPr>
        <p:spPr>
          <a:xfrm rot="17593719">
            <a:off x="16220559" y="48526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9" name="Freeform 9"/>
          <p:cNvSpPr/>
          <p:nvPr/>
        </p:nvSpPr>
        <p:spPr>
          <a:xfrm rot="10800000" flipH="1" flipV="1">
            <a:off x="329500" y="548628"/>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10" name="Freeform 10"/>
          <p:cNvSpPr/>
          <p:nvPr/>
        </p:nvSpPr>
        <p:spPr>
          <a:xfrm rot="-1333878">
            <a:off x="16691792" y="901732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Tree>
    <p:extLst>
      <p:ext uri="{BB962C8B-B14F-4D97-AF65-F5344CB8AC3E}">
        <p14:creationId xmlns:p14="http://schemas.microsoft.com/office/powerpoint/2010/main" val="1106926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768732"/>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FEF3C6"/>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p:cNvPicPr>
            <a:picLocks noChangeAspect="1"/>
          </p:cNvPicPr>
          <p:nvPr/>
        </p:nvPicPr>
        <p:blipFill>
          <a:blip r:embed="rId2"/>
          <a:stretch>
            <a:fillRect/>
          </a:stretch>
        </p:blipFill>
        <p:spPr>
          <a:xfrm>
            <a:off x="16214199" y="8026660"/>
            <a:ext cx="1528317" cy="1685644"/>
          </a:xfrm>
          <a:prstGeom prst="rect">
            <a:avLst/>
          </a:prstGeom>
        </p:spPr>
      </p:pic>
      <p:grpSp>
        <p:nvGrpSpPr>
          <p:cNvPr id="15" name="Group 14"/>
          <p:cNvGrpSpPr/>
          <p:nvPr/>
        </p:nvGrpSpPr>
        <p:grpSpPr>
          <a:xfrm>
            <a:off x="722559" y="874337"/>
            <a:ext cx="16689141" cy="8436734"/>
            <a:chOff x="914400" y="800100"/>
            <a:chExt cx="16689141" cy="8436734"/>
          </a:xfrm>
        </p:grpSpPr>
        <p:grpSp>
          <p:nvGrpSpPr>
            <p:cNvPr id="16" name="Group 15"/>
            <p:cNvGrpSpPr/>
            <p:nvPr/>
          </p:nvGrpSpPr>
          <p:grpSpPr>
            <a:xfrm>
              <a:off x="914400" y="800100"/>
              <a:ext cx="5906841" cy="1337978"/>
              <a:chOff x="853357" y="718395"/>
              <a:chExt cx="5484923" cy="1337978"/>
            </a:xfrm>
          </p:grpSpPr>
          <p:grpSp>
            <p:nvGrpSpPr>
              <p:cNvPr id="18" name="Group 5"/>
              <p:cNvGrpSpPr/>
              <p:nvPr/>
            </p:nvGrpSpPr>
            <p:grpSpPr>
              <a:xfrm>
                <a:off x="853357" y="718395"/>
                <a:ext cx="5484923" cy="1337978"/>
                <a:chOff x="0" y="-47625"/>
                <a:chExt cx="4766459" cy="446225"/>
              </a:xfrm>
            </p:grpSpPr>
            <p:sp>
              <p:nvSpPr>
                <p:cNvPr id="20" name="Freeform 6"/>
                <p:cNvSpPr/>
                <p:nvPr/>
              </p:nvSpPr>
              <p:spPr>
                <a:xfrm>
                  <a:off x="154804" y="54683"/>
                  <a:ext cx="461165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21" name="TextBox 7"/>
                <p:cNvSpPr txBox="1"/>
                <p:nvPr/>
              </p:nvSpPr>
              <p:spPr>
                <a:xfrm>
                  <a:off x="0" y="-47625"/>
                  <a:ext cx="1721685" cy="3915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2"/>
              <p:cNvSpPr txBox="1"/>
              <p:nvPr/>
            </p:nvSpPr>
            <p:spPr>
              <a:xfrm>
                <a:off x="1124749" y="1182940"/>
                <a:ext cx="5068977" cy="756617"/>
              </a:xfrm>
              <a:prstGeom prst="rect">
                <a:avLst/>
              </a:prstGeom>
            </p:spPr>
            <p:txBody>
              <a:bodyPr wrap="square" lIns="0" tIns="0" rIns="0" bIns="0" rtlCol="0" anchor="t">
                <a:spAutoFit/>
              </a:bodyPr>
              <a:lstStyle/>
              <a:p>
                <a:pPr lvl="0" algn="ctr">
                  <a:lnSpc>
                    <a:spcPts val="5915"/>
                  </a:lnSpc>
                </a:pPr>
                <a:r>
                  <a:rPr lang="en-US" sz="4000" b="1">
                    <a:solidFill>
                      <a:srgbClr val="495324"/>
                    </a:solidFill>
                    <a:latin typeface="Arial" panose="020B0604020202020204" pitchFamily="34" charset="0"/>
                    <a:ea typeface="More Sugar Bold"/>
                    <a:cs typeface="Arial" panose="020B0604020202020204" pitchFamily="34" charset="0"/>
                  </a:rPr>
                  <a:t>Bài </a:t>
                </a:r>
                <a:r>
                  <a:rPr lang="en-US" sz="4000" b="1" smtClean="0">
                    <a:solidFill>
                      <a:srgbClr val="495324"/>
                    </a:solidFill>
                    <a:latin typeface="Arial" panose="020B0604020202020204" pitchFamily="34" charset="0"/>
                    <a:ea typeface="More Sugar Bold"/>
                    <a:cs typeface="Arial" panose="020B0604020202020204" pitchFamily="34" charset="0"/>
                  </a:rPr>
                  <a:t>7.27 </a:t>
                </a:r>
                <a:r>
                  <a:rPr lang="en-US" sz="4000" b="1">
                    <a:solidFill>
                      <a:srgbClr val="495324"/>
                    </a:solidFill>
                    <a:latin typeface="Arial" panose="020B0604020202020204" pitchFamily="34" charset="0"/>
                    <a:ea typeface="More Sugar Bold"/>
                    <a:cs typeface="Arial" panose="020B0604020202020204" pitchFamily="34" charset="0"/>
                  </a:rPr>
                  <a:t>(SGK – </a:t>
                </a:r>
                <a:r>
                  <a:rPr lang="en-US" sz="4000" b="1" smtClean="0">
                    <a:solidFill>
                      <a:srgbClr val="495324"/>
                    </a:solidFill>
                    <a:latin typeface="Arial" panose="020B0604020202020204" pitchFamily="34" charset="0"/>
                    <a:ea typeface="More Sugar Bold"/>
                    <a:cs typeface="Arial" panose="020B0604020202020204" pitchFamily="34" charset="0"/>
                  </a:rPr>
                  <a:t>tr.50)</a:t>
                </a:r>
                <a:endParaRPr lang="en-US" sz="4000" b="1">
                  <a:solidFill>
                    <a:srgbClr val="495324"/>
                  </a:solidFill>
                  <a:latin typeface="Arial" panose="020B0604020202020204" pitchFamily="34" charset="0"/>
                  <a:ea typeface="More Sugar Bold"/>
                  <a:cs typeface="Arial" panose="020B0604020202020204" pitchFamily="34" charset="0"/>
                </a:endParaRPr>
              </a:p>
            </p:txBody>
          </p:sp>
        </p:grpSp>
        <mc:AlternateContent xmlns:mc="http://schemas.openxmlformats.org/markup-compatibility/2006" xmlns:a14="http://schemas.microsoft.com/office/drawing/2010/main">
          <mc:Choice Requires="a14">
            <p:sp>
              <p:nvSpPr>
                <p:cNvPr id="17" name="Rectangle 1"/>
                <p:cNvSpPr>
                  <a:spLocks noChangeArrowheads="1"/>
                </p:cNvSpPr>
                <p:nvPr/>
              </p:nvSpPr>
              <p:spPr bwMode="auto">
                <a:xfrm>
                  <a:off x="1068141" y="2311861"/>
                  <a:ext cx="16535400" cy="692497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vi-VN" altLang="en-US" sz="3700">
                      <a:ea typeface="Open Sans"/>
                    </a:rPr>
                    <a:t>Đồng euro (EUR) là đơn vị tiền tệ chính thức ở một số quốc gia thành viên của Liên minh châu Âu. Vào một ngày, tỉ giá hối đoái giữa đồng euro và đồng đô la Mỹ (USD) là: 1 EUR = 1,1052 USD</a:t>
                  </a:r>
                  <a:r>
                    <a:rPr lang="vi-VN" altLang="en-US" sz="3700" smtClean="0">
                      <a:ea typeface="Open Sans"/>
                    </a:rPr>
                    <a:t>.</a:t>
                  </a:r>
                  <a:endParaRPr lang="vi-VN" altLang="en-US" sz="3700">
                    <a:ea typeface="Open Sans"/>
                  </a:endParaRPr>
                </a:p>
                <a:p>
                  <a:pPr lvl="0" algn="just">
                    <a:lnSpc>
                      <a:spcPct val="150000"/>
                    </a:lnSpc>
                  </a:pPr>
                  <a:r>
                    <a:rPr lang="vi-VN" altLang="en-US" sz="3700">
                      <a:ea typeface="Open Sans"/>
                    </a:rPr>
                    <a:t>a) Viết công thức để chuyển đổi </a:t>
                  </a:r>
                  <a14:m>
                    <m:oMath xmlns:m="http://schemas.openxmlformats.org/officeDocument/2006/math">
                      <m:r>
                        <a:rPr lang="vi-VN" altLang="en-US" sz="3700" i="1" smtClean="0">
                          <a:latin typeface="Cambria Math" panose="02040503050406030204" pitchFamily="18" charset="0"/>
                          <a:ea typeface="Open Sans"/>
                        </a:rPr>
                        <m:t>𝑥</m:t>
                      </m:r>
                    </m:oMath>
                  </a14:m>
                  <a:r>
                    <a:rPr lang="vi-VN" altLang="en-US" sz="3700">
                      <a:ea typeface="Open Sans"/>
                    </a:rPr>
                    <a:t> euro sang </a:t>
                  </a:r>
                  <a14:m>
                    <m:oMath xmlns:m="http://schemas.openxmlformats.org/officeDocument/2006/math">
                      <m:r>
                        <a:rPr lang="vi-VN" altLang="en-US" sz="3700" i="1" smtClean="0">
                          <a:latin typeface="Cambria Math" panose="02040503050406030204" pitchFamily="18" charset="0"/>
                          <a:ea typeface="Open Sans"/>
                        </a:rPr>
                        <m:t>𝑦</m:t>
                      </m:r>
                    </m:oMath>
                  </a14:m>
                  <a:r>
                    <a:rPr lang="vi-VN" altLang="en-US" sz="3700">
                      <a:ea typeface="Open Sans"/>
                    </a:rPr>
                    <a:t> đô la Mỹ. Công thức tính </a:t>
                  </a:r>
                  <a14:m>
                    <m:oMath xmlns:m="http://schemas.openxmlformats.org/officeDocument/2006/math">
                      <m:r>
                        <a:rPr lang="vi-VN" altLang="en-US" sz="3700" i="1" smtClean="0">
                          <a:latin typeface="Cambria Math" panose="02040503050406030204" pitchFamily="18" charset="0"/>
                          <a:ea typeface="Open Sans"/>
                        </a:rPr>
                        <m:t>𝑦</m:t>
                      </m:r>
                    </m:oMath>
                  </a14:m>
                  <a:r>
                    <a:rPr lang="vi-VN" altLang="en-US" sz="3700">
                      <a:ea typeface="Open Sans"/>
                    </a:rPr>
                    <a:t> theo </a:t>
                  </a:r>
                  <a14:m>
                    <m:oMath xmlns:m="http://schemas.openxmlformats.org/officeDocument/2006/math">
                      <m:r>
                        <a:rPr lang="vi-VN" altLang="en-US" sz="3700" i="1" smtClean="0">
                          <a:latin typeface="Cambria Math" panose="02040503050406030204" pitchFamily="18" charset="0"/>
                          <a:ea typeface="Open Sans"/>
                        </a:rPr>
                        <m:t>𝑥</m:t>
                      </m:r>
                    </m:oMath>
                  </a14:m>
                  <a:r>
                    <a:rPr lang="vi-VN" altLang="en-US" sz="3700">
                      <a:ea typeface="Open Sans"/>
                    </a:rPr>
                    <a:t> này có phải là một hàm số bậc nhất của </a:t>
                  </a:r>
                  <a14:m>
                    <m:oMath xmlns:m="http://schemas.openxmlformats.org/officeDocument/2006/math">
                      <m:r>
                        <a:rPr lang="vi-VN" altLang="en-US" sz="3700" i="1" smtClean="0">
                          <a:latin typeface="Cambria Math" panose="02040503050406030204" pitchFamily="18" charset="0"/>
                          <a:ea typeface="Open Sans"/>
                        </a:rPr>
                        <m:t>𝑥</m:t>
                      </m:r>
                    </m:oMath>
                  </a14:m>
                  <a:r>
                    <a:rPr lang="vi-VN" altLang="en-US" sz="3700">
                      <a:ea typeface="Open Sans"/>
                    </a:rPr>
                    <a:t> không</a:t>
                  </a:r>
                  <a:r>
                    <a:rPr lang="vi-VN" altLang="en-US" sz="3700" smtClean="0">
                      <a:ea typeface="Open Sans"/>
                    </a:rPr>
                    <a:t>?</a:t>
                  </a:r>
                  <a:endParaRPr lang="vi-VN" altLang="en-US" sz="3700">
                    <a:ea typeface="Open Sans"/>
                  </a:endParaRPr>
                </a:p>
                <a:p>
                  <a:pPr lvl="0" algn="just">
                    <a:lnSpc>
                      <a:spcPct val="150000"/>
                    </a:lnSpc>
                  </a:pPr>
                  <a:r>
                    <a:rPr lang="vi-VN" altLang="en-US" sz="3700">
                      <a:ea typeface="Open Sans"/>
                    </a:rPr>
                    <a:t>b) Vào ngày đó, 200 euro có giá trị bằng bao nhiêu đô la Mỹ</a:t>
                  </a:r>
                  <a:r>
                    <a:rPr lang="vi-VN" altLang="en-US" sz="3700" smtClean="0">
                      <a:ea typeface="Open Sans"/>
                    </a:rPr>
                    <a:t>?</a:t>
                  </a:r>
                  <a:endParaRPr lang="vi-VN" altLang="en-US" sz="3700">
                    <a:ea typeface="Open Sans"/>
                  </a:endParaRPr>
                </a:p>
                <a:p>
                  <a:pPr lvl="0" algn="just">
                    <a:lnSpc>
                      <a:spcPct val="150000"/>
                    </a:lnSpc>
                  </a:pPr>
                  <a:r>
                    <a:rPr lang="vi-VN" altLang="en-US" sz="3700">
                      <a:ea typeface="Open Sans"/>
                    </a:rPr>
                    <a:t>c) Vào ngày đó, 500 đô la Mỹ có giá trị bằng bao nhiêu euro</a:t>
                  </a:r>
                  <a:r>
                    <a:rPr lang="vi-VN" altLang="en-US" sz="3700" smtClean="0">
                      <a:ea typeface="Open Sans"/>
                    </a:rPr>
                    <a:t>?</a:t>
                  </a:r>
                  <a:endParaRPr lang="vi-VN" altLang="en-US" sz="3700">
                    <a:ea typeface="Open Sans"/>
                  </a:endParaRPr>
                </a:p>
                <a:p>
                  <a:pPr lvl="0" algn="just">
                    <a:lnSpc>
                      <a:spcPct val="150000"/>
                    </a:lnSpc>
                  </a:pPr>
                  <a:r>
                    <a:rPr lang="vi-VN" altLang="en-US" sz="3700">
                      <a:ea typeface="Open Sans"/>
                    </a:rPr>
                    <a:t>(Làm tròn kết quả của câu </a:t>
                  </a:r>
                  <a:r>
                    <a:rPr lang="vi-VN" altLang="en-US" sz="3700" smtClean="0">
                      <a:ea typeface="Open Sans"/>
                    </a:rPr>
                    <a:t>b</a:t>
                  </a:r>
                  <a:r>
                    <a:rPr lang="en-US" altLang="en-US" sz="3700" smtClean="0">
                      <a:ea typeface="Open Sans"/>
                    </a:rPr>
                    <a:t> </a:t>
                  </a:r>
                  <a:r>
                    <a:rPr lang="vi-VN" altLang="en-US" sz="3700" smtClean="0">
                      <a:ea typeface="Open Sans"/>
                    </a:rPr>
                    <a:t>v</a:t>
                  </a:r>
                  <a:r>
                    <a:rPr lang="en-US" altLang="en-US" sz="3700">
                      <a:ea typeface="Open Sans"/>
                    </a:rPr>
                    <a:t>à</a:t>
                  </a:r>
                  <a:r>
                    <a:rPr lang="vi-VN" altLang="en-US" sz="3700" smtClean="0">
                      <a:ea typeface="Open Sans"/>
                    </a:rPr>
                    <a:t> </a:t>
                  </a:r>
                  <a:r>
                    <a:rPr lang="vi-VN" altLang="en-US" sz="3700">
                      <a:ea typeface="Open Sans"/>
                    </a:rPr>
                    <a:t>câu c đến hàng đơn vị).</a:t>
                  </a:r>
                </a:p>
              </p:txBody>
            </p:sp>
          </mc:Choice>
          <mc:Fallback xmlns="">
            <p:sp>
              <p:nvSpPr>
                <p:cNvPr id="17" name="Rectangle 1"/>
                <p:cNvSpPr>
                  <a:spLocks noRot="1" noChangeAspect="1" noMove="1" noResize="1" noEditPoints="1" noAdjustHandles="1" noChangeArrowheads="1" noChangeShapeType="1" noTextEdit="1"/>
                </p:cNvSpPr>
                <p:nvPr/>
              </p:nvSpPr>
              <p:spPr bwMode="auto">
                <a:xfrm>
                  <a:off x="1068141" y="2311861"/>
                  <a:ext cx="16535400" cy="6924973"/>
                </a:xfrm>
                <a:prstGeom prst="rect">
                  <a:avLst/>
                </a:prstGeom>
                <a:blipFill>
                  <a:blip r:embed="rId3"/>
                  <a:stretch>
                    <a:fillRect l="-1180" r="-1143" b="-140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Tree>
    <p:extLst>
      <p:ext uri="{BB962C8B-B14F-4D97-AF65-F5344CB8AC3E}">
        <p14:creationId xmlns:p14="http://schemas.microsoft.com/office/powerpoint/2010/main" val="212136998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4588758" y="1689244"/>
            <a:ext cx="9400160" cy="756617"/>
          </a:xfrm>
          <a:prstGeom prst="rect">
            <a:avLst/>
          </a:prstGeom>
        </p:spPr>
        <p:txBody>
          <a:bodyPr wrap="square" lIns="0" tIns="0" rIns="0" bIns="0" rtlCol="0" anchor="t">
            <a:spAutoFit/>
          </a:bodyPr>
          <a:lstStyle/>
          <a:p>
            <a:pPr algn="ctr">
              <a:lnSpc>
                <a:spcPts val="5915"/>
              </a:lnSpc>
            </a:pPr>
            <a:r>
              <a:rPr lang="en-US" sz="7000" b="1">
                <a:solidFill>
                  <a:srgbClr val="FEF3C6"/>
                </a:solidFill>
                <a:latin typeface="Arial" panose="020B0604020202020204" pitchFamily="34" charset="0"/>
                <a:cs typeface="Arial" panose="020B0604020202020204" pitchFamily="34" charset="0"/>
              </a:rPr>
              <a:t>NỘI DUNG BÀI HỌC</a:t>
            </a:r>
          </a:p>
        </p:txBody>
      </p:sp>
      <p:grpSp>
        <p:nvGrpSpPr>
          <p:cNvPr id="29" name="Group 28"/>
          <p:cNvGrpSpPr/>
          <p:nvPr/>
        </p:nvGrpSpPr>
        <p:grpSpPr>
          <a:xfrm>
            <a:off x="4459962" y="3859963"/>
            <a:ext cx="14575911" cy="1320692"/>
            <a:chOff x="1962939" y="3959166"/>
            <a:chExt cx="14575911" cy="1320692"/>
          </a:xfrm>
        </p:grpSpPr>
        <p:sp>
          <p:nvSpPr>
            <p:cNvPr id="6" name="TextBox 6"/>
            <p:cNvSpPr txBox="1"/>
            <p:nvPr/>
          </p:nvSpPr>
          <p:spPr>
            <a:xfrm>
              <a:off x="3962400" y="4351582"/>
              <a:ext cx="12576450" cy="577081"/>
            </a:xfrm>
            <a:prstGeom prst="rect">
              <a:avLst/>
            </a:prstGeom>
          </p:spPr>
          <p:txBody>
            <a:bodyPr lIns="0" tIns="0" rIns="0" bIns="0" rtlCol="0" anchor="t">
              <a:spAutoFit/>
            </a:bodyPr>
            <a:lstStyle/>
            <a:p>
              <a:pPr>
                <a:lnSpc>
                  <a:spcPts val="4480"/>
                </a:lnSpc>
              </a:pPr>
              <a:r>
                <a:rPr lang="en-US" sz="4500">
                  <a:solidFill>
                    <a:srgbClr val="FEF3C6"/>
                  </a:solidFill>
                  <a:latin typeface="Arial" panose="020B0604020202020204" pitchFamily="34" charset="0"/>
                  <a:cs typeface="Arial" panose="020B0604020202020204" pitchFamily="34" charset="0"/>
                </a:rPr>
                <a:t>Khái niệm hàm số bậc nhất</a:t>
              </a:r>
            </a:p>
          </p:txBody>
        </p:sp>
        <p:grpSp>
          <p:nvGrpSpPr>
            <p:cNvPr id="22" name="Group 21"/>
            <p:cNvGrpSpPr/>
            <p:nvPr/>
          </p:nvGrpSpPr>
          <p:grpSpPr>
            <a:xfrm>
              <a:off x="1962939" y="3959166"/>
              <a:ext cx="1373820" cy="1320692"/>
              <a:chOff x="1962939" y="3959166"/>
              <a:chExt cx="1373820" cy="1320692"/>
            </a:xfrm>
          </p:grpSpPr>
          <p:grpSp>
            <p:nvGrpSpPr>
              <p:cNvPr id="7" name="Group 7"/>
              <p:cNvGrpSpPr/>
              <p:nvPr/>
            </p:nvGrpSpPr>
            <p:grpSpPr>
              <a:xfrm>
                <a:off x="1962939" y="3959166"/>
                <a:ext cx="1373820" cy="1320692"/>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3C6"/>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978981" y="4370858"/>
                <a:ext cx="1319668" cy="786434"/>
              </a:xfrm>
              <a:prstGeom prst="rect">
                <a:avLst/>
              </a:prstGeom>
            </p:spPr>
            <p:txBody>
              <a:bodyPr lIns="0" tIns="0" rIns="0" bIns="0" rtlCol="0" anchor="t">
                <a:spAutoFit/>
              </a:bodyPr>
              <a:lstStyle/>
              <a:p>
                <a:pPr algn="ctr">
                  <a:lnSpc>
                    <a:spcPts val="5915"/>
                  </a:lnSpc>
                </a:pPr>
                <a:r>
                  <a:rPr lang="en-US" sz="7500" b="1" smtClean="0">
                    <a:solidFill>
                      <a:srgbClr val="495324"/>
                    </a:solidFill>
                    <a:latin typeface="Arial" panose="020B0604020202020204" pitchFamily="34" charset="0"/>
                    <a:cs typeface="Arial" panose="020B0604020202020204" pitchFamily="34" charset="0"/>
                  </a:rPr>
                  <a:t>1</a:t>
                </a:r>
                <a:endParaRPr lang="en-US" sz="7500" b="1">
                  <a:solidFill>
                    <a:srgbClr val="495324"/>
                  </a:solidFill>
                  <a:latin typeface="Arial" panose="020B0604020202020204" pitchFamily="34" charset="0"/>
                  <a:cs typeface="Arial" panose="020B0604020202020204" pitchFamily="34" charset="0"/>
                </a:endParaRPr>
              </a:p>
            </p:txBody>
          </p:sp>
        </p:grpSp>
      </p:grpSp>
      <p:sp>
        <p:nvSpPr>
          <p:cNvPr id="17" name="Freeform 17"/>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20" name="Freeform 20"/>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1" name="Freeform 21"/>
          <p:cNvSpPr/>
          <p:nvPr/>
        </p:nvSpPr>
        <p:spPr>
          <a:xfrm rot="-1333878">
            <a:off x="17347510" y="1003994"/>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30" name="Group 29"/>
          <p:cNvGrpSpPr/>
          <p:nvPr/>
        </p:nvGrpSpPr>
        <p:grpSpPr>
          <a:xfrm>
            <a:off x="4475145" y="6304979"/>
            <a:ext cx="14556717" cy="1320692"/>
            <a:chOff x="1961226" y="6140471"/>
            <a:chExt cx="14556717" cy="1320692"/>
          </a:xfrm>
        </p:grpSpPr>
        <p:sp>
          <p:nvSpPr>
            <p:cNvPr id="23" name="TextBox 6"/>
            <p:cNvSpPr txBox="1"/>
            <p:nvPr/>
          </p:nvSpPr>
          <p:spPr>
            <a:xfrm>
              <a:off x="3941493" y="6545967"/>
              <a:ext cx="12576450" cy="577081"/>
            </a:xfrm>
            <a:prstGeom prst="rect">
              <a:avLst/>
            </a:prstGeom>
          </p:spPr>
          <p:txBody>
            <a:bodyPr lIns="0" tIns="0" rIns="0" bIns="0" rtlCol="0" anchor="t">
              <a:spAutoFit/>
            </a:bodyPr>
            <a:lstStyle/>
            <a:p>
              <a:pPr>
                <a:lnSpc>
                  <a:spcPts val="4480"/>
                </a:lnSpc>
              </a:pPr>
              <a:r>
                <a:rPr lang="en-US" sz="4500" smtClean="0">
                  <a:solidFill>
                    <a:srgbClr val="FEF3C6"/>
                  </a:solidFill>
                  <a:latin typeface="Arial" panose="020B0604020202020204" pitchFamily="34" charset="0"/>
                  <a:cs typeface="Arial" panose="020B0604020202020204" pitchFamily="34" charset="0"/>
                </a:rPr>
                <a:t>Đồ thị của hàm </a:t>
              </a:r>
              <a:r>
                <a:rPr lang="en-US" sz="4500">
                  <a:solidFill>
                    <a:srgbClr val="FEF3C6"/>
                  </a:solidFill>
                  <a:latin typeface="Arial" panose="020B0604020202020204" pitchFamily="34" charset="0"/>
                  <a:cs typeface="Arial" panose="020B0604020202020204" pitchFamily="34" charset="0"/>
                </a:rPr>
                <a:t>số bậc nhất</a:t>
              </a:r>
            </a:p>
          </p:txBody>
        </p:sp>
        <p:grpSp>
          <p:nvGrpSpPr>
            <p:cNvPr id="24" name="Group 23"/>
            <p:cNvGrpSpPr/>
            <p:nvPr/>
          </p:nvGrpSpPr>
          <p:grpSpPr>
            <a:xfrm>
              <a:off x="1961226" y="6140471"/>
              <a:ext cx="1373820" cy="1320692"/>
              <a:chOff x="1982133" y="3946086"/>
              <a:chExt cx="1373820" cy="1320692"/>
            </a:xfrm>
          </p:grpSpPr>
          <p:grpSp>
            <p:nvGrpSpPr>
              <p:cNvPr id="25" name="Group 7"/>
              <p:cNvGrpSpPr/>
              <p:nvPr/>
            </p:nvGrpSpPr>
            <p:grpSpPr>
              <a:xfrm>
                <a:off x="1982133" y="3946086"/>
                <a:ext cx="1373820" cy="1320692"/>
                <a:chOff x="11356" y="-8050"/>
                <a:chExt cx="812800" cy="812800"/>
              </a:xfrm>
            </p:grpSpPr>
            <p:sp>
              <p:nvSpPr>
                <p:cNvPr id="27" name="Freeform 8"/>
                <p:cNvSpPr/>
                <p:nvPr/>
              </p:nvSpPr>
              <p:spPr>
                <a:xfrm>
                  <a:off x="11356" y="-805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F3C6"/>
                </a:solidFill>
              </p:spPr>
            </p:sp>
            <p:sp>
              <p:nvSpPr>
                <p:cNvPr id="28" name="TextBox 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6" name="TextBox 10"/>
              <p:cNvSpPr txBox="1"/>
              <p:nvPr/>
            </p:nvSpPr>
            <p:spPr>
              <a:xfrm>
                <a:off x="2009209" y="4369610"/>
                <a:ext cx="1319668" cy="786434"/>
              </a:xfrm>
              <a:prstGeom prst="rect">
                <a:avLst/>
              </a:prstGeom>
            </p:spPr>
            <p:txBody>
              <a:bodyPr lIns="0" tIns="0" rIns="0" bIns="0" rtlCol="0" anchor="t">
                <a:spAutoFit/>
              </a:bodyPr>
              <a:lstStyle/>
              <a:p>
                <a:pPr algn="ctr">
                  <a:lnSpc>
                    <a:spcPts val="5915"/>
                  </a:lnSpc>
                </a:pPr>
                <a:r>
                  <a:rPr lang="en-US" sz="7500" b="1" smtClean="0">
                    <a:solidFill>
                      <a:srgbClr val="495324"/>
                    </a:solidFill>
                    <a:latin typeface="Arial" panose="020B0604020202020204" pitchFamily="34" charset="0"/>
                    <a:cs typeface="Arial" panose="020B0604020202020204" pitchFamily="34" charset="0"/>
                  </a:rPr>
                  <a:t>2</a:t>
                </a:r>
                <a:endParaRPr lang="en-US" sz="7500" b="1">
                  <a:solidFill>
                    <a:srgbClr val="495324"/>
                  </a:solidFill>
                  <a:latin typeface="Arial" panose="020B0604020202020204" pitchFamily="34" charset="0"/>
                  <a:cs typeface="Arial" panose="020B0604020202020204" pitchFamily="34" charset="0"/>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up)">
                                      <p:cBhvr>
                                        <p:cTn id="11" dur="500"/>
                                        <p:tgtEl>
                                          <p:spTgt spid="29"/>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68732"/>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FEF3C6"/>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p:cNvPicPr>
            <a:picLocks noChangeAspect="1"/>
          </p:cNvPicPr>
          <p:nvPr/>
        </p:nvPicPr>
        <p:blipFill>
          <a:blip r:embed="rId2"/>
          <a:stretch>
            <a:fillRect/>
          </a:stretch>
        </p:blipFill>
        <p:spPr>
          <a:xfrm>
            <a:off x="16214199" y="8026660"/>
            <a:ext cx="1528317" cy="1685644"/>
          </a:xfrm>
          <a:prstGeom prst="rect">
            <a:avLst/>
          </a:prstGeom>
        </p:spPr>
      </p:pic>
      <p:sp>
        <p:nvSpPr>
          <p:cNvPr id="13" name="Rectangle 12"/>
          <p:cNvSpPr/>
          <p:nvPr/>
        </p:nvSpPr>
        <p:spPr>
          <a:xfrm>
            <a:off x="8592407" y="961192"/>
            <a:ext cx="1103186"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3800" b="1" i="1" u="sng" strike="noStrike" kern="1200" cap="none" spc="0" normalizeH="0" baseline="0" noProof="0" smtClean="0">
                <a:ln>
                  <a:noFill/>
                </a:ln>
                <a:solidFill>
                  <a:srgbClr val="1F497D"/>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1F497D"/>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6" name="Rectangle 5"/>
              <p:cNvSpPr/>
              <p:nvPr/>
            </p:nvSpPr>
            <p:spPr>
              <a:xfrm>
                <a:off x="1371600" y="1603460"/>
                <a:ext cx="15544800" cy="7883440"/>
              </a:xfrm>
              <a:prstGeom prst="rect">
                <a:avLst/>
              </a:prstGeom>
            </p:spPr>
            <p:txBody>
              <a:bodyPr wrap="square">
                <a:spAutoFit/>
              </a:bodyPr>
              <a:lstStyle/>
              <a:p>
                <a:pPr algn="just">
                  <a:lnSpc>
                    <a:spcPct val="150000"/>
                  </a:lnSpc>
                  <a:spcBef>
                    <a:spcPts val="300"/>
                  </a:spcBef>
                  <a:spcAft>
                    <a:spcPts val="300"/>
                  </a:spcAft>
                </a:pPr>
                <a:r>
                  <a:rPr lang="vi-VN" sz="3700">
                    <a:ea typeface="Calibri" panose="020F0502020204030204" pitchFamily="34" charset="0"/>
                    <a:cs typeface="Times New Roman" panose="02020603050405020304" pitchFamily="18" charset="0"/>
                  </a:rPr>
                  <a:t>a) Công thức để chuyển đổi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vi-VN" sz="3700">
                    <a:effectLst/>
                    <a:ea typeface="Calibri" panose="020F0502020204030204" pitchFamily="34" charset="0"/>
                    <a:cs typeface="Times New Roman" panose="02020603050405020304" pitchFamily="18" charset="0"/>
                  </a:rPr>
                  <a:t> euro sang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𝑦</m:t>
                    </m:r>
                  </m:oMath>
                </a14:m>
                <a:r>
                  <a:rPr lang="vi-VN" sz="3700">
                    <a:effectLst/>
                    <a:ea typeface="Calibri" panose="020F0502020204030204" pitchFamily="34" charset="0"/>
                    <a:cs typeface="Times New Roman" panose="02020603050405020304" pitchFamily="18" charset="0"/>
                  </a:rPr>
                  <a:t> đô là Mỹ là: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𝑦</m:t>
                    </m:r>
                    <m:r>
                      <a:rPr lang="vi-VN" sz="3700" i="1">
                        <a:effectLst/>
                        <a:latin typeface="Cambria Math" panose="02040503050406030204" pitchFamily="18" charset="0"/>
                        <a:ea typeface="Calibri" panose="020F0502020204030204" pitchFamily="34" charset="0"/>
                        <a:cs typeface="Times New Roman" panose="02020603050405020304" pitchFamily="18" charset="0"/>
                      </a:rPr>
                      <m:t>=1,1052</m:t>
                    </m:r>
                    <m:r>
                      <a:rPr lang="vi-VN" sz="3700" i="1">
                        <a:effectLst/>
                        <a:latin typeface="Cambria Math" panose="02040503050406030204" pitchFamily="18" charset="0"/>
                        <a:ea typeface="Calibri" panose="020F0502020204030204" pitchFamily="34" charset="0"/>
                        <a:cs typeface="Times New Roman" panose="02020603050405020304" pitchFamily="18" charset="0"/>
                      </a:rPr>
                      <m:t>𝑥</m:t>
                    </m:r>
                  </m:oMath>
                </a14:m>
                <a:endParaRPr lang="en-US" sz="37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3700">
                    <a:ea typeface="Calibri" panose="020F0502020204030204" pitchFamily="34" charset="0"/>
                    <a:cs typeface="Times New Roman" panose="02020603050405020304" pitchFamily="18" charset="0"/>
                  </a:rPr>
                  <a:t> </a:t>
                </a:r>
                <a:r>
                  <a:rPr lang="en-US" sz="3700" smtClean="0">
                    <a:ea typeface="Calibri" panose="020F0502020204030204" pitchFamily="34" charset="0"/>
                    <a:cs typeface="Times New Roman" panose="02020603050405020304" pitchFamily="18" charset="0"/>
                  </a:rPr>
                  <a:t>     </a:t>
                </a:r>
                <a:r>
                  <a:rPr lang="vi-VN" sz="3700" smtClean="0">
                    <a:effectLst/>
                    <a:ea typeface="Calibri" panose="020F0502020204030204" pitchFamily="34" charset="0"/>
                    <a:cs typeface="Times New Roman" panose="02020603050405020304" pitchFamily="18" charset="0"/>
                  </a:rPr>
                  <a:t>Đây </a:t>
                </a:r>
                <a:r>
                  <a:rPr lang="vi-VN" sz="3700">
                    <a:effectLst/>
                    <a:ea typeface="Calibri" panose="020F0502020204030204" pitchFamily="34" charset="0"/>
                    <a:cs typeface="Times New Roman" panose="02020603050405020304" pitchFamily="18" charset="0"/>
                  </a:rPr>
                  <a:t>là một hàm số bậc nhất với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𝑎</m:t>
                    </m:r>
                    <m:r>
                      <a:rPr lang="vi-VN" sz="3700" i="1">
                        <a:effectLst/>
                        <a:latin typeface="Cambria Math" panose="02040503050406030204" pitchFamily="18" charset="0"/>
                        <a:ea typeface="Calibri" panose="020F0502020204030204" pitchFamily="34" charset="0"/>
                        <a:cs typeface="Times New Roman" panose="02020603050405020304" pitchFamily="18" charset="0"/>
                      </a:rPr>
                      <m:t>=1,1052</m:t>
                    </m:r>
                  </m:oMath>
                </a14:m>
                <a:r>
                  <a:rPr lang="vi-VN" sz="3700">
                    <a:effectLst/>
                    <a:ea typeface="Calibri" panose="020F0502020204030204" pitchFamily="34" charset="0"/>
                    <a:cs typeface="Times New Roman" panose="02020603050405020304" pitchFamily="18" charset="0"/>
                  </a:rPr>
                  <a:t> và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𝑏</m:t>
                    </m:r>
                    <m:r>
                      <a:rPr lang="vi-VN" sz="3700" i="1">
                        <a:effectLst/>
                        <a:latin typeface="Cambria Math" panose="02040503050406030204" pitchFamily="18" charset="0"/>
                        <a:ea typeface="Calibri" panose="020F0502020204030204" pitchFamily="34" charset="0"/>
                        <a:cs typeface="Times New Roman" panose="02020603050405020304" pitchFamily="18" charset="0"/>
                      </a:rPr>
                      <m:t>=0</m:t>
                    </m:r>
                  </m:oMath>
                </a14:m>
                <a:endParaRPr lang="en-US" sz="37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700">
                    <a:effectLst/>
                    <a:ea typeface="Calibri" panose="020F0502020204030204" pitchFamily="34" charset="0"/>
                    <a:cs typeface="Times New Roman" panose="02020603050405020304" pitchFamily="18" charset="0"/>
                  </a:rPr>
                  <a:t>b) Thay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effectLst/>
                        <a:latin typeface="Cambria Math" panose="02040503050406030204" pitchFamily="18" charset="0"/>
                        <a:ea typeface="Calibri" panose="020F0502020204030204" pitchFamily="34" charset="0"/>
                        <a:cs typeface="Times New Roman" panose="02020603050405020304" pitchFamily="18" charset="0"/>
                      </a:rPr>
                      <m:t>=200</m:t>
                    </m:r>
                  </m:oMath>
                </a14:m>
                <a:r>
                  <a:rPr lang="vi-VN" sz="3700">
                    <a:effectLst/>
                    <a:ea typeface="Calibri" panose="020F0502020204030204" pitchFamily="34" charset="0"/>
                    <a:cs typeface="Times New Roman" panose="02020603050405020304" pitchFamily="18" charset="0"/>
                  </a:rPr>
                  <a:t> vào công thức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𝑦</m:t>
                    </m:r>
                    <m:r>
                      <a:rPr lang="vi-VN" sz="3700" i="1">
                        <a:effectLst/>
                        <a:latin typeface="Cambria Math" panose="02040503050406030204" pitchFamily="18" charset="0"/>
                        <a:ea typeface="Calibri" panose="020F0502020204030204" pitchFamily="34" charset="0"/>
                        <a:cs typeface="Times New Roman" panose="02020603050405020304" pitchFamily="18" charset="0"/>
                      </a:rPr>
                      <m:t>=1,1052</m:t>
                    </m:r>
                    <m:r>
                      <a:rPr lang="vi-VN" sz="37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vi-VN" sz="3700">
                    <a:effectLst/>
                    <a:ea typeface="Calibri" panose="020F0502020204030204" pitchFamily="34" charset="0"/>
                    <a:cs typeface="Times New Roman" panose="02020603050405020304" pitchFamily="18" charset="0"/>
                  </a:rPr>
                  <a:t>, ta có:</a:t>
                </a:r>
                <a:endParaRPr lang="en-US" sz="37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𝑦</m:t>
                      </m:r>
                      <m:r>
                        <a:rPr lang="vi-VN" sz="3700" i="1">
                          <a:effectLst/>
                          <a:latin typeface="Cambria Math" panose="02040503050406030204" pitchFamily="18" charset="0"/>
                          <a:ea typeface="Calibri" panose="020F0502020204030204" pitchFamily="34" charset="0"/>
                          <a:cs typeface="Times New Roman" panose="02020603050405020304" pitchFamily="18" charset="0"/>
                        </a:rPr>
                        <m:t>=1,1052 . 200≈221</m:t>
                      </m:r>
                    </m:oMath>
                  </m:oMathPara>
                </a14:m>
                <a:endParaRPr lang="en-US" sz="37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700">
                    <a:effectLst/>
                    <a:ea typeface="Calibri" panose="020F0502020204030204" pitchFamily="34" charset="0"/>
                    <a:cs typeface="Times New Roman" panose="02020603050405020304" pitchFamily="18" charset="0"/>
                  </a:rPr>
                  <a:t>Vậy vào ngày nào đó,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200</m:t>
                    </m:r>
                  </m:oMath>
                </a14:m>
                <a:r>
                  <a:rPr lang="vi-VN" sz="3700">
                    <a:effectLst/>
                    <a:ea typeface="Calibri" panose="020F0502020204030204" pitchFamily="34" charset="0"/>
                    <a:cs typeface="Times New Roman" panose="02020603050405020304" pitchFamily="18" charset="0"/>
                  </a:rPr>
                  <a:t> euro có giá trị khoảng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211</m:t>
                    </m:r>
                  </m:oMath>
                </a14:m>
                <a:r>
                  <a:rPr lang="vi-VN" sz="3700">
                    <a:effectLst/>
                    <a:ea typeface="Calibri" panose="020F0502020204030204" pitchFamily="34" charset="0"/>
                    <a:cs typeface="Times New Roman" panose="02020603050405020304" pitchFamily="18" charset="0"/>
                  </a:rPr>
                  <a:t> đô là Mỹ.</a:t>
                </a:r>
                <a:endParaRPr lang="en-US" sz="37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700">
                    <a:effectLst/>
                    <a:ea typeface="Calibri" panose="020F0502020204030204" pitchFamily="34" charset="0"/>
                    <a:cs typeface="Times New Roman" panose="02020603050405020304" pitchFamily="18" charset="0"/>
                  </a:rPr>
                  <a:t>c) Thay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𝑦</m:t>
                    </m:r>
                    <m:r>
                      <a:rPr lang="vi-VN" sz="3700" i="1">
                        <a:effectLst/>
                        <a:latin typeface="Cambria Math" panose="02040503050406030204" pitchFamily="18" charset="0"/>
                        <a:ea typeface="Calibri" panose="020F0502020204030204" pitchFamily="34" charset="0"/>
                        <a:cs typeface="Times New Roman" panose="02020603050405020304" pitchFamily="18" charset="0"/>
                      </a:rPr>
                      <m:t>=500</m:t>
                    </m:r>
                  </m:oMath>
                </a14:m>
                <a:r>
                  <a:rPr lang="vi-VN" sz="3700">
                    <a:effectLst/>
                    <a:ea typeface="Calibri" panose="020F0502020204030204" pitchFamily="34" charset="0"/>
                    <a:cs typeface="Times New Roman" panose="02020603050405020304" pitchFamily="18" charset="0"/>
                  </a:rPr>
                  <a:t> vào công thức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𝑦</m:t>
                    </m:r>
                    <m:r>
                      <a:rPr lang="vi-VN" sz="3700" i="1">
                        <a:effectLst/>
                        <a:latin typeface="Cambria Math" panose="02040503050406030204" pitchFamily="18" charset="0"/>
                        <a:ea typeface="Calibri" panose="020F0502020204030204" pitchFamily="34" charset="0"/>
                        <a:cs typeface="Times New Roman" panose="02020603050405020304" pitchFamily="18" charset="0"/>
                      </a:rPr>
                      <m:t>=1,1052</m:t>
                    </m:r>
                    <m:r>
                      <a:rPr lang="vi-VN" sz="37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vi-VN" sz="3700">
                    <a:effectLst/>
                    <a:ea typeface="Calibri" panose="020F0502020204030204" pitchFamily="34" charset="0"/>
                    <a:cs typeface="Times New Roman" panose="02020603050405020304" pitchFamily="18" charset="0"/>
                  </a:rPr>
                  <a:t> ta có:</a:t>
                </a:r>
                <a:endParaRPr lang="en-US" sz="3700">
                  <a:effectLst/>
                  <a:ea typeface="Arial" panose="020B060402020202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500=1,1052</m:t>
                    </m:r>
                    <m:r>
                      <a:rPr lang="vi-VN" sz="37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vi-VN" sz="3700">
                    <a:effectLst/>
                    <a:ea typeface="Calibri" panose="020F0502020204030204" pitchFamily="34" charset="0"/>
                    <a:cs typeface="Times New Roman" panose="02020603050405020304" pitchFamily="18" charset="0"/>
                  </a:rPr>
                  <a:t> hay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700" i="1">
                            <a:effectLst/>
                            <a:latin typeface="Cambria Math" panose="02040503050406030204" pitchFamily="18" charset="0"/>
                            <a:ea typeface="Calibri" panose="020F0502020204030204" pitchFamily="34" charset="0"/>
                            <a:cs typeface="Times New Roman" panose="02020603050405020304" pitchFamily="18" charset="0"/>
                          </a:rPr>
                          <m:t>500</m:t>
                        </m:r>
                      </m:num>
                      <m:den>
                        <m:r>
                          <a:rPr lang="vi-VN" sz="3700" i="1">
                            <a:effectLst/>
                            <a:latin typeface="Cambria Math" panose="02040503050406030204" pitchFamily="18" charset="0"/>
                            <a:ea typeface="Calibri" panose="020F0502020204030204" pitchFamily="34" charset="0"/>
                            <a:cs typeface="Times New Roman" panose="02020603050405020304" pitchFamily="18" charset="0"/>
                          </a:rPr>
                          <m:t>1,1052</m:t>
                        </m:r>
                      </m:den>
                    </m:f>
                    <m:r>
                      <a:rPr lang="vi-VN" sz="3700" i="1">
                        <a:effectLst/>
                        <a:latin typeface="Cambria Math" panose="02040503050406030204" pitchFamily="18" charset="0"/>
                        <a:ea typeface="Calibri" panose="020F0502020204030204" pitchFamily="34" charset="0"/>
                        <a:cs typeface="Times New Roman" panose="02020603050405020304" pitchFamily="18" charset="0"/>
                      </a:rPr>
                      <m:t>≈452</m:t>
                    </m:r>
                  </m:oMath>
                </a14:m>
                <a:endParaRPr lang="en-US" sz="37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700">
                    <a:effectLst/>
                    <a:ea typeface="Calibri" panose="020F0502020204030204" pitchFamily="34" charset="0"/>
                    <a:cs typeface="Times New Roman" panose="02020603050405020304" pitchFamily="18" charset="0"/>
                  </a:rPr>
                  <a:t>Vậy vào ngày nào đó,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500</m:t>
                    </m:r>
                  </m:oMath>
                </a14:m>
                <a:r>
                  <a:rPr lang="vi-VN" sz="3700">
                    <a:effectLst/>
                    <a:ea typeface="Calibri" panose="020F0502020204030204" pitchFamily="34" charset="0"/>
                    <a:cs typeface="Times New Roman" panose="02020603050405020304" pitchFamily="18" charset="0"/>
                  </a:rPr>
                  <a:t> đô la Mỹ có giá trị khoảng </a:t>
                </a:r>
                <a14:m>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452</m:t>
                    </m:r>
                  </m:oMath>
                </a14:m>
                <a:r>
                  <a:rPr lang="vi-VN" sz="3700">
                    <a:effectLst/>
                    <a:ea typeface="Calibri" panose="020F0502020204030204" pitchFamily="34" charset="0"/>
                    <a:cs typeface="Times New Roman" panose="02020603050405020304" pitchFamily="18" charset="0"/>
                  </a:rPr>
                  <a:t> euro.</a:t>
                </a:r>
                <a:endParaRPr lang="en-US" sz="3700">
                  <a:effectLs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371600" y="1603460"/>
                <a:ext cx="15544800" cy="7883440"/>
              </a:xfrm>
              <a:prstGeom prst="rect">
                <a:avLst/>
              </a:prstGeom>
              <a:blipFill>
                <a:blip r:embed="rId3"/>
                <a:stretch>
                  <a:fillRect l="-1216" b="-387"/>
                </a:stretch>
              </a:blipFill>
            </p:spPr>
            <p:txBody>
              <a:bodyPr/>
              <a:lstStyle/>
              <a:p>
                <a:r>
                  <a:rPr lang="en-US">
                    <a:noFill/>
                  </a:rPr>
                  <a:t> </a:t>
                </a:r>
              </a:p>
            </p:txBody>
          </p:sp>
        </mc:Fallback>
      </mc:AlternateContent>
    </p:spTree>
    <p:extLst>
      <p:ext uri="{BB962C8B-B14F-4D97-AF65-F5344CB8AC3E}">
        <p14:creationId xmlns:p14="http://schemas.microsoft.com/office/powerpoint/2010/main" val="292127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down)">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2" dur="500"/>
                                        <p:tgtEl>
                                          <p:spTgt spid="6">
                                            <p:txEl>
                                              <p:pRg st="2" end="2"/>
                                            </p:txEl>
                                          </p:spTgt>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6" dur="500"/>
                                        <p:tgtEl>
                                          <p:spTgt spid="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wipe(down)">
                                      <p:cBhvr>
                                        <p:cTn id="31" dur="500"/>
                                        <p:tgtEl>
                                          <p:spTgt spid="6">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wipe(left)">
                                      <p:cBhvr>
                                        <p:cTn id="36" dur="500"/>
                                        <p:tgtEl>
                                          <p:spTgt spid="6">
                                            <p:txEl>
                                              <p:pRg st="5" end="5"/>
                                            </p:txEl>
                                          </p:spTgt>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6">
                                            <p:txEl>
                                              <p:pRg st="6" end="6"/>
                                            </p:txEl>
                                          </p:spTgt>
                                        </p:tgtEl>
                                        <p:attrNameLst>
                                          <p:attrName>style.visibility</p:attrName>
                                        </p:attrNameLst>
                                      </p:cBhvr>
                                      <p:to>
                                        <p:strVal val="visible"/>
                                      </p:to>
                                    </p:set>
                                    <p:animEffect transition="in" filter="wipe(left)">
                                      <p:cBhvr>
                                        <p:cTn id="40" dur="500"/>
                                        <p:tgtEl>
                                          <p:spTgt spid="6">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
                                            <p:txEl>
                                              <p:pRg st="7" end="7"/>
                                            </p:txEl>
                                          </p:spTgt>
                                        </p:tgtEl>
                                        <p:attrNameLst>
                                          <p:attrName>style.visibility</p:attrName>
                                        </p:attrNameLst>
                                      </p:cBhvr>
                                      <p:to>
                                        <p:strVal val="visible"/>
                                      </p:to>
                                    </p:set>
                                    <p:animEffect transition="in" filter="barn(inVertical)">
                                      <p:cBhvr>
                                        <p:cTn id="45"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rot="-1333878">
            <a:off x="17026791" y="8785590"/>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14" name="Freeform 14"/>
          <p:cNvSpPr/>
          <p:nvPr/>
        </p:nvSpPr>
        <p:spPr>
          <a:xfrm rot="-1333878">
            <a:off x="290745" y="1087040"/>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grpSp>
        <p:nvGrpSpPr>
          <p:cNvPr id="24" name="Group 23"/>
          <p:cNvGrpSpPr/>
          <p:nvPr/>
        </p:nvGrpSpPr>
        <p:grpSpPr>
          <a:xfrm>
            <a:off x="722559" y="821566"/>
            <a:ext cx="16022910" cy="8496807"/>
            <a:chOff x="914400" y="800100"/>
            <a:chExt cx="16022910" cy="8496807"/>
          </a:xfrm>
        </p:grpSpPr>
        <p:grpSp>
          <p:nvGrpSpPr>
            <p:cNvPr id="25" name="Group 24"/>
            <p:cNvGrpSpPr/>
            <p:nvPr/>
          </p:nvGrpSpPr>
          <p:grpSpPr>
            <a:xfrm>
              <a:off x="914400" y="800100"/>
              <a:ext cx="11088441" cy="1390748"/>
              <a:chOff x="853357" y="718395"/>
              <a:chExt cx="10296408" cy="1390748"/>
            </a:xfrm>
          </p:grpSpPr>
          <p:grpSp>
            <p:nvGrpSpPr>
              <p:cNvPr id="27" name="Group 5"/>
              <p:cNvGrpSpPr/>
              <p:nvPr/>
            </p:nvGrpSpPr>
            <p:grpSpPr>
              <a:xfrm>
                <a:off x="853357" y="718395"/>
                <a:ext cx="10296408" cy="1390748"/>
                <a:chOff x="0" y="-47625"/>
                <a:chExt cx="8947693" cy="463824"/>
              </a:xfrm>
            </p:grpSpPr>
            <p:sp>
              <p:nvSpPr>
                <p:cNvPr id="29" name="Freeform 6"/>
                <p:cNvSpPr/>
                <p:nvPr/>
              </p:nvSpPr>
              <p:spPr>
                <a:xfrm>
                  <a:off x="4336038" y="72282"/>
                  <a:ext cx="461165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30" name="TextBox 7"/>
                <p:cNvSpPr txBox="1"/>
                <p:nvPr/>
              </p:nvSpPr>
              <p:spPr>
                <a:xfrm>
                  <a:off x="0" y="-47625"/>
                  <a:ext cx="1721685" cy="3915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TextBox 12"/>
              <p:cNvSpPr txBox="1"/>
              <p:nvPr/>
            </p:nvSpPr>
            <p:spPr>
              <a:xfrm>
                <a:off x="5984494" y="1235710"/>
                <a:ext cx="5068977" cy="756617"/>
              </a:xfrm>
              <a:prstGeom prst="rect">
                <a:avLst/>
              </a:prstGeom>
            </p:spPr>
            <p:txBody>
              <a:bodyPr wrap="square" lIns="0" tIns="0" rIns="0" bIns="0" rtlCol="0" anchor="t">
                <a:spAutoFit/>
              </a:bodyPr>
              <a:lstStyle/>
              <a:p>
                <a:pPr lvl="0" algn="ctr">
                  <a:lnSpc>
                    <a:spcPts val="5915"/>
                  </a:lnSpc>
                </a:pPr>
                <a:r>
                  <a:rPr lang="en-US" sz="4000" b="1">
                    <a:solidFill>
                      <a:srgbClr val="495324"/>
                    </a:solidFill>
                    <a:latin typeface="Arial" panose="020B0604020202020204" pitchFamily="34" charset="0"/>
                    <a:ea typeface="More Sugar Bold"/>
                    <a:cs typeface="Arial" panose="020B0604020202020204" pitchFamily="34" charset="0"/>
                  </a:rPr>
                  <a:t>Bài </a:t>
                </a:r>
                <a:r>
                  <a:rPr lang="en-US" sz="4000" b="1" smtClean="0">
                    <a:solidFill>
                      <a:srgbClr val="495324"/>
                    </a:solidFill>
                    <a:latin typeface="Arial" panose="020B0604020202020204" pitchFamily="34" charset="0"/>
                    <a:ea typeface="More Sugar Bold"/>
                    <a:cs typeface="Arial" panose="020B0604020202020204" pitchFamily="34" charset="0"/>
                  </a:rPr>
                  <a:t>7.28 </a:t>
                </a:r>
                <a:r>
                  <a:rPr lang="en-US" sz="4000" b="1">
                    <a:solidFill>
                      <a:srgbClr val="495324"/>
                    </a:solidFill>
                    <a:latin typeface="Arial" panose="020B0604020202020204" pitchFamily="34" charset="0"/>
                    <a:ea typeface="More Sugar Bold"/>
                    <a:cs typeface="Arial" panose="020B0604020202020204" pitchFamily="34" charset="0"/>
                  </a:rPr>
                  <a:t>(SGK – </a:t>
                </a:r>
                <a:r>
                  <a:rPr lang="en-US" sz="4000" b="1" smtClean="0">
                    <a:solidFill>
                      <a:srgbClr val="495324"/>
                    </a:solidFill>
                    <a:latin typeface="Arial" panose="020B0604020202020204" pitchFamily="34" charset="0"/>
                    <a:ea typeface="More Sugar Bold"/>
                    <a:cs typeface="Arial" panose="020B0604020202020204" pitchFamily="34" charset="0"/>
                  </a:rPr>
                  <a:t>tr.50)</a:t>
                </a:r>
                <a:endParaRPr lang="en-US" sz="4000" b="1">
                  <a:solidFill>
                    <a:srgbClr val="495324"/>
                  </a:solidFill>
                  <a:latin typeface="Arial" panose="020B0604020202020204" pitchFamily="34" charset="0"/>
                  <a:ea typeface="More Sugar Bold"/>
                  <a:cs typeface="Arial" panose="020B0604020202020204" pitchFamily="34" charset="0"/>
                </a:endParaRPr>
              </a:p>
            </p:txBody>
          </p:sp>
        </p:grpSp>
        <p:sp>
          <p:nvSpPr>
            <p:cNvPr id="26" name="Rectangle 1"/>
            <p:cNvSpPr>
              <a:spLocks noChangeArrowheads="1"/>
            </p:cNvSpPr>
            <p:nvPr/>
          </p:nvSpPr>
          <p:spPr bwMode="auto">
            <a:xfrm>
              <a:off x="1715841" y="2455034"/>
              <a:ext cx="15221469" cy="684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60000"/>
                </a:lnSpc>
                <a:spcBef>
                  <a:spcPts val="200"/>
                </a:spcBef>
                <a:spcAft>
                  <a:spcPts val="200"/>
                </a:spcAft>
              </a:pPr>
              <a:r>
                <a:rPr lang="vi-VN" altLang="en-US" sz="3900">
                  <a:solidFill>
                    <a:schemeClr val="bg1"/>
                  </a:solidFill>
                  <a:ea typeface="Open Sans"/>
                </a:rPr>
                <a:t>Giá cước điện thoại cố định của một hãng viễn thông bao gồm cước thuê bao là 22 000 đồng/tháng và cước gọi là 800 đồng/ phút</a:t>
              </a:r>
              <a:r>
                <a:rPr lang="vi-VN" altLang="en-US" sz="3900" smtClean="0">
                  <a:solidFill>
                    <a:schemeClr val="bg1"/>
                  </a:solidFill>
                  <a:ea typeface="Open Sans"/>
                </a:rPr>
                <a:t>.</a:t>
              </a:r>
              <a:endParaRPr lang="vi-VN" altLang="en-US" sz="3900">
                <a:solidFill>
                  <a:schemeClr val="bg1"/>
                </a:solidFill>
                <a:ea typeface="Open Sans"/>
              </a:endParaRPr>
            </a:p>
            <a:p>
              <a:pPr lvl="0" algn="just">
                <a:lnSpc>
                  <a:spcPct val="160000"/>
                </a:lnSpc>
                <a:spcBef>
                  <a:spcPts val="200"/>
                </a:spcBef>
                <a:spcAft>
                  <a:spcPts val="200"/>
                </a:spcAft>
              </a:pPr>
              <a:r>
                <a:rPr lang="vi-VN" altLang="en-US" sz="3900">
                  <a:solidFill>
                    <a:schemeClr val="bg1"/>
                  </a:solidFill>
                  <a:ea typeface="Open Sans"/>
                </a:rPr>
                <a:t>a) Lập công thức tính số điện cước điện thoại y (đồng) phải trả trong tháng khi gọi x phút</a:t>
              </a:r>
              <a:r>
                <a:rPr lang="vi-VN" altLang="en-US" sz="3900" smtClean="0">
                  <a:solidFill>
                    <a:schemeClr val="bg1"/>
                  </a:solidFill>
                  <a:ea typeface="Open Sans"/>
                </a:rPr>
                <a:t>.</a:t>
              </a:r>
              <a:endParaRPr lang="vi-VN" altLang="en-US" sz="3900">
                <a:solidFill>
                  <a:schemeClr val="bg1"/>
                </a:solidFill>
                <a:ea typeface="Open Sans"/>
              </a:endParaRPr>
            </a:p>
            <a:p>
              <a:pPr lvl="0" algn="just">
                <a:lnSpc>
                  <a:spcPct val="160000"/>
                </a:lnSpc>
                <a:spcBef>
                  <a:spcPts val="200"/>
                </a:spcBef>
                <a:spcAft>
                  <a:spcPts val="200"/>
                </a:spcAft>
              </a:pPr>
              <a:r>
                <a:rPr lang="vi-VN" altLang="en-US" sz="3900">
                  <a:solidFill>
                    <a:schemeClr val="bg1"/>
                  </a:solidFill>
                  <a:ea typeface="Open Sans"/>
                </a:rPr>
                <a:t>b) Tính số tiền cước điện thoại phải trả khi gọi 75 phút</a:t>
              </a:r>
              <a:r>
                <a:rPr lang="vi-VN" altLang="en-US" sz="3900" smtClean="0">
                  <a:solidFill>
                    <a:schemeClr val="bg1"/>
                  </a:solidFill>
                  <a:ea typeface="Open Sans"/>
                </a:rPr>
                <a:t>.</a:t>
              </a:r>
              <a:endParaRPr lang="vi-VN" altLang="en-US" sz="3900">
                <a:solidFill>
                  <a:schemeClr val="bg1"/>
                </a:solidFill>
                <a:ea typeface="Open Sans"/>
              </a:endParaRPr>
            </a:p>
            <a:p>
              <a:pPr lvl="0" algn="just">
                <a:lnSpc>
                  <a:spcPct val="160000"/>
                </a:lnSpc>
                <a:spcBef>
                  <a:spcPts val="200"/>
                </a:spcBef>
                <a:spcAft>
                  <a:spcPts val="200"/>
                </a:spcAft>
              </a:pPr>
              <a:r>
                <a:rPr lang="vi-VN" altLang="en-US" sz="3900">
                  <a:solidFill>
                    <a:schemeClr val="bg1"/>
                  </a:solidFill>
                  <a:ea typeface="Open Sans"/>
                </a:rPr>
                <a:t>c) Nếu số tiền cước điện thoại phải trả là 94 000 đồng thì trong tháng đó thuê bao đã gọi bao nhiêu phút</a:t>
              </a:r>
              <a:r>
                <a:rPr lang="vi-VN" altLang="en-US" sz="3900" smtClean="0">
                  <a:solidFill>
                    <a:schemeClr val="bg1"/>
                  </a:solidFill>
                  <a:ea typeface="Open Sans"/>
                </a:rPr>
                <a:t>.</a:t>
              </a:r>
              <a:endParaRPr lang="vi-VN" altLang="en-US" sz="3900">
                <a:solidFill>
                  <a:schemeClr val="bg1"/>
                </a:solidFill>
                <a:ea typeface="Open Sans"/>
              </a:endParaRPr>
            </a:p>
          </p:txBody>
        </p:sp>
      </p:grpSp>
      <p:pic>
        <p:nvPicPr>
          <p:cNvPr id="6" name="Picture 5"/>
          <p:cNvPicPr>
            <a:picLocks noChangeAspect="1"/>
          </p:cNvPicPr>
          <p:nvPr/>
        </p:nvPicPr>
        <p:blipFill>
          <a:blip r:embed="rId12"/>
          <a:stretch>
            <a:fillRect/>
          </a:stretch>
        </p:blipFill>
        <p:spPr>
          <a:xfrm>
            <a:off x="15577984" y="-2756"/>
            <a:ext cx="2334970" cy="2347163"/>
          </a:xfrm>
          <a:prstGeom prst="rect">
            <a:avLst/>
          </a:prstGeom>
        </p:spPr>
      </p:pic>
    </p:spTree>
    <p:extLst>
      <p:ext uri="{BB962C8B-B14F-4D97-AF65-F5344CB8AC3E}">
        <p14:creationId xmlns:p14="http://schemas.microsoft.com/office/powerpoint/2010/main" val="105790519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srgbClr val="FFFF00"/>
                </a:solidFill>
                <a:effectLst/>
                <a:uLnTx/>
                <a:uFillTx/>
                <a:latin typeface="Calibri"/>
                <a:ea typeface="+mn-ea"/>
                <a:cs typeface="+mn-cs"/>
              </a:endParaRPr>
            </a:p>
          </p:txBody>
        </p:sp>
      </p:grpSp>
      <p:sp>
        <p:nvSpPr>
          <p:cNvPr id="14" name="Freeform 14"/>
          <p:cNvSpPr/>
          <p:nvPr/>
        </p:nvSpPr>
        <p:spPr>
          <a:xfrm rot="-1333878">
            <a:off x="290745" y="1087040"/>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30" name="TextBox 7"/>
          <p:cNvSpPr txBox="1"/>
          <p:nvPr/>
        </p:nvSpPr>
        <p:spPr>
          <a:xfrm>
            <a:off x="722559" y="821566"/>
            <a:ext cx="2133601" cy="117401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srgbClr val="FFFF00"/>
              </a:solidFill>
              <a:effectLst/>
              <a:uLnTx/>
              <a:uFillTx/>
              <a:latin typeface="Calibri"/>
              <a:ea typeface="+mn-ea"/>
              <a:cs typeface="+mn-cs"/>
            </a:endParaRPr>
          </a:p>
        </p:txBody>
      </p:sp>
      <p:pic>
        <p:nvPicPr>
          <p:cNvPr id="6" name="Picture 5"/>
          <p:cNvPicPr>
            <a:picLocks noChangeAspect="1"/>
          </p:cNvPicPr>
          <p:nvPr/>
        </p:nvPicPr>
        <p:blipFill>
          <a:blip r:embed="rId12"/>
          <a:stretch>
            <a:fillRect/>
          </a:stretch>
        </p:blipFill>
        <p:spPr>
          <a:xfrm>
            <a:off x="15553920" y="7819145"/>
            <a:ext cx="2334970" cy="2347163"/>
          </a:xfrm>
          <a:prstGeom prst="rect">
            <a:avLst/>
          </a:prstGeom>
        </p:spPr>
      </p:pic>
      <p:sp>
        <p:nvSpPr>
          <p:cNvPr id="15" name="Rectangle 14"/>
          <p:cNvSpPr/>
          <p:nvPr/>
        </p:nvSpPr>
        <p:spPr>
          <a:xfrm>
            <a:off x="8592407" y="875668"/>
            <a:ext cx="1103186"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3800" b="1" i="1" u="sng" strike="noStrike" kern="1200" cap="none" spc="0" normalizeH="0" baseline="0" noProof="0" smtClean="0">
                <a:ln>
                  <a:noFill/>
                </a:ln>
                <a:solidFill>
                  <a:srgbClr val="FFFF00"/>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FFFF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1696927" y="1714500"/>
                <a:ext cx="14894146" cy="7779053"/>
              </a:xfrm>
              <a:prstGeom prst="rect">
                <a:avLst/>
              </a:prstGeom>
            </p:spPr>
            <p:txBody>
              <a:bodyPr wrap="square">
                <a:spAutoFit/>
              </a:bodyPr>
              <a:lstStyle/>
              <a:p>
                <a:pPr algn="just">
                  <a:lnSpc>
                    <a:spcPct val="150000"/>
                  </a:lnSpc>
                </a:pPr>
                <a:r>
                  <a:rPr lang="vi-VN" sz="3700" smtClean="0">
                    <a:solidFill>
                      <a:schemeClr val="bg1"/>
                    </a:solidFill>
                    <a:ea typeface="Calibri" panose="020F0502020204030204" pitchFamily="34" charset="0"/>
                    <a:cs typeface="Times New Roman" panose="02020603050405020304" pitchFamily="18" charset="0"/>
                  </a:rPr>
                  <a:t>a) Công thức tính số tiền cước điện thoại phải trả trong một tháng khi gọi </a:t>
                </a:r>
                <a14:m>
                  <m:oMath xmlns:m="http://schemas.openxmlformats.org/officeDocument/2006/math">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vi-VN" sz="3700">
                    <a:solidFill>
                      <a:schemeClr val="bg1"/>
                    </a:solidFill>
                    <a:effectLst/>
                    <a:ea typeface="Calibri" panose="020F0502020204030204" pitchFamily="34" charset="0"/>
                    <a:cs typeface="Times New Roman" panose="02020603050405020304" pitchFamily="18" charset="0"/>
                  </a:rPr>
                  <a:t> phút là:</a:t>
                </a:r>
                <a:endParaRPr lang="en-US" sz="3700">
                  <a:solidFill>
                    <a:schemeClr val="bg1"/>
                  </a:solidFill>
                  <a:effectLs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=800</m:t>
                    </m:r>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+22 000</m:t>
                    </m:r>
                  </m:oMath>
                </a14:m>
                <a:r>
                  <a:rPr lang="vi-VN" sz="3700">
                    <a:solidFill>
                      <a:schemeClr val="bg1"/>
                    </a:solidFill>
                    <a:effectLst/>
                    <a:ea typeface="Calibri" panose="020F0502020204030204" pitchFamily="34" charset="0"/>
                    <a:cs typeface="Times New Roman" panose="02020603050405020304" pitchFamily="18" charset="0"/>
                  </a:rPr>
                  <a:t> (đồng)</a:t>
                </a:r>
                <a:endParaRPr lang="en-US" sz="37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700">
                    <a:solidFill>
                      <a:schemeClr val="bg1"/>
                    </a:solidFill>
                    <a:effectLst/>
                    <a:ea typeface="Calibri" panose="020F0502020204030204" pitchFamily="34" charset="0"/>
                    <a:cs typeface="Times New Roman" panose="02020603050405020304" pitchFamily="18" charset="0"/>
                  </a:rPr>
                  <a:t>b) Thay </a:t>
                </a:r>
                <a14:m>
                  <m:oMath xmlns:m="http://schemas.openxmlformats.org/officeDocument/2006/math">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=75</m:t>
                    </m:r>
                  </m:oMath>
                </a14:m>
                <a:r>
                  <a:rPr lang="vi-VN" sz="3700">
                    <a:solidFill>
                      <a:schemeClr val="bg1"/>
                    </a:solidFill>
                    <a:effectLst/>
                    <a:ea typeface="Calibri" panose="020F0502020204030204" pitchFamily="34" charset="0"/>
                    <a:cs typeface="Times New Roman" panose="02020603050405020304" pitchFamily="18" charset="0"/>
                  </a:rPr>
                  <a:t> vào công thức </a:t>
                </a:r>
                <a14:m>
                  <m:oMath xmlns:m="http://schemas.openxmlformats.org/officeDocument/2006/math">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=800</m:t>
                    </m:r>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+22 000</m:t>
                    </m:r>
                  </m:oMath>
                </a14:m>
                <a:r>
                  <a:rPr lang="vi-VN" sz="3700">
                    <a:solidFill>
                      <a:schemeClr val="bg1"/>
                    </a:solidFill>
                    <a:effectLst/>
                    <a:ea typeface="Calibri" panose="020F0502020204030204" pitchFamily="34" charset="0"/>
                    <a:cs typeface="Times New Roman" panose="02020603050405020304" pitchFamily="18" charset="0"/>
                  </a:rPr>
                  <a:t>, ta có:</a:t>
                </a:r>
                <a:endParaRPr lang="en-US" sz="3700">
                  <a:solidFill>
                    <a:schemeClr val="bg1"/>
                  </a:solidFill>
                  <a:effectLs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=800 . 75+22 000=82 000</m:t>
                    </m:r>
                  </m:oMath>
                </a14:m>
                <a:r>
                  <a:rPr lang="vi-VN" sz="3700">
                    <a:solidFill>
                      <a:schemeClr val="bg1"/>
                    </a:solidFill>
                    <a:effectLst/>
                    <a:ea typeface="Calibri" panose="020F0502020204030204" pitchFamily="34" charset="0"/>
                    <a:cs typeface="Times New Roman" panose="02020603050405020304" pitchFamily="18" charset="0"/>
                  </a:rPr>
                  <a:t> (đồng)</a:t>
                </a:r>
                <a:endParaRPr lang="en-US" sz="37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700">
                    <a:solidFill>
                      <a:schemeClr val="bg1"/>
                    </a:solidFill>
                    <a:effectLst/>
                    <a:ea typeface="Calibri" panose="020F0502020204030204" pitchFamily="34" charset="0"/>
                    <a:cs typeface="Times New Roman" panose="02020603050405020304" pitchFamily="18" charset="0"/>
                  </a:rPr>
                  <a:t>Vậy thuê bao phải trả </a:t>
                </a:r>
                <a14:m>
                  <m:oMath xmlns:m="http://schemas.openxmlformats.org/officeDocument/2006/math">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82 000</m:t>
                    </m:r>
                  </m:oMath>
                </a14:m>
                <a:r>
                  <a:rPr lang="vi-VN" sz="3700">
                    <a:solidFill>
                      <a:schemeClr val="bg1"/>
                    </a:solidFill>
                    <a:effectLst/>
                    <a:ea typeface="Calibri" panose="020F0502020204030204" pitchFamily="34" charset="0"/>
                    <a:cs typeface="Times New Roman" panose="02020603050405020304" pitchFamily="18" charset="0"/>
                  </a:rPr>
                  <a:t> đồng</a:t>
                </a:r>
                <a:endParaRPr lang="en-US" sz="37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700">
                    <a:solidFill>
                      <a:schemeClr val="bg1"/>
                    </a:solidFill>
                    <a:effectLst/>
                    <a:ea typeface="Calibri" panose="020F0502020204030204" pitchFamily="34" charset="0"/>
                    <a:cs typeface="Times New Roman" panose="02020603050405020304" pitchFamily="18" charset="0"/>
                  </a:rPr>
                  <a:t>c) Thay </a:t>
                </a:r>
                <a14:m>
                  <m:oMath xmlns:m="http://schemas.openxmlformats.org/officeDocument/2006/math">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=94 000</m:t>
                    </m:r>
                  </m:oMath>
                </a14:m>
                <a:r>
                  <a:rPr lang="vi-VN" sz="3700">
                    <a:solidFill>
                      <a:schemeClr val="bg1"/>
                    </a:solidFill>
                    <a:effectLst/>
                    <a:ea typeface="Calibri" panose="020F0502020204030204" pitchFamily="34" charset="0"/>
                    <a:cs typeface="Times New Roman" panose="02020603050405020304" pitchFamily="18" charset="0"/>
                  </a:rPr>
                  <a:t> vào công thức </a:t>
                </a:r>
                <a14:m>
                  <m:oMath xmlns:m="http://schemas.openxmlformats.org/officeDocument/2006/math">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=800</m:t>
                    </m:r>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+22 000</m:t>
                    </m:r>
                  </m:oMath>
                </a14:m>
                <a:r>
                  <a:rPr lang="vi-VN" sz="3700">
                    <a:solidFill>
                      <a:schemeClr val="bg1"/>
                    </a:solidFill>
                    <a:effectLst/>
                    <a:ea typeface="Calibri" panose="020F0502020204030204" pitchFamily="34" charset="0"/>
                    <a:cs typeface="Times New Roman" panose="02020603050405020304" pitchFamily="18" charset="0"/>
                  </a:rPr>
                  <a:t> ta có: </a:t>
                </a:r>
                <a:endParaRPr lang="en-US" sz="3700">
                  <a:solidFill>
                    <a:schemeClr val="bg1"/>
                  </a:solidFill>
                  <a:effectLs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94 000=800</m:t>
                    </m:r>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+22 000⟺</m:t>
                    </m:r>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=90</m:t>
                    </m:r>
                  </m:oMath>
                </a14:m>
                <a:r>
                  <a:rPr lang="vi-VN" sz="3700">
                    <a:solidFill>
                      <a:schemeClr val="bg1"/>
                    </a:solidFill>
                    <a:effectLst/>
                    <a:ea typeface="Calibri" panose="020F0502020204030204" pitchFamily="34" charset="0"/>
                    <a:cs typeface="Times New Roman" panose="02020603050405020304" pitchFamily="18" charset="0"/>
                  </a:rPr>
                  <a:t> </a:t>
                </a:r>
                <a:endParaRPr lang="en-US" sz="3700">
                  <a:solidFill>
                    <a:schemeClr val="bg1"/>
                  </a:solidFill>
                  <a:effectLst/>
                  <a:ea typeface="Arial" panose="020B0604020202020204" pitchFamily="34" charset="0"/>
                  <a:cs typeface="Times New Roman" panose="02020603050405020304" pitchFamily="18" charset="0"/>
                </a:endParaRPr>
              </a:p>
              <a:p>
                <a:pPr algn="just">
                  <a:lnSpc>
                    <a:spcPct val="150000"/>
                  </a:lnSpc>
                </a:pPr>
                <a:r>
                  <a:rPr lang="vi-VN" sz="3700">
                    <a:solidFill>
                      <a:schemeClr val="bg1"/>
                    </a:solidFill>
                    <a:effectLst/>
                    <a:ea typeface="Calibri" panose="020F0502020204030204" pitchFamily="34" charset="0"/>
                    <a:cs typeface="Times New Roman" panose="02020603050405020304" pitchFamily="18" charset="0"/>
                  </a:rPr>
                  <a:t>Vậy tháng đó thuê bao đã gọi 90 phút.</a:t>
                </a:r>
                <a:endParaRPr lang="en-US" sz="3700">
                  <a:solidFill>
                    <a:schemeClr val="bg1"/>
                  </a:solidFill>
                  <a:effectLs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696927" y="1714500"/>
                <a:ext cx="14894146" cy="7779053"/>
              </a:xfrm>
              <a:prstGeom prst="rect">
                <a:avLst/>
              </a:prstGeom>
              <a:blipFill>
                <a:blip r:embed="rId13"/>
                <a:stretch>
                  <a:fillRect l="-1268" r="-1268" b="-705"/>
                </a:stretch>
              </a:blipFill>
            </p:spPr>
            <p:txBody>
              <a:bodyPr/>
              <a:lstStyle/>
              <a:p>
                <a:r>
                  <a:rPr lang="en-US">
                    <a:noFill/>
                  </a:rPr>
                  <a:t> </a:t>
                </a:r>
              </a:p>
            </p:txBody>
          </p:sp>
        </mc:Fallback>
      </mc:AlternateContent>
    </p:spTree>
    <p:extLst>
      <p:ext uri="{BB962C8B-B14F-4D97-AF65-F5344CB8AC3E}">
        <p14:creationId xmlns:p14="http://schemas.microsoft.com/office/powerpoint/2010/main" val="429246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barn(inVertical)">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wipe(down)">
                                      <p:cBhvr>
                                        <p:cTn id="21" dur="500"/>
                                        <p:tgtEl>
                                          <p:spTgt spid="5">
                                            <p:txEl>
                                              <p:pRg st="2" end="2"/>
                                            </p:txEl>
                                          </p:spTgt>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wipe(down)">
                                      <p:cBhvr>
                                        <p:cTn id="25" dur="500"/>
                                        <p:tgtEl>
                                          <p:spTgt spid="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fade">
                                      <p:cBhvr>
                                        <p:cTn id="30" dur="500"/>
                                        <p:tgtEl>
                                          <p:spTgt spid="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5" dur="500"/>
                                        <p:tgtEl>
                                          <p:spTgt spid="5">
                                            <p:txEl>
                                              <p:pRg st="5" end="5"/>
                                            </p:txEl>
                                          </p:spTgt>
                                        </p:tgtEl>
                                      </p:cBhvr>
                                    </p:animEffect>
                                  </p:childTnLst>
                                </p:cTn>
                              </p:par>
                            </p:childTnLst>
                          </p:cTn>
                        </p:par>
                        <p:par>
                          <p:cTn id="36" fill="hold">
                            <p:stCondLst>
                              <p:cond delay="500"/>
                            </p:stCondLst>
                            <p:childTnLst>
                              <p:par>
                                <p:cTn id="37" presetID="16" presetClass="entr" presetSubtype="21" fill="hold" nodeType="after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Effect transition="in" filter="barn(inVertical)">
                                      <p:cBhvr>
                                        <p:cTn id="39" dur="500"/>
                                        <p:tgtEl>
                                          <p:spTgt spid="5">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5">
                                            <p:txEl>
                                              <p:pRg st="7" end="7"/>
                                            </p:txEl>
                                          </p:spTgt>
                                        </p:tgtEl>
                                        <p:attrNameLst>
                                          <p:attrName>style.visibility</p:attrName>
                                        </p:attrNameLst>
                                      </p:cBhvr>
                                      <p:to>
                                        <p:strVal val="visible"/>
                                      </p:to>
                                    </p:set>
                                    <p:animEffect transition="in" filter="wipe(left)">
                                      <p:cBhvr>
                                        <p:cTn id="44"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p:cNvGrpSpPr/>
          <p:nvPr/>
        </p:nvGrpSpPr>
        <p:grpSpPr>
          <a:xfrm>
            <a:off x="152400" y="234940"/>
            <a:ext cx="17906999" cy="3558982"/>
            <a:chOff x="649041" y="550033"/>
            <a:chExt cx="16754188" cy="3558982"/>
          </a:xfrm>
        </p:grpSpPr>
        <p:grpSp>
          <p:nvGrpSpPr>
            <p:cNvPr id="13" name="Group 12"/>
            <p:cNvGrpSpPr/>
            <p:nvPr/>
          </p:nvGrpSpPr>
          <p:grpSpPr>
            <a:xfrm>
              <a:off x="649041" y="550033"/>
              <a:ext cx="4888742" cy="1424082"/>
              <a:chOff x="606954" y="468328"/>
              <a:chExt cx="4539545" cy="1424082"/>
            </a:xfrm>
          </p:grpSpPr>
          <p:grpSp>
            <p:nvGrpSpPr>
              <p:cNvPr id="15" name="Group 5"/>
              <p:cNvGrpSpPr/>
              <p:nvPr/>
            </p:nvGrpSpPr>
            <p:grpSpPr>
              <a:xfrm>
                <a:off x="730248" y="468328"/>
                <a:ext cx="4236925" cy="1424082"/>
                <a:chOff x="-106983" y="-131024"/>
                <a:chExt cx="3681935" cy="474941"/>
              </a:xfrm>
            </p:grpSpPr>
            <p:sp>
              <p:nvSpPr>
                <p:cNvPr id="17" name="Freeform 6"/>
                <p:cNvSpPr/>
                <p:nvPr/>
              </p:nvSpPr>
              <p:spPr>
                <a:xfrm>
                  <a:off x="-106983" y="-131024"/>
                  <a:ext cx="368193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18" name="TextBox 7"/>
                <p:cNvSpPr txBox="1"/>
                <p:nvPr/>
              </p:nvSpPr>
              <p:spPr>
                <a:xfrm>
                  <a:off x="0" y="-47625"/>
                  <a:ext cx="1721685" cy="3915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35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2"/>
              <p:cNvSpPr txBox="1"/>
              <p:nvPr/>
            </p:nvSpPr>
            <p:spPr>
              <a:xfrm>
                <a:off x="606954" y="585497"/>
                <a:ext cx="4539545" cy="669607"/>
              </a:xfrm>
              <a:prstGeom prst="rect">
                <a:avLst/>
              </a:prstGeom>
            </p:spPr>
            <p:txBody>
              <a:bodyPr wrap="square" lIns="0" tIns="0" rIns="0" bIns="0" rtlCol="0" anchor="t">
                <a:spAutoFit/>
              </a:bodyPr>
              <a:lstStyle/>
              <a:p>
                <a:pPr lvl="0" algn="ctr">
                  <a:lnSpc>
                    <a:spcPts val="5915"/>
                  </a:lnSpc>
                </a:pPr>
                <a:r>
                  <a:rPr lang="en-US" sz="3500" b="1">
                    <a:solidFill>
                      <a:srgbClr val="495324"/>
                    </a:solidFill>
                    <a:latin typeface="Arial" panose="020B0604020202020204" pitchFamily="34" charset="0"/>
                    <a:ea typeface="More Sugar Bold"/>
                    <a:cs typeface="Arial" panose="020B0604020202020204" pitchFamily="34" charset="0"/>
                  </a:rPr>
                  <a:t>Bài </a:t>
                </a:r>
                <a:r>
                  <a:rPr lang="en-US" sz="3500" b="1" smtClean="0">
                    <a:solidFill>
                      <a:srgbClr val="495324"/>
                    </a:solidFill>
                    <a:latin typeface="Arial" panose="020B0604020202020204" pitchFamily="34" charset="0"/>
                    <a:ea typeface="More Sugar Bold"/>
                    <a:cs typeface="Arial" panose="020B0604020202020204" pitchFamily="34" charset="0"/>
                  </a:rPr>
                  <a:t>7.29 </a:t>
                </a:r>
                <a:r>
                  <a:rPr lang="en-US" sz="3500" b="1">
                    <a:solidFill>
                      <a:srgbClr val="495324"/>
                    </a:solidFill>
                    <a:latin typeface="Arial" panose="020B0604020202020204" pitchFamily="34" charset="0"/>
                    <a:ea typeface="More Sugar Bold"/>
                    <a:cs typeface="Arial" panose="020B0604020202020204" pitchFamily="34" charset="0"/>
                  </a:rPr>
                  <a:t>(SGK – </a:t>
                </a:r>
                <a:r>
                  <a:rPr lang="en-US" sz="3500" b="1" smtClean="0">
                    <a:solidFill>
                      <a:srgbClr val="495324"/>
                    </a:solidFill>
                    <a:latin typeface="Arial" panose="020B0604020202020204" pitchFamily="34" charset="0"/>
                    <a:ea typeface="More Sugar Bold"/>
                    <a:cs typeface="Arial" panose="020B0604020202020204" pitchFamily="34" charset="0"/>
                  </a:rPr>
                  <a:t>tr.50)</a:t>
                </a:r>
                <a:endParaRPr lang="en-US" sz="3500" b="1">
                  <a:solidFill>
                    <a:srgbClr val="495324"/>
                  </a:solidFill>
                  <a:latin typeface="Arial" panose="020B0604020202020204" pitchFamily="34" charset="0"/>
                  <a:ea typeface="More Sugar Bold"/>
                  <a:cs typeface="Arial" panose="020B0604020202020204" pitchFamily="34" charset="0"/>
                </a:endParaRPr>
              </a:p>
            </p:txBody>
          </p:sp>
        </p:grpSp>
        <mc:AlternateContent xmlns:mc="http://schemas.openxmlformats.org/markup-compatibility/2006" xmlns:a14="http://schemas.microsoft.com/office/drawing/2010/main">
          <mc:Choice Requires="a14">
            <p:sp>
              <p:nvSpPr>
                <p:cNvPr id="14" name="Rectangle 1"/>
                <p:cNvSpPr>
                  <a:spLocks noChangeArrowheads="1"/>
                </p:cNvSpPr>
                <p:nvPr/>
              </p:nvSpPr>
              <p:spPr bwMode="auto">
                <a:xfrm>
                  <a:off x="720335" y="569585"/>
                  <a:ext cx="16682894" cy="353943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60000"/>
                    </a:lnSpc>
                    <a:spcBef>
                      <a:spcPts val="0"/>
                    </a:spcBef>
                    <a:spcAft>
                      <a:spcPts val="0"/>
                    </a:spcAft>
                  </a:pPr>
                  <a:r>
                    <a:rPr lang="en-US" altLang="en-US" sz="3500" smtClean="0">
                      <a:ea typeface="Open Sans"/>
                    </a:rPr>
                    <a:t>                                         </a:t>
                  </a:r>
                  <a:r>
                    <a:rPr lang="vi-VN" altLang="en-US" sz="3500" smtClean="0">
                      <a:ea typeface="Open Sans"/>
                    </a:rPr>
                    <a:t>Hàm </a:t>
                  </a:r>
                  <a:r>
                    <a:rPr lang="vi-VN" altLang="en-US" sz="3500">
                      <a:ea typeface="Open Sans"/>
                    </a:rPr>
                    <a:t>chi phí đơn giản nhất là hàm chi phí bậc nhất </a:t>
                  </a:r>
                  <a14:m>
                    <m:oMath xmlns:m="http://schemas.openxmlformats.org/officeDocument/2006/math">
                      <m:r>
                        <a:rPr lang="vi-VN" altLang="en-US" sz="3500" i="1" smtClean="0">
                          <a:latin typeface="Cambria Math" panose="02040503050406030204" pitchFamily="18" charset="0"/>
                          <a:ea typeface="Open Sans"/>
                        </a:rPr>
                        <m:t>𝑦</m:t>
                      </m:r>
                      <m:r>
                        <a:rPr lang="vi-VN" altLang="en-US" sz="3500" i="1" smtClean="0">
                          <a:latin typeface="Cambria Math" panose="02040503050406030204" pitchFamily="18" charset="0"/>
                          <a:ea typeface="Open Sans"/>
                        </a:rPr>
                        <m:t>=</m:t>
                      </m:r>
                      <m:r>
                        <a:rPr lang="vi-VN" altLang="en-US" sz="3500" i="1" smtClean="0">
                          <a:latin typeface="Cambria Math" panose="02040503050406030204" pitchFamily="18" charset="0"/>
                          <a:ea typeface="Open Sans"/>
                        </a:rPr>
                        <m:t>𝑎𝑥</m:t>
                      </m:r>
                      <m:r>
                        <a:rPr lang="vi-VN" altLang="en-US" sz="3500" i="1" smtClean="0">
                          <a:latin typeface="Cambria Math" panose="02040503050406030204" pitchFamily="18" charset="0"/>
                          <a:ea typeface="Open Sans"/>
                        </a:rPr>
                        <m:t>+</m:t>
                      </m:r>
                      <m:r>
                        <a:rPr lang="vi-VN" altLang="en-US" sz="3500" i="1" smtClean="0">
                          <a:latin typeface="Cambria Math" panose="02040503050406030204" pitchFamily="18" charset="0"/>
                          <a:ea typeface="Open Sans"/>
                        </a:rPr>
                        <m:t>𝑏</m:t>
                      </m:r>
                    </m:oMath>
                  </a14:m>
                  <a:r>
                    <a:rPr lang="vi-VN" altLang="en-US" sz="3500">
                      <a:ea typeface="Open Sans"/>
                    </a:rPr>
                    <a:t>, trong đó </a:t>
                  </a:r>
                  <a14:m>
                    <m:oMath xmlns:m="http://schemas.openxmlformats.org/officeDocument/2006/math">
                      <m:r>
                        <a:rPr lang="vi-VN" altLang="en-US" sz="3500" i="1" smtClean="0">
                          <a:latin typeface="Cambria Math" panose="02040503050406030204" pitchFamily="18" charset="0"/>
                          <a:ea typeface="Open Sans"/>
                        </a:rPr>
                        <m:t>𝑏</m:t>
                      </m:r>
                    </m:oMath>
                  </a14:m>
                  <a:r>
                    <a:rPr lang="vi-VN" altLang="en-US" sz="3500">
                      <a:ea typeface="Open Sans"/>
                    </a:rPr>
                    <a:t> biểu thị chi phí cố định của hoạt động kinh doanh và hệ số </a:t>
                  </a:r>
                  <a14:m>
                    <m:oMath xmlns:m="http://schemas.openxmlformats.org/officeDocument/2006/math">
                      <m:r>
                        <a:rPr lang="vi-VN" altLang="en-US" sz="3500" i="1" smtClean="0">
                          <a:latin typeface="Cambria Math" panose="02040503050406030204" pitchFamily="18" charset="0"/>
                          <a:ea typeface="Open Sans"/>
                        </a:rPr>
                        <m:t>𝑎</m:t>
                      </m:r>
                    </m:oMath>
                  </a14:m>
                  <a:r>
                    <a:rPr lang="vi-VN" altLang="en-US" sz="3500">
                      <a:ea typeface="Open Sans"/>
                    </a:rPr>
                    <a:t> biểu thị chi phí của mỗi mặt hàng được sản xuất. Giả sử rằng một xưởng sản xuất xe đạp có chi phí cố định hằng ngày là 36 triệu đồng và mỗi chiếc xe đạp có chi phí sản xuất là 1,8 triệu đồng</a:t>
                  </a:r>
                  <a:r>
                    <a:rPr lang="vi-VN" altLang="en-US" sz="3500" smtClean="0">
                      <a:ea typeface="Open Sans"/>
                    </a:rPr>
                    <a:t>.</a:t>
                  </a:r>
                  <a:endParaRPr lang="en-US" altLang="en-US" sz="3500" smtClean="0">
                    <a:ea typeface="Open Sans"/>
                  </a:endParaRPr>
                </a:p>
              </p:txBody>
            </p:sp>
          </mc:Choice>
          <mc:Fallback xmlns="">
            <p:sp>
              <p:nvSpPr>
                <p:cNvPr id="14" name="Rectangle 1"/>
                <p:cNvSpPr>
                  <a:spLocks noRot="1" noChangeAspect="1" noMove="1" noResize="1" noEditPoints="1" noAdjustHandles="1" noChangeArrowheads="1" noChangeShapeType="1" noTextEdit="1"/>
                </p:cNvSpPr>
                <p:nvPr/>
              </p:nvSpPr>
              <p:spPr bwMode="auto">
                <a:xfrm>
                  <a:off x="720335" y="569585"/>
                  <a:ext cx="16682894" cy="3539430"/>
                </a:xfrm>
                <a:prstGeom prst="rect">
                  <a:avLst/>
                </a:prstGeom>
                <a:blipFill>
                  <a:blip r:embed="rId2"/>
                  <a:stretch>
                    <a:fillRect l="-1026" r="-1026" b="-275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501" y="3964167"/>
            <a:ext cx="7146634" cy="4448072"/>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208547" y="3663940"/>
                <a:ext cx="9610290" cy="4939814"/>
              </a:xfrm>
              <a:prstGeom prst="rect">
                <a:avLst/>
              </a:prstGeom>
            </p:spPr>
            <p:txBody>
              <a:bodyPr wrap="square">
                <a:spAutoFit/>
              </a:bodyPr>
              <a:lstStyle/>
              <a:p>
                <a:pPr lvl="0" algn="just">
                  <a:lnSpc>
                    <a:spcPct val="150000"/>
                  </a:lnSpc>
                </a:pPr>
                <a:r>
                  <a:rPr lang="vi-VN" altLang="en-US" sz="3500">
                    <a:solidFill>
                      <a:prstClr val="black"/>
                    </a:solidFill>
                    <a:ea typeface="Open Sans"/>
                  </a:rPr>
                  <a:t>a) Viết công thức của hàm số bậc nhất biểu thị chi phí </a:t>
                </a:r>
                <a14:m>
                  <m:oMath xmlns:m="http://schemas.openxmlformats.org/officeDocument/2006/math">
                    <m:r>
                      <a:rPr lang="vi-VN" altLang="en-US" sz="3500" i="1" smtClean="0">
                        <a:solidFill>
                          <a:prstClr val="black"/>
                        </a:solidFill>
                        <a:latin typeface="Cambria Math" panose="02040503050406030204" pitchFamily="18" charset="0"/>
                        <a:ea typeface="Open Sans"/>
                      </a:rPr>
                      <m:t>𝑦</m:t>
                    </m:r>
                  </m:oMath>
                </a14:m>
                <a:r>
                  <a:rPr lang="vi-VN" altLang="en-US" sz="3500">
                    <a:solidFill>
                      <a:prstClr val="black"/>
                    </a:solidFill>
                    <a:ea typeface="Open Sans"/>
                  </a:rPr>
                  <a:t> (triệu đồng) để sản xuất </a:t>
                </a:r>
                <a14:m>
                  <m:oMath xmlns:m="http://schemas.openxmlformats.org/officeDocument/2006/math">
                    <m:r>
                      <a:rPr lang="vi-VN" altLang="en-US" sz="3500" i="1" smtClean="0">
                        <a:solidFill>
                          <a:prstClr val="black"/>
                        </a:solidFill>
                        <a:latin typeface="Cambria Math" panose="02040503050406030204" pitchFamily="18" charset="0"/>
                        <a:ea typeface="Open Sans"/>
                      </a:rPr>
                      <m:t>𝑥</m:t>
                    </m:r>
                  </m:oMath>
                </a14:m>
                <a:r>
                  <a:rPr lang="vi-VN" altLang="en-US" sz="3500">
                    <a:solidFill>
                      <a:prstClr val="black"/>
                    </a:solidFill>
                    <a:ea typeface="Open Sans"/>
                  </a:rPr>
                  <a:t> (xe đạp) trong một ngày.</a:t>
                </a:r>
              </a:p>
              <a:p>
                <a:pPr lvl="0" algn="just">
                  <a:lnSpc>
                    <a:spcPct val="150000"/>
                  </a:lnSpc>
                </a:pPr>
                <a:r>
                  <a:rPr lang="vi-VN" altLang="en-US" sz="3500">
                    <a:solidFill>
                      <a:prstClr val="black"/>
                    </a:solidFill>
                    <a:ea typeface="Open Sans"/>
                  </a:rPr>
                  <a:t>b) Vẽ đồ thị hàm số thu được ở câu a.</a:t>
                </a:r>
              </a:p>
              <a:p>
                <a:pPr lvl="0" algn="just">
                  <a:lnSpc>
                    <a:spcPct val="150000"/>
                  </a:lnSpc>
                </a:pPr>
                <a:r>
                  <a:rPr lang="vi-VN" altLang="en-US" sz="3500">
                    <a:solidFill>
                      <a:prstClr val="black"/>
                    </a:solidFill>
                    <a:ea typeface="Open Sans"/>
                  </a:rPr>
                  <a:t>c) Chi phí để sản xuất 15 chiếc xe đạp trong một ngày là bao nhiêu</a:t>
                </a:r>
                <a:r>
                  <a:rPr lang="vi-VN" altLang="en-US" sz="3500" smtClean="0">
                    <a:solidFill>
                      <a:prstClr val="black"/>
                    </a:solidFill>
                    <a:ea typeface="Open Sans"/>
                  </a:rPr>
                  <a:t>?</a:t>
                </a:r>
                <a:endParaRPr lang="vi-VN" altLang="en-US" sz="3500">
                  <a:solidFill>
                    <a:prstClr val="black"/>
                  </a:solidFill>
                  <a:ea typeface="Open Sans"/>
                </a:endParaRPr>
              </a:p>
            </p:txBody>
          </p:sp>
        </mc:Choice>
        <mc:Fallback xmlns="">
          <p:sp>
            <p:nvSpPr>
              <p:cNvPr id="6" name="Rectangle 5"/>
              <p:cNvSpPr>
                <a:spLocks noRot="1" noChangeAspect="1" noMove="1" noResize="1" noEditPoints="1" noAdjustHandles="1" noChangeArrowheads="1" noChangeShapeType="1" noTextEdit="1"/>
              </p:cNvSpPr>
              <p:nvPr/>
            </p:nvSpPr>
            <p:spPr>
              <a:xfrm>
                <a:off x="208547" y="3663940"/>
                <a:ext cx="9610290" cy="4939814"/>
              </a:xfrm>
              <a:prstGeom prst="rect">
                <a:avLst/>
              </a:prstGeom>
              <a:blipFill>
                <a:blip r:embed="rId4"/>
                <a:stretch>
                  <a:fillRect l="-1839" r="-1839" b="-1605"/>
                </a:stretch>
              </a:blipFill>
            </p:spPr>
            <p:txBody>
              <a:bodyPr/>
              <a:lstStyle/>
              <a:p>
                <a:r>
                  <a:rPr lang="en-US">
                    <a:noFill/>
                  </a:rPr>
                  <a:t> </a:t>
                </a:r>
              </a:p>
            </p:txBody>
          </p:sp>
        </mc:Fallback>
      </mc:AlternateContent>
      <p:sp>
        <p:nvSpPr>
          <p:cNvPr id="7" name="Rectangle 6"/>
          <p:cNvSpPr/>
          <p:nvPr/>
        </p:nvSpPr>
        <p:spPr>
          <a:xfrm>
            <a:off x="228599" y="8464540"/>
            <a:ext cx="17830799" cy="1708160"/>
          </a:xfrm>
          <a:prstGeom prst="rect">
            <a:avLst/>
          </a:prstGeom>
        </p:spPr>
        <p:txBody>
          <a:bodyPr wrap="square">
            <a:spAutoFit/>
          </a:bodyPr>
          <a:lstStyle/>
          <a:p>
            <a:pPr lvl="0" algn="just">
              <a:lnSpc>
                <a:spcPct val="150000"/>
              </a:lnSpc>
            </a:pPr>
            <a:r>
              <a:rPr lang="vi-VN" altLang="en-US" sz="3500">
                <a:solidFill>
                  <a:prstClr val="black"/>
                </a:solidFill>
                <a:ea typeface="Open Sans"/>
              </a:rPr>
              <a:t>d) Có thể sản xuất bao nhiêu chiếc xe đạp trong ngày, nếu chi phí trong ngày đó là </a:t>
            </a:r>
            <a:r>
              <a:rPr lang="en-US" altLang="en-US" sz="3500" smtClean="0">
                <a:solidFill>
                  <a:prstClr val="black"/>
                </a:solidFill>
                <a:ea typeface="Open Sans"/>
              </a:rPr>
              <a:t>         </a:t>
            </a:r>
            <a:r>
              <a:rPr lang="vi-VN" altLang="en-US" sz="3500" smtClean="0">
                <a:solidFill>
                  <a:prstClr val="black"/>
                </a:solidFill>
                <a:ea typeface="Open Sans"/>
              </a:rPr>
              <a:t>72 </a:t>
            </a:r>
            <a:r>
              <a:rPr lang="vi-VN" altLang="en-US" sz="3500">
                <a:solidFill>
                  <a:prstClr val="black"/>
                </a:solidFill>
                <a:ea typeface="Open Sans"/>
              </a:rPr>
              <a:t>triệu đồng?</a:t>
            </a:r>
          </a:p>
        </p:txBody>
      </p:sp>
      <p:pic>
        <p:nvPicPr>
          <p:cNvPr id="8" name="Picture 7"/>
          <p:cNvPicPr>
            <a:picLocks noChangeAspect="1"/>
          </p:cNvPicPr>
          <p:nvPr/>
        </p:nvPicPr>
        <p:blipFill>
          <a:blip r:embed="rId5"/>
          <a:stretch>
            <a:fillRect/>
          </a:stretch>
        </p:blipFill>
        <p:spPr>
          <a:xfrm rot="13679787">
            <a:off x="16564908" y="9167054"/>
            <a:ext cx="1182727" cy="1365622"/>
          </a:xfrm>
          <a:prstGeom prst="rect">
            <a:avLst/>
          </a:prstGeom>
        </p:spPr>
      </p:pic>
    </p:spTree>
    <p:extLst>
      <p:ext uri="{BB962C8B-B14F-4D97-AF65-F5344CB8AC3E}">
        <p14:creationId xmlns:p14="http://schemas.microsoft.com/office/powerpoint/2010/main" val="357282440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p:cNvSpPr/>
          <p:nvPr/>
        </p:nvSpPr>
        <p:spPr>
          <a:xfrm>
            <a:off x="8508751" y="647700"/>
            <a:ext cx="115448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4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4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609600" y="3950851"/>
                <a:ext cx="9598904" cy="5509200"/>
              </a:xfrm>
              <a:prstGeom prst="rect">
                <a:avLst/>
              </a:prstGeom>
            </p:spPr>
            <p:txBody>
              <a:bodyPr wrap="square">
                <a:spAutoFit/>
              </a:bodyPr>
              <a:lstStyle/>
              <a:p>
                <a:pPr algn="just">
                  <a:lnSpc>
                    <a:spcPct val="150000"/>
                  </a:lnSpc>
                  <a:spcBef>
                    <a:spcPts val="300"/>
                  </a:spcBef>
                  <a:spcAft>
                    <a:spcPts val="300"/>
                  </a:spcAft>
                </a:pPr>
                <a:r>
                  <a:rPr lang="vi-VN" sz="3800" smtClean="0">
                    <a:effectLst/>
                    <a:ea typeface="Calibri" panose="020F0502020204030204" pitchFamily="34" charset="0"/>
                    <a:cs typeface="Times New Roman" panose="02020603050405020304" pitchFamily="18" charset="0"/>
                  </a:rPr>
                  <a:t>b</a:t>
                </a:r>
                <a:r>
                  <a:rPr lang="vi-VN" sz="3800">
                    <a:effectLst/>
                    <a:ea typeface="Calibri" panose="020F0502020204030204" pitchFamily="34" charset="0"/>
                    <a:cs typeface="Times New Roman" panose="02020603050405020304" pitchFamily="18" charset="0"/>
                  </a:rPr>
                  <a:t>) Cho </a:t>
                </a:r>
                <a14:m>
                  <m:oMath xmlns:m="http://schemas.openxmlformats.org/officeDocument/2006/math">
                    <m:r>
                      <a:rPr lang="vi-VN" sz="3800" i="1">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effectLst/>
                        <a:latin typeface="Cambria Math" panose="02040503050406030204" pitchFamily="18" charset="0"/>
                        <a:ea typeface="Calibri" panose="020F0502020204030204" pitchFamily="34" charset="0"/>
                        <a:cs typeface="Times New Roman" panose="02020603050405020304" pitchFamily="18" charset="0"/>
                      </a:rPr>
                      <m:t>=0</m:t>
                    </m:r>
                  </m:oMath>
                </a14:m>
                <a:r>
                  <a:rPr lang="vi-VN" sz="3800">
                    <a:effectLst/>
                    <a:ea typeface="Calibri" panose="020F0502020204030204" pitchFamily="34" charset="0"/>
                    <a:cs typeface="Times New Roman" panose="02020603050405020304" pitchFamily="18" charset="0"/>
                  </a:rPr>
                  <a:t> thì </a:t>
                </a:r>
                <a14:m>
                  <m:oMath xmlns:m="http://schemas.openxmlformats.org/officeDocument/2006/math">
                    <m:r>
                      <a:rPr lang="vi-VN" sz="3800" i="1">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effectLst/>
                        <a:latin typeface="Cambria Math" panose="02040503050406030204" pitchFamily="18" charset="0"/>
                        <a:ea typeface="Calibri" panose="020F0502020204030204" pitchFamily="34" charset="0"/>
                        <a:cs typeface="Times New Roman" panose="02020603050405020304" pitchFamily="18" charset="0"/>
                      </a:rPr>
                      <m:t>=36</m:t>
                    </m:r>
                  </m:oMath>
                </a14:m>
                <a:r>
                  <a:rPr lang="vi-VN" sz="3800">
                    <a:effectLst/>
                    <a:ea typeface="Calibri" panose="020F0502020204030204" pitchFamily="34" charset="0"/>
                    <a:cs typeface="Times New Roman" panose="02020603050405020304" pitchFamily="18" charset="0"/>
                  </a:rPr>
                  <a:t> ta được giao điểm của đồ thị với trục </a:t>
                </a:r>
                <a14:m>
                  <m:oMath xmlns:m="http://schemas.openxmlformats.org/officeDocument/2006/math">
                    <m:r>
                      <a:rPr lang="vi-VN" sz="3800" i="1">
                        <a:effectLst/>
                        <a:latin typeface="Cambria Math" panose="02040503050406030204" pitchFamily="18" charset="0"/>
                        <a:ea typeface="Calibri" panose="020F0502020204030204" pitchFamily="34" charset="0"/>
                        <a:cs typeface="Times New Roman" panose="02020603050405020304" pitchFamily="18" charset="0"/>
                      </a:rPr>
                      <m:t>𝑂𝑦</m:t>
                    </m:r>
                  </m:oMath>
                </a14:m>
                <a:r>
                  <a:rPr lang="vi-VN" sz="3800">
                    <a:effectLst/>
                    <a:ea typeface="Calibri" panose="020F0502020204030204" pitchFamily="34" charset="0"/>
                    <a:cs typeface="Times New Roman" panose="02020603050405020304" pitchFamily="18" charset="0"/>
                  </a:rPr>
                  <a:t> là </a:t>
                </a:r>
                <a14:m>
                  <m:oMath xmlns:m="http://schemas.openxmlformats.org/officeDocument/2006/math">
                    <m:r>
                      <a:rPr lang="vi-VN" sz="3800" i="1">
                        <a:effectLst/>
                        <a:latin typeface="Cambria Math" panose="02040503050406030204" pitchFamily="18" charset="0"/>
                        <a:ea typeface="Calibri" panose="020F0502020204030204" pitchFamily="34" charset="0"/>
                        <a:cs typeface="Times New Roman" panose="02020603050405020304" pitchFamily="18" charset="0"/>
                      </a:rPr>
                      <m:t>𝑀</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3800" i="1">
                            <a:effectLst/>
                            <a:latin typeface="Cambria Math" panose="02040503050406030204" pitchFamily="18" charset="0"/>
                            <a:ea typeface="Calibri" panose="020F0502020204030204" pitchFamily="34" charset="0"/>
                            <a:cs typeface="Times New Roman" panose="02020603050405020304" pitchFamily="18" charset="0"/>
                          </a:rPr>
                          <m:t>0;36</m:t>
                        </m:r>
                      </m:e>
                    </m:d>
                  </m:oMath>
                </a14:m>
                <a:endParaRPr lang="en-US" sz="38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800">
                    <a:effectLst/>
                    <a:ea typeface="Calibri" panose="020F0502020204030204" pitchFamily="34" charset="0"/>
                    <a:cs typeface="Times New Roman" panose="02020603050405020304" pitchFamily="18" charset="0"/>
                  </a:rPr>
                  <a:t>Cho </a:t>
                </a:r>
                <a14:m>
                  <m:oMath xmlns:m="http://schemas.openxmlformats.org/officeDocument/2006/math">
                    <m:r>
                      <a:rPr lang="vi-VN" sz="3800" i="1">
                        <a:effectLst/>
                        <a:latin typeface="Cambria Math" panose="02040503050406030204" pitchFamily="18" charset="0"/>
                        <a:ea typeface="Calibri" panose="020F0502020204030204" pitchFamily="34" charset="0"/>
                        <a:cs typeface="Times New Roman" panose="02020603050405020304" pitchFamily="18" charset="0"/>
                      </a:rPr>
                      <m:t>𝑦</m:t>
                    </m:r>
                    <m:r>
                      <a:rPr lang="vi-VN" sz="3800" i="1">
                        <a:effectLst/>
                        <a:latin typeface="Cambria Math" panose="02040503050406030204" pitchFamily="18" charset="0"/>
                        <a:ea typeface="Calibri" panose="020F0502020204030204" pitchFamily="34" charset="0"/>
                        <a:cs typeface="Times New Roman" panose="02020603050405020304" pitchFamily="18" charset="0"/>
                      </a:rPr>
                      <m:t>=0</m:t>
                    </m:r>
                  </m:oMath>
                </a14:m>
                <a:r>
                  <a:rPr lang="vi-VN" sz="3800">
                    <a:effectLst/>
                    <a:ea typeface="Calibri" panose="020F0502020204030204" pitchFamily="34" charset="0"/>
                    <a:cs typeface="Times New Roman" panose="02020603050405020304" pitchFamily="18" charset="0"/>
                  </a:rPr>
                  <a:t> thì </a:t>
                </a:r>
                <a14:m>
                  <m:oMath xmlns:m="http://schemas.openxmlformats.org/officeDocument/2006/math">
                    <m:r>
                      <a:rPr lang="vi-VN" sz="3800" i="1">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effectLst/>
                        <a:latin typeface="Cambria Math" panose="02040503050406030204" pitchFamily="18" charset="0"/>
                        <a:ea typeface="Calibri" panose="020F0502020204030204" pitchFamily="34" charset="0"/>
                        <a:cs typeface="Times New Roman" panose="02020603050405020304" pitchFamily="18" charset="0"/>
                      </a:rPr>
                      <m:t>=−20</m:t>
                    </m:r>
                  </m:oMath>
                </a14:m>
                <a:r>
                  <a:rPr lang="vi-VN" sz="3800">
                    <a:effectLst/>
                    <a:ea typeface="Calibri" panose="020F0502020204030204" pitchFamily="34" charset="0"/>
                    <a:cs typeface="Times New Roman" panose="02020603050405020304" pitchFamily="18" charset="0"/>
                  </a:rPr>
                  <a:t> ta được giao điểm của đồ thị với trục </a:t>
                </a:r>
                <a14:m>
                  <m:oMath xmlns:m="http://schemas.openxmlformats.org/officeDocument/2006/math">
                    <m:r>
                      <a:rPr lang="vi-VN" sz="3800" i="1">
                        <a:effectLst/>
                        <a:latin typeface="Cambria Math" panose="02040503050406030204" pitchFamily="18" charset="0"/>
                        <a:ea typeface="Calibri" panose="020F0502020204030204" pitchFamily="34" charset="0"/>
                        <a:cs typeface="Times New Roman" panose="02020603050405020304" pitchFamily="18" charset="0"/>
                      </a:rPr>
                      <m:t>𝑂𝑥</m:t>
                    </m:r>
                  </m:oMath>
                </a14:m>
                <a:r>
                  <a:rPr lang="vi-VN" sz="3800">
                    <a:effectLst/>
                    <a:ea typeface="Calibri" panose="020F0502020204030204" pitchFamily="34" charset="0"/>
                    <a:cs typeface="Times New Roman" panose="02020603050405020304" pitchFamily="18" charset="0"/>
                  </a:rPr>
                  <a:t> là </a:t>
                </a:r>
                <a14:m>
                  <m:oMath xmlns:m="http://schemas.openxmlformats.org/officeDocument/2006/math">
                    <m:r>
                      <a:rPr lang="vi-VN" sz="3800" i="1">
                        <a:effectLst/>
                        <a:latin typeface="Cambria Math" panose="02040503050406030204" pitchFamily="18" charset="0"/>
                        <a:ea typeface="Calibri" panose="020F0502020204030204" pitchFamily="34" charset="0"/>
                        <a:cs typeface="Times New Roman" panose="02020603050405020304" pitchFamily="18" charset="0"/>
                      </a:rPr>
                      <m:t>𝑁</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3800" i="1">
                            <a:effectLst/>
                            <a:latin typeface="Cambria Math" panose="02040503050406030204" pitchFamily="18" charset="0"/>
                            <a:ea typeface="Calibri" panose="020F0502020204030204" pitchFamily="34" charset="0"/>
                            <a:cs typeface="Times New Roman" panose="02020603050405020304" pitchFamily="18" charset="0"/>
                          </a:rPr>
                          <m:t>−20;0</m:t>
                        </m:r>
                      </m:e>
                    </m:d>
                  </m:oMath>
                </a14:m>
                <a:endParaRPr lang="en-US" sz="38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800">
                    <a:effectLst/>
                    <a:ea typeface="Calibri" panose="020F0502020204030204" pitchFamily="34" charset="0"/>
                    <a:cs typeface="Times New Roman" panose="02020603050405020304" pitchFamily="18" charset="0"/>
                  </a:rPr>
                  <a:t>Đồ thị của hàm số </a:t>
                </a:r>
                <a14:m>
                  <m:oMath xmlns:m="http://schemas.openxmlformats.org/officeDocument/2006/math">
                    <m:r>
                      <a:rPr lang="vi-VN" sz="3800" i="1">
                        <a:effectLst/>
                        <a:latin typeface="Cambria Math" panose="02040503050406030204" pitchFamily="18" charset="0"/>
                        <a:ea typeface="Calibri" panose="020F0502020204030204" pitchFamily="34" charset="0"/>
                        <a:cs typeface="Times New Roman" panose="02020603050405020304" pitchFamily="18" charset="0"/>
                      </a:rPr>
                      <m:t>𝑦</m:t>
                    </m:r>
                    <m:r>
                      <a:rPr lang="vi-VN" sz="3800" i="1">
                        <a:effectLst/>
                        <a:latin typeface="Cambria Math" panose="02040503050406030204" pitchFamily="18" charset="0"/>
                        <a:ea typeface="Calibri" panose="020F0502020204030204" pitchFamily="34" charset="0"/>
                        <a:cs typeface="Times New Roman" panose="02020603050405020304" pitchFamily="18" charset="0"/>
                      </a:rPr>
                      <m:t>=1,8</m:t>
                    </m:r>
                    <m:r>
                      <a:rPr lang="vi-VN" sz="3800" i="1">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effectLst/>
                        <a:latin typeface="Cambria Math" panose="02040503050406030204" pitchFamily="18" charset="0"/>
                        <a:ea typeface="Calibri" panose="020F0502020204030204" pitchFamily="34" charset="0"/>
                        <a:cs typeface="Times New Roman" panose="02020603050405020304" pitchFamily="18" charset="0"/>
                      </a:rPr>
                      <m:t>+36</m:t>
                    </m:r>
                  </m:oMath>
                </a14:m>
                <a:r>
                  <a:rPr lang="vi-VN" sz="3800">
                    <a:effectLst/>
                    <a:ea typeface="Calibri" panose="020F0502020204030204" pitchFamily="34" charset="0"/>
                    <a:cs typeface="Times New Roman" panose="02020603050405020304" pitchFamily="18" charset="0"/>
                  </a:rPr>
                  <a:t> là đường thẳng </a:t>
                </a:r>
                <a14:m>
                  <m:oMath xmlns:m="http://schemas.openxmlformats.org/officeDocument/2006/math">
                    <m:r>
                      <a:rPr lang="vi-VN" sz="3800" i="1">
                        <a:effectLst/>
                        <a:latin typeface="Cambria Math" panose="02040503050406030204" pitchFamily="18" charset="0"/>
                        <a:ea typeface="Calibri" panose="020F0502020204030204" pitchFamily="34" charset="0"/>
                        <a:cs typeface="Times New Roman" panose="02020603050405020304" pitchFamily="18" charset="0"/>
                      </a:rPr>
                      <m:t>𝑀𝑁</m:t>
                    </m:r>
                  </m:oMath>
                </a14:m>
                <a:r>
                  <a:rPr lang="en-US" sz="3800" smtClean="0">
                    <a:effectLst/>
                    <a:ea typeface="Arial" panose="020B0604020202020204" pitchFamily="34" charset="0"/>
                    <a:cs typeface="Times New Roman" panose="02020603050405020304" pitchFamily="18" charset="0"/>
                  </a:rPr>
                  <a:t>.</a:t>
                </a:r>
                <a:endParaRPr lang="en-US" sz="3800">
                  <a:effectLs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09600" y="3950851"/>
                <a:ext cx="9598904" cy="5509200"/>
              </a:xfrm>
              <a:prstGeom prst="rect">
                <a:avLst/>
              </a:prstGeom>
              <a:blipFill>
                <a:blip r:embed="rId2"/>
                <a:stretch>
                  <a:fillRect l="-2095" r="-2095" b="-18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609600" y="1714500"/>
                <a:ext cx="16988299" cy="1846659"/>
              </a:xfrm>
              <a:prstGeom prst="rect">
                <a:avLst/>
              </a:prstGeom>
            </p:spPr>
            <p:txBody>
              <a:bodyPr wrap="square">
                <a:spAutoFit/>
              </a:bodyPr>
              <a:lstStyle/>
              <a:p>
                <a:pPr lvl="0" algn="just">
                  <a:lnSpc>
                    <a:spcPct val="150000"/>
                  </a:lnSpc>
                  <a:spcBef>
                    <a:spcPts val="300"/>
                  </a:spcBef>
                  <a:spcAft>
                    <a:spcPts val="300"/>
                  </a:spcAft>
                </a:pPr>
                <a:r>
                  <a:rPr lang="vi-VN" sz="3800">
                    <a:solidFill>
                      <a:prstClr val="black"/>
                    </a:solidFill>
                    <a:ea typeface="Calibri" panose="020F0502020204030204" pitchFamily="34" charset="0"/>
                    <a:cs typeface="Times New Roman" panose="02020603050405020304" pitchFamily="18" charset="0"/>
                  </a:rPr>
                  <a:t>a) Công thức của hàm số bậc nhất biểu thị chi phí </a:t>
                </a:r>
                <a14:m>
                  <m:oMath xmlns:m="http://schemas.openxmlformats.org/officeDocument/2006/math">
                    <m:r>
                      <a:rPr lang="vi-VN"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oMath>
                </a14:m>
                <a:r>
                  <a:rPr lang="vi-VN" sz="3800">
                    <a:solidFill>
                      <a:prstClr val="black"/>
                    </a:solidFill>
                    <a:ea typeface="Calibri" panose="020F0502020204030204" pitchFamily="34" charset="0"/>
                    <a:cs typeface="Times New Roman" panose="02020603050405020304" pitchFamily="18" charset="0"/>
                  </a:rPr>
                  <a:t> (triệu đồng) để sản xuất </a:t>
                </a:r>
                <a14:m>
                  <m:oMath xmlns:m="http://schemas.openxmlformats.org/officeDocument/2006/math">
                    <m:r>
                      <a:rPr lang="vi-VN"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oMath>
                </a14:m>
                <a:r>
                  <a:rPr lang="vi-VN" sz="3800">
                    <a:solidFill>
                      <a:prstClr val="black"/>
                    </a:solidFill>
                    <a:ea typeface="Calibri" panose="020F0502020204030204" pitchFamily="34" charset="0"/>
                    <a:cs typeface="Times New Roman" panose="02020603050405020304" pitchFamily="18" charset="0"/>
                  </a:rPr>
                  <a:t> (xe đạp) trong một </a:t>
                </a: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ngày</a:t>
                </a:r>
                <a:r>
                  <a:rPr lang="vi-VN" sz="3800" smtClean="0">
                    <a:solidFill>
                      <a:prstClr val="black"/>
                    </a:solidFill>
                    <a:ea typeface="Calibri" panose="020F0502020204030204" pitchFamily="34" charset="0"/>
                    <a:cs typeface="Times New Roman" panose="02020603050405020304" pitchFamily="18" charset="0"/>
                  </a:rPr>
                  <a:t> </a:t>
                </a:r>
                <a:r>
                  <a:rPr lang="vi-VN" sz="3800">
                    <a:solidFill>
                      <a:prstClr val="black"/>
                    </a:solidFill>
                    <a:ea typeface="Calibri" panose="020F0502020204030204" pitchFamily="34" charset="0"/>
                    <a:cs typeface="Times New Roman" panose="02020603050405020304" pitchFamily="18" charset="0"/>
                  </a:rPr>
                  <a:t>là: </a:t>
                </a:r>
                <a14:m>
                  <m:oMath xmlns:m="http://schemas.openxmlformats.org/officeDocument/2006/math">
                    <m:r>
                      <a:rPr lang="vi-VN"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r>
                      <a:rPr lang="vi-VN"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=1,8</m:t>
                    </m:r>
                    <m:r>
                      <a:rPr lang="vi-VN"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+36</m:t>
                    </m:r>
                  </m:oMath>
                </a14:m>
                <a:endParaRPr lang="en-US" sz="3800">
                  <a:solidFill>
                    <a:prstClr val="black"/>
                  </a:solidFill>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09600" y="1714500"/>
                <a:ext cx="16988299" cy="1846659"/>
              </a:xfrm>
              <a:prstGeom prst="rect">
                <a:avLst/>
              </a:prstGeom>
              <a:blipFill>
                <a:blip r:embed="rId3"/>
                <a:stretch>
                  <a:fillRect l="-1184" b="-6601"/>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a:off x="10744200" y="2933700"/>
            <a:ext cx="7046878" cy="7162800"/>
          </a:xfrm>
          <a:prstGeom prst="rect">
            <a:avLst/>
          </a:prstGeom>
        </p:spPr>
      </p:pic>
      <p:pic>
        <p:nvPicPr>
          <p:cNvPr id="20" name="Picture 19"/>
          <p:cNvPicPr>
            <a:picLocks noChangeAspect="1"/>
          </p:cNvPicPr>
          <p:nvPr/>
        </p:nvPicPr>
        <p:blipFill>
          <a:blip r:embed="rId5"/>
          <a:stretch>
            <a:fillRect/>
          </a:stretch>
        </p:blipFill>
        <p:spPr>
          <a:xfrm rot="13679787">
            <a:off x="16542362" y="303442"/>
            <a:ext cx="1182727" cy="1365622"/>
          </a:xfrm>
          <a:prstGeom prst="rect">
            <a:avLst/>
          </a:prstGeom>
        </p:spPr>
      </p:pic>
    </p:spTree>
    <p:extLst>
      <p:ext uri="{BB962C8B-B14F-4D97-AF65-F5344CB8AC3E}">
        <p14:creationId xmlns:p14="http://schemas.microsoft.com/office/powerpoint/2010/main" val="2246420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left)">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up)">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508751" y="647700"/>
            <a:ext cx="115448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4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4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6" name="Rectangle 15"/>
              <p:cNvSpPr/>
              <p:nvPr/>
            </p:nvSpPr>
            <p:spPr>
              <a:xfrm>
                <a:off x="809413" y="1543288"/>
                <a:ext cx="16553158" cy="8248412"/>
              </a:xfrm>
              <a:prstGeom prst="rect">
                <a:avLst/>
              </a:prstGeom>
            </p:spPr>
            <p:txBody>
              <a:bodyPr wrap="square">
                <a:spAutoFit/>
              </a:bodyPr>
              <a:lstStyle/>
              <a:p>
                <a:pPr algn="just">
                  <a:lnSpc>
                    <a:spcPct val="150000"/>
                  </a:lnSpc>
                  <a:spcBef>
                    <a:spcPts val="600"/>
                  </a:spcBef>
                  <a:spcAft>
                    <a:spcPts val="600"/>
                  </a:spcAft>
                </a:pPr>
                <a:r>
                  <a:rPr lang="vi-VN" sz="4000">
                    <a:ea typeface="Calibri" panose="020F0502020204030204" pitchFamily="34" charset="0"/>
                    <a:cs typeface="Times New Roman" panose="02020603050405020304" pitchFamily="18" charset="0"/>
                  </a:rPr>
                  <a:t>c) Thay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𝑥</m:t>
                    </m:r>
                    <m:r>
                      <a:rPr lang="vi-VN" sz="4000" i="1">
                        <a:effectLst/>
                        <a:latin typeface="Cambria Math" panose="02040503050406030204" pitchFamily="18" charset="0"/>
                        <a:ea typeface="Calibri" panose="020F0502020204030204" pitchFamily="34" charset="0"/>
                        <a:cs typeface="Times New Roman" panose="02020603050405020304" pitchFamily="18" charset="0"/>
                      </a:rPr>
                      <m:t>=15</m:t>
                    </m:r>
                  </m:oMath>
                </a14:m>
                <a:r>
                  <a:rPr lang="vi-VN" sz="4000">
                    <a:effectLst/>
                    <a:ea typeface="Calibri" panose="020F0502020204030204" pitchFamily="34" charset="0"/>
                    <a:cs typeface="Times New Roman" panose="02020603050405020304" pitchFamily="18" charset="0"/>
                  </a:rPr>
                  <a:t> vào công thức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𝑦</m:t>
                    </m:r>
                    <m:r>
                      <a:rPr lang="vi-VN" sz="4000" i="1">
                        <a:effectLst/>
                        <a:latin typeface="Cambria Math" panose="02040503050406030204" pitchFamily="18" charset="0"/>
                        <a:ea typeface="Calibri" panose="020F0502020204030204" pitchFamily="34" charset="0"/>
                        <a:cs typeface="Times New Roman" panose="02020603050405020304" pitchFamily="18" charset="0"/>
                      </a:rPr>
                      <m:t>=1,8</m:t>
                    </m:r>
                    <m:r>
                      <a:rPr lang="vi-VN" sz="4000" i="1">
                        <a:effectLst/>
                        <a:latin typeface="Cambria Math" panose="02040503050406030204" pitchFamily="18" charset="0"/>
                        <a:ea typeface="Calibri" panose="020F0502020204030204" pitchFamily="34" charset="0"/>
                        <a:cs typeface="Times New Roman" panose="02020603050405020304" pitchFamily="18" charset="0"/>
                      </a:rPr>
                      <m:t>𝑥</m:t>
                    </m:r>
                    <m:r>
                      <a:rPr lang="vi-VN" sz="4000" i="1">
                        <a:effectLst/>
                        <a:latin typeface="Cambria Math" panose="02040503050406030204" pitchFamily="18" charset="0"/>
                        <a:ea typeface="Calibri" panose="020F0502020204030204" pitchFamily="34" charset="0"/>
                        <a:cs typeface="Times New Roman" panose="02020603050405020304" pitchFamily="18" charset="0"/>
                      </a:rPr>
                      <m:t>+36</m:t>
                    </m:r>
                  </m:oMath>
                </a14:m>
                <a:r>
                  <a:rPr lang="vi-VN" sz="4000">
                    <a:effectLst/>
                    <a:ea typeface="Calibri" panose="020F0502020204030204" pitchFamily="34" charset="0"/>
                    <a:cs typeface="Times New Roman" panose="02020603050405020304" pitchFamily="18" charset="0"/>
                  </a:rPr>
                  <a:t> ta được</a:t>
                </a:r>
                <a:endParaRPr lang="en-US" sz="4000">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𝑦</m:t>
                      </m:r>
                      <m:r>
                        <a:rPr lang="vi-VN" sz="4000" i="1">
                          <a:effectLst/>
                          <a:latin typeface="Cambria Math" panose="02040503050406030204" pitchFamily="18" charset="0"/>
                          <a:ea typeface="Calibri" panose="020F0502020204030204" pitchFamily="34" charset="0"/>
                          <a:cs typeface="Times New Roman" panose="02020603050405020304" pitchFamily="18" charset="0"/>
                        </a:rPr>
                        <m:t>=1,8.15+36=63</m:t>
                      </m:r>
                    </m:oMath>
                  </m:oMathPara>
                </a14:m>
                <a:endParaRPr lang="en-US" sz="4000">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4000">
                    <a:effectLst/>
                    <a:ea typeface="Calibri" panose="020F0502020204030204" pitchFamily="34" charset="0"/>
                    <a:cs typeface="Times New Roman" panose="02020603050405020304" pitchFamily="18" charset="0"/>
                  </a:rPr>
                  <a:t>Vậy chi phí để sản xuất 15 chiếc xe đạp trong một ngày là 63 triệu đồng.</a:t>
                </a:r>
                <a:endParaRPr lang="en-US" sz="4000">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4000">
                    <a:effectLst/>
                    <a:ea typeface="Calibri" panose="020F0502020204030204" pitchFamily="34" charset="0"/>
                    <a:cs typeface="Times New Roman" panose="02020603050405020304" pitchFamily="18" charset="0"/>
                  </a:rPr>
                  <a:t>d) Thay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𝑦</m:t>
                    </m:r>
                    <m:r>
                      <a:rPr lang="vi-VN" sz="4000" i="1">
                        <a:effectLst/>
                        <a:latin typeface="Cambria Math" panose="02040503050406030204" pitchFamily="18" charset="0"/>
                        <a:ea typeface="Calibri" panose="020F0502020204030204" pitchFamily="34" charset="0"/>
                        <a:cs typeface="Times New Roman" panose="02020603050405020304" pitchFamily="18" charset="0"/>
                      </a:rPr>
                      <m:t>=72</m:t>
                    </m:r>
                  </m:oMath>
                </a14:m>
                <a:r>
                  <a:rPr lang="vi-VN" sz="4000">
                    <a:effectLst/>
                    <a:ea typeface="Calibri" panose="020F0502020204030204" pitchFamily="34" charset="0"/>
                    <a:cs typeface="Times New Roman" panose="02020603050405020304" pitchFamily="18" charset="0"/>
                  </a:rPr>
                  <a:t> vào công thức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𝑦</m:t>
                    </m:r>
                    <m:r>
                      <a:rPr lang="vi-VN" sz="4000" i="1">
                        <a:effectLst/>
                        <a:latin typeface="Cambria Math" panose="02040503050406030204" pitchFamily="18" charset="0"/>
                        <a:ea typeface="Calibri" panose="020F0502020204030204" pitchFamily="34" charset="0"/>
                        <a:cs typeface="Times New Roman" panose="02020603050405020304" pitchFamily="18" charset="0"/>
                      </a:rPr>
                      <m:t>=1,8</m:t>
                    </m:r>
                    <m:r>
                      <a:rPr lang="vi-VN" sz="4000" i="1">
                        <a:effectLst/>
                        <a:latin typeface="Cambria Math" panose="02040503050406030204" pitchFamily="18" charset="0"/>
                        <a:ea typeface="Calibri" panose="020F0502020204030204" pitchFamily="34" charset="0"/>
                        <a:cs typeface="Times New Roman" panose="02020603050405020304" pitchFamily="18" charset="0"/>
                      </a:rPr>
                      <m:t>𝑥</m:t>
                    </m:r>
                    <m:r>
                      <a:rPr lang="vi-VN" sz="4000" i="1">
                        <a:effectLst/>
                        <a:latin typeface="Cambria Math" panose="02040503050406030204" pitchFamily="18" charset="0"/>
                        <a:ea typeface="Calibri" panose="020F0502020204030204" pitchFamily="34" charset="0"/>
                        <a:cs typeface="Times New Roman" panose="02020603050405020304" pitchFamily="18" charset="0"/>
                      </a:rPr>
                      <m:t>+36</m:t>
                    </m:r>
                  </m:oMath>
                </a14:m>
                <a:r>
                  <a:rPr lang="vi-VN" sz="4000">
                    <a:effectLst/>
                    <a:ea typeface="Calibri" panose="020F0502020204030204" pitchFamily="34" charset="0"/>
                    <a:cs typeface="Times New Roman" panose="02020603050405020304" pitchFamily="18" charset="0"/>
                  </a:rPr>
                  <a:t> ta được: </a:t>
                </a:r>
                <a:endParaRPr lang="en-US" sz="4000" smtClean="0">
                  <a:effectLs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72=1,8</m:t>
                      </m:r>
                      <m:r>
                        <a:rPr lang="vi-VN" sz="4000" i="1">
                          <a:effectLst/>
                          <a:latin typeface="Cambria Math" panose="02040503050406030204" pitchFamily="18" charset="0"/>
                          <a:ea typeface="Calibri" panose="020F0502020204030204" pitchFamily="34" charset="0"/>
                          <a:cs typeface="Times New Roman" panose="02020603050405020304" pitchFamily="18" charset="0"/>
                        </a:rPr>
                        <m:t>𝑥</m:t>
                      </m:r>
                      <m:r>
                        <a:rPr lang="vi-VN" sz="4000" i="1">
                          <a:effectLst/>
                          <a:latin typeface="Cambria Math" panose="02040503050406030204" pitchFamily="18" charset="0"/>
                          <a:ea typeface="Calibri" panose="020F0502020204030204" pitchFamily="34" charset="0"/>
                          <a:cs typeface="Times New Roman" panose="02020603050405020304" pitchFamily="18" charset="0"/>
                        </a:rPr>
                        <m:t>+36</m:t>
                      </m:r>
                    </m:oMath>
                  </m:oMathPara>
                </a14:m>
                <a:endParaRPr lang="en-US" sz="4000">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4000">
                    <a:effectLst/>
                    <a:ea typeface="Calibri" panose="020F0502020204030204" pitchFamily="34" charset="0"/>
                    <a:cs typeface="Times New Roman" panose="02020603050405020304" pitchFamily="18" charset="0"/>
                  </a:rPr>
                  <a:t>Giải phương trình được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𝑥</m:t>
                    </m:r>
                    <m:r>
                      <a:rPr lang="vi-VN" sz="4000" i="1">
                        <a:effectLst/>
                        <a:latin typeface="Cambria Math" panose="02040503050406030204" pitchFamily="18" charset="0"/>
                        <a:ea typeface="Calibri" panose="020F0502020204030204" pitchFamily="34" charset="0"/>
                        <a:cs typeface="Times New Roman" panose="02020603050405020304" pitchFamily="18" charset="0"/>
                      </a:rPr>
                      <m:t>=20</m:t>
                    </m:r>
                  </m:oMath>
                </a14:m>
                <a:r>
                  <a:rPr lang="vi-VN" sz="4000">
                    <a:effectLst/>
                    <a:ea typeface="Calibri" panose="020F0502020204030204" pitchFamily="34" charset="0"/>
                    <a:cs typeface="Times New Roman" panose="02020603050405020304" pitchFamily="18" charset="0"/>
                  </a:rPr>
                  <a:t> (TMĐK)</a:t>
                </a:r>
                <a:endParaRPr lang="en-US" sz="4000">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4000">
                    <a:effectLst/>
                    <a:ea typeface="Calibri" panose="020F0502020204030204" pitchFamily="34" charset="0"/>
                    <a:cs typeface="Times New Roman" panose="02020603050405020304" pitchFamily="18" charset="0"/>
                  </a:rPr>
                  <a:t>Vậy với chi phí 72 triệu đồng thì trong ngày đó có thể sản xuất được </a:t>
                </a:r>
                <a:r>
                  <a:rPr lang="en-US" sz="4000" smtClean="0">
                    <a:effectLst/>
                    <a:ea typeface="Calibri" panose="020F0502020204030204" pitchFamily="34" charset="0"/>
                    <a:cs typeface="Times New Roman" panose="02020603050405020304" pitchFamily="18" charset="0"/>
                  </a:rPr>
                  <a:t>    </a:t>
                </a:r>
                <a:r>
                  <a:rPr lang="vi-VN" sz="4000" smtClean="0">
                    <a:effectLst/>
                    <a:ea typeface="Calibri" panose="020F0502020204030204" pitchFamily="34" charset="0"/>
                    <a:cs typeface="Times New Roman" panose="02020603050405020304" pitchFamily="18" charset="0"/>
                  </a:rPr>
                  <a:t>20 </a:t>
                </a:r>
                <a:r>
                  <a:rPr lang="vi-VN" sz="4000">
                    <a:effectLst/>
                    <a:ea typeface="Calibri" panose="020F0502020204030204" pitchFamily="34" charset="0"/>
                    <a:cs typeface="Times New Roman" panose="02020603050405020304" pitchFamily="18" charset="0"/>
                  </a:rPr>
                  <a:t>chiếc xe đạp</a:t>
                </a:r>
                <a:endParaRPr lang="en-US" sz="4000">
                  <a:effectLst/>
                  <a:ea typeface="Arial" panose="020B060402020202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809413" y="1543288"/>
                <a:ext cx="16553158" cy="8248412"/>
              </a:xfrm>
              <a:prstGeom prst="rect">
                <a:avLst/>
              </a:prstGeom>
              <a:blipFill>
                <a:blip r:embed="rId2"/>
                <a:stretch>
                  <a:fillRect l="-1326" r="-1289" b="-887"/>
                </a:stretch>
              </a:blipFill>
            </p:spPr>
            <p:txBody>
              <a:bodyPr/>
              <a:lstStyle/>
              <a:p>
                <a:r>
                  <a:rPr lang="en-US">
                    <a:noFill/>
                  </a:rPr>
                  <a:t> </a:t>
                </a:r>
              </a:p>
            </p:txBody>
          </p:sp>
        </mc:Fallback>
      </mc:AlternateContent>
      <p:pic>
        <p:nvPicPr>
          <p:cNvPr id="17" name="Picture 16"/>
          <p:cNvPicPr>
            <a:picLocks noChangeAspect="1"/>
          </p:cNvPicPr>
          <p:nvPr/>
        </p:nvPicPr>
        <p:blipFill>
          <a:blip r:embed="rId3"/>
          <a:stretch>
            <a:fillRect/>
          </a:stretch>
        </p:blipFill>
        <p:spPr>
          <a:xfrm rot="13679787">
            <a:off x="16103409" y="9076246"/>
            <a:ext cx="1182727" cy="1365622"/>
          </a:xfrm>
          <a:prstGeom prst="rect">
            <a:avLst/>
          </a:prstGeom>
        </p:spPr>
      </p:pic>
    </p:spTree>
    <p:extLst>
      <p:ext uri="{BB962C8B-B14F-4D97-AF65-F5344CB8AC3E}">
        <p14:creationId xmlns:p14="http://schemas.microsoft.com/office/powerpoint/2010/main" val="290899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animEffect transition="in" filter="barn(inVertical)">
                                      <p:cBhvr>
                                        <p:cTn id="11" dur="500"/>
                                        <p:tgtEl>
                                          <p:spTgt spid="16">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6">
                                            <p:txEl>
                                              <p:pRg st="2" end="2"/>
                                            </p:txEl>
                                          </p:spTgt>
                                        </p:tgtEl>
                                        <p:attrNameLst>
                                          <p:attrName>style.visibility</p:attrName>
                                        </p:attrNameLst>
                                      </p:cBhvr>
                                      <p:to>
                                        <p:strVal val="visible"/>
                                      </p:to>
                                    </p:set>
                                    <p:animEffect transition="in" filter="wipe(down)">
                                      <p:cBhvr>
                                        <p:cTn id="16" dur="500"/>
                                        <p:tgtEl>
                                          <p:spTgt spid="1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animEffect transition="in" filter="fade">
                                      <p:cBhvr>
                                        <p:cTn id="21" dur="500"/>
                                        <p:tgtEl>
                                          <p:spTgt spid="16">
                                            <p:txEl>
                                              <p:pRg st="3" end="3"/>
                                            </p:txEl>
                                          </p:spTgt>
                                        </p:tgtEl>
                                      </p:cBhvr>
                                    </p:animEffect>
                                  </p:childTnLst>
                                </p:cTn>
                              </p:par>
                            </p:childTnLst>
                          </p:cTn>
                        </p:par>
                        <p:par>
                          <p:cTn id="22" fill="hold">
                            <p:stCondLst>
                              <p:cond delay="500"/>
                            </p:stCondLst>
                            <p:childTnLst>
                              <p:par>
                                <p:cTn id="23" presetID="16" presetClass="entr" presetSubtype="21" fill="hold" nodeType="afterEffect">
                                  <p:stCondLst>
                                    <p:cond delay="0"/>
                                  </p:stCondLst>
                                  <p:childTnLst>
                                    <p:set>
                                      <p:cBhvr>
                                        <p:cTn id="24" dur="1" fill="hold">
                                          <p:stCondLst>
                                            <p:cond delay="0"/>
                                          </p:stCondLst>
                                        </p:cTn>
                                        <p:tgtEl>
                                          <p:spTgt spid="16">
                                            <p:txEl>
                                              <p:pRg st="4" end="4"/>
                                            </p:txEl>
                                          </p:spTgt>
                                        </p:tgtEl>
                                        <p:attrNameLst>
                                          <p:attrName>style.visibility</p:attrName>
                                        </p:attrNameLst>
                                      </p:cBhvr>
                                      <p:to>
                                        <p:strVal val="visible"/>
                                      </p:to>
                                    </p:set>
                                    <p:animEffect transition="in" filter="barn(inVertical)">
                                      <p:cBhvr>
                                        <p:cTn id="25" dur="500"/>
                                        <p:tgtEl>
                                          <p:spTgt spid="16">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xEl>
                                              <p:pRg st="5" end="5"/>
                                            </p:txEl>
                                          </p:spTgt>
                                        </p:tgtEl>
                                        <p:attrNameLst>
                                          <p:attrName>style.visibility</p:attrName>
                                        </p:attrNameLst>
                                      </p:cBhvr>
                                      <p:to>
                                        <p:strVal val="visible"/>
                                      </p:to>
                                    </p:set>
                                    <p:animEffect transition="in" filter="wipe(down)">
                                      <p:cBhvr>
                                        <p:cTn id="30" dur="500"/>
                                        <p:tgtEl>
                                          <p:spTgt spid="16">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6">
                                            <p:txEl>
                                              <p:pRg st="6" end="6"/>
                                            </p:txEl>
                                          </p:spTgt>
                                        </p:tgtEl>
                                        <p:attrNameLst>
                                          <p:attrName>style.visibility</p:attrName>
                                        </p:attrNameLst>
                                      </p:cBhvr>
                                      <p:to>
                                        <p:strVal val="visible"/>
                                      </p:to>
                                    </p:set>
                                    <p:animEffect transition="in" filter="randombar(horizontal)">
                                      <p:cBhvr>
                                        <p:cTn id="35" dur="5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330761" y="363759"/>
            <a:ext cx="17620355" cy="9580341"/>
            <a:chOff x="0" y="0"/>
            <a:chExt cx="4474510" cy="2365621"/>
          </a:xfrm>
        </p:grpSpPr>
        <p:sp>
          <p:nvSpPr>
            <p:cNvPr id="3" name="Freeform 3"/>
            <p:cNvSpPr/>
            <p:nvPr/>
          </p:nvSpPr>
          <p:spPr>
            <a:xfrm>
              <a:off x="0" y="0"/>
              <a:ext cx="4474510" cy="2365621"/>
            </a:xfrm>
            <a:custGeom>
              <a:avLst/>
              <a:gdLst/>
              <a:ahLst/>
              <a:cxnLst/>
              <a:rect l="l" t="t" r="r" b="b"/>
              <a:pathLst>
                <a:path w="4474510" h="2365621">
                  <a:moveTo>
                    <a:pt x="0" y="0"/>
                  </a:moveTo>
                  <a:lnTo>
                    <a:pt x="4474510" y="0"/>
                  </a:lnTo>
                  <a:lnTo>
                    <a:pt x="4474510" y="2365621"/>
                  </a:lnTo>
                  <a:lnTo>
                    <a:pt x="0" y="2365621"/>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474510" cy="241324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p:cNvGrpSpPr/>
          <p:nvPr/>
        </p:nvGrpSpPr>
        <p:grpSpPr>
          <a:xfrm>
            <a:off x="4877742" y="952500"/>
            <a:ext cx="8778558" cy="1507096"/>
            <a:chOff x="4648157" y="1295248"/>
            <a:chExt cx="8778558" cy="1507096"/>
          </a:xfrm>
        </p:grpSpPr>
        <p:grpSp>
          <p:nvGrpSpPr>
            <p:cNvPr id="5" name="Group 5"/>
            <p:cNvGrpSpPr/>
            <p:nvPr/>
          </p:nvGrpSpPr>
          <p:grpSpPr>
            <a:xfrm>
              <a:off x="4648157" y="1295248"/>
              <a:ext cx="8778558" cy="1507096"/>
              <a:chOff x="-323248" y="-47625"/>
              <a:chExt cx="2312048" cy="396931"/>
            </a:xfrm>
          </p:grpSpPr>
          <p:sp>
            <p:nvSpPr>
              <p:cNvPr id="6" name="Freeform 6"/>
              <p:cNvSpPr/>
              <p:nvPr/>
            </p:nvSpPr>
            <p:spPr>
              <a:xfrm>
                <a:off x="-323248" y="-6550"/>
                <a:ext cx="2312048" cy="355856"/>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7" name="TextBox 7"/>
              <p:cNvSpPr txBox="1"/>
              <p:nvPr/>
            </p:nvSpPr>
            <p:spPr>
              <a:xfrm>
                <a:off x="0" y="-47625"/>
                <a:ext cx="1721685" cy="3915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7"/>
            <p:cNvSpPr txBox="1"/>
            <p:nvPr/>
          </p:nvSpPr>
          <p:spPr>
            <a:xfrm>
              <a:off x="4861201" y="1855663"/>
              <a:ext cx="8383346" cy="757195"/>
            </a:xfrm>
            <a:prstGeom prst="rect">
              <a:avLst/>
            </a:prstGeom>
          </p:spPr>
          <p:txBody>
            <a:bodyPr lIns="0" tIns="0" rIns="0" bIns="0" rtlCol="0" anchor="t">
              <a:spAutoFit/>
            </a:bodyPr>
            <a:lstStyle/>
            <a:p>
              <a:pPr lvl="0" algn="ctr">
                <a:lnSpc>
                  <a:spcPts val="5915"/>
                </a:lnSpc>
              </a:pPr>
              <a:r>
                <a:rPr lang="vi-VN" sz="6000" b="1">
                  <a:solidFill>
                    <a:srgbClr val="495324"/>
                  </a:solidFill>
                  <a:cs typeface="Arial" panose="020B0604020202020204" pitchFamily="34" charset="0"/>
                </a:rPr>
                <a:t>HƯỚNG DẪN VỀ NHÀ</a:t>
              </a:r>
              <a:endParaRPr kumimoji="0" lang="en-US" sz="6000" b="1" i="0" u="none" strike="noStrike" kern="1200" cap="none" spc="0" normalizeH="0" baseline="0" noProof="0">
                <a:ln>
                  <a:noFill/>
                </a:ln>
                <a:solidFill>
                  <a:srgbClr val="495324"/>
                </a:solidFill>
                <a:effectLst/>
                <a:uLnTx/>
                <a:uFillTx/>
                <a:latin typeface="Arial" panose="020B0604020202020204" pitchFamily="34" charset="0"/>
                <a:ea typeface="+mn-ea"/>
                <a:cs typeface="Arial" panose="020B0604020202020204" pitchFamily="34" charset="0"/>
              </a:endParaRPr>
            </a:p>
          </p:txBody>
        </p:sp>
      </p:grpSp>
      <p:sp>
        <p:nvSpPr>
          <p:cNvPr id="33" name="Freeform 33"/>
          <p:cNvSpPr/>
          <p:nvPr/>
        </p:nvSpPr>
        <p:spPr>
          <a:xfrm rot="-1333878">
            <a:off x="17083421" y="86660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2">
              <a:extLst>
                <a:ext uri="{96DAC541-7B7A-43D3-8B79-37D633B846F1}">
                  <asvg:svgBlip xmlns="" xmlns:asvg="http://schemas.microsoft.com/office/drawing/2016/SVG/main" r:embed="rId8"/>
                </a:ext>
              </a:extLst>
            </a:blip>
            <a:stretch>
              <a:fillRect/>
            </a:stretch>
          </a:blipFill>
        </p:spPr>
      </p:sp>
      <p:sp>
        <p:nvSpPr>
          <p:cNvPr id="35" name="Freeform 35"/>
          <p:cNvSpPr/>
          <p:nvPr/>
        </p:nvSpPr>
        <p:spPr>
          <a:xfrm rot="-1333878">
            <a:off x="569317" y="879865"/>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2">
              <a:extLst>
                <a:ext uri="{96DAC541-7B7A-43D3-8B79-37D633B846F1}">
                  <asvg:svgBlip xmlns="" xmlns:asvg="http://schemas.microsoft.com/office/drawing/2016/SVG/main" r:embed="rId8"/>
                </a:ext>
              </a:extLst>
            </a:blip>
            <a:stretch>
              <a:fillRect/>
            </a:stretch>
          </a:blipFill>
        </p:spPr>
      </p:sp>
      <p:pic>
        <p:nvPicPr>
          <p:cNvPr id="8" name="Picture 7"/>
          <p:cNvPicPr>
            <a:picLocks noChangeAspect="1"/>
          </p:cNvPicPr>
          <p:nvPr/>
        </p:nvPicPr>
        <p:blipFill>
          <a:blip r:embed="rId9"/>
          <a:stretch>
            <a:fillRect/>
          </a:stretch>
        </p:blipFill>
        <p:spPr>
          <a:xfrm>
            <a:off x="632760" y="5448300"/>
            <a:ext cx="5249473" cy="4401732"/>
          </a:xfrm>
          <a:prstGeom prst="rect">
            <a:avLst/>
          </a:prstGeom>
        </p:spPr>
      </p:pic>
      <p:sp>
        <p:nvSpPr>
          <p:cNvPr id="10" name="Rectangle 9"/>
          <p:cNvSpPr/>
          <p:nvPr/>
        </p:nvSpPr>
        <p:spPr>
          <a:xfrm>
            <a:off x="6400800" y="3204293"/>
            <a:ext cx="10668000" cy="4684424"/>
          </a:xfrm>
          <a:prstGeom prst="rect">
            <a:avLst/>
          </a:prstGeom>
        </p:spPr>
        <p:txBody>
          <a:bodyPr wrap="square">
            <a:spAutoFit/>
          </a:bodyPr>
          <a:lstStyle/>
          <a:p>
            <a:pPr marL="571500" lvl="0" indent="-571500" algn="just">
              <a:lnSpc>
                <a:spcPct val="150000"/>
              </a:lnSpc>
              <a:spcBef>
                <a:spcPts val="1800"/>
              </a:spcBef>
              <a:spcAft>
                <a:spcPts val="1800"/>
              </a:spcAft>
              <a:buClr>
                <a:srgbClr val="FEF3C6"/>
              </a:buClr>
              <a:buFont typeface="Wingdings" panose="05000000000000000000" pitchFamily="2" charset="2"/>
              <a:buChar char="q"/>
              <a:defRPr/>
            </a:pPr>
            <a:r>
              <a:rPr lang="pt-BR" sz="4100" kern="0">
                <a:solidFill>
                  <a:srgbClr val="FEF3C6"/>
                </a:solidFill>
                <a:latin typeface="Arial"/>
                <a:ea typeface="Calibri" panose="020F0502020204030204" pitchFamily="34" charset="0"/>
                <a:cs typeface="Times New Roman" panose="02020603050405020304" pitchFamily="18" charset="0"/>
                <a:sym typeface="Arial"/>
              </a:rPr>
              <a:t>Ghi nhớ </a:t>
            </a:r>
            <a:r>
              <a:rPr lang="pt-BR" sz="4100" kern="0" smtClean="0">
                <a:solidFill>
                  <a:srgbClr val="FEF3C6"/>
                </a:solidFill>
                <a:latin typeface="Arial"/>
                <a:ea typeface="Calibri" panose="020F0502020204030204" pitchFamily="34" charset="0"/>
                <a:cs typeface="Times New Roman" panose="02020603050405020304" pitchFamily="18" charset="0"/>
                <a:sym typeface="Arial"/>
              </a:rPr>
              <a:t>kiến </a:t>
            </a:r>
            <a:r>
              <a:rPr lang="pt-BR" sz="4100" kern="0">
                <a:solidFill>
                  <a:srgbClr val="FEF3C6"/>
                </a:solidFill>
                <a:latin typeface="Arial"/>
                <a:ea typeface="Calibri" panose="020F0502020204030204" pitchFamily="34" charset="0"/>
                <a:cs typeface="Times New Roman" panose="02020603050405020304" pitchFamily="18" charset="0"/>
                <a:sym typeface="Arial"/>
              </a:rPr>
              <a:t>thức </a:t>
            </a:r>
            <a:r>
              <a:rPr lang="pt-BR" sz="4100" kern="0" smtClean="0">
                <a:solidFill>
                  <a:srgbClr val="FEF3C6"/>
                </a:solidFill>
                <a:latin typeface="Arial"/>
                <a:ea typeface="Calibri" panose="020F0502020204030204" pitchFamily="34" charset="0"/>
                <a:cs typeface="Times New Roman" panose="02020603050405020304" pitchFamily="18" charset="0"/>
                <a:sym typeface="Arial"/>
              </a:rPr>
              <a:t>trong bài</a:t>
            </a:r>
          </a:p>
          <a:p>
            <a:pPr marL="571500" lvl="0" indent="-571500" algn="just">
              <a:lnSpc>
                <a:spcPct val="150000"/>
              </a:lnSpc>
              <a:spcBef>
                <a:spcPts val="1800"/>
              </a:spcBef>
              <a:spcAft>
                <a:spcPts val="1800"/>
              </a:spcAft>
              <a:buClr>
                <a:srgbClr val="FEF3C6"/>
              </a:buClr>
              <a:buFont typeface="Wingdings" panose="05000000000000000000" pitchFamily="2" charset="2"/>
              <a:buChar char="q"/>
              <a:defRPr/>
            </a:pPr>
            <a:r>
              <a:rPr lang="pt-BR" sz="4100" kern="0">
                <a:solidFill>
                  <a:srgbClr val="FEF3C6"/>
                </a:solidFill>
                <a:latin typeface="Arial"/>
                <a:ea typeface="Calibri" panose="020F0502020204030204" pitchFamily="34" charset="0"/>
                <a:cs typeface="Times New Roman" panose="02020603050405020304" pitchFamily="18" charset="0"/>
                <a:sym typeface="Arial"/>
              </a:rPr>
              <a:t> Hoàn thành các bài tập trong SBT </a:t>
            </a:r>
            <a:endParaRPr lang="pt-BR" sz="4100" kern="0" smtClean="0">
              <a:solidFill>
                <a:srgbClr val="FEF3C6"/>
              </a:solidFill>
              <a:latin typeface="Arial"/>
              <a:ea typeface="Calibri" panose="020F0502020204030204" pitchFamily="34" charset="0"/>
              <a:cs typeface="Times New Roman" panose="02020603050405020304" pitchFamily="18" charset="0"/>
              <a:sym typeface="Arial"/>
            </a:endParaRPr>
          </a:p>
          <a:p>
            <a:pPr marL="571500" lvl="0" indent="-571500" algn="just">
              <a:lnSpc>
                <a:spcPct val="150000"/>
              </a:lnSpc>
              <a:spcBef>
                <a:spcPts val="1800"/>
              </a:spcBef>
              <a:spcAft>
                <a:spcPts val="1800"/>
              </a:spcAft>
              <a:buClr>
                <a:srgbClr val="FEF3C6"/>
              </a:buClr>
              <a:buFont typeface="Wingdings" panose="05000000000000000000" pitchFamily="2" charset="2"/>
              <a:buChar char="q"/>
              <a:defRPr/>
            </a:pPr>
            <a:r>
              <a:rPr lang="vi-VN" sz="4100" kern="0">
                <a:solidFill>
                  <a:srgbClr val="FEF3C6"/>
                </a:solidFill>
                <a:latin typeface="Arial"/>
                <a:ea typeface="Calibri" panose="020F0502020204030204" pitchFamily="34" charset="0"/>
                <a:cs typeface="Times New Roman" panose="02020603050405020304" pitchFamily="18" charset="0"/>
                <a:sym typeface="Arial"/>
              </a:rPr>
              <a:t>Chuẩn bị trước </a:t>
            </a:r>
            <a:r>
              <a:rPr lang="vi-VN" sz="4100" b="1" kern="0" smtClean="0">
                <a:solidFill>
                  <a:srgbClr val="FEF3C6"/>
                </a:solidFill>
                <a:latin typeface="Arial"/>
                <a:ea typeface="Calibri" panose="020F0502020204030204" pitchFamily="34" charset="0"/>
                <a:cs typeface="Times New Roman" panose="02020603050405020304" pitchFamily="18" charset="0"/>
                <a:sym typeface="Arial"/>
              </a:rPr>
              <a:t>Bài 2</a:t>
            </a:r>
            <a:r>
              <a:rPr lang="en-US" sz="4100" b="1" kern="0" smtClean="0">
                <a:solidFill>
                  <a:srgbClr val="FEF3C6"/>
                </a:solidFill>
                <a:latin typeface="Arial"/>
                <a:ea typeface="Calibri" panose="020F0502020204030204" pitchFamily="34" charset="0"/>
                <a:cs typeface="Times New Roman" panose="02020603050405020304" pitchFamily="18" charset="0"/>
                <a:sym typeface="Arial"/>
              </a:rPr>
              <a:t>9</a:t>
            </a:r>
            <a:r>
              <a:rPr lang="vi-VN" sz="4100" b="1" kern="0">
                <a:solidFill>
                  <a:srgbClr val="FEF3C6"/>
                </a:solidFill>
                <a:latin typeface="Arial"/>
                <a:ea typeface="Calibri" panose="020F0502020204030204" pitchFamily="34" charset="0"/>
                <a:cs typeface="Times New Roman" panose="02020603050405020304" pitchFamily="18" charset="0"/>
                <a:sym typeface="Arial"/>
              </a:rPr>
              <a:t>. Hệ số góc của đường thẳng</a:t>
            </a:r>
            <a:endParaRPr lang="pt-BR" sz="4100" b="1" kern="0">
              <a:solidFill>
                <a:srgbClr val="FEF3C6"/>
              </a:solidFill>
              <a:latin typeface="Arial"/>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21421682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down)">
                                      <p:cBhvr>
                                        <p:cTn id="11" dur="500"/>
                                        <p:tgtEl>
                                          <p:spTgt spid="10">
                                            <p:txEl>
                                              <p:pRg st="0" end="0"/>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wipe(down)">
                                      <p:cBhvr>
                                        <p:cTn id="15" dur="500"/>
                                        <p:tgtEl>
                                          <p:spTgt spid="10">
                                            <p:txEl>
                                              <p:pRg st="1" end="1"/>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wipe(down)">
                                      <p:cBhvr>
                                        <p:cTn id="19"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1" name="Group 20"/>
          <p:cNvGrpSpPr/>
          <p:nvPr/>
        </p:nvGrpSpPr>
        <p:grpSpPr>
          <a:xfrm>
            <a:off x="545484" y="574696"/>
            <a:ext cx="17197032" cy="9137608"/>
            <a:chOff x="545484" y="574696"/>
            <a:chExt cx="17197032" cy="9137608"/>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6316925" flipH="1" flipV="1">
              <a:off x="1124285" y="1352834"/>
              <a:ext cx="2827062" cy="3358280"/>
            </a:xfrm>
            <a:custGeom>
              <a:avLst/>
              <a:gdLst/>
              <a:ahLst/>
              <a:cxnLst/>
              <a:rect l="l" t="t" r="r" b="b"/>
              <a:pathLst>
                <a:path w="2827062" h="3358280">
                  <a:moveTo>
                    <a:pt x="2827062" y="3358280"/>
                  </a:moveTo>
                  <a:lnTo>
                    <a:pt x="0" y="3358280"/>
                  </a:lnTo>
                  <a:lnTo>
                    <a:pt x="0" y="0"/>
                  </a:lnTo>
                  <a:lnTo>
                    <a:pt x="2827062" y="0"/>
                  </a:lnTo>
                  <a:lnTo>
                    <a:pt x="2827062" y="335828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Freeform 9"/>
            <p:cNvSpPr/>
            <p:nvPr/>
          </p:nvSpPr>
          <p:spPr>
            <a:xfrm rot="-6316925">
              <a:off x="13889133" y="6556475"/>
              <a:ext cx="2797432" cy="3323083"/>
            </a:xfrm>
            <a:custGeom>
              <a:avLst/>
              <a:gdLst/>
              <a:ahLst/>
              <a:cxnLst/>
              <a:rect l="l" t="t" r="r" b="b"/>
              <a:pathLst>
                <a:path w="2797432" h="3323083">
                  <a:moveTo>
                    <a:pt x="0" y="0"/>
                  </a:moveTo>
                  <a:lnTo>
                    <a:pt x="2797432" y="0"/>
                  </a:lnTo>
                  <a:lnTo>
                    <a:pt x="2797432" y="3323083"/>
                  </a:lnTo>
                  <a:lnTo>
                    <a:pt x="0" y="332308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rot="-1333878">
              <a:off x="16138233" y="4305313"/>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4">
                <a:extLst>
                  <a:ext uri="{96DAC541-7B7A-43D3-8B79-37D633B846F1}">
                    <asvg:svgBlip xmlns="" xmlns:asvg="http://schemas.microsoft.com/office/drawing/2016/SVG/main" r:embed="rId11"/>
                  </a:ext>
                </a:extLst>
              </a:blip>
              <a:stretch>
                <a:fillRect/>
              </a:stretch>
            </a:blipFill>
          </p:spPr>
        </p:sp>
        <p:sp>
          <p:nvSpPr>
            <p:cNvPr id="11" name="Freeform 11"/>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4">
                <a:extLst>
                  <a:ext uri="{96DAC541-7B7A-43D3-8B79-37D633B846F1}">
                    <asvg:svgBlip xmlns="" xmlns:asvg="http://schemas.microsoft.com/office/drawing/2016/SVG/main" r:embed="rId11"/>
                  </a:ext>
                </a:extLst>
              </a:blip>
              <a:stretch>
                <a:fillRect/>
              </a:stretch>
            </a:blipFill>
          </p:spPr>
        </p:sp>
        <p:sp>
          <p:nvSpPr>
            <p:cNvPr id="12" name="Freeform 12"/>
            <p:cNvSpPr/>
            <p:nvPr/>
          </p:nvSpPr>
          <p:spPr>
            <a:xfrm rot="-1333878">
              <a:off x="5330773" y="1328867"/>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4">
                <a:extLst>
                  <a:ext uri="{96DAC541-7B7A-43D3-8B79-37D633B846F1}">
                    <asvg:svgBlip xmlns="" xmlns:asvg="http://schemas.microsoft.com/office/drawing/2016/SVG/main" r:embed="rId11"/>
                  </a:ext>
                </a:extLst>
              </a:blip>
              <a:stretch>
                <a:fillRect/>
              </a:stretch>
            </a:blipFill>
          </p:spPr>
        </p:sp>
        <p:sp>
          <p:nvSpPr>
            <p:cNvPr id="17" name="Freeform 5"/>
            <p:cNvSpPr/>
            <p:nvPr/>
          </p:nvSpPr>
          <p:spPr>
            <a:xfrm>
              <a:off x="3437547" y="1462885"/>
              <a:ext cx="12378378" cy="7262015"/>
            </a:xfrm>
            <a:custGeom>
              <a:avLst/>
              <a:gdLst/>
              <a:ahLst/>
              <a:cxnLst/>
              <a:rect l="l" t="t" r="r" b="b"/>
              <a:pathLst>
                <a:path w="12016428" h="6226694">
                  <a:moveTo>
                    <a:pt x="0" y="0"/>
                  </a:moveTo>
                  <a:lnTo>
                    <a:pt x="12016428" y="0"/>
                  </a:lnTo>
                  <a:lnTo>
                    <a:pt x="12016428" y="6226695"/>
                  </a:lnTo>
                  <a:lnTo>
                    <a:pt x="0" y="622669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8" name="Freeform 6"/>
            <p:cNvSpPr/>
            <p:nvPr/>
          </p:nvSpPr>
          <p:spPr>
            <a:xfrm>
              <a:off x="2599348" y="1462885"/>
              <a:ext cx="12852448" cy="7136427"/>
            </a:xfrm>
            <a:custGeom>
              <a:avLst/>
              <a:gdLst/>
              <a:ahLst/>
              <a:cxnLst/>
              <a:rect l="l" t="t" r="r" b="b"/>
              <a:pathLst>
                <a:path w="11531697" h="5975516">
                  <a:moveTo>
                    <a:pt x="0" y="0"/>
                  </a:moveTo>
                  <a:lnTo>
                    <a:pt x="11531698" y="0"/>
                  </a:lnTo>
                  <a:lnTo>
                    <a:pt x="11531698" y="5975516"/>
                  </a:lnTo>
                  <a:lnTo>
                    <a:pt x="0" y="5975516"/>
                  </a:lnTo>
                  <a:lnTo>
                    <a:pt x="0" y="0"/>
                  </a:lnTo>
                  <a:close/>
                </a:path>
              </a:pathLst>
            </a:custGeom>
            <a:blipFill>
              <a:blip r:embed="rId14">
                <a:extLst>
                  <a:ext uri="{96DAC541-7B7A-43D3-8B79-37D633B846F1}">
                    <asvg:svgBlip xmlns="" xmlns:asvg="http://schemas.microsoft.com/office/drawing/2016/SVG/main" r:embed="rId5"/>
                  </a:ext>
                </a:extLst>
              </a:blip>
              <a:stretch>
                <a:fillRect/>
              </a:stretch>
            </a:blipFill>
          </p:spPr>
        </p:sp>
        <p:sp>
          <p:nvSpPr>
            <p:cNvPr id="19" name="TextBox 8"/>
            <p:cNvSpPr txBox="1"/>
            <p:nvPr/>
          </p:nvSpPr>
          <p:spPr>
            <a:xfrm>
              <a:off x="2886577" y="2533095"/>
              <a:ext cx="12496240" cy="3487621"/>
            </a:xfrm>
            <a:prstGeom prst="rect">
              <a:avLst/>
            </a:prstGeom>
          </p:spPr>
          <p:txBody>
            <a:bodyPr wrap="square" lIns="0" tIns="0" rIns="0" bIns="0" rtlCol="0" anchor="t">
              <a:spAutoFit/>
            </a:bodyPr>
            <a:lstStyle/>
            <a:p>
              <a:pPr algn="ctr">
                <a:lnSpc>
                  <a:spcPts val="14501"/>
                </a:lnSpc>
              </a:pPr>
              <a:r>
                <a:rPr lang="vi-VN" sz="8000" b="1">
                  <a:solidFill>
                    <a:srgbClr val="495324"/>
                  </a:solidFill>
                  <a:cs typeface="Arial" panose="020B0604020202020204" pitchFamily="34" charset="0"/>
                </a:rPr>
                <a:t>CẢM ƠN CÁC EM </a:t>
              </a:r>
            </a:p>
            <a:p>
              <a:pPr algn="ctr">
                <a:lnSpc>
                  <a:spcPts val="14501"/>
                </a:lnSpc>
              </a:pPr>
              <a:r>
                <a:rPr lang="vi-VN" sz="8000" b="1">
                  <a:solidFill>
                    <a:srgbClr val="495324"/>
                  </a:solidFill>
                  <a:cs typeface="Arial" panose="020B0604020202020204" pitchFamily="34" charset="0"/>
                </a:rPr>
                <a:t>ĐÃ THEO DÕI TIẾT HỌC!</a:t>
              </a:r>
            </a:p>
          </p:txBody>
        </p:sp>
        <p:sp>
          <p:nvSpPr>
            <p:cNvPr id="20" name="Freeform 14"/>
            <p:cNvSpPr/>
            <p:nvPr/>
          </p:nvSpPr>
          <p:spPr>
            <a:xfrm>
              <a:off x="1706827" y="6693993"/>
              <a:ext cx="2002874" cy="793866"/>
            </a:xfrm>
            <a:custGeom>
              <a:avLst/>
              <a:gdLst/>
              <a:ahLst/>
              <a:cxnLst/>
              <a:rect l="l" t="t" r="r" b="b"/>
              <a:pathLst>
                <a:path w="2002874" h="793866">
                  <a:moveTo>
                    <a:pt x="0" y="0"/>
                  </a:moveTo>
                  <a:lnTo>
                    <a:pt x="2002874" y="0"/>
                  </a:lnTo>
                  <a:lnTo>
                    <a:pt x="2002874" y="793866"/>
                  </a:lnTo>
                  <a:lnTo>
                    <a:pt x="0" y="79386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grpSp>
      <p:sp>
        <p:nvSpPr>
          <p:cNvPr id="15" name="Freeform 15"/>
          <p:cNvSpPr/>
          <p:nvPr/>
        </p:nvSpPr>
        <p:spPr>
          <a:xfrm>
            <a:off x="13811436" y="1633473"/>
            <a:ext cx="1640360" cy="650179"/>
          </a:xfrm>
          <a:custGeom>
            <a:avLst/>
            <a:gdLst/>
            <a:ahLst/>
            <a:cxnLst/>
            <a:rect l="l" t="t" r="r" b="b"/>
            <a:pathLst>
              <a:path w="1640360" h="650179">
                <a:moveTo>
                  <a:pt x="0" y="0"/>
                </a:moveTo>
                <a:lnTo>
                  <a:pt x="1640361" y="0"/>
                </a:lnTo>
                <a:lnTo>
                  <a:pt x="1640361" y="650179"/>
                </a:lnTo>
                <a:lnTo>
                  <a:pt x="0" y="65017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30" name="Group 29"/>
          <p:cNvGrpSpPr/>
          <p:nvPr/>
        </p:nvGrpSpPr>
        <p:grpSpPr>
          <a:xfrm>
            <a:off x="2667000" y="1225851"/>
            <a:ext cx="12985616" cy="5208588"/>
            <a:chOff x="2649454" y="1523304"/>
            <a:chExt cx="12985616" cy="5208588"/>
          </a:xfrm>
        </p:grpSpPr>
        <p:grpSp>
          <p:nvGrpSpPr>
            <p:cNvPr id="11" name="Group 11"/>
            <p:cNvGrpSpPr/>
            <p:nvPr/>
          </p:nvGrpSpPr>
          <p:grpSpPr>
            <a:xfrm>
              <a:off x="2649454" y="1523304"/>
              <a:ext cx="12985616" cy="5208588"/>
              <a:chOff x="0" y="0"/>
              <a:chExt cx="1339882" cy="263151"/>
            </a:xfrm>
          </p:grpSpPr>
          <p:sp>
            <p:nvSpPr>
              <p:cNvPr id="12" name="Freeform 12"/>
              <p:cNvSpPr/>
              <p:nvPr/>
            </p:nvSpPr>
            <p:spPr>
              <a:xfrm>
                <a:off x="0" y="0"/>
                <a:ext cx="1339882" cy="263151"/>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rgbClr val="768732"/>
              </a:solidFill>
              <a:ln w="38100" cap="rnd">
                <a:solidFill>
                  <a:srgbClr val="495324"/>
                </a:solidFill>
                <a:prstDash val="solid"/>
                <a:round/>
              </a:ln>
            </p:spPr>
          </p:sp>
          <p:sp>
            <p:nvSpPr>
              <p:cNvPr id="13" name="TextBox 13"/>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29" name="Rectangle 28"/>
            <p:cNvSpPr/>
            <p:nvPr/>
          </p:nvSpPr>
          <p:spPr>
            <a:xfrm>
              <a:off x="3796755" y="2244005"/>
              <a:ext cx="11072262" cy="3663823"/>
            </a:xfrm>
            <a:prstGeom prst="rect">
              <a:avLst/>
            </a:prstGeom>
          </p:spPr>
          <p:txBody>
            <a:bodyPr wrap="none">
              <a:spAutoFit/>
            </a:bodyPr>
            <a:lstStyle/>
            <a:p>
              <a:pPr algn="ctr">
                <a:lnSpc>
                  <a:spcPct val="150000"/>
                </a:lnSpc>
                <a:spcBef>
                  <a:spcPts val="300"/>
                </a:spcBef>
                <a:spcAft>
                  <a:spcPts val="300"/>
                </a:spcAft>
              </a:pPr>
              <a:r>
                <a:rPr lang="en-US" sz="8000" b="1" smtClean="0">
                  <a:solidFill>
                    <a:srgbClr val="FEF3C6"/>
                  </a:solidFill>
                  <a:latin typeface="Arial" panose="020B0604020202020204" pitchFamily="34" charset="0"/>
                  <a:ea typeface="Calibri" panose="020F0502020204030204" pitchFamily="34" charset="0"/>
                  <a:cs typeface="Arial" panose="020B0604020202020204" pitchFamily="34" charset="0"/>
                </a:rPr>
                <a:t>I. </a:t>
              </a:r>
              <a:r>
                <a:rPr lang="vi-VN" sz="8000" b="1" smtClean="0">
                  <a:solidFill>
                    <a:srgbClr val="FEF3C6"/>
                  </a:solidFill>
                  <a:ea typeface="Calibri" panose="020F0502020204030204" pitchFamily="34" charset="0"/>
                  <a:cs typeface="Times New Roman" panose="02020603050405020304" pitchFamily="18" charset="0"/>
                </a:rPr>
                <a:t>KHÁI </a:t>
              </a:r>
              <a:r>
                <a:rPr lang="vi-VN" sz="8000" b="1">
                  <a:solidFill>
                    <a:srgbClr val="FEF3C6"/>
                  </a:solidFill>
                  <a:ea typeface="Calibri" panose="020F0502020204030204" pitchFamily="34" charset="0"/>
                  <a:cs typeface="Times New Roman" panose="02020603050405020304" pitchFamily="18" charset="0"/>
                </a:rPr>
                <a:t>NIỆM HÀM SỐ </a:t>
              </a:r>
              <a:endParaRPr lang="en-US" sz="8000" b="1" smtClean="0">
                <a:solidFill>
                  <a:srgbClr val="FEF3C6"/>
                </a:solidFill>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r>
                <a:rPr lang="vi-VN" sz="8000" b="1" smtClean="0">
                  <a:solidFill>
                    <a:srgbClr val="FEF3C6"/>
                  </a:solidFill>
                  <a:ea typeface="Calibri" panose="020F0502020204030204" pitchFamily="34" charset="0"/>
                  <a:cs typeface="Times New Roman" panose="02020603050405020304" pitchFamily="18" charset="0"/>
                </a:rPr>
                <a:t>BẬC </a:t>
              </a:r>
              <a:r>
                <a:rPr lang="vi-VN" sz="8000" b="1">
                  <a:solidFill>
                    <a:srgbClr val="FEF3C6"/>
                  </a:solidFill>
                  <a:ea typeface="Calibri" panose="020F0502020204030204" pitchFamily="34" charset="0"/>
                  <a:cs typeface="Times New Roman" panose="02020603050405020304" pitchFamily="18" charset="0"/>
                </a:rPr>
                <a:t>NHẤT</a:t>
              </a:r>
              <a:endParaRPr lang="en-US" sz="8000">
                <a:solidFill>
                  <a:srgbClr val="FEF3C6"/>
                </a:solidFill>
                <a:effectLst/>
                <a:ea typeface="Arial" panose="020B0604020202020204" pitchFamily="34" charset="0"/>
                <a:cs typeface="Times New Roman" panose="02020603050405020304" pitchFamily="18" charset="0"/>
              </a:endParaRPr>
            </a:p>
          </p:txBody>
        </p:sp>
      </p:grpSp>
      <p:sp>
        <p:nvSpPr>
          <p:cNvPr id="26" name="Freeform 26"/>
          <p:cNvSpPr/>
          <p:nvPr/>
        </p:nvSpPr>
        <p:spPr>
          <a:xfrm rot="-1333878">
            <a:off x="14803233" y="5391883"/>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28" name="Freeform 28"/>
          <p:cNvSpPr/>
          <p:nvPr/>
        </p:nvSpPr>
        <p:spPr>
          <a:xfrm rot="-1333878">
            <a:off x="2550933" y="1328867"/>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pic>
        <p:nvPicPr>
          <p:cNvPr id="31" name="Picture 30"/>
          <p:cNvPicPr>
            <a:picLocks noChangeAspect="1"/>
          </p:cNvPicPr>
          <p:nvPr/>
        </p:nvPicPr>
        <p:blipFill>
          <a:blip r:embed="rId12"/>
          <a:stretch>
            <a:fillRect/>
          </a:stretch>
        </p:blipFill>
        <p:spPr>
          <a:xfrm>
            <a:off x="6062589" y="8267700"/>
            <a:ext cx="6423285" cy="159794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rot="-1333878">
            <a:off x="17115442" y="7565771"/>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14" name="Freeform 14"/>
          <p:cNvSpPr/>
          <p:nvPr/>
        </p:nvSpPr>
        <p:spPr>
          <a:xfrm rot="-1333878">
            <a:off x="194073" y="5475680"/>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grpSp>
        <p:nvGrpSpPr>
          <p:cNvPr id="15" name="Group 14"/>
          <p:cNvGrpSpPr/>
          <p:nvPr/>
        </p:nvGrpSpPr>
        <p:grpSpPr>
          <a:xfrm>
            <a:off x="8011198" y="1104900"/>
            <a:ext cx="2133600" cy="1031214"/>
            <a:chOff x="853357" y="861196"/>
            <a:chExt cx="1981200" cy="1031214"/>
          </a:xfrm>
        </p:grpSpPr>
        <p:grpSp>
          <p:nvGrpSpPr>
            <p:cNvPr id="16" name="Group 5"/>
            <p:cNvGrpSpPr/>
            <p:nvPr/>
          </p:nvGrpSpPr>
          <p:grpSpPr>
            <a:xfrm>
              <a:off x="853357" y="861196"/>
              <a:ext cx="1981200" cy="1031214"/>
              <a:chOff x="0" y="0"/>
              <a:chExt cx="1721685" cy="343917"/>
            </a:xfrm>
          </p:grpSpPr>
          <p:sp>
            <p:nvSpPr>
              <p:cNvPr id="18" name="Freeform 6"/>
              <p:cNvSpPr/>
              <p:nvPr/>
            </p:nvSpPr>
            <p:spPr>
              <a:xfrm>
                <a:off x="0" y="0"/>
                <a:ext cx="172168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19" name="TextBox 7"/>
              <p:cNvSpPr txBox="1"/>
              <p:nvPr/>
            </p:nvSpPr>
            <p:spPr>
              <a:xfrm>
                <a:off x="0" y="-47625"/>
                <a:ext cx="1721685" cy="3915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12"/>
            <p:cNvSpPr txBox="1"/>
            <p:nvPr/>
          </p:nvSpPr>
          <p:spPr>
            <a:xfrm>
              <a:off x="1081696" y="1014536"/>
              <a:ext cx="1554314" cy="756617"/>
            </a:xfrm>
            <a:prstGeom prst="rect">
              <a:avLst/>
            </a:prstGeom>
          </p:spPr>
          <p:txBody>
            <a:bodyPr wrap="square" lIns="0" tIns="0" rIns="0" bIns="0" rtlCol="0" anchor="t">
              <a:spAutoFit/>
            </a:bodyPr>
            <a:lstStyle/>
            <a:p>
              <a:pPr lvl="0" algn="ctr">
                <a:lnSpc>
                  <a:spcPts val="5915"/>
                </a:lnSpc>
              </a:pPr>
              <a:r>
                <a:rPr lang="en-US" sz="4200" b="1">
                  <a:solidFill>
                    <a:srgbClr val="495324"/>
                  </a:solidFill>
                  <a:latin typeface="Arial" panose="020B0604020202020204" pitchFamily="34" charset="0"/>
                  <a:ea typeface="More Sugar Bold"/>
                  <a:cs typeface="Arial" panose="020B0604020202020204" pitchFamily="34" charset="0"/>
                </a:rPr>
                <a:t>HĐ 1</a:t>
              </a:r>
              <a:endParaRPr kumimoji="0" lang="en-US" sz="4200" b="1" i="0" u="none" strike="noStrike" kern="1200" cap="none" spc="0" normalizeH="0" baseline="0" noProof="0">
                <a:ln>
                  <a:noFill/>
                </a:ln>
                <a:solidFill>
                  <a:srgbClr val="495324"/>
                </a:solidFill>
                <a:effectLst/>
                <a:uLnTx/>
                <a:uFillTx/>
                <a:latin typeface="Arial" panose="020B0604020202020204" pitchFamily="34" charset="0"/>
                <a:ea typeface="More Sugar Bold"/>
                <a:cs typeface="Arial" panose="020B0604020202020204" pitchFamily="34" charset="0"/>
              </a:endParaRPr>
            </a:p>
          </p:txBody>
        </p:sp>
      </p:grpSp>
      <mc:AlternateContent xmlns:mc="http://schemas.openxmlformats.org/markup-compatibility/2006" xmlns:a14="http://schemas.microsoft.com/office/drawing/2010/main">
        <mc:Choice Requires="a14">
          <p:sp>
            <p:nvSpPr>
              <p:cNvPr id="20" name="Rectangle 1"/>
              <p:cNvSpPr>
                <a:spLocks noChangeArrowheads="1"/>
              </p:cNvSpPr>
              <p:nvPr/>
            </p:nvSpPr>
            <p:spPr bwMode="auto">
              <a:xfrm>
                <a:off x="1670588" y="2247900"/>
                <a:ext cx="14946823" cy="286232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kumimoji="0" lang="en-US" altLang="en-US" sz="4000" b="0" i="0" u="none" strike="noStrike" cap="none" normalizeH="0" baseline="0" smtClean="0">
                    <a:ln>
                      <a:noFill/>
                    </a:ln>
                    <a:solidFill>
                      <a:schemeClr val="bg1"/>
                    </a:solidFill>
                    <a:effectLst/>
                    <a:latin typeface="Arial" panose="020B0604020202020204" pitchFamily="34" charset="0"/>
                    <a:ea typeface="Open Sans"/>
                  </a:rPr>
                  <a:t>Xét bài toán mở đầu. Viết công thức tính quãng đường </a:t>
                </a:r>
                <a14:m>
                  <m:oMath xmlns:m="http://schemas.openxmlformats.org/officeDocument/2006/math">
                    <m:r>
                      <a:rPr lang="vi-VN" sz="4000" i="1">
                        <a:solidFill>
                          <a:schemeClr val="bg1"/>
                        </a:solidFill>
                        <a:latin typeface="Cambria Math" panose="02040503050406030204" pitchFamily="18" charset="0"/>
                        <a:ea typeface="Dotum" panose="020B0600000101010101" pitchFamily="34" charset="-127"/>
                        <a:cs typeface="Times New Roman" panose="02020603050405020304" pitchFamily="18" charset="0"/>
                      </a:rPr>
                      <m:t>𝑆</m:t>
                    </m:r>
                  </m:oMath>
                </a14:m>
                <a:r>
                  <a:rPr kumimoji="0" lang="en-US" altLang="en-US" sz="4000" b="0" i="0" u="none" strike="noStrike" cap="none" normalizeH="0" baseline="0" smtClean="0">
                    <a:ln>
                      <a:noFill/>
                    </a:ln>
                    <a:solidFill>
                      <a:schemeClr val="bg1"/>
                    </a:solidFill>
                    <a:effectLst/>
                    <a:latin typeface="Arial" panose="020B0604020202020204" pitchFamily="34" charset="0"/>
                    <a:ea typeface="Open Sans"/>
                  </a:rPr>
                  <a:t> đi được của ô tô sau </a:t>
                </a:r>
                <a14:m>
                  <m:oMath xmlns:m="http://schemas.openxmlformats.org/officeDocument/2006/math">
                    <m:r>
                      <a:rPr lang="vi-VN" sz="4000" i="1">
                        <a:solidFill>
                          <a:schemeClr val="bg1"/>
                        </a:solidFill>
                        <a:latin typeface="Cambria Math" panose="02040503050406030204" pitchFamily="18" charset="0"/>
                        <a:ea typeface="Dotum" panose="020B0600000101010101" pitchFamily="34" charset="-127"/>
                        <a:cs typeface="Times New Roman" panose="02020603050405020304" pitchFamily="18" charset="0"/>
                      </a:rPr>
                      <m:t>𝑡</m:t>
                    </m:r>
                  </m:oMath>
                </a14:m>
                <a:r>
                  <a:rPr kumimoji="0" lang="en-US" altLang="en-US" sz="4000" b="0" i="0" u="none" strike="noStrike" cap="none" normalizeH="0" baseline="0" smtClean="0">
                    <a:ln>
                      <a:noFill/>
                    </a:ln>
                    <a:solidFill>
                      <a:schemeClr val="bg1"/>
                    </a:solidFill>
                    <a:effectLst/>
                    <a:latin typeface="Arial" panose="020B0604020202020204" pitchFamily="34" charset="0"/>
                    <a:ea typeface="Open Sans"/>
                  </a:rPr>
                  <a:t> giờ. Quãng đường </a:t>
                </a:r>
                <a14:m>
                  <m:oMath xmlns:m="http://schemas.openxmlformats.org/officeDocument/2006/math">
                    <m:r>
                      <a:rPr lang="vi-VN" sz="4000" i="1">
                        <a:solidFill>
                          <a:schemeClr val="bg1"/>
                        </a:solidFill>
                        <a:latin typeface="Cambria Math" panose="02040503050406030204" pitchFamily="18" charset="0"/>
                        <a:ea typeface="Dotum" panose="020B0600000101010101" pitchFamily="34" charset="-127"/>
                        <a:cs typeface="Times New Roman" panose="02020603050405020304" pitchFamily="18" charset="0"/>
                      </a:rPr>
                      <m:t>𝑆</m:t>
                    </m:r>
                  </m:oMath>
                </a14:m>
                <a:r>
                  <a:rPr kumimoji="0" lang="en-US" altLang="en-US" sz="4000" b="0" i="0" u="none" strike="noStrike" cap="none" normalizeH="0" baseline="0" smtClean="0">
                    <a:ln>
                      <a:noFill/>
                    </a:ln>
                    <a:solidFill>
                      <a:schemeClr val="bg1"/>
                    </a:solidFill>
                    <a:effectLst/>
                    <a:latin typeface="Arial" panose="020B0604020202020204" pitchFamily="34" charset="0"/>
                    <a:ea typeface="Open Sans"/>
                  </a:rPr>
                  <a:t> có phải là một hàm số của thời gian </a:t>
                </a:r>
                <a14:m>
                  <m:oMath xmlns:m="http://schemas.openxmlformats.org/officeDocument/2006/math">
                    <m:r>
                      <a:rPr lang="vi-VN" sz="4000" i="1">
                        <a:solidFill>
                          <a:schemeClr val="bg1"/>
                        </a:solidFill>
                        <a:latin typeface="Cambria Math" panose="02040503050406030204" pitchFamily="18" charset="0"/>
                        <a:ea typeface="Dotum" panose="020B0600000101010101" pitchFamily="34" charset="-127"/>
                        <a:cs typeface="Times New Roman" panose="02020603050405020304" pitchFamily="18" charset="0"/>
                      </a:rPr>
                      <m:t>𝑡</m:t>
                    </m:r>
                  </m:oMath>
                </a14:m>
                <a:r>
                  <a:rPr kumimoji="0" lang="en-US" altLang="en-US" sz="4000" b="0" i="0" u="none" strike="noStrike" cap="none" normalizeH="0" baseline="0" smtClean="0">
                    <a:ln>
                      <a:noFill/>
                    </a:ln>
                    <a:solidFill>
                      <a:schemeClr val="bg1"/>
                    </a:solidFill>
                    <a:effectLst/>
                    <a:latin typeface="Arial" panose="020B0604020202020204" pitchFamily="34" charset="0"/>
                    <a:ea typeface="Open Sans"/>
                  </a:rPr>
                  <a:t> không?</a:t>
                </a:r>
                <a:endParaRPr kumimoji="0" lang="en-US" altLang="en-US" sz="4000" b="0" i="0" u="none" strike="noStrike" cap="none" normalizeH="0" baseline="0" smtClean="0">
                  <a:ln>
                    <a:noFill/>
                  </a:ln>
                  <a:solidFill>
                    <a:schemeClr val="bg1"/>
                  </a:solidFill>
                  <a:effectLst/>
                  <a:latin typeface="Arial" panose="020B0604020202020204" pitchFamily="34" charset="0"/>
                </a:endParaRPr>
              </a:p>
            </p:txBody>
          </p:sp>
        </mc:Choice>
        <mc:Fallback xmlns="">
          <p:sp>
            <p:nvSpPr>
              <p:cNvPr id="20" name="Rectangle 1"/>
              <p:cNvSpPr>
                <a:spLocks noRot="1" noChangeAspect="1" noMove="1" noResize="1" noEditPoints="1" noAdjustHandles="1" noChangeArrowheads="1" noChangeShapeType="1" noTextEdit="1"/>
              </p:cNvSpPr>
              <p:nvPr/>
            </p:nvSpPr>
            <p:spPr bwMode="auto">
              <a:xfrm>
                <a:off x="1670588" y="2247900"/>
                <a:ext cx="14946823" cy="2862322"/>
              </a:xfrm>
              <a:prstGeom prst="rect">
                <a:avLst/>
              </a:prstGeom>
              <a:blipFill>
                <a:blip r:embed="rId12"/>
                <a:stretch>
                  <a:fillRect l="-1427" r="-1468" b="-490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1" name="Rectangle 20"/>
          <p:cNvSpPr/>
          <p:nvPr/>
        </p:nvSpPr>
        <p:spPr>
          <a:xfrm>
            <a:off x="8500757" y="5524500"/>
            <a:ext cx="1154483" cy="707886"/>
          </a:xfrm>
          <a:prstGeom prst="rect">
            <a:avLst/>
          </a:prstGeom>
        </p:spPr>
        <p:txBody>
          <a:bodyPr wrap="none">
            <a:spAutoFit/>
          </a:bodyPr>
          <a:lstStyle/>
          <a:p>
            <a:pPr algn="ctr">
              <a:buFont typeface="Arial"/>
              <a:buNone/>
              <a:defRPr/>
            </a:pPr>
            <a:r>
              <a:rPr lang="en-US" sz="4000" b="1" i="1" u="sng" smtClean="0">
                <a:solidFill>
                  <a:srgbClr val="FFFF00"/>
                </a:solidFill>
                <a:latin typeface="Arial" panose="020B0604020202020204" pitchFamily="34" charset="0"/>
                <a:cs typeface="Arial"/>
                <a:sym typeface="Arial"/>
              </a:rPr>
              <a:t>Giải</a:t>
            </a:r>
            <a:endParaRPr lang="en-US" sz="4000" b="1" i="1" u="sng" dirty="0">
              <a:solidFill>
                <a:srgbClr val="FFFF00"/>
              </a:solidFill>
              <a:cs typeface="Arial"/>
              <a:sym typeface="Arial"/>
            </a:endParaRPr>
          </a:p>
        </p:txBody>
      </p:sp>
      <mc:AlternateContent xmlns:mc="http://schemas.openxmlformats.org/markup-compatibility/2006" xmlns:a14="http://schemas.microsoft.com/office/drawing/2010/main">
        <mc:Choice Requires="a14">
          <p:sp>
            <p:nvSpPr>
              <p:cNvPr id="22" name="Rectangle 21"/>
              <p:cNvSpPr/>
              <p:nvPr/>
            </p:nvSpPr>
            <p:spPr>
              <a:xfrm>
                <a:off x="2895957" y="6743700"/>
                <a:ext cx="13334644" cy="2092881"/>
              </a:xfrm>
              <a:prstGeom prst="rect">
                <a:avLst/>
              </a:prstGeom>
            </p:spPr>
            <p:txBody>
              <a:bodyPr wrap="square">
                <a:spAutoFit/>
              </a:bodyPr>
              <a:lstStyle/>
              <a:p>
                <a:pPr algn="just">
                  <a:lnSpc>
                    <a:spcPct val="150000"/>
                  </a:lnSpc>
                  <a:spcBef>
                    <a:spcPts val="600"/>
                  </a:spcBef>
                  <a:spcAft>
                    <a:spcPts val="600"/>
                  </a:spcAft>
                </a:pPr>
                <a:r>
                  <a:rPr lang="vi-VN" sz="4000" smtClean="0">
                    <a:solidFill>
                      <a:schemeClr val="bg1"/>
                    </a:solidFill>
                    <a:ea typeface="Dotum" panose="020B0600000101010101" pitchFamily="34" charset="-127"/>
                    <a:cs typeface="Times New Roman" panose="02020603050405020304" pitchFamily="18" charset="0"/>
                  </a:rPr>
                  <a:t>- Sau </a:t>
                </a:r>
                <a14:m>
                  <m:oMath xmlns:m="http://schemas.openxmlformats.org/officeDocument/2006/math">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𝑡</m:t>
                    </m:r>
                  </m:oMath>
                </a14:m>
                <a:r>
                  <a:rPr lang="vi-VN" sz="4000">
                    <a:solidFill>
                      <a:schemeClr val="bg1"/>
                    </a:solidFill>
                    <a:effectLst/>
                    <a:ea typeface="Dotum" panose="020B0600000101010101" pitchFamily="34" charset="-127"/>
                    <a:cs typeface="Times New Roman" panose="02020603050405020304" pitchFamily="18" charset="0"/>
                  </a:rPr>
                  <a:t> giờ ô tô đi được: </a:t>
                </a:r>
                <a14:m>
                  <m:oMath xmlns:m="http://schemas.openxmlformats.org/officeDocument/2006/math">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𝑆</m:t>
                    </m:r>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=60.</m:t>
                    </m:r>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𝑡</m:t>
                    </m:r>
                  </m:oMath>
                </a14:m>
                <a:r>
                  <a:rPr lang="vi-VN" sz="4000">
                    <a:solidFill>
                      <a:schemeClr val="bg1"/>
                    </a:solidFill>
                    <a:effectLst/>
                    <a:ea typeface="Dotum" panose="020B0600000101010101" pitchFamily="34" charset="-127"/>
                    <a:cs typeface="Times New Roman" panose="02020603050405020304" pitchFamily="18" charset="0"/>
                  </a:rPr>
                  <a:t> (km)</a:t>
                </a:r>
                <a:endParaRPr lang="en-US" sz="4000">
                  <a:solidFill>
                    <a:schemeClr val="bg1"/>
                  </a:solidFill>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4000">
                    <a:solidFill>
                      <a:schemeClr val="bg1"/>
                    </a:solidFill>
                    <a:effectLst/>
                    <a:ea typeface="Dotum" panose="020B0600000101010101" pitchFamily="34" charset="-127"/>
                    <a:cs typeface="Times New Roman" panose="02020603050405020304" pitchFamily="18" charset="0"/>
                  </a:rPr>
                  <a:t>- Ta thấy quãng đường </a:t>
                </a:r>
                <a14:m>
                  <m:oMath xmlns:m="http://schemas.openxmlformats.org/officeDocument/2006/math">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𝑆</m:t>
                    </m:r>
                  </m:oMath>
                </a14:m>
                <a:r>
                  <a:rPr lang="vi-VN" sz="4000">
                    <a:solidFill>
                      <a:schemeClr val="bg1"/>
                    </a:solidFill>
                    <a:effectLst/>
                    <a:ea typeface="Dotum" panose="020B0600000101010101" pitchFamily="34" charset="-127"/>
                    <a:cs typeface="Times New Roman" panose="02020603050405020304" pitchFamily="18" charset="0"/>
                  </a:rPr>
                  <a:t> là một hàm số của thời gian </a:t>
                </a:r>
                <a14:m>
                  <m:oMath xmlns:m="http://schemas.openxmlformats.org/officeDocument/2006/math">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𝑡</m:t>
                    </m:r>
                  </m:oMath>
                </a14:m>
                <a:r>
                  <a:rPr lang="vi-VN" sz="4000">
                    <a:solidFill>
                      <a:schemeClr val="bg1"/>
                    </a:solidFill>
                    <a:effectLst/>
                    <a:ea typeface="Dotum" panose="020B0600000101010101" pitchFamily="34" charset="-127"/>
                    <a:cs typeface="Times New Roman" panose="02020603050405020304" pitchFamily="18" charset="0"/>
                  </a:rPr>
                  <a:t>.</a:t>
                </a:r>
                <a:endParaRPr lang="en-US" sz="4000">
                  <a:solidFill>
                    <a:schemeClr val="bg1"/>
                  </a:solidFill>
                  <a:effectLst/>
                  <a:ea typeface="Arial" panose="020B0604020202020204" pitchFamily="34" charset="0"/>
                  <a:cs typeface="Times New Roman" panose="02020603050405020304" pitchFamily="18"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2895957" y="6743700"/>
                <a:ext cx="13334644" cy="2092881"/>
              </a:xfrm>
              <a:prstGeom prst="rect">
                <a:avLst/>
              </a:prstGeom>
              <a:blipFill>
                <a:blip r:embed="rId13"/>
                <a:stretch>
                  <a:fillRect l="-1600" b="-6105"/>
                </a:stretch>
              </a:blipFill>
            </p:spPr>
            <p:txBody>
              <a:bodyPr/>
              <a:lstStyle/>
              <a:p>
                <a:r>
                  <a:rPr lang="en-US">
                    <a:noFill/>
                  </a:rPr>
                  <a:t> </a:t>
                </a:r>
              </a:p>
            </p:txBody>
          </p:sp>
        </mc:Fallback>
      </mc:AlternateContent>
      <p:pic>
        <p:nvPicPr>
          <p:cNvPr id="23" name="Picture 22"/>
          <p:cNvPicPr>
            <a:picLocks noChangeAspect="1"/>
          </p:cNvPicPr>
          <p:nvPr/>
        </p:nvPicPr>
        <p:blipFill>
          <a:blip r:embed="rId14"/>
          <a:stretch>
            <a:fillRect/>
          </a:stretch>
        </p:blipFill>
        <p:spPr>
          <a:xfrm>
            <a:off x="763175" y="857853"/>
            <a:ext cx="1167395" cy="16765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2">
                                            <p:txEl>
                                              <p:pRg st="0" end="0"/>
                                            </p:txEl>
                                          </p:spTgt>
                                        </p:tgtEl>
                                        <p:attrNameLst>
                                          <p:attrName>style.visibility</p:attrName>
                                        </p:attrNameLst>
                                      </p:cBhvr>
                                      <p:to>
                                        <p:strVal val="visible"/>
                                      </p:to>
                                    </p:set>
                                    <p:animEffect transition="in" filter="wipe(down)">
                                      <p:cBhvr>
                                        <p:cTn id="24" dur="500"/>
                                        <p:tgtEl>
                                          <p:spTgt spid="2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2">
                                            <p:txEl>
                                              <p:pRg st="1" end="1"/>
                                            </p:txEl>
                                          </p:spTgt>
                                        </p:tgtEl>
                                        <p:attrNameLst>
                                          <p:attrName>style.visibility</p:attrName>
                                        </p:attrNameLst>
                                      </p:cBhvr>
                                      <p:to>
                                        <p:strVal val="visible"/>
                                      </p:to>
                                    </p:set>
                                    <p:animEffect transition="in" filter="wipe(left)">
                                      <p:cBhvr>
                                        <p:cTn id="29"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68732"/>
        </a:solidFill>
        <a:effectLst/>
      </p:bgPr>
    </p:bg>
    <p:spTree>
      <p:nvGrpSpPr>
        <p:cNvPr id="1" name=""/>
        <p:cNvGrpSpPr/>
        <p:nvPr/>
      </p:nvGrpSpPr>
      <p:grpSpPr>
        <a:xfrm>
          <a:off x="0" y="0"/>
          <a:ext cx="0" cy="0"/>
          <a:chOff x="0" y="0"/>
          <a:chExt cx="0" cy="0"/>
        </a:xfrm>
      </p:grpSpPr>
      <p:grpSp>
        <p:nvGrpSpPr>
          <p:cNvPr id="24" name="Group 23"/>
          <p:cNvGrpSpPr/>
          <p:nvPr/>
        </p:nvGrpSpPr>
        <p:grpSpPr>
          <a:xfrm>
            <a:off x="838200" y="800100"/>
            <a:ext cx="2133600" cy="1031214"/>
            <a:chOff x="853357" y="861196"/>
            <a:chExt cx="1981200" cy="1031214"/>
          </a:xfrm>
        </p:grpSpPr>
        <p:grpSp>
          <p:nvGrpSpPr>
            <p:cNvPr id="25" name="Group 5"/>
            <p:cNvGrpSpPr/>
            <p:nvPr/>
          </p:nvGrpSpPr>
          <p:grpSpPr>
            <a:xfrm>
              <a:off x="853357" y="861196"/>
              <a:ext cx="1981200" cy="1031214"/>
              <a:chOff x="0" y="0"/>
              <a:chExt cx="1721685" cy="343917"/>
            </a:xfrm>
          </p:grpSpPr>
          <p:sp>
            <p:nvSpPr>
              <p:cNvPr id="27" name="Freeform 6"/>
              <p:cNvSpPr/>
              <p:nvPr/>
            </p:nvSpPr>
            <p:spPr>
              <a:xfrm>
                <a:off x="0" y="0"/>
                <a:ext cx="172168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28" name="TextBox 7"/>
              <p:cNvSpPr txBox="1"/>
              <p:nvPr/>
            </p:nvSpPr>
            <p:spPr>
              <a:xfrm>
                <a:off x="0" y="-47625"/>
                <a:ext cx="1721685" cy="3915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TextBox 12"/>
            <p:cNvSpPr txBox="1"/>
            <p:nvPr/>
          </p:nvSpPr>
          <p:spPr>
            <a:xfrm>
              <a:off x="1081696" y="1014536"/>
              <a:ext cx="1554314" cy="690061"/>
            </a:xfrm>
            <a:prstGeom prst="rect">
              <a:avLst/>
            </a:prstGeom>
          </p:spPr>
          <p:txBody>
            <a:bodyPr wrap="square" lIns="0" tIns="0" rIns="0" bIns="0" rtlCol="0" anchor="t">
              <a:spAutoFit/>
            </a:bodyPr>
            <a:lstStyle/>
            <a:p>
              <a:pPr lvl="0" algn="ctr">
                <a:lnSpc>
                  <a:spcPts val="5915"/>
                </a:lnSpc>
              </a:pPr>
              <a:r>
                <a:rPr lang="en-US" sz="4200" b="1">
                  <a:solidFill>
                    <a:srgbClr val="495324"/>
                  </a:solidFill>
                  <a:latin typeface="Arial" panose="020B0604020202020204" pitchFamily="34" charset="0"/>
                  <a:ea typeface="More Sugar Bold"/>
                  <a:cs typeface="Arial" panose="020B0604020202020204" pitchFamily="34" charset="0"/>
                </a:rPr>
                <a:t>HĐ </a:t>
              </a:r>
              <a:r>
                <a:rPr lang="en-US" sz="4200" b="1" smtClean="0">
                  <a:solidFill>
                    <a:srgbClr val="495324"/>
                  </a:solidFill>
                  <a:latin typeface="Arial" panose="020B0604020202020204" pitchFamily="34" charset="0"/>
                  <a:ea typeface="More Sugar Bold"/>
                  <a:cs typeface="Arial" panose="020B0604020202020204" pitchFamily="34" charset="0"/>
                </a:rPr>
                <a:t>2</a:t>
              </a:r>
              <a:endParaRPr kumimoji="0" lang="en-US" sz="4200" b="1" i="0" u="none" strike="noStrike" kern="1200" cap="none" spc="0" normalizeH="0" baseline="0" noProof="0">
                <a:ln>
                  <a:noFill/>
                </a:ln>
                <a:solidFill>
                  <a:srgbClr val="495324"/>
                </a:solidFill>
                <a:effectLst/>
                <a:uLnTx/>
                <a:uFillTx/>
                <a:latin typeface="Arial" panose="020B0604020202020204" pitchFamily="34" charset="0"/>
                <a:ea typeface="More Sugar Bold"/>
                <a:cs typeface="Arial" panose="020B0604020202020204" pitchFamily="34" charset="0"/>
              </a:endParaRPr>
            </a:p>
          </p:txBody>
        </p:sp>
      </p:grpSp>
      <mc:AlternateContent xmlns:mc="http://schemas.openxmlformats.org/markup-compatibility/2006" xmlns:a14="http://schemas.microsoft.com/office/drawing/2010/main">
        <mc:Choice Requires="a14">
          <p:sp>
            <p:nvSpPr>
              <p:cNvPr id="29" name="Rectangle 28"/>
              <p:cNvSpPr/>
              <p:nvPr/>
            </p:nvSpPr>
            <p:spPr>
              <a:xfrm>
                <a:off x="838200" y="2095500"/>
                <a:ext cx="16764000" cy="1938992"/>
              </a:xfrm>
              <a:prstGeom prst="rect">
                <a:avLst/>
              </a:prstGeom>
            </p:spPr>
            <p:txBody>
              <a:bodyPr wrap="square">
                <a:spAutoFit/>
              </a:bodyPr>
              <a:lstStyle/>
              <a:p>
                <a:pPr algn="just">
                  <a:lnSpc>
                    <a:spcPct val="150000"/>
                  </a:lnSpc>
                </a:pPr>
                <a:r>
                  <a:rPr lang="en-US" sz="4000">
                    <a:solidFill>
                      <a:schemeClr val="bg1"/>
                    </a:solidFill>
                    <a:latin typeface="Arial" panose="020B0604020202020204" pitchFamily="34" charset="0"/>
                    <a:cs typeface="Arial" panose="020B0604020202020204" pitchFamily="34" charset="0"/>
                  </a:rPr>
                  <a:t>Xét bài toán mở đầu. Viết công thức tính khoảng cách </a:t>
                </a:r>
                <a14:m>
                  <m:oMath xmlns:m="http://schemas.openxmlformats.org/officeDocument/2006/math">
                    <m:r>
                      <a:rPr lang="vi-VN" sz="4000" i="1">
                        <a:solidFill>
                          <a:schemeClr val="bg1"/>
                        </a:solidFill>
                        <a:latin typeface="Cambria Math" panose="02040503050406030204" pitchFamily="18" charset="0"/>
                        <a:ea typeface="Dotum" panose="020B0600000101010101" pitchFamily="34" charset="-127"/>
                        <a:cs typeface="Times New Roman" panose="02020603050405020304" pitchFamily="18" charset="0"/>
                      </a:rPr>
                      <m:t>𝑑</m:t>
                    </m:r>
                  </m:oMath>
                </a14:m>
                <a:r>
                  <a:rPr lang="en-US" sz="4000">
                    <a:solidFill>
                      <a:schemeClr val="bg1"/>
                    </a:solidFill>
                    <a:latin typeface="Arial" panose="020B0604020202020204" pitchFamily="34" charset="0"/>
                    <a:cs typeface="Arial" panose="020B0604020202020204" pitchFamily="34" charset="0"/>
                  </a:rPr>
                  <a:t> từ vị trí của ô tô đến trung tâm Hà Nội sau </a:t>
                </a:r>
                <a14:m>
                  <m:oMath xmlns:m="http://schemas.openxmlformats.org/officeDocument/2006/math">
                    <m:r>
                      <a:rPr lang="vi-VN" sz="4000" i="1">
                        <a:solidFill>
                          <a:schemeClr val="bg1"/>
                        </a:solidFill>
                        <a:latin typeface="Cambria Math" panose="02040503050406030204" pitchFamily="18" charset="0"/>
                        <a:ea typeface="Dotum" panose="020B0600000101010101" pitchFamily="34" charset="-127"/>
                        <a:cs typeface="Times New Roman" panose="02020603050405020304" pitchFamily="18" charset="0"/>
                      </a:rPr>
                      <m:t>𝑡</m:t>
                    </m:r>
                  </m:oMath>
                </a14:m>
                <a:r>
                  <a:rPr lang="en-US" sz="4000">
                    <a:solidFill>
                      <a:schemeClr val="bg1"/>
                    </a:solidFill>
                    <a:latin typeface="Arial" panose="020B0604020202020204" pitchFamily="34" charset="0"/>
                    <a:cs typeface="Arial" panose="020B0604020202020204" pitchFamily="34" charset="0"/>
                  </a:rPr>
                  <a:t> giờ.</a:t>
                </a:r>
              </a:p>
            </p:txBody>
          </p:sp>
        </mc:Choice>
        <mc:Fallback xmlns="">
          <p:sp>
            <p:nvSpPr>
              <p:cNvPr id="29" name="Rectangle 28"/>
              <p:cNvSpPr>
                <a:spLocks noRot="1" noChangeAspect="1" noMove="1" noResize="1" noEditPoints="1" noAdjustHandles="1" noChangeArrowheads="1" noChangeShapeType="1" noTextEdit="1"/>
              </p:cNvSpPr>
              <p:nvPr/>
            </p:nvSpPr>
            <p:spPr>
              <a:xfrm>
                <a:off x="838200" y="2095500"/>
                <a:ext cx="16764000" cy="1938992"/>
              </a:xfrm>
              <a:prstGeom prst="rect">
                <a:avLst/>
              </a:prstGeom>
              <a:blipFill>
                <a:blip r:embed="rId2"/>
                <a:stretch>
                  <a:fillRect l="-1309" r="-1273" b="-6918"/>
                </a:stretch>
              </a:blipFill>
            </p:spPr>
            <p:txBody>
              <a:bodyPr/>
              <a:lstStyle/>
              <a:p>
                <a:r>
                  <a:rPr lang="en-US">
                    <a:noFill/>
                  </a:rPr>
                  <a:t> </a:t>
                </a:r>
              </a:p>
            </p:txBody>
          </p:sp>
        </mc:Fallback>
      </mc:AlternateContent>
      <p:sp>
        <p:nvSpPr>
          <p:cNvPr id="30" name="Rectangle 29"/>
          <p:cNvSpPr/>
          <p:nvPr/>
        </p:nvSpPr>
        <p:spPr>
          <a:xfrm>
            <a:off x="8642958" y="4533900"/>
            <a:ext cx="1154483" cy="707886"/>
          </a:xfrm>
          <a:prstGeom prst="rect">
            <a:avLst/>
          </a:prstGeom>
        </p:spPr>
        <p:txBody>
          <a:bodyPr wrap="none">
            <a:spAutoFit/>
          </a:bodyPr>
          <a:lstStyle/>
          <a:p>
            <a:pPr algn="ctr">
              <a:buFont typeface="Arial"/>
              <a:buNone/>
              <a:defRPr/>
            </a:pPr>
            <a:r>
              <a:rPr lang="en-US" sz="4000" b="1" i="1" u="sng" smtClean="0">
                <a:solidFill>
                  <a:srgbClr val="FFFF00"/>
                </a:solidFill>
                <a:latin typeface="Arial" panose="020B0604020202020204" pitchFamily="34" charset="0"/>
                <a:cs typeface="Arial"/>
                <a:sym typeface="Arial"/>
              </a:rPr>
              <a:t>Giải</a:t>
            </a:r>
            <a:endParaRPr lang="en-US" sz="4000" b="1" i="1" u="sng" dirty="0">
              <a:solidFill>
                <a:srgbClr val="FFFF00"/>
              </a:solidFill>
              <a:cs typeface="Arial"/>
              <a:sym typeface="Arial"/>
            </a:endParaRPr>
          </a:p>
        </p:txBody>
      </p:sp>
      <mc:AlternateContent xmlns:mc="http://schemas.openxmlformats.org/markup-compatibility/2006" xmlns:a14="http://schemas.microsoft.com/office/drawing/2010/main">
        <mc:Choice Requires="a14">
          <p:sp>
            <p:nvSpPr>
              <p:cNvPr id="31" name="Rectangle 30"/>
              <p:cNvSpPr/>
              <p:nvPr/>
            </p:nvSpPr>
            <p:spPr>
              <a:xfrm>
                <a:off x="838200" y="5600700"/>
                <a:ext cx="16154400" cy="4016484"/>
              </a:xfrm>
              <a:prstGeom prst="rect">
                <a:avLst/>
              </a:prstGeom>
            </p:spPr>
            <p:txBody>
              <a:bodyPr wrap="square">
                <a:spAutoFit/>
              </a:bodyPr>
              <a:lstStyle/>
              <a:p>
                <a:pPr marL="571500" indent="-571500" algn="just">
                  <a:lnSpc>
                    <a:spcPct val="150000"/>
                  </a:lnSpc>
                  <a:spcBef>
                    <a:spcPts val="300"/>
                  </a:spcBef>
                  <a:spcAft>
                    <a:spcPts val="300"/>
                  </a:spcAft>
                  <a:buFontTx/>
                  <a:buChar char="-"/>
                </a:pPr>
                <a:r>
                  <a:rPr lang="vi-VN" sz="4000" smtClean="0">
                    <a:solidFill>
                      <a:schemeClr val="bg1"/>
                    </a:solidFill>
                    <a:ea typeface="Dotum" panose="020B0600000101010101" pitchFamily="34" charset="-127"/>
                    <a:cs typeface="Times New Roman" panose="02020603050405020304" pitchFamily="18" charset="0"/>
                  </a:rPr>
                  <a:t>Từ Trung tâm Hà Nội đến b</a:t>
                </a:r>
                <a:r>
                  <a:rPr lang="en-US" sz="4000">
                    <a:solidFill>
                      <a:schemeClr val="bg1"/>
                    </a:solidFill>
                    <a:effectLst/>
                    <a:ea typeface="Dotum" panose="020B0600000101010101" pitchFamily="34" charset="-127"/>
                    <a:cs typeface="Times New Roman" panose="02020603050405020304" pitchFamily="18" charset="0"/>
                  </a:rPr>
                  <a:t>ế</a:t>
                </a:r>
                <a:r>
                  <a:rPr lang="vi-VN" sz="4000">
                    <a:solidFill>
                      <a:schemeClr val="bg1"/>
                    </a:solidFill>
                    <a:effectLst/>
                    <a:ea typeface="Dotum" panose="020B0600000101010101" pitchFamily="34" charset="-127"/>
                    <a:cs typeface="Times New Roman" panose="02020603050405020304" pitchFamily="18" charset="0"/>
                  </a:rPr>
                  <a:t>n xe Giáp Bát là: 7 </a:t>
                </a:r>
                <a:r>
                  <a:rPr lang="vi-VN" sz="4000" smtClean="0">
                    <a:solidFill>
                      <a:schemeClr val="bg1"/>
                    </a:solidFill>
                    <a:effectLst/>
                    <a:ea typeface="Dotum" panose="020B0600000101010101" pitchFamily="34" charset="-127"/>
                    <a:cs typeface="Times New Roman" panose="02020603050405020304" pitchFamily="18" charset="0"/>
                  </a:rPr>
                  <a:t>km</a:t>
                </a:r>
                <a:endParaRPr lang="en-US" sz="4000">
                  <a:solidFill>
                    <a:schemeClr val="bg1"/>
                  </a:solidFill>
                  <a:effectLst/>
                  <a:ea typeface="Arial" panose="020B0604020202020204" pitchFamily="34" charset="0"/>
                  <a:cs typeface="Times New Roman" panose="02020603050405020304" pitchFamily="18" charset="0"/>
                </a:endParaRPr>
              </a:p>
              <a:p>
                <a:pPr marL="571500" indent="-571500" algn="just">
                  <a:lnSpc>
                    <a:spcPct val="150000"/>
                  </a:lnSpc>
                  <a:spcBef>
                    <a:spcPts val="300"/>
                  </a:spcBef>
                  <a:spcAft>
                    <a:spcPts val="300"/>
                  </a:spcAft>
                  <a:buFontTx/>
                  <a:buChar char="-"/>
                </a:pPr>
                <a:r>
                  <a:rPr lang="vi-VN" sz="4000" smtClean="0">
                    <a:solidFill>
                      <a:schemeClr val="bg1"/>
                    </a:solidFill>
                    <a:effectLst/>
                    <a:ea typeface="Dotum" panose="020B0600000101010101" pitchFamily="34" charset="-127"/>
                    <a:cs typeface="Times New Roman" panose="02020603050405020304" pitchFamily="18" charset="0"/>
                  </a:rPr>
                  <a:t>Quãng </a:t>
                </a:r>
                <a:r>
                  <a:rPr lang="vi-VN" sz="4000">
                    <a:solidFill>
                      <a:schemeClr val="bg1"/>
                    </a:solidFill>
                    <a:effectLst/>
                    <a:ea typeface="Dotum" panose="020B0600000101010101" pitchFamily="34" charset="-127"/>
                    <a:cs typeface="Times New Roman" panose="02020603050405020304" pitchFamily="18" charset="0"/>
                  </a:rPr>
                  <a:t>đường ô tô di chuyển được sau </a:t>
                </a:r>
                <a14:m>
                  <m:oMath xmlns:m="http://schemas.openxmlformats.org/officeDocument/2006/math">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𝑡</m:t>
                    </m:r>
                  </m:oMath>
                </a14:m>
                <a:r>
                  <a:rPr lang="vi-VN" sz="4000">
                    <a:solidFill>
                      <a:schemeClr val="bg1"/>
                    </a:solidFill>
                    <a:effectLst/>
                    <a:ea typeface="Dotum" panose="020B0600000101010101" pitchFamily="34" charset="-127"/>
                    <a:cs typeface="Times New Roman" panose="02020603050405020304" pitchFamily="18" charset="0"/>
                  </a:rPr>
                  <a:t> giờ là: </a:t>
                </a:r>
                <a14:m>
                  <m:oMath xmlns:m="http://schemas.openxmlformats.org/officeDocument/2006/math">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60.</m:t>
                    </m:r>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𝑡</m:t>
                    </m:r>
                  </m:oMath>
                </a14:m>
                <a:r>
                  <a:rPr lang="vi-VN" sz="4000">
                    <a:solidFill>
                      <a:schemeClr val="bg1"/>
                    </a:solidFill>
                    <a:effectLst/>
                    <a:ea typeface="Dotum" panose="020B0600000101010101" pitchFamily="34" charset="-127"/>
                    <a:cs typeface="Times New Roman" panose="02020603050405020304" pitchFamily="18" charset="0"/>
                  </a:rPr>
                  <a:t> (km</a:t>
                </a:r>
                <a:r>
                  <a:rPr lang="vi-VN" sz="4000" smtClean="0">
                    <a:solidFill>
                      <a:schemeClr val="bg1"/>
                    </a:solidFill>
                    <a:effectLst/>
                    <a:ea typeface="Dotum" panose="020B0600000101010101" pitchFamily="34" charset="-127"/>
                    <a:cs typeface="Times New Roman" panose="02020603050405020304" pitchFamily="18" charset="0"/>
                  </a:rPr>
                  <a:t>)</a:t>
                </a:r>
                <a:endParaRPr lang="en-US" sz="4000" smtClean="0">
                  <a:solidFill>
                    <a:schemeClr val="bg1"/>
                  </a:solidFill>
                  <a:effectLst/>
                  <a:ea typeface="Arial" panose="020B0604020202020204" pitchFamily="34" charset="0"/>
                  <a:cs typeface="Times New Roman" panose="02020603050405020304" pitchFamily="18" charset="0"/>
                </a:endParaRPr>
              </a:p>
              <a:p>
                <a:pPr marL="571500" indent="-571500" algn="just">
                  <a:lnSpc>
                    <a:spcPct val="150000"/>
                  </a:lnSpc>
                  <a:spcBef>
                    <a:spcPts val="300"/>
                  </a:spcBef>
                  <a:spcAft>
                    <a:spcPts val="300"/>
                  </a:spcAft>
                  <a:buFontTx/>
                  <a:buChar char="-"/>
                </a:pPr>
                <a:r>
                  <a:rPr lang="vi-VN" sz="4000" smtClean="0">
                    <a:solidFill>
                      <a:schemeClr val="bg1"/>
                    </a:solidFill>
                    <a:effectLst/>
                    <a:ea typeface="Dotum" panose="020B0600000101010101" pitchFamily="34" charset="-127"/>
                    <a:cs typeface="Times New Roman" panose="02020603050405020304" pitchFamily="18" charset="0"/>
                  </a:rPr>
                  <a:t>Khoảng </a:t>
                </a:r>
                <a:r>
                  <a:rPr lang="vi-VN" sz="4000">
                    <a:solidFill>
                      <a:schemeClr val="bg1"/>
                    </a:solidFill>
                    <a:effectLst/>
                    <a:ea typeface="Dotum" panose="020B0600000101010101" pitchFamily="34" charset="-127"/>
                    <a:cs typeface="Times New Roman" panose="02020603050405020304" pitchFamily="18" charset="0"/>
                  </a:rPr>
                  <a:t>cách </a:t>
                </a:r>
                <a14:m>
                  <m:oMath xmlns:m="http://schemas.openxmlformats.org/officeDocument/2006/math">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𝑑</m:t>
                    </m:r>
                  </m:oMath>
                </a14:m>
                <a:r>
                  <a:rPr lang="vi-VN" sz="4000">
                    <a:solidFill>
                      <a:schemeClr val="bg1"/>
                    </a:solidFill>
                    <a:effectLst/>
                    <a:ea typeface="Dotum" panose="020B0600000101010101" pitchFamily="34" charset="-127"/>
                    <a:cs typeface="Times New Roman" panose="02020603050405020304" pitchFamily="18" charset="0"/>
                  </a:rPr>
                  <a:t> từ vị trí của ô tô đến trung tâm Hà Nội sau </a:t>
                </a:r>
                <a14:m>
                  <m:oMath xmlns:m="http://schemas.openxmlformats.org/officeDocument/2006/math">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𝑡</m:t>
                    </m:r>
                  </m:oMath>
                </a14:m>
                <a:r>
                  <a:rPr lang="vi-VN" sz="4000">
                    <a:solidFill>
                      <a:schemeClr val="bg1"/>
                    </a:solidFill>
                    <a:effectLst/>
                    <a:ea typeface="Dotum" panose="020B0600000101010101" pitchFamily="34" charset="-127"/>
                    <a:cs typeface="Times New Roman" panose="02020603050405020304" pitchFamily="18" charset="0"/>
                  </a:rPr>
                  <a:t> giờ là</a:t>
                </a:r>
                <a:r>
                  <a:rPr lang="vi-VN" sz="4000" smtClean="0">
                    <a:solidFill>
                      <a:schemeClr val="bg1"/>
                    </a:solidFill>
                    <a:effectLst/>
                    <a:ea typeface="Dotum" panose="020B0600000101010101" pitchFamily="34" charset="-127"/>
                    <a:cs typeface="Times New Roman" panose="02020603050405020304" pitchFamily="18" charset="0"/>
                  </a:rPr>
                  <a:t>:</a:t>
                </a:r>
                <a:endParaRPr lang="en-US" sz="4000" smtClean="0">
                  <a:solidFill>
                    <a:schemeClr val="bg1"/>
                  </a:solidFill>
                  <a:effectLst/>
                  <a:ea typeface="Dotum" panose="020B0600000101010101" pitchFamily="34" charset="-127"/>
                  <a:cs typeface="Times New Roman" panose="02020603050405020304" pitchFamily="18" charset="0"/>
                </a:endParaRPr>
              </a:p>
              <a:p>
                <a:pPr algn="ctr">
                  <a:lnSpc>
                    <a:spcPct val="150000"/>
                  </a:lnSpc>
                  <a:spcBef>
                    <a:spcPts val="300"/>
                  </a:spcBef>
                  <a:spcAft>
                    <a:spcPts val="300"/>
                  </a:spcAft>
                </a:pPr>
                <a:r>
                  <a:rPr lang="vi-VN" sz="4000" smtClean="0">
                    <a:solidFill>
                      <a:schemeClr val="bg1"/>
                    </a:solidFill>
                    <a:effectLst/>
                    <a:ea typeface="Dotum" panose="020B0600000101010101" pitchFamily="34" charset="-127"/>
                    <a:cs typeface="Times New Roman" panose="02020603050405020304" pitchFamily="18" charset="0"/>
                  </a:rPr>
                  <a:t> </a:t>
                </a:r>
                <a14:m>
                  <m:oMath xmlns:m="http://schemas.openxmlformats.org/officeDocument/2006/math">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𝑑</m:t>
                    </m:r>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=60</m:t>
                    </m:r>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𝑡</m:t>
                    </m:r>
                    <m:r>
                      <a:rPr lang="vi-VN"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+7</m:t>
                    </m:r>
                  </m:oMath>
                </a14:m>
                <a:endParaRPr lang="en-US" sz="4000">
                  <a:solidFill>
                    <a:schemeClr val="bg1"/>
                  </a:solidFill>
                  <a:effectLst/>
                  <a:ea typeface="Arial" panose="020B0604020202020204" pitchFamily="34" charset="0"/>
                  <a:cs typeface="Times New Roman" panose="02020603050405020304" pitchFamily="18"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838200" y="5600700"/>
                <a:ext cx="16154400" cy="4016484"/>
              </a:xfrm>
              <a:prstGeom prst="rect">
                <a:avLst/>
              </a:prstGeom>
              <a:blipFill>
                <a:blip r:embed="rId3"/>
                <a:stretch>
                  <a:fillRect l="-1208"/>
                </a:stretch>
              </a:blipFill>
            </p:spPr>
            <p:txBody>
              <a:bodyPr/>
              <a:lstStyle/>
              <a:p>
                <a:r>
                  <a:rPr lang="en-US">
                    <a:noFill/>
                  </a:rPr>
                  <a:t> </a:t>
                </a:r>
              </a:p>
            </p:txBody>
          </p:sp>
        </mc:Fallback>
      </mc:AlternateContent>
      <p:pic>
        <p:nvPicPr>
          <p:cNvPr id="32" name="Picture 31"/>
          <p:cNvPicPr>
            <a:picLocks noChangeAspect="1"/>
          </p:cNvPicPr>
          <p:nvPr/>
        </p:nvPicPr>
        <p:blipFill>
          <a:blip r:embed="rId4"/>
          <a:stretch>
            <a:fillRect/>
          </a:stretch>
        </p:blipFill>
        <p:spPr>
          <a:xfrm>
            <a:off x="16764000" y="3352471"/>
            <a:ext cx="1121761" cy="1859441"/>
          </a:xfrm>
          <a:prstGeom prst="rect">
            <a:avLst/>
          </a:prstGeom>
        </p:spPr>
      </p:pic>
      <p:pic>
        <p:nvPicPr>
          <p:cNvPr id="33" name="Picture 32"/>
          <p:cNvPicPr>
            <a:picLocks noChangeAspect="1"/>
          </p:cNvPicPr>
          <p:nvPr/>
        </p:nvPicPr>
        <p:blipFill>
          <a:blip r:embed="rId5"/>
          <a:stretch>
            <a:fillRect/>
          </a:stretch>
        </p:blipFill>
        <p:spPr>
          <a:xfrm rot="1664054">
            <a:off x="-19581" y="9179715"/>
            <a:ext cx="1715563" cy="874937"/>
          </a:xfrm>
          <a:prstGeom prst="rect">
            <a:avLst/>
          </a:prstGeom>
        </p:spPr>
      </p:pic>
    </p:spTree>
    <p:extLst>
      <p:ext uri="{BB962C8B-B14F-4D97-AF65-F5344CB8AC3E}">
        <p14:creationId xmlns:p14="http://schemas.microsoft.com/office/powerpoint/2010/main" val="234288617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anim calcmode="lin" valueType="num">
                                      <p:cBhvr>
                                        <p:cTn id="18" dur="500" fill="hold"/>
                                        <p:tgtEl>
                                          <p:spTgt spid="32"/>
                                        </p:tgtEl>
                                        <p:attrNameLst>
                                          <p:attrName>ppt_x</p:attrName>
                                        </p:attrNameLst>
                                      </p:cBhvr>
                                      <p:tavLst>
                                        <p:tav tm="0">
                                          <p:val>
                                            <p:strVal val="#ppt_x"/>
                                          </p:val>
                                        </p:tav>
                                        <p:tav tm="100000">
                                          <p:val>
                                            <p:strVal val="#ppt_x"/>
                                          </p:val>
                                        </p:tav>
                                      </p:tavLst>
                                    </p:anim>
                                    <p:anim calcmode="lin" valueType="num">
                                      <p:cBhvr>
                                        <p:cTn id="19"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randombar(horizontal)">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1">
                                            <p:txEl>
                                              <p:pRg st="0" end="0"/>
                                            </p:txEl>
                                          </p:spTgt>
                                        </p:tgtEl>
                                        <p:attrNameLst>
                                          <p:attrName>style.visibility</p:attrName>
                                        </p:attrNameLst>
                                      </p:cBhvr>
                                      <p:to>
                                        <p:strVal val="visible"/>
                                      </p:to>
                                    </p:set>
                                    <p:animEffect transition="in" filter="fade">
                                      <p:cBhvr>
                                        <p:cTn id="29" dur="500"/>
                                        <p:tgtEl>
                                          <p:spTgt spid="3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1">
                                            <p:txEl>
                                              <p:pRg st="1" end="1"/>
                                            </p:txEl>
                                          </p:spTgt>
                                        </p:tgtEl>
                                        <p:attrNameLst>
                                          <p:attrName>style.visibility</p:attrName>
                                        </p:attrNameLst>
                                      </p:cBhvr>
                                      <p:to>
                                        <p:strVal val="visible"/>
                                      </p:to>
                                    </p:set>
                                    <p:animEffect transition="in" filter="wipe(down)">
                                      <p:cBhvr>
                                        <p:cTn id="34" dur="500"/>
                                        <p:tgtEl>
                                          <p:spTgt spid="31">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31">
                                            <p:txEl>
                                              <p:pRg st="2" end="2"/>
                                            </p:txEl>
                                          </p:spTgt>
                                        </p:tgtEl>
                                        <p:attrNameLst>
                                          <p:attrName>style.visibility</p:attrName>
                                        </p:attrNameLst>
                                      </p:cBhvr>
                                      <p:to>
                                        <p:strVal val="visible"/>
                                      </p:to>
                                    </p:set>
                                    <p:animEffect transition="in" filter="wipe(up)">
                                      <p:cBhvr>
                                        <p:cTn id="39" dur="500"/>
                                        <p:tgtEl>
                                          <p:spTgt spid="31">
                                            <p:txEl>
                                              <p:pRg st="2" end="2"/>
                                            </p:txEl>
                                          </p:spTgt>
                                        </p:tgtEl>
                                      </p:cBhvr>
                                    </p:animEffect>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31">
                                            <p:txEl>
                                              <p:pRg st="3" end="3"/>
                                            </p:txEl>
                                          </p:spTgt>
                                        </p:tgtEl>
                                        <p:attrNameLst>
                                          <p:attrName>style.visibility</p:attrName>
                                        </p:attrNameLst>
                                      </p:cBhvr>
                                      <p:to>
                                        <p:strVal val="visible"/>
                                      </p:to>
                                    </p:set>
                                    <p:animEffect transition="in" filter="wipe(up)">
                                      <p:cBhvr>
                                        <p:cTn id="43"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68732"/>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FEF3C6"/>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grpSp>
        <p:nvGrpSpPr>
          <p:cNvPr id="23" name="Group 22"/>
          <p:cNvGrpSpPr/>
          <p:nvPr/>
        </p:nvGrpSpPr>
        <p:grpSpPr>
          <a:xfrm>
            <a:off x="8077199" y="1116932"/>
            <a:ext cx="2133600" cy="1031214"/>
            <a:chOff x="853357" y="861196"/>
            <a:chExt cx="1981200" cy="1031214"/>
          </a:xfrm>
        </p:grpSpPr>
        <p:grpSp>
          <p:nvGrpSpPr>
            <p:cNvPr id="24" name="Group 5"/>
            <p:cNvGrpSpPr/>
            <p:nvPr/>
          </p:nvGrpSpPr>
          <p:grpSpPr>
            <a:xfrm>
              <a:off x="853357" y="861196"/>
              <a:ext cx="1981200" cy="1031214"/>
              <a:chOff x="0" y="0"/>
              <a:chExt cx="1721685" cy="343917"/>
            </a:xfrm>
          </p:grpSpPr>
          <p:sp>
            <p:nvSpPr>
              <p:cNvPr id="26" name="Freeform 6"/>
              <p:cNvSpPr/>
              <p:nvPr/>
            </p:nvSpPr>
            <p:spPr>
              <a:xfrm>
                <a:off x="0" y="0"/>
                <a:ext cx="172168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768732"/>
              </a:solidFill>
              <a:ln w="38100" cap="rnd">
                <a:solidFill>
                  <a:srgbClr val="495324"/>
                </a:solidFill>
                <a:prstDash val="solid"/>
                <a:round/>
              </a:ln>
            </p:spPr>
          </p:sp>
          <p:sp>
            <p:nvSpPr>
              <p:cNvPr id="27" name="TextBox 7"/>
              <p:cNvSpPr txBox="1"/>
              <p:nvPr/>
            </p:nvSpPr>
            <p:spPr>
              <a:xfrm>
                <a:off x="0" y="-47625"/>
                <a:ext cx="1721685" cy="3915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12"/>
            <p:cNvSpPr txBox="1"/>
            <p:nvPr/>
          </p:nvSpPr>
          <p:spPr>
            <a:xfrm>
              <a:off x="1081696" y="1014536"/>
              <a:ext cx="1554314" cy="690061"/>
            </a:xfrm>
            <a:prstGeom prst="rect">
              <a:avLst/>
            </a:prstGeom>
          </p:spPr>
          <p:txBody>
            <a:bodyPr wrap="square" lIns="0" tIns="0" rIns="0" bIns="0" rtlCol="0" anchor="t">
              <a:spAutoFit/>
            </a:bodyPr>
            <a:lstStyle/>
            <a:p>
              <a:pPr lvl="0" algn="ctr">
                <a:lnSpc>
                  <a:spcPts val="5915"/>
                </a:lnSpc>
              </a:pPr>
              <a:r>
                <a:rPr lang="en-US" sz="4200" b="1">
                  <a:solidFill>
                    <a:srgbClr val="FFFF00"/>
                  </a:solidFill>
                  <a:latin typeface="Arial" panose="020B0604020202020204" pitchFamily="34" charset="0"/>
                  <a:ea typeface="More Sugar Bold"/>
                  <a:cs typeface="Arial" panose="020B0604020202020204" pitchFamily="34" charset="0"/>
                </a:rPr>
                <a:t>HĐ </a:t>
              </a:r>
              <a:r>
                <a:rPr lang="en-US" sz="4200" b="1" smtClean="0">
                  <a:solidFill>
                    <a:srgbClr val="FFFF00"/>
                  </a:solidFill>
                  <a:latin typeface="Arial" panose="020B0604020202020204" pitchFamily="34" charset="0"/>
                  <a:ea typeface="More Sugar Bold"/>
                  <a:cs typeface="Arial" panose="020B0604020202020204" pitchFamily="34" charset="0"/>
                </a:rPr>
                <a:t>3</a:t>
              </a:r>
              <a:endParaRPr kumimoji="0" lang="en-US" sz="4200" b="1" i="0" u="none" strike="noStrike" kern="1200" cap="none" spc="0" normalizeH="0" baseline="0" noProof="0">
                <a:ln>
                  <a:noFill/>
                </a:ln>
                <a:solidFill>
                  <a:srgbClr val="FFFF00"/>
                </a:solidFill>
                <a:effectLst/>
                <a:uLnTx/>
                <a:uFillTx/>
                <a:latin typeface="Arial" panose="020B0604020202020204" pitchFamily="34" charset="0"/>
                <a:ea typeface="More Sugar Bold"/>
                <a:cs typeface="Arial" panose="020B0604020202020204" pitchFamily="34" charset="0"/>
              </a:endParaRPr>
            </a:p>
          </p:txBody>
        </p:sp>
      </p:grpSp>
      <p:sp>
        <p:nvSpPr>
          <p:cNvPr id="28" name="Rectangle 27"/>
          <p:cNvSpPr/>
          <p:nvPr/>
        </p:nvSpPr>
        <p:spPr>
          <a:xfrm>
            <a:off x="1790700" y="2421214"/>
            <a:ext cx="14706599" cy="1938992"/>
          </a:xfrm>
          <a:prstGeom prst="rect">
            <a:avLst/>
          </a:prstGeom>
        </p:spPr>
        <p:txBody>
          <a:bodyPr wrap="square">
            <a:spAutoFit/>
          </a:bodyPr>
          <a:lstStyle/>
          <a:p>
            <a:pPr algn="just">
              <a:lnSpc>
                <a:spcPct val="150000"/>
              </a:lnSpc>
            </a:pPr>
            <a:r>
              <a:rPr lang="en-US" sz="4000">
                <a:solidFill>
                  <a:srgbClr val="000000"/>
                </a:solidFill>
                <a:latin typeface="Arial" panose="020B0604020202020204" pitchFamily="34" charset="0"/>
                <a:cs typeface="Arial" panose="020B0604020202020204" pitchFamily="34" charset="0"/>
              </a:rPr>
              <a:t>Xét bài toán mở đầu. Từ kết quả của HĐ2, hãy hoàn thành bảng sau vào vở:</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29" name="Table 28"/>
              <p:cNvGraphicFramePr>
                <a:graphicFrameLocks noGrp="1"/>
              </p:cNvGraphicFramePr>
              <p:nvPr>
                <p:extLst>
                  <p:ext uri="{D42A27DB-BD31-4B8C-83A1-F6EECF244321}">
                    <p14:modId xmlns:p14="http://schemas.microsoft.com/office/powerpoint/2010/main" val="937423619"/>
                  </p:ext>
                </p:extLst>
              </p:nvPr>
            </p:nvGraphicFramePr>
            <p:xfrm>
              <a:off x="2492542" y="4561974"/>
              <a:ext cx="13334998" cy="1821180"/>
            </p:xfrm>
            <a:graphic>
              <a:graphicData uri="http://schemas.openxmlformats.org/drawingml/2006/table">
                <a:tbl>
                  <a:tblPr firstRow="1" firstCol="1" bandRow="1"/>
                  <a:tblGrid>
                    <a:gridCol w="2222069">
                      <a:extLst>
                        <a:ext uri="{9D8B030D-6E8A-4147-A177-3AD203B41FA5}">
                          <a16:colId xmlns:a16="http://schemas.microsoft.com/office/drawing/2014/main" val="1707826823"/>
                        </a:ext>
                      </a:extLst>
                    </a:gridCol>
                    <a:gridCol w="2222069">
                      <a:extLst>
                        <a:ext uri="{9D8B030D-6E8A-4147-A177-3AD203B41FA5}">
                          <a16:colId xmlns:a16="http://schemas.microsoft.com/office/drawing/2014/main" val="4261235566"/>
                        </a:ext>
                      </a:extLst>
                    </a:gridCol>
                    <a:gridCol w="2222069">
                      <a:extLst>
                        <a:ext uri="{9D8B030D-6E8A-4147-A177-3AD203B41FA5}">
                          <a16:colId xmlns:a16="http://schemas.microsoft.com/office/drawing/2014/main" val="314465352"/>
                        </a:ext>
                      </a:extLst>
                    </a:gridCol>
                    <a:gridCol w="2222069">
                      <a:extLst>
                        <a:ext uri="{9D8B030D-6E8A-4147-A177-3AD203B41FA5}">
                          <a16:colId xmlns:a16="http://schemas.microsoft.com/office/drawing/2014/main" val="2343479201"/>
                        </a:ext>
                      </a:extLst>
                    </a:gridCol>
                    <a:gridCol w="2222069">
                      <a:extLst>
                        <a:ext uri="{9D8B030D-6E8A-4147-A177-3AD203B41FA5}">
                          <a16:colId xmlns:a16="http://schemas.microsoft.com/office/drawing/2014/main" val="602229764"/>
                        </a:ext>
                      </a:extLst>
                    </a:gridCol>
                    <a:gridCol w="2224653">
                      <a:extLst>
                        <a:ext uri="{9D8B030D-6E8A-4147-A177-3AD203B41FA5}">
                          <a16:colId xmlns:a16="http://schemas.microsoft.com/office/drawing/2014/main" val="692558075"/>
                        </a:ext>
                      </a:extLst>
                    </a:gridCol>
                  </a:tblGrid>
                  <a:tr h="0">
                    <a:tc>
                      <a:txBody>
                        <a:bodyPr/>
                        <a:lstStyle/>
                        <a:p>
                          <a:pPr algn="ctr">
                            <a:lnSpc>
                              <a:spcPct val="150000"/>
                            </a:lnSpc>
                            <a:spcBef>
                              <a:spcPts val="300"/>
                            </a:spcBef>
                            <a:spcAft>
                              <a:spcPts val="300"/>
                            </a:spcAft>
                          </a:pPr>
                          <a14:m>
                            <m:oMath xmlns:m="http://schemas.openxmlformats.org/officeDocument/2006/math">
                              <m:r>
                                <a:rPr lang="vi-VN" sz="3900" i="1">
                                  <a:effectLst/>
                                  <a:latin typeface="Cambria Math" panose="02040503050406030204" pitchFamily="18" charset="0"/>
                                  <a:ea typeface="Dotum" panose="020B0600000101010101" pitchFamily="34" charset="-127"/>
                                  <a:cs typeface="Times New Roman" panose="02020603050405020304" pitchFamily="18" charset="0"/>
                                </a:rPr>
                                <m:t>𝑡</m:t>
                              </m:r>
                              <m:r>
                                <a:rPr lang="vi-VN" sz="3900" i="1">
                                  <a:effectLst/>
                                  <a:latin typeface="Cambria Math" panose="02040503050406030204" pitchFamily="18" charset="0"/>
                                  <a:ea typeface="Dotum" panose="020B0600000101010101" pitchFamily="34" charset="-127"/>
                                  <a:cs typeface="Times New Roman" panose="02020603050405020304" pitchFamily="18" charset="0"/>
                                </a:rPr>
                                <m:t> </m:t>
                              </m:r>
                            </m:oMath>
                          </a14:m>
                          <a:r>
                            <a:rPr lang="vi-VN" sz="3900">
                              <a:effectLst/>
                              <a:latin typeface="+mn-lt"/>
                              <a:ea typeface="Dotum" panose="020B0600000101010101" pitchFamily="34" charset="-127"/>
                              <a:cs typeface="Times New Roman" panose="02020603050405020304" pitchFamily="18" charset="0"/>
                            </a:rPr>
                            <a:t>(giờ)</a:t>
                          </a:r>
                          <a:endParaRPr lang="en-US" sz="39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900" i="1">
                                    <a:effectLst/>
                                    <a:latin typeface="Cambria Math" panose="02040503050406030204" pitchFamily="18" charset="0"/>
                                    <a:ea typeface="Dotum" panose="020B0600000101010101" pitchFamily="34" charset="-127"/>
                                    <a:cs typeface="Times New Roman" panose="02020603050405020304" pitchFamily="18" charset="0"/>
                                  </a:rPr>
                                  <m:t>1</m:t>
                                </m:r>
                              </m:oMath>
                            </m:oMathPara>
                          </a14:m>
                          <a:endParaRPr lang="en-US" sz="39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900" i="1">
                                    <a:effectLst/>
                                    <a:latin typeface="Cambria Math" panose="02040503050406030204" pitchFamily="18" charset="0"/>
                                    <a:ea typeface="Dotum" panose="020B0600000101010101" pitchFamily="34" charset="-127"/>
                                    <a:cs typeface="Times New Roman" panose="02020603050405020304" pitchFamily="18" charset="0"/>
                                  </a:rPr>
                                  <m:t>2</m:t>
                                </m:r>
                              </m:oMath>
                            </m:oMathPara>
                          </a14:m>
                          <a:endParaRPr lang="en-US" sz="39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900" i="1">
                                    <a:effectLst/>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9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900" i="1">
                                    <a:effectLst/>
                                    <a:latin typeface="Cambria Math" panose="02040503050406030204" pitchFamily="18" charset="0"/>
                                    <a:ea typeface="Dotum" panose="020B0600000101010101" pitchFamily="34" charset="-127"/>
                                    <a:cs typeface="Times New Roman" panose="02020603050405020304" pitchFamily="18" charset="0"/>
                                  </a:rPr>
                                  <m:t>4</m:t>
                                </m:r>
                              </m:oMath>
                            </m:oMathPara>
                          </a14:m>
                          <a:endParaRPr lang="en-US" sz="39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900" i="1">
                                    <a:effectLst/>
                                    <a:latin typeface="Cambria Math" panose="02040503050406030204" pitchFamily="18" charset="0"/>
                                    <a:ea typeface="Dotum" panose="020B0600000101010101" pitchFamily="34" charset="-127"/>
                                    <a:cs typeface="Times New Roman" panose="02020603050405020304" pitchFamily="18" charset="0"/>
                                  </a:rPr>
                                  <m:t>5</m:t>
                                </m:r>
                              </m:oMath>
                            </m:oMathPara>
                          </a14:m>
                          <a:endParaRPr lang="en-US" sz="39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1026201"/>
                      </a:ext>
                    </a:extLst>
                  </a:tr>
                  <a:tr h="0">
                    <a:tc>
                      <a:txBody>
                        <a:bodyPr/>
                        <a:lstStyle/>
                        <a:p>
                          <a:pPr algn="ctr">
                            <a:lnSpc>
                              <a:spcPct val="150000"/>
                            </a:lnSpc>
                            <a:spcBef>
                              <a:spcPts val="300"/>
                            </a:spcBef>
                            <a:spcAft>
                              <a:spcPts val="300"/>
                            </a:spcAft>
                          </a:pPr>
                          <a14:m>
                            <m:oMath xmlns:m="http://schemas.openxmlformats.org/officeDocument/2006/math">
                              <m:r>
                                <a:rPr lang="vi-VN" sz="3900" i="1">
                                  <a:effectLst/>
                                  <a:latin typeface="Cambria Math" panose="02040503050406030204" pitchFamily="18" charset="0"/>
                                  <a:ea typeface="Dotum" panose="020B0600000101010101" pitchFamily="34" charset="-127"/>
                                  <a:cs typeface="Times New Roman" panose="02020603050405020304" pitchFamily="18" charset="0"/>
                                </a:rPr>
                                <m:t>𝑑</m:t>
                              </m:r>
                              <m:r>
                                <a:rPr lang="vi-VN" sz="3900" i="1">
                                  <a:effectLst/>
                                  <a:latin typeface="Cambria Math" panose="02040503050406030204" pitchFamily="18" charset="0"/>
                                  <a:ea typeface="Dotum" panose="020B0600000101010101" pitchFamily="34" charset="-127"/>
                                  <a:cs typeface="Times New Roman" panose="02020603050405020304" pitchFamily="18" charset="0"/>
                                </a:rPr>
                                <m:t> </m:t>
                              </m:r>
                            </m:oMath>
                          </a14:m>
                          <a:r>
                            <a:rPr lang="vi-VN" sz="3900">
                              <a:effectLst/>
                              <a:latin typeface="+mn-lt"/>
                              <a:ea typeface="Dotum" panose="020B0600000101010101" pitchFamily="34" charset="-127"/>
                              <a:cs typeface="Times New Roman" panose="02020603050405020304" pitchFamily="18" charset="0"/>
                            </a:rPr>
                            <a:t>(km)</a:t>
                          </a:r>
                          <a:endParaRPr lang="en-US" sz="3900">
                            <a:effectLst/>
                            <a:latin typeface="+mn-lt"/>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8129826"/>
                      </a:ext>
                    </a:extLst>
                  </a:tr>
                </a:tbl>
              </a:graphicData>
            </a:graphic>
          </p:graphicFrame>
        </mc:Choice>
        <mc:Fallback xmlns="">
          <p:graphicFrame>
            <p:nvGraphicFramePr>
              <p:cNvPr id="29" name="Table 28"/>
              <p:cNvGraphicFramePr>
                <a:graphicFrameLocks noGrp="1"/>
              </p:cNvGraphicFramePr>
              <p:nvPr>
                <p:extLst>
                  <p:ext uri="{D42A27DB-BD31-4B8C-83A1-F6EECF244321}">
                    <p14:modId xmlns:p14="http://schemas.microsoft.com/office/powerpoint/2010/main" val="937423619"/>
                  </p:ext>
                </p:extLst>
              </p:nvPr>
            </p:nvGraphicFramePr>
            <p:xfrm>
              <a:off x="2492542" y="4561974"/>
              <a:ext cx="13334998" cy="1821180"/>
            </p:xfrm>
            <a:graphic>
              <a:graphicData uri="http://schemas.openxmlformats.org/drawingml/2006/table">
                <a:tbl>
                  <a:tblPr firstRow="1" firstCol="1" bandRow="1"/>
                  <a:tblGrid>
                    <a:gridCol w="2222069">
                      <a:extLst>
                        <a:ext uri="{9D8B030D-6E8A-4147-A177-3AD203B41FA5}">
                          <a16:colId xmlns:a16="http://schemas.microsoft.com/office/drawing/2014/main" val="1707826823"/>
                        </a:ext>
                      </a:extLst>
                    </a:gridCol>
                    <a:gridCol w="2222069">
                      <a:extLst>
                        <a:ext uri="{9D8B030D-6E8A-4147-A177-3AD203B41FA5}">
                          <a16:colId xmlns:a16="http://schemas.microsoft.com/office/drawing/2014/main" val="4261235566"/>
                        </a:ext>
                      </a:extLst>
                    </a:gridCol>
                    <a:gridCol w="2222069">
                      <a:extLst>
                        <a:ext uri="{9D8B030D-6E8A-4147-A177-3AD203B41FA5}">
                          <a16:colId xmlns:a16="http://schemas.microsoft.com/office/drawing/2014/main" val="314465352"/>
                        </a:ext>
                      </a:extLst>
                    </a:gridCol>
                    <a:gridCol w="2222069">
                      <a:extLst>
                        <a:ext uri="{9D8B030D-6E8A-4147-A177-3AD203B41FA5}">
                          <a16:colId xmlns:a16="http://schemas.microsoft.com/office/drawing/2014/main" val="2343479201"/>
                        </a:ext>
                      </a:extLst>
                    </a:gridCol>
                    <a:gridCol w="2222069">
                      <a:extLst>
                        <a:ext uri="{9D8B030D-6E8A-4147-A177-3AD203B41FA5}">
                          <a16:colId xmlns:a16="http://schemas.microsoft.com/office/drawing/2014/main" val="602229764"/>
                        </a:ext>
                      </a:extLst>
                    </a:gridCol>
                    <a:gridCol w="2224653">
                      <a:extLst>
                        <a:ext uri="{9D8B030D-6E8A-4147-A177-3AD203B41FA5}">
                          <a16:colId xmlns:a16="http://schemas.microsoft.com/office/drawing/2014/main" val="692558075"/>
                        </a:ext>
                      </a:extLst>
                    </a:gridCol>
                  </a:tblGrid>
                  <a:tr h="9296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274" t="-654" r="-500274" b="-12156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100274" t="-654" r="-400274" b="-12156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200824" t="-654" r="-301374" b="-12156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300000" t="-654" r="-200548" b="-12156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400000" t="-654" r="-100548" b="-12156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500000" t="-654" r="-548" b="-121569"/>
                          </a:stretch>
                        </a:blipFill>
                      </a:tcPr>
                    </a:tc>
                    <a:extLst>
                      <a:ext uri="{0D108BD9-81ED-4DB2-BD59-A6C34878D82A}">
                        <a16:rowId xmlns:a16="http://schemas.microsoft.com/office/drawing/2014/main" val="2271026201"/>
                      </a:ext>
                    </a:extLst>
                  </a:tr>
                  <a:tr h="8915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274" t="-104762" r="-500274" b="-26531"/>
                          </a:stretch>
                        </a:blipFill>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en-US" sz="3900" smtClean="0">
                              <a:effectLst/>
                              <a:latin typeface="Arial" panose="020B0604020202020204" pitchFamily="34" charset="0"/>
                              <a:ea typeface="Arial" panose="020B0604020202020204" pitchFamily="34" charset="0"/>
                              <a:cs typeface="Arial" panose="020B0604020202020204" pitchFamily="34" charset="0"/>
                            </a:rPr>
                            <a:t>?</a:t>
                          </a:r>
                          <a:endParaRPr lang="en-US" sz="39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8129826"/>
                      </a:ext>
                    </a:extLst>
                  </a:tr>
                </a:tbl>
              </a:graphicData>
            </a:graphic>
          </p:graphicFrame>
        </mc:Fallback>
      </mc:AlternateContent>
      <mc:AlternateContent xmlns:mc="http://schemas.openxmlformats.org/markup-compatibility/2006" xmlns:a14="http://schemas.microsoft.com/office/drawing/2010/main">
        <mc:Choice Requires="a14">
          <p:sp>
            <p:nvSpPr>
              <p:cNvPr id="30" name="Rectangle 29"/>
              <p:cNvSpPr/>
              <p:nvPr/>
            </p:nvSpPr>
            <p:spPr>
              <a:xfrm>
                <a:off x="5410200" y="5626317"/>
                <a:ext cx="853119" cy="730969"/>
              </a:xfrm>
              <a:prstGeom prst="rect">
                <a:avLst/>
              </a:prstGeom>
              <a:solidFill>
                <a:srgbClr val="FEF3C6"/>
              </a:solidFill>
            </p:spPr>
            <p:txBody>
              <a:bodyPr wrap="none">
                <a:spAutoFit/>
              </a:bodyPr>
              <a:lstStyle/>
              <a:p>
                <a:pPr lvl="0" algn="ctr">
                  <a:spcBef>
                    <a:spcPts val="300"/>
                  </a:spcBef>
                  <a:spcAft>
                    <a:spcPts val="300"/>
                  </a:spcAft>
                </a:pPr>
                <a14:m>
                  <m:oMathPara xmlns:m="http://schemas.openxmlformats.org/officeDocument/2006/math">
                    <m:oMathParaPr>
                      <m:jc m:val="centerGroup"/>
                    </m:oMathParaPr>
                    <m:oMath xmlns:m="http://schemas.openxmlformats.org/officeDocument/2006/math">
                      <m:r>
                        <a:rPr lang="vi-VN" sz="3900" i="1" smtClean="0">
                          <a:solidFill>
                            <a:srgbClr val="C00000"/>
                          </a:solidFill>
                          <a:latin typeface="Cambria Math" panose="02040503050406030204" pitchFamily="18" charset="0"/>
                          <a:ea typeface="Dotum" panose="020B0600000101010101" pitchFamily="34" charset="-127"/>
                          <a:cs typeface="Times New Roman" panose="02020603050405020304" pitchFamily="18" charset="0"/>
                        </a:rPr>
                        <m:t>67</m:t>
                      </m:r>
                    </m:oMath>
                  </m:oMathPara>
                </a14:m>
                <a:endParaRPr lang="en-US" sz="3900">
                  <a:solidFill>
                    <a:srgbClr val="C00000"/>
                  </a:solidFill>
                  <a:ea typeface="Arial" panose="020B0604020202020204" pitchFamily="34" charset="0"/>
                  <a:cs typeface="Times New Roman" panose="02020603050405020304" pitchFamily="18"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5410200" y="5626317"/>
                <a:ext cx="853119" cy="73096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7513583" y="5626317"/>
                <a:ext cx="1127232" cy="730969"/>
              </a:xfrm>
              <a:prstGeom prst="rect">
                <a:avLst/>
              </a:prstGeom>
              <a:solidFill>
                <a:srgbClr val="FEF3C6"/>
              </a:solidFill>
            </p:spPr>
            <p:txBody>
              <a:bodyPr wrap="none">
                <a:spAutoFit/>
              </a:bodyPr>
              <a:lstStyle/>
              <a:p>
                <a:pPr lvl="0" algn="ctr">
                  <a:spcBef>
                    <a:spcPts val="300"/>
                  </a:spcBef>
                  <a:spcAft>
                    <a:spcPts val="300"/>
                  </a:spcAft>
                </a:pPr>
                <a14:m>
                  <m:oMathPara xmlns:m="http://schemas.openxmlformats.org/officeDocument/2006/math">
                    <m:oMathParaPr>
                      <m:jc m:val="centerGroup"/>
                    </m:oMathParaPr>
                    <m:oMath xmlns:m="http://schemas.openxmlformats.org/officeDocument/2006/math">
                      <m:r>
                        <a:rPr lang="vi-VN" sz="39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127</m:t>
                      </m:r>
                    </m:oMath>
                  </m:oMathPara>
                </a14:m>
                <a:endParaRPr/>
              </a:p>
            </p:txBody>
          </p:sp>
        </mc:Choice>
        <mc:Fallback xmlns="">
          <p:sp>
            <p:nvSpPr>
              <p:cNvPr id="31" name="Rectangle 30"/>
              <p:cNvSpPr>
                <a:spLocks noRot="1" noChangeAspect="1" noMove="1" noResize="1" noEditPoints="1" noAdjustHandles="1" noChangeArrowheads="1" noChangeShapeType="1" noTextEdit="1"/>
              </p:cNvSpPr>
              <p:nvPr/>
            </p:nvSpPr>
            <p:spPr>
              <a:xfrm>
                <a:off x="7513583" y="5626317"/>
                <a:ext cx="1127232" cy="73096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9809047" y="5612580"/>
                <a:ext cx="1127232" cy="730969"/>
              </a:xfrm>
              <a:prstGeom prst="rect">
                <a:avLst/>
              </a:prstGeom>
              <a:solidFill>
                <a:srgbClr val="FEF3C6"/>
              </a:solidFill>
            </p:spPr>
            <p:txBody>
              <a:bodyPr wrap="none">
                <a:spAutoFit/>
              </a:bodyPr>
              <a:lstStyle/>
              <a:p>
                <a:pPr lvl="0" algn="ctr">
                  <a:spcBef>
                    <a:spcPts val="300"/>
                  </a:spcBef>
                  <a:spcAft>
                    <a:spcPts val="300"/>
                  </a:spcAft>
                </a:pPr>
                <a14:m>
                  <m:oMathPara xmlns:m="http://schemas.openxmlformats.org/officeDocument/2006/math">
                    <m:oMathParaPr>
                      <m:jc m:val="centerGroup"/>
                    </m:oMathParaPr>
                    <m:oMath xmlns:m="http://schemas.openxmlformats.org/officeDocument/2006/math">
                      <m:r>
                        <a:rPr lang="vi-VN" sz="39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187</m:t>
                      </m:r>
                    </m:oMath>
                  </m:oMathPara>
                </a14:m>
                <a:endParaRPr/>
              </a:p>
            </p:txBody>
          </p:sp>
        </mc:Choice>
        <mc:Fallback xmlns="">
          <p:sp>
            <p:nvSpPr>
              <p:cNvPr id="32" name="Rectangle 31"/>
              <p:cNvSpPr>
                <a:spLocks noRot="1" noChangeAspect="1" noMove="1" noResize="1" noEditPoints="1" noAdjustHandles="1" noChangeArrowheads="1" noChangeShapeType="1" noTextEdit="1"/>
              </p:cNvSpPr>
              <p:nvPr/>
            </p:nvSpPr>
            <p:spPr>
              <a:xfrm>
                <a:off x="9809047" y="5612580"/>
                <a:ext cx="1127232" cy="73096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12088469" y="5612580"/>
                <a:ext cx="1127232" cy="730969"/>
              </a:xfrm>
              <a:prstGeom prst="rect">
                <a:avLst/>
              </a:prstGeom>
              <a:solidFill>
                <a:srgbClr val="FEF3C6"/>
              </a:solidFill>
            </p:spPr>
            <p:txBody>
              <a:bodyPr wrap="none">
                <a:spAutoFit/>
              </a:bodyPr>
              <a:lstStyle/>
              <a:p>
                <a:pPr lvl="0" algn="ctr">
                  <a:spcBef>
                    <a:spcPts val="300"/>
                  </a:spcBef>
                  <a:spcAft>
                    <a:spcPts val="300"/>
                  </a:spcAft>
                </a:pPr>
                <a14:m>
                  <m:oMathPara xmlns:m="http://schemas.openxmlformats.org/officeDocument/2006/math">
                    <m:oMathParaPr>
                      <m:jc m:val="centerGroup"/>
                    </m:oMathParaPr>
                    <m:oMath xmlns:m="http://schemas.openxmlformats.org/officeDocument/2006/math">
                      <m:r>
                        <a:rPr lang="vi-VN" sz="39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247</m:t>
                      </m:r>
                    </m:oMath>
                  </m:oMathPara>
                </a14:m>
                <a:endParaRPr/>
              </a:p>
            </p:txBody>
          </p:sp>
        </mc:Choice>
        <mc:Fallback xmlns="">
          <p:sp>
            <p:nvSpPr>
              <p:cNvPr id="33" name="Rectangle 32"/>
              <p:cNvSpPr>
                <a:spLocks noRot="1" noChangeAspect="1" noMove="1" noResize="1" noEditPoints="1" noAdjustHandles="1" noChangeArrowheads="1" noChangeShapeType="1" noTextEdit="1"/>
              </p:cNvSpPr>
              <p:nvPr/>
            </p:nvSpPr>
            <p:spPr>
              <a:xfrm>
                <a:off x="12088469" y="5612580"/>
                <a:ext cx="1127232" cy="73096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14173200" y="5612580"/>
                <a:ext cx="1127232" cy="730969"/>
              </a:xfrm>
              <a:prstGeom prst="rect">
                <a:avLst/>
              </a:prstGeom>
              <a:solidFill>
                <a:srgbClr val="FEF3C6"/>
              </a:solidFill>
            </p:spPr>
            <p:txBody>
              <a:bodyPr wrap="none">
                <a:spAutoFit/>
              </a:bodyPr>
              <a:lstStyle/>
              <a:p>
                <a:pPr lvl="0" algn="ctr">
                  <a:spcBef>
                    <a:spcPts val="300"/>
                  </a:spcBef>
                  <a:spcAft>
                    <a:spcPts val="300"/>
                  </a:spcAft>
                </a:pPr>
                <a14:m>
                  <m:oMathPara xmlns:m="http://schemas.openxmlformats.org/officeDocument/2006/math">
                    <m:oMathParaPr>
                      <m:jc m:val="centerGroup"/>
                    </m:oMathParaPr>
                    <m:oMath xmlns:m="http://schemas.openxmlformats.org/officeDocument/2006/math">
                      <m:r>
                        <a:rPr lang="vi-VN" sz="3900" i="1">
                          <a:solidFill>
                            <a:srgbClr val="C00000"/>
                          </a:solidFill>
                          <a:latin typeface="Cambria Math" panose="02040503050406030204" pitchFamily="18" charset="0"/>
                          <a:ea typeface="Dotum" panose="020B0600000101010101" pitchFamily="34" charset="-127"/>
                          <a:cs typeface="Times New Roman" panose="02020603050405020304" pitchFamily="18" charset="0"/>
                        </a:rPr>
                        <m:t>307</m:t>
                      </m:r>
                    </m:oMath>
                  </m:oMathPara>
                </a14:m>
                <a:endParaRPr/>
              </a:p>
            </p:txBody>
          </p:sp>
        </mc:Choice>
        <mc:Fallback xmlns="">
          <p:sp>
            <p:nvSpPr>
              <p:cNvPr id="34" name="Rectangle 33"/>
              <p:cNvSpPr>
                <a:spLocks noRot="1" noChangeAspect="1" noMove="1" noResize="1" noEditPoints="1" noAdjustHandles="1" noChangeArrowheads="1" noChangeShapeType="1" noTextEdit="1"/>
              </p:cNvSpPr>
              <p:nvPr/>
            </p:nvSpPr>
            <p:spPr>
              <a:xfrm>
                <a:off x="14173200" y="5612580"/>
                <a:ext cx="1127232" cy="73096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1858663" y="6978288"/>
                <a:ext cx="13984919" cy="707886"/>
              </a:xfrm>
              <a:prstGeom prst="rect">
                <a:avLst/>
              </a:prstGeom>
            </p:spPr>
            <p:txBody>
              <a:bodyPr wrap="none">
                <a:spAutoFit/>
              </a:bodyPr>
              <a:lstStyle/>
              <a:p>
                <a:r>
                  <a:rPr lang="en-US" sz="4000">
                    <a:solidFill>
                      <a:srgbClr val="000000"/>
                    </a:solidFill>
                    <a:latin typeface="Arial" panose="020B0604020202020204" pitchFamily="34" charset="0"/>
                    <a:cs typeface="Arial" panose="020B0604020202020204" pitchFamily="34" charset="0"/>
                  </a:rPr>
                  <a:t>Khoảng cách </a:t>
                </a:r>
                <a14:m>
                  <m:oMath xmlns:m="http://schemas.openxmlformats.org/officeDocument/2006/math">
                    <m:r>
                      <a:rPr lang="vi-VN" sz="4000" i="1">
                        <a:latin typeface="Cambria Math" panose="02040503050406030204" pitchFamily="18" charset="0"/>
                        <a:ea typeface="Dotum" panose="020B0600000101010101" pitchFamily="34" charset="-127"/>
                        <a:cs typeface="Times New Roman" panose="02020603050405020304" pitchFamily="18" charset="0"/>
                      </a:rPr>
                      <m:t>𝑑</m:t>
                    </m:r>
                  </m:oMath>
                </a14:m>
                <a:r>
                  <a:rPr lang="en-US" sz="4000">
                    <a:solidFill>
                      <a:srgbClr val="000000"/>
                    </a:solidFill>
                    <a:latin typeface="Arial" panose="020B0604020202020204" pitchFamily="34" charset="0"/>
                    <a:cs typeface="Arial" panose="020B0604020202020204" pitchFamily="34" charset="0"/>
                  </a:rPr>
                  <a:t> có phải là một hàm số của thời gian </a:t>
                </a:r>
                <a14:m>
                  <m:oMath xmlns:m="http://schemas.openxmlformats.org/officeDocument/2006/math">
                    <m:r>
                      <a:rPr lang="vi-VN" sz="4000" i="1">
                        <a:latin typeface="Cambria Math" panose="02040503050406030204" pitchFamily="18" charset="0"/>
                        <a:ea typeface="Dotum" panose="020B0600000101010101" pitchFamily="34" charset="-127"/>
                        <a:cs typeface="Times New Roman" panose="02020603050405020304" pitchFamily="18" charset="0"/>
                      </a:rPr>
                      <m:t>𝑡</m:t>
                    </m:r>
                  </m:oMath>
                </a14:m>
                <a:r>
                  <a:rPr lang="en-US" sz="4000">
                    <a:solidFill>
                      <a:srgbClr val="000000"/>
                    </a:solidFill>
                    <a:latin typeface="Arial" panose="020B0604020202020204" pitchFamily="34" charset="0"/>
                    <a:cs typeface="Arial" panose="020B0604020202020204" pitchFamily="34" charset="0"/>
                  </a:rPr>
                  <a:t> không?</a:t>
                </a:r>
                <a:endParaRPr lang="en-US" sz="4000">
                  <a:latin typeface="Arial" panose="020B0604020202020204" pitchFamily="34" charset="0"/>
                  <a:cs typeface="Arial" panose="020B0604020202020204" pitchFamily="34" charset="0"/>
                </a:endParaRPr>
              </a:p>
            </p:txBody>
          </p:sp>
        </mc:Choice>
        <mc:Fallback xmlns="">
          <p:sp>
            <p:nvSpPr>
              <p:cNvPr id="35" name="Rectangle 34"/>
              <p:cNvSpPr>
                <a:spLocks noRot="1" noChangeAspect="1" noMove="1" noResize="1" noEditPoints="1" noAdjustHandles="1" noChangeArrowheads="1" noChangeShapeType="1" noTextEdit="1"/>
              </p:cNvSpPr>
              <p:nvPr/>
            </p:nvSpPr>
            <p:spPr>
              <a:xfrm>
                <a:off x="1858663" y="6978288"/>
                <a:ext cx="13984919" cy="707886"/>
              </a:xfrm>
              <a:prstGeom prst="rect">
                <a:avLst/>
              </a:prstGeom>
              <a:blipFill>
                <a:blip r:embed="rId8"/>
                <a:stretch>
                  <a:fillRect l="-1569" t="-15517" r="-1264" b="-36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a:xfrm>
                <a:off x="3528223" y="8025993"/>
                <a:ext cx="12315359" cy="916276"/>
              </a:xfrm>
              <a:prstGeom prst="rect">
                <a:avLst/>
              </a:prstGeom>
            </p:spPr>
            <p:txBody>
              <a:bodyPr wrap="none">
                <a:spAutoFit/>
              </a:bodyPr>
              <a:lstStyle/>
              <a:p>
                <a:pPr algn="just">
                  <a:lnSpc>
                    <a:spcPct val="150000"/>
                  </a:lnSpc>
                  <a:spcBef>
                    <a:spcPts val="300"/>
                  </a:spcBef>
                  <a:spcAft>
                    <a:spcPts val="300"/>
                  </a:spcAft>
                </a:pPr>
                <a:r>
                  <a:rPr lang="vi-VN" sz="4000">
                    <a:ea typeface="Dotum" panose="020B0600000101010101" pitchFamily="34" charset="-127"/>
                    <a:cs typeface="Times New Roman" panose="02020603050405020304" pitchFamily="18" charset="0"/>
                  </a:rPr>
                  <a:t>Ta thấy khoảng cách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𝑑</m:t>
                    </m:r>
                  </m:oMath>
                </a14:m>
                <a:r>
                  <a:rPr lang="vi-VN" sz="4000">
                    <a:effectLst/>
                    <a:ea typeface="Dotum" panose="020B0600000101010101" pitchFamily="34" charset="-127"/>
                    <a:cs typeface="Times New Roman" panose="02020603050405020304" pitchFamily="18" charset="0"/>
                  </a:rPr>
                  <a:t> là một hàm số của thời gian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𝑡</m:t>
                    </m:r>
                  </m:oMath>
                </a14:m>
                <a:r>
                  <a:rPr lang="vi-VN" sz="4000">
                    <a:effectLst/>
                    <a:ea typeface="Dotum" panose="020B0600000101010101" pitchFamily="34" charset="-127"/>
                    <a:cs typeface="Times New Roman" panose="02020603050405020304" pitchFamily="18" charset="0"/>
                  </a:rPr>
                  <a:t>.</a:t>
                </a:r>
                <a:endParaRPr lang="en-US" sz="4000">
                  <a:effectLst/>
                  <a:ea typeface="Arial" panose="020B0604020202020204" pitchFamily="34" charset="0"/>
                  <a:cs typeface="Times New Roman" panose="02020603050405020304" pitchFamily="18" charset="0"/>
                </a:endParaRPr>
              </a:p>
            </p:txBody>
          </p:sp>
        </mc:Choice>
        <mc:Fallback xmlns="">
          <p:sp>
            <p:nvSpPr>
              <p:cNvPr id="36" name="Rectangle 35"/>
              <p:cNvSpPr>
                <a:spLocks noRot="1" noChangeAspect="1" noMove="1" noResize="1" noEditPoints="1" noAdjustHandles="1" noChangeArrowheads="1" noChangeShapeType="1" noTextEdit="1"/>
              </p:cNvSpPr>
              <p:nvPr/>
            </p:nvSpPr>
            <p:spPr>
              <a:xfrm>
                <a:off x="3528223" y="8025993"/>
                <a:ext cx="12315359" cy="916276"/>
              </a:xfrm>
              <a:prstGeom prst="rect">
                <a:avLst/>
              </a:prstGeom>
              <a:blipFill>
                <a:blip r:embed="rId9"/>
                <a:stretch>
                  <a:fillRect l="-1782" r="-792" b="-26667"/>
                </a:stretch>
              </a:blipFill>
            </p:spPr>
            <p:txBody>
              <a:bodyPr/>
              <a:lstStyle/>
              <a:p>
                <a:r>
                  <a:rPr lang="en-US">
                    <a:noFill/>
                  </a:rPr>
                  <a:t> </a:t>
                </a:r>
              </a:p>
            </p:txBody>
          </p:sp>
        </mc:Fallback>
      </mc:AlternateContent>
      <p:pic>
        <p:nvPicPr>
          <p:cNvPr id="39" name="Picture 38"/>
          <p:cNvPicPr>
            <a:picLocks noChangeAspect="1"/>
          </p:cNvPicPr>
          <p:nvPr/>
        </p:nvPicPr>
        <p:blipFill>
          <a:blip r:embed="rId10">
            <a:duotone>
              <a:schemeClr val="accent5">
                <a:shade val="45000"/>
                <a:satMod val="135000"/>
              </a:schemeClr>
              <a:prstClr val="white"/>
            </a:duotone>
            <a:extLst>
              <a:ext uri="{BEBA8EAE-BF5A-486C-A8C5-ECC9F3942E4B}">
                <a14:imgProps xmlns:a14="http://schemas.microsoft.com/office/drawing/2010/main">
                  <a14:imgLayer r:embed="rId11">
                    <a14:imgEffect>
                      <a14:brightnessContrast bright="20000" contrast="-40000"/>
                    </a14:imgEffect>
                  </a14:imgLayer>
                </a14:imgProps>
              </a:ext>
            </a:extLst>
          </a:blip>
          <a:stretch>
            <a:fillRect/>
          </a:stretch>
        </p:blipFill>
        <p:spPr>
          <a:xfrm>
            <a:off x="2602107" y="8274067"/>
            <a:ext cx="794809" cy="707507"/>
          </a:xfrm>
          <a:prstGeom prst="rect">
            <a:avLst/>
          </a:prstGeom>
        </p:spPr>
      </p:pic>
      <p:pic>
        <p:nvPicPr>
          <p:cNvPr id="40" name="Picture 39"/>
          <p:cNvPicPr>
            <a:picLocks noChangeAspect="1"/>
          </p:cNvPicPr>
          <p:nvPr/>
        </p:nvPicPr>
        <p:blipFill>
          <a:blip r:embed="rId12"/>
          <a:stretch>
            <a:fillRect/>
          </a:stretch>
        </p:blipFill>
        <p:spPr>
          <a:xfrm>
            <a:off x="364410" y="8072338"/>
            <a:ext cx="1423540" cy="1639966"/>
          </a:xfrm>
          <a:prstGeom prst="rect">
            <a:avLst/>
          </a:prstGeom>
        </p:spPr>
      </p:pic>
      <p:pic>
        <p:nvPicPr>
          <p:cNvPr id="41" name="Picture 40"/>
          <p:cNvPicPr>
            <a:picLocks noChangeAspect="1"/>
          </p:cNvPicPr>
          <p:nvPr/>
        </p:nvPicPr>
        <p:blipFill>
          <a:blip r:embed="rId13"/>
          <a:stretch>
            <a:fillRect/>
          </a:stretch>
        </p:blipFill>
        <p:spPr>
          <a:xfrm>
            <a:off x="15843582" y="393870"/>
            <a:ext cx="1744981" cy="18289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anim calcmode="lin" valueType="num">
                                      <p:cBhvr>
                                        <p:cTn id="13" dur="500" fill="hold"/>
                                        <p:tgtEl>
                                          <p:spTgt spid="28"/>
                                        </p:tgtEl>
                                        <p:attrNameLst>
                                          <p:attrName>ppt_x</p:attrName>
                                        </p:attrNameLst>
                                      </p:cBhvr>
                                      <p:tavLst>
                                        <p:tav tm="0">
                                          <p:val>
                                            <p:strVal val="#ppt_x"/>
                                          </p:val>
                                        </p:tav>
                                        <p:tav tm="100000">
                                          <p:val>
                                            <p:strVal val="#ppt_x"/>
                                          </p:val>
                                        </p:tav>
                                      </p:tavLst>
                                    </p:anim>
                                    <p:anim calcmode="lin" valueType="num">
                                      <p:cBhvr>
                                        <p:cTn id="14" dur="5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anim calcmode="lin" valueType="num">
                                      <p:cBhvr>
                                        <p:cTn id="23" dur="500" fill="hold"/>
                                        <p:tgtEl>
                                          <p:spTgt spid="35"/>
                                        </p:tgtEl>
                                        <p:attrNameLst>
                                          <p:attrName>ppt_x</p:attrName>
                                        </p:attrNameLst>
                                      </p:cBhvr>
                                      <p:tavLst>
                                        <p:tav tm="0">
                                          <p:val>
                                            <p:strVal val="#ppt_x"/>
                                          </p:val>
                                        </p:tav>
                                        <p:tav tm="100000">
                                          <p:val>
                                            <p:strVal val="#ppt_x"/>
                                          </p:val>
                                        </p:tav>
                                      </p:tavLst>
                                    </p:anim>
                                    <p:anim calcmode="lin" valueType="num">
                                      <p:cBhvr>
                                        <p:cTn id="24"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p:cTn id="29" dur="500" fill="hold"/>
                                        <p:tgtEl>
                                          <p:spTgt spid="30"/>
                                        </p:tgtEl>
                                        <p:attrNameLst>
                                          <p:attrName>ppt_w</p:attrName>
                                        </p:attrNameLst>
                                      </p:cBhvr>
                                      <p:tavLst>
                                        <p:tav tm="0">
                                          <p:val>
                                            <p:fltVal val="0"/>
                                          </p:val>
                                        </p:tav>
                                        <p:tav tm="100000">
                                          <p:val>
                                            <p:strVal val="#ppt_w"/>
                                          </p:val>
                                        </p:tav>
                                      </p:tavLst>
                                    </p:anim>
                                    <p:anim calcmode="lin" valueType="num">
                                      <p:cBhvr>
                                        <p:cTn id="30" dur="500" fill="hold"/>
                                        <p:tgtEl>
                                          <p:spTgt spid="30"/>
                                        </p:tgtEl>
                                        <p:attrNameLst>
                                          <p:attrName>ppt_h</p:attrName>
                                        </p:attrNameLst>
                                      </p:cBhvr>
                                      <p:tavLst>
                                        <p:tav tm="0">
                                          <p:val>
                                            <p:fltVal val="0"/>
                                          </p:val>
                                        </p:tav>
                                        <p:tav tm="100000">
                                          <p:val>
                                            <p:strVal val="#ppt_h"/>
                                          </p:val>
                                        </p:tav>
                                      </p:tavLst>
                                    </p:anim>
                                    <p:animEffect transition="in" filter="fade">
                                      <p:cBhvr>
                                        <p:cTn id="31" dur="500"/>
                                        <p:tgtEl>
                                          <p:spTgt spid="30"/>
                                        </p:tgtEl>
                                      </p:cBhvr>
                                    </p:animEffect>
                                  </p:childTnLst>
                                </p:cTn>
                              </p:par>
                            </p:childTnLst>
                          </p:cTn>
                        </p:par>
                        <p:par>
                          <p:cTn id="32" fill="hold">
                            <p:stCondLst>
                              <p:cond delay="500"/>
                            </p:stCondLst>
                            <p:childTnLst>
                              <p:par>
                                <p:cTn id="33" presetID="53" presetClass="entr" presetSubtype="16"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ppt_w</p:attrName>
                                        </p:attrNameLst>
                                      </p:cBhvr>
                                      <p:tavLst>
                                        <p:tav tm="0">
                                          <p:val>
                                            <p:fltVal val="0"/>
                                          </p:val>
                                        </p:tav>
                                        <p:tav tm="100000">
                                          <p:val>
                                            <p:strVal val="#ppt_w"/>
                                          </p:val>
                                        </p:tav>
                                      </p:tavLst>
                                    </p:anim>
                                    <p:anim calcmode="lin" valueType="num">
                                      <p:cBhvr>
                                        <p:cTn id="36" dur="500" fill="hold"/>
                                        <p:tgtEl>
                                          <p:spTgt spid="31"/>
                                        </p:tgtEl>
                                        <p:attrNameLst>
                                          <p:attrName>ppt_h</p:attrName>
                                        </p:attrNameLst>
                                      </p:cBhvr>
                                      <p:tavLst>
                                        <p:tav tm="0">
                                          <p:val>
                                            <p:fltVal val="0"/>
                                          </p:val>
                                        </p:tav>
                                        <p:tav tm="100000">
                                          <p:val>
                                            <p:strVal val="#ppt_h"/>
                                          </p:val>
                                        </p:tav>
                                      </p:tavLst>
                                    </p:anim>
                                    <p:animEffect transition="in" filter="fade">
                                      <p:cBhvr>
                                        <p:cTn id="37" dur="500"/>
                                        <p:tgtEl>
                                          <p:spTgt spid="31"/>
                                        </p:tgtEl>
                                      </p:cBhvr>
                                    </p:animEffect>
                                  </p:childTnLst>
                                </p:cTn>
                              </p:par>
                            </p:childTnLst>
                          </p:cTn>
                        </p:par>
                        <p:par>
                          <p:cTn id="38" fill="hold">
                            <p:stCondLst>
                              <p:cond delay="1000"/>
                            </p:stCondLst>
                            <p:childTnLst>
                              <p:par>
                                <p:cTn id="39" presetID="53" presetClass="entr" presetSubtype="16" fill="hold" grpId="0" nodeType="after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500" fill="hold"/>
                                        <p:tgtEl>
                                          <p:spTgt spid="32"/>
                                        </p:tgtEl>
                                        <p:attrNameLst>
                                          <p:attrName>ppt_w</p:attrName>
                                        </p:attrNameLst>
                                      </p:cBhvr>
                                      <p:tavLst>
                                        <p:tav tm="0">
                                          <p:val>
                                            <p:fltVal val="0"/>
                                          </p:val>
                                        </p:tav>
                                        <p:tav tm="100000">
                                          <p:val>
                                            <p:strVal val="#ppt_w"/>
                                          </p:val>
                                        </p:tav>
                                      </p:tavLst>
                                    </p:anim>
                                    <p:anim calcmode="lin" valueType="num">
                                      <p:cBhvr>
                                        <p:cTn id="42" dur="500" fill="hold"/>
                                        <p:tgtEl>
                                          <p:spTgt spid="32"/>
                                        </p:tgtEl>
                                        <p:attrNameLst>
                                          <p:attrName>ppt_h</p:attrName>
                                        </p:attrNameLst>
                                      </p:cBhvr>
                                      <p:tavLst>
                                        <p:tav tm="0">
                                          <p:val>
                                            <p:fltVal val="0"/>
                                          </p:val>
                                        </p:tav>
                                        <p:tav tm="100000">
                                          <p:val>
                                            <p:strVal val="#ppt_h"/>
                                          </p:val>
                                        </p:tav>
                                      </p:tavLst>
                                    </p:anim>
                                    <p:animEffect transition="in" filter="fade">
                                      <p:cBhvr>
                                        <p:cTn id="43" dur="500"/>
                                        <p:tgtEl>
                                          <p:spTgt spid="32"/>
                                        </p:tgtEl>
                                      </p:cBhvr>
                                    </p:animEffect>
                                  </p:childTnLst>
                                </p:cTn>
                              </p:par>
                            </p:childTnLst>
                          </p:cTn>
                        </p:par>
                        <p:par>
                          <p:cTn id="44" fill="hold">
                            <p:stCondLst>
                              <p:cond delay="1500"/>
                            </p:stCondLst>
                            <p:childTnLst>
                              <p:par>
                                <p:cTn id="45" presetID="53" presetClass="entr" presetSubtype="16"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p:cTn id="47" dur="500" fill="hold"/>
                                        <p:tgtEl>
                                          <p:spTgt spid="33"/>
                                        </p:tgtEl>
                                        <p:attrNameLst>
                                          <p:attrName>ppt_w</p:attrName>
                                        </p:attrNameLst>
                                      </p:cBhvr>
                                      <p:tavLst>
                                        <p:tav tm="0">
                                          <p:val>
                                            <p:fltVal val="0"/>
                                          </p:val>
                                        </p:tav>
                                        <p:tav tm="100000">
                                          <p:val>
                                            <p:strVal val="#ppt_w"/>
                                          </p:val>
                                        </p:tav>
                                      </p:tavLst>
                                    </p:anim>
                                    <p:anim calcmode="lin" valueType="num">
                                      <p:cBhvr>
                                        <p:cTn id="48" dur="500" fill="hold"/>
                                        <p:tgtEl>
                                          <p:spTgt spid="33"/>
                                        </p:tgtEl>
                                        <p:attrNameLst>
                                          <p:attrName>ppt_h</p:attrName>
                                        </p:attrNameLst>
                                      </p:cBhvr>
                                      <p:tavLst>
                                        <p:tav tm="0">
                                          <p:val>
                                            <p:fltVal val="0"/>
                                          </p:val>
                                        </p:tav>
                                        <p:tav tm="100000">
                                          <p:val>
                                            <p:strVal val="#ppt_h"/>
                                          </p:val>
                                        </p:tav>
                                      </p:tavLst>
                                    </p:anim>
                                    <p:animEffect transition="in" filter="fade">
                                      <p:cBhvr>
                                        <p:cTn id="49" dur="500"/>
                                        <p:tgtEl>
                                          <p:spTgt spid="33"/>
                                        </p:tgtEl>
                                      </p:cBhvr>
                                    </p:animEffect>
                                  </p:childTnLst>
                                </p:cTn>
                              </p:par>
                            </p:childTnLst>
                          </p:cTn>
                        </p:par>
                        <p:par>
                          <p:cTn id="50" fill="hold">
                            <p:stCondLst>
                              <p:cond delay="2000"/>
                            </p:stCondLst>
                            <p:childTnLst>
                              <p:par>
                                <p:cTn id="51" presetID="53" presetClass="entr" presetSubtype="16" fill="hold" grpId="0" nodeType="after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p:cTn id="53" dur="500" fill="hold"/>
                                        <p:tgtEl>
                                          <p:spTgt spid="34"/>
                                        </p:tgtEl>
                                        <p:attrNameLst>
                                          <p:attrName>ppt_w</p:attrName>
                                        </p:attrNameLst>
                                      </p:cBhvr>
                                      <p:tavLst>
                                        <p:tav tm="0">
                                          <p:val>
                                            <p:fltVal val="0"/>
                                          </p:val>
                                        </p:tav>
                                        <p:tav tm="100000">
                                          <p:val>
                                            <p:strVal val="#ppt_w"/>
                                          </p:val>
                                        </p:tav>
                                      </p:tavLst>
                                    </p:anim>
                                    <p:anim calcmode="lin" valueType="num">
                                      <p:cBhvr>
                                        <p:cTn id="54" dur="500" fill="hold"/>
                                        <p:tgtEl>
                                          <p:spTgt spid="34"/>
                                        </p:tgtEl>
                                        <p:attrNameLst>
                                          <p:attrName>ppt_h</p:attrName>
                                        </p:attrNameLst>
                                      </p:cBhvr>
                                      <p:tavLst>
                                        <p:tav tm="0">
                                          <p:val>
                                            <p:fltVal val="0"/>
                                          </p:val>
                                        </p:tav>
                                        <p:tav tm="100000">
                                          <p:val>
                                            <p:strVal val="#ppt_h"/>
                                          </p:val>
                                        </p:tav>
                                      </p:tavLst>
                                    </p:anim>
                                    <p:animEffect transition="in" filter="fade">
                                      <p:cBhvr>
                                        <p:cTn id="55" dur="500"/>
                                        <p:tgtEl>
                                          <p:spTgt spid="3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wipe(up)">
                                      <p:cBhvr>
                                        <p:cTn id="60" dur="500"/>
                                        <p:tgtEl>
                                          <p:spTgt spid="39"/>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up)">
                                      <p:cBhvr>
                                        <p:cTn id="6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animBg="1"/>
      <p:bldP spid="31" grpId="0" animBg="1"/>
      <p:bldP spid="32" grpId="0" animBg="1"/>
      <p:bldP spid="33" grpId="0" animBg="1"/>
      <p:bldP spid="34" grpId="0" animBg="1"/>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8" name="Group 27"/>
          <p:cNvGrpSpPr/>
          <p:nvPr/>
        </p:nvGrpSpPr>
        <p:grpSpPr>
          <a:xfrm>
            <a:off x="5926221" y="800100"/>
            <a:ext cx="6537007" cy="1305877"/>
            <a:chOff x="5966088" y="918783"/>
            <a:chExt cx="6537007" cy="1305877"/>
          </a:xfrm>
        </p:grpSpPr>
        <p:grpSp>
          <p:nvGrpSpPr>
            <p:cNvPr id="10" name="Group 10"/>
            <p:cNvGrpSpPr/>
            <p:nvPr/>
          </p:nvGrpSpPr>
          <p:grpSpPr>
            <a:xfrm>
              <a:off x="5966088" y="918783"/>
              <a:ext cx="6537007" cy="1305877"/>
              <a:chOff x="0" y="0"/>
              <a:chExt cx="1721681" cy="343935"/>
            </a:xfrm>
          </p:grpSpPr>
          <p:sp>
            <p:nvSpPr>
              <p:cNvPr id="11" name="Freeform 11"/>
              <p:cNvSpPr/>
              <p:nvPr/>
            </p:nvSpPr>
            <p:spPr>
              <a:xfrm>
                <a:off x="0" y="0"/>
                <a:ext cx="1721681" cy="343935"/>
              </a:xfrm>
              <a:custGeom>
                <a:avLst/>
                <a:gdLst/>
                <a:ahLst/>
                <a:cxnLst/>
                <a:rect l="l" t="t" r="r" b="b"/>
                <a:pathLst>
                  <a:path w="1721681" h="343935">
                    <a:moveTo>
                      <a:pt x="60400" y="0"/>
                    </a:moveTo>
                    <a:lnTo>
                      <a:pt x="1661281" y="0"/>
                    </a:lnTo>
                    <a:cubicBezTo>
                      <a:pt x="1694639" y="0"/>
                      <a:pt x="1721681" y="27042"/>
                      <a:pt x="1721681" y="60400"/>
                    </a:cubicBezTo>
                    <a:lnTo>
                      <a:pt x="1721681" y="283534"/>
                    </a:lnTo>
                    <a:cubicBezTo>
                      <a:pt x="1721681" y="316893"/>
                      <a:pt x="1694639" y="343935"/>
                      <a:pt x="1661281" y="343935"/>
                    </a:cubicBezTo>
                    <a:lnTo>
                      <a:pt x="60400" y="343935"/>
                    </a:lnTo>
                    <a:cubicBezTo>
                      <a:pt x="27042" y="343935"/>
                      <a:pt x="0" y="316893"/>
                      <a:pt x="0" y="283534"/>
                    </a:cubicBezTo>
                    <a:lnTo>
                      <a:pt x="0" y="60400"/>
                    </a:lnTo>
                    <a:cubicBezTo>
                      <a:pt x="0" y="27042"/>
                      <a:pt x="27042" y="0"/>
                      <a:pt x="60400" y="0"/>
                    </a:cubicBezTo>
                    <a:close/>
                  </a:path>
                </a:pathLst>
              </a:custGeom>
              <a:solidFill>
                <a:srgbClr val="495324"/>
              </a:solidFill>
              <a:ln w="38100" cap="rnd">
                <a:solidFill>
                  <a:srgbClr val="495324"/>
                </a:solidFill>
                <a:prstDash val="solid"/>
                <a:round/>
              </a:ln>
            </p:spPr>
          </p:sp>
          <p:sp>
            <p:nvSpPr>
              <p:cNvPr id="12" name="TextBox 12"/>
              <p:cNvSpPr txBox="1"/>
              <p:nvPr/>
            </p:nvSpPr>
            <p:spPr>
              <a:xfrm>
                <a:off x="0" y="-47625"/>
                <a:ext cx="1721681" cy="39156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6615171" y="1298385"/>
              <a:ext cx="5233543" cy="756617"/>
            </a:xfrm>
            <a:prstGeom prst="rect">
              <a:avLst/>
            </a:prstGeom>
          </p:spPr>
          <p:txBody>
            <a:bodyPr wrap="square" lIns="0" tIns="0" rIns="0" bIns="0" rtlCol="0" anchor="t">
              <a:spAutoFit/>
            </a:bodyPr>
            <a:lstStyle/>
            <a:p>
              <a:pPr algn="ctr">
                <a:lnSpc>
                  <a:spcPts val="5915"/>
                </a:lnSpc>
              </a:pPr>
              <a:r>
                <a:rPr lang="en-US" sz="6500" b="1" smtClean="0">
                  <a:solidFill>
                    <a:srgbClr val="FEF3C6"/>
                  </a:solidFill>
                  <a:latin typeface="Arial" panose="020B0604020202020204" pitchFamily="34" charset="0"/>
                  <a:cs typeface="Arial" panose="020B0604020202020204" pitchFamily="34" charset="0"/>
                </a:rPr>
                <a:t>KHÁI NIỆM</a:t>
              </a:r>
              <a:endParaRPr lang="en-US" sz="6500" b="1">
                <a:solidFill>
                  <a:srgbClr val="FEF3C6"/>
                </a:solidFill>
                <a:latin typeface="Arial" panose="020B0604020202020204" pitchFamily="34" charset="0"/>
                <a:cs typeface="Arial" panose="020B0604020202020204" pitchFamily="34" charset="0"/>
              </a:endParaRPr>
            </a:p>
          </p:txBody>
        </p:sp>
      </p:grpSp>
      <p:grpSp>
        <p:nvGrpSpPr>
          <p:cNvPr id="27" name="Group 26"/>
          <p:cNvGrpSpPr/>
          <p:nvPr/>
        </p:nvGrpSpPr>
        <p:grpSpPr>
          <a:xfrm>
            <a:off x="1879525" y="2857500"/>
            <a:ext cx="14736918" cy="5518509"/>
            <a:chOff x="2057400" y="3122194"/>
            <a:chExt cx="14736918" cy="5518509"/>
          </a:xfrm>
        </p:grpSpPr>
        <p:grpSp>
          <p:nvGrpSpPr>
            <p:cNvPr id="7" name="Group 7"/>
            <p:cNvGrpSpPr/>
            <p:nvPr/>
          </p:nvGrpSpPr>
          <p:grpSpPr>
            <a:xfrm>
              <a:off x="2057400" y="3122194"/>
              <a:ext cx="14630400" cy="5206468"/>
              <a:chOff x="0" y="0"/>
              <a:chExt cx="1522242" cy="1493923"/>
            </a:xfrm>
          </p:grpSpPr>
          <p:sp>
            <p:nvSpPr>
              <p:cNvPr id="8" name="Freeform 8"/>
              <p:cNvSpPr/>
              <p:nvPr/>
            </p:nvSpPr>
            <p:spPr>
              <a:xfrm>
                <a:off x="0" y="0"/>
                <a:ext cx="1522242" cy="1493923"/>
              </a:xfrm>
              <a:custGeom>
                <a:avLst/>
                <a:gdLst/>
                <a:ahLst/>
                <a:cxnLst/>
                <a:rect l="l" t="t" r="r" b="b"/>
                <a:pathLst>
                  <a:path w="1522242" h="1493923">
                    <a:moveTo>
                      <a:pt x="68314" y="0"/>
                    </a:moveTo>
                    <a:lnTo>
                      <a:pt x="1453928" y="0"/>
                    </a:lnTo>
                    <a:cubicBezTo>
                      <a:pt x="1491657" y="0"/>
                      <a:pt x="1522242" y="30585"/>
                      <a:pt x="1522242" y="68314"/>
                    </a:cubicBezTo>
                    <a:lnTo>
                      <a:pt x="1522242" y="1425610"/>
                    </a:lnTo>
                    <a:cubicBezTo>
                      <a:pt x="1522242" y="1463338"/>
                      <a:pt x="1491657" y="1493923"/>
                      <a:pt x="1453928" y="1493923"/>
                    </a:cubicBezTo>
                    <a:lnTo>
                      <a:pt x="68314" y="1493923"/>
                    </a:lnTo>
                    <a:cubicBezTo>
                      <a:pt x="30585" y="1493923"/>
                      <a:pt x="0" y="1463338"/>
                      <a:pt x="0" y="1425610"/>
                    </a:cubicBezTo>
                    <a:lnTo>
                      <a:pt x="0" y="68314"/>
                    </a:lnTo>
                    <a:cubicBezTo>
                      <a:pt x="0" y="30585"/>
                      <a:pt x="30585" y="0"/>
                      <a:pt x="68314" y="0"/>
                    </a:cubicBezTo>
                    <a:close/>
                  </a:path>
                </a:pathLst>
              </a:custGeom>
              <a:solidFill>
                <a:srgbClr val="495324"/>
              </a:solidFill>
              <a:ln w="38100" cap="rnd">
                <a:solidFill>
                  <a:srgbClr val="495324"/>
                </a:solidFill>
                <a:prstDash val="solid"/>
                <a:round/>
              </a:ln>
            </p:spPr>
          </p:sp>
          <p:sp>
            <p:nvSpPr>
              <p:cNvPr id="9" name="TextBox 9"/>
              <p:cNvSpPr txBox="1"/>
              <p:nvPr/>
            </p:nvSpPr>
            <p:spPr>
              <a:xfrm>
                <a:off x="0" y="-47625"/>
                <a:ext cx="1522242" cy="1541548"/>
              </a:xfrm>
              <a:prstGeom prst="rect">
                <a:avLst/>
              </a:prstGeom>
            </p:spPr>
            <p:txBody>
              <a:bodyPr lIns="50800" tIns="50800" rIns="50800" bIns="50800" rtlCol="0" anchor="ctr"/>
              <a:lstStyle/>
              <a:p>
                <a:pPr algn="ctr">
                  <a:lnSpc>
                    <a:spcPts val="2659"/>
                  </a:lnSpc>
                </a:pPr>
                <a:endParaRPr/>
              </a:p>
            </p:txBody>
          </p:sp>
        </p:grpSp>
        <mc:AlternateContent xmlns:mc="http://schemas.openxmlformats.org/markup-compatibility/2006" xmlns:a14="http://schemas.microsoft.com/office/drawing/2010/main">
          <mc:Choice Requires="a14">
            <p:sp>
              <p:nvSpPr>
                <p:cNvPr id="14" name="TextBox 14"/>
                <p:cNvSpPr txBox="1"/>
                <p:nvPr/>
              </p:nvSpPr>
              <p:spPr>
                <a:xfrm>
                  <a:off x="3203934" y="3478254"/>
                  <a:ext cx="12417066" cy="4154984"/>
                </a:xfrm>
                <a:prstGeom prst="rect">
                  <a:avLst/>
                </a:prstGeom>
              </p:spPr>
              <p:txBody>
                <a:bodyPr wrap="square" lIns="0" tIns="0" rIns="0" bIns="0" rtlCol="0" anchor="t">
                  <a:spAutoFit/>
                </a:bodyPr>
                <a:lstStyle/>
                <a:p>
                  <a:pPr algn="just">
                    <a:lnSpc>
                      <a:spcPct val="200000"/>
                    </a:lnSpc>
                    <a:spcBef>
                      <a:spcPts val="300"/>
                    </a:spcBef>
                    <a:spcAft>
                      <a:spcPts val="300"/>
                    </a:spcAft>
                  </a:pPr>
                  <a:r>
                    <a:rPr lang="vi-VN" sz="4500" smtClean="0">
                      <a:solidFill>
                        <a:srgbClr val="FEF3C6"/>
                      </a:solidFill>
                      <a:latin typeface="Arial" panose="020B0604020202020204" pitchFamily="34" charset="0"/>
                      <a:ea typeface="Dotum" panose="020B0600000101010101" pitchFamily="34" charset="-127"/>
                      <a:cs typeface="Arial" panose="020B0604020202020204" pitchFamily="34" charset="0"/>
                    </a:rPr>
                    <a:t>Hàm số bậc nhất là hàm số cho bởi công thức </a:t>
                  </a:r>
                  <a14:m>
                    <m:oMath xmlns:m="http://schemas.openxmlformats.org/officeDocument/2006/math">
                      <m:r>
                        <a:rPr lang="vi-VN" sz="4500" i="1">
                          <a:solidFill>
                            <a:srgbClr val="FEF3C6"/>
                          </a:solidFill>
                          <a:effectLst/>
                          <a:latin typeface="Cambria Math" panose="02040503050406030204" pitchFamily="18" charset="0"/>
                          <a:ea typeface="Dotum" panose="020B0600000101010101" pitchFamily="34" charset="-127"/>
                          <a:cs typeface="Times New Roman" panose="02020603050405020304" pitchFamily="18" charset="0"/>
                        </a:rPr>
                        <m:t>𝑦</m:t>
                      </m:r>
                      <m:r>
                        <a:rPr lang="vi-VN" sz="4500" i="1">
                          <a:solidFill>
                            <a:srgbClr val="FEF3C6"/>
                          </a:solidFill>
                          <a:effectLst/>
                          <a:latin typeface="Cambria Math" panose="02040503050406030204" pitchFamily="18" charset="0"/>
                          <a:ea typeface="Dotum" panose="020B0600000101010101" pitchFamily="34" charset="-127"/>
                          <a:cs typeface="Times New Roman" panose="02020603050405020304" pitchFamily="18" charset="0"/>
                        </a:rPr>
                        <m:t>=</m:t>
                      </m:r>
                      <m:r>
                        <a:rPr lang="vi-VN" sz="4500" i="1">
                          <a:solidFill>
                            <a:srgbClr val="FEF3C6"/>
                          </a:solidFill>
                          <a:effectLst/>
                          <a:latin typeface="Cambria Math" panose="02040503050406030204" pitchFamily="18" charset="0"/>
                          <a:ea typeface="Dotum" panose="020B0600000101010101" pitchFamily="34" charset="-127"/>
                          <a:cs typeface="Times New Roman" panose="02020603050405020304" pitchFamily="18" charset="0"/>
                        </a:rPr>
                        <m:t>𝑎𝑥</m:t>
                      </m:r>
                      <m:r>
                        <a:rPr lang="vi-VN" sz="4500" i="1">
                          <a:solidFill>
                            <a:srgbClr val="FEF3C6"/>
                          </a:solidFill>
                          <a:effectLst/>
                          <a:latin typeface="Cambria Math" panose="02040503050406030204" pitchFamily="18" charset="0"/>
                          <a:ea typeface="Dotum" panose="020B0600000101010101" pitchFamily="34" charset="-127"/>
                          <a:cs typeface="Times New Roman" panose="02020603050405020304" pitchFamily="18" charset="0"/>
                        </a:rPr>
                        <m:t>+</m:t>
                      </m:r>
                      <m:r>
                        <a:rPr lang="vi-VN" sz="4500" i="1">
                          <a:solidFill>
                            <a:srgbClr val="FEF3C6"/>
                          </a:solidFill>
                          <a:effectLst/>
                          <a:latin typeface="Cambria Math" panose="02040503050406030204" pitchFamily="18" charset="0"/>
                          <a:ea typeface="Dotum" panose="020B0600000101010101" pitchFamily="34" charset="-127"/>
                          <a:cs typeface="Times New Roman" panose="02020603050405020304" pitchFamily="18" charset="0"/>
                        </a:rPr>
                        <m:t>𝑏</m:t>
                      </m:r>
                    </m:oMath>
                  </a14:m>
                  <a:r>
                    <a:rPr lang="vi-VN" sz="4500">
                      <a:solidFill>
                        <a:srgbClr val="FEF3C6"/>
                      </a:solidFill>
                      <a:effectLst/>
                      <a:latin typeface="Arial" panose="020B0604020202020204" pitchFamily="34" charset="0"/>
                      <a:ea typeface="Dotum" panose="020B0600000101010101" pitchFamily="34" charset="-127"/>
                      <a:cs typeface="Arial" panose="020B0604020202020204" pitchFamily="34" charset="0"/>
                    </a:rPr>
                    <a:t>, trong đó </a:t>
                  </a:r>
                  <a14:m>
                    <m:oMath xmlns:m="http://schemas.openxmlformats.org/officeDocument/2006/math">
                      <m:r>
                        <a:rPr lang="vi-VN" sz="4500" i="1">
                          <a:solidFill>
                            <a:srgbClr val="FEF3C6"/>
                          </a:solidFill>
                          <a:effectLst/>
                          <a:latin typeface="Cambria Math" panose="02040503050406030204" pitchFamily="18" charset="0"/>
                          <a:ea typeface="Dotum" panose="020B0600000101010101" pitchFamily="34" charset="-127"/>
                          <a:cs typeface="Times New Roman" panose="02020603050405020304" pitchFamily="18" charset="0"/>
                        </a:rPr>
                        <m:t>𝑎</m:t>
                      </m:r>
                      <m:r>
                        <a:rPr lang="vi-VN" sz="4500" i="1">
                          <a:solidFill>
                            <a:srgbClr val="FEF3C6"/>
                          </a:solidFill>
                          <a:effectLst/>
                          <a:latin typeface="Cambria Math" panose="02040503050406030204" pitchFamily="18" charset="0"/>
                          <a:ea typeface="Dotum" panose="020B0600000101010101" pitchFamily="34" charset="-127"/>
                          <a:cs typeface="Times New Roman" panose="02020603050405020304" pitchFamily="18" charset="0"/>
                        </a:rPr>
                        <m:t>, </m:t>
                      </m:r>
                      <m:r>
                        <a:rPr lang="vi-VN" sz="4500" i="1">
                          <a:solidFill>
                            <a:srgbClr val="FEF3C6"/>
                          </a:solidFill>
                          <a:effectLst/>
                          <a:latin typeface="Cambria Math" panose="02040503050406030204" pitchFamily="18" charset="0"/>
                          <a:ea typeface="Dotum" panose="020B0600000101010101" pitchFamily="34" charset="-127"/>
                          <a:cs typeface="Times New Roman" panose="02020603050405020304" pitchFamily="18" charset="0"/>
                        </a:rPr>
                        <m:t>𝑏</m:t>
                      </m:r>
                    </m:oMath>
                  </a14:m>
                  <a:r>
                    <a:rPr lang="vi-VN" sz="4500">
                      <a:solidFill>
                        <a:srgbClr val="FEF3C6"/>
                      </a:solidFill>
                      <a:effectLst/>
                      <a:latin typeface="Arial" panose="020B0604020202020204" pitchFamily="34" charset="0"/>
                      <a:ea typeface="Dotum" panose="020B0600000101010101" pitchFamily="34" charset="-127"/>
                      <a:cs typeface="Arial" panose="020B0604020202020204" pitchFamily="34" charset="0"/>
                    </a:rPr>
                    <a:t> là các số cho trước và </a:t>
                  </a:r>
                  <a14:m>
                    <m:oMath xmlns:m="http://schemas.openxmlformats.org/officeDocument/2006/math">
                      <m:r>
                        <a:rPr lang="vi-VN" sz="4500" i="1">
                          <a:solidFill>
                            <a:srgbClr val="FEF3C6"/>
                          </a:solidFill>
                          <a:effectLst/>
                          <a:latin typeface="Cambria Math" panose="02040503050406030204" pitchFamily="18" charset="0"/>
                          <a:ea typeface="Dotum" panose="020B0600000101010101" pitchFamily="34" charset="-127"/>
                          <a:cs typeface="Times New Roman" panose="02020603050405020304" pitchFamily="18" charset="0"/>
                        </a:rPr>
                        <m:t>𝑎</m:t>
                      </m:r>
                      <m:r>
                        <a:rPr lang="vi-VN" sz="4500" i="1">
                          <a:solidFill>
                            <a:srgbClr val="FEF3C6"/>
                          </a:solidFill>
                          <a:effectLst/>
                          <a:latin typeface="Cambria Math" panose="02040503050406030204" pitchFamily="18" charset="0"/>
                          <a:ea typeface="Dotum" panose="020B0600000101010101" pitchFamily="34" charset="-127"/>
                          <a:cs typeface="Times New Roman" panose="02020603050405020304" pitchFamily="18" charset="0"/>
                        </a:rPr>
                        <m:t>≠0</m:t>
                      </m:r>
                    </m:oMath>
                  </a14:m>
                  <a:r>
                    <a:rPr lang="vi-VN" sz="4500">
                      <a:solidFill>
                        <a:srgbClr val="FEF3C6"/>
                      </a:solidFill>
                      <a:effectLst/>
                      <a:latin typeface="Arial" panose="020B0604020202020204" pitchFamily="34" charset="0"/>
                      <a:ea typeface="Dotum" panose="020B0600000101010101" pitchFamily="34" charset="-127"/>
                      <a:cs typeface="Arial" panose="020B0604020202020204" pitchFamily="34" charset="0"/>
                    </a:rPr>
                    <a:t>.</a:t>
                  </a:r>
                  <a:endParaRPr lang="en-US" sz="4500">
                    <a:solidFill>
                      <a:srgbClr val="FEF3C6"/>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4" name="TextBox 14"/>
                <p:cNvSpPr txBox="1">
                  <a:spLocks noRot="1" noChangeAspect="1" noMove="1" noResize="1" noEditPoints="1" noAdjustHandles="1" noChangeArrowheads="1" noChangeShapeType="1" noTextEdit="1"/>
                </p:cNvSpPr>
                <p:nvPr/>
              </p:nvSpPr>
              <p:spPr>
                <a:xfrm>
                  <a:off x="3203934" y="3478254"/>
                  <a:ext cx="12417066" cy="4154984"/>
                </a:xfrm>
                <a:prstGeom prst="rect">
                  <a:avLst/>
                </a:prstGeom>
                <a:blipFill>
                  <a:blip r:embed="rId2"/>
                  <a:stretch>
                    <a:fillRect l="-2798" r="-2798" b="-2346"/>
                  </a:stretch>
                </a:blipFill>
              </p:spPr>
              <p:txBody>
                <a:bodyPr/>
                <a:lstStyle/>
                <a:p>
                  <a:r>
                    <a:rPr lang="en-US">
                      <a:noFill/>
                    </a:rPr>
                    <a:t> </a:t>
                  </a:r>
                </a:p>
              </p:txBody>
            </p:sp>
          </mc:Fallback>
        </mc:AlternateContent>
        <p:sp>
          <p:nvSpPr>
            <p:cNvPr id="25" name="Freeform 25"/>
            <p:cNvSpPr/>
            <p:nvPr/>
          </p:nvSpPr>
          <p:spPr>
            <a:xfrm rot="-1333878">
              <a:off x="15864613" y="7575139"/>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3">
                <a:extLst>
                  <a:ext uri="{96DAC541-7B7A-43D3-8B79-37D633B846F1}">
                    <asvg:svgBlip xmlns="" xmlns:asvg="http://schemas.microsoft.com/office/drawing/2016/SVG/main" r:embed="rId11"/>
                  </a:ext>
                </a:extLst>
              </a:blip>
              <a:stretch>
                <a:fillRect/>
              </a:stretch>
            </a:blipFill>
          </p:spPr>
        </p:sp>
        <p:sp>
          <p:nvSpPr>
            <p:cNvPr id="26" name="Freeform 26"/>
            <p:cNvSpPr/>
            <p:nvPr/>
          </p:nvSpPr>
          <p:spPr>
            <a:xfrm rot="-1333878">
              <a:off x="14213578" y="7675132"/>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3">
                <a:extLst>
                  <a:ext uri="{96DAC541-7B7A-43D3-8B79-37D633B846F1}">
                    <asvg:svgBlip xmlns="" xmlns:asvg="http://schemas.microsoft.com/office/drawing/2016/SVG/main" r:embed="rId11"/>
                  </a:ext>
                </a:extLst>
              </a:blip>
              <a:stretch>
                <a:fillRect/>
              </a:stretch>
            </a:blipFill>
          </p:spPr>
        </p:sp>
      </p:grpSp>
      <p:pic>
        <p:nvPicPr>
          <p:cNvPr id="29" name="Picture 28"/>
          <p:cNvPicPr>
            <a:picLocks noChangeAspect="1"/>
          </p:cNvPicPr>
          <p:nvPr/>
        </p:nvPicPr>
        <p:blipFill>
          <a:blip r:embed="rId12"/>
          <a:stretch>
            <a:fillRect/>
          </a:stretch>
        </p:blipFill>
        <p:spPr>
          <a:xfrm>
            <a:off x="5562600" y="7368544"/>
            <a:ext cx="2584889" cy="2499714"/>
          </a:xfrm>
          <a:prstGeom prst="rect">
            <a:avLst/>
          </a:prstGeom>
        </p:spPr>
      </p:pic>
      <p:sp>
        <p:nvSpPr>
          <p:cNvPr id="30" name="Freeform 15"/>
          <p:cNvSpPr/>
          <p:nvPr/>
        </p:nvSpPr>
        <p:spPr>
          <a:xfrm>
            <a:off x="16143569" y="728120"/>
            <a:ext cx="1640360" cy="650179"/>
          </a:xfrm>
          <a:custGeom>
            <a:avLst/>
            <a:gdLst/>
            <a:ahLst/>
            <a:cxnLst/>
            <a:rect l="l" t="t" r="r" b="b"/>
            <a:pathLst>
              <a:path w="1640360" h="650179">
                <a:moveTo>
                  <a:pt x="0" y="0"/>
                </a:moveTo>
                <a:lnTo>
                  <a:pt x="1640361" y="0"/>
                </a:lnTo>
                <a:lnTo>
                  <a:pt x="1640361" y="650179"/>
                </a:lnTo>
                <a:lnTo>
                  <a:pt x="0" y="65017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31" name="Freeform 15"/>
          <p:cNvSpPr/>
          <p:nvPr/>
        </p:nvSpPr>
        <p:spPr>
          <a:xfrm>
            <a:off x="605520" y="728120"/>
            <a:ext cx="1640360" cy="650179"/>
          </a:xfrm>
          <a:custGeom>
            <a:avLst/>
            <a:gdLst/>
            <a:ahLst/>
            <a:cxnLst/>
            <a:rect l="l" t="t" r="r" b="b"/>
            <a:pathLst>
              <a:path w="1640360" h="650179">
                <a:moveTo>
                  <a:pt x="0" y="0"/>
                </a:moveTo>
                <a:lnTo>
                  <a:pt x="1640361" y="0"/>
                </a:lnTo>
                <a:lnTo>
                  <a:pt x="1640361" y="650179"/>
                </a:lnTo>
                <a:lnTo>
                  <a:pt x="0" y="65017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1807</TotalTime>
  <Words>2795</Words>
  <Application>Microsoft Office PowerPoint</Application>
  <PresentationFormat>Custom</PresentationFormat>
  <Paragraphs>314</Paragraphs>
  <Slides>47</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47</vt:i4>
      </vt:variant>
    </vt:vector>
  </HeadingPairs>
  <TitlesOfParts>
    <vt:vector size="57" baseType="lpstr">
      <vt:lpstr>Dotum</vt:lpstr>
      <vt:lpstr>Arial</vt:lpstr>
      <vt:lpstr>Cambria Math</vt:lpstr>
      <vt:lpstr>Wingdings</vt:lpstr>
      <vt:lpstr>More Sugar</vt:lpstr>
      <vt:lpstr>More Sugar Bold</vt:lpstr>
      <vt:lpstr>Calibri</vt:lpstr>
      <vt:lpstr>Open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Yellow Playful Thesis Defense Presentation</dc:title>
  <dc:creator>Hà Ngân</dc:creator>
  <cp:lastModifiedBy>Admin</cp:lastModifiedBy>
  <cp:revision>48</cp:revision>
  <dcterms:created xsi:type="dcterms:W3CDTF">2006-08-16T00:00:00Z</dcterms:created>
  <dcterms:modified xsi:type="dcterms:W3CDTF">2023-12-08T06:57:27Z</dcterms:modified>
  <dc:identifier>DAF1cscCFCQ</dc:identifier>
</cp:coreProperties>
</file>