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43" r:id="rId2"/>
    <p:sldId id="288" r:id="rId3"/>
    <p:sldId id="303" r:id="rId4"/>
    <p:sldId id="257" r:id="rId5"/>
    <p:sldId id="308" r:id="rId6"/>
    <p:sldId id="329" r:id="rId7"/>
    <p:sldId id="317" r:id="rId8"/>
    <p:sldId id="318" r:id="rId9"/>
    <p:sldId id="324" r:id="rId10"/>
    <p:sldId id="325" r:id="rId11"/>
    <p:sldId id="326" r:id="rId12"/>
    <p:sldId id="327" r:id="rId13"/>
    <p:sldId id="332" r:id="rId14"/>
    <p:sldId id="333" r:id="rId15"/>
    <p:sldId id="335" r:id="rId16"/>
    <p:sldId id="336" r:id="rId17"/>
    <p:sldId id="282" r:id="rId18"/>
    <p:sldId id="338" r:id="rId19"/>
    <p:sldId id="342" r:id="rId20"/>
    <p:sldId id="340" r:id="rId21"/>
    <p:sldId id="34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5A3B29"/>
    <a:srgbClr val="F28624"/>
    <a:srgbClr val="03A6EB"/>
    <a:srgbClr val="7BBF44"/>
    <a:srgbClr val="FFFFFF"/>
    <a:srgbClr val="E15A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9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9D1DF-1E4E-4A47-8F9E-15F1CDD00571}" type="datetimeFigureOut">
              <a:rPr lang="en-US" smtClean="0"/>
              <a:pPr/>
              <a:t>27/3/2023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77D606-0379-4837-A5A5-8D5747D121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157FC8C-17F8-4E83-BA68-693CC938EEAE}" type="slidenum">
              <a:rPr lang="en-US" smtClean="0"/>
              <a:pPr/>
              <a:t>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D45E-B540-76C8-EF8D-726D65F78B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F343E5-1206-D04E-F1B0-40C06FCD7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FD2EED-76EA-BE47-0CA8-29082BF8DD29}"/>
              </a:ext>
            </a:extLst>
          </p:cNvPr>
          <p:cNvSpPr>
            <a:spLocks noGrp="1"/>
          </p:cNvSpPr>
          <p:nvPr>
            <p:ph type="dt" sz="half" idx="10"/>
          </p:nvPr>
        </p:nvSpPr>
        <p:spPr/>
        <p:txBody>
          <a:bodyPr/>
          <a:lstStyle/>
          <a:p>
            <a:fld id="{50FE9176-65FC-4EBF-9DCF-B7451C1286C5}" type="datetimeFigureOut">
              <a:rPr lang="en-US" smtClean="0"/>
              <a:pPr/>
              <a:t>27/3/2023</a:t>
            </a:fld>
            <a:endParaRPr lang="en-US"/>
          </a:p>
        </p:txBody>
      </p:sp>
      <p:sp>
        <p:nvSpPr>
          <p:cNvPr id="5" name="Footer Placeholder 4">
            <a:extLst>
              <a:ext uri="{FF2B5EF4-FFF2-40B4-BE49-F238E27FC236}">
                <a16:creationId xmlns:a16="http://schemas.microsoft.com/office/drawing/2014/main" id="{B3F74D9A-6FA3-E68E-76FD-68C9A1D23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9C28AF-D456-73D7-CD41-108CA0906D1A}"/>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221902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DE44-0411-A46B-B8EA-30358DA41C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EF1832-0989-6210-B8E0-964FF50A9A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DC543-AAFB-5BDD-7761-BD536DFAB7C0}"/>
              </a:ext>
            </a:extLst>
          </p:cNvPr>
          <p:cNvSpPr>
            <a:spLocks noGrp="1"/>
          </p:cNvSpPr>
          <p:nvPr>
            <p:ph type="dt" sz="half" idx="10"/>
          </p:nvPr>
        </p:nvSpPr>
        <p:spPr/>
        <p:txBody>
          <a:bodyPr/>
          <a:lstStyle/>
          <a:p>
            <a:fld id="{50FE9176-65FC-4EBF-9DCF-B7451C1286C5}" type="datetimeFigureOut">
              <a:rPr lang="en-US" smtClean="0"/>
              <a:pPr/>
              <a:t>27/3/2023</a:t>
            </a:fld>
            <a:endParaRPr lang="en-US"/>
          </a:p>
        </p:txBody>
      </p:sp>
      <p:sp>
        <p:nvSpPr>
          <p:cNvPr id="5" name="Footer Placeholder 4">
            <a:extLst>
              <a:ext uri="{FF2B5EF4-FFF2-40B4-BE49-F238E27FC236}">
                <a16:creationId xmlns:a16="http://schemas.microsoft.com/office/drawing/2014/main" id="{F4B0E86F-DB2E-AB94-9C32-600A1B168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0901B-F57F-437F-4A0A-2231FC4E7D8E}"/>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5727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EFC4F9-DFF8-150F-5A72-28017DBE8D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995DC2-BE87-2CB5-B421-B27EA20406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A271F-0ED9-901C-A4EA-7801B1FECBFC}"/>
              </a:ext>
            </a:extLst>
          </p:cNvPr>
          <p:cNvSpPr>
            <a:spLocks noGrp="1"/>
          </p:cNvSpPr>
          <p:nvPr>
            <p:ph type="dt" sz="half" idx="10"/>
          </p:nvPr>
        </p:nvSpPr>
        <p:spPr/>
        <p:txBody>
          <a:bodyPr/>
          <a:lstStyle/>
          <a:p>
            <a:fld id="{50FE9176-65FC-4EBF-9DCF-B7451C1286C5}" type="datetimeFigureOut">
              <a:rPr lang="en-US" smtClean="0"/>
              <a:pPr/>
              <a:t>27/3/2023</a:t>
            </a:fld>
            <a:endParaRPr lang="en-US"/>
          </a:p>
        </p:txBody>
      </p:sp>
      <p:sp>
        <p:nvSpPr>
          <p:cNvPr id="5" name="Footer Placeholder 4">
            <a:extLst>
              <a:ext uri="{FF2B5EF4-FFF2-40B4-BE49-F238E27FC236}">
                <a16:creationId xmlns:a16="http://schemas.microsoft.com/office/drawing/2014/main" id="{D6172535-75B0-926F-EC7C-DDD3A8124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559A5-DEC5-7A9F-95BE-67DCB068EC5D}"/>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247710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05D0A-DEEC-62AB-26EE-342843334F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9E9B55-C278-B9A4-9F54-8A336CE6DC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DECD8D-0C78-BDCD-3768-602B2C0E1940}"/>
              </a:ext>
            </a:extLst>
          </p:cNvPr>
          <p:cNvSpPr>
            <a:spLocks noGrp="1"/>
          </p:cNvSpPr>
          <p:nvPr>
            <p:ph type="dt" sz="half" idx="10"/>
          </p:nvPr>
        </p:nvSpPr>
        <p:spPr/>
        <p:txBody>
          <a:bodyPr/>
          <a:lstStyle/>
          <a:p>
            <a:fld id="{50FE9176-65FC-4EBF-9DCF-B7451C1286C5}" type="datetimeFigureOut">
              <a:rPr lang="en-US" smtClean="0"/>
              <a:pPr/>
              <a:t>27/3/2023</a:t>
            </a:fld>
            <a:endParaRPr lang="en-US"/>
          </a:p>
        </p:txBody>
      </p:sp>
      <p:sp>
        <p:nvSpPr>
          <p:cNvPr id="5" name="Footer Placeholder 4">
            <a:extLst>
              <a:ext uri="{FF2B5EF4-FFF2-40B4-BE49-F238E27FC236}">
                <a16:creationId xmlns:a16="http://schemas.microsoft.com/office/drawing/2014/main" id="{4F8E74F9-93F1-8EC0-7D3D-3EC47D834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BE95A-9BE9-E5C5-D32A-D30C55506BDD}"/>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340745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D6ABB-1728-94DA-FC29-F4206BBC32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612F5C-9A02-24BC-3A8F-70C6E9C1EE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6CAC71-E8DD-4D0D-2F7A-98275D74F058}"/>
              </a:ext>
            </a:extLst>
          </p:cNvPr>
          <p:cNvSpPr>
            <a:spLocks noGrp="1"/>
          </p:cNvSpPr>
          <p:nvPr>
            <p:ph type="dt" sz="half" idx="10"/>
          </p:nvPr>
        </p:nvSpPr>
        <p:spPr/>
        <p:txBody>
          <a:bodyPr/>
          <a:lstStyle/>
          <a:p>
            <a:fld id="{50FE9176-65FC-4EBF-9DCF-B7451C1286C5}" type="datetimeFigureOut">
              <a:rPr lang="en-US" smtClean="0"/>
              <a:pPr/>
              <a:t>27/3/2023</a:t>
            </a:fld>
            <a:endParaRPr lang="en-US"/>
          </a:p>
        </p:txBody>
      </p:sp>
      <p:sp>
        <p:nvSpPr>
          <p:cNvPr id="5" name="Footer Placeholder 4">
            <a:extLst>
              <a:ext uri="{FF2B5EF4-FFF2-40B4-BE49-F238E27FC236}">
                <a16:creationId xmlns:a16="http://schemas.microsoft.com/office/drawing/2014/main" id="{7CCD1EAA-B24A-BF73-82EE-09F68092B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DC300-316B-4301-5AFE-CBE8A4695309}"/>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350635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9512F-9CDF-8E80-DD71-DB49B6E5CB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6595D4-1097-CEAB-B672-275C182FC8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6EA35F-42C4-A085-190B-8BA6D1E5C3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FD23DE-52FD-7678-D288-E51C34360DEA}"/>
              </a:ext>
            </a:extLst>
          </p:cNvPr>
          <p:cNvSpPr>
            <a:spLocks noGrp="1"/>
          </p:cNvSpPr>
          <p:nvPr>
            <p:ph type="dt" sz="half" idx="10"/>
          </p:nvPr>
        </p:nvSpPr>
        <p:spPr/>
        <p:txBody>
          <a:bodyPr/>
          <a:lstStyle/>
          <a:p>
            <a:fld id="{50FE9176-65FC-4EBF-9DCF-B7451C1286C5}" type="datetimeFigureOut">
              <a:rPr lang="en-US" smtClean="0"/>
              <a:pPr/>
              <a:t>27/3/2023</a:t>
            </a:fld>
            <a:endParaRPr lang="en-US"/>
          </a:p>
        </p:txBody>
      </p:sp>
      <p:sp>
        <p:nvSpPr>
          <p:cNvPr id="6" name="Footer Placeholder 5">
            <a:extLst>
              <a:ext uri="{FF2B5EF4-FFF2-40B4-BE49-F238E27FC236}">
                <a16:creationId xmlns:a16="http://schemas.microsoft.com/office/drawing/2014/main" id="{FB2B560A-EEB0-47D4-EDFD-3187E0FD79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B0B098-CC1F-AD59-D4AD-E83CD2ECD5FA}"/>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58675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A33FA-781C-B082-EB32-616A853DC8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5533FA-337B-E7F3-5B38-DE0DCB11DF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6E0435-EB0C-D6F0-8F29-B7257078D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58A2F4-5E80-D5E6-4985-F0CA13449C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EC09B6-6BB0-1FCD-EE44-153E47FC9B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FA67A2-AF22-5A72-E46D-DD1E15FA10BF}"/>
              </a:ext>
            </a:extLst>
          </p:cNvPr>
          <p:cNvSpPr>
            <a:spLocks noGrp="1"/>
          </p:cNvSpPr>
          <p:nvPr>
            <p:ph type="dt" sz="half" idx="10"/>
          </p:nvPr>
        </p:nvSpPr>
        <p:spPr/>
        <p:txBody>
          <a:bodyPr/>
          <a:lstStyle/>
          <a:p>
            <a:fld id="{50FE9176-65FC-4EBF-9DCF-B7451C1286C5}" type="datetimeFigureOut">
              <a:rPr lang="en-US" smtClean="0"/>
              <a:pPr/>
              <a:t>27/3/2023</a:t>
            </a:fld>
            <a:endParaRPr lang="en-US"/>
          </a:p>
        </p:txBody>
      </p:sp>
      <p:sp>
        <p:nvSpPr>
          <p:cNvPr id="8" name="Footer Placeholder 7">
            <a:extLst>
              <a:ext uri="{FF2B5EF4-FFF2-40B4-BE49-F238E27FC236}">
                <a16:creationId xmlns:a16="http://schemas.microsoft.com/office/drawing/2014/main" id="{7162D31C-FB37-C4D0-52F3-AFC21B8DEA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B9ADF3-A33E-88A7-1E38-672A5732783A}"/>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1413750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4B82-A962-9DD0-9725-1B5413DA88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3CB7A0-D886-450D-8870-E5752715E522}"/>
              </a:ext>
            </a:extLst>
          </p:cNvPr>
          <p:cNvSpPr>
            <a:spLocks noGrp="1"/>
          </p:cNvSpPr>
          <p:nvPr>
            <p:ph type="dt" sz="half" idx="10"/>
          </p:nvPr>
        </p:nvSpPr>
        <p:spPr/>
        <p:txBody>
          <a:bodyPr/>
          <a:lstStyle/>
          <a:p>
            <a:fld id="{50FE9176-65FC-4EBF-9DCF-B7451C1286C5}" type="datetimeFigureOut">
              <a:rPr lang="en-US" smtClean="0"/>
              <a:pPr/>
              <a:t>27/3/2023</a:t>
            </a:fld>
            <a:endParaRPr lang="en-US"/>
          </a:p>
        </p:txBody>
      </p:sp>
      <p:sp>
        <p:nvSpPr>
          <p:cNvPr id="4" name="Footer Placeholder 3">
            <a:extLst>
              <a:ext uri="{FF2B5EF4-FFF2-40B4-BE49-F238E27FC236}">
                <a16:creationId xmlns:a16="http://schemas.microsoft.com/office/drawing/2014/main" id="{565023ED-D06D-6D4C-EE72-80CB8AEA5D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CD2449-7975-5C03-C1B7-B28505EA5C7D}"/>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1869047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93F7E0-32D2-FDB2-CF42-634C1EB2EA86}"/>
              </a:ext>
            </a:extLst>
          </p:cNvPr>
          <p:cNvSpPr>
            <a:spLocks noGrp="1"/>
          </p:cNvSpPr>
          <p:nvPr>
            <p:ph type="dt" sz="half" idx="10"/>
          </p:nvPr>
        </p:nvSpPr>
        <p:spPr/>
        <p:txBody>
          <a:bodyPr/>
          <a:lstStyle/>
          <a:p>
            <a:fld id="{50FE9176-65FC-4EBF-9DCF-B7451C1286C5}" type="datetimeFigureOut">
              <a:rPr lang="en-US" smtClean="0"/>
              <a:pPr/>
              <a:t>27/3/2023</a:t>
            </a:fld>
            <a:endParaRPr lang="en-US"/>
          </a:p>
        </p:txBody>
      </p:sp>
      <p:sp>
        <p:nvSpPr>
          <p:cNvPr id="3" name="Footer Placeholder 2">
            <a:extLst>
              <a:ext uri="{FF2B5EF4-FFF2-40B4-BE49-F238E27FC236}">
                <a16:creationId xmlns:a16="http://schemas.microsoft.com/office/drawing/2014/main" id="{CDCC9099-6EE2-745F-8854-C5D4BCFA88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0326AC-816D-6A3D-05B6-810A00C26C54}"/>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155766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7EDCB-283A-C772-4B78-E71DA52B25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A3C1C6-CC8B-CACC-AE93-5167D9218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8D4EBE-7587-C974-0490-6BAF313A2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48C66B-BE56-35EF-A5CC-26EFC34FB4F5}"/>
              </a:ext>
            </a:extLst>
          </p:cNvPr>
          <p:cNvSpPr>
            <a:spLocks noGrp="1"/>
          </p:cNvSpPr>
          <p:nvPr>
            <p:ph type="dt" sz="half" idx="10"/>
          </p:nvPr>
        </p:nvSpPr>
        <p:spPr/>
        <p:txBody>
          <a:bodyPr/>
          <a:lstStyle/>
          <a:p>
            <a:fld id="{50FE9176-65FC-4EBF-9DCF-B7451C1286C5}" type="datetimeFigureOut">
              <a:rPr lang="en-US" smtClean="0"/>
              <a:pPr/>
              <a:t>27/3/2023</a:t>
            </a:fld>
            <a:endParaRPr lang="en-US"/>
          </a:p>
        </p:txBody>
      </p:sp>
      <p:sp>
        <p:nvSpPr>
          <p:cNvPr id="6" name="Footer Placeholder 5">
            <a:extLst>
              <a:ext uri="{FF2B5EF4-FFF2-40B4-BE49-F238E27FC236}">
                <a16:creationId xmlns:a16="http://schemas.microsoft.com/office/drawing/2014/main" id="{43EE5494-CA73-3EE7-DE68-70716652BD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6759A2-CA86-C6CD-6B2D-6AE2F821453E}"/>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290796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D9F82-0BC1-464D-6957-6EC292617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09D4D5-217F-812B-9AC4-1E0B0A9E8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0CD758-184D-7BA2-E99A-96DA8F87F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28B5DD-3A7A-832A-37CC-614FCEA97027}"/>
              </a:ext>
            </a:extLst>
          </p:cNvPr>
          <p:cNvSpPr>
            <a:spLocks noGrp="1"/>
          </p:cNvSpPr>
          <p:nvPr>
            <p:ph type="dt" sz="half" idx="10"/>
          </p:nvPr>
        </p:nvSpPr>
        <p:spPr/>
        <p:txBody>
          <a:bodyPr/>
          <a:lstStyle/>
          <a:p>
            <a:fld id="{50FE9176-65FC-4EBF-9DCF-B7451C1286C5}" type="datetimeFigureOut">
              <a:rPr lang="en-US" smtClean="0"/>
              <a:pPr/>
              <a:t>27/3/2023</a:t>
            </a:fld>
            <a:endParaRPr lang="en-US"/>
          </a:p>
        </p:txBody>
      </p:sp>
      <p:sp>
        <p:nvSpPr>
          <p:cNvPr id="6" name="Footer Placeholder 5">
            <a:extLst>
              <a:ext uri="{FF2B5EF4-FFF2-40B4-BE49-F238E27FC236}">
                <a16:creationId xmlns:a16="http://schemas.microsoft.com/office/drawing/2014/main" id="{8A698E72-CB53-D7A6-6587-7FD6290AB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8CFAFB-2762-240C-616F-E61DDF181CA8}"/>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341315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727AAA-15A6-7B99-4D59-E8318A2A0D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E46AD9-C432-E86F-7DEB-9225DE978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4501B2-8DEC-A8D3-5ABD-84BBBC3F50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E9176-65FC-4EBF-9DCF-B7451C1286C5}" type="datetimeFigureOut">
              <a:rPr lang="en-US" smtClean="0"/>
              <a:pPr/>
              <a:t>27/3/2023</a:t>
            </a:fld>
            <a:endParaRPr lang="en-US"/>
          </a:p>
        </p:txBody>
      </p:sp>
      <p:sp>
        <p:nvSpPr>
          <p:cNvPr id="5" name="Footer Placeholder 4">
            <a:extLst>
              <a:ext uri="{FF2B5EF4-FFF2-40B4-BE49-F238E27FC236}">
                <a16:creationId xmlns:a16="http://schemas.microsoft.com/office/drawing/2014/main" id="{D62C74E1-55BD-A459-A88B-D7D476B1C8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B76B62-F6A9-3456-3EE7-D2C9A06028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84863-1356-41A4-A391-50CC650CBAEE}" type="slidenum">
              <a:rPr lang="en-US" smtClean="0"/>
              <a:pPr/>
              <a:t>‹#›</a:t>
            </a:fld>
            <a:endParaRPr lang="en-US"/>
          </a:p>
        </p:txBody>
      </p:sp>
    </p:spTree>
    <p:extLst>
      <p:ext uri="{BB962C8B-B14F-4D97-AF65-F5344CB8AC3E}">
        <p14:creationId xmlns:p14="http://schemas.microsoft.com/office/powerpoint/2010/main" val="2888764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84EA7ED-5804-9BE6-EA0E-2C63A783423C}"/>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0D1C171C-EED9-4574-5DE3-7CC86746E3D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4945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351693" y="668215"/>
            <a:ext cx="11019692" cy="2227384"/>
            <a:chOff x="5608084" y="1959665"/>
            <a:chExt cx="6527594" cy="2988687"/>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913603" y="2733261"/>
              <a:ext cx="5222075"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002060"/>
                  </a:solidFill>
                  <a:latin typeface="Times New Roman" pitchFamily="18" charset="0"/>
                  <a:cs typeface="Times New Roman" pitchFamily="18" charset="0"/>
                </a:rPr>
                <a:t>Dựa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loại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thức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vật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được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chia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thành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những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nhóm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Hãy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phân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chia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những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vật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sau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nhóm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nhau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trâu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lợn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dê</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cừu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người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hổ</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sói</a:t>
              </a:r>
              <a:r>
                <a:rPr lang="en-US" sz="2800" dirty="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1569400"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Rounded Corners 7">
            <a:extLst>
              <a:ext uri="{FF2B5EF4-FFF2-40B4-BE49-F238E27FC236}">
                <a16:creationId xmlns:a16="http://schemas.microsoft.com/office/drawing/2014/main" id="{267080EB-96FC-4D86-3147-600F1ABB3FE0}"/>
              </a:ext>
            </a:extLst>
          </p:cNvPr>
          <p:cNvSpPr/>
          <p:nvPr/>
        </p:nvSpPr>
        <p:spPr>
          <a:xfrm>
            <a:off x="1969476" y="3399692"/>
            <a:ext cx="9237786" cy="2543908"/>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solidFill>
                  <a:srgbClr val="FF0000"/>
                </a:solidFill>
                <a:latin typeface="Times New Roman" pitchFamily="18" charset="0"/>
                <a:cs typeface="Times New Roman" pitchFamily="18" charset="0"/>
              </a:rPr>
              <a:t>Dựa vào loại thức ăn động vật được chia thành các nhóm sau:</a:t>
            </a:r>
            <a:endParaRPr lang="en-US" sz="2800" dirty="0">
              <a:solidFill>
                <a:srgbClr val="FF0000"/>
              </a:solidFill>
              <a:latin typeface="Times New Roman" pitchFamily="18" charset="0"/>
              <a:cs typeface="Times New Roman" pitchFamily="18" charset="0"/>
            </a:endParaRPr>
          </a:p>
          <a:p>
            <a:r>
              <a:rPr lang="de-DE" sz="2800" dirty="0">
                <a:solidFill>
                  <a:srgbClr val="FF0000"/>
                </a:solidFill>
                <a:latin typeface="Times New Roman" pitchFamily="18" charset="0"/>
                <a:cs typeface="Times New Roman" pitchFamily="18" charset="0"/>
              </a:rPr>
              <a:t>+ Đông vật ăn thực vật (động vật ăn cỏ): trâu, dê, cừu…</a:t>
            </a:r>
            <a:endParaRPr lang="en-US" sz="2800" dirty="0">
              <a:solidFill>
                <a:srgbClr val="FF0000"/>
              </a:solidFill>
              <a:latin typeface="Times New Roman" pitchFamily="18" charset="0"/>
              <a:cs typeface="Times New Roman" pitchFamily="18" charset="0"/>
            </a:endParaRPr>
          </a:p>
          <a:p>
            <a:r>
              <a:rPr lang="de-DE" sz="2800" dirty="0">
                <a:solidFill>
                  <a:srgbClr val="FF0000"/>
                </a:solidFill>
                <a:latin typeface="Times New Roman" pitchFamily="18" charset="0"/>
                <a:cs typeface="Times New Roman" pitchFamily="18" charset="0"/>
              </a:rPr>
              <a:t>+ Động vật ăn động vật (động vật ăn thịt): chó, hổ, sói…</a:t>
            </a:r>
            <a:endParaRPr lang="en-US" sz="2800" dirty="0">
              <a:solidFill>
                <a:srgbClr val="FF0000"/>
              </a:solidFill>
              <a:latin typeface="Times New Roman" pitchFamily="18" charset="0"/>
              <a:cs typeface="Times New Roman" pitchFamily="18" charset="0"/>
            </a:endParaRPr>
          </a:p>
          <a:p>
            <a:r>
              <a:rPr lang="de-DE" sz="2800" dirty="0">
                <a:solidFill>
                  <a:srgbClr val="FF0000"/>
                </a:solidFill>
                <a:latin typeface="Times New Roman" pitchFamily="18" charset="0"/>
                <a:cs typeface="Times New Roman" pitchFamily="18" charset="0"/>
              </a:rPr>
              <a:t>+ Động vật ăn tạp: gà, lợn, con người…</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438341" y="4584302"/>
            <a:ext cx="10914184" cy="1650845"/>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002060"/>
                </a:solidFill>
                <a:latin typeface="Times New Roman" pitchFamily="18" charset="0"/>
                <a:cs typeface="Times New Roman" pitchFamily="18" charset="0"/>
              </a:rPr>
              <a:t>Quan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hình</a:t>
            </a:r>
            <a:r>
              <a:rPr lang="en-US" sz="2800" dirty="0">
                <a:solidFill>
                  <a:srgbClr val="002060"/>
                </a:solidFill>
                <a:latin typeface="Times New Roman" pitchFamily="18" charset="0"/>
                <a:cs typeface="Times New Roman" pitchFamily="18" charset="0"/>
              </a:rPr>
              <a:t> 26.2, </a:t>
            </a:r>
            <a:r>
              <a:rPr lang="en-US" sz="2800" dirty="0" err="1">
                <a:solidFill>
                  <a:srgbClr val="002060"/>
                </a:solidFill>
                <a:latin typeface="Times New Roman" pitchFamily="18" charset="0"/>
                <a:cs typeface="Times New Roman" pitchFamily="18" charset="0"/>
              </a:rPr>
              <a:t>mô</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tả</a:t>
            </a:r>
            <a:r>
              <a:rPr lang="en-US" sz="2800" dirty="0">
                <a:solidFill>
                  <a:srgbClr val="002060"/>
                </a:solidFill>
                <a:latin typeface="Times New Roman" pitchFamily="18" charset="0"/>
                <a:cs typeface="Times New Roman" pitchFamily="18" charset="0"/>
              </a:rPr>
              <a:t> con </a:t>
            </a:r>
            <a:r>
              <a:rPr lang="en-US" sz="2800" dirty="0" err="1">
                <a:solidFill>
                  <a:srgbClr val="002060"/>
                </a:solidFill>
                <a:latin typeface="Times New Roman" pitchFamily="18" charset="0"/>
                <a:cs typeface="Times New Roman" pitchFamily="18" charset="0"/>
              </a:rPr>
              <a:t>đường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nhận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tiêu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hóa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thức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hấp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dưỡng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thải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bã</a:t>
            </a:r>
            <a:r>
              <a:rPr lang="en-US" sz="2800" dirty="0">
                <a:solidFill>
                  <a:srgbClr val="002060"/>
                </a:solidFill>
                <a:latin typeface="Times New Roman" pitchFamily="18" charset="0"/>
                <a:cs typeface="Times New Roman" pitchFamily="18" charset="0"/>
              </a:rPr>
              <a:t> ở </a:t>
            </a:r>
            <a:r>
              <a:rPr lang="en-US" sz="2800" dirty="0" err="1">
                <a:solidFill>
                  <a:srgbClr val="002060"/>
                </a:solidFill>
                <a:latin typeface="Times New Roman" pitchFamily="18" charset="0"/>
                <a:cs typeface="Times New Roman" pitchFamily="18" charset="0"/>
              </a:rPr>
              <a:t>người</a:t>
            </a:r>
            <a:r>
              <a:rPr lang="en-US" sz="2800" dirty="0">
                <a:solidFill>
                  <a:srgbClr val="002060"/>
                </a:solidFill>
                <a:latin typeface="Times New Roman" pitchFamily="18" charset="0"/>
                <a:cs typeface="Times New Roman" pitchFamily="18" charset="0"/>
              </a:rPr>
              <a:t>?</a:t>
            </a:r>
          </a:p>
        </p:txBody>
      </p:sp>
      <p:pic>
        <p:nvPicPr>
          <p:cNvPr id="1027" name="Picture 3" descr="E:\dx  lieu\Nam hoc 2022-2023\GIAO AN\SINH 7- KHTN\KHTN CANH DIEU\BAI NÔP CUA NHOM SOAN GIAO AN\BAI 26 PP\26.2.PNG"/>
          <p:cNvPicPr>
            <a:picLocks noChangeAspect="1" noChangeArrowheads="1"/>
          </p:cNvPicPr>
          <p:nvPr/>
        </p:nvPicPr>
        <p:blipFill>
          <a:blip r:embed="rId2"/>
          <a:srcRect/>
          <a:stretch>
            <a:fillRect/>
          </a:stretch>
        </p:blipFill>
        <p:spPr bwMode="auto">
          <a:xfrm>
            <a:off x="638907" y="-117231"/>
            <a:ext cx="10914185" cy="4232031"/>
          </a:xfrm>
          <a:prstGeom prst="rect">
            <a:avLst/>
          </a:prstGeom>
          <a:noFill/>
        </p:spPr>
      </p:pic>
      <p:sp>
        <p:nvSpPr>
          <p:cNvPr id="3" name="Rectangle: Rounded Corners 7">
            <a:extLst>
              <a:ext uri="{FF2B5EF4-FFF2-40B4-BE49-F238E27FC236}">
                <a16:creationId xmlns:a16="http://schemas.microsoft.com/office/drawing/2014/main" id="{0A8349CC-B3F8-63AD-7C39-2D503FC5AF22}"/>
              </a:ext>
            </a:extLst>
          </p:cNvPr>
          <p:cNvSpPr/>
          <p:nvPr/>
        </p:nvSpPr>
        <p:spPr>
          <a:xfrm>
            <a:off x="438341" y="3876261"/>
            <a:ext cx="11430000" cy="27432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solidFill>
                  <a:srgbClr val="FF0000"/>
                </a:solidFill>
                <a:latin typeface="Times New Roman" pitchFamily="18" charset="0"/>
                <a:cs typeface="Times New Roman" pitchFamily="18" charset="0"/>
              </a:rPr>
              <a:t>Con đường thu nhận, tiêu hóa, hấp thụ và thải bã ở người:</a:t>
            </a:r>
            <a:endParaRPr lang="en-US" sz="2800" dirty="0">
              <a:solidFill>
                <a:srgbClr val="FF0000"/>
              </a:solidFill>
              <a:latin typeface="Times New Roman" pitchFamily="18" charset="0"/>
              <a:cs typeface="Times New Roman" pitchFamily="18" charset="0"/>
            </a:endParaRPr>
          </a:p>
          <a:p>
            <a:r>
              <a:rPr lang="de-DE" sz="2800" dirty="0">
                <a:solidFill>
                  <a:srgbClr val="FF0000"/>
                </a:solidFill>
                <a:latin typeface="Times New Roman" pitchFamily="18" charset="0"/>
                <a:cs typeface="Times New Roman" pitchFamily="18" charset="0"/>
              </a:rPr>
              <a:t>Miệng thu nhận thức ăn, nghiền nhỏ và đẩy thức ăn xuống thực quản, rồi đến dạ dày. Dạ dày nhào trộn thức ăn thành dạng lỏng và tiêu hóa một phần. Ở ruột non, thức ăn được tiêu hóa và chất dinh dưỡng được hấp thụ. Khi đi qua ruột già, hỗn hợp dịch lỏng được hấp thụ lại nước và chuyển thành chất thải rắn.Thông qua trực tràng và hậu môn chất thải rắn được thải ra ngoài</a:t>
            </a:r>
            <a:r>
              <a:rPr lang="de-DE" sz="2800" dirty="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dx  lieu\Nam hoc 2022-2023\GIAO AN\SINH 7- KHTN\KHTN CANH DIEU\BAI NÔP CUA NHOM SOAN GIAO AN\BAI 26 PP\26.3.PNG"/>
          <p:cNvPicPr>
            <a:picLocks noChangeAspect="1" noChangeArrowheads="1"/>
          </p:cNvPicPr>
          <p:nvPr/>
        </p:nvPicPr>
        <p:blipFill>
          <a:blip r:embed="rId2"/>
          <a:srcRect/>
          <a:stretch>
            <a:fillRect/>
          </a:stretch>
        </p:blipFill>
        <p:spPr bwMode="auto">
          <a:xfrm>
            <a:off x="5380037" y="-286603"/>
            <a:ext cx="6193264" cy="5938351"/>
          </a:xfrm>
          <a:prstGeom prst="rect">
            <a:avLst/>
          </a:prstGeom>
          <a:noFill/>
        </p:spPr>
      </p:pic>
      <p:grpSp>
        <p:nvGrpSpPr>
          <p:cNvPr id="2" name="Group 5">
            <a:extLst>
              <a:ext uri="{FF2B5EF4-FFF2-40B4-BE49-F238E27FC236}">
                <a16:creationId xmlns:a16="http://schemas.microsoft.com/office/drawing/2014/main" id="{67584D8A-A24E-C6B0-DC53-9469F48CABC3}"/>
              </a:ext>
            </a:extLst>
          </p:cNvPr>
          <p:cNvGrpSpPr/>
          <p:nvPr/>
        </p:nvGrpSpPr>
        <p:grpSpPr>
          <a:xfrm>
            <a:off x="326207" y="314994"/>
            <a:ext cx="5308183" cy="3319069"/>
            <a:chOff x="5608084" y="1959665"/>
            <a:chExt cx="6873674" cy="2215091"/>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412802" y="1959665"/>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002060"/>
                  </a:solidFill>
                  <a:latin typeface="Times New Roman" pitchFamily="18" charset="0"/>
                  <a:cs typeface="Times New Roman" pitchFamily="18" charset="0"/>
                </a:rPr>
                <a:t>Quan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hình</a:t>
              </a:r>
              <a:r>
                <a:rPr lang="en-US" sz="2800" dirty="0">
                  <a:solidFill>
                    <a:srgbClr val="002060"/>
                  </a:solidFill>
                  <a:latin typeface="Times New Roman" pitchFamily="18" charset="0"/>
                  <a:cs typeface="Times New Roman" pitchFamily="18" charset="0"/>
                </a:rPr>
                <a:t> 26.3, </a:t>
              </a:r>
              <a:r>
                <a:rPr lang="en-US" sz="2800" dirty="0" err="1">
                  <a:solidFill>
                    <a:srgbClr val="002060"/>
                  </a:solidFill>
                  <a:latin typeface="Times New Roman" pitchFamily="18" charset="0"/>
                  <a:cs typeface="Times New Roman" pitchFamily="18" charset="0"/>
                </a:rPr>
                <a:t>phân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biệt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giai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đoạn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nhận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tiêu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hóa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thức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hấp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thụ</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dưỡng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thải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bã</a:t>
              </a:r>
              <a:r>
                <a:rPr lang="en-US" sz="2800" dirty="0">
                  <a:solidFill>
                    <a:srgbClr val="002060"/>
                  </a:solidFill>
                  <a:latin typeface="Times New Roman" pitchFamily="18" charset="0"/>
                  <a:cs typeface="Times New Roman" pitchFamily="18" charset="0"/>
                </a:rPr>
                <a:t> ở </a:t>
              </a:r>
              <a:r>
                <a:rPr lang="en-US" sz="2800" dirty="0" err="1">
                  <a:solidFill>
                    <a:srgbClr val="002060"/>
                  </a:solidFill>
                  <a:latin typeface="Times New Roman" pitchFamily="18" charset="0"/>
                  <a:cs typeface="Times New Roman" pitchFamily="18" charset="0"/>
                </a:rPr>
                <a:t>người</a:t>
              </a:r>
              <a:r>
                <a:rPr lang="en-US" sz="2800" dirty="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Rounded Corners 7">
            <a:extLst>
              <a:ext uri="{FF2B5EF4-FFF2-40B4-BE49-F238E27FC236}">
                <a16:creationId xmlns:a16="http://schemas.microsoft.com/office/drawing/2014/main" id="{9E14BACA-62F8-CAD9-007E-37372E0ED2F8}"/>
              </a:ext>
            </a:extLst>
          </p:cNvPr>
          <p:cNvSpPr/>
          <p:nvPr/>
        </p:nvSpPr>
        <p:spPr>
          <a:xfrm>
            <a:off x="183968" y="4241176"/>
            <a:ext cx="12018591" cy="2486463"/>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solidFill>
                  <a:srgbClr val="FF0000"/>
                </a:solidFill>
                <a:latin typeface="Times New Roman" pitchFamily="18" charset="0"/>
                <a:cs typeface="Times New Roman" pitchFamily="18" charset="0"/>
              </a:rPr>
              <a:t>- Giai đoạn thu nhận: Miệng thu nhận thức ăn → nghiền nhỏ thức ăn và đẩy xuống thực quản → Thực quản vận chuyển thức ăn xuống dạ dày.</a:t>
            </a:r>
            <a:endParaRPr lang="en-US" sz="2400" dirty="0">
              <a:solidFill>
                <a:srgbClr val="FF0000"/>
              </a:solidFill>
              <a:latin typeface="Times New Roman" pitchFamily="18" charset="0"/>
              <a:cs typeface="Times New Roman" pitchFamily="18" charset="0"/>
            </a:endParaRPr>
          </a:p>
          <a:p>
            <a:r>
              <a:rPr lang="de-DE" sz="2400" dirty="0">
                <a:solidFill>
                  <a:srgbClr val="FF0000"/>
                </a:solidFill>
                <a:latin typeface="Times New Roman" pitchFamily="18" charset="0"/>
                <a:cs typeface="Times New Roman" pitchFamily="18" charset="0"/>
              </a:rPr>
              <a:t>- Giai đoạn tiêu hóa thức ăn, hấp thụ chất dinh dưỡng: Chỉ một lượng rất nhỏ thức ăn được tiêu hóa ở miệng sau đó được tiêu hóa 1 phần ở dạ dày → ruột non là nơi tiêu hóa hoàn toàn thức ăn và diễn ra sự hấp thụ các chất dinh dưỡng.</a:t>
            </a:r>
            <a:endParaRPr lang="en-US" sz="2400" dirty="0">
              <a:solidFill>
                <a:srgbClr val="FF0000"/>
              </a:solidFill>
              <a:latin typeface="Times New Roman" pitchFamily="18" charset="0"/>
              <a:cs typeface="Times New Roman" pitchFamily="18" charset="0"/>
            </a:endParaRPr>
          </a:p>
          <a:p>
            <a:r>
              <a:rPr lang="de-DE" sz="2400" dirty="0">
                <a:solidFill>
                  <a:srgbClr val="FF0000"/>
                </a:solidFill>
                <a:latin typeface="Times New Roman" pitchFamily="18" charset="0"/>
                <a:cs typeface="Times New Roman" pitchFamily="18" charset="0"/>
              </a:rPr>
              <a:t>- Giai đoạn thải bã: thực hiện ở ruột già. Ruột già hấp thụ lại nước chuyển chất thải dạng lỏng thành chất thải rắn đẩy đến trực tràng (chứa phân) và đẩy ra ngoài cơ thể theo hậu môn.</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140677" y="937846"/>
            <a:ext cx="5040923" cy="4177494"/>
            <a:chOff x="5608084" y="1959665"/>
            <a:chExt cx="6527594" cy="2787989"/>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1"/>
              <a:ext cx="5068956" cy="2014393"/>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002060"/>
                  </a:solidFill>
                  <a:latin typeface="Times New Roman" pitchFamily="18" charset="0"/>
                  <a:cs typeface="Times New Roman" pitchFamily="18" charset="0"/>
                </a:rPr>
                <a:t>Thức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tiêu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hóa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dưỡng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đến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bộ</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phận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nhau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của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theo</a:t>
              </a:r>
              <a:r>
                <a:rPr lang="en-US" sz="2800" dirty="0">
                  <a:solidFill>
                    <a:srgbClr val="002060"/>
                  </a:solidFill>
                  <a:latin typeface="Times New Roman" pitchFamily="18" charset="0"/>
                  <a:cs typeface="Times New Roman" pitchFamily="18" charset="0"/>
                </a:rPr>
                <a:t> con </a:t>
              </a:r>
              <a:r>
                <a:rPr lang="en-US" sz="2800" dirty="0" err="1">
                  <a:solidFill>
                    <a:srgbClr val="002060"/>
                  </a:solidFill>
                  <a:latin typeface="Times New Roman" pitchFamily="18" charset="0"/>
                  <a:cs typeface="Times New Roman" pitchFamily="18" charset="0"/>
                </a:rPr>
                <a:t>đường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nào</a:t>
              </a:r>
              <a:r>
                <a:rPr lang="en-US" sz="2800" dirty="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Rounded Corners 7">
            <a:extLst>
              <a:ext uri="{FF2B5EF4-FFF2-40B4-BE49-F238E27FC236}">
                <a16:creationId xmlns:a16="http://schemas.microsoft.com/office/drawing/2014/main" id="{267080EB-96FC-4D86-3147-600F1ABB3FE0}"/>
              </a:ext>
            </a:extLst>
          </p:cNvPr>
          <p:cNvSpPr/>
          <p:nvPr/>
        </p:nvSpPr>
        <p:spPr>
          <a:xfrm>
            <a:off x="5956338" y="2132162"/>
            <a:ext cx="5907416" cy="33190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Times New Roman" pitchFamily="18" charset="0"/>
                <a:cs typeface="Times New Roman" pitchFamily="18" charset="0"/>
              </a:rPr>
              <a:t>-</a:t>
            </a:r>
            <a:r>
              <a:rPr lang="en-US" sz="2800" b="1"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đơn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chuyển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chất</a:t>
            </a:r>
            <a:r>
              <a:rPr lang="en-US" sz="2800" dirty="0">
                <a:solidFill>
                  <a:srgbClr val="FF0000"/>
                </a:solidFill>
                <a:latin typeface="Times New Roman" pitchFamily="18" charset="0"/>
                <a:cs typeface="Times New Roman" pitchFamily="18" charset="0"/>
              </a:rPr>
              <a:t> qua </a:t>
            </a:r>
            <a:r>
              <a:rPr lang="en-US" sz="2800" dirty="0" err="1">
                <a:solidFill>
                  <a:srgbClr val="FF0000"/>
                </a:solidFill>
                <a:latin typeface="Times New Roman" pitchFamily="18" charset="0"/>
                <a:cs typeface="Times New Roman" pitchFamily="18" charset="0"/>
              </a:rPr>
              <a:t>thành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thể</a:t>
            </a:r>
            <a:r>
              <a:rPr lang="en-US" sz="2800" dirty="0">
                <a:solidFill>
                  <a:srgbClr val="FF0000"/>
                </a:solidFill>
                <a:latin typeface="Times New Roman" pitchFamily="18" charset="0"/>
                <a:cs typeface="Times New Roman" pitchFamily="18" charset="0"/>
              </a:rPr>
              <a:t>.</a:t>
            </a:r>
          </a:p>
          <a:p>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cấu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trúc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phức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tạp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hệ</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chuyển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hệ</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tuần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hoàn</a:t>
            </a:r>
            <a:r>
              <a:rPr lang="en-US" sz="28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7">
            <a:extLst>
              <a:ext uri="{FF2B5EF4-FFF2-40B4-BE49-F238E27FC236}">
                <a16:creationId xmlns:a16="http://schemas.microsoft.com/office/drawing/2014/main" id="{6A02CEED-BB2B-A6DA-1B76-4F2BA2BC991B}"/>
              </a:ext>
            </a:extLst>
          </p:cNvPr>
          <p:cNvSpPr/>
          <p:nvPr/>
        </p:nvSpPr>
        <p:spPr>
          <a:xfrm>
            <a:off x="1" y="832338"/>
            <a:ext cx="6693876" cy="5662247"/>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vật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được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nhờ</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hệ</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tuần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hoàn</a:t>
            </a:r>
            <a:r>
              <a:rPr lang="en-US" sz="2800" dirty="0">
                <a:solidFill>
                  <a:srgbClr val="002060"/>
                </a:solidFill>
                <a:latin typeface="Times New Roman" pitchFamily="18" charset="0"/>
                <a:cs typeface="Times New Roman" pitchFamily="18" charset="0"/>
              </a:rPr>
              <a:t>.</a:t>
            </a:r>
          </a:p>
          <a:p>
            <a:r>
              <a:rPr lang="en-US" sz="2800" dirty="0">
                <a:solidFill>
                  <a:srgbClr val="002060"/>
                </a:solidFill>
                <a:latin typeface="Times New Roman" pitchFamily="18" charset="0"/>
                <a:cs typeface="Times New Roman" pitchFamily="18" charset="0"/>
              </a:rPr>
              <a:t>- Ở </a:t>
            </a:r>
            <a:r>
              <a:rPr lang="en-US" sz="2800" dirty="0" err="1">
                <a:solidFill>
                  <a:srgbClr val="002060"/>
                </a:solidFill>
                <a:latin typeface="Times New Roman" pitchFamily="18" charset="0"/>
                <a:cs typeface="Times New Roman" pitchFamily="18" charset="0"/>
              </a:rPr>
              <a:t>người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2 </a:t>
            </a:r>
            <a:r>
              <a:rPr lang="en-US" sz="2800" dirty="0" err="1">
                <a:solidFill>
                  <a:srgbClr val="002060"/>
                </a:solidFill>
                <a:latin typeface="Times New Roman" pitchFamily="18" charset="0"/>
                <a:cs typeface="Times New Roman" pitchFamily="18" charset="0"/>
              </a:rPr>
              <a:t>vòng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tuần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hoàn</a:t>
            </a:r>
            <a:r>
              <a:rPr lang="en-US" sz="2800" dirty="0">
                <a:solidFill>
                  <a:srgbClr val="002060"/>
                </a:solidFill>
                <a:latin typeface="Times New Roman" pitchFamily="18" charset="0"/>
                <a:cs typeface="Times New Roman" pitchFamily="18" charset="0"/>
              </a:rPr>
              <a:t>:</a:t>
            </a: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Vòng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tuần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lớn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máu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đỏ</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tươi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giàu</a:t>
            </a:r>
            <a:r>
              <a:rPr lang="en-US" sz="2800" dirty="0">
                <a:solidFill>
                  <a:srgbClr val="002060"/>
                </a:solidFill>
                <a:latin typeface="Times New Roman" pitchFamily="18" charset="0"/>
                <a:cs typeface="Times New Roman" pitchFamily="18" charset="0"/>
              </a:rPr>
              <a:t> O</a:t>
            </a:r>
            <a:r>
              <a:rPr lang="en-US" sz="2800" baseline="-25000" dirty="0">
                <a:solidFill>
                  <a:srgbClr val="002060"/>
                </a:solidFill>
                <a:latin typeface="Times New Roman" pitchFamily="18" charset="0"/>
                <a:cs typeface="Times New Roman" pitchFamily="18" charset="0"/>
              </a:rPr>
              <a:t>2 </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dưỡng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được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bơm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nuôi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mô</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quan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máu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nhận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bài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tiết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CO</a:t>
            </a:r>
            <a:r>
              <a:rPr lang="en-US" sz="2800" baseline="-25000" dirty="0">
                <a:solidFill>
                  <a:srgbClr val="002060"/>
                </a:solidFill>
                <a:latin typeface="Times New Roman" pitchFamily="18" charset="0"/>
                <a:cs typeface="Times New Roman" pitchFamily="18" charset="0"/>
              </a:rPr>
              <a:t>2</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thành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máu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đỏ</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thẫm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trở</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tim</a:t>
            </a:r>
            <a:r>
              <a:rPr lang="en-US" sz="2800" dirty="0">
                <a:solidFill>
                  <a:srgbClr val="002060"/>
                </a:solidFill>
                <a:latin typeface="Times New Roman" pitchFamily="18" charset="0"/>
                <a:cs typeface="Times New Roman" pitchFamily="18" charset="0"/>
              </a:rPr>
              <a:t>.</a:t>
            </a: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Vòng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tuần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nhỏ</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Máu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đỏ</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thẫm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nghèo</a:t>
            </a:r>
            <a:r>
              <a:rPr lang="en-US" sz="2800" dirty="0">
                <a:solidFill>
                  <a:srgbClr val="002060"/>
                </a:solidFill>
                <a:latin typeface="Times New Roman" pitchFamily="18" charset="0"/>
                <a:cs typeface="Times New Roman" pitchFamily="18" charset="0"/>
              </a:rPr>
              <a:t> O</a:t>
            </a:r>
            <a:r>
              <a:rPr lang="en-US" sz="2800" baseline="-25000" dirty="0">
                <a:solidFill>
                  <a:srgbClr val="002060"/>
                </a:solidFill>
                <a:latin typeface="Times New Roman" pitchFamily="18" charset="0"/>
                <a:cs typeface="Times New Roman" pitchFamily="18" charset="0"/>
              </a:rPr>
              <a:t>2</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được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bơm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phổi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đây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máu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nhận</a:t>
            </a:r>
            <a:r>
              <a:rPr lang="en-US" sz="2800" dirty="0">
                <a:solidFill>
                  <a:srgbClr val="002060"/>
                </a:solidFill>
                <a:latin typeface="Times New Roman" pitchFamily="18" charset="0"/>
                <a:cs typeface="Times New Roman" pitchFamily="18" charset="0"/>
              </a:rPr>
              <a:t> O</a:t>
            </a:r>
            <a:r>
              <a:rPr lang="en-US" sz="2800" baseline="-25000" dirty="0">
                <a:solidFill>
                  <a:srgbClr val="002060"/>
                </a:solidFill>
                <a:latin typeface="Times New Roman" pitchFamily="18" charset="0"/>
                <a:cs typeface="Times New Roman" pitchFamily="18" charset="0"/>
              </a:rPr>
              <a:t>2</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thải</a:t>
            </a:r>
            <a:r>
              <a:rPr lang="en-US" sz="2800" dirty="0">
                <a:solidFill>
                  <a:srgbClr val="002060"/>
                </a:solidFill>
                <a:latin typeface="Times New Roman" pitchFamily="18" charset="0"/>
                <a:cs typeface="Times New Roman" pitchFamily="18" charset="0"/>
              </a:rPr>
              <a:t> CO</a:t>
            </a:r>
            <a:r>
              <a:rPr lang="en-US" sz="2800" baseline="-25000" dirty="0">
                <a:solidFill>
                  <a:srgbClr val="002060"/>
                </a:solidFill>
                <a:latin typeface="Times New Roman" pitchFamily="18" charset="0"/>
                <a:cs typeface="Times New Roman" pitchFamily="18" charset="0"/>
              </a:rPr>
              <a:t>2</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trở</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thành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máu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đỏ</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tươi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giàu</a:t>
            </a:r>
            <a:r>
              <a:rPr lang="en-US" sz="2800" dirty="0">
                <a:solidFill>
                  <a:srgbClr val="002060"/>
                </a:solidFill>
                <a:latin typeface="Times New Roman" pitchFamily="18" charset="0"/>
                <a:cs typeface="Times New Roman" pitchFamily="18" charset="0"/>
              </a:rPr>
              <a:t> O</a:t>
            </a:r>
            <a:r>
              <a:rPr lang="en-US" sz="2800" baseline="-25000" dirty="0">
                <a:solidFill>
                  <a:srgbClr val="002060"/>
                </a:solidFill>
                <a:latin typeface="Times New Roman" pitchFamily="18" charset="0"/>
                <a:cs typeface="Times New Roman" pitchFamily="18" charset="0"/>
              </a:rPr>
              <a:t>2</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tim</a:t>
            </a:r>
            <a:r>
              <a:rPr lang="en-US" sz="2800" dirty="0">
                <a:solidFill>
                  <a:srgbClr val="002060"/>
                </a:solidFill>
                <a:latin typeface="Times New Roman" pitchFamily="18" charset="0"/>
                <a:cs typeface="Times New Roman" pitchFamily="18" charset="0"/>
              </a:rPr>
              <a:t>.</a:t>
            </a:r>
          </a:p>
        </p:txBody>
      </p:sp>
      <p:pic>
        <p:nvPicPr>
          <p:cNvPr id="1026" name="Picture 2" descr="E:\dx  lieu\Nam hoc 2022-2023\GIAO AN\SINH 7- KHTN\KHTN CANH DIEU\BAI NÔP CUA NHOM SOAN GIAO AN\BAI 26 PP\26.4.PNG"/>
          <p:cNvPicPr>
            <a:picLocks noChangeAspect="1" noChangeArrowheads="1"/>
          </p:cNvPicPr>
          <p:nvPr/>
        </p:nvPicPr>
        <p:blipFill rotWithShape="1">
          <a:blip r:embed="rId2"/>
          <a:srcRect l="11420" r="7026"/>
          <a:stretch/>
        </p:blipFill>
        <p:spPr bwMode="auto">
          <a:xfrm>
            <a:off x="7351944" y="269716"/>
            <a:ext cx="4699379" cy="6705601"/>
          </a:xfrm>
          <a:prstGeom prst="rect">
            <a:avLst/>
          </a:prstGeom>
          <a:noFill/>
        </p:spPr>
      </p:pic>
      <p:grpSp>
        <p:nvGrpSpPr>
          <p:cNvPr id="2" name="Group 5">
            <a:extLst>
              <a:ext uri="{FF2B5EF4-FFF2-40B4-BE49-F238E27FC236}">
                <a16:creationId xmlns:a16="http://schemas.microsoft.com/office/drawing/2014/main" id="{67584D8A-A24E-C6B0-DC53-9469F48CABC3}"/>
              </a:ext>
            </a:extLst>
          </p:cNvPr>
          <p:cNvGrpSpPr/>
          <p:nvPr/>
        </p:nvGrpSpPr>
        <p:grpSpPr>
          <a:xfrm>
            <a:off x="454576" y="294912"/>
            <a:ext cx="5040923" cy="4478216"/>
            <a:chOff x="5608084" y="1959665"/>
            <a:chExt cx="6527594" cy="2988686"/>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002060"/>
                  </a:solidFill>
                  <a:latin typeface="Times New Roman" pitchFamily="18" charset="0"/>
                  <a:cs typeface="Times New Roman" pitchFamily="18" charset="0"/>
                </a:rPr>
                <a:t>Mô</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tả</a:t>
              </a:r>
              <a:r>
                <a:rPr lang="en-US" sz="2800" dirty="0">
                  <a:solidFill>
                    <a:srgbClr val="002060"/>
                  </a:solidFill>
                  <a:latin typeface="Times New Roman" pitchFamily="18" charset="0"/>
                  <a:cs typeface="Times New Roman" pitchFamily="18" charset="0"/>
                </a:rPr>
                <a:t> con </a:t>
              </a:r>
              <a:r>
                <a:rPr lang="en-US" sz="2800" dirty="0" err="1">
                  <a:solidFill>
                    <a:srgbClr val="002060"/>
                  </a:solidFill>
                  <a:latin typeface="Times New Roman" pitchFamily="18" charset="0"/>
                  <a:cs typeface="Times New Roman" pitchFamily="18" charset="0"/>
                </a:rPr>
                <a:t>đường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vận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chuyển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qua </a:t>
              </a:r>
              <a:r>
                <a:rPr lang="en-US" sz="2800" dirty="0" err="1">
                  <a:solidFill>
                    <a:srgbClr val="002060"/>
                  </a:solidFill>
                  <a:latin typeface="Times New Roman" pitchFamily="18" charset="0"/>
                  <a:cs typeface="Times New Roman" pitchFamily="18" charset="0"/>
                </a:rPr>
                <a:t>hệ</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tuần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hoàn</a:t>
              </a:r>
              <a:r>
                <a:rPr lang="en-US" sz="2800" dirty="0">
                  <a:solidFill>
                    <a:srgbClr val="002060"/>
                  </a:solidFill>
                  <a:latin typeface="Times New Roman" pitchFamily="18" charset="0"/>
                  <a:cs typeface="Times New Roman" pitchFamily="18" charset="0"/>
                </a:rPr>
                <a:t> ở </a:t>
              </a:r>
              <a:r>
                <a:rPr lang="en-US" sz="2800" dirty="0" err="1">
                  <a:solidFill>
                    <a:srgbClr val="002060"/>
                  </a:solidFill>
                  <a:latin typeface="Times New Roman" pitchFamily="18" charset="0"/>
                  <a:cs typeface="Times New Roman" pitchFamily="18" charset="0"/>
                </a:rPr>
                <a:t>cơ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người</a:t>
              </a:r>
              <a:r>
                <a:rPr lang="en-US" sz="2800" dirty="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blinds(horizontal)">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xit" presetSubtype="32" fill="hold" nodeType="clickEffect">
                                  <p:stCondLst>
                                    <p:cond delay="0"/>
                                  </p:stCondLst>
                                  <p:childTnLst>
                                    <p:animEffect transition="out" filter="circle(out)">
                                      <p:cBhvr>
                                        <p:cTn id="29" dur="2000"/>
                                        <p:tgtEl>
                                          <p:spTgt spid="2"/>
                                        </p:tgtEl>
                                      </p:cBhvr>
                                    </p:animEffect>
                                    <p:set>
                                      <p:cBhvr>
                                        <p:cTn id="30" dur="1" fill="hold">
                                          <p:stCondLst>
                                            <p:cond delay="1999"/>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2"/>
                                        </p:tgtEl>
                                        <p:attrNameLst>
                                          <p:attrName>ppt_x</p:attrName>
                                        </p:attrNameLst>
                                      </p:cBhvr>
                                      <p:tavLst>
                                        <p:tav tm="0">
                                          <p:val>
                                            <p:strVal val="ppt_x"/>
                                          </p:val>
                                        </p:tav>
                                        <p:tav tm="100000">
                                          <p:val>
                                            <p:strVal val="ppt_x"/>
                                          </p:val>
                                        </p:tav>
                                      </p:tavLst>
                                    </p:anim>
                                    <p:anim calcmode="lin" valueType="num">
                                      <p:cBhvr additive="base">
                                        <p:cTn id="35" dur="500"/>
                                        <p:tgtEl>
                                          <p:spTgt spid="2"/>
                                        </p:tgtEl>
                                        <p:attrNameLst>
                                          <p:attrName>ppt_y</p:attrName>
                                        </p:attrNameLst>
                                      </p:cBhvr>
                                      <p:tavLst>
                                        <p:tav tm="0">
                                          <p:val>
                                            <p:strVal val="ppt_y"/>
                                          </p:val>
                                        </p:tav>
                                        <p:tav tm="100000">
                                          <p:val>
                                            <p:strVal val="1+ppt_h/2"/>
                                          </p:val>
                                        </p:tav>
                                      </p:tavLst>
                                    </p:anim>
                                    <p:set>
                                      <p:cBhvr>
                                        <p:cTn id="36" dur="1" fill="hold">
                                          <p:stCondLst>
                                            <p:cond delay="499"/>
                                          </p:stCondLst>
                                        </p:cTn>
                                        <p:tgtEl>
                                          <p:spTgt spid="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blinds(horizontal)">
                                      <p:cBhvr>
                                        <p:cTn id="41" dur="500"/>
                                        <p:tgtEl>
                                          <p:spTgt spid="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Effect transition="in" filter="blinds(horizontal)">
                                      <p:cBhvr>
                                        <p:cTn id="46" dur="500"/>
                                        <p:tgtEl>
                                          <p:spTgt spid="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blinds(horizontal)">
                                      <p:cBhvr>
                                        <p:cTn id="51" dur="500"/>
                                        <p:tgtEl>
                                          <p:spTgt spid="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Effect transition="in" filter="blinds(horizontal)">
                                      <p:cBhvr>
                                        <p:cTn id="5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186602" y="866574"/>
            <a:ext cx="11389171" cy="57791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0099"/>
                </a:solidFill>
                <a:latin typeface="Times New Roman" pitchFamily="18" charset="0"/>
                <a:cs typeface="Times New Roman" pitchFamily="18" charset="0"/>
              </a:rPr>
              <a:t>C1. Chế </a:t>
            </a:r>
            <a:r>
              <a:rPr lang="en-US" sz="2400" dirty="0" err="1">
                <a:solidFill>
                  <a:srgbClr val="000099"/>
                </a:solidFill>
                <a:latin typeface="Times New Roman" pitchFamily="18" charset="0"/>
                <a:cs typeface="Times New Roman" pitchFamily="18" charset="0"/>
              </a:rPr>
              <a:t>độ</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dinh</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dưỡng</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của</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một</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người</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phụ</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thuộc</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vào</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những</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yếu</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tố</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nào</a:t>
            </a:r>
            <a:r>
              <a:rPr lang="en-US" sz="2400" dirty="0">
                <a:solidFill>
                  <a:srgbClr val="000099"/>
                </a:solidFill>
                <a:latin typeface="Times New Roman" pitchFamily="18" charset="0"/>
                <a:cs typeface="Times New Roman" pitchFamily="18" charset="0"/>
              </a:rPr>
              <a:t>? </a:t>
            </a:r>
          </a:p>
        </p:txBody>
      </p:sp>
      <p:sp>
        <p:nvSpPr>
          <p:cNvPr id="10" name="TextBox 9">
            <a:extLst>
              <a:ext uri="{FF2B5EF4-FFF2-40B4-BE49-F238E27FC236}">
                <a16:creationId xmlns:a16="http://schemas.microsoft.com/office/drawing/2014/main"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a:t>
            </a:r>
            <a:r>
              <a:rPr lang="en-US" sz="3200" b="1" i="0" dirty="0">
                <a:solidFill>
                  <a:srgbClr val="002060"/>
                </a:solidFill>
                <a:effectLst/>
                <a:latin typeface="Times New Roman" pitchFamily="18" charset="0"/>
                <a:cs typeface="Times New Roman" pitchFamily="18" charset="0"/>
              </a:rPr>
              <a:t>I</a:t>
            </a:r>
            <a:r>
              <a:rPr lang="en-US" sz="3200" b="1" dirty="0">
                <a:solidFill>
                  <a:srgbClr val="002060"/>
                </a:solidFill>
                <a:latin typeface="Times New Roman" pitchFamily="18" charset="0"/>
                <a:cs typeface="Times New Roman" pitchFamily="18" charset="0"/>
              </a:rPr>
              <a:t>I- </a:t>
            </a:r>
            <a:r>
              <a:rPr lang="en-US" sz="3200" b="1" dirty="0" err="1">
                <a:solidFill>
                  <a:srgbClr val="002060"/>
                </a:solidFill>
                <a:latin typeface="Times New Roman" pitchFamily="18" charset="0"/>
                <a:cs typeface="Times New Roman" pitchFamily="18" charset="0"/>
              </a:rPr>
              <a:t>Vận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dụng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trao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đổi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chất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chuyển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hóa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năng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lượng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thực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
        <p:nvSpPr>
          <p:cNvPr id="3" name="Rectangle: Rounded Corners 7">
            <a:extLst>
              <a:ext uri="{FF2B5EF4-FFF2-40B4-BE49-F238E27FC236}">
                <a16:creationId xmlns:a16="http://schemas.microsoft.com/office/drawing/2014/main" id="{52E657BD-3B35-BEAA-87C5-5F17E3B03AE8}"/>
              </a:ext>
            </a:extLst>
          </p:cNvPr>
          <p:cNvSpPr/>
          <p:nvPr/>
        </p:nvSpPr>
        <p:spPr>
          <a:xfrm>
            <a:off x="54079" y="2148832"/>
            <a:ext cx="11654215" cy="939073"/>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0099"/>
                </a:solidFill>
                <a:latin typeface="Times New Roman" pitchFamily="18" charset="0"/>
                <a:cs typeface="Times New Roman" pitchFamily="18" charset="0"/>
              </a:rPr>
              <a:t>C2. Thế </a:t>
            </a:r>
            <a:r>
              <a:rPr lang="en-US" sz="2400" dirty="0" err="1">
                <a:solidFill>
                  <a:srgbClr val="000099"/>
                </a:solidFill>
                <a:latin typeface="Times New Roman" pitchFamily="18" charset="0"/>
                <a:cs typeface="Times New Roman" pitchFamily="18" charset="0"/>
              </a:rPr>
              <a:t>nào</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là</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chế</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độ</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dinh</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dưỡng</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đủ</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chất</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và</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đủ</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lượng</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Vì</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sao</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cần</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xây</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dựng</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chế</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độ</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dinh</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dưỡng</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đủ</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chất</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và</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đủ</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lượng</a:t>
            </a:r>
            <a:r>
              <a:rPr lang="en-US" sz="2400" dirty="0">
                <a:solidFill>
                  <a:srgbClr val="000099"/>
                </a:solidFill>
                <a:latin typeface="Times New Roman" pitchFamily="18" charset="0"/>
                <a:cs typeface="Times New Roman" pitchFamily="18" charset="0"/>
              </a:rPr>
              <a:t>? </a:t>
            </a:r>
          </a:p>
        </p:txBody>
      </p:sp>
      <p:sp>
        <p:nvSpPr>
          <p:cNvPr id="5" name="Hộp Văn bản 4">
            <a:extLst>
              <a:ext uri="{FF2B5EF4-FFF2-40B4-BE49-F238E27FC236}">
                <a16:creationId xmlns:a16="http://schemas.microsoft.com/office/drawing/2014/main" id="{F3B477D7-8117-FD46-C301-75C18B188F42}"/>
              </a:ext>
            </a:extLst>
          </p:cNvPr>
          <p:cNvSpPr txBox="1"/>
          <p:nvPr/>
        </p:nvSpPr>
        <p:spPr>
          <a:xfrm>
            <a:off x="186602" y="1552458"/>
            <a:ext cx="11190389" cy="461665"/>
          </a:xfrm>
          <a:prstGeom prst="rect">
            <a:avLst/>
          </a:prstGeom>
          <a:noFill/>
        </p:spPr>
        <p:txBody>
          <a:bodyPr wrap="square">
            <a:spAutoFit/>
          </a:bodyPr>
          <a:lstStyle/>
          <a:p>
            <a:r>
              <a:rPr lang="en-US" sz="2400">
                <a:solidFill>
                  <a:srgbClr val="FF0000"/>
                </a:solidFill>
                <a:latin typeface="Times New Roman" pitchFamily="18" charset="0"/>
                <a:cs typeface="Times New Roman" pitchFamily="18" charset="0"/>
              </a:rPr>
              <a:t>Chế độ dinh dưỡng của một người phụ thuộc vào mức độ hoạt động, giới tính và độ tuổi</a:t>
            </a:r>
            <a:endParaRPr lang="en-US" sz="2400" dirty="0">
              <a:solidFill>
                <a:srgbClr val="FF0000"/>
              </a:solidFill>
              <a:latin typeface="Times New Roman" pitchFamily="18" charset="0"/>
              <a:cs typeface="Times New Roman" pitchFamily="18" charset="0"/>
            </a:endParaRPr>
          </a:p>
        </p:txBody>
      </p:sp>
      <p:sp>
        <p:nvSpPr>
          <p:cNvPr id="11" name="Hộp Văn bản 10">
            <a:extLst>
              <a:ext uri="{FF2B5EF4-FFF2-40B4-BE49-F238E27FC236}">
                <a16:creationId xmlns:a16="http://schemas.microsoft.com/office/drawing/2014/main" id="{36E69B19-85BB-69AA-FA43-F8EB24638FD8}"/>
              </a:ext>
            </a:extLst>
          </p:cNvPr>
          <p:cNvSpPr txBox="1"/>
          <p:nvPr/>
        </p:nvSpPr>
        <p:spPr>
          <a:xfrm>
            <a:off x="91058" y="3129469"/>
            <a:ext cx="11805543" cy="1569660"/>
          </a:xfrm>
          <a:prstGeom prst="rect">
            <a:avLst/>
          </a:prstGeom>
          <a:noFill/>
        </p:spPr>
        <p:txBody>
          <a:bodyPr wrap="square">
            <a:spAutoFit/>
          </a:bodyPr>
          <a:lstStyle/>
          <a:p>
            <a:r>
              <a:rPr lang="en-US" sz="2400">
                <a:solidFill>
                  <a:srgbClr val="FF0000"/>
                </a:solidFill>
                <a:latin typeface="Times New Roman" pitchFamily="18" charset="0"/>
                <a:cs typeface="Times New Roman" pitchFamily="18" charset="0"/>
              </a:rPr>
              <a:t>- Chế độ dinh dưỡng đủ chất và đủ lượng là đảm bảo cân bằng giữa ba nguồn ( carbohyđrate, protein và lipid), vitamin và chất khoáng trong chế độ ăn</a:t>
            </a:r>
          </a:p>
          <a:p>
            <a:r>
              <a:rPr lang="en-US" sz="2400">
                <a:solidFill>
                  <a:srgbClr val="FF0000"/>
                </a:solidFill>
                <a:latin typeface="Times New Roman" pitchFamily="18" charset="0"/>
                <a:cs typeface="Times New Roman" pitchFamily="18" charset="0"/>
              </a:rPr>
              <a:t>-  Cần xây dựng chế độ dinh dưỡng đủ chất và đủ lượng để giúp cung cấp đủ các chất, năng lượng theo nhu cầu dinh dưỡng của cơ thể</a:t>
            </a:r>
            <a:endParaRPr lang="en-US" sz="2400" dirty="0">
              <a:solidFill>
                <a:srgbClr val="FF0000"/>
              </a:solidFill>
              <a:latin typeface="Times New Roman" pitchFamily="18" charset="0"/>
              <a:cs typeface="Times New Roman" pitchFamily="18" charset="0"/>
            </a:endParaRPr>
          </a:p>
        </p:txBody>
      </p:sp>
      <p:sp>
        <p:nvSpPr>
          <p:cNvPr id="13" name="Rectangle: Rounded Corners 7">
            <a:extLst>
              <a:ext uri="{FF2B5EF4-FFF2-40B4-BE49-F238E27FC236}">
                <a16:creationId xmlns:a16="http://schemas.microsoft.com/office/drawing/2014/main" id="{715144C9-2E43-2A73-3341-A99E1274821B}"/>
              </a:ext>
            </a:extLst>
          </p:cNvPr>
          <p:cNvSpPr/>
          <p:nvPr/>
        </p:nvSpPr>
        <p:spPr>
          <a:xfrm>
            <a:off x="166722" y="4744881"/>
            <a:ext cx="11654214" cy="86079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latin typeface="Times New Roman" pitchFamily="18" charset="0"/>
                <a:cs typeface="Times New Roman" pitchFamily="18" charset="0"/>
              </a:rPr>
              <a:t>C3. Vì </a:t>
            </a:r>
            <a:r>
              <a:rPr lang="en-US" sz="2400" dirty="0" err="1">
                <a:solidFill>
                  <a:srgbClr val="002060"/>
                </a:solidFill>
                <a:latin typeface="Times New Roman" pitchFamily="18" charset="0"/>
                <a:cs typeface="Times New Roman" pitchFamily="18" charset="0"/>
              </a:rPr>
              <a:t>sao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cần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phải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phối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hợp</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nhiều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loại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thức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ăn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Kể</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tên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các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loại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thực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phẩm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chứa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nhiều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chất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đạm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chất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béo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và</a:t>
            </a:r>
            <a:r>
              <a:rPr lang="en-US" sz="2400" dirty="0">
                <a:solidFill>
                  <a:srgbClr val="002060"/>
                </a:solidFill>
                <a:latin typeface="Times New Roman" pitchFamily="18" charset="0"/>
                <a:cs typeface="Times New Roman" pitchFamily="18" charset="0"/>
              </a:rPr>
              <a:t> vitamin ?</a:t>
            </a:r>
          </a:p>
        </p:txBody>
      </p:sp>
      <p:sp>
        <p:nvSpPr>
          <p:cNvPr id="16" name="Hộp Văn bản 15">
            <a:extLst>
              <a:ext uri="{FF2B5EF4-FFF2-40B4-BE49-F238E27FC236}">
                <a16:creationId xmlns:a16="http://schemas.microsoft.com/office/drawing/2014/main" id="{F4C4AE11-6C2B-4E99-0745-08226FABB971}"/>
              </a:ext>
            </a:extLst>
          </p:cNvPr>
          <p:cNvSpPr txBox="1"/>
          <p:nvPr/>
        </p:nvSpPr>
        <p:spPr>
          <a:xfrm>
            <a:off x="186602" y="5651423"/>
            <a:ext cx="11709999" cy="1200329"/>
          </a:xfrm>
          <a:prstGeom prst="rect">
            <a:avLst/>
          </a:prstGeom>
          <a:noFill/>
        </p:spPr>
        <p:txBody>
          <a:bodyPr wrap="square">
            <a:spAutoFit/>
          </a:bodyPr>
          <a:lstStyle/>
          <a:p>
            <a:r>
              <a:rPr lang="en-US" sz="2400">
                <a:solidFill>
                  <a:srgbClr val="FF0000"/>
                </a:solidFill>
                <a:latin typeface="Times New Roman" pitchFamily="18" charset="0"/>
                <a:cs typeface="Times New Roman" pitchFamily="18" charset="0"/>
              </a:rPr>
              <a:t>- Để cung cấp đủ chất dinh dưỡng cho nhu cầu của cơ thể. </a:t>
            </a:r>
          </a:p>
          <a:p>
            <a:r>
              <a:rPr lang="en-US" sz="2400">
                <a:solidFill>
                  <a:srgbClr val="FF0000"/>
                </a:solidFill>
                <a:latin typeface="Times New Roman" pitchFamily="18" charset="0"/>
                <a:cs typeface="Times New Roman" pitchFamily="18" charset="0"/>
              </a:rPr>
              <a:t>- Thức ăn giàu chất đạm: thịt, cá , trứng, sữa…; thức ăn giàu chất béo: dầu ăn, các loại hạt…; thức ăn giàu vitamin: rau, củ, quả…</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dx  lieu\Nam hoc 2022-2023\GIAO AN\SINH 7- KHTN\KHTN CANH DIEU\BAI NÔP CUA NHOM SOAN GIAO AN\BAI 26 PP\26.5.PNG"/>
          <p:cNvPicPr>
            <a:picLocks noChangeAspect="1" noChangeArrowheads="1"/>
          </p:cNvPicPr>
          <p:nvPr/>
        </p:nvPicPr>
        <p:blipFill rotWithShape="1">
          <a:blip r:embed="rId2"/>
          <a:srcRect l="10473" t="4583" r="6024" b="14218"/>
          <a:stretch/>
        </p:blipFill>
        <p:spPr bwMode="auto">
          <a:xfrm>
            <a:off x="275266" y="356970"/>
            <a:ext cx="5725200" cy="5473148"/>
          </a:xfrm>
          <a:prstGeom prst="rect">
            <a:avLst/>
          </a:prstGeom>
          <a:noFill/>
        </p:spPr>
      </p:pic>
      <p:pic>
        <p:nvPicPr>
          <p:cNvPr id="3" name="Picture 2" descr="Chất dinh dưỡng vi lượng và sức khỏe-Viện Dinh dưỡng VHN Bio">
            <a:extLst>
              <a:ext uri="{FF2B5EF4-FFF2-40B4-BE49-F238E27FC236}">
                <a16:creationId xmlns:a16="http://schemas.microsoft.com/office/drawing/2014/main" id="{E569DD98-B119-FD9F-DDDA-F60569E425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47" r="12172"/>
          <a:stretch/>
        </p:blipFill>
        <p:spPr bwMode="auto">
          <a:xfrm>
            <a:off x="6191536" y="132867"/>
            <a:ext cx="4468075" cy="37477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artoon Food Icons Set Isolated on White Background Stock Vector -  Illustration of food, fastfood: 181761482">
            <a:extLst>
              <a:ext uri="{FF2B5EF4-FFF2-40B4-BE49-F238E27FC236}">
                <a16:creationId xmlns:a16="http://schemas.microsoft.com/office/drawing/2014/main" id="{645D93AF-3590-03E1-0946-431AE5FED18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536"/>
          <a:stretch/>
        </p:blipFill>
        <p:spPr bwMode="auto">
          <a:xfrm>
            <a:off x="6804649" y="3985494"/>
            <a:ext cx="3608593" cy="2872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DE7CA20-A4B2-9429-1D05-BC680A3EC329}"/>
              </a:ext>
            </a:extLst>
          </p:cNvPr>
          <p:cNvSpPr/>
          <p:nvPr/>
        </p:nvSpPr>
        <p:spPr>
          <a:xfrm>
            <a:off x="134050" y="198954"/>
            <a:ext cx="11084935" cy="130683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002060"/>
                </a:solidFill>
                <a:latin typeface="Times New Roman" pitchFamily="18" charset="0"/>
                <a:cs typeface="Times New Roman" pitchFamily="18" charset="0"/>
              </a:rPr>
              <a:t>Nêu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số</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bệnh</a:t>
            </a:r>
            <a:r>
              <a:rPr lang="en-US" sz="2800" dirty="0">
                <a:solidFill>
                  <a:srgbClr val="002060"/>
                </a:solidFill>
                <a:latin typeface="Times New Roman" pitchFamily="18" charset="0"/>
                <a:cs typeface="Times New Roman" pitchFamily="18" charset="0"/>
              </a:rPr>
              <a:t> do </a:t>
            </a:r>
            <a:r>
              <a:rPr lang="en-US" sz="2800" dirty="0" err="1">
                <a:solidFill>
                  <a:srgbClr val="002060"/>
                </a:solidFill>
                <a:latin typeface="Times New Roman" pitchFamily="18" charset="0"/>
                <a:cs typeface="Times New Roman" pitchFamily="18" charset="0"/>
              </a:rPr>
              <a:t>chế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dưỡng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vệ</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uống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chưa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hợp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lí</a:t>
            </a:r>
            <a:r>
              <a:rPr lang="en-US" sz="2800" dirty="0">
                <a:solidFill>
                  <a:srgbClr val="002060"/>
                </a:solidFill>
                <a:latin typeface="Times New Roman" pitchFamily="18" charset="0"/>
                <a:cs typeface="Times New Roman" pitchFamily="18" charset="0"/>
              </a:rPr>
              <a:t>  ở </a:t>
            </a:r>
            <a:r>
              <a:rPr lang="en-US" sz="2800" dirty="0" err="1">
                <a:solidFill>
                  <a:srgbClr val="002060"/>
                </a:solidFill>
                <a:latin typeface="Times New Roman" pitchFamily="18" charset="0"/>
                <a:cs typeface="Times New Roman" pitchFamily="18" charset="0"/>
              </a:rPr>
              <a:t>địa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phương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pháp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phòng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tránh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theo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gợi</a:t>
            </a:r>
            <a:r>
              <a:rPr lang="en-US" sz="2800" dirty="0">
                <a:solidFill>
                  <a:srgbClr val="002060"/>
                </a:solidFill>
                <a:latin typeface="Times New Roman" pitchFamily="18" charset="0"/>
                <a:cs typeface="Times New Roman" pitchFamily="18" charset="0"/>
              </a:rPr>
              <a:t> ý </a:t>
            </a:r>
            <a:r>
              <a:rPr lang="en-US" sz="2800" dirty="0" err="1">
                <a:solidFill>
                  <a:srgbClr val="002060"/>
                </a:solidFill>
                <a:latin typeface="Times New Roman" pitchFamily="18" charset="0"/>
                <a:cs typeface="Times New Roman" pitchFamily="18" charset="0"/>
              </a:rPr>
              <a:t>bảng</a:t>
            </a:r>
            <a:r>
              <a:rPr lang="en-US" sz="2800" dirty="0">
                <a:solidFill>
                  <a:srgbClr val="002060"/>
                </a:solidFill>
                <a:latin typeface="Times New Roman" pitchFamily="18" charset="0"/>
                <a:cs typeface="Times New Roman" pitchFamily="18" charset="0"/>
              </a:rPr>
              <a:t> 26.2</a:t>
            </a:r>
          </a:p>
        </p:txBody>
      </p:sp>
      <p:pic>
        <p:nvPicPr>
          <p:cNvPr id="3075" name="Picture 3" descr="E:\dx  lieu\Nam hoc 2022-2023\GIAO AN\SINH 7- KHTN\KHTN CANH DIEU\BAI NÔP CUA NHOM SOAN GIAO AN\BAI 26 PP\26.2.2.PNG"/>
          <p:cNvPicPr>
            <a:picLocks noChangeAspect="1" noChangeArrowheads="1"/>
          </p:cNvPicPr>
          <p:nvPr/>
        </p:nvPicPr>
        <p:blipFill>
          <a:blip r:embed="rId2"/>
          <a:srcRect/>
          <a:stretch>
            <a:fillRect/>
          </a:stretch>
        </p:blipFill>
        <p:spPr bwMode="auto">
          <a:xfrm>
            <a:off x="374119" y="1893655"/>
            <a:ext cx="11443762" cy="3905418"/>
          </a:xfrm>
          <a:prstGeom prst="rect">
            <a:avLst/>
          </a:prstGeom>
          <a:noFill/>
        </p:spPr>
      </p:pic>
      <p:pic>
        <p:nvPicPr>
          <p:cNvPr id="5" name="Hình ảnh 4">
            <a:extLst>
              <a:ext uri="{FF2B5EF4-FFF2-40B4-BE49-F238E27FC236}">
                <a16:creationId xmlns:a16="http://schemas.microsoft.com/office/drawing/2014/main" id="{4E2AB821-F997-A336-95D1-CE398C511622}"/>
              </a:ext>
            </a:extLst>
          </p:cNvPr>
          <p:cNvPicPr>
            <a:picLocks noChangeAspect="1"/>
          </p:cNvPicPr>
          <p:nvPr/>
        </p:nvPicPr>
        <p:blipFill>
          <a:blip r:embed="rId3"/>
          <a:stretch>
            <a:fillRect/>
          </a:stretch>
        </p:blipFill>
        <p:spPr>
          <a:xfrm>
            <a:off x="384313" y="2340522"/>
            <a:ext cx="11059102" cy="3011685"/>
          </a:xfrm>
          <a:prstGeom prst="rect">
            <a:avLst/>
          </a:prstGeom>
        </p:spPr>
      </p:pic>
    </p:spTree>
    <p:extLst>
      <p:ext uri="{BB962C8B-B14F-4D97-AF65-F5344CB8AC3E}">
        <p14:creationId xmlns:p14="http://schemas.microsoft.com/office/powerpoint/2010/main" val="155781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linds(horizont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3075"/>
                                        </p:tgtEl>
                                      </p:cBhvr>
                                    </p:animEffect>
                                    <p:set>
                                      <p:cBhvr>
                                        <p:cTn id="12" dur="1" fill="hold">
                                          <p:stCondLst>
                                            <p:cond delay="499"/>
                                          </p:stCondLst>
                                        </p:cTn>
                                        <p:tgtEl>
                                          <p:spTgt spid="307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7">
            <a:extLst>
              <a:ext uri="{FF2B5EF4-FFF2-40B4-BE49-F238E27FC236}">
                <a16:creationId xmlns:a16="http://schemas.microsoft.com/office/drawing/2014/main" id="{267080EB-96FC-4D86-3147-600F1ABB3FE0}"/>
              </a:ext>
            </a:extLst>
          </p:cNvPr>
          <p:cNvSpPr/>
          <p:nvPr/>
        </p:nvSpPr>
        <p:spPr>
          <a:xfrm>
            <a:off x="607051" y="372590"/>
            <a:ext cx="11183816" cy="560363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Bệnh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gặp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nguyên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nhân</a:t>
            </a:r>
            <a:endParaRPr lang="en-US" sz="2800" dirty="0">
              <a:solidFill>
                <a:srgbClr val="002060"/>
              </a:solidFill>
              <a:latin typeface="Times New Roman" pitchFamily="18" charset="0"/>
              <a:cs typeface="Times New Roman" pitchFamily="18" charset="0"/>
            </a:endParaRP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Thiếu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dưỡng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dẫn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đến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còi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xương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suy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dưỡng</a:t>
            </a:r>
            <a:r>
              <a:rPr lang="en-US" sz="2800" dirty="0">
                <a:solidFill>
                  <a:srgbClr val="002060"/>
                </a:solidFill>
                <a:latin typeface="Times New Roman" pitchFamily="18" charset="0"/>
                <a:cs typeface="Times New Roman" pitchFamily="18" charset="0"/>
              </a:rPr>
              <a:t>.</a:t>
            </a: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Thừa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dưỡng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dẫn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đến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béo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phì</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bệnh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mạch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tiểu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huyết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áp</a:t>
            </a:r>
            <a:endParaRPr lang="en-US" sz="2800" dirty="0">
              <a:solidFill>
                <a:srgbClr val="002060"/>
              </a:solidFill>
              <a:latin typeface="Times New Roman" pitchFamily="18" charset="0"/>
              <a:cs typeface="Times New Roman" pitchFamily="18" charset="0"/>
            </a:endParaRP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Tiêu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chảy</a:t>
            </a:r>
            <a:r>
              <a:rPr lang="en-US" sz="2800" dirty="0">
                <a:solidFill>
                  <a:srgbClr val="002060"/>
                </a:solidFill>
                <a:latin typeface="Times New Roman" pitchFamily="18" charset="0"/>
                <a:cs typeface="Times New Roman" pitchFamily="18" charset="0"/>
              </a:rPr>
              <a:t>…do </a:t>
            </a:r>
            <a:r>
              <a:rPr lang="en-US" sz="2800" dirty="0" err="1">
                <a:solidFill>
                  <a:srgbClr val="002060"/>
                </a:solidFill>
                <a:latin typeface="Times New Roman" pitchFamily="18" charset="0"/>
                <a:cs typeface="Times New Roman" pitchFamily="18" charset="0"/>
              </a:rPr>
              <a:t>không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vệ</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uống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đồ</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ôi</a:t>
            </a:r>
            <a:r>
              <a:rPr lang="en-US" sz="2800" dirty="0">
                <a:solidFill>
                  <a:srgbClr val="002060"/>
                </a:solidFill>
                <a:latin typeface="Times New Roman" pitchFamily="18" charset="0"/>
                <a:cs typeface="Times New Roman" pitchFamily="18" charset="0"/>
              </a:rPr>
              <a:t> , </a:t>
            </a:r>
            <a:r>
              <a:rPr lang="en-US" sz="2800" dirty="0" err="1">
                <a:solidFill>
                  <a:srgbClr val="002060"/>
                </a:solidFill>
                <a:latin typeface="Times New Roman" pitchFamily="18" charset="0"/>
                <a:cs typeface="Times New Roman" pitchFamily="18" charset="0"/>
              </a:rPr>
              <a:t>thiu</a:t>
            </a:r>
            <a:r>
              <a:rPr lang="en-US" sz="2800" dirty="0">
                <a:solidFill>
                  <a:srgbClr val="002060"/>
                </a:solidFill>
                <a:latin typeface="Times New Roman" pitchFamily="18" charset="0"/>
                <a:cs typeface="Times New Roman" pitchFamily="18" charset="0"/>
              </a:rPr>
              <a:t>…</a:t>
            </a: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pháp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phòng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tránh</a:t>
            </a:r>
            <a:r>
              <a:rPr lang="en-US" sz="2800" dirty="0">
                <a:solidFill>
                  <a:srgbClr val="002060"/>
                </a:solidFill>
                <a:latin typeface="Times New Roman" pitchFamily="18" charset="0"/>
                <a:cs typeface="Times New Roman" pitchFamily="18" charset="0"/>
              </a:rPr>
              <a:t>: </a:t>
            </a: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dưỡng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đủ</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đủ</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lượng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đủ</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cân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loại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thức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endParaRPr lang="en-US" sz="2800" dirty="0">
              <a:solidFill>
                <a:srgbClr val="002060"/>
              </a:solidFill>
              <a:latin typeface="Times New Roman" pitchFamily="18" charset="0"/>
              <a:cs typeface="Times New Roman" pitchFamily="18" charset="0"/>
            </a:endParaRP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Tham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 TDTT</a:t>
            </a: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vệ</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uống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rửa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tay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sạch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trước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chín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uống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sôi</a:t>
            </a:r>
            <a:r>
              <a:rPr lang="en-US" sz="2800" dirty="0">
                <a:solidFill>
                  <a:srgbClr val="002060"/>
                </a:solidFill>
                <a:latin typeface="Times New Roman" pitchFamily="18" charset="0"/>
                <a:cs typeface="Times New Roman" pitchFamily="18" charset="0"/>
              </a:rPr>
              <a:t>;</a:t>
            </a: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Tuyên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truyền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giáo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dục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vệ</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sinh</a:t>
            </a:r>
            <a:r>
              <a:rPr lang="en-US" sz="2800" dirty="0">
                <a:solidFill>
                  <a:srgbClr val="002060"/>
                </a:solidFill>
                <a:latin typeface="Times New Roman" pitchFamily="18" charset="0"/>
                <a:cs typeface="Times New Roman" pitchFamily="18" charset="0"/>
              </a:rPr>
              <a:t> an </a:t>
            </a:r>
            <a:r>
              <a:rPr lang="en-US" sz="2800" dirty="0" err="1">
                <a:solidFill>
                  <a:srgbClr val="002060"/>
                </a:solidFill>
                <a:latin typeface="Times New Roman" pitchFamily="18" charset="0"/>
                <a:cs typeface="Times New Roman" pitchFamily="18" charset="0"/>
              </a:rPr>
              <a:t>toàn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phẩm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sử</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dụng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nước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sạch</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55781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linds(horizontal)">
                                      <p:cBhvr>
                                        <p:cTn id="21" dur="500"/>
                                        <p:tgtEl>
                                          <p:spTgt spid="5">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linds(horizontal)">
                                      <p:cBhvr>
                                        <p:cTn id="24" dur="500"/>
                                        <p:tgtEl>
                                          <p:spTgt spid="5">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linds(horizontal)">
                                      <p:cBhvr>
                                        <p:cTn id="27" dur="500"/>
                                        <p:tgtEl>
                                          <p:spTgt spid="5">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blinds(horizontal)">
                                      <p:cBhvr>
                                        <p:cTn id="30" dur="500"/>
                                        <p:tgtEl>
                                          <p:spTgt spid="5">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blinds(horizontal)">
                                      <p:cBhvr>
                                        <p:cTn id="3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1959528" y="601230"/>
            <a:ext cx="8274718" cy="74692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a:p>
            <a:pPr algn="ctr"/>
            <a:r>
              <a:rPr lang="en-US" sz="3200" b="1" dirty="0">
                <a:solidFill>
                  <a:srgbClr val="002060"/>
                </a:solidFill>
                <a:latin typeface="Times New Roman" pitchFamily="18" charset="0"/>
                <a:cs typeface="Times New Roman" pitchFamily="18" charset="0"/>
              </a:rPr>
              <a:t>GHI NHỚ</a:t>
            </a:r>
          </a:p>
          <a:p>
            <a:endParaRPr lang="en-US" sz="2800" dirty="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p:txBody>
      </p:sp>
      <p:pic>
        <p:nvPicPr>
          <p:cNvPr id="1026" name="Picture 2" descr="E:\dx  lieu\Nam hoc 2022-2023\GIAO AN\SINH 7- KHTN\KHTN CANH DIEU\BAI NÔP CUA NHOM SOAN GIAO AN\BAI 26 PP\GHI NHO.PNG"/>
          <p:cNvPicPr>
            <a:picLocks noChangeAspect="1" noChangeArrowheads="1"/>
          </p:cNvPicPr>
          <p:nvPr/>
        </p:nvPicPr>
        <p:blipFill>
          <a:blip r:embed="rId2"/>
          <a:srcRect/>
          <a:stretch>
            <a:fillRect/>
          </a:stretch>
        </p:blipFill>
        <p:spPr bwMode="auto">
          <a:xfrm>
            <a:off x="1606063" y="1758462"/>
            <a:ext cx="9120552" cy="4185138"/>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ăn tả con bò đang gặm cỏ hay nhất | Văn mẫu lớp 4">
            <a:extLst>
              <a:ext uri="{FF2B5EF4-FFF2-40B4-BE49-F238E27FC236}">
                <a16:creationId xmlns:a16="http://schemas.microsoft.com/office/drawing/2014/main" id="{1457199D-D806-C0AF-ECDE-C08E13177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6" y="241324"/>
            <a:ext cx="3354584" cy="2490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ọ Sơn ca - Wikiwand">
            <a:extLst>
              <a:ext uri="{FF2B5EF4-FFF2-40B4-BE49-F238E27FC236}">
                <a16:creationId xmlns:a16="http://schemas.microsoft.com/office/drawing/2014/main" id="{E1AB48F2-7972-C084-AF6B-FB8244142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088" y="293075"/>
            <a:ext cx="3524311" cy="2485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roup 5">
            <a:extLst>
              <a:ext uri="{FF2B5EF4-FFF2-40B4-BE49-F238E27FC236}">
                <a16:creationId xmlns:a16="http://schemas.microsoft.com/office/drawing/2014/main" id="{734C40CE-D1D6-DFFC-3B11-0B05F5934198}"/>
              </a:ext>
            </a:extLst>
          </p:cNvPr>
          <p:cNvGrpSpPr/>
          <p:nvPr/>
        </p:nvGrpSpPr>
        <p:grpSpPr>
          <a:xfrm>
            <a:off x="1352098" y="2778368"/>
            <a:ext cx="7958828" cy="2125318"/>
            <a:chOff x="5608084" y="1959665"/>
            <a:chExt cx="7958828" cy="2125318"/>
          </a:xfrm>
        </p:grpSpPr>
        <p:sp>
          <p:nvSpPr>
            <p:cNvPr id="7" name="Rectangle: Rounded Corners 6">
              <a:extLst>
                <a:ext uri="{FF2B5EF4-FFF2-40B4-BE49-F238E27FC236}">
                  <a16:creationId xmlns:a16="http://schemas.microsoft.com/office/drawing/2014/main" id="{7B703A1C-30B0-221B-C55E-E4E386CD1C6B}"/>
                </a:ext>
              </a:extLst>
            </p:cNvPr>
            <p:cNvSpPr/>
            <p:nvPr/>
          </p:nvSpPr>
          <p:spPr>
            <a:xfrm>
              <a:off x="7066722" y="2733261"/>
              <a:ext cx="6500190" cy="13517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Thức</a:t>
              </a:r>
              <a:r>
                <a:rPr lang="en-US" sz="28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ăn</a:t>
              </a:r>
              <a:r>
                <a:rPr lang="en-US" sz="28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8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loài</a:t>
              </a:r>
              <a:r>
                <a:rPr lang="en-US" sz="28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trên</a:t>
              </a:r>
              <a:r>
                <a:rPr lang="en-US" sz="28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là</a:t>
              </a:r>
              <a:r>
                <a:rPr lang="en-US" sz="28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gì</a:t>
              </a:r>
              <a:r>
                <a:rPr lang="en-US" sz="2800"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6" descr="Finance Quick Consult Can Answer Your Questions — 501 Commons">
              <a:extLst>
                <a:ext uri="{FF2B5EF4-FFF2-40B4-BE49-F238E27FC236}">
                  <a16:creationId xmlns:a16="http://schemas.microsoft.com/office/drawing/2014/main" id="{97861CFF-209D-0AF7-6DE1-B5B57C579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Ảnh động vật: Đười ươi tâng bóng hình bầu dục - Tin tức">
            <a:extLst>
              <a:ext uri="{FF2B5EF4-FFF2-40B4-BE49-F238E27FC236}">
                <a16:creationId xmlns:a16="http://schemas.microsoft.com/office/drawing/2014/main" id="{30BC3EE9-C08C-761E-5B4B-E973C28FEB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4431" y="313117"/>
            <a:ext cx="3451230" cy="2436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Rounded Corners 6">
            <a:extLst>
              <a:ext uri="{FF2B5EF4-FFF2-40B4-BE49-F238E27FC236}">
                <a16:creationId xmlns:a16="http://schemas.microsoft.com/office/drawing/2014/main" id="{B7B09333-31ED-2A55-758E-6D1B9A8348AF}"/>
              </a:ext>
            </a:extLst>
          </p:cNvPr>
          <p:cNvSpPr/>
          <p:nvPr/>
        </p:nvSpPr>
        <p:spPr>
          <a:xfrm>
            <a:off x="2461590" y="2878800"/>
            <a:ext cx="6500190" cy="2039815"/>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000099"/>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0099"/>
                </a:solidFill>
                <a:latin typeface="Times New Roman" panose="02020603050405020304" pitchFamily="18" charset="0"/>
                <a:ea typeface="Tahoma" panose="020B0604030504040204" pitchFamily="34" charset="0"/>
                <a:cs typeface="Times New Roman" panose="02020603050405020304" pitchFamily="18" charset="0"/>
              </a:rPr>
              <a:t>Thức</a:t>
            </a:r>
            <a:r>
              <a:rPr lang="en-US" sz="2800" dirty="0">
                <a:solidFill>
                  <a:srgbClr val="000099"/>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0099"/>
                </a:solidFill>
                <a:latin typeface="Times New Roman" panose="02020603050405020304" pitchFamily="18" charset="0"/>
                <a:ea typeface="Tahoma" panose="020B0604030504040204" pitchFamily="34" charset="0"/>
                <a:cs typeface="Times New Roman" panose="02020603050405020304" pitchFamily="18" charset="0"/>
              </a:rPr>
              <a:t>ăn</a:t>
            </a:r>
            <a:r>
              <a:rPr lang="en-US" sz="2800" dirty="0">
                <a:solidFill>
                  <a:srgbClr val="000099"/>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0099"/>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dirty="0">
                <a:solidFill>
                  <a:srgbClr val="000099"/>
                </a:solidFill>
                <a:latin typeface="Times New Roman" panose="02020603050405020304" pitchFamily="18" charset="0"/>
                <a:ea typeface="Tahoma" panose="020B0604030504040204" pitchFamily="34" charset="0"/>
                <a:cs typeface="Times New Roman" panose="02020603050405020304" pitchFamily="18" charset="0"/>
              </a:rPr>
              <a:t> </a:t>
            </a:r>
            <a:r>
              <a:rPr lang="de-DE" sz="2800" dirty="0">
                <a:solidFill>
                  <a:srgbClr val="000099"/>
                </a:solidFill>
              </a:rPr>
              <a:t>Thỏ: rau, cỏ</a:t>
            </a:r>
            <a:endParaRPr lang="en-US" sz="2800" dirty="0">
              <a:solidFill>
                <a:srgbClr val="000099"/>
              </a:solidFill>
            </a:endParaRPr>
          </a:p>
          <a:p>
            <a:r>
              <a:rPr lang="de-DE" sz="2800" dirty="0">
                <a:solidFill>
                  <a:srgbClr val="000099"/>
                </a:solidFill>
                <a:latin typeface="Times New Roman" pitchFamily="18" charset="0"/>
                <a:cs typeface="Times New Roman" pitchFamily="18" charset="0"/>
              </a:rPr>
              <a:t>Bò: cỏ, cám...</a:t>
            </a:r>
            <a:endParaRPr lang="en-US" sz="2800" dirty="0">
              <a:solidFill>
                <a:srgbClr val="000099"/>
              </a:solidFill>
              <a:latin typeface="Times New Roman" pitchFamily="18" charset="0"/>
              <a:cs typeface="Times New Roman" pitchFamily="18" charset="0"/>
            </a:endParaRPr>
          </a:p>
          <a:p>
            <a:r>
              <a:rPr lang="de-DE" sz="2800" dirty="0">
                <a:solidFill>
                  <a:srgbClr val="000099"/>
                </a:solidFill>
                <a:latin typeface="Times New Roman" pitchFamily="18" charset="0"/>
                <a:cs typeface="Times New Roman" pitchFamily="18" charset="0"/>
              </a:rPr>
              <a:t>Chim: sâu, hạt...</a:t>
            </a:r>
          </a:p>
          <a:p>
            <a:r>
              <a:rPr lang="de-DE" sz="2800" dirty="0">
                <a:solidFill>
                  <a:srgbClr val="000099"/>
                </a:solidFill>
                <a:latin typeface="Times New Roman" pitchFamily="18" charset="0"/>
                <a:cs typeface="Times New Roman" pitchFamily="18" charset="0"/>
              </a:rPr>
              <a:t>Sóc: quả, hạt...</a:t>
            </a:r>
            <a:endParaRPr lang="en-US" sz="2800" dirty="0">
              <a:solidFill>
                <a:srgbClr val="000099"/>
              </a:solidFill>
              <a:latin typeface="Times New Roman" pitchFamily="18" charset="0"/>
              <a:cs typeface="Times New Roman" pitchFamily="18" charset="0"/>
            </a:endParaRPr>
          </a:p>
        </p:txBody>
      </p:sp>
      <p:sp>
        <p:nvSpPr>
          <p:cNvPr id="3" name="Rectangle: Rounded Corners 8">
            <a:extLst>
              <a:ext uri="{FF2B5EF4-FFF2-40B4-BE49-F238E27FC236}">
                <a16:creationId xmlns:a16="http://schemas.microsoft.com/office/drawing/2014/main" id="{A8FC2FF1-6334-4DB7-0B72-72FA1747DE90}"/>
              </a:ext>
            </a:extLst>
          </p:cNvPr>
          <p:cNvSpPr/>
          <p:nvPr/>
        </p:nvSpPr>
        <p:spPr>
          <a:xfrm>
            <a:off x="1104899" y="5034169"/>
            <a:ext cx="9213572" cy="171947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C00000"/>
                </a:solidFill>
                <a:latin typeface="Times New Roman" panose="02020603050405020304" pitchFamily="18" charset="0"/>
                <a:ea typeface="Tahoma" panose="020B0604030504040204" pitchFamily="34" charset="0"/>
                <a:cs typeface="Times New Roman" panose="02020603050405020304" pitchFamily="18" charset="0"/>
              </a:rPr>
              <a:t>BÀI 26. TRAO </a:t>
            </a:r>
            <a:r>
              <a:rPr lang="en-US" sz="44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ĐỔI NƯỚC VÀ CHẤT DINH DƯỠNG Ở ĐỘNG VẬT</a:t>
            </a:r>
          </a:p>
        </p:txBody>
      </p:sp>
    </p:spTree>
    <p:extLst>
      <p:ext uri="{BB962C8B-B14F-4D97-AF65-F5344CB8AC3E}">
        <p14:creationId xmlns:p14="http://schemas.microsoft.com/office/powerpoint/2010/main" val="306063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ox(i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nodeType="clickEffect">
                                  <p:stCondLst>
                                    <p:cond delay="0"/>
                                  </p:stCondLst>
                                  <p:childTnLst>
                                    <p:animEffect transition="out" filter="checkerboard(across)">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linds(horizont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902680" y="1043353"/>
            <a:ext cx="10255650" cy="2799779"/>
            <a:chOff x="5608085" y="1959665"/>
            <a:chExt cx="9828760" cy="3533547"/>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385005" y="2344350"/>
              <a:ext cx="9051840" cy="314886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phẩm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sạch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an </a:t>
              </a:r>
              <a:r>
                <a:rPr lang="en-US" sz="2800" dirty="0" err="1">
                  <a:solidFill>
                    <a:srgbClr val="002060"/>
                  </a:solidFill>
                  <a:latin typeface="Times New Roman" pitchFamily="18" charset="0"/>
                  <a:cs typeface="Times New Roman" pitchFamily="18" charset="0"/>
                </a:rPr>
                <a:t>toàn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Làm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vệ</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sinh</a:t>
              </a:r>
              <a:r>
                <a:rPr lang="en-US" sz="2800" dirty="0">
                  <a:solidFill>
                    <a:srgbClr val="002060"/>
                  </a:solidFill>
                  <a:latin typeface="Times New Roman" pitchFamily="18" charset="0"/>
                  <a:cs typeface="Times New Roman" pitchFamily="18" charset="0"/>
                </a:rPr>
                <a:t> an </a:t>
              </a:r>
              <a:r>
                <a:rPr lang="en-US" sz="2800" dirty="0" err="1">
                  <a:solidFill>
                    <a:srgbClr val="002060"/>
                  </a:solidFill>
                  <a:latin typeface="Times New Roman" pitchFamily="18" charset="0"/>
                  <a:cs typeface="Times New Roman" pitchFamily="18" charset="0"/>
                </a:rPr>
                <a:t>toàn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phẩm</a:t>
              </a:r>
              <a:r>
                <a:rPr lang="en-US" sz="2800" dirty="0">
                  <a:solidFill>
                    <a:srgbClr val="002060"/>
                  </a:solidFill>
                  <a:latin typeface="Times New Roman" pitchFamily="18" charset="0"/>
                  <a:cs typeface="Times New Roman" pitchFamily="18" charset="0"/>
                </a:rPr>
                <a:t>? </a:t>
              </a: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Tìm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hiểu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pháp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tuyên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truyền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giáo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dục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vệ</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sinh</a:t>
              </a:r>
              <a:r>
                <a:rPr lang="en-US" sz="2800" dirty="0">
                  <a:solidFill>
                    <a:srgbClr val="002060"/>
                  </a:solidFill>
                  <a:latin typeface="Times New Roman" pitchFamily="18" charset="0"/>
                  <a:cs typeface="Times New Roman" pitchFamily="18" charset="0"/>
                </a:rPr>
                <a:t> an </a:t>
              </a:r>
              <a:r>
                <a:rPr lang="en-US" sz="2800" dirty="0" err="1">
                  <a:solidFill>
                    <a:srgbClr val="002060"/>
                  </a:solidFill>
                  <a:latin typeface="Times New Roman" pitchFamily="18" charset="0"/>
                  <a:cs typeface="Times New Roman" pitchFamily="18" charset="0"/>
                </a:rPr>
                <a:t>toàn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phẩm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sử</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dụng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nước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sạch</a:t>
              </a:r>
              <a:r>
                <a:rPr lang="en-US" sz="2800" dirty="0">
                  <a:solidFill>
                    <a:srgbClr val="002060"/>
                  </a:solidFill>
                  <a:latin typeface="Times New Roman" pitchFamily="18" charset="0"/>
                  <a:cs typeface="Times New Roman" pitchFamily="18" charset="0"/>
                </a:rPr>
                <a:t> ở </a:t>
              </a:r>
              <a:r>
                <a:rPr lang="en-US" sz="2800" dirty="0" err="1">
                  <a:solidFill>
                    <a:srgbClr val="002060"/>
                  </a:solidFill>
                  <a:latin typeface="Times New Roman" pitchFamily="18" charset="0"/>
                  <a:cs typeface="Times New Roman" pitchFamily="18" charset="0"/>
                </a:rPr>
                <a:t>địa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phương</a:t>
              </a:r>
              <a:endParaRPr lang="en-US" sz="2800" dirty="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902680" y="1043353"/>
            <a:ext cx="9085382" cy="3305909"/>
            <a:chOff x="5608085" y="1959665"/>
            <a:chExt cx="8707204" cy="4172325"/>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385005" y="2688875"/>
              <a:ext cx="7930284" cy="3443115"/>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Thiết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bữa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đầy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đủ</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dưỡng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hằng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ngày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hoặc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người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bị</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bệnh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mới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khỏi</a:t>
              </a:r>
              <a:r>
                <a:rPr lang="en-US" sz="2800" dirty="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2"/>
          <p:cNvSpPr>
            <a:spLocks noChangeArrowheads="1" noChangeShapeType="1" noTextEdit="1"/>
          </p:cNvSpPr>
          <p:nvPr/>
        </p:nvSpPr>
        <p:spPr bwMode="auto">
          <a:xfrm>
            <a:off x="283634" y="1676400"/>
            <a:ext cx="11095567" cy="2590800"/>
          </a:xfrm>
          <a:prstGeom prst="rect">
            <a:avLst/>
          </a:prstGeom>
        </p:spPr>
        <p:txBody>
          <a:bodyPr wrap="none" fromWordArt="1">
            <a:prstTxWarp prst="textPlain">
              <a:avLst>
                <a:gd name="adj" fmla="val 53213"/>
              </a:avLst>
            </a:prstTxWarp>
          </a:bodyPr>
          <a:lstStyle/>
          <a:p>
            <a:pPr algn="ctr"/>
            <a:endParaRPr lang="en-US" sz="4000" i="1" kern="10">
              <a:ln w="28575">
                <a:solidFill>
                  <a:srgbClr val="FF33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
        <p:nvSpPr>
          <p:cNvPr id="4" name="Text Box 8"/>
          <p:cNvSpPr txBox="1">
            <a:spLocks noChangeArrowheads="1"/>
          </p:cNvSpPr>
          <p:nvPr/>
        </p:nvSpPr>
        <p:spPr bwMode="auto">
          <a:xfrm>
            <a:off x="838200" y="1676400"/>
            <a:ext cx="9980248" cy="4524315"/>
          </a:xfrm>
          <a:prstGeom prst="rect">
            <a:avLst/>
          </a:prstGeom>
          <a:noFill/>
          <a:ln w="9525">
            <a:noFill/>
            <a:miter lim="800000"/>
            <a:headEnd/>
            <a:tailEnd/>
          </a:ln>
        </p:spPr>
        <p:txBody>
          <a:bodyPr wrap="square">
            <a:spAutoFit/>
          </a:bodyPr>
          <a:lstStyle/>
          <a:p>
            <a:r>
              <a:rPr lang="en-US" sz="4800" b="1" dirty="0">
                <a:solidFill>
                  <a:srgbClr val="002060"/>
                </a:solidFill>
                <a:latin typeface="Times New Roman" pitchFamily="18" charset="0"/>
                <a:cs typeface="Times New Roman" pitchFamily="18" charset="0"/>
              </a:rPr>
              <a:t>I. </a:t>
            </a:r>
            <a:r>
              <a:rPr lang="en-US" sz="4800" b="1" dirty="0" err="1">
                <a:solidFill>
                  <a:srgbClr val="002060"/>
                </a:solidFill>
                <a:latin typeface="Times New Roman" pitchFamily="18" charset="0"/>
                <a:cs typeface="Times New Roman" pitchFamily="18" charset="0"/>
              </a:rPr>
              <a:t>Quá</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trình</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trao</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đổi</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nước</a:t>
            </a:r>
            <a:r>
              <a:rPr lang="en-US" sz="4800" b="1" dirty="0">
                <a:solidFill>
                  <a:srgbClr val="002060"/>
                </a:solidFill>
                <a:latin typeface="Times New Roman" pitchFamily="18" charset="0"/>
                <a:cs typeface="Times New Roman" pitchFamily="18" charset="0"/>
              </a:rPr>
              <a:t> ở </a:t>
            </a:r>
            <a:r>
              <a:rPr lang="en-US" sz="4800" b="1" dirty="0" err="1">
                <a:solidFill>
                  <a:srgbClr val="002060"/>
                </a:solidFill>
                <a:latin typeface="Times New Roman" pitchFamily="18" charset="0"/>
                <a:cs typeface="Times New Roman" pitchFamily="18" charset="0"/>
              </a:rPr>
              <a:t>động</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vật</a:t>
            </a:r>
            <a:endParaRPr lang="en-US" sz="4800" b="1" dirty="0">
              <a:solidFill>
                <a:srgbClr val="002060"/>
              </a:solidFill>
              <a:latin typeface="Times New Roman" pitchFamily="18" charset="0"/>
              <a:cs typeface="Times New Roman" pitchFamily="18" charset="0"/>
            </a:endParaRPr>
          </a:p>
          <a:p>
            <a:r>
              <a:rPr lang="en-US" sz="4800" b="1" dirty="0">
                <a:solidFill>
                  <a:srgbClr val="002060"/>
                </a:solidFill>
                <a:latin typeface="Times New Roman" pitchFamily="18" charset="0"/>
                <a:cs typeface="Times New Roman" pitchFamily="18" charset="0"/>
              </a:rPr>
              <a:t>II. </a:t>
            </a:r>
            <a:r>
              <a:rPr lang="en-US" sz="4800" b="1" dirty="0" err="1">
                <a:solidFill>
                  <a:srgbClr val="002060"/>
                </a:solidFill>
                <a:latin typeface="Times New Roman" pitchFamily="18" charset="0"/>
                <a:cs typeface="Times New Roman" pitchFamily="18" charset="0"/>
              </a:rPr>
              <a:t>Dinh</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dưỡng</a:t>
            </a:r>
            <a:r>
              <a:rPr lang="en-US" sz="4800" b="1" dirty="0">
                <a:solidFill>
                  <a:srgbClr val="002060"/>
                </a:solidFill>
                <a:latin typeface="Times New Roman" pitchFamily="18" charset="0"/>
                <a:cs typeface="Times New Roman" pitchFamily="18" charset="0"/>
              </a:rPr>
              <a:t> ở </a:t>
            </a:r>
            <a:r>
              <a:rPr lang="en-US" sz="4800" b="1" dirty="0" err="1">
                <a:solidFill>
                  <a:srgbClr val="002060"/>
                </a:solidFill>
                <a:latin typeface="Times New Roman" pitchFamily="18" charset="0"/>
                <a:cs typeface="Times New Roman" pitchFamily="18" charset="0"/>
              </a:rPr>
              <a:t>động</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vật</a:t>
            </a:r>
            <a:endParaRPr lang="en-US" sz="4800" b="1" dirty="0">
              <a:solidFill>
                <a:srgbClr val="002060"/>
              </a:solidFill>
              <a:latin typeface="Times New Roman" pitchFamily="18" charset="0"/>
              <a:cs typeface="Times New Roman" pitchFamily="18" charset="0"/>
            </a:endParaRPr>
          </a:p>
          <a:p>
            <a:r>
              <a:rPr lang="en-US" sz="4800" b="1" dirty="0">
                <a:solidFill>
                  <a:srgbClr val="002060"/>
                </a:solidFill>
                <a:latin typeface="Times New Roman" pitchFamily="18" charset="0"/>
                <a:cs typeface="Times New Roman" pitchFamily="18" charset="0"/>
              </a:rPr>
              <a:t>III. </a:t>
            </a:r>
            <a:r>
              <a:rPr lang="en-US" sz="4800" b="1" dirty="0" err="1">
                <a:solidFill>
                  <a:srgbClr val="002060"/>
                </a:solidFill>
                <a:latin typeface="Times New Roman" pitchFamily="18" charset="0"/>
                <a:cs typeface="Times New Roman" pitchFamily="18" charset="0"/>
              </a:rPr>
              <a:t>Vận</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dụng</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trao</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đổi</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chất</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và</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chuyển</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hoá</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năng</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lượng</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vào</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thực</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tiễn</a:t>
            </a:r>
            <a:endParaRPr lang="en-US" sz="4800" b="1" dirty="0">
              <a:solidFill>
                <a:srgbClr val="002060"/>
              </a:solidFill>
              <a:latin typeface="Times New Roman" pitchFamily="18" charset="0"/>
              <a:cs typeface="Times New Roman" pitchFamily="18" charset="0"/>
            </a:endParaRPr>
          </a:p>
          <a:p>
            <a:endParaRPr lang="en-US" sz="4800" dirty="0">
              <a:latin typeface="Times New Roman" pitchFamily="18" charset="0"/>
              <a:cs typeface="Times New Roman" pitchFamily="18" charset="0"/>
            </a:endParaRPr>
          </a:p>
          <a:p>
            <a:endParaRPr lang="vi-VN" sz="4800" dirty="0">
              <a:solidFill>
                <a:srgbClr val="212529"/>
              </a:solidFill>
              <a:latin typeface="Times New Roman" pitchFamily="18" charset="0"/>
              <a:cs typeface="Times New Roman" pitchFamily="18" charset="0"/>
            </a:endParaRPr>
          </a:p>
        </p:txBody>
      </p:sp>
      <p:sp>
        <p:nvSpPr>
          <p:cNvPr id="5" name="Title 1"/>
          <p:cNvSpPr txBox="1">
            <a:spLocks/>
          </p:cNvSpPr>
          <p:nvPr/>
        </p:nvSpPr>
        <p:spPr>
          <a:xfrm>
            <a:off x="838200" y="269432"/>
            <a:ext cx="10515600" cy="1325563"/>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0070C0"/>
                </a:solidFill>
                <a:effectLst/>
                <a:uLnTx/>
                <a:uFillTx/>
                <a:latin typeface="Times New Roman" panose="02020603050405020304" pitchFamily="18" charset="0"/>
                <a:ea typeface="Tahoma" panose="020B0604030504040204" pitchFamily="34" charset="0"/>
                <a:cs typeface="Times New Roman" panose="02020603050405020304" pitchFamily="18" charset="0"/>
              </a:rPr>
              <a:t>NỘI DUNG BÀI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a:solidFill>
                  <a:srgbClr val="002060"/>
                </a:solidFill>
                <a:latin typeface="Times New Roman" pitchFamily="18" charset="0"/>
                <a:cs typeface="Times New Roman" pitchFamily="18" charset="0"/>
              </a:rPr>
              <a:t>Quá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trình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trao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đổi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nước</a:t>
            </a:r>
            <a:r>
              <a:rPr lang="en-US" sz="3200" b="1" dirty="0">
                <a:solidFill>
                  <a:srgbClr val="002060"/>
                </a:solidFill>
                <a:latin typeface="Times New Roman" pitchFamily="18" charset="0"/>
                <a:cs typeface="Times New Roman" pitchFamily="18" charset="0"/>
              </a:rPr>
              <a:t> ở </a:t>
            </a:r>
            <a:r>
              <a:rPr lang="en-US" sz="3200" b="1" dirty="0" err="1">
                <a:solidFill>
                  <a:srgbClr val="002060"/>
                </a:solidFill>
                <a:latin typeface="Times New Roman" pitchFamily="18" charset="0"/>
                <a:cs typeface="Times New Roman" pitchFamily="18" charset="0"/>
              </a:rPr>
              <a:t>động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6" name="Group 5">
            <a:extLst>
              <a:ext uri="{FF2B5EF4-FFF2-40B4-BE49-F238E27FC236}">
                <a16:creationId xmlns:a16="http://schemas.microsoft.com/office/drawing/2014/main" id="{67584D8A-A24E-C6B0-DC53-9469F48CABC3}"/>
              </a:ext>
            </a:extLst>
          </p:cNvPr>
          <p:cNvGrpSpPr/>
          <p:nvPr/>
        </p:nvGrpSpPr>
        <p:grpSpPr>
          <a:xfrm>
            <a:off x="182554" y="1303682"/>
            <a:ext cx="9820075" cy="2125318"/>
            <a:chOff x="5608084" y="1959665"/>
            <a:chExt cx="6527594" cy="2125318"/>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1"/>
              <a:ext cx="5068956" cy="13517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C00000"/>
                  </a:solidFill>
                  <a:effectLst/>
                  <a:latin typeface="+mj-lt"/>
                </a:rPr>
                <a:t>Động vật </a:t>
              </a:r>
              <a:r>
                <a:rPr lang="en-US" sz="2800" b="0" i="0" dirty="0" err="1">
                  <a:solidFill>
                    <a:srgbClr val="C00000"/>
                  </a:solidFill>
                  <a:effectLst/>
                  <a:latin typeface="Times New Roman" panose="02020603050405020304" pitchFamily="18" charset="0"/>
                  <a:cs typeface="Times New Roman" panose="02020603050405020304" pitchFamily="18" charset="0"/>
                </a:rPr>
                <a:t>có</a:t>
              </a:r>
              <a:r>
                <a:rPr lang="en-US" sz="2800" b="0" i="0" dirty="0">
                  <a:solidFill>
                    <a:srgbClr val="C00000"/>
                  </a:solidFill>
                  <a:effectLst/>
                  <a:latin typeface="Times New Roman" panose="02020603050405020304" pitchFamily="18" charset="0"/>
                  <a:cs typeface="Times New Roman" panose="02020603050405020304" pitchFamily="18" charset="0"/>
                </a:rPr>
                <a:t> </a:t>
              </a:r>
              <a:r>
                <a:rPr lang="en-US" sz="2800" b="0" i="0" dirty="0" err="1">
                  <a:solidFill>
                    <a:srgbClr val="C00000"/>
                  </a:solidFill>
                  <a:effectLst/>
                  <a:latin typeface="Times New Roman" panose="02020603050405020304" pitchFamily="18" charset="0"/>
                  <a:cs typeface="Times New Roman" panose="02020603050405020304" pitchFamily="18" charset="0"/>
                </a:rPr>
                <a:t>nhu</a:t>
              </a:r>
              <a:r>
                <a:rPr lang="en-US" sz="2800" b="0" i="0" dirty="0">
                  <a:solidFill>
                    <a:srgbClr val="C00000"/>
                  </a:solidFill>
                  <a:effectLst/>
                  <a:latin typeface="Times New Roman" panose="02020603050405020304" pitchFamily="18" charset="0"/>
                  <a:cs typeface="Times New Roman" panose="02020603050405020304" pitchFamily="18" charset="0"/>
                </a:rPr>
                <a:t> </a:t>
              </a:r>
              <a:r>
                <a:rPr lang="en-US" sz="2800" b="0" i="0" dirty="0" err="1">
                  <a:solidFill>
                    <a:srgbClr val="C00000"/>
                  </a:solidFill>
                  <a:effectLst/>
                  <a:latin typeface="Times New Roman" panose="02020603050405020304" pitchFamily="18" charset="0"/>
                  <a:cs typeface="Times New Roman" panose="02020603050405020304" pitchFamily="18" charset="0"/>
                </a:rPr>
                <a:t>cầu</a:t>
              </a:r>
              <a:r>
                <a:rPr lang="en-US" sz="2800" b="0" i="0" dirty="0">
                  <a:solidFill>
                    <a:srgbClr val="C00000"/>
                  </a:solidFill>
                  <a:effectLst/>
                  <a:latin typeface="Times New Roman" panose="02020603050405020304" pitchFamily="18" charset="0"/>
                  <a:cs typeface="Times New Roman" panose="02020603050405020304" pitchFamily="18" charset="0"/>
                </a:rPr>
                <a:t> </a:t>
              </a:r>
              <a:r>
                <a:rPr lang="en-US" sz="2800" b="0" i="0" dirty="0" err="1">
                  <a:solidFill>
                    <a:srgbClr val="C00000"/>
                  </a:solidFill>
                  <a:effectLst/>
                  <a:latin typeface="Times New Roman" panose="02020603050405020304" pitchFamily="18" charset="0"/>
                  <a:cs typeface="Times New Roman" panose="02020603050405020304" pitchFamily="18" charset="0"/>
                </a:rPr>
                <a:t>nước</a:t>
              </a:r>
              <a:r>
                <a:rPr lang="en-US" sz="2800" b="0" i="0" dirty="0">
                  <a:solidFill>
                    <a:srgbClr val="C00000"/>
                  </a:solidFill>
                  <a:effectLst/>
                  <a:latin typeface="Times New Roman" panose="02020603050405020304" pitchFamily="18" charset="0"/>
                  <a:cs typeface="Times New Roman" panose="02020603050405020304" pitchFamily="18" charset="0"/>
                </a:rPr>
                <a:t> </a:t>
              </a:r>
              <a:r>
                <a:rPr lang="en-US" sz="2800" b="0" i="0" dirty="0" err="1">
                  <a:solidFill>
                    <a:srgbClr val="C00000"/>
                  </a:solidFill>
                  <a:effectLst/>
                  <a:latin typeface="Times New Roman" panose="02020603050405020304" pitchFamily="18" charset="0"/>
                  <a:cs typeface="Times New Roman" panose="02020603050405020304" pitchFamily="18" charset="0"/>
                </a:rPr>
                <a:t>như</a:t>
              </a:r>
              <a:r>
                <a:rPr lang="en-US" sz="2800" b="0" i="0" dirty="0">
                  <a:solidFill>
                    <a:srgbClr val="C00000"/>
                  </a:solidFill>
                  <a:effectLst/>
                  <a:latin typeface="Times New Roman" panose="02020603050405020304" pitchFamily="18" charset="0"/>
                  <a:cs typeface="Times New Roman" panose="02020603050405020304" pitchFamily="18" charset="0"/>
                </a:rPr>
                <a:t> </a:t>
              </a:r>
              <a:r>
                <a:rPr lang="en-US" sz="2800" b="0" i="0" dirty="0" err="1">
                  <a:solidFill>
                    <a:srgbClr val="C00000"/>
                  </a:solidFill>
                  <a:effectLst/>
                  <a:latin typeface="Times New Roman" panose="02020603050405020304" pitchFamily="18" charset="0"/>
                  <a:cs typeface="Times New Roman" panose="02020603050405020304" pitchFamily="18" charset="0"/>
                </a:rPr>
                <a:t>thế</a:t>
              </a:r>
              <a:r>
                <a:rPr lang="en-US" sz="2800" b="0" i="0" dirty="0">
                  <a:solidFill>
                    <a:srgbClr val="C00000"/>
                  </a:solidFill>
                  <a:effectLst/>
                  <a:latin typeface="+mj-lt"/>
                </a:rPr>
                <a:t> </a:t>
              </a:r>
              <a:r>
                <a:rPr lang="en-US" sz="2800" b="0" i="0" dirty="0">
                  <a:solidFill>
                    <a:srgbClr val="C00000"/>
                  </a:solidFill>
                  <a:effectLst/>
                  <a:latin typeface="Times New Roman" panose="02020603050405020304" pitchFamily="18" charset="0"/>
                  <a:cs typeface="Times New Roman" panose="02020603050405020304" pitchFamily="18" charset="0"/>
                </a:rPr>
                <a:t>nào?</a:t>
              </a: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2" descr="E:\dx  lieu\Nam hoc 2022-2023\GIAO AN\SINH 7- KHTN\KHTN CANH DIEU\BAI NÔP CUA NHOM SOAN GIAO AN\BAI 26 PP\anh 26.1.PNG">
            <a:extLst>
              <a:ext uri="{FF2B5EF4-FFF2-40B4-BE49-F238E27FC236}">
                <a16:creationId xmlns:a16="http://schemas.microsoft.com/office/drawing/2014/main" id="{98E750CD-4A1E-7C0C-5B80-F7BB35CBDD1D}"/>
              </a:ext>
            </a:extLst>
          </p:cNvPr>
          <p:cNvPicPr>
            <a:picLocks noChangeAspect="1" noChangeArrowheads="1"/>
          </p:cNvPicPr>
          <p:nvPr/>
        </p:nvPicPr>
        <p:blipFill>
          <a:blip r:embed="rId3"/>
          <a:srcRect/>
          <a:stretch>
            <a:fillRect/>
          </a:stretch>
        </p:blipFill>
        <p:spPr bwMode="auto">
          <a:xfrm>
            <a:off x="355555" y="1216780"/>
            <a:ext cx="7178009" cy="4337538"/>
          </a:xfrm>
          <a:prstGeom prst="rect">
            <a:avLst/>
          </a:prstGeom>
          <a:noFill/>
        </p:spPr>
      </p:pic>
      <p:sp>
        <p:nvSpPr>
          <p:cNvPr id="3" name="Rectangle: Rounded Corners 7">
            <a:extLst>
              <a:ext uri="{FF2B5EF4-FFF2-40B4-BE49-F238E27FC236}">
                <a16:creationId xmlns:a16="http://schemas.microsoft.com/office/drawing/2014/main" id="{87FA13BB-FCFE-9187-5CE1-2E917F8F4780}"/>
              </a:ext>
            </a:extLst>
          </p:cNvPr>
          <p:cNvSpPr/>
          <p:nvPr/>
        </p:nvSpPr>
        <p:spPr>
          <a:xfrm>
            <a:off x="171670" y="5519605"/>
            <a:ext cx="10875926" cy="821636"/>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Times New Roman" pitchFamily="18" charset="0"/>
                <a:cs typeface="Times New Roman" pitchFamily="18" charset="0"/>
              </a:rPr>
              <a:t>Từ</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 </a:t>
            </a:r>
            <a:r>
              <a:rPr lang="en-US" sz="2800" dirty="0" err="1">
                <a:solidFill>
                  <a:srgbClr val="002060"/>
                </a:solidFill>
                <a:latin typeface="Times New Roman" pitchFamily="18" charset="0"/>
                <a:cs typeface="Times New Roman" pitchFamily="18" charset="0"/>
              </a:rPr>
              <a:t>bảng</a:t>
            </a:r>
            <a:r>
              <a:rPr lang="en-US" sz="2800" dirty="0">
                <a:solidFill>
                  <a:srgbClr val="002060"/>
                </a:solidFill>
                <a:latin typeface="Times New Roman" pitchFamily="18" charset="0"/>
                <a:cs typeface="Times New Roman" pitchFamily="18" charset="0"/>
              </a:rPr>
              <a:t> 26.1, </a:t>
            </a:r>
            <a:r>
              <a:rPr lang="en-US" sz="2800" dirty="0" err="1">
                <a:solidFill>
                  <a:srgbClr val="002060"/>
                </a:solidFill>
                <a:latin typeface="Times New Roman" pitchFamily="18" charset="0"/>
                <a:cs typeface="Times New Roman" pitchFamily="18" charset="0"/>
              </a:rPr>
              <a:t>nhận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xét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cầu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nước</a:t>
            </a:r>
            <a:r>
              <a:rPr lang="en-US" sz="2800" dirty="0">
                <a:solidFill>
                  <a:srgbClr val="002060"/>
                </a:solidFill>
                <a:latin typeface="Times New Roman" pitchFamily="18" charset="0"/>
                <a:cs typeface="Times New Roman" pitchFamily="18" charset="0"/>
              </a:rPr>
              <a:t> ở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số</a:t>
            </a:r>
            <a:r>
              <a:rPr lang="en-US" sz="2800" dirty="0">
                <a:solidFill>
                  <a:srgbClr val="002060"/>
                </a:solidFill>
                <a:latin typeface="Times New Roman" pitchFamily="18" charset="0"/>
                <a:cs typeface="Times New Roman" pitchFamily="18" charset="0"/>
              </a:rPr>
              <a:t> </a:t>
            </a:r>
            <a:r>
              <a:rPr lang="en-US" sz="2800" err="1">
                <a:solidFill>
                  <a:srgbClr val="002060"/>
                </a:solidFill>
                <a:latin typeface="Times New Roman" pitchFamily="18" charset="0"/>
                <a:cs typeface="Times New Roman" pitchFamily="18" charset="0"/>
              </a:rPr>
              <a:t>động</a:t>
            </a:r>
            <a:r>
              <a:rPr lang="en-US" sz="2800">
                <a:solidFill>
                  <a:srgbClr val="002060"/>
                </a:solidFill>
                <a:latin typeface="Times New Roman" pitchFamily="18" charset="0"/>
                <a:cs typeface="Times New Roman" pitchFamily="18" charset="0"/>
              </a:rPr>
              <a:t> vật</a:t>
            </a:r>
            <a:r>
              <a:rPr lang="en-US" sz="2800" b="0" i="0">
                <a:solidFill>
                  <a:srgbClr val="002060"/>
                </a:solidFill>
                <a:effectLst/>
                <a:latin typeface="Times New Roman" pitchFamily="18" charset="0"/>
                <a:cs typeface="Times New Roman" pitchFamily="18" charset="0"/>
              </a:rPr>
              <a:t>?</a:t>
            </a:r>
            <a:endParaRPr lang="en-US" sz="2800" b="0" i="0" dirty="0">
              <a:solidFill>
                <a:srgbClr val="002060"/>
              </a:solidFill>
              <a:effectLst/>
              <a:latin typeface="Times New Roman" pitchFamily="18" charset="0"/>
              <a:cs typeface="Times New Roman" pitchFamily="18" charset="0"/>
            </a:endParaRPr>
          </a:p>
        </p:txBody>
      </p:sp>
      <p:sp>
        <p:nvSpPr>
          <p:cNvPr id="4" name="Rectangle: Rounded Corners 7">
            <a:extLst>
              <a:ext uri="{FF2B5EF4-FFF2-40B4-BE49-F238E27FC236}">
                <a16:creationId xmlns:a16="http://schemas.microsoft.com/office/drawing/2014/main" id="{EAE25A5B-BAE8-93D6-725C-4CDD567C1C3B}"/>
              </a:ext>
            </a:extLst>
          </p:cNvPr>
          <p:cNvSpPr/>
          <p:nvPr/>
        </p:nvSpPr>
        <p:spPr>
          <a:xfrm>
            <a:off x="7533564" y="1881349"/>
            <a:ext cx="4555844" cy="32355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FF0000"/>
                </a:solidFill>
                <a:effectLst/>
                <a:latin typeface="Times New Roman" pitchFamily="18" charset="0"/>
                <a:cs typeface="Times New Roman" pitchFamily="18" charset="0"/>
              </a:rPr>
              <a:t>Động vật </a:t>
            </a:r>
            <a:r>
              <a:rPr lang="en-US" sz="2800" b="0" i="0" dirty="0" err="1">
                <a:solidFill>
                  <a:srgbClr val="FF0000"/>
                </a:solidFill>
                <a:effectLst/>
                <a:latin typeface="Times New Roman" pitchFamily="18" charset="0"/>
                <a:cs typeface="Times New Roman" pitchFamily="18" charset="0"/>
              </a:rPr>
              <a:t>có</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nhu</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cầu</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nước</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khác</a:t>
            </a:r>
            <a:r>
              <a:rPr lang="en-US" sz="2800" b="0" i="0" dirty="0">
                <a:solidFill>
                  <a:srgbClr val="FF0000"/>
                </a:solidFill>
                <a:effectLst/>
                <a:latin typeface="Times New Roman" pitchFamily="18" charset="0"/>
                <a:cs typeface="Times New Roman" pitchFamily="18" charset="0"/>
              </a:rPr>
              <a:t> </a:t>
            </a:r>
            <a:r>
              <a:rPr lang="en-US" sz="2800" b="0" i="0" dirty="0" err="1">
                <a:solidFill>
                  <a:srgbClr val="FF0000"/>
                </a:solidFill>
                <a:effectLst/>
                <a:latin typeface="Times New Roman" pitchFamily="18" charset="0"/>
                <a:cs typeface="Times New Roman" pitchFamily="18" charset="0"/>
              </a:rPr>
              <a:t>nhau</a:t>
            </a:r>
            <a:r>
              <a:rPr lang="en-US" sz="2800" dirty="0">
                <a:solidFill>
                  <a:srgbClr val="FF0000"/>
                </a:solidFill>
                <a:latin typeface="Times New Roman" pitchFamily="18" charset="0"/>
                <a:cs typeface="Times New Roman" pitchFamily="18" charset="0"/>
              </a:rPr>
              <a:t>, </a:t>
            </a:r>
            <a:r>
              <a:rPr lang="de-DE" sz="2800" dirty="0">
                <a:solidFill>
                  <a:srgbClr val="FF0000"/>
                </a:solidFill>
                <a:latin typeface="Times New Roman" pitchFamily="18" charset="0"/>
                <a:cs typeface="Times New Roman" pitchFamily="18" charset="0"/>
              </a:rPr>
              <a:t>phụ thuộc vào loài, kích thước cơ thể, độ tuổi, thức ăn, nhiệt độ của môi trường, cường độ hoạt động của cơ thể…</a:t>
            </a:r>
            <a:endParaRPr lang="en-US" sz="2800" b="0" i="0" dirty="0">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x  lieu\Nam hoc 2022-2023\GIAO AN\SINH 7- KHTN\KHTN CANH DIEU\BAI NÔP CUA NHOM SOAN GIAO AN\BAI 26 PP\anh 26.1.PNG"/>
          <p:cNvPicPr>
            <a:picLocks noChangeAspect="1" noChangeArrowheads="1"/>
          </p:cNvPicPr>
          <p:nvPr/>
        </p:nvPicPr>
        <p:blipFill rotWithShape="1">
          <a:blip r:embed="rId2"/>
          <a:srcRect t="4233"/>
          <a:stretch/>
        </p:blipFill>
        <p:spPr bwMode="auto">
          <a:xfrm>
            <a:off x="2166264" y="120526"/>
            <a:ext cx="6340841" cy="4153928"/>
          </a:xfrm>
          <a:prstGeom prst="rect">
            <a:avLst/>
          </a:prstGeom>
          <a:noFill/>
        </p:spPr>
      </p:pic>
      <p:sp>
        <p:nvSpPr>
          <p:cNvPr id="6" name="Hộp Văn bản 5">
            <a:extLst>
              <a:ext uri="{FF2B5EF4-FFF2-40B4-BE49-F238E27FC236}">
                <a16:creationId xmlns:a16="http://schemas.microsoft.com/office/drawing/2014/main" id="{56A5CE87-FA85-841D-FE62-EF7FCC39B62B}"/>
              </a:ext>
            </a:extLst>
          </p:cNvPr>
          <p:cNvSpPr txBox="1"/>
          <p:nvPr/>
        </p:nvSpPr>
        <p:spPr>
          <a:xfrm>
            <a:off x="-67829" y="4174834"/>
            <a:ext cx="11131826" cy="461665"/>
          </a:xfrm>
          <a:prstGeom prst="rect">
            <a:avLst/>
          </a:prstGeom>
          <a:noFill/>
        </p:spPr>
        <p:txBody>
          <a:bodyPr wrap="square">
            <a:spAutoFit/>
          </a:bodyPr>
          <a:lstStyle/>
          <a:p>
            <a:pPr algn="ctr"/>
            <a:r>
              <a:rPr lang="en-US" sz="2400">
                <a:solidFill>
                  <a:srgbClr val="000099"/>
                </a:solidFill>
                <a:latin typeface="Times New Roman" pitchFamily="18" charset="0"/>
                <a:cs typeface="Times New Roman" pitchFamily="18" charset="0"/>
              </a:rPr>
              <a:t>C1. Tại sao nhu cầu nước lại khác nhau giữa các động vật và ở các nhiệt độ khác nhau</a:t>
            </a:r>
            <a:r>
              <a:rPr lang="en-US" sz="2400" b="0" i="0">
                <a:solidFill>
                  <a:srgbClr val="000099"/>
                </a:solidFill>
                <a:effectLst/>
                <a:latin typeface="Times New Roman" pitchFamily="18" charset="0"/>
                <a:cs typeface="Times New Roman" pitchFamily="18" charset="0"/>
              </a:rPr>
              <a:t>?</a:t>
            </a:r>
            <a:endParaRPr lang="en-US" sz="2400" b="0" i="0" dirty="0">
              <a:solidFill>
                <a:srgbClr val="000099"/>
              </a:solidFill>
              <a:effectLst/>
              <a:latin typeface="Times New Roman" pitchFamily="18" charset="0"/>
              <a:cs typeface="Times New Roman" pitchFamily="18" charset="0"/>
            </a:endParaRPr>
          </a:p>
        </p:txBody>
      </p:sp>
      <p:sp>
        <p:nvSpPr>
          <p:cNvPr id="10" name="Hộp Văn bản 9">
            <a:extLst>
              <a:ext uri="{FF2B5EF4-FFF2-40B4-BE49-F238E27FC236}">
                <a16:creationId xmlns:a16="http://schemas.microsoft.com/office/drawing/2014/main" id="{AAF9C7F6-3384-B431-D919-9FC0808B42E4}"/>
              </a:ext>
            </a:extLst>
          </p:cNvPr>
          <p:cNvSpPr txBox="1"/>
          <p:nvPr/>
        </p:nvSpPr>
        <p:spPr>
          <a:xfrm>
            <a:off x="27296" y="5347867"/>
            <a:ext cx="12027408" cy="830997"/>
          </a:xfrm>
          <a:prstGeom prst="rect">
            <a:avLst/>
          </a:prstGeom>
          <a:noFill/>
        </p:spPr>
        <p:txBody>
          <a:bodyPr wrap="square">
            <a:spAutoFit/>
          </a:bodyPr>
          <a:lstStyle/>
          <a:p>
            <a:r>
              <a:rPr lang="en-US" sz="2400">
                <a:solidFill>
                  <a:srgbClr val="000099"/>
                </a:solidFill>
                <a:latin typeface="Times New Roman" pitchFamily="18" charset="0"/>
                <a:cs typeface="Times New Roman" pitchFamily="18" charset="0"/>
              </a:rPr>
              <a:t>C2. Điều gì xảy ra nếu mỗi ngày chỉ cung cấp cho bò lấy sữa lượng nước như nhu cầu nước của bò lấy thịt?</a:t>
            </a:r>
            <a:endParaRPr lang="en-US" sz="2400" dirty="0">
              <a:solidFill>
                <a:srgbClr val="000099"/>
              </a:solidFill>
              <a:latin typeface="Times New Roman" pitchFamily="18" charset="0"/>
              <a:cs typeface="Times New Roman" pitchFamily="18" charset="0"/>
            </a:endParaRPr>
          </a:p>
        </p:txBody>
      </p:sp>
      <p:sp>
        <p:nvSpPr>
          <p:cNvPr id="12" name="Hộp Văn bản 11">
            <a:extLst>
              <a:ext uri="{FF2B5EF4-FFF2-40B4-BE49-F238E27FC236}">
                <a16:creationId xmlns:a16="http://schemas.microsoft.com/office/drawing/2014/main" id="{A1CD214B-A025-243F-A126-669329D06F0A}"/>
              </a:ext>
            </a:extLst>
          </p:cNvPr>
          <p:cNvSpPr txBox="1"/>
          <p:nvPr/>
        </p:nvSpPr>
        <p:spPr>
          <a:xfrm>
            <a:off x="59140" y="4544166"/>
            <a:ext cx="11654779" cy="830997"/>
          </a:xfrm>
          <a:prstGeom prst="rect">
            <a:avLst/>
          </a:prstGeom>
          <a:noFill/>
        </p:spPr>
        <p:txBody>
          <a:bodyPr wrap="square">
            <a:spAutoFit/>
          </a:bodyPr>
          <a:lstStyle/>
          <a:p>
            <a:r>
              <a:rPr lang="de-DE" sz="2400">
                <a:solidFill>
                  <a:srgbClr val="FF0000"/>
                </a:solidFill>
                <a:latin typeface="Times New Roman" pitchFamily="18" charset="0"/>
                <a:cs typeface="Times New Roman" pitchFamily="18" charset="0"/>
              </a:rPr>
              <a:t>Mỗi loài động vật có kích thước khác nhau, điều kiện môi trường sống khác nhau… nên nhu cầu nước khác nhau.</a:t>
            </a:r>
            <a:endParaRPr lang="en-US" sz="2400" b="0" i="0" dirty="0">
              <a:solidFill>
                <a:srgbClr val="FF0000"/>
              </a:solidFill>
              <a:effectLst/>
              <a:latin typeface="Times New Roman" pitchFamily="18" charset="0"/>
              <a:cs typeface="Times New Roman" pitchFamily="18" charset="0"/>
            </a:endParaRPr>
          </a:p>
        </p:txBody>
      </p:sp>
      <p:sp>
        <p:nvSpPr>
          <p:cNvPr id="14" name="Hộp Văn bản 13">
            <a:extLst>
              <a:ext uri="{FF2B5EF4-FFF2-40B4-BE49-F238E27FC236}">
                <a16:creationId xmlns:a16="http://schemas.microsoft.com/office/drawing/2014/main" id="{D3884D76-8FA2-B7DC-6164-344594C179B9}"/>
              </a:ext>
            </a:extLst>
          </p:cNvPr>
          <p:cNvSpPr txBox="1"/>
          <p:nvPr/>
        </p:nvSpPr>
        <p:spPr>
          <a:xfrm>
            <a:off x="160645" y="6070997"/>
            <a:ext cx="11451768" cy="830997"/>
          </a:xfrm>
          <a:prstGeom prst="rect">
            <a:avLst/>
          </a:prstGeom>
          <a:noFill/>
        </p:spPr>
        <p:txBody>
          <a:bodyPr wrap="square">
            <a:spAutoFit/>
          </a:bodyPr>
          <a:lstStyle/>
          <a:p>
            <a:r>
              <a:rPr lang="de-DE" sz="2400">
                <a:solidFill>
                  <a:srgbClr val="FF0000"/>
                </a:solidFill>
                <a:latin typeface="Times New Roman" pitchFamily="18" charset="0"/>
                <a:cs typeface="Times New Roman" pitchFamily="18" charset="0"/>
              </a:rPr>
              <a:t>Nhu cầu nước của bò lấy sữa cao hơn bò lấy thịt, nếu chỉ cung cấp cho bò lấy sữa lượng nước như bò lấy thịt thì lượng sữa thu được sẽ ít đi.</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52965" y="3611846"/>
            <a:ext cx="10435840" cy="79638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Times New Roman" pitchFamily="18" charset="0"/>
                <a:cs typeface="Times New Roman" pitchFamily="18" charset="0"/>
              </a:rPr>
              <a:t>Quan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hình</a:t>
            </a:r>
            <a:r>
              <a:rPr lang="en-US" sz="2800" dirty="0">
                <a:solidFill>
                  <a:srgbClr val="002060"/>
                </a:solidFill>
                <a:latin typeface="Times New Roman" pitchFamily="18" charset="0"/>
                <a:cs typeface="Times New Roman" pitchFamily="18" charset="0"/>
              </a:rPr>
              <a:t> 26.1,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hãy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mô</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tả</a:t>
            </a:r>
            <a:r>
              <a:rPr lang="en-US" sz="2800" dirty="0">
                <a:solidFill>
                  <a:srgbClr val="002060"/>
                </a:solidFill>
                <a:latin typeface="Times New Roman" pitchFamily="18" charset="0"/>
                <a:cs typeface="Times New Roman" pitchFamily="18" charset="0"/>
              </a:rPr>
              <a:t> con </a:t>
            </a:r>
            <a:r>
              <a:rPr lang="en-US" sz="2800" dirty="0" err="1">
                <a:solidFill>
                  <a:srgbClr val="002060"/>
                </a:solidFill>
                <a:latin typeface="Times New Roman" pitchFamily="18" charset="0"/>
                <a:cs typeface="Times New Roman" pitchFamily="18" charset="0"/>
              </a:rPr>
              <a:t>đường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trao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đổi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nước</a:t>
            </a:r>
            <a:r>
              <a:rPr lang="en-US" sz="2800" dirty="0">
                <a:solidFill>
                  <a:srgbClr val="002060"/>
                </a:solidFill>
                <a:latin typeface="Times New Roman" pitchFamily="18" charset="0"/>
                <a:cs typeface="Times New Roman" pitchFamily="18" charset="0"/>
              </a:rPr>
              <a:t> ở </a:t>
            </a:r>
            <a:r>
              <a:rPr lang="en-US" sz="2800" dirty="0" err="1">
                <a:solidFill>
                  <a:srgbClr val="002060"/>
                </a:solidFill>
                <a:latin typeface="Times New Roman" pitchFamily="18" charset="0"/>
                <a:cs typeface="Times New Roman" pitchFamily="18" charset="0"/>
              </a:rPr>
              <a:t>người</a:t>
            </a:r>
            <a:r>
              <a:rPr lang="en-US" sz="2800" dirty="0">
                <a:solidFill>
                  <a:srgbClr val="002060"/>
                </a:solidFill>
                <a:latin typeface="Times New Roman" pitchFamily="18" charset="0"/>
                <a:cs typeface="Times New Roman" pitchFamily="18" charset="0"/>
              </a:rPr>
              <a:t>?</a:t>
            </a:r>
          </a:p>
        </p:txBody>
      </p:sp>
      <p:pic>
        <p:nvPicPr>
          <p:cNvPr id="2050" name="Picture 2" descr="E:\dx  lieu\Nam hoc 2022-2023\GIAO AN\SINH 7- KHTN\KHTN CANH DIEU\BAI NÔP CUA NHOM SOAN GIAO AN\BAI 26 PP\hinh 26.1.PNG"/>
          <p:cNvPicPr>
            <a:picLocks noChangeAspect="1" noChangeArrowheads="1"/>
          </p:cNvPicPr>
          <p:nvPr/>
        </p:nvPicPr>
        <p:blipFill>
          <a:blip r:embed="rId2"/>
          <a:srcRect/>
          <a:stretch>
            <a:fillRect/>
          </a:stretch>
        </p:blipFill>
        <p:spPr bwMode="auto">
          <a:xfrm>
            <a:off x="420806" y="493496"/>
            <a:ext cx="10667999" cy="3009168"/>
          </a:xfrm>
          <a:prstGeom prst="rect">
            <a:avLst/>
          </a:prstGeom>
          <a:noFill/>
        </p:spPr>
      </p:pic>
      <p:sp>
        <p:nvSpPr>
          <p:cNvPr id="3" name="Rectangle: Rounded Corners 7">
            <a:extLst>
              <a:ext uri="{FF2B5EF4-FFF2-40B4-BE49-F238E27FC236}">
                <a16:creationId xmlns:a16="http://schemas.microsoft.com/office/drawing/2014/main" id="{E850A23D-907A-A81F-BCBC-296DA3A9B19E}"/>
              </a:ext>
            </a:extLst>
          </p:cNvPr>
          <p:cNvSpPr/>
          <p:nvPr/>
        </p:nvSpPr>
        <p:spPr>
          <a:xfrm>
            <a:off x="246709" y="3502664"/>
            <a:ext cx="11500339" cy="221566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solidFill>
                  <a:srgbClr val="FF0000"/>
                </a:solidFill>
                <a:latin typeface="Times New Roman" pitchFamily="18" charset="0"/>
                <a:cs typeface="Times New Roman" pitchFamily="18" charset="0"/>
              </a:rPr>
              <a:t>- Nguồn nước cung cấp cho con người: thức ăn và nước uống.</a:t>
            </a:r>
            <a:endParaRPr lang="en-US" sz="2800" dirty="0">
              <a:solidFill>
                <a:srgbClr val="FF0000"/>
              </a:solidFill>
              <a:latin typeface="Times New Roman" pitchFamily="18" charset="0"/>
              <a:cs typeface="Times New Roman" pitchFamily="18" charset="0"/>
            </a:endParaRPr>
          </a:p>
          <a:p>
            <a:r>
              <a:rPr lang="de-DE" sz="2800" dirty="0">
                <a:solidFill>
                  <a:srgbClr val="FF0000"/>
                </a:solidFill>
                <a:latin typeface="Times New Roman" pitchFamily="18" charset="0"/>
                <a:cs typeface="Times New Roman" pitchFamily="18" charset="0"/>
              </a:rPr>
              <a:t>- Nước thải ra qua: hơi thở, bốc hơi qua da, mồ hôi, nước tiểu, nước trong phân.</a:t>
            </a:r>
            <a:endParaRPr lang="en-US" sz="2800" dirty="0">
              <a:solidFill>
                <a:srgbClr val="FF0000"/>
              </a:solidFill>
              <a:latin typeface="Times New Roman" pitchFamily="18" charset="0"/>
              <a:cs typeface="Times New Roman" pitchFamily="18" charset="0"/>
            </a:endParaRPr>
          </a:p>
          <a:p>
            <a:r>
              <a:rPr lang="de-DE" sz="2800" dirty="0">
                <a:solidFill>
                  <a:srgbClr val="FF0000"/>
                </a:solidFill>
                <a:latin typeface="Times New Roman" pitchFamily="18" charset="0"/>
                <a:cs typeface="Times New Roman" pitchFamily="18" charset="0"/>
              </a:rPr>
              <a:t>- Con đường đi của nước: từ thức ăn, nước uống → ống tiêu hóa→ hấp thụ vào máu → Các tế bào và cơ quan → Bài tiết ra khỏi cơ thể.</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228600" y="-37208"/>
            <a:ext cx="10714890" cy="1230924"/>
            <a:chOff x="5608085" y="1959665"/>
            <a:chExt cx="6726291" cy="1651643"/>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778194" y="2368644"/>
              <a:ext cx="5556182" cy="124266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002060"/>
                  </a:solidFill>
                  <a:latin typeface="Times New Roman" pitchFamily="18" charset="0"/>
                  <a:cs typeface="Times New Roman" pitchFamily="18" charset="0"/>
                </a:rPr>
                <a:t>Nêu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pháp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đảm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bảo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đủ</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nước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mỗi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ngày</a:t>
              </a:r>
              <a:r>
                <a:rPr lang="en-US" sz="2800" dirty="0">
                  <a:solidFill>
                    <a:srgbClr val="002060"/>
                  </a:solidFill>
                  <a:latin typeface="Times New Roman" pitchFamily="18" charset="0"/>
                  <a:cs typeface="Times New Roman" pitchFamily="18" charset="0"/>
                </a:rPr>
                <a:t>? </a:t>
              </a: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5" y="1959665"/>
              <a:ext cx="1192188"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2" descr="10 Sai lầm khi Uống nước khiến cơ thể Gặp nạn | BIMEIDC">
            <a:extLst>
              <a:ext uri="{FF2B5EF4-FFF2-40B4-BE49-F238E27FC236}">
                <a16:creationId xmlns:a16="http://schemas.microsoft.com/office/drawing/2014/main" id="{D0D5BCA1-C64D-04D1-FCFB-02136AEAE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6566"/>
            <a:ext cx="3100754" cy="30116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ác lưu ý để ép nước trái cây ra nhiều nước">
            <a:extLst>
              <a:ext uri="{FF2B5EF4-FFF2-40B4-BE49-F238E27FC236}">
                <a16:creationId xmlns:a16="http://schemas.microsoft.com/office/drawing/2014/main" id="{2F0E0B9B-CB73-6F5A-3AF1-DEED457473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0733" y="1405837"/>
            <a:ext cx="2802835" cy="30468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ách nấu Canh cua rau đay đậm đà hương vị đồng quê | NETSPACE">
            <a:extLst>
              <a:ext uri="{FF2B5EF4-FFF2-40B4-BE49-F238E27FC236}">
                <a16:creationId xmlns:a16="http://schemas.microsoft.com/office/drawing/2014/main" id="{14B59431-10E0-481B-5FEA-804ED70AAC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046" y="1357839"/>
            <a:ext cx="2760785" cy="30166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Vì sao không nên tự ý truyền nước khi cảm thấy mệt mỏi? - Báo Giáo dục và  Thời đại Online">
            <a:extLst>
              <a:ext uri="{FF2B5EF4-FFF2-40B4-BE49-F238E27FC236}">
                <a16:creationId xmlns:a16="http://schemas.microsoft.com/office/drawing/2014/main" id="{FA40F7BE-77E7-6129-9C2F-0A65B1A97B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0185" y="1369562"/>
            <a:ext cx="2801815" cy="30011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7">
            <a:extLst>
              <a:ext uri="{FF2B5EF4-FFF2-40B4-BE49-F238E27FC236}">
                <a16:creationId xmlns:a16="http://schemas.microsoft.com/office/drawing/2014/main" id="{D1AB95E9-71B9-DE87-A759-BAE16863FE0F}"/>
              </a:ext>
            </a:extLst>
          </p:cNvPr>
          <p:cNvSpPr/>
          <p:nvPr/>
        </p:nvSpPr>
        <p:spPr>
          <a:xfrm>
            <a:off x="228600" y="4538589"/>
            <a:ext cx="11975258" cy="226839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solidFill>
                  <a:srgbClr val="FF0000"/>
                </a:solidFill>
                <a:latin typeface="Times New Roman" pitchFamily="18" charset="0"/>
                <a:cs typeface="Times New Roman" pitchFamily="18" charset="0"/>
              </a:rPr>
              <a:t>Một số pháp biện pháp đảm bảo đủ nước cho cơ thể mỗi ngày:</a:t>
            </a:r>
            <a:endParaRPr lang="en-US" sz="2400" dirty="0">
              <a:solidFill>
                <a:srgbClr val="FF0000"/>
              </a:solidFill>
              <a:latin typeface="Times New Roman" pitchFamily="18" charset="0"/>
              <a:cs typeface="Times New Roman" pitchFamily="18" charset="0"/>
            </a:endParaRPr>
          </a:p>
          <a:p>
            <a:r>
              <a:rPr lang="de-DE" sz="2400" dirty="0">
                <a:solidFill>
                  <a:srgbClr val="FF0000"/>
                </a:solidFill>
                <a:latin typeface="Times New Roman" pitchFamily="18" charset="0"/>
                <a:cs typeface="Times New Roman" pitchFamily="18" charset="0"/>
              </a:rPr>
              <a:t>- Mỗi người trưởng thành cần cung cấp cho cơ thể từ 1,5 đến 2 lít nước mỗi ngày.</a:t>
            </a:r>
            <a:endParaRPr lang="en-US" sz="2400" dirty="0">
              <a:solidFill>
                <a:srgbClr val="FF0000"/>
              </a:solidFill>
              <a:latin typeface="Times New Roman" pitchFamily="18" charset="0"/>
              <a:cs typeface="Times New Roman" pitchFamily="18" charset="0"/>
            </a:endParaRPr>
          </a:p>
          <a:p>
            <a:r>
              <a:rPr lang="de-DE" sz="2400" dirty="0">
                <a:solidFill>
                  <a:srgbClr val="FF0000"/>
                </a:solidFill>
                <a:latin typeface="Times New Roman" pitchFamily="18" charset="0"/>
                <a:cs typeface="Times New Roman" pitchFamily="18" charset="0"/>
              </a:rPr>
              <a:t>- Uống nước ngay khi cảm thấy khát.</a:t>
            </a:r>
            <a:endParaRPr lang="en-US" sz="2400" dirty="0">
              <a:solidFill>
                <a:srgbClr val="FF0000"/>
              </a:solidFill>
              <a:latin typeface="Times New Roman" pitchFamily="18" charset="0"/>
              <a:cs typeface="Times New Roman" pitchFamily="18" charset="0"/>
            </a:endParaRPr>
          </a:p>
          <a:p>
            <a:r>
              <a:rPr lang="de-DE" sz="2400" dirty="0">
                <a:solidFill>
                  <a:srgbClr val="FF0000"/>
                </a:solidFill>
                <a:latin typeface="Times New Roman" pitchFamily="18" charset="0"/>
                <a:cs typeface="Times New Roman" pitchFamily="18" charset="0"/>
              </a:rPr>
              <a:t>- Ăn nhiều loại quả mọng nước.</a:t>
            </a:r>
            <a:endParaRPr lang="en-US" sz="2400" dirty="0">
              <a:solidFill>
                <a:srgbClr val="FF0000"/>
              </a:solidFill>
              <a:latin typeface="Times New Roman" pitchFamily="18" charset="0"/>
              <a:cs typeface="Times New Roman" pitchFamily="18" charset="0"/>
            </a:endParaRPr>
          </a:p>
          <a:p>
            <a:pPr>
              <a:buFontTx/>
              <a:buChar char="-"/>
            </a:pPr>
            <a:r>
              <a:rPr lang="de-DE" sz="2400" dirty="0">
                <a:solidFill>
                  <a:srgbClr val="FF0000"/>
                </a:solidFill>
                <a:latin typeface="Times New Roman" pitchFamily="18" charset="0"/>
                <a:cs typeface="Times New Roman" pitchFamily="18" charset="0"/>
              </a:rPr>
              <a:t>Chế độ ăn uống hợp lí, đầy đủ dinh dưỡng.</a:t>
            </a:r>
          </a:p>
          <a:p>
            <a:pPr>
              <a:buFontTx/>
              <a:buChar char="-"/>
            </a:pPr>
            <a:r>
              <a:rPr lang="de-DE" sz="2400" dirty="0">
                <a:solidFill>
                  <a:srgbClr val="FF0000"/>
                </a:solidFill>
                <a:latin typeface="Times New Roman" pitchFamily="18" charset="0"/>
                <a:cs typeface="Times New Roman" pitchFamily="18" charset="0"/>
              </a:rPr>
              <a:t> Truyền nước khi cần</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7">
            <a:extLst>
              <a:ext uri="{FF2B5EF4-FFF2-40B4-BE49-F238E27FC236}">
                <a16:creationId xmlns:a16="http://schemas.microsoft.com/office/drawing/2014/main" id="{267080EB-96FC-4D86-3147-600F1ABB3FE0}"/>
              </a:ext>
            </a:extLst>
          </p:cNvPr>
          <p:cNvSpPr/>
          <p:nvPr/>
        </p:nvSpPr>
        <p:spPr>
          <a:xfrm>
            <a:off x="691989" y="1037414"/>
            <a:ext cx="10808022" cy="114377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solidFill>
                  <a:srgbClr val="FF0000"/>
                </a:solidFill>
                <a:latin typeface="Times New Roman" pitchFamily="18" charset="0"/>
                <a:cs typeface="Times New Roman" pitchFamily="18" charset="0"/>
              </a:rPr>
              <a:t>Cần truyền nước cho cơ thể khi cơ thể bị mất nước nghiêm trọng, mất nước đột ngột như tiêu chảy, sốt cao…mà không thể ăn, uống được.</a:t>
            </a:r>
            <a:endParaRPr lang="en-US" sz="2800" dirty="0">
              <a:solidFill>
                <a:srgbClr val="FF0000"/>
              </a:solidFill>
              <a:latin typeface="Times New Roman" pitchFamily="18" charset="0"/>
              <a:cs typeface="Times New Roman" pitchFamily="18" charset="0"/>
            </a:endParaRPr>
          </a:p>
        </p:txBody>
      </p:sp>
      <p:sp>
        <p:nvSpPr>
          <p:cNvPr id="4" name="Hộp Văn bản 3">
            <a:extLst>
              <a:ext uri="{FF2B5EF4-FFF2-40B4-BE49-F238E27FC236}">
                <a16:creationId xmlns:a16="http://schemas.microsoft.com/office/drawing/2014/main" id="{0D7AA82B-9EB3-DEB0-8385-DF9A50056AF0}"/>
              </a:ext>
            </a:extLst>
          </p:cNvPr>
          <p:cNvSpPr txBox="1"/>
          <p:nvPr/>
        </p:nvSpPr>
        <p:spPr>
          <a:xfrm>
            <a:off x="328360" y="368047"/>
            <a:ext cx="9667165" cy="523220"/>
          </a:xfrm>
          <a:prstGeom prst="rect">
            <a:avLst/>
          </a:prstGeom>
          <a:noFill/>
        </p:spPr>
        <p:txBody>
          <a:bodyPr wrap="square">
            <a:spAutoFit/>
          </a:bodyPr>
          <a:lstStyle/>
          <a:p>
            <a:r>
              <a:rPr lang="en-US" sz="2800">
                <a:solidFill>
                  <a:srgbClr val="000099"/>
                </a:solidFill>
                <a:latin typeface="Times New Roman" pitchFamily="18" charset="0"/>
                <a:cs typeface="Times New Roman" pitchFamily="18" charset="0"/>
              </a:rPr>
              <a:t> C1. Trong trường hợp nào phải truyền nước cho cơ thể?</a:t>
            </a:r>
            <a:endParaRPr lang="en-US" sz="2800" dirty="0">
              <a:solidFill>
                <a:srgbClr val="000099"/>
              </a:solidFill>
              <a:latin typeface="Times New Roman" pitchFamily="18" charset="0"/>
              <a:cs typeface="Times New Roman" pitchFamily="18" charset="0"/>
            </a:endParaRPr>
          </a:p>
        </p:txBody>
      </p:sp>
      <p:sp>
        <p:nvSpPr>
          <p:cNvPr id="10" name="Hộp Văn bản 9">
            <a:extLst>
              <a:ext uri="{FF2B5EF4-FFF2-40B4-BE49-F238E27FC236}">
                <a16:creationId xmlns:a16="http://schemas.microsoft.com/office/drawing/2014/main" id="{D03482F9-D128-E0B9-FC43-F2E3B1AB9D2A}"/>
              </a:ext>
            </a:extLst>
          </p:cNvPr>
          <p:cNvSpPr txBox="1"/>
          <p:nvPr/>
        </p:nvSpPr>
        <p:spPr>
          <a:xfrm>
            <a:off x="328360" y="2327340"/>
            <a:ext cx="9339907" cy="523220"/>
          </a:xfrm>
          <a:prstGeom prst="rect">
            <a:avLst/>
          </a:prstGeom>
          <a:noFill/>
        </p:spPr>
        <p:txBody>
          <a:bodyPr wrap="square">
            <a:spAutoFit/>
          </a:bodyPr>
          <a:lstStyle/>
          <a:p>
            <a:r>
              <a:rPr lang="en-US" sz="2800">
                <a:solidFill>
                  <a:srgbClr val="000099"/>
                </a:solidFill>
                <a:latin typeface="Times New Roman" pitchFamily="18" charset="0"/>
                <a:cs typeface="Times New Roman" pitchFamily="18" charset="0"/>
              </a:rPr>
              <a:t>C2. Ở người, ra mồ hôi có ý nghĩa gì với cơ thể</a:t>
            </a:r>
            <a:r>
              <a:rPr lang="en-US" sz="2800">
                <a:solidFill>
                  <a:srgbClr val="000099"/>
                </a:solidFill>
              </a:rPr>
              <a:t>?</a:t>
            </a:r>
            <a:endParaRPr lang="en-US" sz="2800" dirty="0">
              <a:solidFill>
                <a:srgbClr val="000099"/>
              </a:solidFill>
            </a:endParaRPr>
          </a:p>
        </p:txBody>
      </p:sp>
      <p:sp>
        <p:nvSpPr>
          <p:cNvPr id="12" name="Hộp Văn bản 11">
            <a:extLst>
              <a:ext uri="{FF2B5EF4-FFF2-40B4-BE49-F238E27FC236}">
                <a16:creationId xmlns:a16="http://schemas.microsoft.com/office/drawing/2014/main" id="{C6468729-B5BB-AFC7-C43E-D945503F21F1}"/>
              </a:ext>
            </a:extLst>
          </p:cNvPr>
          <p:cNvSpPr txBox="1"/>
          <p:nvPr/>
        </p:nvSpPr>
        <p:spPr>
          <a:xfrm>
            <a:off x="342198" y="3788783"/>
            <a:ext cx="11507604" cy="523220"/>
          </a:xfrm>
          <a:prstGeom prst="rect">
            <a:avLst/>
          </a:prstGeom>
          <a:noFill/>
        </p:spPr>
        <p:txBody>
          <a:bodyPr wrap="square">
            <a:spAutoFit/>
          </a:bodyPr>
          <a:lstStyle/>
          <a:p>
            <a:r>
              <a:rPr lang="en-US" sz="2800">
                <a:solidFill>
                  <a:srgbClr val="000099"/>
                </a:solidFill>
                <a:latin typeface="Times New Roman" pitchFamily="18" charset="0"/>
                <a:cs typeface="Times New Roman" pitchFamily="18" charset="0"/>
              </a:rPr>
              <a:t>C3. Vì sao ta cần uống nhiều nước hơn khi trời nắng hoặc khi vận động mạnh?</a:t>
            </a:r>
            <a:endParaRPr lang="en-US" sz="2800" dirty="0">
              <a:solidFill>
                <a:srgbClr val="000099"/>
              </a:solidFill>
              <a:latin typeface="Times New Roman" pitchFamily="18" charset="0"/>
              <a:cs typeface="Times New Roman" pitchFamily="18" charset="0"/>
            </a:endParaRPr>
          </a:p>
        </p:txBody>
      </p:sp>
      <p:sp>
        <p:nvSpPr>
          <p:cNvPr id="13" name="Rectangle: Rounded Corners 7">
            <a:extLst>
              <a:ext uri="{FF2B5EF4-FFF2-40B4-BE49-F238E27FC236}">
                <a16:creationId xmlns:a16="http://schemas.microsoft.com/office/drawing/2014/main" id="{0523A782-74AE-3019-66DD-A53BADB2E6DC}"/>
              </a:ext>
            </a:extLst>
          </p:cNvPr>
          <p:cNvSpPr/>
          <p:nvPr/>
        </p:nvSpPr>
        <p:spPr>
          <a:xfrm>
            <a:off x="795095" y="2950271"/>
            <a:ext cx="8733693" cy="73880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solidFill>
                  <a:srgbClr val="FF0000"/>
                </a:solidFill>
                <a:latin typeface="Times New Roman" pitchFamily="18" charset="0"/>
                <a:cs typeface="Times New Roman" pitchFamily="18" charset="0"/>
              </a:rPr>
              <a:t>Giúp cơ thể cân bằng nhiệt, thải các chất độc hại ...</a:t>
            </a:r>
            <a:endParaRPr lang="en-US" sz="2800" dirty="0">
              <a:solidFill>
                <a:srgbClr val="FF0000"/>
              </a:solidFill>
              <a:latin typeface="Times New Roman" pitchFamily="18" charset="0"/>
              <a:cs typeface="Times New Roman" pitchFamily="18" charset="0"/>
            </a:endParaRPr>
          </a:p>
        </p:txBody>
      </p:sp>
      <p:sp>
        <p:nvSpPr>
          <p:cNvPr id="14" name="Rectangle: Rounded Corners 7">
            <a:extLst>
              <a:ext uri="{FF2B5EF4-FFF2-40B4-BE49-F238E27FC236}">
                <a16:creationId xmlns:a16="http://schemas.microsoft.com/office/drawing/2014/main" id="{58B03940-DD31-E973-DAA5-28C6EB18A46F}"/>
              </a:ext>
            </a:extLst>
          </p:cNvPr>
          <p:cNvSpPr/>
          <p:nvPr/>
        </p:nvSpPr>
        <p:spPr>
          <a:xfrm>
            <a:off x="795095" y="4487649"/>
            <a:ext cx="10714087" cy="1618025"/>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solidFill>
                  <a:srgbClr val="FF0000"/>
                </a:solidFill>
                <a:latin typeface="Times New Roman" pitchFamily="18" charset="0"/>
                <a:cs typeface="Times New Roman" pitchFamily="18" charset="0"/>
              </a:rPr>
              <a:t>Vì nước là môi trường hòa tan các chất, xảy ra các phản ứng sinh hóa trong cơ thể. Khi trời nắng hoặc vận động mạnh nước sẽ bị tiêu hao vì vậy cần uống nhiều nước</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10" grpId="0"/>
      <p:bldP spid="12" grpId="0"/>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a:t>
            </a:r>
            <a:r>
              <a:rPr lang="en-US" sz="3200" b="1" i="0" dirty="0">
                <a:solidFill>
                  <a:srgbClr val="002060"/>
                </a:solidFill>
                <a:effectLst/>
                <a:latin typeface="Times New Roman" pitchFamily="18" charset="0"/>
                <a:cs typeface="Times New Roman" pitchFamily="18" charset="0"/>
              </a:rPr>
              <a:t>I</a:t>
            </a:r>
            <a:r>
              <a:rPr lang="vi-VN" sz="3200" b="1" i="0" dirty="0">
                <a:solidFill>
                  <a:srgbClr val="002060"/>
                </a:solidFill>
                <a:effectLst/>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dưỡng</a:t>
            </a:r>
            <a:r>
              <a:rPr lang="en-US" sz="3200" b="1" dirty="0">
                <a:solidFill>
                  <a:srgbClr val="002060"/>
                </a:solidFill>
                <a:latin typeface="Times New Roman" pitchFamily="18" charset="0"/>
                <a:cs typeface="Times New Roman" pitchFamily="18" charset="0"/>
              </a:rPr>
              <a:t> ở </a:t>
            </a:r>
            <a:r>
              <a:rPr lang="en-US" sz="3200" b="1" dirty="0" err="1">
                <a:solidFill>
                  <a:srgbClr val="002060"/>
                </a:solidFill>
                <a:latin typeface="Times New Roman" pitchFamily="18" charset="0"/>
                <a:cs typeface="Times New Roman" pitchFamily="18" charset="0"/>
              </a:rPr>
              <a:t>động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id="{67584D8A-A24E-C6B0-DC53-9469F48CABC3}"/>
              </a:ext>
            </a:extLst>
          </p:cNvPr>
          <p:cNvGrpSpPr/>
          <p:nvPr/>
        </p:nvGrpSpPr>
        <p:grpSpPr>
          <a:xfrm>
            <a:off x="351693" y="668215"/>
            <a:ext cx="10398369" cy="2227384"/>
            <a:chOff x="5608084" y="1959665"/>
            <a:chExt cx="6527594" cy="2988687"/>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1"/>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biết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cầu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dưỡng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gì</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cầu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dưỡng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phụ</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thuộc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những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yếu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tố</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nào</a:t>
              </a:r>
              <a:r>
                <a:rPr lang="en-US" sz="2800" dirty="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Rounded Corners 7">
            <a:extLst>
              <a:ext uri="{FF2B5EF4-FFF2-40B4-BE49-F238E27FC236}">
                <a16:creationId xmlns:a16="http://schemas.microsoft.com/office/drawing/2014/main" id="{267080EB-96FC-4D86-3147-600F1ABB3FE0}"/>
              </a:ext>
            </a:extLst>
          </p:cNvPr>
          <p:cNvSpPr/>
          <p:nvPr/>
        </p:nvSpPr>
        <p:spPr>
          <a:xfrm>
            <a:off x="1043354" y="3024555"/>
            <a:ext cx="10761783" cy="3458308"/>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solidFill>
                  <a:srgbClr val="FF0000"/>
                </a:solidFill>
                <a:latin typeface="Times New Roman" pitchFamily="18" charset="0"/>
                <a:cs typeface="Times New Roman" pitchFamily="18" charset="0"/>
              </a:rPr>
              <a:t>- Nhu cầu dinh dưỡng là lượng thức ăn mà động vật cần thu nhận hàng ngày để xây dựng cơ thể và duy trì sự sống.</a:t>
            </a:r>
          </a:p>
          <a:p>
            <a:r>
              <a:rPr lang="de-DE" sz="2800" dirty="0">
                <a:solidFill>
                  <a:srgbClr val="FF0000"/>
                </a:solidFill>
                <a:latin typeface="Times New Roman" pitchFamily="18" charset="0"/>
                <a:cs typeface="Times New Roman" pitchFamily="18" charset="0"/>
              </a:rPr>
              <a:t>- Nhu cầu dinh dưỡng phụ thuộc vào mỗi loài, lứa tuổi, giai đoạn phát triển cơ thể và cường độ hoạt động của cơ thể.</a:t>
            </a:r>
            <a:endParaRPr lang="en-US" sz="2800" dirty="0">
              <a:solidFill>
                <a:srgbClr val="FF0000"/>
              </a:solidFill>
              <a:latin typeface="Times New Roman" pitchFamily="18" charset="0"/>
              <a:cs typeface="Times New Roman" pitchFamily="18" charset="0"/>
            </a:endParaRPr>
          </a:p>
          <a:p>
            <a:r>
              <a:rPr lang="de-DE" sz="2800" dirty="0">
                <a:solidFill>
                  <a:srgbClr val="FF0000"/>
                </a:solidFill>
                <a:latin typeface="Times New Roman" pitchFamily="18" charset="0"/>
                <a:cs typeface="Times New Roman" pitchFamily="18" charset="0"/>
              </a:rPr>
              <a:t>Ví dụ: Trẻ em có nhu cầu dinh dưỡng cao hơn người già, người lao động nặng nhọc có nhu cầu dinh dưỡng cao hơn người lao động </a:t>
            </a:r>
            <a:r>
              <a:rPr lang="de-DE" sz="2800">
                <a:solidFill>
                  <a:srgbClr val="FF0000"/>
                </a:solidFill>
                <a:latin typeface="Times New Roman" pitchFamily="18" charset="0"/>
                <a:cs typeface="Times New Roman" pitchFamily="18" charset="0"/>
              </a:rPr>
              <a:t>nhẹ…</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1783</Words>
  <Application>Microsoft Office PowerPoint</Application>
  <PresentationFormat>Màn hình rộng</PresentationFormat>
  <Paragraphs>86</Paragraphs>
  <Slides>21</Slides>
  <Notes>1</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21</vt:i4>
      </vt:variant>
    </vt:vector>
  </HeadingPairs>
  <TitlesOfParts>
    <vt:vector size="26" baseType="lpstr">
      <vt:lpstr>Arial</vt:lpstr>
      <vt:lpstr>Calibri</vt:lpstr>
      <vt:lpstr>Calibri Light</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NHUNG HONG</dc:creator>
  <cp:lastModifiedBy>Đinh Thị Phúc</cp:lastModifiedBy>
  <cp:revision>107</cp:revision>
  <dcterms:created xsi:type="dcterms:W3CDTF">2022-06-21T01:59:13Z</dcterms:created>
  <dcterms:modified xsi:type="dcterms:W3CDTF">2023-03-27T13:08:18Z</dcterms:modified>
</cp:coreProperties>
</file>