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2"/>
    <p:sldId id="257" r:id="rId3"/>
    <p:sldId id="260" r:id="rId4"/>
    <p:sldId id="275" r:id="rId5"/>
    <p:sldId id="276" r:id="rId6"/>
    <p:sldId id="277" r:id="rId7"/>
    <p:sldId id="263" r:id="rId8"/>
    <p:sldId id="264" r:id="rId9"/>
    <p:sldId id="265" r:id="rId10"/>
    <p:sldId id="267" r:id="rId11"/>
    <p:sldId id="269" r:id="rId12"/>
    <p:sldId id="270" r:id="rId13"/>
    <p:sldId id="271" r:id="rId14"/>
    <p:sldId id="272" r:id="rId15"/>
    <p:sldId id="273" r:id="rId16"/>
    <p:sldId id="274" r:id="rId17"/>
    <p:sldId id="278" r:id="rId18"/>
    <p:sldId id="279"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2" d="100"/>
          <a:sy n="72" d="100"/>
        </p:scale>
        <p:origin x="6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27/3/2023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file:///C:\Users\hi\AppData\Local\Temp\wps\INetCache\69ed66712b2ffabb26927435404387e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4FE082-6DE5-51F3-EEFF-B867DC5F6DBB}"/>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E7A2829F-E95D-6424-0F4A-8F53850FEF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3163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40715" y="254635"/>
            <a:ext cx="10295255" cy="461665"/>
          </a:xfrm>
          <a:prstGeom prst="rect">
            <a:avLst/>
          </a:prstGeom>
          <a:noFill/>
        </p:spPr>
        <p:txBody>
          <a:bodyPr wrap="squar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b/ </a:t>
            </a:r>
            <a:r>
              <a:rPr lang="en-US" sz="2400" b="1" i="1" dirty="0" err="1">
                <a:solidFill>
                  <a:srgbClr val="FF0000"/>
                </a:solidFill>
                <a:latin typeface="Times New Roman" panose="02020603050405020304" pitchFamily="18" charset="0"/>
                <a:cs typeface="Times New Roman" panose="02020603050405020304" pitchFamily="18" charset="0"/>
              </a:rPr>
              <a:t>Thí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nghiệm</a:t>
            </a:r>
            <a:r>
              <a:rPr lang="en-US" sz="2400" b="1" i="1" dirty="0">
                <a:solidFill>
                  <a:srgbClr val="FF0000"/>
                </a:solidFill>
                <a:latin typeface="Times New Roman" panose="02020603050405020304" pitchFamily="18" charset="0"/>
                <a:cs typeface="Times New Roman" panose="02020603050405020304" pitchFamily="18" charset="0"/>
              </a:rPr>
              <a:t> 2: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640715" y="716300"/>
            <a:ext cx="6240780" cy="830997"/>
          </a:xfrm>
          <a:prstGeom prst="rect">
            <a:avLst/>
          </a:prstGeom>
          <a:noFill/>
        </p:spPr>
        <p:txBody>
          <a:bodyPr wrap="square" rtlCol="0" anchor="t">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Chuẩn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hộp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mùn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cưa</a:t>
            </a:r>
            <a:r>
              <a:rPr lang="en-US" sz="2400" b="1" dirty="0">
                <a:solidFill>
                  <a:schemeClr val="tx1"/>
                </a:solidFill>
                <a:latin typeface="Times New Roman" panose="02020603050405020304" pitchFamily="18" charset="0"/>
                <a:cs typeface="Times New Roman" panose="02020603050405020304" pitchFamily="18" charset="0"/>
              </a:rPr>
              <a:t> (A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B).</a:t>
            </a:r>
          </a:p>
        </p:txBody>
      </p:sp>
      <p:pic>
        <p:nvPicPr>
          <p:cNvPr id="4" name="Picture 3"/>
          <p:cNvPicPr>
            <a:picLocks noChangeAspect="1"/>
          </p:cNvPicPr>
          <p:nvPr/>
        </p:nvPicPr>
        <p:blipFill>
          <a:blip r:embed="rId2"/>
          <a:stretch>
            <a:fillRect/>
          </a:stretch>
        </p:blipFill>
        <p:spPr>
          <a:xfrm>
            <a:off x="7400607" y="-56495"/>
            <a:ext cx="2185813" cy="2232474"/>
          </a:xfrm>
          <a:prstGeom prst="rect">
            <a:avLst/>
          </a:prstGeom>
        </p:spPr>
      </p:pic>
      <p:pic>
        <p:nvPicPr>
          <p:cNvPr id="5" name="Picture 4"/>
          <p:cNvPicPr>
            <a:picLocks noChangeAspect="1"/>
          </p:cNvPicPr>
          <p:nvPr/>
        </p:nvPicPr>
        <p:blipFill>
          <a:blip r:embed="rId2"/>
          <a:stretch>
            <a:fillRect/>
          </a:stretch>
        </p:blipFill>
        <p:spPr>
          <a:xfrm>
            <a:off x="9691052" y="-70382"/>
            <a:ext cx="2185813" cy="2232474"/>
          </a:xfrm>
          <a:prstGeom prst="rect">
            <a:avLst/>
          </a:prstGeom>
        </p:spPr>
      </p:pic>
      <p:sp>
        <p:nvSpPr>
          <p:cNvPr id="6" name="Text Box 5"/>
          <p:cNvSpPr txBox="1"/>
          <p:nvPr/>
        </p:nvSpPr>
        <p:spPr>
          <a:xfrm>
            <a:off x="8392436" y="1522943"/>
            <a:ext cx="632460" cy="461665"/>
          </a:xfrm>
          <a:prstGeom prst="rect">
            <a:avLst/>
          </a:prstGeom>
          <a:noFill/>
        </p:spPr>
        <p:txBody>
          <a:bodyPr wrap="square" rtlCol="0">
            <a:spAutoFit/>
            <a:scene3d>
              <a:camera prst="orthographicFront"/>
              <a:lightRig rig="threePt" dir="t"/>
            </a:scene3d>
          </a:bodyPr>
          <a:lstStyle/>
          <a:p>
            <a:pPr algn="ctr"/>
            <a:r>
              <a:rPr lang="en-US" sz="24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a:t>
            </a:r>
          </a:p>
        </p:txBody>
      </p:sp>
      <p:sp>
        <p:nvSpPr>
          <p:cNvPr id="7" name="Text Box 6"/>
          <p:cNvSpPr txBox="1"/>
          <p:nvPr/>
        </p:nvSpPr>
        <p:spPr>
          <a:xfrm>
            <a:off x="10619740" y="1549280"/>
            <a:ext cx="632460" cy="461665"/>
          </a:xfrm>
          <a:prstGeom prst="rect">
            <a:avLst/>
          </a:prstGeom>
          <a:noFill/>
        </p:spPr>
        <p:txBody>
          <a:bodyPr wrap="square" rtlCol="0">
            <a:spAutoFit/>
            <a:scene3d>
              <a:camera prst="orthographicFront"/>
              <a:lightRig rig="threePt" dir="t"/>
            </a:scene3d>
          </a:bodyPr>
          <a:lstStyle/>
          <a:p>
            <a:pPr algn="ctr"/>
            <a:r>
              <a:rPr lang="en-US" sz="2400"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B</a:t>
            </a:r>
          </a:p>
        </p:txBody>
      </p:sp>
      <p:sp>
        <p:nvSpPr>
          <p:cNvPr id="8" name="Text Box 7"/>
          <p:cNvSpPr txBox="1"/>
          <p:nvPr/>
        </p:nvSpPr>
        <p:spPr>
          <a:xfrm>
            <a:off x="640715" y="1506855"/>
            <a:ext cx="2540000" cy="461665"/>
          </a:xfrm>
          <a:prstGeom prst="rect">
            <a:avLst/>
          </a:prstGeom>
          <a:noFill/>
        </p:spPr>
        <p:txBody>
          <a:bodyPr wrap="square" rtlCol="0" anchor="t">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9" name="Text Box 8"/>
          <p:cNvSpPr txBox="1"/>
          <p:nvPr/>
        </p:nvSpPr>
        <p:spPr>
          <a:xfrm>
            <a:off x="377326" y="1971690"/>
            <a:ext cx="11049635" cy="2308324"/>
          </a:xfrm>
          <a:prstGeom prst="rect">
            <a:avLst/>
          </a:prstGeom>
          <a:noFill/>
        </p:spPr>
        <p:txBody>
          <a:bodyPr wrap="square" rtlCol="0" anchor="t">
            <a:spAutoFit/>
          </a:bodyPr>
          <a:lstStyle/>
          <a:p>
            <a:pPr algn="just"/>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1.</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mùn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cưa</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B).</a:t>
            </a:r>
          </a:p>
          <a:p>
            <a:pPr algn="just"/>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2.</a:t>
            </a: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bổ</a:t>
            </a:r>
            <a:r>
              <a:rPr lang="en-US" sz="2400" b="1" dirty="0">
                <a:latin typeface="Times New Roman" panose="02020603050405020304" pitchFamily="18" charset="0"/>
                <a:cs typeface="Times New Roman" panose="02020603050405020304" pitchFamily="18" charset="0"/>
              </a:rPr>
              <a:t> sung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mùn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cưa</a:t>
            </a:r>
            <a:r>
              <a:rPr lang="en-US" sz="2400" b="1" dirty="0">
                <a:latin typeface="Times New Roman" panose="02020603050405020304" pitchFamily="18" charset="0"/>
                <a:cs typeface="Times New Roman" panose="02020603050405020304" pitchFamily="18" charset="0"/>
              </a:rPr>
              <a:t>. </a:t>
            </a:r>
          </a:p>
          <a:p>
            <a:pPr algn="just"/>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3.</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mùn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non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p>
        </p:txBody>
      </p:sp>
      <p:sp>
        <p:nvSpPr>
          <p:cNvPr id="10" name="Text Box 1">
            <a:extLst>
              <a:ext uri="{FF2B5EF4-FFF2-40B4-BE49-F238E27FC236}">
                <a16:creationId xmlns:a16="http://schemas.microsoft.com/office/drawing/2014/main" id="{5414A75A-197D-3A89-56FE-6F3C37C7C6C0}"/>
              </a:ext>
            </a:extLst>
          </p:cNvPr>
          <p:cNvSpPr txBox="1"/>
          <p:nvPr/>
        </p:nvSpPr>
        <p:spPr>
          <a:xfrm>
            <a:off x="377326" y="4282418"/>
            <a:ext cx="2540000" cy="461665"/>
          </a:xfrm>
          <a:prstGeom prst="rect">
            <a:avLst/>
          </a:prstGeom>
          <a:noFill/>
        </p:spPr>
        <p:txBody>
          <a:bodyPr wrap="square" rtlCol="0" anchor="t">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ext Box 2">
            <a:extLst>
              <a:ext uri="{FF2B5EF4-FFF2-40B4-BE49-F238E27FC236}">
                <a16:creationId xmlns:a16="http://schemas.microsoft.com/office/drawing/2014/main" id="{77ADDC89-CE33-FA1C-F6D8-00AC1FB8D127}"/>
              </a:ext>
            </a:extLst>
          </p:cNvPr>
          <p:cNvSpPr txBox="1"/>
          <p:nvPr/>
        </p:nvSpPr>
        <p:spPr>
          <a:xfrm>
            <a:off x="485526" y="4592489"/>
            <a:ext cx="7315027" cy="1826462"/>
          </a:xfrm>
          <a:prstGeom prst="rect">
            <a:avLst/>
          </a:prstGeom>
          <a:noFill/>
        </p:spPr>
        <p:txBody>
          <a:bodyPr wrap="square" rtlCol="0" anchor="t">
            <a:spAutoFit/>
          </a:bodyPr>
          <a:lstStyle/>
          <a:p>
            <a:pPr algn="just">
              <a:lnSpc>
                <a:spcPct val="120000"/>
              </a:lnSpc>
            </a:pP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a:t>
            </a:r>
          </a:p>
          <a:p>
            <a:pPr algn="just">
              <a:lnSpc>
                <a:spcPct val="120000"/>
              </a:lnSpc>
            </a:pP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p>
        </p:txBody>
      </p:sp>
      <p:pic>
        <p:nvPicPr>
          <p:cNvPr id="12" name="Picture 105">
            <a:extLst>
              <a:ext uri="{FF2B5EF4-FFF2-40B4-BE49-F238E27FC236}">
                <a16:creationId xmlns:a16="http://schemas.microsoft.com/office/drawing/2014/main" id="{6713DD31-9553-F9B8-2F96-1FE64F6EB332}"/>
              </a:ext>
            </a:extLst>
          </p:cNvPr>
          <p:cNvPicPr/>
          <p:nvPr/>
        </p:nvPicPr>
        <p:blipFill>
          <a:blip r:embed="rId3" r:link="rId4"/>
          <a:stretch>
            <a:fillRect/>
          </a:stretch>
        </p:blipFill>
        <p:spPr>
          <a:xfrm>
            <a:off x="5547360" y="4611485"/>
            <a:ext cx="0" cy="0"/>
          </a:xfrm>
          <a:prstGeom prst="rect">
            <a:avLst/>
          </a:prstGeom>
          <a:noFill/>
          <a:ln w="9525">
            <a:noFill/>
          </a:ln>
        </p:spPr>
      </p:pic>
      <p:pic>
        <p:nvPicPr>
          <p:cNvPr id="13" name="Picture 3">
            <a:extLst>
              <a:ext uri="{FF2B5EF4-FFF2-40B4-BE49-F238E27FC236}">
                <a16:creationId xmlns:a16="http://schemas.microsoft.com/office/drawing/2014/main" id="{C93F76ED-64EC-D95D-8CDD-19FF81A69B9A}"/>
              </a:ext>
            </a:extLst>
          </p:cNvPr>
          <p:cNvPicPr>
            <a:picLocks noChangeAspect="1"/>
          </p:cNvPicPr>
          <p:nvPr/>
        </p:nvPicPr>
        <p:blipFill>
          <a:blip r:embed="rId5"/>
          <a:stretch>
            <a:fillRect/>
          </a:stretch>
        </p:blipFill>
        <p:spPr>
          <a:xfrm>
            <a:off x="7908753" y="3902507"/>
            <a:ext cx="4146087" cy="2269660"/>
          </a:xfrm>
          <a:prstGeom prst="rect">
            <a:avLst/>
          </a:prstGeom>
        </p:spPr>
      </p:pic>
      <p:sp>
        <p:nvSpPr>
          <p:cNvPr id="14" name="Text Box 4">
            <a:extLst>
              <a:ext uri="{FF2B5EF4-FFF2-40B4-BE49-F238E27FC236}">
                <a16:creationId xmlns:a16="http://schemas.microsoft.com/office/drawing/2014/main" id="{171512E8-77C8-A1E3-EC68-AF1174073410}"/>
              </a:ext>
            </a:extLst>
          </p:cNvPr>
          <p:cNvSpPr txBox="1"/>
          <p:nvPr/>
        </p:nvSpPr>
        <p:spPr>
          <a:xfrm>
            <a:off x="358911" y="5838984"/>
            <a:ext cx="11068050" cy="579967"/>
          </a:xfrm>
          <a:prstGeom prst="rect">
            <a:avLst/>
          </a:prstGeom>
          <a:solidFill>
            <a:schemeClr val="bg1"/>
          </a:solidFill>
        </p:spPr>
        <p:txBody>
          <a:bodyPr wrap="square" rtlCol="0" anchor="t">
            <a:spAutoFit/>
          </a:bodyPr>
          <a:lstStyle/>
          <a:p>
            <a:pP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Cây</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có</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tính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hướng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nước</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Rễ</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cây</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vận</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động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về</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phía</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có</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nước</a:t>
            </a:r>
            <a:r>
              <a:rPr lang="en-US" sz="2400" b="1" dirty="0">
                <a:solidFill>
                  <a:srgbClr val="251CE2"/>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1"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20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6" grpId="1"/>
      <p:bldP spid="6" grpId="2"/>
      <p:bldP spid="7" grpId="1"/>
      <p:bldP spid="7" grpId="2"/>
      <p:bldP spid="8" grpId="0"/>
      <p:bldP spid="9" grpId="0"/>
      <p:bldP spid="10" grpId="0"/>
      <p:bldP spid="11" grpId="0"/>
      <p:bldP spid="11" grpId="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7365" y="368300"/>
            <a:ext cx="11177905" cy="5262245"/>
          </a:xfrm>
          <a:prstGeom prst="rect">
            <a:avLst/>
          </a:prstGeom>
          <a:noFill/>
        </p:spPr>
        <p:txBody>
          <a:bodyPr wrap="square" rtlCol="0" anchor="t">
            <a:spAutoFit/>
          </a:bodyPr>
          <a:lstStyle/>
          <a:p>
            <a:pPr algn="just">
              <a:lnSpc>
                <a:spcPct val="150000"/>
              </a:lnSpc>
            </a:pPr>
            <a:r>
              <a:rPr lang="en-US" sz="3200" b="1">
                <a:solidFill>
                  <a:srgbClr val="251CE2"/>
                </a:solidFill>
              </a:rPr>
              <a:t>+/ Lưu ý:</a:t>
            </a:r>
            <a:r>
              <a:rPr lang="en-US" sz="3200" b="1"/>
              <a:t> Cảm ứng ở thực vật gồm 2 dạng: hướng động (có định hướng) và ứng động (không định hướng).</a:t>
            </a:r>
          </a:p>
          <a:p>
            <a:pPr algn="just">
              <a:lnSpc>
                <a:spcPct val="150000"/>
              </a:lnSpc>
            </a:pPr>
            <a:r>
              <a:rPr lang="en-US" sz="3200" b="1"/>
              <a:t>- Hướng động bao gồm các hình thức: hướng sáng, hướng nước, hướng trọng lực, hướng tiếp xúc,...</a:t>
            </a:r>
          </a:p>
          <a:p>
            <a:pPr algn="just">
              <a:lnSpc>
                <a:spcPct val="150000"/>
              </a:lnSpc>
            </a:pPr>
            <a:r>
              <a:rPr lang="en-US" sz="3200" b="1"/>
              <a:t>- Ứng động được phân loại dựa theo tác nhân kích thích, ta có quang ứng động, nhiệt ứng động, thủy ứng động, ứng động tiếp xúc,...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nvPr/>
        </p:nvPicPr>
        <p:blipFill>
          <a:blip r:embed="rId2"/>
          <a:stretch>
            <a:fillRect/>
          </a:stretch>
        </p:blipFill>
        <p:spPr>
          <a:xfrm>
            <a:off x="5222240" y="1252855"/>
            <a:ext cx="6842125" cy="4780915"/>
          </a:xfrm>
          <a:prstGeom prst="rect">
            <a:avLst/>
          </a:prstGeom>
          <a:noFill/>
          <a:ln w="9525">
            <a:noFill/>
          </a:ln>
        </p:spPr>
      </p:pic>
      <p:sp>
        <p:nvSpPr>
          <p:cNvPr id="2" name="Text Box 1"/>
          <p:cNvSpPr txBox="1"/>
          <p:nvPr/>
        </p:nvSpPr>
        <p:spPr>
          <a:xfrm>
            <a:off x="184150" y="132715"/>
            <a:ext cx="11663045" cy="1568450"/>
          </a:xfrm>
          <a:prstGeom prst="rect">
            <a:avLst/>
          </a:prstGeom>
          <a:noFill/>
        </p:spPr>
        <p:txBody>
          <a:bodyPr wrap="square" rtlCol="0" anchor="t">
            <a:spAutoFit/>
          </a:bodyPr>
          <a:lstStyle/>
          <a:p>
            <a:pPr>
              <a:lnSpc>
                <a:spcPct val="150000"/>
              </a:lnSpc>
            </a:pPr>
            <a:r>
              <a:rPr lang="en-US" sz="3200" b="1" i="1" dirty="0" err="1">
                <a:sym typeface="+mn-ea"/>
              </a:rPr>
              <a:t>Ví</a:t>
            </a:r>
            <a:r>
              <a:rPr lang="en-US" sz="3200" b="1" i="1" dirty="0">
                <a:sym typeface="+mn-ea"/>
              </a:rPr>
              <a:t> </a:t>
            </a:r>
            <a:r>
              <a:rPr lang="en-US" sz="3200" b="1" i="1" dirty="0" err="1">
                <a:sym typeface="+mn-ea"/>
              </a:rPr>
              <a:t>dụ</a:t>
            </a:r>
            <a:r>
              <a:rPr lang="en-US" sz="3200" b="1" i="1" dirty="0">
                <a:sym typeface="+mn-ea"/>
              </a:rPr>
              <a:t>:</a:t>
            </a:r>
            <a:r>
              <a:rPr lang="en-US" sz="3200" b="1" dirty="0">
                <a:sym typeface="+mn-ea"/>
              </a:rPr>
              <a:t> </a:t>
            </a:r>
            <a:r>
              <a:rPr lang="en-US" sz="3200" b="1" dirty="0" err="1">
                <a:sym typeface="+mn-ea"/>
              </a:rPr>
              <a:t>Hoa</a:t>
            </a:r>
            <a:r>
              <a:rPr lang="en-US" sz="3200" b="1" dirty="0">
                <a:sym typeface="+mn-ea"/>
              </a:rPr>
              <a:t> </a:t>
            </a:r>
            <a:r>
              <a:rPr lang="en-US" sz="3200" b="1" dirty="0" err="1">
                <a:sym typeface="+mn-ea"/>
              </a:rPr>
              <a:t>bồ</a:t>
            </a:r>
            <a:r>
              <a:rPr lang="en-US" sz="3200" b="1" dirty="0">
                <a:sym typeface="+mn-ea"/>
              </a:rPr>
              <a:t> </a:t>
            </a:r>
            <a:r>
              <a:rPr lang="en-US" sz="3200" b="1" dirty="0" err="1">
                <a:sym typeface="+mn-ea"/>
              </a:rPr>
              <a:t>công</a:t>
            </a:r>
            <a:r>
              <a:rPr lang="en-US" sz="3200" b="1" dirty="0">
                <a:sym typeface="+mn-ea"/>
              </a:rPr>
              <a:t> </a:t>
            </a:r>
            <a:r>
              <a:rPr lang="en-US" sz="3200" b="1" dirty="0" err="1">
                <a:sym typeface="+mn-ea"/>
              </a:rPr>
              <a:t>anh</a:t>
            </a:r>
            <a:r>
              <a:rPr lang="en-US" sz="3200" b="1" dirty="0">
                <a:sym typeface="+mn-ea"/>
              </a:rPr>
              <a:t> </a:t>
            </a:r>
            <a:r>
              <a:rPr lang="en-US" sz="3200" b="1" dirty="0" err="1">
                <a:sym typeface="+mn-ea"/>
              </a:rPr>
              <a:t>nở</a:t>
            </a:r>
            <a:r>
              <a:rPr lang="en-US" sz="3200" b="1" dirty="0">
                <a:sym typeface="+mn-ea"/>
              </a:rPr>
              <a:t> </a:t>
            </a:r>
            <a:r>
              <a:rPr lang="en-US" sz="3200" b="1" dirty="0" err="1">
                <a:sym typeface="+mn-ea"/>
              </a:rPr>
              <a:t>hoa</a:t>
            </a:r>
            <a:r>
              <a:rPr lang="en-US" sz="3200" b="1" dirty="0">
                <a:sym typeface="+mn-ea"/>
              </a:rPr>
              <a:t> </a:t>
            </a:r>
            <a:r>
              <a:rPr lang="en-US" sz="3200" b="1" dirty="0" err="1">
                <a:sym typeface="+mn-ea"/>
              </a:rPr>
              <a:t>dưới</a:t>
            </a:r>
            <a:r>
              <a:rPr lang="en-US" sz="3200" b="1" dirty="0">
                <a:sym typeface="+mn-ea"/>
              </a:rPr>
              <a:t> </a:t>
            </a:r>
            <a:r>
              <a:rPr lang="en-US" sz="3200" b="1" dirty="0" err="1">
                <a:sym typeface="+mn-ea"/>
              </a:rPr>
              <a:t>tác</a:t>
            </a:r>
            <a:r>
              <a:rPr lang="en-US" sz="3200" b="1" dirty="0">
                <a:sym typeface="+mn-ea"/>
              </a:rPr>
              <a:t> </a:t>
            </a:r>
            <a:r>
              <a:rPr lang="en-US" sz="3200" b="1" dirty="0" err="1">
                <a:sym typeface="+mn-ea"/>
              </a:rPr>
              <a:t>dụng</a:t>
            </a:r>
            <a:r>
              <a:rPr lang="en-US" sz="3200" b="1" dirty="0">
                <a:sym typeface="+mn-ea"/>
              </a:rPr>
              <a:t> </a:t>
            </a:r>
            <a:r>
              <a:rPr lang="en-US" sz="3200" b="1" dirty="0" err="1">
                <a:sym typeface="+mn-ea"/>
              </a:rPr>
              <a:t>của</a:t>
            </a: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quang</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a:t>
            </a:r>
            <a:endParaRPr lang="en-US" sz="3200" dirty="0"/>
          </a:p>
        </p:txBody>
      </p:sp>
      <p:sp>
        <p:nvSpPr>
          <p:cNvPr id="3" name="Text Box 2"/>
          <p:cNvSpPr txBox="1"/>
          <p:nvPr/>
        </p:nvSpPr>
        <p:spPr>
          <a:xfrm>
            <a:off x="184150" y="1701165"/>
            <a:ext cx="4890135" cy="2306955"/>
          </a:xfrm>
          <a:prstGeom prst="rect">
            <a:avLst/>
          </a:prstGeom>
          <a:noFill/>
        </p:spPr>
        <p:txBody>
          <a:bodyPr wrap="square" rtlCol="0" anchor="t">
            <a:spAutoFit/>
          </a:bodyPr>
          <a:lstStyle/>
          <a:p>
            <a:pPr algn="just">
              <a:lnSpc>
                <a:spcPct val="150000"/>
              </a:lnSpc>
            </a:pPr>
            <a:r>
              <a:rPr lang="en-US" sz="3200" b="1" dirty="0">
                <a:sym typeface="+mn-ea"/>
              </a:rPr>
              <a:t> </a:t>
            </a:r>
            <a:r>
              <a:rPr lang="en-US" sz="3200" b="1" dirty="0" err="1">
                <a:sym typeface="+mn-ea"/>
              </a:rPr>
              <a:t>Cây</a:t>
            </a:r>
            <a:r>
              <a:rPr lang="en-US" sz="3200" b="1" dirty="0">
                <a:sym typeface="+mn-ea"/>
              </a:rPr>
              <a:t> </a:t>
            </a:r>
            <a:r>
              <a:rPr lang="en-US" sz="3200" b="1" dirty="0" err="1">
                <a:sym typeface="+mn-ea"/>
              </a:rPr>
              <a:t>trinh</a:t>
            </a:r>
            <a:r>
              <a:rPr lang="en-US" sz="3200" b="1" dirty="0">
                <a:sym typeface="+mn-ea"/>
              </a:rPr>
              <a:t> </a:t>
            </a:r>
            <a:r>
              <a:rPr lang="en-US" sz="3200" b="1" dirty="0" err="1">
                <a:sym typeface="+mn-ea"/>
              </a:rPr>
              <a:t>nữ</a:t>
            </a:r>
            <a:r>
              <a:rPr lang="en-US" sz="3200" b="1" dirty="0">
                <a:sym typeface="+mn-ea"/>
              </a:rPr>
              <a:t> </a:t>
            </a:r>
            <a:r>
              <a:rPr lang="en-US" sz="3200" b="1" dirty="0" err="1">
                <a:sym typeface="+mn-ea"/>
              </a:rPr>
              <a:t>cụp</a:t>
            </a:r>
            <a:r>
              <a:rPr lang="en-US" sz="3200" b="1" dirty="0">
                <a:sym typeface="+mn-ea"/>
              </a:rPr>
              <a:t> </a:t>
            </a:r>
            <a:r>
              <a:rPr lang="en-US" sz="3200" b="1" dirty="0" err="1">
                <a:sym typeface="+mn-ea"/>
              </a:rPr>
              <a:t>lá</a:t>
            </a:r>
            <a:r>
              <a:rPr lang="en-US" sz="3200" b="1" dirty="0">
                <a:sym typeface="+mn-ea"/>
              </a:rPr>
              <a:t> </a:t>
            </a:r>
            <a:r>
              <a:rPr lang="en-US" sz="3200" b="1" dirty="0" err="1">
                <a:sym typeface="+mn-ea"/>
              </a:rPr>
              <a:t>khi</a:t>
            </a:r>
            <a:r>
              <a:rPr lang="en-US" sz="3200" b="1" dirty="0">
                <a:sym typeface="+mn-ea"/>
              </a:rPr>
              <a:t> </a:t>
            </a:r>
            <a:r>
              <a:rPr lang="en-US" sz="3200" b="1" dirty="0" err="1">
                <a:sym typeface="+mn-ea"/>
              </a:rPr>
              <a:t>chạm</a:t>
            </a:r>
            <a:r>
              <a:rPr lang="en-US" sz="3200" b="1" dirty="0">
                <a:sym typeface="+mn-ea"/>
              </a:rPr>
              <a:t> </a:t>
            </a:r>
            <a:r>
              <a:rPr lang="en-US" sz="3200" b="1" dirty="0" err="1">
                <a:sym typeface="+mn-ea"/>
              </a:rPr>
              <a:t>vào</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 </a:t>
            </a:r>
            <a:r>
              <a:rPr lang="en-US" sz="3200" b="1" dirty="0" err="1">
                <a:sym typeface="+mn-ea"/>
              </a:rPr>
              <a:t>tiếp</a:t>
            </a:r>
            <a:r>
              <a:rPr lang="en-US" sz="3200" b="1" dirty="0">
                <a:sym typeface="+mn-ea"/>
              </a:rPr>
              <a:t> </a:t>
            </a:r>
            <a:r>
              <a:rPr lang="en-US" sz="3200" b="1" dirty="0" err="1">
                <a:sym typeface="+mn-ea"/>
              </a:rPr>
              <a:t>xúc</a:t>
            </a:r>
            <a:r>
              <a:rPr lang="en-US" sz="3200" b="1" dirty="0">
                <a:sym typeface="+mn-ea"/>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anim calcmode="lin" valueType="num">
                                      <p:cBhvr>
                                        <p:cTn id="14" dur="1000" fill="hold"/>
                                        <p:tgtEl>
                                          <p:spTgt spid="107"/>
                                        </p:tgtEl>
                                        <p:attrNameLst>
                                          <p:attrName>ppt_x</p:attrName>
                                        </p:attrNameLst>
                                      </p:cBhvr>
                                      <p:tavLst>
                                        <p:tav tm="0">
                                          <p:val>
                                            <p:strVal val="#ppt_x"/>
                                          </p:val>
                                        </p:tav>
                                        <p:tav tm="100000">
                                          <p:val>
                                            <p:strVal val="#ppt_x"/>
                                          </p:val>
                                        </p:tav>
                                      </p:tavLst>
                                    </p:anim>
                                    <p:anim calcmode="lin" valueType="num">
                                      <p:cBhvr>
                                        <p:cTn id="1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2285" y="294640"/>
            <a:ext cx="11059160" cy="583565"/>
          </a:xfrm>
          <a:prstGeom prst="rect">
            <a:avLst/>
          </a:prstGeom>
          <a:noFill/>
        </p:spPr>
        <p:txBody>
          <a:bodyPr wrap="square" rtlCol="0" anchor="t">
            <a:spAutoFit/>
          </a:bodyPr>
          <a:lstStyle/>
          <a:p>
            <a:r>
              <a:rPr lang="en-US" sz="3200" b="1">
                <a:solidFill>
                  <a:srgbClr val="251CE2"/>
                </a:solidFill>
              </a:rPr>
              <a:t>2. Ứng dụng cảm ứng ở thực vật trong thực tiễn</a:t>
            </a:r>
          </a:p>
        </p:txBody>
      </p:sp>
      <p:sp>
        <p:nvSpPr>
          <p:cNvPr id="3" name="Text Box 2"/>
          <p:cNvSpPr txBox="1"/>
          <p:nvPr/>
        </p:nvSpPr>
        <p:spPr>
          <a:xfrm>
            <a:off x="566420" y="970280"/>
            <a:ext cx="11297285" cy="1568450"/>
          </a:xfrm>
          <a:prstGeom prst="rect">
            <a:avLst/>
          </a:prstGeom>
          <a:noFill/>
        </p:spPr>
        <p:txBody>
          <a:bodyPr wrap="square" rtlCol="0" anchor="t">
            <a:spAutoFit/>
          </a:bodyPr>
          <a:lstStyle/>
          <a:p>
            <a:pPr algn="just"/>
            <a:r>
              <a:rPr lang="en-US" sz="3200" b="1" i="1">
                <a:solidFill>
                  <a:srgbClr val="251CE2"/>
                </a:solidFill>
              </a:rPr>
              <a:t>- Ứng dụng tính hướng sáng: </a:t>
            </a:r>
            <a:r>
              <a:rPr lang="en-US" sz="3200" b="1"/>
              <a:t>đối với các cây ưa ánh sáng mạnh cần trồng ở những nơi quang đãng và mật độ thưa, còn một số cây ưa bóng cần trồng dưới tán cây khác,...</a:t>
            </a:r>
          </a:p>
        </p:txBody>
      </p:sp>
      <p:pic>
        <p:nvPicPr>
          <p:cNvPr id="109" name="Picture 108"/>
          <p:cNvPicPr/>
          <p:nvPr/>
        </p:nvPicPr>
        <p:blipFill>
          <a:blip r:embed="rId2"/>
          <a:stretch>
            <a:fillRect/>
          </a:stretch>
        </p:blipFill>
        <p:spPr>
          <a:xfrm>
            <a:off x="5026660" y="2538730"/>
            <a:ext cx="6534785" cy="4241800"/>
          </a:xfrm>
          <a:prstGeom prst="rect">
            <a:avLst/>
          </a:prstGeom>
          <a:noFill/>
          <a:ln w="9525">
            <a:noFill/>
          </a:ln>
        </p:spPr>
      </p:pic>
      <p:sp>
        <p:nvSpPr>
          <p:cNvPr id="4" name="Rounded Rectangular Callout 3"/>
          <p:cNvSpPr/>
          <p:nvPr/>
        </p:nvSpPr>
        <p:spPr>
          <a:xfrm>
            <a:off x="777875" y="3221990"/>
            <a:ext cx="3480435" cy="1447165"/>
          </a:xfrm>
          <a:prstGeom prst="wedgeRoundRectCallout">
            <a:avLst>
              <a:gd name="adj1" fmla="val 71291"/>
              <a:gd name="adj2" fmla="val 359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Sắp xếp cây trong nhà theo tính hướng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checkerboard(across)">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03250" y="263525"/>
            <a:ext cx="11104245" cy="1076325"/>
          </a:xfrm>
          <a:prstGeom prst="rect">
            <a:avLst/>
          </a:prstGeom>
          <a:noFill/>
        </p:spPr>
        <p:txBody>
          <a:bodyPr wrap="square" rtlCol="0" anchor="t">
            <a:spAutoFit/>
          </a:bodyPr>
          <a:lstStyle/>
          <a:p>
            <a:pPr algn="just"/>
            <a:r>
              <a:rPr lang="en-US" sz="3200" b="1" i="1">
                <a:solidFill>
                  <a:srgbClr val="251CE2"/>
                </a:solidFill>
              </a:rPr>
              <a:t>- Ứng dụng tính hướng tiếp xúc:</a:t>
            </a:r>
            <a:r>
              <a:rPr lang="en-US" sz="3200" b="1"/>
              <a:t> cần làm giàn khi trồng một số loài cây thân leo (ví dụ: cây hoa thiên lí, cây dưa chuột,...) </a:t>
            </a:r>
          </a:p>
        </p:txBody>
      </p:sp>
      <p:pic>
        <p:nvPicPr>
          <p:cNvPr id="110" name="Picture 109"/>
          <p:cNvPicPr/>
          <p:nvPr/>
        </p:nvPicPr>
        <p:blipFill>
          <a:blip r:embed="rId2"/>
          <a:stretch>
            <a:fillRect/>
          </a:stretch>
        </p:blipFill>
        <p:spPr>
          <a:xfrm>
            <a:off x="5127625" y="1423670"/>
            <a:ext cx="6059170" cy="5081905"/>
          </a:xfrm>
          <a:prstGeom prst="rect">
            <a:avLst/>
          </a:prstGeom>
          <a:noFill/>
          <a:ln w="9525">
            <a:noFill/>
          </a:ln>
        </p:spPr>
      </p:pic>
      <p:sp>
        <p:nvSpPr>
          <p:cNvPr id="3" name="Cloud Callout 2"/>
          <p:cNvSpPr/>
          <p:nvPr/>
        </p:nvSpPr>
        <p:spPr>
          <a:xfrm>
            <a:off x="814705" y="1692910"/>
            <a:ext cx="3902075" cy="2802890"/>
          </a:xfrm>
          <a:prstGeom prst="cloudCallout">
            <a:avLst>
              <a:gd name="adj1" fmla="val 78218"/>
              <a:gd name="adj2" fmla="val 3896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Vận động hướng tiếp xúc của cây đậu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checkerboard(across)">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01320" y="323215"/>
            <a:ext cx="11132185" cy="3046095"/>
          </a:xfrm>
          <a:prstGeom prst="rect">
            <a:avLst/>
          </a:prstGeom>
          <a:noFill/>
        </p:spPr>
        <p:txBody>
          <a:bodyPr wrap="square" rtlCol="0" anchor="t">
            <a:spAutoFit/>
          </a:bodyPr>
          <a:lstStyle/>
          <a:p>
            <a:pPr algn="just">
              <a:lnSpc>
                <a:spcPct val="150000"/>
              </a:lnSpc>
            </a:pPr>
            <a:r>
              <a:rPr lang="en-US" sz="3200" b="1" i="1">
                <a:solidFill>
                  <a:srgbClr val="251CE2"/>
                </a:solidFill>
              </a:rPr>
              <a:t>- Ứng dụng của tính hướng hóa:</a:t>
            </a:r>
            <a:r>
              <a:rPr lang="en-US" sz="3200" b="1"/>
              <a:t> một số loài cây cần bón phân sát bề mặt đất (ví dụ: cây lúa, cây dừa), còn một số loài cây khác khi bón phân cần đào hố ở sâu dưới đất (ví dụ: cây cam, cây bưởi). </a:t>
            </a:r>
          </a:p>
        </p:txBody>
      </p:sp>
      <p:pic>
        <p:nvPicPr>
          <p:cNvPr id="111" name="Picture 110"/>
          <p:cNvPicPr/>
          <p:nvPr/>
        </p:nvPicPr>
        <p:blipFill>
          <a:blip r:embed="rId2"/>
          <a:stretch>
            <a:fillRect/>
          </a:stretch>
        </p:blipFill>
        <p:spPr>
          <a:xfrm>
            <a:off x="5525135" y="2682875"/>
            <a:ext cx="6478270" cy="3992245"/>
          </a:xfrm>
          <a:prstGeom prst="rect">
            <a:avLst/>
          </a:prstGeom>
          <a:noFill/>
          <a:ln w="9525">
            <a:noFill/>
          </a:ln>
        </p:spPr>
      </p:pic>
      <p:sp>
        <p:nvSpPr>
          <p:cNvPr id="3" name="Text Box 2"/>
          <p:cNvSpPr txBox="1"/>
          <p:nvPr/>
        </p:nvSpPr>
        <p:spPr>
          <a:xfrm>
            <a:off x="401320" y="3369310"/>
            <a:ext cx="5123815" cy="3046095"/>
          </a:xfrm>
          <a:prstGeom prst="rect">
            <a:avLst/>
          </a:prstGeom>
          <a:noFill/>
        </p:spPr>
        <p:txBody>
          <a:bodyPr wrap="square" rtlCol="0" anchor="t">
            <a:spAutoFit/>
          </a:bodyPr>
          <a:lstStyle/>
          <a:p>
            <a:pPr>
              <a:lnSpc>
                <a:spcPct val="150000"/>
              </a:lnSpc>
            </a:pPr>
            <a:r>
              <a:rPr lang="en-US" sz="3200" b="1" i="1">
                <a:solidFill>
                  <a:srgbClr val="251CE2"/>
                </a:solidFill>
              </a:rPr>
              <a:t>- Ứng dụng hiểu biết về tính hướng đất và tránh ánh sáng của rễ: </a:t>
            </a:r>
            <a:r>
              <a:rPr lang="en-US" sz="3200" b="1"/>
              <a:t>cần vun gốc cho cây (ví dụ cây khoai tây).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heckerboard(across)">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29260" y="198120"/>
            <a:ext cx="11223625" cy="6155531"/>
          </a:xfrm>
          <a:prstGeom prst="rect">
            <a:avLst/>
          </a:prstGeom>
          <a:noFill/>
        </p:spPr>
        <p:txBody>
          <a:bodyPr wrap="square" rtlCol="0" anchor="t">
            <a:spAutoFit/>
          </a:bodyPr>
          <a:lstStyle/>
          <a:p>
            <a:pPr algn="ctr">
              <a:spcBef>
                <a:spcPts val="1200"/>
              </a:spcBef>
            </a:pPr>
            <a:r>
              <a:rPr lang="de-DE" sz="3200" b="1" i="1" dirty="0">
                <a:solidFill>
                  <a:srgbClr val="FF0000"/>
                </a:solidFill>
              </a:rPr>
              <a:t>L</a:t>
            </a:r>
            <a:r>
              <a:rPr lang="vi-VN" sz="3200" b="1" i="1" dirty="0">
                <a:solidFill>
                  <a:srgbClr val="FF0000"/>
                </a:solidFill>
              </a:rPr>
              <a:t>uyện tập</a:t>
            </a:r>
          </a:p>
          <a:p>
            <a:pPr algn="ctr">
              <a:spcBef>
                <a:spcPts val="1200"/>
              </a:spcBef>
            </a:pPr>
            <a:r>
              <a:rPr lang="vi-VN" sz="3200" b="1" i="1" dirty="0">
                <a:solidFill>
                  <a:srgbClr val="251CE2"/>
                </a:solidFill>
              </a:rPr>
              <a:t>Hệ thống nội dung bài học</a:t>
            </a:r>
            <a:endParaRPr lang="vi-VN" sz="3200" i="1" dirty="0">
              <a:solidFill>
                <a:srgbClr val="251CE2"/>
              </a:solidFill>
            </a:endParaRPr>
          </a:p>
          <a:p>
            <a:pPr algn="just" fontAlgn="auto">
              <a:spcBef>
                <a:spcPts val="1200"/>
              </a:spcBef>
            </a:pPr>
            <a:r>
              <a:rPr lang="en-US" sz="2800" b="1" dirty="0">
                <a:solidFill>
                  <a:srgbClr val="FF0000"/>
                </a:solidFill>
              </a:rPr>
              <a:t>1.</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là</a:t>
            </a:r>
            <a:r>
              <a:rPr lang="en-US" sz="2800" b="1" dirty="0"/>
              <a:t> </a:t>
            </a:r>
            <a:r>
              <a:rPr lang="en-US" sz="2800" b="1" dirty="0" err="1"/>
              <a:t>khả</a:t>
            </a:r>
            <a:r>
              <a:rPr lang="en-US" sz="2800" b="1" dirty="0"/>
              <a:t> </a:t>
            </a:r>
            <a:r>
              <a:rPr lang="en-US" sz="2800" b="1" dirty="0" err="1"/>
              <a:t>năng</a:t>
            </a:r>
            <a:r>
              <a:rPr lang="en-US" sz="2800" b="1" dirty="0"/>
              <a:t> </a:t>
            </a:r>
            <a:r>
              <a:rPr lang="en-US" sz="2800" b="1" dirty="0" err="1"/>
              <a:t>tiếp</a:t>
            </a:r>
            <a:r>
              <a:rPr lang="en-US" sz="2800" b="1" dirty="0"/>
              <a:t> </a:t>
            </a:r>
            <a:r>
              <a:rPr lang="en-US" sz="2800" b="1" dirty="0" err="1"/>
              <a:t>nhận</a:t>
            </a:r>
            <a:r>
              <a:rPr lang="en-US" sz="2800" b="1" dirty="0"/>
              <a:t> </a:t>
            </a:r>
            <a:r>
              <a:rPr lang="en-US" sz="2800" b="1" dirty="0" err="1"/>
              <a:t>và</a:t>
            </a:r>
            <a:r>
              <a:rPr lang="en-US" sz="2800" b="1" dirty="0"/>
              <a:t> </a:t>
            </a:r>
            <a:r>
              <a:rPr lang="en-US" sz="2800" b="1" dirty="0" err="1"/>
              <a:t>phản</a:t>
            </a:r>
            <a:r>
              <a:rPr lang="en-US" sz="2800" b="1" dirty="0"/>
              <a:t> </a:t>
            </a:r>
            <a:r>
              <a:rPr lang="en-US" sz="2800" b="1" dirty="0" err="1"/>
              <a:t>ứng</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thích</a:t>
            </a:r>
            <a:r>
              <a:rPr lang="en-US" sz="2800" b="1" dirty="0"/>
              <a:t> </a:t>
            </a:r>
            <a:r>
              <a:rPr lang="en-US" sz="2800" b="1" dirty="0" err="1"/>
              <a:t>hợp</a:t>
            </a:r>
            <a:r>
              <a:rPr lang="en-US" sz="2800" b="1" dirty="0"/>
              <a:t> </a:t>
            </a:r>
            <a:r>
              <a:rPr lang="en-US" sz="2800" b="1" dirty="0" err="1"/>
              <a:t>với</a:t>
            </a:r>
            <a:r>
              <a:rPr lang="en-US" sz="2800" b="1" dirty="0"/>
              <a:t> </a:t>
            </a:r>
            <a:r>
              <a:rPr lang="en-US" sz="2800" b="1" dirty="0" err="1"/>
              <a:t>các</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từ</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đảm</a:t>
            </a:r>
            <a:r>
              <a:rPr lang="en-US" sz="2800" b="1" dirty="0"/>
              <a:t> </a:t>
            </a:r>
            <a:r>
              <a:rPr lang="en-US" sz="2800" b="1" dirty="0" err="1"/>
              <a:t>bảo</a:t>
            </a:r>
            <a:r>
              <a:rPr lang="en-US" sz="2800" b="1" dirty="0"/>
              <a:t> </a:t>
            </a:r>
            <a:r>
              <a:rPr lang="en-US" sz="2800" b="1" dirty="0" err="1"/>
              <a:t>cho</a:t>
            </a:r>
            <a:r>
              <a:rPr lang="en-US" sz="2800" b="1" dirty="0"/>
              <a:t> </a:t>
            </a:r>
            <a:r>
              <a:rPr lang="en-US" sz="2800" b="1" dirty="0" err="1"/>
              <a:t>sinh</a:t>
            </a:r>
            <a:r>
              <a:rPr lang="en-US" sz="2800" b="1" dirty="0"/>
              <a:t> </a:t>
            </a:r>
            <a:r>
              <a:rPr lang="en-US" sz="2800" b="1" dirty="0" err="1"/>
              <a:t>vật</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và</a:t>
            </a:r>
            <a:r>
              <a:rPr lang="en-US" sz="2800" b="1" dirty="0"/>
              <a:t> </a:t>
            </a:r>
            <a:r>
              <a:rPr lang="en-US" sz="2800" b="1" dirty="0" err="1"/>
              <a:t>phát</a:t>
            </a:r>
            <a:r>
              <a:rPr lang="en-US" sz="2800" b="1" dirty="0"/>
              <a:t> </a:t>
            </a:r>
            <a:r>
              <a:rPr lang="en-US" sz="2800" b="1" dirty="0" err="1"/>
              <a:t>triển</a:t>
            </a:r>
            <a:r>
              <a:rPr lang="en-US" sz="2800" b="1" dirty="0"/>
              <a:t>. </a:t>
            </a:r>
          </a:p>
          <a:p>
            <a:pPr algn="just" fontAlgn="auto">
              <a:spcBef>
                <a:spcPts val="1200"/>
              </a:spcBef>
            </a:pPr>
            <a:r>
              <a:rPr lang="en-US" sz="2800" b="1" dirty="0">
                <a:solidFill>
                  <a:srgbClr val="FF0000"/>
                </a:solidFill>
              </a:rPr>
              <a:t>2. </a:t>
            </a:r>
            <a:r>
              <a:rPr lang="en-US" sz="2800" b="1" dirty="0" err="1"/>
              <a:t>Nhờ</a:t>
            </a:r>
            <a:r>
              <a:rPr lang="en-US" sz="2800" b="1" dirty="0"/>
              <a:t> </a:t>
            </a:r>
            <a:r>
              <a:rPr lang="en-US" sz="2800" b="1" dirty="0" err="1"/>
              <a:t>có</a:t>
            </a:r>
            <a:r>
              <a:rPr lang="en-US" sz="2800" b="1" dirty="0"/>
              <a:t> </a:t>
            </a:r>
            <a:r>
              <a:rPr lang="en-US" sz="2800" b="1" dirty="0" err="1"/>
              <a:t>đặc</a:t>
            </a:r>
            <a:r>
              <a:rPr lang="en-US" sz="2800" b="1" dirty="0"/>
              <a:t> </a:t>
            </a:r>
            <a:r>
              <a:rPr lang="en-US" sz="2800" b="1" dirty="0" err="1"/>
              <a:t>tính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sinh</a:t>
            </a:r>
            <a:r>
              <a:rPr lang="en-US" sz="2800" b="1" dirty="0"/>
              <a:t> </a:t>
            </a:r>
            <a:r>
              <a:rPr lang="en-US" sz="2800" b="1" dirty="0" err="1"/>
              <a:t>vật</a:t>
            </a:r>
            <a:r>
              <a:rPr lang="en-US" sz="2800" b="1" dirty="0"/>
              <a:t> </a:t>
            </a:r>
            <a:r>
              <a:rPr lang="en-US" sz="2800" b="1" dirty="0" err="1"/>
              <a:t>mới</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phát</a:t>
            </a:r>
            <a:r>
              <a:rPr lang="en-US" sz="2800" b="1" dirty="0"/>
              <a:t> </a:t>
            </a:r>
            <a:r>
              <a:rPr lang="en-US" sz="2800" b="1" dirty="0" err="1"/>
              <a:t>triển</a:t>
            </a:r>
            <a:r>
              <a:rPr lang="en-US" sz="2800" b="1" dirty="0"/>
              <a:t> </a:t>
            </a:r>
            <a:r>
              <a:rPr lang="en-US" sz="2800" b="1" dirty="0" err="1"/>
              <a:t>thích</a:t>
            </a:r>
            <a:r>
              <a:rPr lang="en-US" sz="2800" b="1" dirty="0"/>
              <a:t> </a:t>
            </a:r>
            <a:r>
              <a:rPr lang="en-US" sz="2800" b="1" dirty="0" err="1"/>
              <a:t>nghi</a:t>
            </a:r>
            <a:r>
              <a:rPr lang="en-US" sz="2800" b="1" dirty="0"/>
              <a:t> </a:t>
            </a:r>
            <a:r>
              <a:rPr lang="en-US" sz="2800" b="1" dirty="0" err="1"/>
              <a:t>với</a:t>
            </a:r>
            <a:r>
              <a:rPr lang="en-US" sz="2800" b="1" dirty="0"/>
              <a:t> </a:t>
            </a:r>
            <a:r>
              <a:rPr lang="en-US" sz="2800" b="1" dirty="0" err="1"/>
              <a:t>sự</a:t>
            </a:r>
            <a:r>
              <a:rPr lang="en-US" sz="2800" b="1" dirty="0"/>
              <a:t> </a:t>
            </a:r>
            <a:r>
              <a:rPr lang="en-US" sz="2800" b="1" dirty="0" err="1"/>
              <a:t>thay</a:t>
            </a:r>
            <a:r>
              <a:rPr lang="en-US" sz="2800" b="1" dirty="0"/>
              <a:t> </a:t>
            </a:r>
            <a:r>
              <a:rPr lang="en-US" sz="2800" b="1" dirty="0" err="1"/>
              <a:t>đổi</a:t>
            </a:r>
            <a:r>
              <a:rPr lang="en-US" sz="2800" b="1" dirty="0"/>
              <a:t> </a:t>
            </a:r>
            <a:r>
              <a:rPr lang="en-US" sz="2800" b="1" dirty="0" err="1"/>
              <a:t>của</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trong</a:t>
            </a:r>
            <a:r>
              <a:rPr lang="en-US" sz="2800" b="1" dirty="0"/>
              <a:t> </a:t>
            </a:r>
            <a:r>
              <a:rPr lang="en-US" sz="2800" b="1" dirty="0" err="1"/>
              <a:t>một</a:t>
            </a:r>
            <a:r>
              <a:rPr lang="en-US" sz="2800" b="1" dirty="0"/>
              <a:t> </a:t>
            </a:r>
            <a:r>
              <a:rPr lang="en-US" sz="2800" b="1" dirty="0" err="1"/>
              <a:t>giới</a:t>
            </a:r>
            <a:r>
              <a:rPr lang="en-US" sz="2800" b="1" dirty="0"/>
              <a:t> </a:t>
            </a:r>
            <a:r>
              <a:rPr lang="en-US" sz="2800" b="1" dirty="0" err="1"/>
              <a:t>hạn</a:t>
            </a:r>
            <a:r>
              <a:rPr lang="en-US" sz="2800" b="1" dirty="0"/>
              <a:t> </a:t>
            </a:r>
            <a:r>
              <a:rPr lang="en-US" sz="2800" b="1" dirty="0" err="1"/>
              <a:t>nhất</a:t>
            </a:r>
            <a:r>
              <a:rPr lang="en-US" sz="2800" b="1" dirty="0"/>
              <a:t> </a:t>
            </a:r>
            <a:r>
              <a:rPr lang="en-US" sz="2800" b="1" dirty="0" err="1"/>
              <a:t>định</a:t>
            </a:r>
            <a:r>
              <a:rPr lang="en-US" sz="2800" b="1" dirty="0"/>
              <a:t>. </a:t>
            </a:r>
          </a:p>
          <a:p>
            <a:pPr algn="just" fontAlgn="auto">
              <a:spcBef>
                <a:spcPts val="1200"/>
              </a:spcBef>
            </a:pPr>
            <a:r>
              <a:rPr lang="en-US" sz="2800" b="1" dirty="0">
                <a:solidFill>
                  <a:srgbClr val="FF0000"/>
                </a:solidFill>
              </a:rPr>
              <a:t>3.</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khi</a:t>
            </a:r>
            <a:r>
              <a:rPr lang="en-US" sz="2800" b="1" dirty="0"/>
              <a:t> </a:t>
            </a:r>
            <a:r>
              <a:rPr lang="en-US" sz="2800" b="1" dirty="0" err="1"/>
              <a:t>nhận</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biểu</a:t>
            </a:r>
            <a:r>
              <a:rPr lang="en-US" sz="2800" b="1" dirty="0"/>
              <a:t> </a:t>
            </a:r>
            <a:r>
              <a:rPr lang="en-US" sz="2800" b="1" dirty="0" err="1"/>
              <a:t>hiện</a:t>
            </a:r>
            <a:r>
              <a:rPr lang="en-US" sz="2800" b="1" dirty="0"/>
              <a:t> </a:t>
            </a:r>
            <a:r>
              <a:rPr lang="en-US" sz="2800" b="1" dirty="0" err="1"/>
              <a:t>bằng</a:t>
            </a:r>
            <a:r>
              <a:rPr lang="en-US" sz="2800" b="1" dirty="0"/>
              <a:t> </a:t>
            </a:r>
            <a:r>
              <a:rPr lang="en-US" sz="2800" b="1" dirty="0" err="1"/>
              <a:t>sự</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của</a:t>
            </a:r>
            <a:r>
              <a:rPr lang="en-US" sz="2800" b="1" dirty="0"/>
              <a:t> </a:t>
            </a:r>
            <a:r>
              <a:rPr lang="en-US" sz="2800" b="1" dirty="0" err="1"/>
              <a:t>cơ</a:t>
            </a:r>
            <a:r>
              <a:rPr lang="en-US" sz="2800" b="1" dirty="0"/>
              <a:t> </a:t>
            </a:r>
            <a:r>
              <a:rPr lang="en-US" sz="2800" b="1" dirty="0" err="1"/>
              <a:t>quan</a:t>
            </a:r>
            <a:r>
              <a:rPr lang="en-US" sz="2800" b="1" dirty="0"/>
              <a:t>. </a:t>
            </a:r>
            <a:r>
              <a:rPr lang="en-US" sz="2800" b="1" dirty="0" err="1"/>
              <a:t>Có</a:t>
            </a:r>
            <a:r>
              <a:rPr lang="en-US" sz="2800" b="1" dirty="0"/>
              <a:t> </a:t>
            </a:r>
            <a:r>
              <a:rPr lang="en-US" sz="2800" b="1" dirty="0" err="1"/>
              <a:t>các</a:t>
            </a:r>
            <a:r>
              <a:rPr lang="en-US" sz="2800" b="1" dirty="0"/>
              <a:t> </a:t>
            </a:r>
            <a:r>
              <a:rPr lang="en-US" sz="2800" b="1" dirty="0" err="1"/>
              <a:t>hình</a:t>
            </a:r>
            <a:r>
              <a:rPr lang="en-US" sz="2800" b="1" dirty="0"/>
              <a:t> </a:t>
            </a:r>
            <a:r>
              <a:rPr lang="en-US" sz="2800" b="1" dirty="0" err="1"/>
              <a:t>thức</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như</a:t>
            </a:r>
            <a:r>
              <a:rPr lang="en-US" sz="2800" b="1" dirty="0"/>
              <a:t>: </a:t>
            </a:r>
            <a:r>
              <a:rPr lang="en-US" sz="2800" b="1" dirty="0" err="1"/>
              <a:t>hướng</a:t>
            </a:r>
            <a:r>
              <a:rPr lang="en-US" sz="2800" b="1" dirty="0"/>
              <a:t> </a:t>
            </a:r>
            <a:r>
              <a:rPr lang="en-US" sz="2800" b="1" dirty="0" err="1"/>
              <a:t>nước</a:t>
            </a:r>
            <a:r>
              <a:rPr lang="en-US" sz="2800" b="1" dirty="0"/>
              <a:t>, </a:t>
            </a:r>
            <a:r>
              <a:rPr lang="en-US" sz="2800" b="1" dirty="0" err="1"/>
              <a:t>hướng</a:t>
            </a:r>
            <a:r>
              <a:rPr lang="en-US" sz="2800" b="1" dirty="0"/>
              <a:t> </a:t>
            </a:r>
            <a:r>
              <a:rPr lang="en-US" sz="2800" b="1" dirty="0" err="1"/>
              <a:t>sáng</a:t>
            </a:r>
            <a:r>
              <a:rPr lang="en-US" sz="2800" b="1" dirty="0"/>
              <a:t>, </a:t>
            </a:r>
            <a:r>
              <a:rPr lang="en-US" sz="2800" b="1" dirty="0" err="1"/>
              <a:t>hướng</a:t>
            </a:r>
            <a:r>
              <a:rPr lang="en-US" sz="2800" b="1" dirty="0"/>
              <a:t> </a:t>
            </a:r>
            <a:r>
              <a:rPr lang="en-US" sz="2800" b="1" dirty="0" err="1"/>
              <a:t>tiếp</a:t>
            </a:r>
            <a:r>
              <a:rPr lang="en-US" sz="2800" b="1" dirty="0"/>
              <a:t> </a:t>
            </a:r>
            <a:r>
              <a:rPr lang="en-US" sz="2800" b="1" dirty="0" err="1"/>
              <a:t>xúc</a:t>
            </a:r>
            <a:r>
              <a:rPr lang="en-US" sz="2800" b="1" dirty="0"/>
              <a:t>,...</a:t>
            </a:r>
          </a:p>
          <a:p>
            <a:pPr algn="just" fontAlgn="auto">
              <a:spcBef>
                <a:spcPts val="1200"/>
              </a:spcBef>
            </a:pPr>
            <a:r>
              <a:rPr lang="en-US" sz="2800" b="1" dirty="0">
                <a:solidFill>
                  <a:srgbClr val="FF0000"/>
                </a:solidFill>
              </a:rPr>
              <a:t>4.</a:t>
            </a:r>
            <a:r>
              <a:rPr lang="en-US" sz="2800" b="1" dirty="0"/>
              <a:t> </a:t>
            </a:r>
            <a:r>
              <a:rPr lang="en-US" sz="2800" b="1" dirty="0" err="1"/>
              <a:t>Vận</a:t>
            </a:r>
            <a:r>
              <a:rPr lang="en-US" sz="2800" b="1" dirty="0"/>
              <a:t> </a:t>
            </a:r>
            <a:r>
              <a:rPr lang="en-US" sz="2800" b="1" dirty="0" err="1"/>
              <a:t>dụng</a:t>
            </a:r>
            <a:r>
              <a:rPr lang="en-US" sz="2800" b="1" dirty="0"/>
              <a:t> </a:t>
            </a:r>
            <a:r>
              <a:rPr lang="en-US" sz="2800" b="1" dirty="0" err="1"/>
              <a:t>hiểu</a:t>
            </a:r>
            <a:r>
              <a:rPr lang="en-US" sz="2800" b="1" dirty="0"/>
              <a:t> </a:t>
            </a:r>
            <a:r>
              <a:rPr lang="en-US" sz="2800" b="1" dirty="0" err="1"/>
              <a:t>biết</a:t>
            </a:r>
            <a:r>
              <a:rPr lang="en-US" sz="2800" b="1" dirty="0"/>
              <a:t> </a:t>
            </a:r>
            <a:r>
              <a:rPr lang="en-US" sz="2800" b="1" dirty="0" err="1"/>
              <a:t>về</a:t>
            </a:r>
            <a:r>
              <a:rPr lang="en-US" sz="2800" b="1" dirty="0"/>
              <a:t> </a:t>
            </a:r>
            <a:r>
              <a:rPr lang="en-US" sz="2800" b="1" dirty="0" err="1"/>
              <a:t>cảm</a:t>
            </a:r>
            <a:r>
              <a:rPr lang="en-US" sz="2800" b="1" dirty="0"/>
              <a:t> </a:t>
            </a:r>
            <a:r>
              <a:rPr lang="en-US" sz="2800" b="1" dirty="0" err="1"/>
              <a:t>ứng</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để</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một</a:t>
            </a:r>
            <a:r>
              <a:rPr lang="en-US" sz="2800" b="1" dirty="0"/>
              <a:t> </a:t>
            </a:r>
            <a:r>
              <a:rPr lang="en-US" sz="2800" b="1" dirty="0" err="1"/>
              <a:t>số</a:t>
            </a:r>
            <a:r>
              <a:rPr lang="en-US" sz="2800" b="1" dirty="0"/>
              <a:t> </a:t>
            </a:r>
            <a:r>
              <a:rPr lang="en-US" sz="2800" b="1" dirty="0" err="1"/>
              <a:t>biện</a:t>
            </a:r>
            <a:r>
              <a:rPr lang="en-US" sz="2800" b="1" dirty="0"/>
              <a:t> </a:t>
            </a:r>
            <a:r>
              <a:rPr lang="en-US" sz="2800" b="1" dirty="0" err="1"/>
              <a:t>pháp</a:t>
            </a:r>
            <a:r>
              <a:rPr lang="en-US" sz="2800" b="1" dirty="0"/>
              <a:t>, </a:t>
            </a:r>
            <a:r>
              <a:rPr lang="en-US" sz="2800" b="1" dirty="0" err="1"/>
              <a:t>kĩ</a:t>
            </a:r>
            <a:r>
              <a:rPr lang="en-US" sz="2800" b="1" dirty="0"/>
              <a:t> </a:t>
            </a:r>
            <a:r>
              <a:rPr lang="en-US" sz="2800" b="1" dirty="0" err="1"/>
              <a:t>thuật</a:t>
            </a:r>
            <a:r>
              <a:rPr lang="en-US" sz="2800" b="1" dirty="0"/>
              <a:t> </a:t>
            </a:r>
            <a:r>
              <a:rPr lang="en-US" sz="2800" b="1" dirty="0" err="1"/>
              <a:t>tăng</a:t>
            </a:r>
            <a:r>
              <a:rPr lang="en-US" sz="2800" b="1" dirty="0"/>
              <a:t> </a:t>
            </a:r>
            <a:r>
              <a:rPr lang="en-US" sz="2800" b="1" dirty="0" err="1"/>
              <a:t>năng</a:t>
            </a:r>
            <a:r>
              <a:rPr lang="en-US" sz="2800" b="1" dirty="0"/>
              <a:t> </a:t>
            </a:r>
            <a:r>
              <a:rPr lang="en-US" sz="2800" b="1" dirty="0" err="1"/>
              <a:t>suất</a:t>
            </a:r>
            <a:r>
              <a:rPr lang="en-US" sz="2800" b="1" dirty="0"/>
              <a:t> </a:t>
            </a:r>
            <a:r>
              <a:rPr lang="en-US" sz="2800" b="1" dirty="0" err="1"/>
              <a:t>cây</a:t>
            </a:r>
            <a:r>
              <a:rPr lang="en-US" sz="2800" b="1" dirty="0"/>
              <a:t> </a:t>
            </a:r>
            <a:r>
              <a:rPr lang="en-US" sz="2800" b="1" dirty="0" err="1"/>
              <a:t>trồng</a:t>
            </a:r>
            <a:r>
              <a:rPr lang="en-US" sz="2800" b="1" dirty="0"/>
              <a:t> </a:t>
            </a:r>
            <a:r>
              <a:rPr lang="en-US" sz="2800" b="1" dirty="0" err="1"/>
              <a:t>như</a:t>
            </a:r>
            <a:r>
              <a:rPr lang="en-US" sz="2800" b="1" dirty="0"/>
              <a:t> </a:t>
            </a:r>
            <a:r>
              <a:rPr lang="en-US" sz="2800" b="1" dirty="0" err="1"/>
              <a:t>tưới</a:t>
            </a:r>
            <a:r>
              <a:rPr lang="en-US" sz="2800" b="1" dirty="0"/>
              <a:t> </a:t>
            </a:r>
            <a:r>
              <a:rPr lang="en-US" sz="2800" b="1" dirty="0" err="1"/>
              <a:t>nước</a:t>
            </a:r>
            <a:r>
              <a:rPr lang="en-US" sz="2800" b="1" dirty="0"/>
              <a:t>, </a:t>
            </a:r>
            <a:r>
              <a:rPr lang="en-US" sz="2800" b="1" dirty="0" err="1"/>
              <a:t>làm</a:t>
            </a:r>
            <a:r>
              <a:rPr lang="en-US" sz="2800" b="1" dirty="0"/>
              <a:t> </a:t>
            </a:r>
            <a:r>
              <a:rPr lang="en-US" sz="2800" b="1" dirty="0" err="1"/>
              <a:t>giàn</a:t>
            </a:r>
            <a:r>
              <a:rPr lang="en-US" sz="2800" b="1" dirty="0"/>
              <a:t>, </a:t>
            </a:r>
            <a:r>
              <a:rPr lang="en-US" sz="2800" b="1" dirty="0" err="1"/>
              <a:t>bón</a:t>
            </a:r>
            <a:r>
              <a:rPr lang="en-US" sz="2800" b="1" dirty="0"/>
              <a:t> </a:t>
            </a:r>
            <a:r>
              <a:rPr lang="en-US" sz="2800" b="1" dirty="0" err="1"/>
              <a:t>phân</a:t>
            </a:r>
            <a:r>
              <a:rPr lang="en-US" sz="2800" b="1" dirty="0"/>
              <a:t>, </a:t>
            </a:r>
            <a:r>
              <a:rPr lang="en-US" sz="2800" b="1" dirty="0" err="1"/>
              <a:t>vun</a:t>
            </a:r>
            <a:r>
              <a:rPr lang="en-US" sz="2800" b="1" dirty="0"/>
              <a:t> </a:t>
            </a:r>
            <a:r>
              <a:rPr lang="en-US" sz="2800" b="1" dirty="0" err="1"/>
              <a:t>gốc</a:t>
            </a:r>
            <a:r>
              <a:rPr lang="en-US" sz="2800" b="1"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523" y="184611"/>
            <a:ext cx="7690339" cy="584775"/>
          </a:xfrm>
          <a:prstGeom prst="rect">
            <a:avLst/>
          </a:prstGeom>
        </p:spPr>
        <p:txBody>
          <a:bodyPr wrap="square">
            <a:spAutoFit/>
          </a:bodyPr>
          <a:lstStyle/>
          <a:p>
            <a:pPr algn="ctr"/>
            <a:r>
              <a:rPr lang="de-DE" sz="3200" b="1" i="1" dirty="0">
                <a:solidFill>
                  <a:srgbClr val="FF0000"/>
                </a:solidFill>
              </a:rPr>
              <a:t>L</a:t>
            </a:r>
            <a:r>
              <a:rPr lang="vi-VN" sz="3200" b="1" i="1" dirty="0">
                <a:solidFill>
                  <a:srgbClr val="FF0000"/>
                </a:solidFill>
              </a:rPr>
              <a:t>uyện tập</a:t>
            </a:r>
            <a:endParaRPr lang="vi-VN" sz="3200" i="1" dirty="0">
              <a:solidFill>
                <a:srgbClr val="FF0000"/>
              </a:solidFill>
            </a:endParaRPr>
          </a:p>
        </p:txBody>
      </p:sp>
      <p:sp>
        <p:nvSpPr>
          <p:cNvPr id="3" name="Rectangle 2"/>
          <p:cNvSpPr/>
          <p:nvPr/>
        </p:nvSpPr>
        <p:spPr>
          <a:xfrm>
            <a:off x="715107" y="1008186"/>
            <a:ext cx="11336215" cy="3970318"/>
          </a:xfrm>
          <a:prstGeom prst="rect">
            <a:avLst/>
          </a:prstGeom>
        </p:spPr>
        <p:txBody>
          <a:bodyPr wrap="square">
            <a:spAutoFit/>
          </a:bodyPr>
          <a:lstStyle/>
          <a:p>
            <a:r>
              <a:rPr lang="vi-VN" sz="2800" dirty="0"/>
              <a:t>Hệ thống câu hỏi và bài tập</a:t>
            </a:r>
          </a:p>
          <a:p>
            <a:r>
              <a:rPr lang="vi-VN" sz="2800" i="1" dirty="0"/>
              <a:t>1. Chọn từ/cụm từ thích hợp điền vào chỗ chấm</a:t>
            </a:r>
            <a:endParaRPr lang="vi-VN" sz="2800" dirty="0"/>
          </a:p>
          <a:p>
            <a:pPr lvl="0"/>
            <a:r>
              <a:rPr lang="vi-VN" sz="2800" i="1" dirty="0"/>
              <a:t>A,Cảm ứng là khả năng tiếp nhận và (1)</a:t>
            </a:r>
            <a:r>
              <a:rPr lang="en-US" sz="2800" i="1" dirty="0"/>
              <a:t>………..</a:t>
            </a:r>
            <a:r>
              <a:rPr lang="vi-VN" sz="2800" i="1" dirty="0"/>
              <a:t>.   lại các kích thích từ môi trường (2).................... và môi trường bên ngoài của (3)</a:t>
            </a:r>
            <a:r>
              <a:rPr lang="en-US" sz="2800" i="1" dirty="0"/>
              <a:t>………..</a:t>
            </a:r>
            <a:r>
              <a:rPr lang="vi-VN" sz="2800" i="1" dirty="0"/>
              <a:t>....      sinh vật.</a:t>
            </a:r>
            <a:endParaRPr lang="vi-VN" sz="2800" dirty="0"/>
          </a:p>
          <a:p>
            <a:endParaRPr lang="vi-VN" sz="2800" i="1" dirty="0"/>
          </a:p>
          <a:p>
            <a:r>
              <a:rPr lang="vi-VN" sz="2800" i="1" dirty="0"/>
              <a:t>B,Cảm ứng là đặc trưng của (4)</a:t>
            </a:r>
            <a:r>
              <a:rPr lang="en-US" sz="2800" i="1" dirty="0"/>
              <a:t>…………………..</a:t>
            </a:r>
            <a:r>
              <a:rPr lang="vi-VN" sz="2800" i="1" dirty="0"/>
              <a:t>, giúp sinh vật thích nghi với môi trường để (5)</a:t>
            </a:r>
            <a:r>
              <a:rPr lang="en-US" sz="2800" i="1" dirty="0"/>
              <a:t>…</a:t>
            </a:r>
            <a:r>
              <a:rPr lang="en-US" sz="2800" dirty="0"/>
              <a:t>                 </a:t>
            </a:r>
            <a:r>
              <a:rPr lang="vi-VN" sz="2800" i="1" dirty="0"/>
              <a:t>và (6)....</a:t>
            </a:r>
            <a:endParaRPr lang="vi-VN" sz="2800" dirty="0"/>
          </a:p>
          <a:p>
            <a:endParaRPr lang="vi-VN" sz="2800" i="1" dirty="0"/>
          </a:p>
        </p:txBody>
      </p:sp>
      <p:sp>
        <p:nvSpPr>
          <p:cNvPr id="5" name="TextBox 4"/>
          <p:cNvSpPr txBox="1"/>
          <p:nvPr/>
        </p:nvSpPr>
        <p:spPr>
          <a:xfrm>
            <a:off x="7010400" y="1863968"/>
            <a:ext cx="1641231" cy="523220"/>
          </a:xfrm>
          <a:prstGeom prst="rect">
            <a:avLst/>
          </a:prstGeom>
          <a:noFill/>
        </p:spPr>
        <p:txBody>
          <a:bodyPr wrap="square" rtlCol="0">
            <a:spAutoFit/>
          </a:bodyPr>
          <a:lstStyle/>
          <a:p>
            <a:r>
              <a:rPr lang="en-US" sz="2800" b="1" dirty="0" err="1">
                <a:solidFill>
                  <a:srgbClr val="FF0000"/>
                </a:solidFill>
              </a:rPr>
              <a:t>Phản</a:t>
            </a:r>
            <a:r>
              <a:rPr lang="en-US" sz="2800" b="1" dirty="0">
                <a:solidFill>
                  <a:srgbClr val="FF0000"/>
                </a:solidFill>
              </a:rPr>
              <a:t> </a:t>
            </a:r>
            <a:r>
              <a:rPr lang="en-US" sz="2800" b="1" dirty="0" err="1">
                <a:solidFill>
                  <a:srgbClr val="FF0000"/>
                </a:solidFill>
              </a:rPr>
              <a:t>ứng</a:t>
            </a:r>
            <a:endParaRPr lang="vi-VN" sz="2800" b="1" dirty="0">
              <a:solidFill>
                <a:srgbClr val="FF0000"/>
              </a:solidFill>
            </a:endParaRPr>
          </a:p>
        </p:txBody>
      </p:sp>
      <p:sp>
        <p:nvSpPr>
          <p:cNvPr id="6" name="TextBox 5"/>
          <p:cNvSpPr txBox="1"/>
          <p:nvPr/>
        </p:nvSpPr>
        <p:spPr>
          <a:xfrm>
            <a:off x="3153508" y="2254681"/>
            <a:ext cx="2004646" cy="523220"/>
          </a:xfrm>
          <a:prstGeom prst="rect">
            <a:avLst/>
          </a:prstGeom>
          <a:noFill/>
        </p:spPr>
        <p:txBody>
          <a:bodyPr wrap="square" rtlCol="0">
            <a:spAutoFit/>
          </a:bodyPr>
          <a:lstStyle/>
          <a:p>
            <a:r>
              <a:rPr lang="vi-VN" sz="2800" b="1" dirty="0">
                <a:solidFill>
                  <a:srgbClr val="FF0000"/>
                </a:solidFill>
              </a:rPr>
              <a:t>Bên trong</a:t>
            </a:r>
          </a:p>
        </p:txBody>
      </p:sp>
      <p:sp>
        <p:nvSpPr>
          <p:cNvPr id="7" name="TextBox 6"/>
          <p:cNvSpPr txBox="1"/>
          <p:nvPr/>
        </p:nvSpPr>
        <p:spPr>
          <a:xfrm>
            <a:off x="10257692" y="2250510"/>
            <a:ext cx="1699846" cy="523220"/>
          </a:xfrm>
          <a:prstGeom prst="rect">
            <a:avLst/>
          </a:prstGeom>
          <a:noFill/>
        </p:spPr>
        <p:txBody>
          <a:bodyPr wrap="square" rtlCol="0">
            <a:spAutoFit/>
          </a:bodyPr>
          <a:lstStyle/>
          <a:p>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endParaRPr lang="vi-VN" sz="2800" b="1" dirty="0">
              <a:solidFill>
                <a:srgbClr val="FF0000"/>
              </a:solidFill>
            </a:endParaRPr>
          </a:p>
        </p:txBody>
      </p:sp>
      <p:sp>
        <p:nvSpPr>
          <p:cNvPr id="8" name="TextBox 7"/>
          <p:cNvSpPr txBox="1"/>
          <p:nvPr/>
        </p:nvSpPr>
        <p:spPr>
          <a:xfrm>
            <a:off x="5884985" y="3524330"/>
            <a:ext cx="1946030" cy="523220"/>
          </a:xfrm>
          <a:prstGeom prst="rect">
            <a:avLst/>
          </a:prstGeom>
          <a:noFill/>
        </p:spPr>
        <p:txBody>
          <a:bodyPr wrap="square" rtlCol="0">
            <a:spAutoFit/>
          </a:bodyPr>
          <a:lstStyle/>
          <a:p>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sống</a:t>
            </a:r>
            <a:endParaRPr lang="vi-VN" sz="2800" b="1" dirty="0">
              <a:solidFill>
                <a:srgbClr val="FF0000"/>
              </a:solidFill>
            </a:endParaRPr>
          </a:p>
        </p:txBody>
      </p:sp>
      <p:sp>
        <p:nvSpPr>
          <p:cNvPr id="9" name="TextBox 8"/>
          <p:cNvSpPr txBox="1"/>
          <p:nvPr/>
        </p:nvSpPr>
        <p:spPr>
          <a:xfrm>
            <a:off x="4196860" y="3981529"/>
            <a:ext cx="1301262" cy="523220"/>
          </a:xfrm>
          <a:prstGeom prst="rect">
            <a:avLst/>
          </a:prstGeom>
          <a:noFill/>
        </p:spPr>
        <p:txBody>
          <a:bodyPr wrap="square" rtlCol="0">
            <a:spAutoFit/>
          </a:bodyPr>
          <a:lstStyle/>
          <a:p>
            <a:r>
              <a:rPr lang="en-US" sz="2800" b="1" dirty="0" err="1">
                <a:solidFill>
                  <a:srgbClr val="FF0000"/>
                </a:solidFill>
              </a:rPr>
              <a:t>Tồn</a:t>
            </a:r>
            <a:r>
              <a:rPr lang="en-US" sz="2800" b="1" dirty="0">
                <a:solidFill>
                  <a:srgbClr val="FF0000"/>
                </a:solidFill>
              </a:rPr>
              <a:t> </a:t>
            </a:r>
            <a:r>
              <a:rPr lang="en-US" sz="2800" b="1" dirty="0" err="1">
                <a:solidFill>
                  <a:srgbClr val="FF0000"/>
                </a:solidFill>
              </a:rPr>
              <a:t>tại</a:t>
            </a:r>
            <a:endParaRPr lang="vi-VN" sz="2800" b="1" dirty="0">
              <a:solidFill>
                <a:srgbClr val="FF0000"/>
              </a:solidFill>
            </a:endParaRPr>
          </a:p>
        </p:txBody>
      </p:sp>
      <p:sp>
        <p:nvSpPr>
          <p:cNvPr id="10" name="TextBox 9"/>
          <p:cNvSpPr txBox="1"/>
          <p:nvPr/>
        </p:nvSpPr>
        <p:spPr>
          <a:xfrm>
            <a:off x="6858000" y="3981529"/>
            <a:ext cx="2133600" cy="523220"/>
          </a:xfrm>
          <a:prstGeom prst="rect">
            <a:avLst/>
          </a:prstGeom>
          <a:noFill/>
        </p:spPr>
        <p:txBody>
          <a:bodyPr wrap="square" rtlCol="0">
            <a:spAutoFit/>
          </a:bodyPr>
          <a:lstStyle/>
          <a:p>
            <a:r>
              <a:rPr lang="en-US" sz="2800" b="1" dirty="0" err="1">
                <a:solidFill>
                  <a:srgbClr val="FF0000"/>
                </a:solidFill>
              </a:rPr>
              <a:t>Phát</a:t>
            </a:r>
            <a:r>
              <a:rPr lang="en-US" sz="2800" b="1" dirty="0">
                <a:solidFill>
                  <a:srgbClr val="FF0000"/>
                </a:solidFill>
              </a:rPr>
              <a:t> </a:t>
            </a:r>
            <a:r>
              <a:rPr lang="en-US" sz="2800" b="1" dirty="0" err="1">
                <a:solidFill>
                  <a:srgbClr val="FF0000"/>
                </a:solidFill>
              </a:rPr>
              <a:t>triển</a:t>
            </a:r>
            <a:endParaRPr lang="vi-VN" sz="2800" b="1" dirty="0">
              <a:solidFill>
                <a:srgbClr val="FF0000"/>
              </a:solidFill>
            </a:endParaRPr>
          </a:p>
        </p:txBody>
      </p:sp>
    </p:spTree>
    <p:extLst>
      <p:ext uri="{BB962C8B-B14F-4D97-AF65-F5344CB8AC3E}">
        <p14:creationId xmlns:p14="http://schemas.microsoft.com/office/powerpoint/2010/main" val="35727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3956429"/>
            <a:ext cx="11359662" cy="1384995"/>
          </a:xfrm>
          <a:prstGeom prst="rect">
            <a:avLst/>
          </a:prstGeom>
        </p:spPr>
        <p:txBody>
          <a:bodyPr wrap="square">
            <a:spAutoFit/>
          </a:bodyPr>
          <a:lstStyle/>
          <a:p>
            <a:r>
              <a:rPr lang="vi-VN" sz="2800" dirty="0"/>
              <a:t>2. Cây trồng thường được chăm sóc bằng vun gốc như cây khoai tây.</a:t>
            </a:r>
          </a:p>
          <a:p>
            <a:r>
              <a:rPr lang="vi-VN" sz="2800" dirty="0"/>
              <a:t>Chăm sóc bằng làm giàn như cây thiên lí, dưa chuột,…</a:t>
            </a:r>
          </a:p>
          <a:p>
            <a:r>
              <a:rPr lang="vi-VN" sz="2800" dirty="0"/>
              <a:t>Chăm sóc bằng cách bón phân ở gốc như: cây lúa, cây dừa,…</a:t>
            </a:r>
          </a:p>
        </p:txBody>
      </p:sp>
      <p:sp>
        <p:nvSpPr>
          <p:cNvPr id="3" name="Rectangle 2"/>
          <p:cNvSpPr/>
          <p:nvPr/>
        </p:nvSpPr>
        <p:spPr>
          <a:xfrm>
            <a:off x="703385" y="636621"/>
            <a:ext cx="10937630" cy="2062103"/>
          </a:xfrm>
          <a:prstGeom prst="rect">
            <a:avLst/>
          </a:prstGeom>
        </p:spPr>
        <p:txBody>
          <a:bodyPr wrap="square">
            <a:spAutoFit/>
          </a:bodyPr>
          <a:lstStyle/>
          <a:p>
            <a:r>
              <a:rPr lang="vi-VN" sz="3200" i="1" dirty="0">
                <a:solidFill>
                  <a:srgbClr val="FF0000"/>
                </a:solidFill>
              </a:rPr>
              <a:t>2. Lấy ví dụ một số loại cây trồng thường được chăm sóc bằng một trong những biện pháp sau:vun gốc, làm giàn, bón phân ở gốc, làm rãnh tưới nước, tỉa thưa cây để có năng suất cao.</a:t>
            </a:r>
          </a:p>
        </p:txBody>
      </p:sp>
    </p:spTree>
    <p:extLst>
      <p:ext uri="{BB962C8B-B14F-4D97-AF65-F5344CB8AC3E}">
        <p14:creationId xmlns:p14="http://schemas.microsoft.com/office/powerpoint/2010/main" val="38781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585" y="161165"/>
            <a:ext cx="7913077" cy="584775"/>
          </a:xfrm>
          <a:prstGeom prst="rect">
            <a:avLst/>
          </a:prstGeom>
        </p:spPr>
        <p:txBody>
          <a:bodyPr wrap="square">
            <a:spAutoFit/>
          </a:bodyPr>
          <a:lstStyle/>
          <a:p>
            <a:pPr algn="ctr"/>
            <a:r>
              <a:rPr lang="de-DE" sz="3200" b="1" dirty="0">
                <a:solidFill>
                  <a:srgbClr val="FF0000"/>
                </a:solidFill>
              </a:rPr>
              <a:t>Vận dụng</a:t>
            </a:r>
            <a:endParaRPr lang="vi-VN" sz="3200" dirty="0">
              <a:solidFill>
                <a:srgbClr val="FF0000"/>
              </a:solidFill>
            </a:endParaRPr>
          </a:p>
        </p:txBody>
      </p:sp>
      <p:sp>
        <p:nvSpPr>
          <p:cNvPr id="3" name="Rectangle 2"/>
          <p:cNvSpPr/>
          <p:nvPr/>
        </p:nvSpPr>
        <p:spPr>
          <a:xfrm>
            <a:off x="433754" y="810417"/>
            <a:ext cx="11535507" cy="954107"/>
          </a:xfrm>
          <a:prstGeom prst="rect">
            <a:avLst/>
          </a:prstGeom>
        </p:spPr>
        <p:txBody>
          <a:bodyPr wrap="square">
            <a:spAutoFit/>
          </a:bodyPr>
          <a:lstStyle/>
          <a:p>
            <a:r>
              <a:rPr lang="en-US" sz="2800" i="1" dirty="0"/>
              <a:t>1. </a:t>
            </a:r>
            <a:r>
              <a:rPr lang="en-US" sz="2800" i="1" dirty="0" err="1"/>
              <a:t>Nêu</a:t>
            </a:r>
            <a:r>
              <a:rPr lang="en-US" sz="2800" i="1" dirty="0"/>
              <a:t> </a:t>
            </a:r>
            <a:r>
              <a:rPr lang="en-US" sz="2800" i="1" dirty="0" err="1"/>
              <a:t>một</a:t>
            </a:r>
            <a:r>
              <a:rPr lang="en-US" sz="2800" i="1" dirty="0"/>
              <a:t> </a:t>
            </a:r>
            <a:r>
              <a:rPr lang="en-US" sz="2800" i="1" dirty="0" err="1"/>
              <a:t>số</a:t>
            </a:r>
            <a:r>
              <a:rPr lang="en-US" sz="2800" i="1" dirty="0"/>
              <a:t> </a:t>
            </a:r>
            <a:r>
              <a:rPr lang="en-US" sz="2800" i="1" dirty="0" err="1"/>
              <a:t>biện</a:t>
            </a:r>
            <a:r>
              <a:rPr lang="en-US" sz="2800" i="1" dirty="0"/>
              <a:t> </a:t>
            </a:r>
            <a:r>
              <a:rPr lang="en-US" sz="2800" i="1" dirty="0" err="1"/>
              <a:t>pháp</a:t>
            </a:r>
            <a:r>
              <a:rPr lang="en-US" sz="2800" i="1" dirty="0"/>
              <a:t> </a:t>
            </a:r>
            <a:r>
              <a:rPr lang="en-US" sz="2800" i="1" dirty="0" err="1"/>
              <a:t>tăng</a:t>
            </a:r>
            <a:r>
              <a:rPr lang="en-US" sz="2800" i="1" dirty="0"/>
              <a:t> </a:t>
            </a:r>
            <a:r>
              <a:rPr lang="en-US" sz="2800" i="1" dirty="0" err="1"/>
              <a:t>năng</a:t>
            </a:r>
            <a:r>
              <a:rPr lang="en-US" sz="2800" i="1" dirty="0"/>
              <a:t> </a:t>
            </a:r>
            <a:r>
              <a:rPr lang="en-US" sz="2800" i="1" dirty="0" err="1"/>
              <a:t>suất</a:t>
            </a:r>
            <a:r>
              <a:rPr lang="en-US" sz="2800" i="1" dirty="0"/>
              <a:t> </a:t>
            </a:r>
            <a:r>
              <a:rPr lang="en-US" sz="2800" i="1" dirty="0" err="1"/>
              <a:t>cây</a:t>
            </a:r>
            <a:r>
              <a:rPr lang="en-US" sz="2800" i="1" dirty="0"/>
              <a:t> </a:t>
            </a:r>
            <a:r>
              <a:rPr lang="en-US" sz="2800" i="1" dirty="0" err="1"/>
              <a:t>trồng</a:t>
            </a:r>
            <a:r>
              <a:rPr lang="en-US" sz="2800" i="1" dirty="0"/>
              <a:t> </a:t>
            </a:r>
            <a:r>
              <a:rPr lang="en-US" sz="2800" i="1" dirty="0" err="1"/>
              <a:t>dựa</a:t>
            </a:r>
            <a:r>
              <a:rPr lang="en-US" sz="2800" i="1" dirty="0"/>
              <a:t> </a:t>
            </a:r>
            <a:r>
              <a:rPr lang="en-US" sz="2800" i="1" dirty="0" err="1"/>
              <a:t>trên</a:t>
            </a:r>
            <a:r>
              <a:rPr lang="en-US" sz="2800" i="1" dirty="0"/>
              <a:t> </a:t>
            </a:r>
            <a:r>
              <a:rPr lang="en-US" sz="2800" i="1" dirty="0" err="1"/>
              <a:t>hiểu</a:t>
            </a:r>
            <a:r>
              <a:rPr lang="en-US" sz="2800" i="1" dirty="0"/>
              <a:t> </a:t>
            </a:r>
            <a:r>
              <a:rPr lang="en-US" sz="2800" i="1" dirty="0" err="1"/>
              <a:t>biết</a:t>
            </a:r>
            <a:r>
              <a:rPr lang="en-US" sz="2800" i="1" dirty="0"/>
              <a:t> </a:t>
            </a:r>
            <a:r>
              <a:rPr lang="en-US" sz="2800" i="1" dirty="0" err="1"/>
              <a:t>về</a:t>
            </a:r>
            <a:r>
              <a:rPr lang="en-US" sz="2800" i="1" dirty="0"/>
              <a:t> </a:t>
            </a:r>
            <a:r>
              <a:rPr lang="en-US" sz="2800" i="1" dirty="0" err="1"/>
              <a:t>các</a:t>
            </a:r>
            <a:r>
              <a:rPr lang="en-US" sz="2800" i="1" dirty="0"/>
              <a:t> </a:t>
            </a:r>
            <a:r>
              <a:rPr lang="en-US" sz="2800" i="1" dirty="0" err="1"/>
              <a:t>hình</a:t>
            </a:r>
            <a:r>
              <a:rPr lang="en-US" sz="2800" i="1" dirty="0"/>
              <a:t> </a:t>
            </a:r>
            <a:r>
              <a:rPr lang="en-US" sz="2800" i="1" dirty="0" err="1"/>
              <a:t>thức</a:t>
            </a:r>
            <a:r>
              <a:rPr lang="en-US" sz="2800" i="1" dirty="0"/>
              <a:t> </a:t>
            </a:r>
            <a:r>
              <a:rPr lang="en-US" sz="2800" i="1" dirty="0" err="1"/>
              <a:t>cảm</a:t>
            </a:r>
            <a:r>
              <a:rPr lang="en-US" sz="2800" i="1" dirty="0"/>
              <a:t> </a:t>
            </a:r>
            <a:r>
              <a:rPr lang="en-US" sz="2800" i="1" dirty="0" err="1"/>
              <a:t>ứng</a:t>
            </a:r>
            <a:r>
              <a:rPr lang="en-US" sz="2800" i="1" dirty="0"/>
              <a:t> ở </a:t>
            </a:r>
            <a:r>
              <a:rPr lang="en-US" sz="2800" i="1" dirty="0" err="1"/>
              <a:t>thực</a:t>
            </a:r>
            <a:r>
              <a:rPr lang="en-US" sz="2800" i="1" dirty="0"/>
              <a:t> </a:t>
            </a:r>
            <a:r>
              <a:rPr lang="en-US" sz="2800" i="1" dirty="0" err="1"/>
              <a:t>vật</a:t>
            </a:r>
            <a:r>
              <a:rPr lang="en-US" sz="2800" i="1" dirty="0"/>
              <a:t>.</a:t>
            </a:r>
            <a:endParaRPr lang="vi-VN" sz="2800" dirty="0"/>
          </a:p>
        </p:txBody>
      </p:sp>
      <p:sp>
        <p:nvSpPr>
          <p:cNvPr id="4" name="Rectangle 3"/>
          <p:cNvSpPr/>
          <p:nvPr/>
        </p:nvSpPr>
        <p:spPr>
          <a:xfrm>
            <a:off x="621323" y="1720840"/>
            <a:ext cx="11347938" cy="5262979"/>
          </a:xfrm>
          <a:prstGeom prst="rect">
            <a:avLst/>
          </a:prstGeom>
        </p:spPr>
        <p:txBody>
          <a:bodyPr wrap="square">
            <a:spAutoFit/>
          </a:bodyPr>
          <a:lstStyle/>
          <a:p>
            <a:r>
              <a:rPr lang="vi-VN" sz="2800" dirty="0">
                <a:solidFill>
                  <a:srgbClr val="251CE2"/>
                </a:solidFill>
              </a:rPr>
              <a:t>Một số biện pháp tăng năng suất cây trồng dựa trên hiểu biết về các hình thức cảm ứng ở thực vật:</a:t>
            </a:r>
          </a:p>
          <a:p>
            <a:r>
              <a:rPr lang="vi-VN" sz="2800" dirty="0">
                <a:solidFill>
                  <a:srgbClr val="251CE2"/>
                </a:solidFill>
              </a:rPr>
              <a:t>- Đối với tính hướng sáng: trồng cây ở những nơi quang đãng, mật độ cây trồng thưa.</a:t>
            </a:r>
          </a:p>
          <a:p>
            <a:r>
              <a:rPr lang="vi-VN" sz="2800" dirty="0">
                <a:solidFill>
                  <a:srgbClr val="251CE2"/>
                </a:solidFill>
              </a:rPr>
              <a:t>- Đối với tính hướng tiếp xúc: làm giàn leo cho cây</a:t>
            </a:r>
          </a:p>
          <a:p>
            <a:r>
              <a:rPr lang="vi-VN" sz="2800" dirty="0">
                <a:solidFill>
                  <a:srgbClr val="251CE2"/>
                </a:solidFill>
              </a:rPr>
              <a:t>- Tính hướng nước: cây ưa nước cần trồng gần sông, hồ, hoặc những nơi có điều kiện nguồn nước thuận lợi; cây không ưa nước thì không nên tưới nhiều, có thể trồng cây trong chậu hoặc nơi cách xa nguồn nước.</a:t>
            </a:r>
          </a:p>
          <a:p>
            <a:r>
              <a:rPr lang="vi-VN" sz="2800" dirty="0">
                <a:solidFill>
                  <a:srgbClr val="251CE2"/>
                </a:solidFill>
              </a:rPr>
              <a:t>- Đối với tính hướng hóa: cần bón phân sát bề mặt đất (cây lúa, cây dừa,…); một số loài cây khi bón phân cần đào hố ở sâu dưới đất (cam, bưởi,…)</a:t>
            </a:r>
          </a:p>
        </p:txBody>
      </p:sp>
    </p:spTree>
    <p:extLst>
      <p:ext uri="{BB962C8B-B14F-4D97-AF65-F5344CB8AC3E}">
        <p14:creationId xmlns:p14="http://schemas.microsoft.com/office/powerpoint/2010/main" val="491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029586" cy="6858635"/>
            <a:chOff x="102788" y="107752"/>
            <a:chExt cx="11986424"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200520" y="940347"/>
              <a:ext cx="2119740" cy="1164103"/>
              <a:chOff x="100444" y="100853"/>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100444" y="100853"/>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294459" y="285318"/>
                <a:ext cx="1093913" cy="369755"/>
              </a:xfrm>
              <a:prstGeom prst="rect">
                <a:avLst/>
              </a:prstGeom>
              <a:noFill/>
            </p:spPr>
            <p:txBody>
              <a:bodyPr wrap="square" rtlCol="0">
                <a:spAutoFit/>
              </a:bodyPr>
              <a:lstStyle/>
              <a:p>
                <a:r>
                  <a:rPr lang="en-US" sz="3200">
                    <a:solidFill>
                      <a:schemeClr val="bg1"/>
                    </a:solidFill>
                    <a:latin typeface="Segoe UI Black" panose="020B0A02040204020203" pitchFamily="34" charset="0"/>
                    <a:ea typeface="Segoe UI Black" panose="020B0A02040204020203" pitchFamily="34" charset="0"/>
                  </a:rPr>
                  <a:t>Bài 27</a:t>
                </a:r>
              </a:p>
            </p:txBody>
          </p:sp>
        </p:grpSp>
        <p:sp>
          <p:nvSpPr>
            <p:cNvPr id="178" name="TextBox 13"/>
            <p:cNvSpPr txBox="1">
              <a:spLocks noChangeArrowheads="1"/>
            </p:cNvSpPr>
            <p:nvPr/>
          </p:nvSpPr>
          <p:spPr bwMode="auto">
            <a:xfrm>
              <a:off x="658950" y="3459698"/>
              <a:ext cx="11163740" cy="140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KHÁI QUÁT VỀ CẢM ỨNG </a:t>
              </a:r>
            </a:p>
            <a:p>
              <a:pPr algn="ctr"/>
              <a:r>
                <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VÀ CẢM ỨNG Ở </a:t>
              </a:r>
              <a:r>
                <a:rPr lang="en-US" altLang="en-US" sz="440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THỰC VẬT</a:t>
              </a:r>
              <a:endPar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79" name="Picture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059" y="912667"/>
              <a:ext cx="7587416" cy="1248758"/>
            </a:xfrm>
            <a:prstGeom prst="rect">
              <a:avLst/>
            </a:prstGeom>
          </p:spPr>
        </p:pic>
        <p:sp>
          <p:nvSpPr>
            <p:cNvPr id="180" name="Rectangle 179"/>
            <p:cNvSpPr/>
            <p:nvPr/>
          </p:nvSpPr>
          <p:spPr>
            <a:xfrm>
              <a:off x="7716404" y="813618"/>
              <a:ext cx="962452" cy="1290777"/>
            </a:xfrm>
            <a:prstGeom prst="rect">
              <a:avLst/>
            </a:prstGeom>
            <a:noFill/>
          </p:spPr>
          <p:txBody>
            <a:bodyPr wrap="square" lIns="82295" tIns="41147" rIns="82295" bIns="41147">
              <a:spAutoFit/>
            </a:bodyPr>
            <a:lstStyle/>
            <a:p>
              <a:pPr algn="ctr"/>
              <a:r>
                <a:rPr lang="en-US" sz="8100" b="1" cap="none" spc="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1849732" y="1042347"/>
              <a:ext cx="5982383" cy="92903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00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HỌC TỰ NHIÊN</a:t>
              </a: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122" y="5570903"/>
            <a:ext cx="438627" cy="438627"/>
          </a:xfrm>
          <a:prstGeom prst="rect">
            <a:avLst/>
          </a:prstGeom>
        </p:spPr>
      </p:pic>
      <p:sp>
        <p:nvSpPr>
          <p:cNvPr id="4" name="Text Box 3"/>
          <p:cNvSpPr txBox="1"/>
          <p:nvPr/>
        </p:nvSpPr>
        <p:spPr>
          <a:xfrm>
            <a:off x="1052195" y="2501900"/>
            <a:ext cx="10205720" cy="645160"/>
          </a:xfrm>
          <a:prstGeom prst="rect">
            <a:avLst/>
          </a:prstGeom>
          <a:noFill/>
        </p:spPr>
        <p:txBody>
          <a:bodyPr wrap="square" rtlCol="0">
            <a:spAutoFit/>
          </a:bodyPr>
          <a:lstStyle/>
          <a:p>
            <a:pPr algn="ctr"/>
            <a:r>
              <a:rPr lang="en-US" sz="3600" b="1" i="1">
                <a:solidFill>
                  <a:srgbClr val="251CE2"/>
                </a:solidFill>
                <a:latin typeface="Aachen" panose="02020500000000000000" charset="0"/>
                <a:cs typeface="Aachen" panose="02020500000000000000" charset="0"/>
              </a:rPr>
              <a:t>Chủ đề 9:</a:t>
            </a:r>
            <a:r>
              <a:rPr lang="en-US" sz="3600" b="1">
                <a:solidFill>
                  <a:srgbClr val="251CE2"/>
                </a:solidFill>
                <a:latin typeface="Aachen" panose="02020500000000000000" charset="0"/>
                <a:cs typeface="Aachen" panose="02020500000000000000" charset="0"/>
              </a:rPr>
              <a:t> </a:t>
            </a:r>
            <a:r>
              <a:rPr lang="en-US" sz="3600" b="1">
                <a:solidFill>
                  <a:srgbClr val="FF0000"/>
                </a:solidFill>
                <a:latin typeface="Aachen" panose="02020500000000000000" charset="0"/>
                <a:cs typeface="Aachen" panose="02020500000000000000" charset="0"/>
              </a:rPr>
              <a:t>CẢM ỨNG Ở SINH VẬT</a:t>
            </a: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720" y="559749"/>
            <a:ext cx="10813326" cy="584775"/>
          </a:xfrm>
          <a:prstGeom prst="rect">
            <a:avLst/>
          </a:prstGeom>
        </p:spPr>
        <p:txBody>
          <a:bodyPr wrap="square">
            <a:spAutoFit/>
          </a:bodyPr>
          <a:lstStyle/>
          <a:p>
            <a:r>
              <a:rPr lang="vi-VN" sz="3200" i="1" dirty="0"/>
              <a:t>2. Vì sao có tên gọi cây hoa hướng dương?</a:t>
            </a:r>
            <a:endParaRPr lang="vi-VN" sz="3200" dirty="0"/>
          </a:p>
        </p:txBody>
      </p:sp>
      <p:sp>
        <p:nvSpPr>
          <p:cNvPr id="3" name="Rectangle 2"/>
          <p:cNvSpPr/>
          <p:nvPr/>
        </p:nvSpPr>
        <p:spPr>
          <a:xfrm>
            <a:off x="597877" y="1244042"/>
            <a:ext cx="11301046" cy="954107"/>
          </a:xfrm>
          <a:prstGeom prst="rect">
            <a:avLst/>
          </a:prstGeom>
        </p:spPr>
        <p:txBody>
          <a:bodyPr wrap="square">
            <a:spAutoFit/>
          </a:bodyPr>
          <a:lstStyle/>
          <a:p>
            <a:r>
              <a:rPr lang="vi-VN" sz="2800" dirty="0">
                <a:solidFill>
                  <a:srgbClr val="251CE2"/>
                </a:solidFill>
              </a:rPr>
              <a:t> Hướng dương nghĩa là hướng về ánh sáng. Cây hoa hướng dương có tên gọi này vì hoa của cây luôn hướng về phía có ánh mặt trời.</a:t>
            </a:r>
          </a:p>
        </p:txBody>
      </p:sp>
      <p:sp>
        <p:nvSpPr>
          <p:cNvPr id="4" name="Rectangle 3"/>
          <p:cNvSpPr/>
          <p:nvPr/>
        </p:nvSpPr>
        <p:spPr>
          <a:xfrm>
            <a:off x="487720" y="2122021"/>
            <a:ext cx="11235355" cy="1569660"/>
          </a:xfrm>
          <a:prstGeom prst="rect">
            <a:avLst/>
          </a:prstGeom>
        </p:spPr>
        <p:txBody>
          <a:bodyPr wrap="square">
            <a:spAutoFit/>
          </a:bodyPr>
          <a:lstStyle/>
          <a:p>
            <a:r>
              <a:rPr lang="vi-VN" sz="3200" i="1" dirty="0"/>
              <a:t>3. Vào rừng nhiệt đới,chúng ta có thể gặp nhiều cây dây leo quấn quanh những cây gỗ lớn và vươn lên cao. Nêu tác nhân kích thích và ý nghĩa của hiện tượng đó.</a:t>
            </a:r>
            <a:endParaRPr lang="vi-VN" sz="3200" dirty="0"/>
          </a:p>
        </p:txBody>
      </p:sp>
      <p:sp>
        <p:nvSpPr>
          <p:cNvPr id="5" name="Rectangle 4"/>
          <p:cNvSpPr/>
          <p:nvPr/>
        </p:nvSpPr>
        <p:spPr>
          <a:xfrm>
            <a:off x="511165" y="3691681"/>
            <a:ext cx="11387757" cy="1384995"/>
          </a:xfrm>
          <a:prstGeom prst="rect">
            <a:avLst/>
          </a:prstGeom>
        </p:spPr>
        <p:txBody>
          <a:bodyPr wrap="square">
            <a:spAutoFit/>
          </a:bodyPr>
          <a:lstStyle/>
          <a:p>
            <a:r>
              <a:rPr lang="vi-VN" sz="2800" dirty="0">
                <a:solidFill>
                  <a:srgbClr val="251CE2"/>
                </a:solidFill>
              </a:rPr>
              <a:t>Tác nhân kích thích của hiện tượng này là các cây gỗ lớn.</a:t>
            </a:r>
          </a:p>
          <a:p>
            <a:r>
              <a:rPr lang="vi-VN" sz="2800" dirty="0">
                <a:solidFill>
                  <a:srgbClr val="251CE2"/>
                </a:solidFill>
              </a:rPr>
              <a:t>Ý nghĩa của hiện tượng: Giúp thân cây phát triển và giúp là thu nhận ánh sáng.</a:t>
            </a:r>
          </a:p>
        </p:txBody>
      </p:sp>
      <p:sp>
        <p:nvSpPr>
          <p:cNvPr id="6" name="Rectangle 5"/>
          <p:cNvSpPr/>
          <p:nvPr/>
        </p:nvSpPr>
        <p:spPr>
          <a:xfrm>
            <a:off x="597877" y="5076676"/>
            <a:ext cx="11301046" cy="1569660"/>
          </a:xfrm>
          <a:prstGeom prst="rect">
            <a:avLst/>
          </a:prstGeom>
        </p:spPr>
        <p:txBody>
          <a:bodyPr wrap="square">
            <a:spAutoFit/>
          </a:bodyPr>
          <a:lstStyle/>
          <a:p>
            <a:r>
              <a:rPr lang="vi-VN" sz="3200" i="1" dirty="0"/>
              <a:t>4.</a:t>
            </a:r>
            <a:r>
              <a:rPr lang="vi-VN" sz="3200" dirty="0"/>
              <a:t> </a:t>
            </a:r>
            <a:r>
              <a:rPr lang="vi-VN" sz="3200" i="1" dirty="0"/>
              <a:t>Về nhà tìm hiểu.</a:t>
            </a:r>
            <a:endParaRPr lang="vi-VN" sz="3200" dirty="0"/>
          </a:p>
          <a:p>
            <a:r>
              <a:rPr lang="vi-VN" sz="3200" i="1" dirty="0"/>
              <a:t> </a:t>
            </a:r>
            <a:r>
              <a:rPr lang="de-DE" sz="3200" i="1" dirty="0"/>
              <a:t>Hãy so sánh hiện tượng xòe lá, khép lá ở cây me vào buổi sáng, buổi tối và hiện tượng cụp lá ở cây trinh nữ khi có va chạm.</a:t>
            </a:r>
            <a:endParaRPr lang="vi-VN" sz="3200" dirty="0"/>
          </a:p>
        </p:txBody>
      </p:sp>
    </p:spTree>
    <p:extLst>
      <p:ext uri="{BB962C8B-B14F-4D97-AF65-F5344CB8AC3E}">
        <p14:creationId xmlns:p14="http://schemas.microsoft.com/office/powerpoint/2010/main" val="30733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7816"/>
            <a:ext cx="10987157" cy="4528323"/>
          </a:xfrm>
          <a:prstGeom prst="rect">
            <a:avLst/>
          </a:prstGeom>
        </p:spPr>
      </p:pic>
      <p:sp>
        <p:nvSpPr>
          <p:cNvPr id="2" name="Rectangle 1">
            <a:extLst>
              <a:ext uri="{FF2B5EF4-FFF2-40B4-BE49-F238E27FC236}">
                <a16:creationId xmlns:a16="http://schemas.microsoft.com/office/drawing/2014/main" id="{B12624D2-DB90-234A-E986-286222B6F8D1}"/>
              </a:ext>
            </a:extLst>
          </p:cNvPr>
          <p:cNvSpPr/>
          <p:nvPr/>
        </p:nvSpPr>
        <p:spPr>
          <a:xfrm>
            <a:off x="212035" y="4513415"/>
            <a:ext cx="11479950" cy="2246769"/>
          </a:xfrm>
          <a:prstGeom prst="rect">
            <a:avLst/>
          </a:prstGeom>
        </p:spPr>
        <p:txBody>
          <a:bodyPr wrap="square">
            <a:spAutoFit/>
          </a:bodyPr>
          <a:lstStyle/>
          <a:p>
            <a:r>
              <a:rPr lang="vi-VN" sz="2800" dirty="0">
                <a:latin typeface="+mj-lt"/>
              </a:rPr>
              <a:t>-  HS quan sát H 27.1b, nghiên cứu ví dụ SGK/129 sau đó trả lời </a:t>
            </a:r>
            <a:r>
              <a:rPr lang="vi-VN" sz="2800">
                <a:latin typeface="+mj-lt"/>
              </a:rPr>
              <a:t>câu hỏi</a:t>
            </a:r>
            <a:r>
              <a:rPr lang="en-US" sz="2800">
                <a:latin typeface="+mj-lt"/>
              </a:rPr>
              <a:t>:</a:t>
            </a:r>
            <a:endParaRPr lang="vi-VN" sz="2800" dirty="0">
              <a:latin typeface="+mj-lt"/>
            </a:endParaRPr>
          </a:p>
          <a:p>
            <a:r>
              <a:rPr lang="vi-VN" sz="2800" dirty="0">
                <a:latin typeface="+mj-lt"/>
              </a:rPr>
              <a:t> </a:t>
            </a:r>
            <a:r>
              <a:rPr lang="vi-VN" sz="2800" i="1" dirty="0">
                <a:solidFill>
                  <a:srgbClr val="FF0000"/>
                </a:solidFill>
                <a:latin typeface="+mj-lt"/>
              </a:rPr>
              <a:t>1</a:t>
            </a:r>
            <a:r>
              <a:rPr lang="vi-VN" sz="2800" dirty="0">
                <a:solidFill>
                  <a:srgbClr val="FF0000"/>
                </a:solidFill>
                <a:latin typeface="+mj-lt"/>
              </a:rPr>
              <a:t>.</a:t>
            </a:r>
            <a:r>
              <a:rPr lang="vi-VN" sz="2800" i="1" dirty="0">
                <a:solidFill>
                  <a:srgbClr val="FF0000"/>
                </a:solidFill>
                <a:latin typeface="+mj-lt"/>
              </a:rPr>
              <a:t>Hãy cho biết phản ứng của lá cây xấu hổ có ý nghĩa gì?</a:t>
            </a:r>
            <a:endParaRPr lang="vi-VN" sz="2800" dirty="0">
              <a:solidFill>
                <a:srgbClr val="FF0000"/>
              </a:solidFill>
              <a:latin typeface="+mj-lt"/>
            </a:endParaRPr>
          </a:p>
          <a:p>
            <a:r>
              <a:rPr lang="vi-VN" sz="2800" i="1" dirty="0">
                <a:solidFill>
                  <a:srgbClr val="FF0000"/>
                </a:solidFill>
                <a:latin typeface="+mj-lt"/>
              </a:rPr>
              <a:t>2. Hãy lấy thêm các ví dụ về cảm ứng ở sinh vật và cho biết:</a:t>
            </a:r>
            <a:endParaRPr lang="vi-VN" sz="2800" dirty="0">
              <a:solidFill>
                <a:srgbClr val="FF0000"/>
              </a:solidFill>
              <a:latin typeface="+mj-lt"/>
            </a:endParaRPr>
          </a:p>
          <a:p>
            <a:r>
              <a:rPr lang="vi-VN" sz="2800" i="1" dirty="0">
                <a:solidFill>
                  <a:srgbClr val="FF0000"/>
                </a:solidFill>
                <a:latin typeface="+mj-lt"/>
              </a:rPr>
              <a:t>a) Tên kích thích thích và phản ứng của cơ thể đối với kích thích đó.</a:t>
            </a:r>
            <a:endParaRPr lang="vi-VN" sz="2800" dirty="0">
              <a:solidFill>
                <a:srgbClr val="FF0000"/>
              </a:solidFill>
              <a:latin typeface="+mj-lt"/>
            </a:endParaRPr>
          </a:p>
          <a:p>
            <a:r>
              <a:rPr lang="vi-VN" sz="2800" i="1" dirty="0">
                <a:solidFill>
                  <a:srgbClr val="FF0000"/>
                </a:solidFill>
                <a:latin typeface="+mj-lt"/>
              </a:rPr>
              <a:t>b) Ý nghĩa của cảm ứng đó đối với cơ thể.</a:t>
            </a:r>
            <a:endParaRPr lang="vi-VN" sz="2800" dirty="0">
              <a:solidFill>
                <a:srgbClr val="FF0000"/>
              </a:solidFill>
              <a:latin typeface="+mj-lt"/>
            </a:endParaRPr>
          </a:p>
        </p:txBody>
      </p:sp>
      <p:sp>
        <p:nvSpPr>
          <p:cNvPr id="3" name="Rectangle 2">
            <a:extLst>
              <a:ext uri="{FF2B5EF4-FFF2-40B4-BE49-F238E27FC236}">
                <a16:creationId xmlns:a16="http://schemas.microsoft.com/office/drawing/2014/main" id="{50630EC1-E812-E69F-4935-9AD419A3CBCC}"/>
              </a:ext>
            </a:extLst>
          </p:cNvPr>
          <p:cNvSpPr/>
          <p:nvPr/>
        </p:nvSpPr>
        <p:spPr>
          <a:xfrm>
            <a:off x="154948" y="4513415"/>
            <a:ext cx="11594123" cy="2308324"/>
          </a:xfrm>
          <a:prstGeom prst="rect">
            <a:avLst/>
          </a:prstGeom>
          <a:solidFill>
            <a:schemeClr val="bg1"/>
          </a:solidFill>
        </p:spPr>
        <p:txBody>
          <a:bodyPr wrap="square">
            <a:spAutoFit/>
          </a:bodyPr>
          <a:lstStyle/>
          <a:p>
            <a:r>
              <a:rPr lang="de-DE" sz="2400" b="1" dirty="0">
                <a:solidFill>
                  <a:srgbClr val="251CE2"/>
                </a:solidFill>
                <a:latin typeface="Times New Roman" panose="02020603050405020304" pitchFamily="18" charset="0"/>
                <a:cs typeface="Times New Roman" panose="02020603050405020304" pitchFamily="18" charset="0"/>
              </a:rPr>
              <a:t>+ Lá cây xấu hổ: Khi chạm tay vào lá cây cấu hổ, lá cây xấu hổ đã chịu tác động cơ học từ ngón tay và có phản ứng khép lại.</a:t>
            </a:r>
            <a:endParaRPr lang="vi-VN" sz="2400" b="1" dirty="0">
              <a:solidFill>
                <a:srgbClr val="251CE2"/>
              </a:solidFill>
              <a:latin typeface="Times New Roman" panose="02020603050405020304" pitchFamily="18" charset="0"/>
              <a:cs typeface="Times New Roman" panose="02020603050405020304" pitchFamily="18" charset="0"/>
            </a:endParaRPr>
          </a:p>
          <a:p>
            <a:r>
              <a:rPr lang="de-DE" sz="2400" b="1" dirty="0">
                <a:solidFill>
                  <a:srgbClr val="251CE2"/>
                </a:solidFill>
                <a:latin typeface="Times New Roman" panose="02020603050405020304" pitchFamily="18" charset="0"/>
                <a:cs typeface="Times New Roman" panose="02020603050405020304" pitchFamily="18" charset="0"/>
              </a:rPr>
              <a:t> -&gt; Giúp cho cây sinh tồn, thích nghi với điều kiện tự nhiên. Khi gặp những trận mưa bão lớn, cây xấu hổ thu lá lại giúp cứu được các lá non.</a:t>
            </a:r>
            <a:endParaRPr lang="vi-VN" sz="2400" b="1" dirty="0">
              <a:solidFill>
                <a:srgbClr val="251CE2"/>
              </a:solidFill>
              <a:latin typeface="Times New Roman" panose="02020603050405020304" pitchFamily="18" charset="0"/>
              <a:cs typeface="Times New Roman" panose="02020603050405020304" pitchFamily="18" charset="0"/>
            </a:endParaRPr>
          </a:p>
          <a:p>
            <a:r>
              <a:rPr lang="vi-VN" sz="2400" b="1" dirty="0">
                <a:solidFill>
                  <a:srgbClr val="251CE2"/>
                </a:solidFill>
                <a:latin typeface="Times New Roman" panose="02020603050405020304" pitchFamily="18" charset="0"/>
                <a:cs typeface="Times New Roman" panose="02020603050405020304" pitchFamily="18" charset="0"/>
              </a:rPr>
              <a:t>-</a:t>
            </a:r>
            <a:r>
              <a:rPr lang="de-DE" sz="2400" b="1" dirty="0">
                <a:solidFill>
                  <a:srgbClr val="251CE2"/>
                </a:solidFill>
                <a:latin typeface="Times New Roman" panose="02020603050405020304" pitchFamily="18" charset="0"/>
                <a:cs typeface="Times New Roman" panose="02020603050405020304" pitchFamily="18" charset="0"/>
              </a:rPr>
              <a:t> Lá cây xấu hổ đã tiếp nhận kích thích cơ học từ môi trường và phản ứng lại các tác động đó.</a:t>
            </a:r>
            <a:endParaRPr lang="vi-VN" sz="2400" b="1" dirty="0">
              <a:solidFill>
                <a:srgbClr val="251CE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2" y="328247"/>
            <a:ext cx="11289324" cy="1384995"/>
          </a:xfrm>
          <a:prstGeom prst="rect">
            <a:avLst/>
          </a:prstGeom>
        </p:spPr>
        <p:txBody>
          <a:bodyPr wrap="square">
            <a:spAutoFit/>
          </a:bodyPr>
          <a:lstStyle/>
          <a:p>
            <a:r>
              <a:rPr lang="vi-VN" sz="2800">
                <a:latin typeface="+mj-lt"/>
              </a:rPr>
              <a:t> </a:t>
            </a:r>
            <a:r>
              <a:rPr lang="vi-VN" sz="2800" i="1">
                <a:solidFill>
                  <a:srgbClr val="FF0000"/>
                </a:solidFill>
                <a:latin typeface="+mj-lt"/>
              </a:rPr>
              <a:t>2</a:t>
            </a:r>
            <a:r>
              <a:rPr lang="vi-VN" sz="2800" i="1" dirty="0">
                <a:solidFill>
                  <a:srgbClr val="FF0000"/>
                </a:solidFill>
                <a:latin typeface="+mj-lt"/>
              </a:rPr>
              <a:t>. Hãy lấy thêm các ví dụ về cảm ứng ở sinh vật và cho biết:</a:t>
            </a:r>
            <a:endParaRPr lang="vi-VN" sz="2800" dirty="0">
              <a:solidFill>
                <a:srgbClr val="FF0000"/>
              </a:solidFill>
              <a:latin typeface="+mj-lt"/>
            </a:endParaRPr>
          </a:p>
          <a:p>
            <a:r>
              <a:rPr lang="vi-VN" sz="2800" i="1" dirty="0">
                <a:solidFill>
                  <a:srgbClr val="FF0000"/>
                </a:solidFill>
                <a:latin typeface="+mj-lt"/>
              </a:rPr>
              <a:t>a) Tên kích thích thích và phản ứng của cơ thể đối với kích thích đó.</a:t>
            </a:r>
            <a:endParaRPr lang="vi-VN" sz="2800" dirty="0">
              <a:solidFill>
                <a:srgbClr val="FF0000"/>
              </a:solidFill>
              <a:latin typeface="+mj-lt"/>
            </a:endParaRPr>
          </a:p>
          <a:p>
            <a:r>
              <a:rPr lang="vi-VN" sz="2800" i="1" dirty="0">
                <a:solidFill>
                  <a:srgbClr val="FF0000"/>
                </a:solidFill>
                <a:latin typeface="+mj-lt"/>
              </a:rPr>
              <a:t>b) Ý nghĩa của cảm ứng đó đối với cơ thể.</a:t>
            </a:r>
            <a:endParaRPr lang="vi-VN" sz="2800" dirty="0">
              <a:solidFill>
                <a:srgbClr val="FF0000"/>
              </a:solidFill>
              <a:latin typeface="+mj-lt"/>
            </a:endParaRPr>
          </a:p>
        </p:txBody>
      </p:sp>
      <p:sp>
        <p:nvSpPr>
          <p:cNvPr id="3" name="Rectangle 2"/>
          <p:cNvSpPr/>
          <p:nvPr/>
        </p:nvSpPr>
        <p:spPr>
          <a:xfrm>
            <a:off x="468922" y="2144129"/>
            <a:ext cx="11594123" cy="2677656"/>
          </a:xfrm>
          <a:prstGeom prst="rect">
            <a:avLst/>
          </a:prstGeom>
        </p:spPr>
        <p:txBody>
          <a:bodyPr wrap="square">
            <a:spAutoFit/>
          </a:bodyPr>
          <a:lstStyle/>
          <a:p>
            <a:r>
              <a:rPr lang="de-DE" sz="2800" b="1" dirty="0">
                <a:solidFill>
                  <a:srgbClr val="0070C0"/>
                </a:solidFill>
              </a:rPr>
              <a:t>+ Lá cây xấu hổ: Khi chạm tay vào lá cây cấu hổ, lá cây xấu hổ đã chịu tác động cơ học từ ngón tay và có phản ứng khép lại.</a:t>
            </a:r>
            <a:endParaRPr lang="vi-VN" sz="2800" b="1" dirty="0">
              <a:solidFill>
                <a:srgbClr val="0070C0"/>
              </a:solidFill>
            </a:endParaRPr>
          </a:p>
          <a:p>
            <a:r>
              <a:rPr lang="de-DE" sz="2800" b="1" dirty="0">
                <a:solidFill>
                  <a:srgbClr val="0070C0"/>
                </a:solidFill>
              </a:rPr>
              <a:t> -&gt; Giúp cho cây sinh tồn, thích nghi với điều kiện tự nhiên. Khi gặp những trận mưa bão lớn, cây xấu hổ thu lá lại giúp cứu được các lá non.</a:t>
            </a:r>
            <a:endParaRPr lang="vi-VN" sz="2800" b="1" dirty="0">
              <a:solidFill>
                <a:srgbClr val="0070C0"/>
              </a:solidFill>
            </a:endParaRPr>
          </a:p>
          <a:p>
            <a:r>
              <a:rPr lang="vi-VN" sz="2800" b="1" dirty="0">
                <a:solidFill>
                  <a:srgbClr val="0070C0"/>
                </a:solidFill>
              </a:rPr>
              <a:t>-</a:t>
            </a:r>
            <a:r>
              <a:rPr lang="de-DE" sz="2800" b="1" dirty="0">
                <a:solidFill>
                  <a:srgbClr val="0070C0"/>
                </a:solidFill>
              </a:rPr>
              <a:t> Lá cây xấu hổ đã tiếp nhận kích thích cơ học từ môi trường và phản ứng lại các tác động đó.</a:t>
            </a:r>
            <a:endParaRPr lang="vi-VN" sz="2800" b="1" dirty="0">
              <a:solidFill>
                <a:srgbClr val="0070C0"/>
              </a:solidFill>
            </a:endParaRPr>
          </a:p>
        </p:txBody>
      </p:sp>
    </p:spTree>
    <p:extLst>
      <p:ext uri="{BB962C8B-B14F-4D97-AF65-F5344CB8AC3E}">
        <p14:creationId xmlns:p14="http://schemas.microsoft.com/office/powerpoint/2010/main" val="4748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356" y="1261705"/>
            <a:ext cx="8908664" cy="4524315"/>
          </a:xfrm>
          <a:prstGeom prst="rect">
            <a:avLst/>
          </a:prstGeom>
        </p:spPr>
        <p:txBody>
          <a:bodyPr wrap="square">
            <a:spAutoFit/>
          </a:bodyPr>
          <a:lstStyle/>
          <a:p>
            <a:r>
              <a:rPr lang="vi-VN" sz="2400">
                <a:solidFill>
                  <a:srgbClr val="FF0000"/>
                </a:solidFill>
                <a:latin typeface="+mj-lt"/>
              </a:rPr>
              <a:t>- </a:t>
            </a:r>
            <a:r>
              <a:rPr lang="vi-VN" sz="2400" dirty="0">
                <a:solidFill>
                  <a:srgbClr val="FF0000"/>
                </a:solidFill>
                <a:latin typeface="+mj-lt"/>
              </a:rPr>
              <a:t>Tay rụt lại khi chạm vào cái gai</a:t>
            </a:r>
          </a:p>
          <a:p>
            <a:r>
              <a:rPr lang="vi-VN" sz="2400" dirty="0">
                <a:solidFill>
                  <a:srgbClr val="0070C0"/>
                </a:solidFill>
                <a:latin typeface="+mj-lt"/>
              </a:rPr>
              <a:t>+ Tên kích thích: cái </a:t>
            </a:r>
            <a:r>
              <a:rPr lang="vi-VN" sz="2400">
                <a:solidFill>
                  <a:srgbClr val="0070C0"/>
                </a:solidFill>
                <a:latin typeface="+mj-lt"/>
              </a:rPr>
              <a:t>gai                  </a:t>
            </a:r>
            <a:endParaRPr lang="en-US" sz="2400">
              <a:solidFill>
                <a:srgbClr val="0070C0"/>
              </a:solidFill>
              <a:latin typeface="+mj-lt"/>
            </a:endParaRPr>
          </a:p>
          <a:p>
            <a:r>
              <a:rPr lang="vi-VN" sz="2400">
                <a:solidFill>
                  <a:srgbClr val="0070C0"/>
                </a:solidFill>
                <a:latin typeface="+mj-lt"/>
              </a:rPr>
              <a:t>+ </a:t>
            </a:r>
            <a:r>
              <a:rPr lang="vi-VN" sz="2400" dirty="0">
                <a:solidFill>
                  <a:srgbClr val="0070C0"/>
                </a:solidFill>
                <a:latin typeface="+mj-lt"/>
              </a:rPr>
              <a:t>Phản ứng của cơ thể: tay rụt lại</a:t>
            </a:r>
          </a:p>
          <a:p>
            <a:r>
              <a:rPr lang="vi-VN" sz="2400" dirty="0">
                <a:solidFill>
                  <a:srgbClr val="0070C0"/>
                </a:solidFill>
                <a:latin typeface="+mj-lt"/>
              </a:rPr>
              <a:t>+ Ý nghĩa: bảo vệ cơ thể</a:t>
            </a:r>
          </a:p>
          <a:p>
            <a:r>
              <a:rPr lang="vi-VN" sz="2400" dirty="0">
                <a:solidFill>
                  <a:srgbClr val="FF0000"/>
                </a:solidFill>
                <a:latin typeface="+mj-lt"/>
              </a:rPr>
              <a:t>- Hiện tượng bắt mồi ở cây nắp ấm</a:t>
            </a:r>
          </a:p>
          <a:p>
            <a:r>
              <a:rPr lang="vi-VN" sz="2400" dirty="0">
                <a:solidFill>
                  <a:srgbClr val="0070C0"/>
                </a:solidFill>
                <a:latin typeface="+mj-lt"/>
              </a:rPr>
              <a:t>+ Tên kích thích: con </a:t>
            </a:r>
            <a:r>
              <a:rPr lang="vi-VN" sz="2400">
                <a:solidFill>
                  <a:srgbClr val="0070C0"/>
                </a:solidFill>
                <a:latin typeface="+mj-lt"/>
              </a:rPr>
              <a:t>mồi                </a:t>
            </a:r>
            <a:endParaRPr lang="en-US" sz="2400">
              <a:solidFill>
                <a:srgbClr val="0070C0"/>
              </a:solidFill>
              <a:latin typeface="+mj-lt"/>
            </a:endParaRPr>
          </a:p>
          <a:p>
            <a:r>
              <a:rPr lang="vi-VN" sz="2400">
                <a:solidFill>
                  <a:srgbClr val="0070C0"/>
                </a:solidFill>
                <a:latin typeface="+mj-lt"/>
              </a:rPr>
              <a:t>+ </a:t>
            </a:r>
            <a:r>
              <a:rPr lang="vi-VN" sz="2400" dirty="0">
                <a:solidFill>
                  <a:srgbClr val="0070C0"/>
                </a:solidFill>
                <a:latin typeface="+mj-lt"/>
              </a:rPr>
              <a:t>Phản ứng của cơ thể: đóng nắp</a:t>
            </a:r>
          </a:p>
          <a:p>
            <a:r>
              <a:rPr lang="vi-VN" sz="2400" dirty="0">
                <a:solidFill>
                  <a:srgbClr val="0070C0"/>
                </a:solidFill>
                <a:latin typeface="+mj-lt"/>
              </a:rPr>
              <a:t>+ Ý nghĩa: cung cấp dinh dưỡng cho cơ thể</a:t>
            </a:r>
          </a:p>
          <a:p>
            <a:r>
              <a:rPr lang="vi-VN" sz="2400" dirty="0">
                <a:solidFill>
                  <a:srgbClr val="FF0000"/>
                </a:solidFill>
                <a:latin typeface="+mj-lt"/>
              </a:rPr>
              <a:t>- Hiện tượng chim én bay về phía Nam </a:t>
            </a:r>
            <a:r>
              <a:rPr lang="vi-VN" sz="2400">
                <a:solidFill>
                  <a:srgbClr val="FF0000"/>
                </a:solidFill>
                <a:latin typeface="+mj-lt"/>
              </a:rPr>
              <a:t>vào </a:t>
            </a:r>
            <a:r>
              <a:rPr lang="en-US" sz="2400">
                <a:solidFill>
                  <a:srgbClr val="FF0000"/>
                </a:solidFill>
                <a:latin typeface="+mj-lt"/>
              </a:rPr>
              <a:t>mùa</a:t>
            </a:r>
            <a:r>
              <a:rPr lang="vi-VN" sz="2400">
                <a:solidFill>
                  <a:srgbClr val="FF0000"/>
                </a:solidFill>
                <a:latin typeface="+mj-lt"/>
              </a:rPr>
              <a:t> </a:t>
            </a:r>
            <a:r>
              <a:rPr lang="vi-VN" sz="2400" dirty="0">
                <a:solidFill>
                  <a:srgbClr val="FF0000"/>
                </a:solidFill>
                <a:latin typeface="+mj-lt"/>
              </a:rPr>
              <a:t>đông</a:t>
            </a:r>
          </a:p>
          <a:p>
            <a:r>
              <a:rPr lang="vi-VN" sz="2400" dirty="0">
                <a:solidFill>
                  <a:srgbClr val="0070C0"/>
                </a:solidFill>
                <a:latin typeface="+mj-lt"/>
              </a:rPr>
              <a:t>+ Tên kích thích: Không khí chuyển lạnh</a:t>
            </a:r>
          </a:p>
          <a:p>
            <a:r>
              <a:rPr lang="vi-VN" sz="2400" dirty="0">
                <a:solidFill>
                  <a:srgbClr val="0070C0"/>
                </a:solidFill>
                <a:latin typeface="+mj-lt"/>
              </a:rPr>
              <a:t>+ Phản ứng của cơ thể: Bay về phía Nam</a:t>
            </a:r>
          </a:p>
          <a:p>
            <a:r>
              <a:rPr lang="vi-VN" sz="2400" dirty="0">
                <a:solidFill>
                  <a:srgbClr val="0070C0"/>
                </a:solidFill>
                <a:latin typeface="+mj-lt"/>
              </a:rPr>
              <a:t>+ Ý nghĩa: Bảo vệ cơ thể, tìm kiểm dinh dưỡng.</a:t>
            </a:r>
          </a:p>
        </p:txBody>
      </p:sp>
      <p:sp>
        <p:nvSpPr>
          <p:cNvPr id="3" name="Rectangle 2"/>
          <p:cNvSpPr/>
          <p:nvPr/>
        </p:nvSpPr>
        <p:spPr>
          <a:xfrm>
            <a:off x="8423861" y="2844225"/>
            <a:ext cx="2450213" cy="584775"/>
          </a:xfrm>
          <a:prstGeom prst="rect">
            <a:avLst/>
          </a:prstGeom>
        </p:spPr>
        <p:txBody>
          <a:bodyPr wrap="square">
            <a:spAutoFit/>
          </a:bodyPr>
          <a:lstStyle/>
          <a:p>
            <a:r>
              <a:rPr lang="en-US" sz="3200" i="1">
                <a:solidFill>
                  <a:srgbClr val="FF0000"/>
                </a:solidFill>
                <a:sym typeface="Wingdings" panose="05000000000000000000" pitchFamily="2" charset="2"/>
              </a:rPr>
              <a:t> </a:t>
            </a:r>
            <a:r>
              <a:rPr lang="en-US" sz="3200" i="1">
                <a:solidFill>
                  <a:srgbClr val="FF0000"/>
                </a:solidFill>
              </a:rPr>
              <a:t>CẢM ỨNG</a:t>
            </a:r>
            <a:endParaRPr lang="vi-VN" sz="3200" dirty="0">
              <a:solidFill>
                <a:srgbClr val="FF0000"/>
              </a:solidFill>
            </a:endParaRPr>
          </a:p>
        </p:txBody>
      </p:sp>
      <p:sp>
        <p:nvSpPr>
          <p:cNvPr id="4" name="Rectangle 1">
            <a:extLst>
              <a:ext uri="{FF2B5EF4-FFF2-40B4-BE49-F238E27FC236}">
                <a16:creationId xmlns:a16="http://schemas.microsoft.com/office/drawing/2014/main" id="{61A112C1-4647-32C5-9625-B3CA443E0B0D}"/>
              </a:ext>
            </a:extLst>
          </p:cNvPr>
          <p:cNvSpPr/>
          <p:nvPr/>
        </p:nvSpPr>
        <p:spPr>
          <a:xfrm>
            <a:off x="564456" y="0"/>
            <a:ext cx="11289324" cy="1384995"/>
          </a:xfrm>
          <a:prstGeom prst="rect">
            <a:avLst/>
          </a:prstGeom>
        </p:spPr>
        <p:txBody>
          <a:bodyPr wrap="square">
            <a:spAutoFit/>
          </a:bodyPr>
          <a:lstStyle/>
          <a:p>
            <a:r>
              <a:rPr lang="vi-VN" sz="2800">
                <a:latin typeface="+mj-lt"/>
              </a:rPr>
              <a:t> </a:t>
            </a:r>
            <a:r>
              <a:rPr lang="vi-VN" sz="2800" i="1">
                <a:latin typeface="+mj-lt"/>
              </a:rPr>
              <a:t>2</a:t>
            </a:r>
            <a:r>
              <a:rPr lang="vi-VN" sz="2800" i="1" dirty="0">
                <a:latin typeface="+mj-lt"/>
              </a:rPr>
              <a:t>. Hãy lấy thêm các ví dụ về cảm ứng ở sinh vật và cho biết:</a:t>
            </a:r>
            <a:endParaRPr lang="vi-VN" sz="2800" dirty="0">
              <a:latin typeface="+mj-lt"/>
            </a:endParaRPr>
          </a:p>
          <a:p>
            <a:r>
              <a:rPr lang="vi-VN" sz="2800" i="1" dirty="0">
                <a:latin typeface="+mj-lt"/>
              </a:rPr>
              <a:t>a) Tên kích thích thích và phản ứng của cơ thể đối với kích thích đó.</a:t>
            </a:r>
            <a:endParaRPr lang="vi-VN" sz="2800" dirty="0">
              <a:latin typeface="+mj-lt"/>
            </a:endParaRPr>
          </a:p>
          <a:p>
            <a:r>
              <a:rPr lang="vi-VN" sz="2800" i="1" dirty="0">
                <a:latin typeface="+mj-lt"/>
              </a:rPr>
              <a:t>b) Ý nghĩa của cảm ứng đó đối với cơ thể.</a:t>
            </a:r>
            <a:endParaRPr lang="vi-VN" sz="2800" dirty="0">
              <a:latin typeface="+mj-lt"/>
            </a:endParaRPr>
          </a:p>
        </p:txBody>
      </p:sp>
      <p:sp>
        <p:nvSpPr>
          <p:cNvPr id="5" name="Ngoặc móc Phải 4">
            <a:extLst>
              <a:ext uri="{FF2B5EF4-FFF2-40B4-BE49-F238E27FC236}">
                <a16:creationId xmlns:a16="http://schemas.microsoft.com/office/drawing/2014/main" id="{BF2AF452-C0A2-4852-FA4F-B2195D27BED2}"/>
              </a:ext>
            </a:extLst>
          </p:cNvPr>
          <p:cNvSpPr/>
          <p:nvPr/>
        </p:nvSpPr>
        <p:spPr>
          <a:xfrm>
            <a:off x="7351413" y="1194837"/>
            <a:ext cx="600501" cy="4517409"/>
          </a:xfrm>
          <a:prstGeom prst="rightBrace">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ectangle 2">
            <a:extLst>
              <a:ext uri="{FF2B5EF4-FFF2-40B4-BE49-F238E27FC236}">
                <a16:creationId xmlns:a16="http://schemas.microsoft.com/office/drawing/2014/main" id="{86FD9B39-8D37-01D2-36D7-14CD69D362E0}"/>
              </a:ext>
            </a:extLst>
          </p:cNvPr>
          <p:cNvSpPr/>
          <p:nvPr/>
        </p:nvSpPr>
        <p:spPr>
          <a:xfrm>
            <a:off x="8071364" y="3318570"/>
            <a:ext cx="3317280" cy="1569660"/>
          </a:xfrm>
          <a:prstGeom prst="rect">
            <a:avLst/>
          </a:prstGeom>
        </p:spPr>
        <p:txBody>
          <a:bodyPr wrap="square">
            <a:spAutoFit/>
          </a:bodyPr>
          <a:lstStyle/>
          <a:p>
            <a:r>
              <a:rPr lang="vi-VN" sz="3200" i="1" dirty="0">
                <a:solidFill>
                  <a:srgbClr val="251CE2"/>
                </a:solidFill>
              </a:rPr>
              <a:t>Hãy cho biết hiện tượng cảm ứng là gì?</a:t>
            </a:r>
            <a:endParaRPr lang="vi-VN" sz="3200" dirty="0">
              <a:solidFill>
                <a:srgbClr val="251CE2"/>
              </a:solidFill>
            </a:endParaRPr>
          </a:p>
        </p:txBody>
      </p:sp>
      <p:sp>
        <p:nvSpPr>
          <p:cNvPr id="8" name="Hộp Văn bản 7">
            <a:extLst>
              <a:ext uri="{FF2B5EF4-FFF2-40B4-BE49-F238E27FC236}">
                <a16:creationId xmlns:a16="http://schemas.microsoft.com/office/drawing/2014/main" id="{3CDCE5C5-A7E4-3377-B80B-079A8A98B3A2}"/>
              </a:ext>
            </a:extLst>
          </p:cNvPr>
          <p:cNvSpPr txBox="1"/>
          <p:nvPr/>
        </p:nvSpPr>
        <p:spPr>
          <a:xfrm>
            <a:off x="7836443" y="1896921"/>
            <a:ext cx="4017337" cy="3349956"/>
          </a:xfrm>
          <a:prstGeom prst="rect">
            <a:avLst/>
          </a:prstGeom>
          <a:solidFill>
            <a:schemeClr val="bg1"/>
          </a:solidFill>
        </p:spPr>
        <p:txBody>
          <a:bodyPr wrap="square">
            <a:spAutoFit/>
          </a:bodyPr>
          <a:lstStyle/>
          <a:p>
            <a:pPr algn="just">
              <a:lnSpc>
                <a:spcPct val="150000"/>
              </a:lnSpc>
            </a:pPr>
            <a:r>
              <a:rPr lang="en-US" sz="2400" b="1">
                <a:solidFill>
                  <a:srgbClr val="FF0000"/>
                </a:solidFill>
                <a:latin typeface="Times New Roman" panose="02020603050405020304" pitchFamily="18" charset="0"/>
                <a:cs typeface="Times New Roman" panose="02020603050405020304" pitchFamily="18" charset="0"/>
              </a:rPr>
              <a:t>Cảm ứng là khả năng cơ thể sinh vật </a:t>
            </a:r>
            <a:r>
              <a:rPr lang="en-US" sz="2400" b="1">
                <a:solidFill>
                  <a:srgbClr val="251CE2"/>
                </a:solidFill>
                <a:latin typeface="Times New Roman" panose="02020603050405020304" pitchFamily="18" charset="0"/>
                <a:cs typeface="Times New Roman" panose="02020603050405020304" pitchFamily="18" charset="0"/>
              </a:rPr>
              <a:t>tiếp nhận </a:t>
            </a:r>
            <a:r>
              <a:rPr lang="en-US" sz="2400" b="1">
                <a:solidFill>
                  <a:srgbClr val="FF0000"/>
                </a:solidFill>
                <a:latin typeface="Times New Roman" panose="02020603050405020304" pitchFamily="18" charset="0"/>
                <a:cs typeface="Times New Roman" panose="02020603050405020304" pitchFamily="18" charset="0"/>
              </a:rPr>
              <a:t>và </a:t>
            </a:r>
            <a:r>
              <a:rPr lang="en-US" sz="2400" b="1">
                <a:solidFill>
                  <a:srgbClr val="251CE2"/>
                </a:solidFill>
                <a:latin typeface="Times New Roman" panose="02020603050405020304" pitchFamily="18" charset="0"/>
                <a:cs typeface="Times New Roman" panose="02020603050405020304" pitchFamily="18" charset="0"/>
              </a:rPr>
              <a:t>phản ứng </a:t>
            </a:r>
            <a:r>
              <a:rPr lang="en-US" sz="2400" b="1">
                <a:solidFill>
                  <a:srgbClr val="FF0000"/>
                </a:solidFill>
                <a:latin typeface="Times New Roman" panose="02020603050405020304" pitchFamily="18" charset="0"/>
                <a:cs typeface="Times New Roman" panose="02020603050405020304" pitchFamily="18" charset="0"/>
              </a:rPr>
              <a:t>(trả lời) thích hợp với các kích thích từ môi trường, đảm bảo cho sinh vật tồn tại và phát triển.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6B92F290-6460-C725-5C2D-08B88BA7FC28}"/>
              </a:ext>
            </a:extLst>
          </p:cNvPr>
          <p:cNvSpPr txBox="1"/>
          <p:nvPr/>
        </p:nvSpPr>
        <p:spPr>
          <a:xfrm>
            <a:off x="697847" y="5712246"/>
            <a:ext cx="10435797" cy="830997"/>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sym typeface="Wingdings" panose="05000000000000000000" pitchFamily="2" charset="2"/>
              </a:rPr>
              <a:t> </a:t>
            </a:r>
            <a:r>
              <a:rPr lang="en-US" sz="2400" b="1">
                <a:latin typeface="Times New Roman" panose="02020603050405020304" pitchFamily="18" charset="0"/>
                <a:cs typeface="Times New Roman" panose="02020603050405020304" pitchFamily="18" charset="0"/>
              </a:rPr>
              <a:t>Nhờ có đặc tính cảm ứng, sinh vật mới tồn tại, phát triển thích nghi với sự thay đổi của môi trường trong một giới hạn nhất định.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4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1000"/>
                                        <p:tgtEl>
                                          <p:spTgt spid="2">
                                            <p:txEl>
                                              <p:pRg st="7" end="7"/>
                                            </p:txEl>
                                          </p:spTgt>
                                        </p:tgtEl>
                                      </p:cBhvr>
                                    </p:animEffect>
                                    <p:anim calcmode="lin" valueType="num">
                                      <p:cBhvr>
                                        <p:cTn id="5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 calcmode="lin" valueType="num">
                                      <p:cBhvr additive="base">
                                        <p:cTn id="5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txEl>
                                              <p:pRg st="8" end="8"/>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 calcmode="lin" valueType="num">
                                      <p:cBhvr additive="base">
                                        <p:cTn id="6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
                                            <p:txEl>
                                              <p:pRg st="10" end="10"/>
                                            </p:txEl>
                                          </p:spTgt>
                                        </p:tgtEl>
                                        <p:attrNameLst>
                                          <p:attrName>style.visibility</p:attrName>
                                        </p:attrNameLst>
                                      </p:cBhvr>
                                      <p:to>
                                        <p:strVal val="visible"/>
                                      </p:to>
                                    </p:set>
                                    <p:anim calcmode="lin" valueType="num">
                                      <p:cBhvr additive="base">
                                        <p:cTn id="66"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 calcmode="lin" valueType="num">
                                      <p:cBhvr additive="base">
                                        <p:cTn id="70"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down)">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88427" y="219155"/>
            <a:ext cx="3145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vi-VN" sz="3200" dirty="0">
                <a:solidFill>
                  <a:srgbClr val="FF0000"/>
                </a:solidFill>
                <a:latin typeface="Arial" pitchFamily="34" charset="0"/>
                <a:ea typeface="Times New Roman" pitchFamily="18" charset="0"/>
                <a:cs typeface="Arial" pitchFamily="34" charset="0"/>
              </a:rPr>
              <a:t>Phiếu học tập 1</a:t>
            </a:r>
            <a:r>
              <a:rPr kumimoji="0" lang="vi-VN" sz="3200" b="0" i="0" u="none" strike="noStrike" cap="none" normalizeH="0" baseline="0" dirty="0">
                <a:ln>
                  <a:noFill/>
                </a:ln>
                <a:solidFill>
                  <a:srgbClr val="FF0000"/>
                </a:solidFill>
                <a:effectLst/>
                <a:latin typeface="Arial" pitchFamily="34" charset="0"/>
                <a:ea typeface="Times New Roman" pitchFamily="18" charset="0"/>
                <a:cs typeface="Arial" pitchFamily="34" charset="0"/>
              </a:rPr>
              <a:t>:</a:t>
            </a:r>
            <a:endParaRPr kumimoji="0" lang="vi-VN" sz="3200" b="0" i="0" u="none" strike="noStrike" cap="none" normalizeH="0" baseline="0" dirty="0">
              <a:ln>
                <a:noFill/>
              </a:ln>
              <a:solidFill>
                <a:srgbClr val="FF0000"/>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3308784"/>
              </p:ext>
            </p:extLst>
          </p:nvPr>
        </p:nvGraphicFramePr>
        <p:xfrm>
          <a:off x="246186" y="886404"/>
          <a:ext cx="11160368" cy="5502673"/>
        </p:xfrm>
        <a:graphic>
          <a:graphicData uri="http://schemas.openxmlformats.org/drawingml/2006/table">
            <a:tbl>
              <a:tblPr firstRow="1" bandRow="1">
                <a:tableStyleId>{5C22544A-7EE6-4342-B048-85BDC9FD1C3A}</a:tableStyleId>
              </a:tblPr>
              <a:tblGrid>
                <a:gridCol w="1573623">
                  <a:extLst>
                    <a:ext uri="{9D8B030D-6E8A-4147-A177-3AD203B41FA5}">
                      <a16:colId xmlns:a16="http://schemas.microsoft.com/office/drawing/2014/main" val="20000"/>
                    </a:ext>
                  </a:extLst>
                </a:gridCol>
                <a:gridCol w="3807268">
                  <a:extLst>
                    <a:ext uri="{9D8B030D-6E8A-4147-A177-3AD203B41FA5}">
                      <a16:colId xmlns:a16="http://schemas.microsoft.com/office/drawing/2014/main" val="20001"/>
                    </a:ext>
                  </a:extLst>
                </a:gridCol>
                <a:gridCol w="5779477">
                  <a:extLst>
                    <a:ext uri="{9D8B030D-6E8A-4147-A177-3AD203B41FA5}">
                      <a16:colId xmlns:a16="http://schemas.microsoft.com/office/drawing/2014/main" val="20002"/>
                    </a:ext>
                  </a:extLst>
                </a:gridCol>
              </a:tblGrid>
              <a:tr h="361210">
                <a:tc>
                  <a:txBody>
                    <a:bodyPr/>
                    <a:lstStyle/>
                    <a:p>
                      <a:r>
                        <a:rPr lang="vi-VN" sz="2800" dirty="0">
                          <a:solidFill>
                            <a:schemeClr val="tx1"/>
                          </a:solidFill>
                        </a:rPr>
                        <a:t>Hình</a:t>
                      </a:r>
                    </a:p>
                  </a:txBody>
                  <a:tcPr/>
                </a:tc>
                <a:tc>
                  <a:txBody>
                    <a:bodyPr/>
                    <a:lstStyle/>
                    <a:p>
                      <a:pPr algn="ctr"/>
                      <a:r>
                        <a:rPr lang="vi-VN" sz="2800" dirty="0">
                          <a:solidFill>
                            <a:schemeClr val="tx1"/>
                          </a:solidFill>
                        </a:rPr>
                        <a:t>Hình</a:t>
                      </a:r>
                      <a:r>
                        <a:rPr lang="vi-VN" sz="2800" baseline="0" dirty="0">
                          <a:solidFill>
                            <a:schemeClr val="tx1"/>
                          </a:solidFill>
                        </a:rPr>
                        <a:t> thức cảm ứng</a:t>
                      </a:r>
                      <a:endParaRPr lang="vi-VN" sz="2800" dirty="0">
                        <a:solidFill>
                          <a:schemeClr val="tx1"/>
                        </a:solidFill>
                      </a:endParaRPr>
                    </a:p>
                  </a:txBody>
                  <a:tcPr/>
                </a:tc>
                <a:tc>
                  <a:txBody>
                    <a:bodyPr/>
                    <a:lstStyle/>
                    <a:p>
                      <a:pPr algn="ctr"/>
                      <a:r>
                        <a:rPr lang="vi-VN" sz="2800" dirty="0">
                          <a:solidFill>
                            <a:schemeClr val="tx1"/>
                          </a:solidFill>
                        </a:rPr>
                        <a:t>Vai trò</a:t>
                      </a:r>
                    </a:p>
                  </a:txBody>
                  <a:tcPr/>
                </a:tc>
                <a:extLst>
                  <a:ext uri="{0D108BD9-81ED-4DB2-BD59-A6C34878D82A}">
                    <a16:rowId xmlns:a16="http://schemas.microsoft.com/office/drawing/2014/main" val="10000"/>
                  </a:ext>
                </a:extLst>
              </a:tr>
              <a:tr h="1287209">
                <a:tc>
                  <a:txBody>
                    <a:bodyPr/>
                    <a:lstStyle/>
                    <a:p>
                      <a:r>
                        <a:rPr lang="vi-VN" sz="2800" dirty="0"/>
                        <a:t>27.2a</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1"/>
                  </a:ext>
                </a:extLst>
              </a:tr>
              <a:tr h="1067377">
                <a:tc>
                  <a:txBody>
                    <a:bodyPr/>
                    <a:lstStyle/>
                    <a:p>
                      <a:r>
                        <a:rPr lang="vi-VN" sz="2800" dirty="0"/>
                        <a:t>27.2b</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2"/>
                  </a:ext>
                </a:extLst>
              </a:tr>
              <a:tr h="1331469">
                <a:tc>
                  <a:txBody>
                    <a:bodyPr/>
                    <a:lstStyle/>
                    <a:p>
                      <a:r>
                        <a:rPr lang="vi-VN" sz="2800" dirty="0"/>
                        <a:t>27.3a</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3"/>
                  </a:ext>
                </a:extLst>
              </a:tr>
              <a:tr h="1298458">
                <a:tc>
                  <a:txBody>
                    <a:bodyPr/>
                    <a:lstStyle/>
                    <a:p>
                      <a:r>
                        <a:rPr lang="vi-VN" sz="2800" dirty="0"/>
                        <a:t>27.3b</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2262554" y="1591435"/>
            <a:ext cx="4712677" cy="523220"/>
          </a:xfrm>
          <a:prstGeom prst="rect">
            <a:avLst/>
          </a:prstGeom>
          <a:noFill/>
        </p:spPr>
        <p:txBody>
          <a:bodyPr wrap="square" rtlCol="0">
            <a:spAutoFit/>
          </a:bodyPr>
          <a:lstStyle/>
          <a:p>
            <a:r>
              <a:rPr lang="vi-VN" sz="2800" dirty="0">
                <a:solidFill>
                  <a:srgbClr val="FF0000"/>
                </a:solidFill>
              </a:rPr>
              <a:t>Hướng sáng</a:t>
            </a:r>
          </a:p>
        </p:txBody>
      </p:sp>
      <p:sp>
        <p:nvSpPr>
          <p:cNvPr id="15" name="TextBox 14"/>
          <p:cNvSpPr txBox="1"/>
          <p:nvPr/>
        </p:nvSpPr>
        <p:spPr>
          <a:xfrm>
            <a:off x="2176234" y="2749007"/>
            <a:ext cx="4642339" cy="523220"/>
          </a:xfrm>
          <a:prstGeom prst="rect">
            <a:avLst/>
          </a:prstGeom>
          <a:noFill/>
        </p:spPr>
        <p:txBody>
          <a:bodyPr wrap="square" rtlCol="0">
            <a:spAutoFit/>
          </a:bodyPr>
          <a:lstStyle/>
          <a:p>
            <a:r>
              <a:rPr lang="vi-VN" sz="2800" dirty="0">
                <a:solidFill>
                  <a:srgbClr val="FF0000"/>
                </a:solidFill>
              </a:rPr>
              <a:t>Hướng tiếp xúc</a:t>
            </a:r>
          </a:p>
        </p:txBody>
      </p:sp>
      <p:sp>
        <p:nvSpPr>
          <p:cNvPr id="16" name="TextBox 15"/>
          <p:cNvSpPr txBox="1"/>
          <p:nvPr/>
        </p:nvSpPr>
        <p:spPr>
          <a:xfrm>
            <a:off x="2237688" y="4149969"/>
            <a:ext cx="3764527" cy="523220"/>
          </a:xfrm>
          <a:prstGeom prst="rect">
            <a:avLst/>
          </a:prstGeom>
          <a:noFill/>
        </p:spPr>
        <p:txBody>
          <a:bodyPr wrap="square" rtlCol="0">
            <a:spAutoFit/>
          </a:bodyPr>
          <a:lstStyle/>
          <a:p>
            <a:r>
              <a:rPr lang="vi-VN" sz="2800" dirty="0">
                <a:solidFill>
                  <a:srgbClr val="FF0000"/>
                </a:solidFill>
              </a:rPr>
              <a:t>Hướng nhiệt</a:t>
            </a:r>
          </a:p>
        </p:txBody>
      </p:sp>
      <p:sp>
        <p:nvSpPr>
          <p:cNvPr id="17" name="TextBox 16"/>
          <p:cNvSpPr txBox="1"/>
          <p:nvPr/>
        </p:nvSpPr>
        <p:spPr>
          <a:xfrm>
            <a:off x="2330054" y="5380892"/>
            <a:ext cx="3097731" cy="523220"/>
          </a:xfrm>
          <a:prstGeom prst="rect">
            <a:avLst/>
          </a:prstGeom>
          <a:noFill/>
        </p:spPr>
        <p:txBody>
          <a:bodyPr wrap="square" rtlCol="0">
            <a:spAutoFit/>
          </a:bodyPr>
          <a:lstStyle/>
          <a:p>
            <a:r>
              <a:rPr lang="vi-VN" sz="2800" dirty="0">
                <a:solidFill>
                  <a:srgbClr val="FF0000"/>
                </a:solidFill>
              </a:rPr>
              <a:t>Hướng nhiệt</a:t>
            </a:r>
          </a:p>
        </p:txBody>
      </p:sp>
      <p:sp>
        <p:nvSpPr>
          <p:cNvPr id="18" name="TextBox 17"/>
          <p:cNvSpPr txBox="1"/>
          <p:nvPr/>
        </p:nvSpPr>
        <p:spPr>
          <a:xfrm>
            <a:off x="5797317" y="1448288"/>
            <a:ext cx="5439508" cy="954107"/>
          </a:xfrm>
          <a:prstGeom prst="rect">
            <a:avLst/>
          </a:prstGeom>
          <a:noFill/>
        </p:spPr>
        <p:txBody>
          <a:bodyPr wrap="square" rtlCol="0">
            <a:spAutoFit/>
          </a:bodyPr>
          <a:lstStyle/>
          <a:p>
            <a:r>
              <a:rPr lang="vi-VN" sz="2800" dirty="0"/>
              <a:t>Giúp lá thu nhận được ánh sáng mặt trời</a:t>
            </a:r>
          </a:p>
        </p:txBody>
      </p:sp>
      <p:sp>
        <p:nvSpPr>
          <p:cNvPr id="19" name="TextBox 18"/>
          <p:cNvSpPr txBox="1"/>
          <p:nvPr/>
        </p:nvSpPr>
        <p:spPr>
          <a:xfrm>
            <a:off x="5779477" y="2664732"/>
            <a:ext cx="5439508" cy="954107"/>
          </a:xfrm>
          <a:prstGeom prst="rect">
            <a:avLst/>
          </a:prstGeom>
          <a:noFill/>
        </p:spPr>
        <p:txBody>
          <a:bodyPr wrap="square" rtlCol="0">
            <a:spAutoFit/>
          </a:bodyPr>
          <a:lstStyle/>
          <a:p>
            <a:r>
              <a:rPr lang="vi-VN" sz="2800" dirty="0"/>
              <a:t>Giúp thân cây phát triển,giúp lá thu nhận được ánh sáng mặt trời</a:t>
            </a:r>
          </a:p>
        </p:txBody>
      </p:sp>
      <p:sp>
        <p:nvSpPr>
          <p:cNvPr id="20" name="TextBox 19"/>
          <p:cNvSpPr txBox="1"/>
          <p:nvPr/>
        </p:nvSpPr>
        <p:spPr>
          <a:xfrm>
            <a:off x="6023442" y="4264998"/>
            <a:ext cx="5216770" cy="523220"/>
          </a:xfrm>
          <a:prstGeom prst="rect">
            <a:avLst/>
          </a:prstGeom>
          <a:noFill/>
        </p:spPr>
        <p:txBody>
          <a:bodyPr wrap="square" rtlCol="0">
            <a:spAutoFit/>
          </a:bodyPr>
          <a:lstStyle/>
          <a:p>
            <a:r>
              <a:rPr lang="vi-VN" sz="2800" dirty="0"/>
              <a:t>Giúp cơ thể giữ ấm</a:t>
            </a:r>
          </a:p>
        </p:txBody>
      </p:sp>
      <p:sp>
        <p:nvSpPr>
          <p:cNvPr id="21" name="TextBox 20"/>
          <p:cNvSpPr txBox="1"/>
          <p:nvPr/>
        </p:nvSpPr>
        <p:spPr>
          <a:xfrm>
            <a:off x="6002215" y="5380892"/>
            <a:ext cx="4712677" cy="523220"/>
          </a:xfrm>
          <a:prstGeom prst="rect">
            <a:avLst/>
          </a:prstGeom>
          <a:noFill/>
        </p:spPr>
        <p:txBody>
          <a:bodyPr wrap="square" rtlCol="0">
            <a:spAutoFit/>
          </a:bodyPr>
          <a:lstStyle/>
          <a:p>
            <a:r>
              <a:rPr lang="vi-VN" sz="2800" dirty="0"/>
              <a:t>Giúp điều hòa thân nhiệt</a:t>
            </a:r>
          </a:p>
        </p:txBody>
      </p:sp>
    </p:spTree>
    <p:extLst>
      <p:ext uri="{BB962C8B-B14F-4D97-AF65-F5344CB8AC3E}">
        <p14:creationId xmlns:p14="http://schemas.microsoft.com/office/powerpoint/2010/main" val="3760936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66090" y="288290"/>
            <a:ext cx="10902315" cy="583565"/>
          </a:xfrm>
          <a:prstGeom prst="rect">
            <a:avLst/>
          </a:prstGeom>
          <a:noFill/>
        </p:spPr>
        <p:txBody>
          <a:bodyPr wrap="square" rtlCol="0" anchor="t">
            <a:spAutoFit/>
          </a:bodyPr>
          <a:lstStyle/>
          <a:p>
            <a:pPr algn="just"/>
            <a:r>
              <a:rPr lang="en-US" sz="3200" b="1" i="1">
                <a:solidFill>
                  <a:srgbClr val="FF0000"/>
                </a:solidFill>
              </a:rPr>
              <a:t>Em có biết: </a:t>
            </a:r>
            <a:r>
              <a:rPr lang="en-US" sz="3200" b="1"/>
              <a:t>  </a:t>
            </a:r>
            <a:r>
              <a:rPr lang="en-US" sz="3200" b="1">
                <a:solidFill>
                  <a:srgbClr val="251CE2"/>
                </a:solidFill>
              </a:rPr>
              <a:t>Tại sao cây có thể mọc vươn về phía có ánh sáng?</a:t>
            </a:r>
          </a:p>
        </p:txBody>
      </p:sp>
      <p:sp>
        <p:nvSpPr>
          <p:cNvPr id="3" name="Text Box 2"/>
          <p:cNvSpPr txBox="1"/>
          <p:nvPr/>
        </p:nvSpPr>
        <p:spPr>
          <a:xfrm>
            <a:off x="392430" y="4413445"/>
            <a:ext cx="11304270" cy="2061210"/>
          </a:xfrm>
          <a:prstGeom prst="rect">
            <a:avLst/>
          </a:prstGeom>
          <a:noFill/>
        </p:spPr>
        <p:txBody>
          <a:bodyPr wrap="square" rtlCol="0" anchor="t">
            <a:spAutoFit/>
          </a:bodyPr>
          <a:lstStyle/>
          <a:p>
            <a:pPr algn="just"/>
            <a:r>
              <a:rPr lang="en-US" sz="3200" b="1"/>
              <a:t> Khi cây được chiếu sáng từ một phía, chất kích thích sinh trưởng (auxin) trong cây sẽ được phân bố nhiều hơn về phía khuất ánh sáng, chất này kích thích tế bào ở phía đó sinh trưởng mạnh hơn gây ra sự uốn cong thân về phía có ánh sáng. </a:t>
            </a:r>
          </a:p>
        </p:txBody>
      </p:sp>
      <p:pic>
        <p:nvPicPr>
          <p:cNvPr id="105" name="Picture 104"/>
          <p:cNvPicPr/>
          <p:nvPr/>
        </p:nvPicPr>
        <p:blipFill>
          <a:blip r:embed="rId2"/>
          <a:stretch>
            <a:fillRect/>
          </a:stretch>
        </p:blipFill>
        <p:spPr>
          <a:xfrm>
            <a:off x="2634615" y="871855"/>
            <a:ext cx="6819265" cy="3476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checkerboard(across)">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4835" y="310515"/>
            <a:ext cx="10994390" cy="1076325"/>
          </a:xfrm>
          <a:prstGeom prst="rect">
            <a:avLst/>
          </a:prstGeom>
          <a:noFill/>
        </p:spPr>
        <p:txBody>
          <a:bodyPr wrap="square" rtlCol="0" anchor="t">
            <a:spAutoFit/>
          </a:bodyPr>
          <a:lstStyle/>
          <a:p>
            <a:r>
              <a:rPr lang="en-US" sz="3200" b="1">
                <a:solidFill>
                  <a:srgbClr val="FF0000"/>
                </a:solidFill>
              </a:rPr>
              <a:t>II. Cảm ứng ở thực vật</a:t>
            </a:r>
          </a:p>
          <a:p>
            <a:r>
              <a:rPr lang="en-US" sz="3200" b="1">
                <a:solidFill>
                  <a:srgbClr val="251CE2"/>
                </a:solidFill>
              </a:rPr>
              <a:t>1. Thí nghiệm chứng minh tính cảm ứng ở thực vật</a:t>
            </a:r>
          </a:p>
        </p:txBody>
      </p:sp>
      <p:sp>
        <p:nvSpPr>
          <p:cNvPr id="3" name="Text Box 2"/>
          <p:cNvSpPr txBox="1"/>
          <p:nvPr/>
        </p:nvSpPr>
        <p:spPr>
          <a:xfrm>
            <a:off x="713105" y="1467485"/>
            <a:ext cx="9867265" cy="583565"/>
          </a:xfrm>
          <a:prstGeom prst="rect">
            <a:avLst/>
          </a:prstGeom>
          <a:noFill/>
        </p:spPr>
        <p:txBody>
          <a:bodyPr wrap="square" rtlCol="0" anchor="t">
            <a:spAutoFit/>
          </a:bodyPr>
          <a:lstStyle/>
          <a:p>
            <a:r>
              <a:rPr lang="en-US" sz="3200" b="1" i="1">
                <a:solidFill>
                  <a:srgbClr val="251CE2"/>
                </a:solidFill>
              </a:rPr>
              <a:t>a/ Thí nghiệm 1:</a:t>
            </a:r>
            <a:r>
              <a:rPr lang="en-US" sz="3200" b="1"/>
              <a:t> Tính hướng sáng</a:t>
            </a:r>
          </a:p>
        </p:txBody>
      </p:sp>
      <p:sp>
        <p:nvSpPr>
          <p:cNvPr id="4" name="Text Box 3"/>
          <p:cNvSpPr txBox="1"/>
          <p:nvPr/>
        </p:nvSpPr>
        <p:spPr>
          <a:xfrm>
            <a:off x="823595" y="2136775"/>
            <a:ext cx="10756265" cy="3784600"/>
          </a:xfrm>
          <a:prstGeom prst="rect">
            <a:avLst/>
          </a:prstGeom>
          <a:noFill/>
        </p:spPr>
        <p:txBody>
          <a:bodyPr wrap="square" rtlCol="0" anchor="t">
            <a:spAutoFit/>
          </a:bodyPr>
          <a:lstStyle/>
          <a:p>
            <a:pPr algn="just">
              <a:lnSpc>
                <a:spcPct val="150000"/>
              </a:lnSpc>
            </a:pPr>
            <a:r>
              <a:rPr lang="en-US" sz="3200" b="1" dirty="0">
                <a:solidFill>
                  <a:srgbClr val="FF0000"/>
                </a:solidFill>
              </a:rPr>
              <a:t>+/ </a:t>
            </a:r>
            <a:r>
              <a:rPr lang="en-US" sz="3200" b="1" dirty="0" err="1">
                <a:solidFill>
                  <a:srgbClr val="FF0000"/>
                </a:solidFill>
              </a:rPr>
              <a:t>Chuẩn</a:t>
            </a:r>
            <a:r>
              <a:rPr lang="en-US" sz="3200" b="1" dirty="0">
                <a:solidFill>
                  <a:srgbClr val="FF0000"/>
                </a:solidFill>
              </a:rPr>
              <a:t> </a:t>
            </a:r>
            <a:r>
              <a:rPr lang="en-US" sz="3200" b="1" dirty="0" err="1">
                <a:solidFill>
                  <a:srgbClr val="FF0000"/>
                </a:solidFill>
              </a:rPr>
              <a:t>bị</a:t>
            </a:r>
            <a:r>
              <a:rPr lang="en-US" sz="3200" b="1" dirty="0">
                <a:solidFill>
                  <a:srgbClr val="FF0000"/>
                </a:solidFill>
              </a:rPr>
              <a:t>:</a:t>
            </a:r>
          </a:p>
          <a:p>
            <a:pPr algn="just">
              <a:lnSpc>
                <a:spcPct val="150000"/>
              </a:lnSpc>
            </a:pPr>
            <a:r>
              <a:rPr lang="en-US" sz="3200" b="1" dirty="0"/>
              <a:t>- </a:t>
            </a:r>
            <a:r>
              <a:rPr lang="en-US" sz="3200" b="1" dirty="0" err="1"/>
              <a:t>Hai</a:t>
            </a:r>
            <a:r>
              <a:rPr lang="en-US" sz="3200" b="1" dirty="0"/>
              <a:t> </a:t>
            </a:r>
            <a:r>
              <a:rPr lang="en-US" sz="3200" b="1" dirty="0" err="1"/>
              <a:t>hộp</a:t>
            </a:r>
            <a:r>
              <a:rPr lang="en-US" sz="3200" b="1" dirty="0"/>
              <a:t> A, B </a:t>
            </a:r>
            <a:r>
              <a:rPr lang="en-US" sz="3200" b="1" dirty="0" err="1"/>
              <a:t>bằng</a:t>
            </a:r>
            <a:r>
              <a:rPr lang="en-US" sz="3200" b="1" dirty="0"/>
              <a:t> </a:t>
            </a:r>
            <a:r>
              <a:rPr lang="en-US" sz="3200" b="1" dirty="0" err="1"/>
              <a:t>bìa</a:t>
            </a:r>
            <a:r>
              <a:rPr lang="en-US" sz="3200" b="1" dirty="0"/>
              <a:t> carton </a:t>
            </a:r>
            <a:r>
              <a:rPr lang="en-US" sz="3200" b="1" dirty="0" err="1"/>
              <a:t>đủ</a:t>
            </a:r>
            <a:r>
              <a:rPr lang="en-US" sz="3200" b="1" dirty="0"/>
              <a:t> </a:t>
            </a:r>
            <a:r>
              <a:rPr lang="en-US" sz="3200" b="1" dirty="0" err="1"/>
              <a:t>lớn</a:t>
            </a:r>
            <a:r>
              <a:rPr lang="en-US" sz="3200" b="1" dirty="0"/>
              <a:t> </a:t>
            </a:r>
            <a:r>
              <a:rPr lang="en-US" sz="3200" b="1" dirty="0" err="1"/>
              <a:t>để</a:t>
            </a:r>
            <a:r>
              <a:rPr lang="en-US" sz="3200" b="1" dirty="0"/>
              <a:t> </a:t>
            </a:r>
            <a:r>
              <a:rPr lang="en-US" sz="3200" b="1" dirty="0" err="1"/>
              <a:t>có</a:t>
            </a:r>
            <a:r>
              <a:rPr lang="en-US" sz="3200" b="1" dirty="0"/>
              <a:t> </a:t>
            </a:r>
            <a:r>
              <a:rPr lang="en-US" sz="3200" b="1" dirty="0" err="1"/>
              <a:t>thể</a:t>
            </a:r>
            <a:r>
              <a:rPr lang="en-US" sz="3200" b="1" dirty="0"/>
              <a:t> </a:t>
            </a:r>
            <a:r>
              <a:rPr lang="en-US" sz="3200" b="1" dirty="0" err="1"/>
              <a:t>đặt</a:t>
            </a:r>
            <a:r>
              <a:rPr lang="en-US" sz="3200" b="1" dirty="0"/>
              <a:t> </a:t>
            </a:r>
            <a:r>
              <a:rPr lang="en-US" sz="3200" b="1" dirty="0" err="1"/>
              <a:t>vào</a:t>
            </a:r>
            <a:r>
              <a:rPr lang="en-US" sz="3200" b="1" dirty="0"/>
              <a:t> </a:t>
            </a:r>
            <a:r>
              <a:rPr lang="en-US" sz="3200" b="1" dirty="0" err="1"/>
              <a:t>đó</a:t>
            </a:r>
            <a:r>
              <a:rPr lang="en-US" sz="3200" b="1" dirty="0"/>
              <a:t> </a:t>
            </a:r>
            <a:r>
              <a:rPr lang="en-US" sz="3200" b="1" dirty="0" err="1"/>
              <a:t>cốc</a:t>
            </a:r>
            <a:r>
              <a:rPr lang="en-US" sz="3200" b="1" dirty="0"/>
              <a:t> </a:t>
            </a:r>
            <a:r>
              <a:rPr lang="en-US" sz="3200" b="1" dirty="0" err="1"/>
              <a:t>trồng</a:t>
            </a:r>
            <a:r>
              <a:rPr lang="en-US" sz="3200" b="1" dirty="0"/>
              <a:t> </a:t>
            </a:r>
            <a:r>
              <a:rPr lang="en-US" sz="3200" b="1" dirty="0" err="1"/>
              <a:t>cây</a:t>
            </a:r>
            <a:r>
              <a:rPr lang="en-US" sz="3200" b="1" dirty="0"/>
              <a:t> </a:t>
            </a:r>
            <a:r>
              <a:rPr lang="en-US" sz="3200" b="1" dirty="0" err="1"/>
              <a:t>đậu</a:t>
            </a:r>
            <a:r>
              <a:rPr lang="en-US" sz="3200" b="1" dirty="0"/>
              <a:t>. </a:t>
            </a:r>
          </a:p>
          <a:p>
            <a:pPr algn="just">
              <a:lnSpc>
                <a:spcPct val="150000"/>
              </a:lnSpc>
            </a:pPr>
            <a:r>
              <a:rPr lang="en-US" sz="3200" b="1" dirty="0"/>
              <a:t>- </a:t>
            </a:r>
            <a:r>
              <a:rPr lang="en-US" sz="3200" b="1" dirty="0" err="1"/>
              <a:t>Hộp</a:t>
            </a:r>
            <a:r>
              <a:rPr lang="en-US" sz="3200" b="1" dirty="0"/>
              <a:t> A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a:t>
            </a:r>
            <a:r>
              <a:rPr lang="en-US" sz="3200" b="1" dirty="0" err="1"/>
              <a:t>ngang</a:t>
            </a:r>
            <a:r>
              <a:rPr lang="en-US" sz="3200" b="1" dirty="0"/>
              <a:t> </a:t>
            </a:r>
            <a:r>
              <a:rPr lang="en-US" sz="3200" b="1" dirty="0" err="1"/>
              <a:t>tầm</a:t>
            </a:r>
            <a:r>
              <a:rPr lang="en-US" sz="3200" b="1" dirty="0"/>
              <a:t> </a:t>
            </a:r>
            <a:r>
              <a:rPr lang="en-US" sz="3200" b="1" dirty="0" err="1"/>
              <a:t>với</a:t>
            </a:r>
            <a:r>
              <a:rPr lang="en-US" sz="3200" b="1" dirty="0"/>
              <a:t> </a:t>
            </a:r>
            <a:r>
              <a:rPr lang="en-US" sz="3200" b="1" dirty="0" err="1"/>
              <a:t>ngọn</a:t>
            </a:r>
            <a:r>
              <a:rPr lang="en-US" sz="3200" b="1" dirty="0"/>
              <a:t> </a:t>
            </a:r>
            <a:r>
              <a:rPr lang="en-US" sz="3200" b="1" dirty="0" err="1"/>
              <a:t>cây</a:t>
            </a:r>
            <a:r>
              <a:rPr lang="en-US" sz="3200" b="1" dirty="0"/>
              <a:t> </a:t>
            </a:r>
            <a:r>
              <a:rPr lang="en-US" sz="3200" b="1" dirty="0" err="1"/>
              <a:t>đậu</a:t>
            </a:r>
            <a:r>
              <a:rPr lang="en-US" sz="3200" b="1" dirty="0"/>
              <a:t>; </a:t>
            </a:r>
            <a:r>
              <a:rPr lang="en-US" sz="3200" b="1" dirty="0" err="1"/>
              <a:t>hộp</a:t>
            </a:r>
            <a:r>
              <a:rPr lang="en-US" sz="3200" b="1" dirty="0"/>
              <a:t> B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ở </a:t>
            </a:r>
            <a:r>
              <a:rPr lang="en-US" sz="3200" b="1" dirty="0" err="1"/>
              <a:t>thành</a:t>
            </a:r>
            <a:r>
              <a:rPr lang="en-US" sz="3200" b="1" dirty="0"/>
              <a:t> </a:t>
            </a:r>
            <a:r>
              <a:rPr lang="en-US" sz="3200" b="1" dirty="0" err="1"/>
              <a:t>hộp</a:t>
            </a:r>
            <a:r>
              <a:rPr lang="en-US" sz="3200" b="1" dirty="0"/>
              <a:t> </a:t>
            </a:r>
            <a:r>
              <a:rPr lang="en-US" sz="3200" b="1" dirty="0" err="1"/>
              <a:t>phía</a:t>
            </a:r>
            <a:r>
              <a:rPr lang="en-US" sz="3200" b="1" dirty="0"/>
              <a:t> </a:t>
            </a:r>
            <a:r>
              <a:rPr lang="en-US" sz="3200" b="1" dirty="0" err="1"/>
              <a:t>trên</a:t>
            </a:r>
            <a:r>
              <a:rPr lang="en-US"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5634" y="0"/>
            <a:ext cx="11095355"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r>
              <a:rPr lang="en-US" sz="3200" b="1" dirty="0">
                <a:solidFill>
                  <a:srgbClr val="FF0000"/>
                </a:solidFill>
              </a:rPr>
              <a:t>:</a:t>
            </a:r>
          </a:p>
        </p:txBody>
      </p:sp>
      <p:sp>
        <p:nvSpPr>
          <p:cNvPr id="3" name="Text Box 2"/>
          <p:cNvSpPr txBox="1"/>
          <p:nvPr/>
        </p:nvSpPr>
        <p:spPr>
          <a:xfrm>
            <a:off x="215582" y="491291"/>
            <a:ext cx="9078543" cy="2269660"/>
          </a:xfrm>
          <a:prstGeom prst="rect">
            <a:avLst/>
          </a:prstGeom>
          <a:noFill/>
        </p:spPr>
        <p:txBody>
          <a:bodyPr wrap="square" rtlCol="0" anchor="t">
            <a:spAutoFit/>
          </a:bodyPr>
          <a:lstStyle/>
          <a:p>
            <a:pPr algn="just">
              <a:lnSpc>
                <a:spcPct val="120000"/>
              </a:lnSpc>
            </a:pP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1.</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p>
          <a:p>
            <a:pPr algn="just">
              <a:lnSpc>
                <a:spcPct val="120000"/>
              </a:lnSpc>
            </a:pP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p>
          <a:p>
            <a:pPr algn="just">
              <a:lnSpc>
                <a:spcPct val="120000"/>
              </a:lnSpc>
            </a:pP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3.</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vươn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đậu</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a:t>
            </a:r>
          </a:p>
        </p:txBody>
      </p:sp>
      <p:sp>
        <p:nvSpPr>
          <p:cNvPr id="4" name="Rectangles 3"/>
          <p:cNvSpPr/>
          <p:nvPr/>
        </p:nvSpPr>
        <p:spPr>
          <a:xfrm>
            <a:off x="9724589" y="317311"/>
            <a:ext cx="1676400" cy="2335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0264339" y="1082486"/>
            <a:ext cx="596900" cy="1428750"/>
          </a:xfrm>
          <a:prstGeom prst="rect">
            <a:avLst/>
          </a:prstGeom>
        </p:spPr>
      </p:pic>
      <p:pic>
        <p:nvPicPr>
          <p:cNvPr id="6" name="Picture 2">
            <a:extLst>
              <a:ext uri="{FF2B5EF4-FFF2-40B4-BE49-F238E27FC236}">
                <a16:creationId xmlns:a16="http://schemas.microsoft.com/office/drawing/2014/main" id="{350A7949-1D4C-77BD-F4F0-59934F55A0C7}"/>
              </a:ext>
            </a:extLst>
          </p:cNvPr>
          <p:cNvPicPr>
            <a:picLocks noChangeAspect="1"/>
          </p:cNvPicPr>
          <p:nvPr/>
        </p:nvPicPr>
        <p:blipFill>
          <a:blip r:embed="rId3"/>
          <a:stretch>
            <a:fillRect/>
          </a:stretch>
        </p:blipFill>
        <p:spPr>
          <a:xfrm>
            <a:off x="6301422" y="2463731"/>
            <a:ext cx="5668645" cy="3357880"/>
          </a:xfrm>
          <a:prstGeom prst="rect">
            <a:avLst/>
          </a:prstGeom>
        </p:spPr>
      </p:pic>
      <p:sp>
        <p:nvSpPr>
          <p:cNvPr id="7" name="Text Box 1">
            <a:extLst>
              <a:ext uri="{FF2B5EF4-FFF2-40B4-BE49-F238E27FC236}">
                <a16:creationId xmlns:a16="http://schemas.microsoft.com/office/drawing/2014/main" id="{D1434EE8-3517-48C9-6822-92E392F8A279}"/>
              </a:ext>
            </a:extLst>
          </p:cNvPr>
          <p:cNvSpPr txBox="1"/>
          <p:nvPr/>
        </p:nvSpPr>
        <p:spPr>
          <a:xfrm>
            <a:off x="272096" y="2799840"/>
            <a:ext cx="7926070" cy="496867"/>
          </a:xfrm>
          <a:prstGeom prst="rect">
            <a:avLst/>
          </a:prstGeom>
          <a:noFill/>
        </p:spPr>
        <p:txBody>
          <a:bodyPr wrap="square" rtlCol="0" anchor="t">
            <a:spAutoFit/>
          </a:bodyPr>
          <a:lstStyle/>
          <a:p>
            <a:pPr>
              <a:lnSpc>
                <a:spcPct val="120000"/>
              </a:lnSpc>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t>
            </a:r>
            <a:r>
              <a:rPr lang="en-US" sz="2400" b="1" dirty="0" err="1">
                <a:latin typeface="Times New Roman" panose="02020603050405020304" pitchFamily="18" charset="0"/>
                <a:cs typeface="Times New Roman" panose="02020603050405020304" pitchFamily="18" charset="0"/>
                <a:sym typeface="+mn-ea"/>
              </a:rPr>
              <a:t>au</a:t>
            </a:r>
            <a:r>
              <a:rPr lang="en-US" sz="2400" b="1" dirty="0">
                <a:latin typeface="Times New Roman" panose="02020603050405020304" pitchFamily="18" charset="0"/>
                <a:cs typeface="Times New Roman" panose="02020603050405020304" pitchFamily="18" charset="0"/>
                <a:sym typeface="+mn-ea"/>
              </a:rPr>
              <a:t> 2 </a:t>
            </a:r>
            <a:r>
              <a:rPr lang="en-US" sz="2400" b="1" dirty="0" err="1">
                <a:latin typeface="Times New Roman" panose="02020603050405020304" pitchFamily="18" charset="0"/>
                <a:cs typeface="Times New Roman" panose="02020603050405020304" pitchFamily="18" charset="0"/>
                <a:sym typeface="+mn-ea"/>
              </a:rPr>
              <a:t>ngày</a:t>
            </a:r>
            <a:endParaRPr lang="en-US" sz="2400" b="1" dirty="0">
              <a:latin typeface="Times New Roman" panose="02020603050405020304" pitchFamily="18" charset="0"/>
              <a:cs typeface="Times New Roman" panose="02020603050405020304" pitchFamily="18" charset="0"/>
            </a:endParaRPr>
          </a:p>
        </p:txBody>
      </p:sp>
      <p:sp>
        <p:nvSpPr>
          <p:cNvPr id="8" name="Text Box 3">
            <a:extLst>
              <a:ext uri="{FF2B5EF4-FFF2-40B4-BE49-F238E27FC236}">
                <a16:creationId xmlns:a16="http://schemas.microsoft.com/office/drawing/2014/main" id="{96A9CDD9-885C-5E83-7A7D-805A7AE6D2CF}"/>
              </a:ext>
            </a:extLst>
          </p:cNvPr>
          <p:cNvSpPr txBox="1"/>
          <p:nvPr/>
        </p:nvSpPr>
        <p:spPr>
          <a:xfrm>
            <a:off x="215582" y="3414294"/>
            <a:ext cx="6085840" cy="1826462"/>
          </a:xfrm>
          <a:prstGeom prst="rect">
            <a:avLst/>
          </a:prstGeom>
          <a:noFill/>
        </p:spPr>
        <p:txBody>
          <a:bodyPr wrap="square" rtlCol="0" anchor="t">
            <a:spAutoFit/>
          </a:bodyPr>
          <a:lstStyle/>
          <a:p>
            <a:pPr algn="just">
              <a:lnSpc>
                <a:spcPct val="120000"/>
              </a:lnSpc>
            </a:pP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vẫn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xuống</a:t>
            </a:r>
            <a:r>
              <a:rPr lang="en-US" sz="2400" b="1" dirty="0">
                <a:latin typeface="Times New Roman" panose="02020603050405020304" pitchFamily="18" charset="0"/>
                <a:cs typeface="Times New Roman" panose="02020603050405020304" pitchFamily="18" charset="0"/>
              </a:rPr>
              <a:t>. </a:t>
            </a:r>
          </a:p>
        </p:txBody>
      </p:sp>
      <p:sp>
        <p:nvSpPr>
          <p:cNvPr id="9" name="Text Box 4">
            <a:extLst>
              <a:ext uri="{FF2B5EF4-FFF2-40B4-BE49-F238E27FC236}">
                <a16:creationId xmlns:a16="http://schemas.microsoft.com/office/drawing/2014/main" id="{B28C1D9A-1881-67CE-3DD7-506293CC938B}"/>
              </a:ext>
            </a:extLst>
          </p:cNvPr>
          <p:cNvSpPr txBox="1"/>
          <p:nvPr/>
        </p:nvSpPr>
        <p:spPr>
          <a:xfrm>
            <a:off x="260231" y="5632500"/>
            <a:ext cx="11186160" cy="940066"/>
          </a:xfrm>
          <a:prstGeom prst="rect">
            <a:avLst/>
          </a:prstGeom>
          <a:solidFill>
            <a:schemeClr val="bg1"/>
          </a:solidFill>
        </p:spPr>
        <p:txBody>
          <a:bodyPr wrap="square" rtlCol="0" anchor="t">
            <a:spAutoFit/>
          </a:bodyPr>
          <a:lstStyle/>
          <a:p>
            <a:pPr algn="just">
              <a:lnSpc>
                <a:spcPct val="120000"/>
              </a:lnSpc>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Cây</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có</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tính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hướng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sáng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Hướng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sáng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là</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sự</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sinh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trưởng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thân</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cành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cây</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hướng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về</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phía</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ánh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sáng</a:t>
            </a:r>
            <a:r>
              <a:rPr lang="en-US" sz="2400" b="1" dirty="0">
                <a:solidFill>
                  <a:srgbClr val="251CE2"/>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4" grpId="0" animBg="1"/>
      <p:bldP spid="7" grpId="0"/>
      <p:bldP spid="8" grpId="0"/>
      <p:bldP spid="8" grpId="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2164</Words>
  <Application>Microsoft Office PowerPoint</Application>
  <PresentationFormat>Màn hình rộng</PresentationFormat>
  <Paragraphs>130</Paragraphs>
  <Slides>20</Slides>
  <Notes>0</Notes>
  <HiddenSlides>0</HiddenSlides>
  <MMClips>1</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20</vt:i4>
      </vt:variant>
    </vt:vector>
  </HeadingPairs>
  <TitlesOfParts>
    <vt:vector size="27" baseType="lpstr">
      <vt:lpstr>Aachen</vt:lpstr>
      <vt:lpstr>Arial</vt:lpstr>
      <vt:lpstr>Calibri</vt:lpstr>
      <vt:lpstr>Calibri Light</vt:lpstr>
      <vt:lpstr>Segoe UI Black</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Đinh Thị Phúc</cp:lastModifiedBy>
  <cp:revision>125</cp:revision>
  <dcterms:created xsi:type="dcterms:W3CDTF">2022-07-19T01:34:30Z</dcterms:created>
  <dcterms:modified xsi:type="dcterms:W3CDTF">2023-03-27T13:45:22Z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D1150457B79F4A42844E6FD9DB72CF9E</vt:lpwstr>
  </property>
  <property fmtid="{D5CDD505-2E9C-101B-9397-08002B2CF9AE}" pid="3" name="KSOProductBuildVer">
    <vt:lpwstr>1033-11.2.0.11191</vt:lpwstr>
  </property>
</Properties>
</file>