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9"/>
  </p:notesMasterIdLst>
  <p:sldIdLst>
    <p:sldId id="256" r:id="rId4"/>
    <p:sldId id="310" r:id="rId5"/>
    <p:sldId id="322" r:id="rId6"/>
    <p:sldId id="323" r:id="rId7"/>
    <p:sldId id="324" r:id="rId8"/>
    <p:sldId id="261" r:id="rId9"/>
    <p:sldId id="265" r:id="rId10"/>
    <p:sldId id="301" r:id="rId11"/>
    <p:sldId id="325" r:id="rId12"/>
    <p:sldId id="326" r:id="rId13"/>
    <p:sldId id="306" r:id="rId14"/>
    <p:sldId id="328" r:id="rId15"/>
    <p:sldId id="329" r:id="rId16"/>
    <p:sldId id="330" r:id="rId17"/>
    <p:sldId id="331" r:id="rId18"/>
    <p:sldId id="332" r:id="rId19"/>
    <p:sldId id="333" r:id="rId20"/>
    <p:sldId id="308" r:id="rId21"/>
    <p:sldId id="309" r:id="rId22"/>
    <p:sldId id="336" r:id="rId23"/>
    <p:sldId id="334" r:id="rId24"/>
    <p:sldId id="337" r:id="rId25"/>
    <p:sldId id="335" r:id="rId26"/>
    <p:sldId id="338" r:id="rId27"/>
    <p:sldId id="339" r:id="rId28"/>
    <p:sldId id="344" r:id="rId29"/>
    <p:sldId id="345" r:id="rId30"/>
    <p:sldId id="313" r:id="rId31"/>
    <p:sldId id="314" r:id="rId32"/>
    <p:sldId id="316" r:id="rId33"/>
    <p:sldId id="317" r:id="rId34"/>
    <p:sldId id="318" r:id="rId35"/>
    <p:sldId id="319" r:id="rId36"/>
    <p:sldId id="320" r:id="rId37"/>
    <p:sldId id="343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C2"/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pPr/>
              <a:t>2022-09-12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6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70635D2-1FD4-42FB-A3A0-B9DFEF7C7F90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12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1" r:id="rId13"/>
    <p:sldLayoutId id="2147483682" r:id="rId14"/>
    <p:sldLayoutId id="2147483684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openxmlformats.org/officeDocument/2006/relationships/slide" Target="slide34.xml"/><Relationship Id="rId3" Type="http://schemas.openxmlformats.org/officeDocument/2006/relationships/slide" Target="slide29.xml"/><Relationship Id="rId21" Type="http://schemas.openxmlformats.org/officeDocument/2006/relationships/image" Target="../media/image39.gif"/><Relationship Id="rId7" Type="http://schemas.openxmlformats.org/officeDocument/2006/relationships/image" Target="../media/image29.png"/><Relationship Id="rId12" Type="http://schemas.openxmlformats.org/officeDocument/2006/relationships/slide" Target="slide32.xml"/><Relationship Id="rId17" Type="http://schemas.openxmlformats.org/officeDocument/2006/relationships/image" Target="../media/image36.png"/><Relationship Id="rId2" Type="http://schemas.openxmlformats.org/officeDocument/2006/relationships/image" Target="../media/image26.jpeg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30.xml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slide" Target="slide33.xml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slide" Target="slide31.xml"/><Relationship Id="rId14" Type="http://schemas.openxmlformats.org/officeDocument/2006/relationships/image" Target="../media/image34.png"/><Relationship Id="rId22" Type="http://schemas.openxmlformats.org/officeDocument/2006/relationships/slide" Target="slide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3.wav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3.wav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11" Type="http://schemas.openxmlformats.org/officeDocument/2006/relationships/slide" Target="slide28.xml"/><Relationship Id="rId5" Type="http://schemas.openxmlformats.org/officeDocument/2006/relationships/image" Target="../media/image40.jpeg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11" Type="http://schemas.openxmlformats.org/officeDocument/2006/relationships/slide" Target="slide28.xml"/><Relationship Id="rId5" Type="http://schemas.openxmlformats.org/officeDocument/2006/relationships/image" Target="../media/image40.jpeg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38150"/>
            <a:ext cx="7582272" cy="2752329"/>
          </a:xfrm>
        </p:spPr>
        <p:txBody>
          <a:bodyPr/>
          <a:lstStyle/>
          <a:p>
            <a:pPr lvl="0" algn="ctr"/>
            <a:r>
              <a:rPr lang="en-US" altLang="ko-KR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PHÉP CỘNG VÀ PHÉP TRỪ SỐ TỰ NHIÊN</a:t>
            </a:r>
            <a:endParaRPr lang="en-US" altLang="ko-KR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56949" y="2794645"/>
            <a:ext cx="205593" cy="2278360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5-Point Star 20">
            <a:hlinkClick r:id="rId4" action="ppaction://hlinksldjump"/>
          </p:cNvPr>
          <p:cNvSpPr/>
          <p:nvPr/>
        </p:nvSpPr>
        <p:spPr>
          <a:xfrm rot="19885495">
            <a:off x="2057400" y="36385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hlinkClick r:id="rId4" action="ppaction://hlinksldjump"/>
          </p:cNvPr>
          <p:cNvSpPr/>
          <p:nvPr/>
        </p:nvSpPr>
        <p:spPr>
          <a:xfrm rot="1691988">
            <a:off x="7848600" y="6667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hlinkClick r:id="rId4" action="ppaction://hlinksldjump"/>
          </p:cNvPr>
          <p:cNvSpPr/>
          <p:nvPr/>
        </p:nvSpPr>
        <p:spPr>
          <a:xfrm rot="1554389">
            <a:off x="2667000" y="4400550"/>
            <a:ext cx="457200" cy="4572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hlinkClick r:id="rId4" action="ppaction://hlinksldjump"/>
          </p:cNvPr>
          <p:cNvSpPr/>
          <p:nvPr/>
        </p:nvSpPr>
        <p:spPr>
          <a:xfrm rot="18569550">
            <a:off x="2085949" y="4464345"/>
            <a:ext cx="377359" cy="44948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hlinkClick r:id="rId4" action="ppaction://hlinksldjump"/>
          </p:cNvPr>
          <p:cNvSpPr/>
          <p:nvPr/>
        </p:nvSpPr>
        <p:spPr>
          <a:xfrm rot="19576537">
            <a:off x="7338332" y="911847"/>
            <a:ext cx="487135" cy="505479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4" action="ppaction://hlinksldjump"/>
          </p:cNvPr>
          <p:cNvSpPr/>
          <p:nvPr/>
        </p:nvSpPr>
        <p:spPr>
          <a:xfrm rot="3746748">
            <a:off x="8308644" y="1564344"/>
            <a:ext cx="451511" cy="45200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14750"/>
            <a:ext cx="495300" cy="438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68559" y="2637922"/>
            <a:ext cx="495300" cy="438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495300" cy="438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8350"/>
            <a:ext cx="495300" cy="438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750"/>
            <a:ext cx="495300" cy="438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66750"/>
            <a:ext cx="495300" cy="438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9750"/>
            <a:ext cx="914400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33919"/>
            <a:ext cx="8395856" cy="576064"/>
          </a:xfrm>
        </p:spPr>
        <p:txBody>
          <a:bodyPr/>
          <a:lstStyle/>
          <a:p>
            <a:r>
              <a:rPr lang="en-US" sz="4400" u="sng" dirty="0" err="1" smtClean="0">
                <a:solidFill>
                  <a:srgbClr val="FF0000"/>
                </a:solidFill>
              </a:rPr>
              <a:t>Áp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dụng</a:t>
            </a:r>
            <a:r>
              <a:rPr lang="en-US" sz="4400" u="sng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63 548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19 256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304800" y="2864743"/>
            <a:ext cx="9144000" cy="288032"/>
          </a:xfrm>
        </p:spPr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548 + 19 256 =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72 804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1767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774958"/>
            <a:ext cx="7848600" cy="1524000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Freeform 3"/>
          <p:cNvSpPr/>
          <p:nvPr/>
        </p:nvSpPr>
        <p:spPr>
          <a:xfrm>
            <a:off x="2082864" y="2298958"/>
            <a:ext cx="624548" cy="50405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2148086"/>
            <a:ext cx="8839200" cy="576064"/>
          </a:xfrm>
        </p:spPr>
        <p:txBody>
          <a:bodyPr/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HD1: ( </a:t>
            </a:r>
            <a:r>
              <a:rPr lang="en-US" sz="4400" u="sng" dirty="0" err="1" smtClean="0">
                <a:solidFill>
                  <a:srgbClr val="FF0000"/>
                </a:solidFill>
              </a:rPr>
              <a:t>Hoạt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động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a = 28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= 34</a:t>
            </a:r>
          </a:p>
          <a:p>
            <a:r>
              <a:rPr lang="en-US" sz="4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b+ a</a:t>
            </a: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396311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039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66750"/>
            <a:ext cx="64008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0185" algn="just">
              <a:lnSpc>
                <a:spcPct val="115000"/>
              </a:lnSpc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a + b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62,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+ a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62.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a + b = b + a.</a:t>
            </a:r>
          </a:p>
          <a:p>
            <a:pPr indent="210185" algn="just">
              <a:lnSpc>
                <a:spcPct val="115000"/>
              </a:lnSpc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a + b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76,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+ a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76.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a + b = b +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</a:p>
          <a:p>
            <a:pPr indent="381635">
              <a:lnSpc>
                <a:spcPct val="115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b+ 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2148086"/>
            <a:ext cx="8839200" cy="576064"/>
          </a:xfrm>
        </p:spPr>
        <p:txBody>
          <a:bodyPr/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HD1: ( </a:t>
            </a:r>
            <a:r>
              <a:rPr lang="en-US" sz="4400" u="sng" dirty="0" err="1" smtClean="0">
                <a:solidFill>
                  <a:srgbClr val="FF0000"/>
                </a:solidFill>
              </a:rPr>
              <a:t>Hoạt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động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a = 17, b = 21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=35</a:t>
            </a:r>
          </a:p>
          <a:p>
            <a:r>
              <a:rPr lang="en-US" sz="4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= 31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 + b)+ c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a+(b + c)</a:t>
            </a: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396311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15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66750"/>
            <a:ext cx="8458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Nhóm</a:t>
            </a:r>
            <a:r>
              <a:rPr lang="en-US" sz="3200" dirty="0" smtClean="0"/>
              <a:t> 1:</a:t>
            </a:r>
            <a:endParaRPr lang="en-US" sz="3200" dirty="0"/>
          </a:p>
          <a:p>
            <a:r>
              <a:rPr lang="en-US" sz="3200" dirty="0"/>
              <a:t>a) (a + b) + c = </a:t>
            </a:r>
            <a:r>
              <a:rPr lang="en-US" sz="3200" dirty="0" smtClean="0"/>
              <a:t>73, </a:t>
            </a:r>
            <a:r>
              <a:rPr lang="en-US" sz="3200" dirty="0"/>
              <a:t>a + (b + c) = </a:t>
            </a:r>
            <a:r>
              <a:rPr lang="en-US" sz="3200" dirty="0" smtClean="0"/>
              <a:t>73.</a:t>
            </a:r>
            <a:endParaRPr lang="en-US" sz="3200" dirty="0"/>
          </a:p>
          <a:p>
            <a:r>
              <a:rPr lang="en-US" sz="3200" dirty="0"/>
              <a:t>b) (a + b) + c = a + (b + c).</a:t>
            </a:r>
          </a:p>
          <a:p>
            <a:r>
              <a:rPr lang="en-US" sz="3200" dirty="0" err="1" smtClean="0"/>
              <a:t>Nhóm</a:t>
            </a:r>
            <a:r>
              <a:rPr lang="en-US" sz="3200" dirty="0" smtClean="0"/>
              <a:t> 2:</a:t>
            </a:r>
            <a:endParaRPr lang="en-US" sz="3200" dirty="0"/>
          </a:p>
          <a:p>
            <a:r>
              <a:rPr lang="en-US" sz="3200" dirty="0"/>
              <a:t>a) (a + b) + c = </a:t>
            </a:r>
            <a:r>
              <a:rPr lang="en-US" sz="3200" dirty="0" smtClean="0"/>
              <a:t>71, </a:t>
            </a:r>
            <a:r>
              <a:rPr lang="en-US" sz="3200" dirty="0"/>
              <a:t>a + (b + c) = </a:t>
            </a:r>
            <a:r>
              <a:rPr lang="en-US" sz="3200" dirty="0" smtClean="0"/>
              <a:t>71.</a:t>
            </a:r>
            <a:endParaRPr lang="en-US" sz="3200" dirty="0"/>
          </a:p>
          <a:p>
            <a:r>
              <a:rPr lang="en-US" sz="3200" dirty="0"/>
              <a:t>b) (a + b) + c = a + (b + c).</a:t>
            </a:r>
          </a:p>
          <a:p>
            <a:pPr indent="381635">
              <a:lnSpc>
                <a:spcPct val="115000"/>
              </a:lnSpc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c = a+(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43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Vậy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384125" y="1276350"/>
            <a:ext cx="516904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b+ a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4125" y="1782126"/>
            <a:ext cx="613244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c = a+(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35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43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Chú</a:t>
            </a:r>
            <a:r>
              <a:rPr lang="en-US" sz="2800" b="1" dirty="0" smtClean="0"/>
              <a:t> ý: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295400" y="1276350"/>
            <a:ext cx="314124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a+ 0 = 0+ a = 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4636" y="1824449"/>
            <a:ext cx="9029075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)+c hay 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a,b,c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81635">
              <a:lnSpc>
                <a:spcPct val="115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a+b+c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" y="451471"/>
            <a:ext cx="8458200" cy="576064"/>
          </a:xfrm>
        </p:spPr>
        <p:txBody>
          <a:bodyPr/>
          <a:lstStyle/>
          <a:p>
            <a:pPr algn="l"/>
            <a:r>
              <a:rPr lang="en-US" sz="3200" u="sng" dirty="0" err="1" smtClean="0">
                <a:solidFill>
                  <a:srgbClr val="0070C0"/>
                </a:solidFill>
                <a:latin typeface="Victorian" pitchFamily="2" charset="0"/>
              </a:rPr>
              <a:t>Ví</a:t>
            </a:r>
            <a:r>
              <a:rPr lang="en-US" sz="3200" u="sng" dirty="0" smtClean="0">
                <a:solidFill>
                  <a:srgbClr val="0070C0"/>
                </a:solidFill>
                <a:latin typeface="Victorian" pitchFamily="2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latin typeface="Victorian" pitchFamily="2" charset="0"/>
              </a:rPr>
              <a:t>dụ</a:t>
            </a:r>
            <a:r>
              <a:rPr lang="en-US" sz="3200" u="sng" dirty="0" smtClean="0">
                <a:solidFill>
                  <a:srgbClr val="0070C0"/>
                </a:solidFill>
                <a:latin typeface="Victorian" pitchFamily="2" charset="0"/>
              </a:rPr>
              <a:t>: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Tính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một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cách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hợp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lí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 66+289+134+311 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Victorian" pitchFamily="2" charset="0"/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2436118"/>
            <a:ext cx="9144000" cy="288032"/>
          </a:xfrm>
        </p:spPr>
        <p:txBody>
          <a:bodyPr/>
          <a:lstStyle/>
          <a:p>
            <a:r>
              <a:rPr lang="en-US" sz="2800" dirty="0" err="1" smtClean="0"/>
              <a:t>Giải</a:t>
            </a:r>
            <a:r>
              <a:rPr lang="en-US" sz="2800" dirty="0" smtClean="0"/>
              <a:t>: 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66+289+134+311 = 66 +</a:t>
            </a:r>
            <a:r>
              <a:rPr lang="en-US" sz="2800" dirty="0" smtClean="0">
                <a:solidFill>
                  <a:srgbClr val="FF0000"/>
                </a:solidFill>
                <a:latin typeface="Victorian" pitchFamily="2" charset="0"/>
              </a:rPr>
              <a:t>134+289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+311  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Victorian" pitchFamily="2" charset="0"/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ính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chất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giao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hoán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)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= (66+134) + ( 289 +311) 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Tính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chất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kết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hợp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)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     =200 + 600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     =800.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1005086"/>
            <a:ext cx="7848600" cy="576064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Victorian" pitchFamily="2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ictorian" pitchFamily="2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Victorian" pitchFamily="2" charset="0"/>
              </a:rPr>
              <a:t> 1: </a:t>
            </a:r>
          </a:p>
          <a:p>
            <a:pPr algn="l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Tính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một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cách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hợp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lí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 </a:t>
            </a:r>
            <a:r>
              <a:rPr lang="en-US" dirty="0"/>
              <a:t>117 + 68 + 23</a:t>
            </a:r>
          </a:p>
          <a:p>
            <a:pPr algn="l"/>
            <a:endParaRPr lang="en-US" sz="2800" dirty="0" smtClean="0">
              <a:solidFill>
                <a:schemeClr val="tx2">
                  <a:lumMod val="50000"/>
                </a:schemeClr>
              </a:solidFill>
              <a:latin typeface="Victorian" pitchFamily="2" charset="0"/>
            </a:endParaRPr>
          </a:p>
          <a:p>
            <a:pPr algn="l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Giải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1909261"/>
            <a:ext cx="4572000" cy="17358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117 + 68 + 23</a:t>
            </a:r>
          </a:p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(117 + 23) + 68</a:t>
            </a:r>
          </a:p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140 + 68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=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95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4295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69273" y="1272594"/>
                <a:ext cx="4191000" cy="1981200"/>
              </a:xfrm>
              <a:prstGeom prst="clou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 = {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/10≤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&lt;15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" y="1272594"/>
                <a:ext cx="4191000" cy="1981200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52600" y="3105150"/>
            <a:ext cx="4953000" cy="163121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/>
              <a:t>A </a:t>
            </a:r>
            <a:r>
              <a:rPr lang="en-US" sz="2000" dirty="0"/>
              <a:t>= { </a:t>
            </a:r>
            <a:r>
              <a:rPr lang="en-US" sz="2000" dirty="0" smtClean="0"/>
              <a:t>10;11;12;13;14}</a:t>
            </a:r>
            <a:endParaRPr lang="en-US" sz="2000" dirty="0"/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/>
              <a:t>  B= </a:t>
            </a:r>
            <a:r>
              <a:rPr lang="en-US" sz="2000" dirty="0"/>
              <a:t>{ </a:t>
            </a:r>
            <a:r>
              <a:rPr lang="en-US" sz="2000" dirty="0" smtClean="0"/>
              <a:t>1;2;3;4;5}</a:t>
            </a:r>
            <a:endParaRPr lang="en-US" sz="2000" dirty="0"/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4249882" y="1130450"/>
                <a:ext cx="4284518" cy="1981200"/>
              </a:xfrm>
              <a:prstGeom prst="clou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 =</a:t>
                </a:r>
                <a:r>
                  <a:rPr lang="en-US" sz="2400" dirty="0"/>
                  <a:t>{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sz="2400" dirty="0"/>
                  <a:t>}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882" y="1130450"/>
                <a:ext cx="4284518" cy="1981200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1005086"/>
            <a:ext cx="7848600" cy="57606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nhanh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en-US" dirty="0" err="1"/>
              <a:t>Câu</a:t>
            </a:r>
            <a:r>
              <a:rPr lang="en-US" dirty="0"/>
              <a:t> 1: </a:t>
            </a:r>
            <a:r>
              <a:rPr lang="en-US" dirty="0" err="1"/>
              <a:t>Tính</a:t>
            </a:r>
            <a:r>
              <a:rPr lang="en-US" dirty="0"/>
              <a:t>: a) 3 + 4;      </a:t>
            </a:r>
            <a:r>
              <a:rPr lang="en-US" dirty="0" smtClean="0"/>
              <a:t> </a:t>
            </a:r>
            <a:r>
              <a:rPr lang="en-US" dirty="0"/>
              <a:t>b) 7 – 4;</a:t>
            </a:r>
          </a:p>
          <a:p>
            <a:pPr algn="l"/>
            <a:r>
              <a:rPr lang="en-US" dirty="0" err="1"/>
              <a:t>Câu</a:t>
            </a:r>
            <a:r>
              <a:rPr lang="en-US" dirty="0"/>
              <a:t> 2: </a:t>
            </a:r>
            <a:r>
              <a:rPr lang="en-US" dirty="0" err="1"/>
              <a:t>Biết</a:t>
            </a:r>
            <a:r>
              <a:rPr lang="en-US" dirty="0"/>
              <a:t> 57 + 38 = 95. </a:t>
            </a:r>
            <a:endParaRPr lang="en-US" dirty="0" smtClean="0"/>
          </a:p>
          <a:p>
            <a:pPr algn="l"/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/>
              <a:t>95 – 57 </a:t>
            </a:r>
            <a:r>
              <a:rPr lang="en-US" dirty="0" err="1"/>
              <a:t>và</a:t>
            </a:r>
            <a:r>
              <a:rPr lang="en-US" dirty="0"/>
              <a:t> 95 – 38.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165735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8200" y="1809750"/>
            <a:ext cx="609599" cy="609600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0" y="165735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-      b    =      c</a:t>
            </a: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354" y="2857679"/>
            <a:ext cx="161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Ví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dụ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: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24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381000" y="514350"/>
            <a:ext cx="7162800" cy="576064"/>
          </a:xfrm>
        </p:spPr>
        <p:txBody>
          <a:bodyPr/>
          <a:lstStyle/>
          <a:p>
            <a:pPr algn="l"/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2096"/>
            <a:ext cx="4190476" cy="14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838" y="3652096"/>
            <a:ext cx="3809524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2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25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01312"/>
            <a:ext cx="910129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a, b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= b + c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– b = c.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– b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56696"/>
            <a:ext cx="143904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33919"/>
            <a:ext cx="8395856" cy="576064"/>
          </a:xfrm>
        </p:spPr>
        <p:txBody>
          <a:bodyPr/>
          <a:lstStyle/>
          <a:p>
            <a:r>
              <a:rPr lang="en-US" sz="4400" u="sng" dirty="0" err="1" smtClean="0">
                <a:solidFill>
                  <a:srgbClr val="FF0000"/>
                </a:solidFill>
              </a:rPr>
              <a:t>Luyện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tập</a:t>
            </a:r>
            <a:r>
              <a:rPr lang="en-US" sz="4400" u="sng" dirty="0" smtClean="0">
                <a:solidFill>
                  <a:srgbClr val="FF0000"/>
                </a:solidFill>
              </a:rPr>
              <a:t> 2: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865 279 – 45 027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304800" y="2864743"/>
            <a:ext cx="9144000" cy="288032"/>
          </a:xfrm>
        </p:spPr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865 279 – 45 027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820 252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056989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04800" y="843558"/>
            <a:ext cx="8610600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“Mai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smtClean="0"/>
              <a:t>18 </a:t>
            </a:r>
            <a:r>
              <a:rPr lang="en-US" sz="2400" dirty="0"/>
              <a:t>000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,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 smtClean="0"/>
              <a:t>chua</a:t>
            </a:r>
            <a:r>
              <a:rPr lang="en-US" sz="2400" dirty="0" smtClean="0"/>
              <a:t> </a:t>
            </a:r>
            <a:r>
              <a:rPr lang="en-US" sz="2400" dirty="0" err="1"/>
              <a:t>hết</a:t>
            </a:r>
            <a:r>
              <a:rPr lang="en-US" sz="2400" dirty="0"/>
              <a:t> 21 000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rau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30 000 </a:t>
            </a:r>
            <a:r>
              <a:rPr lang="en-US" sz="2400" dirty="0" err="1"/>
              <a:t>đồng</a:t>
            </a:r>
            <a:r>
              <a:rPr lang="en-US" sz="2400" dirty="0"/>
              <a:t>. Mai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/>
              <a:t>tờ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?”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187449"/>
            <a:ext cx="83318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ính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ính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80773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1524000" y="1036899"/>
            <a:ext cx="8534400" cy="20621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</a:rPr>
              <a:t>Giải</a:t>
            </a:r>
            <a:r>
              <a:rPr lang="en-US" sz="2400" dirty="0" smtClean="0"/>
              <a:t>: 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:</a:t>
            </a:r>
          </a:p>
          <a:p>
            <a:r>
              <a:rPr lang="en-US" sz="2400" dirty="0"/>
              <a:t>   18 000 + 21 000 + 30 000 = 69 000 (</a:t>
            </a:r>
            <a:r>
              <a:rPr lang="en-US" sz="2400" dirty="0" err="1"/>
              <a:t>đồng</a:t>
            </a:r>
            <a:r>
              <a:rPr lang="en-US" sz="2400" dirty="0"/>
              <a:t>)</a:t>
            </a:r>
          </a:p>
          <a:p>
            <a:r>
              <a:rPr lang="en-US" sz="2400" dirty="0"/>
              <a:t> 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</a:t>
            </a:r>
          </a:p>
          <a:p>
            <a:r>
              <a:rPr lang="en-US" sz="2400" dirty="0"/>
              <a:t>    100 000 – 69 000 = 31 000 (</a:t>
            </a:r>
            <a:r>
              <a:rPr lang="en-US" sz="2400" dirty="0" err="1"/>
              <a:t>đồng</a:t>
            </a:r>
            <a:r>
              <a:rPr lang="en-US" sz="2400" dirty="0"/>
              <a:t>)</a:t>
            </a:r>
          </a:p>
          <a:p>
            <a:r>
              <a:rPr lang="en-US" sz="3200" dirty="0" smtClean="0"/>
              <a:t>     </a:t>
            </a:r>
            <a:endParaRPr lang="en-US" sz="3200" dirty="0"/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624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81000" y="666750"/>
            <a:ext cx="85344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/>
              <a:t>Bài</a:t>
            </a:r>
            <a:r>
              <a:rPr lang="en-US" sz="2800" b="1" dirty="0"/>
              <a:t> 1.17</a:t>
            </a:r>
            <a:r>
              <a:rPr lang="en-US" sz="2800" dirty="0"/>
              <a:t>: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,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:</a:t>
            </a:r>
          </a:p>
          <a:p>
            <a:r>
              <a:rPr lang="en-US" sz="2800" dirty="0"/>
              <a:t>a)  63 548 + 19 256;      b) 129 107 – 34 693.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AutoShape 1"/>
          <p:cNvSpPr>
            <a:spLocks noChangeShapeType="1"/>
          </p:cNvSpPr>
          <p:nvPr/>
        </p:nvSpPr>
        <p:spPr bwMode="auto">
          <a:xfrm>
            <a:off x="2133600" y="3219565"/>
            <a:ext cx="13716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/>
          <p:cNvSpPr>
            <a:spLocks noChangeShapeType="1"/>
          </p:cNvSpPr>
          <p:nvPr/>
        </p:nvSpPr>
        <p:spPr bwMode="auto">
          <a:xfrm>
            <a:off x="3076575" y="3529484"/>
            <a:ext cx="6762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2090465"/>
            <a:ext cx="44037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1.17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 63 548                b) 129 107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67052" y="2804069"/>
            <a:ext cx="47997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+  19 256                   – 34 693.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82 804                       94 414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"/>
          <p:cNvSpPr>
            <a:spLocks noChangeShapeType="1"/>
          </p:cNvSpPr>
          <p:nvPr/>
        </p:nvSpPr>
        <p:spPr bwMode="auto">
          <a:xfrm>
            <a:off x="4928067" y="3223384"/>
            <a:ext cx="13716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06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335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Vận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Trò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hộp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quà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diệu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379513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3880995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42950"/>
            <a:ext cx="1476884" cy="1307705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0550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66750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4350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2950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8150"/>
            <a:ext cx="1545470" cy="1037934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05150"/>
            <a:ext cx="1476884" cy="1307705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76550"/>
            <a:ext cx="1545470" cy="1037934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81350"/>
            <a:ext cx="1476884" cy="1307705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76550"/>
            <a:ext cx="1545470" cy="1037934"/>
          </a:xfrm>
          <a:prstGeom prst="rect">
            <a:avLst/>
          </a:prstGeom>
        </p:spPr>
      </p:pic>
      <p:pic>
        <p:nvPicPr>
          <p:cNvPr id="18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81350"/>
            <a:ext cx="1476884" cy="1307705"/>
          </a:xfrm>
          <a:prstGeom prst="rect">
            <a:avLst/>
          </a:prstGeom>
        </p:spPr>
      </p:pic>
      <p:pic>
        <p:nvPicPr>
          <p:cNvPr id="19" name="Picture 1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52750"/>
            <a:ext cx="1545470" cy="10379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31574"/>
            <a:ext cx="4571999" cy="251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731574"/>
            <a:ext cx="4571999" cy="2511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30972"/>
            <a:ext cx="4571999" cy="2511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30972"/>
            <a:ext cx="4571999" cy="251114"/>
          </a:xfrm>
          <a:prstGeom prst="rect">
            <a:avLst/>
          </a:prstGeom>
        </p:spPr>
      </p:pic>
      <p:sp>
        <p:nvSpPr>
          <p:cNvPr id="42" name="Flowchart: Summing Junction 4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8549017" y="4586196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33400" y="209550"/>
            <a:ext cx="8305800" cy="194639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x = 362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8200" y="23431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355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8200" y="23431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160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8200" y="30289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150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0289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136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rId12" action="ppaction://hlinksldjump"/>
          </p:cNvPr>
          <p:cNvSpPr/>
          <p:nvPr/>
        </p:nvSpPr>
        <p:spPr>
          <a:xfrm>
            <a:off x="3581400" y="38671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04800" y="843558"/>
            <a:ext cx="8534400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hiểu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ở </a:t>
            </a:r>
            <a:r>
              <a:rPr lang="en-US" sz="2400" b="1" dirty="0" err="1"/>
              <a:t>đầu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dirty="0"/>
              <a:t>: “Mai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18 </a:t>
            </a:r>
            <a:r>
              <a:rPr lang="en-US" sz="2400" dirty="0"/>
              <a:t>000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,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 smtClean="0"/>
              <a:t>chua</a:t>
            </a:r>
            <a:r>
              <a:rPr lang="en-US" sz="2400" dirty="0" smtClean="0"/>
              <a:t> </a:t>
            </a:r>
            <a:r>
              <a:rPr lang="en-US" sz="2400" dirty="0" err="1"/>
              <a:t>hết</a:t>
            </a:r>
            <a:r>
              <a:rPr lang="en-US" sz="2400" dirty="0"/>
              <a:t> 21 000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rau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30 000 </a:t>
            </a:r>
            <a:r>
              <a:rPr lang="en-US" sz="2400" dirty="0" err="1"/>
              <a:t>đồng</a:t>
            </a:r>
            <a:r>
              <a:rPr lang="en-US" sz="2400" dirty="0"/>
              <a:t>. Mai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/>
              <a:t>tờ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?”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756" y="2680686"/>
            <a:ext cx="83318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94843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latinLnBrk="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– x = 15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50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55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61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?+2 895 = 2 895 + 6 789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6 789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2080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2895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15690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  <p:sp>
        <p:nvSpPr>
          <p:cNvPr id="17" name="Cloud 16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 latinLnBrk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– 56 = 4 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40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120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285 + 470 + 115 + 230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A.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2900</a:t>
            </a: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1100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88880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2050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571+ 216+ 129+124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2040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1041 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1040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61" y="2176584"/>
            <a:ext cx="549303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86386"/>
            <a:ext cx="603557" cy="4828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943608"/>
            <a:ext cx="83058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 cố và dặn dò:</a:t>
            </a:r>
          </a:p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Ôn tập lại kiến thức về phép tính cộng và trừ số tự nhiên.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Làm các bài tập 1.21, 1.22 (SGK/16).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Tx/>
              <a:buChar char="-"/>
              <a:tabLst>
                <a:tab pos="457200" algn="l"/>
              </a:tabLs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771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152400" y="843558"/>
            <a:ext cx="8763000" cy="19389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1: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ta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rau</a:t>
            </a:r>
            <a:r>
              <a:rPr lang="en-US" sz="2400" dirty="0" smtClean="0"/>
              <a:t> </a:t>
            </a:r>
            <a:r>
              <a:rPr lang="en-US" sz="2400" dirty="0" err="1"/>
              <a:t>cải</a:t>
            </a:r>
            <a:r>
              <a:rPr lang="en-US" sz="2400" dirty="0"/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, ta </a:t>
            </a:r>
            <a:r>
              <a:rPr lang="en-US" sz="2400" dirty="0" err="1"/>
              <a:t>lấy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.</a:t>
            </a:r>
            <a:endParaRPr lang="en-US" sz="2800" dirty="0"/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162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38150"/>
            <a:ext cx="7582272" cy="2752329"/>
          </a:xfrm>
        </p:spPr>
        <p:txBody>
          <a:bodyPr/>
          <a:lstStyle/>
          <a:p>
            <a:pPr lvl="0" algn="ctr"/>
            <a:r>
              <a:rPr lang="en-US" altLang="ko-KR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PHÉP CỘNG VÀ PHÉP TRỪ SỐ TỰ NHIÊN</a:t>
            </a:r>
            <a:endParaRPr lang="en-US" altLang="ko-KR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5407" y="2794645"/>
            <a:ext cx="205593" cy="2278360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5-Point Star 20">
            <a:hlinkClick r:id="rId3" action="ppaction://hlinksldjump"/>
          </p:cNvPr>
          <p:cNvSpPr/>
          <p:nvPr/>
        </p:nvSpPr>
        <p:spPr>
          <a:xfrm rot="19885495">
            <a:off x="2057400" y="36385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hlinkClick r:id="rId3" action="ppaction://hlinksldjump"/>
          </p:cNvPr>
          <p:cNvSpPr/>
          <p:nvPr/>
        </p:nvSpPr>
        <p:spPr>
          <a:xfrm rot="1691988">
            <a:off x="7848600" y="6667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hlinkClick r:id="rId3" action="ppaction://hlinksldjump"/>
          </p:cNvPr>
          <p:cNvSpPr/>
          <p:nvPr/>
        </p:nvSpPr>
        <p:spPr>
          <a:xfrm rot="1554389">
            <a:off x="2667000" y="4400550"/>
            <a:ext cx="457200" cy="4572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hlinkClick r:id="rId3" action="ppaction://hlinksldjump"/>
          </p:cNvPr>
          <p:cNvSpPr/>
          <p:nvPr/>
        </p:nvSpPr>
        <p:spPr>
          <a:xfrm rot="18569550">
            <a:off x="2085949" y="4464345"/>
            <a:ext cx="377359" cy="44948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hlinkClick r:id="rId3" action="ppaction://hlinksldjump"/>
          </p:cNvPr>
          <p:cNvSpPr/>
          <p:nvPr/>
        </p:nvSpPr>
        <p:spPr>
          <a:xfrm rot="19576537">
            <a:off x="7338332" y="911847"/>
            <a:ext cx="487135" cy="505479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3" action="ppaction://hlinksldjump"/>
          </p:cNvPr>
          <p:cNvSpPr/>
          <p:nvPr/>
        </p:nvSpPr>
        <p:spPr>
          <a:xfrm rot="3746748">
            <a:off x="8308644" y="1564344"/>
            <a:ext cx="451511" cy="45200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14750"/>
            <a:ext cx="495300" cy="438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2400" y="2343150"/>
            <a:ext cx="495300" cy="438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495300" cy="438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8350"/>
            <a:ext cx="495300" cy="438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750"/>
            <a:ext cx="495300" cy="438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66750"/>
            <a:ext cx="495300" cy="438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9750"/>
            <a:ext cx="914400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~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2"/>
          <p:cNvSpPr txBox="1"/>
          <p:nvPr/>
        </p:nvSpPr>
        <p:spPr bwMode="auto">
          <a:xfrm>
            <a:off x="3382961" y="1276350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12"/>
          <p:cNvSpPr txBox="1"/>
          <p:nvPr/>
        </p:nvSpPr>
        <p:spPr bwMode="auto">
          <a:xfrm>
            <a:off x="3352800" y="2114550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4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6813" y="890271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7758" y="943477"/>
            <a:ext cx="3871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359" y="96418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8098" y="202612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+      b    =      c</a:t>
            </a: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80" y="3256430"/>
            <a:ext cx="161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Ví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dụ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: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7811" y="25017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95600" y="250452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97409" y="253506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339359" y="267924"/>
            <a:ext cx="7149957" cy="574711"/>
          </a:xfrm>
        </p:spPr>
        <p:txBody>
          <a:bodyPr/>
          <a:lstStyle/>
          <a:p>
            <a:pPr algn="l"/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250347"/>
            <a:ext cx="4266667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25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4319" y="1940042"/>
            <a:ext cx="8395856" cy="57606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713 200 ha,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14 500 ha so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(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10/2019).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</a:p>
          <a:p>
            <a:pPr algn="l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5689" y="4092974"/>
            <a:ext cx="9144000" cy="28803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4319" y="1940042"/>
            <a:ext cx="8395856" cy="576064"/>
          </a:xfrm>
        </p:spPr>
        <p:txBody>
          <a:bodyPr/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Giải</a:t>
            </a:r>
            <a:endParaRPr lang="en-US" u="sng" dirty="0" smtClean="0">
              <a:solidFill>
                <a:srgbClr val="FF0000"/>
              </a:solidFill>
            </a:endParaRPr>
          </a:p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</a:p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713 200 + 14 500 = 727 700 (ha)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5689" y="4092974"/>
            <a:ext cx="9144000" cy="2880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9732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1395</Words>
  <Application>Microsoft Office PowerPoint</Application>
  <PresentationFormat>On-screen Show (16:9)</PresentationFormat>
  <Paragraphs>206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 Unicode MS</vt:lpstr>
      <vt:lpstr>맑은 고딕</vt:lpstr>
      <vt:lpstr>Arial</vt:lpstr>
      <vt:lpstr>Cambria Math</vt:lpstr>
      <vt:lpstr>Times New Roman</vt:lpstr>
      <vt:lpstr>Victorian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Windows 10</cp:lastModifiedBy>
  <cp:revision>161</cp:revision>
  <dcterms:created xsi:type="dcterms:W3CDTF">2016-12-05T23:26:54Z</dcterms:created>
  <dcterms:modified xsi:type="dcterms:W3CDTF">2022-09-12T08:43:32Z</dcterms:modified>
</cp:coreProperties>
</file>