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8288000" cy="10287000"/>
  <p:notesSz cx="6858000" cy="9144000"/>
  <p:embeddedFontLst>
    <p:embeddedFont>
      <p:font typeface="Arcade Gamer" panose="020B0604020202020204" charset="0"/>
      <p:regular r:id="rId54"/>
    </p:embeddedFont>
    <p:embeddedFont>
      <p:font typeface="Big Shoulders Display" panose="020B0604020202020204" charset="0"/>
      <p:regular r:id="rId55"/>
    </p:embeddedFont>
    <p:embeddedFont>
      <p:font typeface="Big Shoulders Display Bold" panose="020B0604020202020204" charset="0"/>
      <p:regular r:id="rId56"/>
    </p:embeddedFont>
    <p:embeddedFont>
      <p:font typeface="Bungee" panose="020B0604020202020204" charset="0"/>
      <p:regular r:id="rId57"/>
    </p:embeddedFont>
    <p:embeddedFont>
      <p:font typeface="Londrina Solid Heavy" panose="020B0604020202020204" charset="0"/>
      <p:regular r:id="rId58"/>
    </p:embeddedFont>
    <p:embeddedFont>
      <p:font typeface="Nunito Bold Bold" panose="020B0604020202020204" charset="0"/>
      <p:regular r:id="rId59"/>
    </p:embeddedFont>
    <p:embeddedFont>
      <p:font typeface="Pattaya" panose="020B0604020202020204" charset="-34"/>
      <p:regular r:id="rId60"/>
    </p:embeddedFont>
    <p:embeddedFont>
      <p:font typeface="Public Sans Bold" panose="020B0604020202020204" charset="0"/>
      <p:regular r:id="rId61"/>
    </p:embeddedFont>
    <p:embeddedFont>
      <p:font typeface="Quicksand 1" panose="020B0604020202020204" charset="0"/>
      <p:regular r:id="rId62"/>
    </p:embeddedFont>
    <p:embeddedFont>
      <p:font typeface="Quicksand 1 Bold" panose="020B0604020202020204" charset="0"/>
      <p:regular r:id="rId63"/>
    </p:embeddedFont>
    <p:embeddedFont>
      <p:font typeface="Quicksand 2 Bold" panose="020B0604020202020204" charset="0"/>
      <p:regular r:id="rId64"/>
    </p:embeddedFont>
    <p:embeddedFont>
      <p:font typeface="Sigmar One"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youtu.be/YzWbQQDyeS0?si=-Lhh7BbWuypTz2-c" TargetMode="Externa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sv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74.svg"/><Relationship Id="rId7"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79.svg"/><Relationship Id="rId4" Type="http://schemas.openxmlformats.org/officeDocument/2006/relationships/image" Target="../media/image75.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svg"/><Relationship Id="rId7" Type="http://schemas.openxmlformats.org/officeDocument/2006/relationships/image" Target="../media/image81.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sv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sv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5.svg"/><Relationship Id="rId7"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0.svg"/><Relationship Id="rId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image" Target="../media/image72.svg"/></Relationships>
</file>

<file path=ppt/slides/_rels/slide3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104.png"/><Relationship Id="rId7" Type="http://schemas.openxmlformats.org/officeDocument/2006/relationships/image" Target="../media/image99.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svg"/><Relationship Id="rId9" Type="http://schemas.openxmlformats.org/officeDocument/2006/relationships/image" Target="../media/image118.svg"/></Relationships>
</file>

<file path=ppt/slides/_rels/slide35.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24.svg"/><Relationship Id="rId7" Type="http://schemas.openxmlformats.org/officeDocument/2006/relationships/image" Target="../media/image128.sv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132.png"/><Relationship Id="rId7" Type="http://schemas.openxmlformats.org/officeDocument/2006/relationships/image" Target="../media/image71.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svg"/></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4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7.xml"/><Relationship Id="rId1" Type="http://schemas.openxmlformats.org/officeDocument/2006/relationships/video" Target="https://youtu.be/wpzxxgQJW6g?si=RDpRU8NQd0XGvACK" TargetMode="Externa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50.sv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svg"/><Relationship Id="rId11" Type="http://schemas.openxmlformats.org/officeDocument/2006/relationships/image" Target="../media/image161.sv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svg"/><Relationship Id="rId9" Type="http://schemas.openxmlformats.org/officeDocument/2006/relationships/image" Target="../media/image159.sv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TextBox 3"/>
          <p:cNvSpPr txBox="1"/>
          <p:nvPr/>
        </p:nvSpPr>
        <p:spPr>
          <a:xfrm>
            <a:off x="1202313" y="4424983"/>
            <a:ext cx="15692549" cy="1695450"/>
          </a:xfrm>
          <a:prstGeom prst="rect">
            <a:avLst/>
          </a:prstGeom>
        </p:spPr>
        <p:txBody>
          <a:bodyPr lIns="0" tIns="0" rIns="0" bIns="0" rtlCol="0" anchor="t">
            <a:spAutoFit/>
          </a:bodyPr>
          <a:lstStyle/>
          <a:p>
            <a:pPr marL="0" lvl="0" indent="0" algn="ctr">
              <a:lnSpc>
                <a:spcPts val="11879"/>
              </a:lnSpc>
            </a:pPr>
            <a:r>
              <a:rPr lang="en-US" sz="9899">
                <a:solidFill>
                  <a:srgbClr val="36AD92"/>
                </a:solidFill>
                <a:latin typeface="Bungee"/>
              </a:rPr>
              <a:t>KHOA HỌC TỰ NHIÊN 8</a:t>
            </a:r>
          </a:p>
        </p:txBody>
      </p:sp>
      <p:sp>
        <p:nvSpPr>
          <p:cNvPr id="4" name="Freeform 4"/>
          <p:cNvSpPr/>
          <p:nvPr/>
        </p:nvSpPr>
        <p:spPr>
          <a:xfrm rot="-1034059">
            <a:off x="8894134" y="1781512"/>
            <a:ext cx="2776758" cy="2478257"/>
          </a:xfrm>
          <a:custGeom>
            <a:avLst/>
            <a:gdLst/>
            <a:ahLst/>
            <a:cxnLst/>
            <a:rect l="l" t="t" r="r" b="b"/>
            <a:pathLst>
              <a:path w="2776758" h="2478257">
                <a:moveTo>
                  <a:pt x="0" y="0"/>
                </a:moveTo>
                <a:lnTo>
                  <a:pt x="2776758" y="0"/>
                </a:lnTo>
                <a:lnTo>
                  <a:pt x="2776758" y="2478257"/>
                </a:lnTo>
                <a:lnTo>
                  <a:pt x="0" y="2478257"/>
                </a:lnTo>
                <a:lnTo>
                  <a:pt x="0" y="0"/>
                </a:lnTo>
                <a:close/>
              </a:path>
            </a:pathLst>
          </a:custGeom>
          <a:blipFill>
            <a:blip r:embed="rId3"/>
            <a:stretch>
              <a:fillRect/>
            </a:stretch>
          </a:blipFill>
        </p:spPr>
      </p:sp>
      <p:sp>
        <p:nvSpPr>
          <p:cNvPr id="5" name="Freeform 5"/>
          <p:cNvSpPr/>
          <p:nvPr/>
        </p:nvSpPr>
        <p:spPr>
          <a:xfrm rot="996189">
            <a:off x="14716570" y="1991564"/>
            <a:ext cx="2214958" cy="2617380"/>
          </a:xfrm>
          <a:custGeom>
            <a:avLst/>
            <a:gdLst/>
            <a:ahLst/>
            <a:cxnLst/>
            <a:rect l="l" t="t" r="r" b="b"/>
            <a:pathLst>
              <a:path w="2214958" h="2617380">
                <a:moveTo>
                  <a:pt x="0" y="0"/>
                </a:moveTo>
                <a:lnTo>
                  <a:pt x="2214958" y="0"/>
                </a:lnTo>
                <a:lnTo>
                  <a:pt x="2214958" y="2617380"/>
                </a:lnTo>
                <a:lnTo>
                  <a:pt x="0" y="2617380"/>
                </a:lnTo>
                <a:lnTo>
                  <a:pt x="0" y="0"/>
                </a:lnTo>
                <a:close/>
              </a:path>
            </a:pathLst>
          </a:custGeom>
          <a:blipFill>
            <a:blip r:embed="rId4"/>
            <a:stretch>
              <a:fillRect/>
            </a:stretch>
          </a:blipFill>
        </p:spPr>
      </p:sp>
      <p:sp>
        <p:nvSpPr>
          <p:cNvPr id="6" name="Freeform 6"/>
          <p:cNvSpPr/>
          <p:nvPr/>
        </p:nvSpPr>
        <p:spPr>
          <a:xfrm>
            <a:off x="346789" y="6175798"/>
            <a:ext cx="2362560" cy="2650839"/>
          </a:xfrm>
          <a:custGeom>
            <a:avLst/>
            <a:gdLst/>
            <a:ahLst/>
            <a:cxnLst/>
            <a:rect l="l" t="t" r="r" b="b"/>
            <a:pathLst>
              <a:path w="2362560" h="2650839">
                <a:moveTo>
                  <a:pt x="0" y="0"/>
                </a:moveTo>
                <a:lnTo>
                  <a:pt x="2362560" y="0"/>
                </a:lnTo>
                <a:lnTo>
                  <a:pt x="2362560" y="2650839"/>
                </a:lnTo>
                <a:lnTo>
                  <a:pt x="0" y="2650839"/>
                </a:lnTo>
                <a:lnTo>
                  <a:pt x="0" y="0"/>
                </a:lnTo>
                <a:close/>
              </a:path>
            </a:pathLst>
          </a:custGeom>
          <a:blipFill>
            <a:blip r:embed="rId5"/>
            <a:stretch>
              <a:fillRect/>
            </a:stretch>
          </a:blipFill>
        </p:spPr>
      </p:sp>
      <p:sp>
        <p:nvSpPr>
          <p:cNvPr id="7" name="Freeform 7"/>
          <p:cNvSpPr/>
          <p:nvPr/>
        </p:nvSpPr>
        <p:spPr>
          <a:xfrm rot="1588123">
            <a:off x="12837364" y="6907853"/>
            <a:ext cx="2313124" cy="2444517"/>
          </a:xfrm>
          <a:custGeom>
            <a:avLst/>
            <a:gdLst/>
            <a:ahLst/>
            <a:cxnLst/>
            <a:rect l="l" t="t" r="r" b="b"/>
            <a:pathLst>
              <a:path w="2313124" h="2444517">
                <a:moveTo>
                  <a:pt x="0" y="0"/>
                </a:moveTo>
                <a:lnTo>
                  <a:pt x="2313124" y="0"/>
                </a:lnTo>
                <a:lnTo>
                  <a:pt x="2313124" y="2444518"/>
                </a:lnTo>
                <a:lnTo>
                  <a:pt x="0" y="2444518"/>
                </a:lnTo>
                <a:lnTo>
                  <a:pt x="0" y="0"/>
                </a:lnTo>
                <a:close/>
              </a:path>
            </a:pathLst>
          </a:custGeom>
          <a:blipFill>
            <a:blip r:embed="rId6"/>
            <a:stretch>
              <a:fillRect/>
            </a:stretch>
          </a:blipFill>
        </p:spPr>
      </p:sp>
      <p:sp>
        <p:nvSpPr>
          <p:cNvPr id="8" name="Freeform 8"/>
          <p:cNvSpPr/>
          <p:nvPr/>
        </p:nvSpPr>
        <p:spPr>
          <a:xfrm>
            <a:off x="4440162" y="6175798"/>
            <a:ext cx="1452071" cy="1832266"/>
          </a:xfrm>
          <a:custGeom>
            <a:avLst/>
            <a:gdLst/>
            <a:ahLst/>
            <a:cxnLst/>
            <a:rect l="l" t="t" r="r" b="b"/>
            <a:pathLst>
              <a:path w="1452071" h="1832266">
                <a:moveTo>
                  <a:pt x="0" y="0"/>
                </a:moveTo>
                <a:lnTo>
                  <a:pt x="1452071" y="0"/>
                </a:lnTo>
                <a:lnTo>
                  <a:pt x="1452071" y="1832267"/>
                </a:lnTo>
                <a:lnTo>
                  <a:pt x="0" y="1832267"/>
                </a:lnTo>
                <a:lnTo>
                  <a:pt x="0" y="0"/>
                </a:lnTo>
                <a:close/>
              </a:path>
            </a:pathLst>
          </a:custGeom>
          <a:blipFill>
            <a:blip r:embed="rId7"/>
            <a:stretch>
              <a:fillRect/>
            </a:stretch>
          </a:blipFill>
        </p:spPr>
      </p:sp>
      <p:sp>
        <p:nvSpPr>
          <p:cNvPr id="9" name="Freeform 9"/>
          <p:cNvSpPr/>
          <p:nvPr/>
        </p:nvSpPr>
        <p:spPr>
          <a:xfrm rot="-2995471">
            <a:off x="550992" y="3826906"/>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6019434">
            <a:off x="15931944" y="5399039"/>
            <a:ext cx="1954152" cy="1240887"/>
          </a:xfrm>
          <a:custGeom>
            <a:avLst/>
            <a:gdLst/>
            <a:ahLst/>
            <a:cxnLst/>
            <a:rect l="l" t="t" r="r" b="b"/>
            <a:pathLst>
              <a:path w="1954152" h="1240887">
                <a:moveTo>
                  <a:pt x="0" y="0"/>
                </a:moveTo>
                <a:lnTo>
                  <a:pt x="1954153" y="0"/>
                </a:lnTo>
                <a:lnTo>
                  <a:pt x="1954153" y="1240887"/>
                </a:lnTo>
                <a:lnTo>
                  <a:pt x="0" y="12408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838892">
            <a:off x="2824727" y="2936976"/>
            <a:ext cx="1133066" cy="1067142"/>
          </a:xfrm>
          <a:custGeom>
            <a:avLst/>
            <a:gdLst/>
            <a:ahLst/>
            <a:cxnLst/>
            <a:rect l="l" t="t" r="r" b="b"/>
            <a:pathLst>
              <a:path w="1133066" h="1067142">
                <a:moveTo>
                  <a:pt x="0" y="0"/>
                </a:moveTo>
                <a:lnTo>
                  <a:pt x="1133066" y="0"/>
                </a:lnTo>
                <a:lnTo>
                  <a:pt x="1133066" y="1067142"/>
                </a:lnTo>
                <a:lnTo>
                  <a:pt x="0" y="1067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6123517" y="7166553"/>
            <a:ext cx="2075097" cy="3120447"/>
          </a:xfrm>
          <a:custGeom>
            <a:avLst/>
            <a:gdLst/>
            <a:ahLst/>
            <a:cxnLst/>
            <a:rect l="l" t="t" r="r" b="b"/>
            <a:pathLst>
              <a:path w="2075097" h="3120447">
                <a:moveTo>
                  <a:pt x="0" y="0"/>
                </a:moveTo>
                <a:lnTo>
                  <a:pt x="2075098" y="0"/>
                </a:lnTo>
                <a:lnTo>
                  <a:pt x="2075098" y="3120447"/>
                </a:lnTo>
                <a:lnTo>
                  <a:pt x="0" y="3120447"/>
                </a:lnTo>
                <a:lnTo>
                  <a:pt x="0" y="0"/>
                </a:lnTo>
                <a:close/>
              </a:path>
            </a:pathLst>
          </a:custGeom>
          <a:blipFill>
            <a:blip r:embed="rId12"/>
            <a:stretch>
              <a:fillRect/>
            </a:stretch>
          </a:blipFill>
        </p:spPr>
      </p:sp>
      <p:sp>
        <p:nvSpPr>
          <p:cNvPr id="13" name="Freeform 13"/>
          <p:cNvSpPr/>
          <p:nvPr/>
        </p:nvSpPr>
        <p:spPr>
          <a:xfrm>
            <a:off x="6966164" y="6019483"/>
            <a:ext cx="4371337" cy="4267517"/>
          </a:xfrm>
          <a:custGeom>
            <a:avLst/>
            <a:gdLst/>
            <a:ahLst/>
            <a:cxnLst/>
            <a:rect l="l" t="t" r="r" b="b"/>
            <a:pathLst>
              <a:path w="4371337" h="4267517">
                <a:moveTo>
                  <a:pt x="0" y="0"/>
                </a:moveTo>
                <a:lnTo>
                  <a:pt x="4371336" y="0"/>
                </a:lnTo>
                <a:lnTo>
                  <a:pt x="4371336" y="4267517"/>
                </a:lnTo>
                <a:lnTo>
                  <a:pt x="0" y="42675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937" y="3036588"/>
            <a:ext cx="4075096" cy="7043463"/>
          </a:xfrm>
          <a:custGeom>
            <a:avLst/>
            <a:gdLst/>
            <a:ahLst/>
            <a:cxnLst/>
            <a:rect l="l" t="t" r="r" b="b"/>
            <a:pathLst>
              <a:path w="4075096" h="7043463">
                <a:moveTo>
                  <a:pt x="0" y="0"/>
                </a:moveTo>
                <a:lnTo>
                  <a:pt x="4075096" y="0"/>
                </a:lnTo>
                <a:lnTo>
                  <a:pt x="4075096" y="7043463"/>
                </a:lnTo>
                <a:lnTo>
                  <a:pt x="0" y="7043463"/>
                </a:lnTo>
                <a:lnTo>
                  <a:pt x="0" y="0"/>
                </a:lnTo>
                <a:close/>
              </a:path>
            </a:pathLst>
          </a:custGeom>
          <a:blipFill>
            <a:blip r:embed="rId2"/>
            <a:stretch>
              <a:fillRect l="-179107" t="-4394"/>
            </a:stretch>
          </a:blipFill>
        </p:spPr>
      </p:sp>
      <p:sp>
        <p:nvSpPr>
          <p:cNvPr id="3" name="TextBox 3"/>
          <p:cNvSpPr txBox="1"/>
          <p:nvPr/>
        </p:nvSpPr>
        <p:spPr>
          <a:xfrm>
            <a:off x="579996" y="1981490"/>
            <a:ext cx="3035062" cy="870222"/>
          </a:xfrm>
          <a:prstGeom prst="rect">
            <a:avLst/>
          </a:prstGeom>
        </p:spPr>
        <p:txBody>
          <a:bodyPr lIns="0" tIns="0" rIns="0" bIns="0" rtlCol="0" anchor="t">
            <a:spAutoFit/>
          </a:bodyPr>
          <a:lstStyle/>
          <a:p>
            <a:pPr algn="ctr">
              <a:lnSpc>
                <a:spcPts val="6866"/>
              </a:lnSpc>
              <a:spcBef>
                <a:spcPct val="0"/>
              </a:spcBef>
            </a:pPr>
            <a:r>
              <a:rPr lang="en-US" sz="5721" spc="-120">
                <a:solidFill>
                  <a:srgbClr val="902121"/>
                </a:solidFill>
                <a:latin typeface="Big Shoulders Display Bold"/>
              </a:rPr>
              <a:t>Huyết tương</a:t>
            </a:r>
          </a:p>
        </p:txBody>
      </p:sp>
      <p:sp>
        <p:nvSpPr>
          <p:cNvPr id="4" name="TextBox 4"/>
          <p:cNvSpPr txBox="1"/>
          <p:nvPr/>
        </p:nvSpPr>
        <p:spPr>
          <a:xfrm>
            <a:off x="4272033" y="4273278"/>
            <a:ext cx="1991648" cy="870222"/>
          </a:xfrm>
          <a:prstGeom prst="rect">
            <a:avLst/>
          </a:prstGeom>
        </p:spPr>
        <p:txBody>
          <a:bodyPr lIns="0" tIns="0" rIns="0" bIns="0" rtlCol="0" anchor="t">
            <a:spAutoFit/>
          </a:bodyPr>
          <a:lstStyle/>
          <a:p>
            <a:pPr algn="ctr">
              <a:lnSpc>
                <a:spcPts val="6866"/>
              </a:lnSpc>
              <a:spcBef>
                <a:spcPct val="0"/>
              </a:spcBef>
            </a:pPr>
            <a:r>
              <a:rPr lang="en-US" sz="5721" spc="-120">
                <a:solidFill>
                  <a:srgbClr val="FF040D"/>
                </a:solidFill>
                <a:latin typeface="Big Shoulders Display Bold"/>
              </a:rPr>
              <a:t>Tiểu cầu</a:t>
            </a:r>
          </a:p>
        </p:txBody>
      </p:sp>
      <p:sp>
        <p:nvSpPr>
          <p:cNvPr id="5" name="TextBox 5"/>
          <p:cNvSpPr txBox="1"/>
          <p:nvPr/>
        </p:nvSpPr>
        <p:spPr>
          <a:xfrm>
            <a:off x="4272033" y="6066059"/>
            <a:ext cx="2142728" cy="870222"/>
          </a:xfrm>
          <a:prstGeom prst="rect">
            <a:avLst/>
          </a:prstGeom>
        </p:spPr>
        <p:txBody>
          <a:bodyPr lIns="0" tIns="0" rIns="0" bIns="0" rtlCol="0" anchor="t">
            <a:spAutoFit/>
          </a:bodyPr>
          <a:lstStyle/>
          <a:p>
            <a:pPr algn="ctr">
              <a:lnSpc>
                <a:spcPts val="6866"/>
              </a:lnSpc>
              <a:spcBef>
                <a:spcPct val="0"/>
              </a:spcBef>
            </a:pPr>
            <a:r>
              <a:rPr lang="en-US" sz="5721" spc="-120">
                <a:solidFill>
                  <a:srgbClr val="000000"/>
                </a:solidFill>
                <a:latin typeface="Big Shoulders Display Bold"/>
              </a:rPr>
              <a:t>Bạch cầu</a:t>
            </a:r>
          </a:p>
        </p:txBody>
      </p:sp>
      <p:sp>
        <p:nvSpPr>
          <p:cNvPr id="6" name="TextBox 6"/>
          <p:cNvSpPr txBox="1"/>
          <p:nvPr/>
        </p:nvSpPr>
        <p:spPr>
          <a:xfrm>
            <a:off x="4272033" y="8049758"/>
            <a:ext cx="2209616" cy="870222"/>
          </a:xfrm>
          <a:prstGeom prst="rect">
            <a:avLst/>
          </a:prstGeom>
        </p:spPr>
        <p:txBody>
          <a:bodyPr lIns="0" tIns="0" rIns="0" bIns="0" rtlCol="0" anchor="t">
            <a:spAutoFit/>
          </a:bodyPr>
          <a:lstStyle/>
          <a:p>
            <a:pPr algn="ctr">
              <a:lnSpc>
                <a:spcPts val="6866"/>
              </a:lnSpc>
              <a:spcBef>
                <a:spcPct val="0"/>
              </a:spcBef>
            </a:pPr>
            <a:r>
              <a:rPr lang="en-US" sz="5721" spc="-120">
                <a:solidFill>
                  <a:srgbClr val="FF009D"/>
                </a:solidFill>
                <a:latin typeface="Big Shoulders Display Bold"/>
              </a:rPr>
              <a:t>Hồng cầu</a:t>
            </a:r>
          </a:p>
        </p:txBody>
      </p:sp>
      <p:sp>
        <p:nvSpPr>
          <p:cNvPr id="7" name="TextBox 7"/>
          <p:cNvSpPr txBox="1"/>
          <p:nvPr/>
        </p:nvSpPr>
        <p:spPr>
          <a:xfrm>
            <a:off x="3906811" y="2071116"/>
            <a:ext cx="14214687" cy="780595"/>
          </a:xfrm>
          <a:prstGeom prst="rect">
            <a:avLst/>
          </a:prstGeom>
        </p:spPr>
        <p:txBody>
          <a:bodyPr lIns="0" tIns="0" rIns="0" bIns="0" rtlCol="0" anchor="t">
            <a:spAutoFit/>
          </a:bodyPr>
          <a:lstStyle/>
          <a:p>
            <a:pPr algn="just">
              <a:lnSpc>
                <a:spcPts val="6325"/>
              </a:lnSpc>
              <a:spcBef>
                <a:spcPct val="0"/>
              </a:spcBef>
            </a:pPr>
            <a:r>
              <a:rPr lang="en-US" sz="4517">
                <a:solidFill>
                  <a:srgbClr val="000000"/>
                </a:solidFill>
                <a:latin typeface="Big Shoulders Display Bold"/>
              </a:rPr>
              <a:t>Duy trì máu ở trạng thái lỏng giúp máu dễ dàng lưu thông trong mạch </a:t>
            </a:r>
          </a:p>
        </p:txBody>
      </p:sp>
      <p:sp>
        <p:nvSpPr>
          <p:cNvPr id="8" name="TextBox 8"/>
          <p:cNvSpPr txBox="1"/>
          <p:nvPr/>
        </p:nvSpPr>
        <p:spPr>
          <a:xfrm>
            <a:off x="4682909" y="5176154"/>
            <a:ext cx="12108260" cy="771525"/>
          </a:xfrm>
          <a:prstGeom prst="rect">
            <a:avLst/>
          </a:prstGeom>
        </p:spPr>
        <p:txBody>
          <a:bodyPr lIns="0" tIns="0" rIns="0" bIns="0" rtlCol="0" anchor="t">
            <a:spAutoFit/>
          </a:bodyPr>
          <a:lstStyle/>
          <a:p>
            <a:pPr algn="just">
              <a:lnSpc>
                <a:spcPts val="6299"/>
              </a:lnSpc>
              <a:spcBef>
                <a:spcPct val="0"/>
              </a:spcBef>
            </a:pPr>
            <a:r>
              <a:rPr lang="en-US" sz="4500">
                <a:solidFill>
                  <a:srgbClr val="000000"/>
                </a:solidFill>
                <a:latin typeface="Big Shoulders Display Bold"/>
              </a:rPr>
              <a:t>- Tham gia vận chuyển chất khí (Oxygen và Carbon dioxide )</a:t>
            </a:r>
          </a:p>
        </p:txBody>
      </p:sp>
      <p:sp>
        <p:nvSpPr>
          <p:cNvPr id="9" name="TextBox 9"/>
          <p:cNvSpPr txBox="1"/>
          <p:nvPr/>
        </p:nvSpPr>
        <p:spPr>
          <a:xfrm>
            <a:off x="4682909" y="7051182"/>
            <a:ext cx="7953852" cy="788424"/>
          </a:xfrm>
          <a:prstGeom prst="rect">
            <a:avLst/>
          </a:prstGeom>
        </p:spPr>
        <p:txBody>
          <a:bodyPr lIns="0" tIns="0" rIns="0" bIns="0" rtlCol="0" anchor="t">
            <a:spAutoFit/>
          </a:bodyPr>
          <a:lstStyle/>
          <a:p>
            <a:pPr algn="just">
              <a:lnSpc>
                <a:spcPts val="6418"/>
              </a:lnSpc>
              <a:spcBef>
                <a:spcPct val="0"/>
              </a:spcBef>
            </a:pPr>
            <a:r>
              <a:rPr lang="en-US" sz="4584">
                <a:solidFill>
                  <a:srgbClr val="000000"/>
                </a:solidFill>
                <a:latin typeface="Big Shoulders Display Bold"/>
              </a:rPr>
              <a:t>- Tham gia bảo vệ cơ thể</a:t>
            </a:r>
          </a:p>
        </p:txBody>
      </p:sp>
      <p:sp>
        <p:nvSpPr>
          <p:cNvPr id="10" name="TextBox 10"/>
          <p:cNvSpPr txBox="1"/>
          <p:nvPr/>
        </p:nvSpPr>
        <p:spPr>
          <a:xfrm>
            <a:off x="4682909" y="9034279"/>
            <a:ext cx="7953852" cy="788424"/>
          </a:xfrm>
          <a:prstGeom prst="rect">
            <a:avLst/>
          </a:prstGeom>
        </p:spPr>
        <p:txBody>
          <a:bodyPr lIns="0" tIns="0" rIns="0" bIns="0" rtlCol="0" anchor="t">
            <a:spAutoFit/>
          </a:bodyPr>
          <a:lstStyle/>
          <a:p>
            <a:pPr algn="just">
              <a:lnSpc>
                <a:spcPts val="6418"/>
              </a:lnSpc>
              <a:spcBef>
                <a:spcPct val="0"/>
              </a:spcBef>
            </a:pPr>
            <a:r>
              <a:rPr lang="en-US" sz="4584">
                <a:solidFill>
                  <a:srgbClr val="000000"/>
                </a:solidFill>
                <a:latin typeface="Big Shoulders Display Bold"/>
              </a:rPr>
              <a:t>- Tham gia vào quá trình đông máu</a:t>
            </a:r>
          </a:p>
        </p:txBody>
      </p:sp>
      <p:sp>
        <p:nvSpPr>
          <p:cNvPr id="11" name="TextBox 11"/>
          <p:cNvSpPr txBox="1"/>
          <p:nvPr/>
        </p:nvSpPr>
        <p:spPr>
          <a:xfrm>
            <a:off x="5041928" y="368492"/>
            <a:ext cx="8204143" cy="956672"/>
          </a:xfrm>
          <a:prstGeom prst="rect">
            <a:avLst/>
          </a:prstGeom>
        </p:spPr>
        <p:txBody>
          <a:bodyPr lIns="0" tIns="0" rIns="0" bIns="0" rtlCol="0" anchor="t">
            <a:spAutoFit/>
          </a:bodyPr>
          <a:lstStyle/>
          <a:p>
            <a:pPr algn="just">
              <a:lnSpc>
                <a:spcPts val="7888"/>
              </a:lnSpc>
              <a:spcBef>
                <a:spcPct val="0"/>
              </a:spcBef>
            </a:pPr>
            <a:r>
              <a:rPr lang="en-US" sz="5634">
                <a:solidFill>
                  <a:srgbClr val="FF040D"/>
                </a:solidFill>
                <a:latin typeface="Big Shoulders Display Bold"/>
              </a:rPr>
              <a:t>CHỨC NĂNG THÀNH PHẦN CỦA MÁU</a:t>
            </a:r>
          </a:p>
        </p:txBody>
      </p:sp>
      <p:sp>
        <p:nvSpPr>
          <p:cNvPr id="12" name="TextBox 12"/>
          <p:cNvSpPr txBox="1"/>
          <p:nvPr/>
        </p:nvSpPr>
        <p:spPr>
          <a:xfrm>
            <a:off x="4682909" y="2950863"/>
            <a:ext cx="13240048" cy="771525"/>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Big Shoulders Display Bold"/>
              </a:rPr>
              <a:t>Vận chuyển chất dinh dưỡng, các chất cần thiết khác và chất thải</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6562" y="852295"/>
            <a:ext cx="796134" cy="702861"/>
            <a:chOff x="0" y="0"/>
            <a:chExt cx="1061511" cy="937149"/>
          </a:xfrm>
        </p:grpSpPr>
        <p:sp>
          <p:nvSpPr>
            <p:cNvPr id="3" name="AutoShape 3"/>
            <p:cNvSpPr/>
            <p:nvPr/>
          </p:nvSpPr>
          <p:spPr>
            <a:xfrm>
              <a:off x="0" y="0"/>
              <a:ext cx="1061511" cy="937149"/>
            </a:xfrm>
            <a:prstGeom prst="rect">
              <a:avLst/>
            </a:prstGeom>
            <a:solidFill>
              <a:srgbClr val="2E3859"/>
            </a:solidFill>
          </p:spPr>
        </p:sp>
        <p:sp>
          <p:nvSpPr>
            <p:cNvPr id="4" name="TextBox 4"/>
            <p:cNvSpPr txBox="1"/>
            <p:nvPr/>
          </p:nvSpPr>
          <p:spPr>
            <a:xfrm>
              <a:off x="0" y="72482"/>
              <a:ext cx="1061511" cy="725509"/>
            </a:xfrm>
            <a:prstGeom prst="rect">
              <a:avLst/>
            </a:prstGeom>
          </p:spPr>
          <p:txBody>
            <a:bodyPr lIns="0" tIns="0" rIns="0" bIns="0" rtlCol="0" anchor="t">
              <a:spAutoFit/>
            </a:bodyPr>
            <a:lstStyle/>
            <a:p>
              <a:pPr algn="ctr">
                <a:lnSpc>
                  <a:spcPts val="4635"/>
                </a:lnSpc>
              </a:pPr>
              <a:r>
                <a:rPr lang="en-US" sz="3311">
                  <a:solidFill>
                    <a:srgbClr val="FFE36D"/>
                  </a:solidFill>
                  <a:latin typeface="Nunito Bold Bold"/>
                </a:rPr>
                <a:t>2</a:t>
              </a:r>
            </a:p>
          </p:txBody>
        </p:sp>
      </p:grpSp>
      <p:sp>
        <p:nvSpPr>
          <p:cNvPr id="5" name="Freeform 5"/>
          <p:cNvSpPr/>
          <p:nvPr/>
        </p:nvSpPr>
        <p:spPr>
          <a:xfrm>
            <a:off x="48991" y="2223398"/>
            <a:ext cx="5959517" cy="4909152"/>
          </a:xfrm>
          <a:custGeom>
            <a:avLst/>
            <a:gdLst/>
            <a:ahLst/>
            <a:cxnLst/>
            <a:rect l="l" t="t" r="r" b="b"/>
            <a:pathLst>
              <a:path w="5959517" h="4909152">
                <a:moveTo>
                  <a:pt x="0" y="0"/>
                </a:moveTo>
                <a:lnTo>
                  <a:pt x="5959516" y="0"/>
                </a:lnTo>
                <a:lnTo>
                  <a:pt x="5959516" y="4909152"/>
                </a:lnTo>
                <a:lnTo>
                  <a:pt x="0" y="4909152"/>
                </a:lnTo>
                <a:lnTo>
                  <a:pt x="0" y="0"/>
                </a:lnTo>
                <a:close/>
              </a:path>
            </a:pathLst>
          </a:custGeom>
          <a:blipFill>
            <a:blip r:embed="rId2"/>
            <a:stretch>
              <a:fillRect/>
            </a:stretch>
          </a:blipFill>
        </p:spPr>
      </p:sp>
      <p:sp>
        <p:nvSpPr>
          <p:cNvPr id="6" name="TextBox 6"/>
          <p:cNvSpPr txBox="1"/>
          <p:nvPr/>
        </p:nvSpPr>
        <p:spPr>
          <a:xfrm>
            <a:off x="1846935" y="678702"/>
            <a:ext cx="15412365" cy="1403350"/>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Public Sans Bold"/>
              </a:rPr>
              <a:t>Người bị sốt xuất huyết có thể bị giảm tiểu cầu nghiêm trọng. Điều gì xảy ra nếu cơ thể thiếu tiểu cầu?</a:t>
            </a:r>
          </a:p>
        </p:txBody>
      </p:sp>
      <p:sp>
        <p:nvSpPr>
          <p:cNvPr id="7" name="TextBox 7"/>
          <p:cNvSpPr txBox="1"/>
          <p:nvPr/>
        </p:nvSpPr>
        <p:spPr>
          <a:xfrm>
            <a:off x="6206987" y="3378186"/>
            <a:ext cx="11666011" cy="2228850"/>
          </a:xfrm>
          <a:prstGeom prst="rect">
            <a:avLst/>
          </a:prstGeom>
        </p:spPr>
        <p:txBody>
          <a:bodyPr lIns="0" tIns="0" rIns="0" bIns="0" rtlCol="0" anchor="t">
            <a:spAutoFit/>
          </a:bodyPr>
          <a:lstStyle/>
          <a:p>
            <a:pPr algn="just">
              <a:lnSpc>
                <a:spcPts val="5879"/>
              </a:lnSpc>
              <a:spcBef>
                <a:spcPct val="0"/>
              </a:spcBef>
            </a:pPr>
            <a:r>
              <a:rPr lang="en-US" sz="4899" spc="-102">
                <a:solidFill>
                  <a:srgbClr val="000000"/>
                </a:solidFill>
                <a:latin typeface="Big Shoulders Display Bold"/>
              </a:rPr>
              <a:t>Nếu thiếu một trong các thành phần của máu thì cơ thể sẽ gặp các bệnh lý liên quan đến máu, ảnh hưởng đến chức năng của nhiều cơ quan, thậm chí tử vong.</a:t>
            </a:r>
          </a:p>
        </p:txBody>
      </p:sp>
      <p:sp>
        <p:nvSpPr>
          <p:cNvPr id="8" name="TextBox 8"/>
          <p:cNvSpPr txBox="1"/>
          <p:nvPr/>
        </p:nvSpPr>
        <p:spPr>
          <a:xfrm>
            <a:off x="482242" y="7600209"/>
            <a:ext cx="17499017" cy="1485900"/>
          </a:xfrm>
          <a:prstGeom prst="rect">
            <a:avLst/>
          </a:prstGeom>
        </p:spPr>
        <p:txBody>
          <a:bodyPr lIns="0" tIns="0" rIns="0" bIns="0" rtlCol="0" anchor="t">
            <a:spAutoFit/>
          </a:bodyPr>
          <a:lstStyle/>
          <a:p>
            <a:pPr algn="just">
              <a:lnSpc>
                <a:spcPts val="5880"/>
              </a:lnSpc>
              <a:spcBef>
                <a:spcPct val="0"/>
              </a:spcBef>
            </a:pPr>
            <a:r>
              <a:rPr lang="en-US" sz="4900" spc="-102">
                <a:solidFill>
                  <a:srgbClr val="000000"/>
                </a:solidFill>
                <a:latin typeface="Big Shoulders Display Bold"/>
              </a:rPr>
              <a:t>Nếu thiếu tiểu cầu sẽ gây tình trạng xuất huyết, khả năng đông máu và khả năng chống nhiễm trùng sẽ giảm, có thể tử vong.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7843" y="1028700"/>
            <a:ext cx="1052308" cy="929023"/>
            <a:chOff x="0" y="0"/>
            <a:chExt cx="1403077" cy="1238698"/>
          </a:xfrm>
        </p:grpSpPr>
        <p:sp>
          <p:nvSpPr>
            <p:cNvPr id="3" name="AutoShape 3"/>
            <p:cNvSpPr/>
            <p:nvPr/>
          </p:nvSpPr>
          <p:spPr>
            <a:xfrm>
              <a:off x="0" y="0"/>
              <a:ext cx="1403077" cy="1238698"/>
            </a:xfrm>
            <a:prstGeom prst="rect">
              <a:avLst/>
            </a:prstGeom>
            <a:solidFill>
              <a:srgbClr val="2E3859"/>
            </a:solidFill>
          </p:spPr>
        </p:sp>
        <p:sp>
          <p:nvSpPr>
            <p:cNvPr id="4" name="TextBox 4"/>
            <p:cNvSpPr txBox="1"/>
            <p:nvPr/>
          </p:nvSpPr>
          <p:spPr>
            <a:xfrm>
              <a:off x="0" y="98209"/>
              <a:ext cx="1403077" cy="956554"/>
            </a:xfrm>
            <a:prstGeom prst="rect">
              <a:avLst/>
            </a:prstGeom>
          </p:spPr>
          <p:txBody>
            <a:bodyPr lIns="0" tIns="0" rIns="0" bIns="0" rtlCol="0" anchor="t">
              <a:spAutoFit/>
            </a:bodyPr>
            <a:lstStyle/>
            <a:p>
              <a:pPr algn="ctr">
                <a:lnSpc>
                  <a:spcPts val="6127"/>
                </a:lnSpc>
              </a:pPr>
              <a:r>
                <a:rPr lang="en-US" sz="4376">
                  <a:solidFill>
                    <a:srgbClr val="FFE36D"/>
                  </a:solidFill>
                  <a:latin typeface="Nunito Bold Bold"/>
                </a:rPr>
                <a:t>3</a:t>
              </a:r>
            </a:p>
          </p:txBody>
        </p:sp>
      </p:gr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418220" y="2598620"/>
            <a:ext cx="8310778" cy="4690241"/>
          </a:xfrm>
          <a:prstGeom prst="rect">
            <a:avLst/>
          </a:prstGeom>
        </p:spPr>
      </p:pic>
      <p:sp>
        <p:nvSpPr>
          <p:cNvPr id="6" name="TextBox 6"/>
          <p:cNvSpPr txBox="1"/>
          <p:nvPr/>
        </p:nvSpPr>
        <p:spPr>
          <a:xfrm>
            <a:off x="1603997" y="1110523"/>
            <a:ext cx="11720219" cy="689178"/>
          </a:xfrm>
          <a:prstGeom prst="rect">
            <a:avLst/>
          </a:prstGeom>
        </p:spPr>
        <p:txBody>
          <a:bodyPr lIns="0" tIns="0" rIns="0" bIns="0" rtlCol="0" anchor="t">
            <a:spAutoFit/>
          </a:bodyPr>
          <a:lstStyle/>
          <a:p>
            <a:pPr algn="ctr">
              <a:lnSpc>
                <a:spcPts val="5787"/>
              </a:lnSpc>
              <a:spcBef>
                <a:spcPct val="0"/>
              </a:spcBef>
            </a:pPr>
            <a:r>
              <a:rPr lang="en-US" sz="4133">
                <a:solidFill>
                  <a:srgbClr val="000000"/>
                </a:solidFill>
                <a:latin typeface="Public Sans Bold"/>
              </a:rPr>
              <a:t>Theo em,  chức năng của máu là gì?</a:t>
            </a:r>
          </a:p>
        </p:txBody>
      </p:sp>
      <p:sp>
        <p:nvSpPr>
          <p:cNvPr id="7" name="TextBox 7"/>
          <p:cNvSpPr txBox="1"/>
          <p:nvPr/>
        </p:nvSpPr>
        <p:spPr>
          <a:xfrm>
            <a:off x="8895695" y="3457841"/>
            <a:ext cx="8959043" cy="2971800"/>
          </a:xfrm>
          <a:prstGeom prst="rect">
            <a:avLst/>
          </a:prstGeom>
        </p:spPr>
        <p:txBody>
          <a:bodyPr lIns="0" tIns="0" rIns="0" bIns="0" rtlCol="0" anchor="t">
            <a:spAutoFit/>
          </a:bodyPr>
          <a:lstStyle/>
          <a:p>
            <a:pPr algn="just">
              <a:lnSpc>
                <a:spcPts val="5879"/>
              </a:lnSpc>
              <a:spcBef>
                <a:spcPct val="0"/>
              </a:spcBef>
            </a:pPr>
            <a:r>
              <a:rPr lang="en-US" sz="4899" spc="-102">
                <a:solidFill>
                  <a:srgbClr val="000000"/>
                </a:solidFill>
                <a:latin typeface="Big Shoulders Display Bold"/>
              </a:rPr>
              <a:t>Máu có chức năng bảo vệ cơ thể, vận chuyển các chất cần thiết cho tế bào và mang các chất thải từ tế bào tới các cơ quan bài tiết.</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972008" cy="858131"/>
            <a:chOff x="0" y="0"/>
            <a:chExt cx="1296010" cy="1144175"/>
          </a:xfrm>
        </p:grpSpPr>
        <p:sp>
          <p:nvSpPr>
            <p:cNvPr id="3" name="AutoShape 3"/>
            <p:cNvSpPr/>
            <p:nvPr/>
          </p:nvSpPr>
          <p:spPr>
            <a:xfrm>
              <a:off x="0" y="0"/>
              <a:ext cx="1296010" cy="1144175"/>
            </a:xfrm>
            <a:prstGeom prst="rect">
              <a:avLst/>
            </a:prstGeom>
            <a:solidFill>
              <a:srgbClr val="2E3859"/>
            </a:solidFill>
          </p:spPr>
        </p:sp>
        <p:sp>
          <p:nvSpPr>
            <p:cNvPr id="4" name="TextBox 4"/>
            <p:cNvSpPr txBox="1"/>
            <p:nvPr/>
          </p:nvSpPr>
          <p:spPr>
            <a:xfrm>
              <a:off x="0" y="93699"/>
              <a:ext cx="1296010" cy="880577"/>
            </a:xfrm>
            <a:prstGeom prst="rect">
              <a:avLst/>
            </a:prstGeom>
          </p:spPr>
          <p:txBody>
            <a:bodyPr lIns="0" tIns="0" rIns="0" bIns="0" rtlCol="0" anchor="t">
              <a:spAutoFit/>
            </a:bodyPr>
            <a:lstStyle/>
            <a:p>
              <a:pPr algn="ctr">
                <a:lnSpc>
                  <a:spcPts val="5659"/>
                </a:lnSpc>
              </a:pPr>
              <a:r>
                <a:rPr lang="en-US" sz="4042">
                  <a:solidFill>
                    <a:srgbClr val="FFE36D"/>
                  </a:solidFill>
                  <a:latin typeface="Nunito Bold Bold"/>
                </a:rPr>
                <a:t>4</a:t>
              </a:r>
            </a:p>
          </p:txBody>
        </p:sp>
      </p:grpSp>
      <p:sp>
        <p:nvSpPr>
          <p:cNvPr id="5" name="Freeform 5"/>
          <p:cNvSpPr/>
          <p:nvPr/>
        </p:nvSpPr>
        <p:spPr>
          <a:xfrm>
            <a:off x="1363423" y="2784665"/>
            <a:ext cx="16092332" cy="3825116"/>
          </a:xfrm>
          <a:custGeom>
            <a:avLst/>
            <a:gdLst/>
            <a:ahLst/>
            <a:cxnLst/>
            <a:rect l="l" t="t" r="r" b="b"/>
            <a:pathLst>
              <a:path w="16092332" h="3825116">
                <a:moveTo>
                  <a:pt x="0" y="0"/>
                </a:moveTo>
                <a:lnTo>
                  <a:pt x="16092331" y="0"/>
                </a:lnTo>
                <a:lnTo>
                  <a:pt x="16092331" y="3825116"/>
                </a:lnTo>
                <a:lnTo>
                  <a:pt x="0" y="3825116"/>
                </a:lnTo>
                <a:lnTo>
                  <a:pt x="0" y="0"/>
                </a:lnTo>
                <a:close/>
              </a:path>
            </a:pathLst>
          </a:custGeom>
          <a:blipFill>
            <a:blip r:embed="rId2"/>
            <a:stretch>
              <a:fillRect/>
            </a:stretch>
          </a:blipFill>
        </p:spPr>
      </p:sp>
      <p:sp>
        <p:nvSpPr>
          <p:cNvPr id="6" name="Freeform 6"/>
          <p:cNvSpPr/>
          <p:nvPr/>
        </p:nvSpPr>
        <p:spPr>
          <a:xfrm>
            <a:off x="178900" y="3502973"/>
            <a:ext cx="849800" cy="3735386"/>
          </a:xfrm>
          <a:custGeom>
            <a:avLst/>
            <a:gdLst/>
            <a:ahLst/>
            <a:cxnLst/>
            <a:rect l="l" t="t" r="r" b="b"/>
            <a:pathLst>
              <a:path w="849800" h="3735386">
                <a:moveTo>
                  <a:pt x="0" y="0"/>
                </a:moveTo>
                <a:lnTo>
                  <a:pt x="849800" y="0"/>
                </a:lnTo>
                <a:lnTo>
                  <a:pt x="849800" y="3735385"/>
                </a:lnTo>
                <a:lnTo>
                  <a:pt x="0" y="3735385"/>
                </a:lnTo>
                <a:lnTo>
                  <a:pt x="0" y="0"/>
                </a:lnTo>
                <a:close/>
              </a:path>
            </a:pathLst>
          </a:custGeom>
          <a:blipFill>
            <a:blip r:embed="rId3"/>
            <a:stretch>
              <a:fillRect/>
            </a:stretch>
          </a:blipFill>
        </p:spPr>
      </p:sp>
      <p:sp>
        <p:nvSpPr>
          <p:cNvPr id="7" name="AutoShape 7"/>
          <p:cNvSpPr/>
          <p:nvPr/>
        </p:nvSpPr>
        <p:spPr>
          <a:xfrm flipV="1">
            <a:off x="1028700" y="3945224"/>
            <a:ext cx="667902" cy="1425442"/>
          </a:xfrm>
          <a:prstGeom prst="line">
            <a:avLst/>
          </a:prstGeom>
          <a:ln w="66675" cap="flat">
            <a:solidFill>
              <a:srgbClr val="FF914D"/>
            </a:solidFill>
            <a:prstDash val="solid"/>
            <a:headEnd type="none" w="sm" len="sm"/>
            <a:tailEnd type="triangle" w="lg" len="med"/>
          </a:ln>
        </p:spPr>
      </p:sp>
      <p:sp>
        <p:nvSpPr>
          <p:cNvPr id="8" name="Freeform 8"/>
          <p:cNvSpPr/>
          <p:nvPr/>
        </p:nvSpPr>
        <p:spPr>
          <a:xfrm>
            <a:off x="14162103" y="5844580"/>
            <a:ext cx="4125897" cy="4442420"/>
          </a:xfrm>
          <a:custGeom>
            <a:avLst/>
            <a:gdLst/>
            <a:ahLst/>
            <a:cxnLst/>
            <a:rect l="l" t="t" r="r" b="b"/>
            <a:pathLst>
              <a:path w="4125897" h="4442420">
                <a:moveTo>
                  <a:pt x="0" y="0"/>
                </a:moveTo>
                <a:lnTo>
                  <a:pt x="4125897" y="0"/>
                </a:lnTo>
                <a:lnTo>
                  <a:pt x="4125897" y="4442420"/>
                </a:lnTo>
                <a:lnTo>
                  <a:pt x="0" y="4442420"/>
                </a:lnTo>
                <a:lnTo>
                  <a:pt x="0" y="0"/>
                </a:lnTo>
                <a:close/>
              </a:path>
            </a:pathLst>
          </a:custGeom>
          <a:blipFill>
            <a:blip r:embed="rId4"/>
            <a:stretch>
              <a:fillRect/>
            </a:stretch>
          </a:blipFill>
        </p:spPr>
      </p:sp>
      <p:sp>
        <p:nvSpPr>
          <p:cNvPr id="9" name="TextBox 9"/>
          <p:cNvSpPr txBox="1"/>
          <p:nvPr/>
        </p:nvSpPr>
        <p:spPr>
          <a:xfrm>
            <a:off x="2250346" y="942975"/>
            <a:ext cx="13289052" cy="1315111"/>
          </a:xfrm>
          <a:prstGeom prst="rect">
            <a:avLst/>
          </a:prstGeom>
        </p:spPr>
        <p:txBody>
          <a:bodyPr lIns="0" tIns="0" rIns="0" bIns="0" rtlCol="0" anchor="t">
            <a:spAutoFit/>
          </a:bodyPr>
          <a:lstStyle/>
          <a:p>
            <a:pPr algn="ctr">
              <a:lnSpc>
                <a:spcPts val="5345"/>
              </a:lnSpc>
              <a:spcBef>
                <a:spcPct val="0"/>
              </a:spcBef>
            </a:pPr>
            <a:r>
              <a:rPr lang="en-US" sz="3818">
                <a:solidFill>
                  <a:srgbClr val="000000"/>
                </a:solidFill>
                <a:latin typeface="Public Sans Bold"/>
              </a:rPr>
              <a:t>Nêu một số đặc điểm cấu tạo và chức năng của các thành phần máu theo gợi ý ở bảng dưới đây:</a:t>
            </a: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702797" cy="3568049"/>
          </a:xfrm>
          <a:custGeom>
            <a:avLst/>
            <a:gdLst/>
            <a:ahLst/>
            <a:cxnLst/>
            <a:rect l="l" t="t" r="r" b="b"/>
            <a:pathLst>
              <a:path w="2702797" h="3568049">
                <a:moveTo>
                  <a:pt x="0" y="0"/>
                </a:moveTo>
                <a:lnTo>
                  <a:pt x="2702797" y="0"/>
                </a:lnTo>
                <a:lnTo>
                  <a:pt x="2702797" y="3568049"/>
                </a:lnTo>
                <a:lnTo>
                  <a:pt x="0" y="3568049"/>
                </a:lnTo>
                <a:lnTo>
                  <a:pt x="0" y="0"/>
                </a:lnTo>
                <a:close/>
              </a:path>
            </a:pathLst>
          </a:custGeom>
          <a:blipFill>
            <a:blip r:embed="rId2">
              <a:alphaModFix amt="67000"/>
            </a:blip>
            <a:stretch>
              <a:fillRect/>
            </a:stretch>
          </a:blipFill>
        </p:spPr>
      </p:sp>
      <p:grpSp>
        <p:nvGrpSpPr>
          <p:cNvPr id="3" name="Group 3"/>
          <p:cNvGrpSpPr/>
          <p:nvPr/>
        </p:nvGrpSpPr>
        <p:grpSpPr>
          <a:xfrm>
            <a:off x="1028700" y="1028700"/>
            <a:ext cx="972008" cy="858131"/>
            <a:chOff x="0" y="0"/>
            <a:chExt cx="1296010" cy="1144175"/>
          </a:xfrm>
        </p:grpSpPr>
        <p:sp>
          <p:nvSpPr>
            <p:cNvPr id="4" name="AutoShape 4"/>
            <p:cNvSpPr/>
            <p:nvPr/>
          </p:nvSpPr>
          <p:spPr>
            <a:xfrm>
              <a:off x="0" y="0"/>
              <a:ext cx="1296010" cy="1144175"/>
            </a:xfrm>
            <a:prstGeom prst="rect">
              <a:avLst/>
            </a:prstGeom>
            <a:solidFill>
              <a:srgbClr val="2E3859"/>
            </a:solidFill>
          </p:spPr>
        </p:sp>
        <p:sp>
          <p:nvSpPr>
            <p:cNvPr id="5" name="TextBox 5"/>
            <p:cNvSpPr txBox="1"/>
            <p:nvPr/>
          </p:nvSpPr>
          <p:spPr>
            <a:xfrm>
              <a:off x="0" y="93699"/>
              <a:ext cx="1296010" cy="880577"/>
            </a:xfrm>
            <a:prstGeom prst="rect">
              <a:avLst/>
            </a:prstGeom>
          </p:spPr>
          <p:txBody>
            <a:bodyPr lIns="0" tIns="0" rIns="0" bIns="0" rtlCol="0" anchor="t">
              <a:spAutoFit/>
            </a:bodyPr>
            <a:lstStyle/>
            <a:p>
              <a:pPr algn="ctr">
                <a:lnSpc>
                  <a:spcPts val="5659"/>
                </a:lnSpc>
              </a:pPr>
              <a:r>
                <a:rPr lang="en-US" sz="4042">
                  <a:solidFill>
                    <a:srgbClr val="FFE36D"/>
                  </a:solidFill>
                  <a:latin typeface="Nunito Bold Bold"/>
                </a:rPr>
                <a:t>4</a:t>
              </a:r>
            </a:p>
          </p:txBody>
        </p:sp>
      </p:grpSp>
      <p:sp>
        <p:nvSpPr>
          <p:cNvPr id="6" name="Freeform 6"/>
          <p:cNvSpPr/>
          <p:nvPr/>
        </p:nvSpPr>
        <p:spPr>
          <a:xfrm>
            <a:off x="288914" y="2692975"/>
            <a:ext cx="15808744" cy="6574850"/>
          </a:xfrm>
          <a:custGeom>
            <a:avLst/>
            <a:gdLst/>
            <a:ahLst/>
            <a:cxnLst/>
            <a:rect l="l" t="t" r="r" b="b"/>
            <a:pathLst>
              <a:path w="15808744" h="6574850">
                <a:moveTo>
                  <a:pt x="0" y="0"/>
                </a:moveTo>
                <a:lnTo>
                  <a:pt x="15808744" y="0"/>
                </a:lnTo>
                <a:lnTo>
                  <a:pt x="15808744" y="6574850"/>
                </a:lnTo>
                <a:lnTo>
                  <a:pt x="0" y="6574850"/>
                </a:lnTo>
                <a:lnTo>
                  <a:pt x="0" y="0"/>
                </a:lnTo>
                <a:close/>
              </a:path>
            </a:pathLst>
          </a:custGeom>
          <a:blipFill>
            <a:blip r:embed="rId3"/>
            <a:stretch>
              <a:fillRect/>
            </a:stretch>
          </a:blipFill>
        </p:spPr>
      </p:sp>
      <p:sp>
        <p:nvSpPr>
          <p:cNvPr id="7" name="Freeform 7"/>
          <p:cNvSpPr/>
          <p:nvPr/>
        </p:nvSpPr>
        <p:spPr>
          <a:xfrm>
            <a:off x="15734640" y="7717581"/>
            <a:ext cx="2553360" cy="2569419"/>
          </a:xfrm>
          <a:custGeom>
            <a:avLst/>
            <a:gdLst/>
            <a:ahLst/>
            <a:cxnLst/>
            <a:rect l="l" t="t" r="r" b="b"/>
            <a:pathLst>
              <a:path w="2553360" h="2569419">
                <a:moveTo>
                  <a:pt x="0" y="0"/>
                </a:moveTo>
                <a:lnTo>
                  <a:pt x="2553360" y="0"/>
                </a:lnTo>
                <a:lnTo>
                  <a:pt x="2553360" y="2569419"/>
                </a:lnTo>
                <a:lnTo>
                  <a:pt x="0" y="2569419"/>
                </a:lnTo>
                <a:lnTo>
                  <a:pt x="0" y="0"/>
                </a:lnTo>
                <a:close/>
              </a:path>
            </a:pathLst>
          </a:custGeom>
          <a:blipFill>
            <a:blip r:embed="rId4"/>
            <a:stretch>
              <a:fillRect/>
            </a:stretch>
          </a:blipFill>
        </p:spPr>
      </p:sp>
      <p:sp>
        <p:nvSpPr>
          <p:cNvPr id="8" name="TextBox 8"/>
          <p:cNvSpPr txBox="1"/>
          <p:nvPr/>
        </p:nvSpPr>
        <p:spPr>
          <a:xfrm>
            <a:off x="2250346" y="942975"/>
            <a:ext cx="13289052" cy="1315111"/>
          </a:xfrm>
          <a:prstGeom prst="rect">
            <a:avLst/>
          </a:prstGeom>
        </p:spPr>
        <p:txBody>
          <a:bodyPr lIns="0" tIns="0" rIns="0" bIns="0" rtlCol="0" anchor="t">
            <a:spAutoFit/>
          </a:bodyPr>
          <a:lstStyle/>
          <a:p>
            <a:pPr algn="ctr">
              <a:lnSpc>
                <a:spcPts val="5345"/>
              </a:lnSpc>
              <a:spcBef>
                <a:spcPct val="0"/>
              </a:spcBef>
            </a:pPr>
            <a:r>
              <a:rPr lang="en-US" sz="3818">
                <a:solidFill>
                  <a:srgbClr val="000000"/>
                </a:solidFill>
                <a:latin typeface="Public Sans Bold"/>
              </a:rPr>
              <a:t>Nêu một số đặc điểm cấu tạo và chức năng của các thành phần máu theo gợi ý ở bảng dưới đây: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396305"/>
            <a:ext cx="4552634" cy="3071131"/>
          </a:xfrm>
          <a:custGeom>
            <a:avLst/>
            <a:gdLst/>
            <a:ahLst/>
            <a:cxnLst/>
            <a:rect l="l" t="t" r="r" b="b"/>
            <a:pathLst>
              <a:path w="4552634" h="3071131">
                <a:moveTo>
                  <a:pt x="0" y="0"/>
                </a:moveTo>
                <a:lnTo>
                  <a:pt x="4552634" y="0"/>
                </a:lnTo>
                <a:lnTo>
                  <a:pt x="4552634" y="3071131"/>
                </a:lnTo>
                <a:lnTo>
                  <a:pt x="0" y="3071131"/>
                </a:lnTo>
                <a:lnTo>
                  <a:pt x="0" y="0"/>
                </a:lnTo>
                <a:close/>
              </a:path>
            </a:pathLst>
          </a:custGeom>
          <a:blipFill>
            <a:blip r:embed="rId2"/>
            <a:stretch>
              <a:fillRect/>
            </a:stretch>
          </a:blipFill>
        </p:spPr>
      </p:sp>
      <p:sp>
        <p:nvSpPr>
          <p:cNvPr id="3" name="Freeform 3"/>
          <p:cNvSpPr/>
          <p:nvPr/>
        </p:nvSpPr>
        <p:spPr>
          <a:xfrm>
            <a:off x="13438926" y="6993"/>
            <a:ext cx="4849074" cy="5659299"/>
          </a:xfrm>
          <a:custGeom>
            <a:avLst/>
            <a:gdLst/>
            <a:ahLst/>
            <a:cxnLst/>
            <a:rect l="l" t="t" r="r" b="b"/>
            <a:pathLst>
              <a:path w="4849074" h="5659299">
                <a:moveTo>
                  <a:pt x="0" y="0"/>
                </a:moveTo>
                <a:lnTo>
                  <a:pt x="4849074" y="0"/>
                </a:lnTo>
                <a:lnTo>
                  <a:pt x="4849074" y="5659299"/>
                </a:lnTo>
                <a:lnTo>
                  <a:pt x="0" y="5659299"/>
                </a:lnTo>
                <a:lnTo>
                  <a:pt x="0" y="0"/>
                </a:lnTo>
                <a:close/>
              </a:path>
            </a:pathLst>
          </a:custGeom>
          <a:blipFill>
            <a:blip r:embed="rId3"/>
            <a:stretch>
              <a:fillRect/>
            </a:stretch>
          </a:blipFill>
        </p:spPr>
      </p:sp>
      <p:sp>
        <p:nvSpPr>
          <p:cNvPr id="4" name="TextBox 4"/>
          <p:cNvSpPr txBox="1"/>
          <p:nvPr/>
        </p:nvSpPr>
        <p:spPr>
          <a:xfrm>
            <a:off x="551956" y="2494100"/>
            <a:ext cx="11671397" cy="1708483"/>
          </a:xfrm>
          <a:prstGeom prst="rect">
            <a:avLst/>
          </a:prstGeom>
        </p:spPr>
        <p:txBody>
          <a:bodyPr lIns="0" tIns="0" rIns="0" bIns="0" rtlCol="0" anchor="t">
            <a:spAutoFit/>
          </a:bodyPr>
          <a:lstStyle/>
          <a:p>
            <a:pPr algn="just">
              <a:lnSpc>
                <a:spcPts val="6758"/>
              </a:lnSpc>
              <a:spcBef>
                <a:spcPct val="0"/>
              </a:spcBef>
            </a:pPr>
            <a:r>
              <a:rPr lang="en-US" sz="5279" spc="200">
                <a:solidFill>
                  <a:srgbClr val="000000"/>
                </a:solidFill>
                <a:latin typeface="Big Shoulders Display Bold"/>
              </a:rPr>
              <a:t>Máu gồm huyết tương và tế bào máu (gồm hồng cầu, bạch cầu và tiểu cầu).</a:t>
            </a:r>
          </a:p>
        </p:txBody>
      </p:sp>
      <p:sp>
        <p:nvSpPr>
          <p:cNvPr id="5" name="AutoShape 5"/>
          <p:cNvSpPr/>
          <p:nvPr/>
        </p:nvSpPr>
        <p:spPr>
          <a:xfrm flipV="1">
            <a:off x="10432982" y="2150987"/>
            <a:ext cx="5008780" cy="1455394"/>
          </a:xfrm>
          <a:prstGeom prst="line">
            <a:avLst/>
          </a:prstGeom>
          <a:ln w="57150" cap="flat">
            <a:solidFill>
              <a:srgbClr val="FE6963"/>
            </a:solidFill>
            <a:prstDash val="solid"/>
            <a:headEnd type="arrow" w="med" len="sm"/>
            <a:tailEnd type="none" w="sm" len="sm"/>
          </a:ln>
        </p:spPr>
      </p:sp>
      <p:sp>
        <p:nvSpPr>
          <p:cNvPr id="6" name="TextBox 6"/>
          <p:cNvSpPr txBox="1"/>
          <p:nvPr/>
        </p:nvSpPr>
        <p:spPr>
          <a:xfrm>
            <a:off x="551956" y="4564889"/>
            <a:ext cx="14889806" cy="2565733"/>
          </a:xfrm>
          <a:prstGeom prst="rect">
            <a:avLst/>
          </a:prstGeom>
        </p:spPr>
        <p:txBody>
          <a:bodyPr lIns="0" tIns="0" rIns="0" bIns="0" rtlCol="0" anchor="t">
            <a:spAutoFit/>
          </a:bodyPr>
          <a:lstStyle/>
          <a:p>
            <a:pPr algn="just">
              <a:lnSpc>
                <a:spcPts val="6758"/>
              </a:lnSpc>
              <a:spcBef>
                <a:spcPct val="0"/>
              </a:spcBef>
            </a:pPr>
            <a:r>
              <a:rPr lang="en-US" sz="5279" spc="200">
                <a:solidFill>
                  <a:srgbClr val="000000"/>
                </a:solidFill>
                <a:latin typeface="Big Shoulders Display Bold"/>
              </a:rPr>
              <a:t>Máu có chức năng bảo vệ cơ thể, vận chuyển các chất cần thiết cho tế bào và mang các chất thải từ tế bào tới cơ quan bài tiết.</a:t>
            </a:r>
          </a:p>
        </p:txBody>
      </p:sp>
      <p:sp>
        <p:nvSpPr>
          <p:cNvPr id="7" name="AutoShape 7"/>
          <p:cNvSpPr/>
          <p:nvPr/>
        </p:nvSpPr>
        <p:spPr>
          <a:xfrm flipV="1">
            <a:off x="12223353" y="3122753"/>
            <a:ext cx="3825266" cy="1489761"/>
          </a:xfrm>
          <a:prstGeom prst="line">
            <a:avLst/>
          </a:prstGeom>
          <a:ln w="57150" cap="flat">
            <a:solidFill>
              <a:srgbClr val="FE6963"/>
            </a:solidFill>
            <a:prstDash val="solid"/>
            <a:headEnd type="arrow" w="med" len="sm"/>
            <a:tailEnd type="none" w="sm" len="sm"/>
          </a:ln>
        </p:spPr>
      </p:sp>
      <p:sp>
        <p:nvSpPr>
          <p:cNvPr id="8" name="TextBox 8"/>
          <p:cNvSpPr txBox="1"/>
          <p:nvPr/>
        </p:nvSpPr>
        <p:spPr>
          <a:xfrm>
            <a:off x="4102908" y="725500"/>
            <a:ext cx="5481935" cy="1406292"/>
          </a:xfrm>
          <a:prstGeom prst="rect">
            <a:avLst/>
          </a:prstGeom>
        </p:spPr>
        <p:txBody>
          <a:bodyPr lIns="0" tIns="0" rIns="0" bIns="0" rtlCol="0" anchor="t">
            <a:spAutoFit/>
          </a:bodyPr>
          <a:lstStyle/>
          <a:p>
            <a:pPr algn="ctr">
              <a:lnSpc>
                <a:spcPts val="10029"/>
              </a:lnSpc>
              <a:spcBef>
                <a:spcPct val="0"/>
              </a:spcBef>
            </a:pPr>
            <a:r>
              <a:rPr lang="en-US" sz="7835" spc="297">
                <a:solidFill>
                  <a:srgbClr val="FF3131"/>
                </a:solidFill>
                <a:latin typeface="Bungee"/>
              </a:rPr>
              <a:t>KẾT LUẬN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02908" y="725500"/>
            <a:ext cx="5481935" cy="1406292"/>
          </a:xfrm>
          <a:prstGeom prst="rect">
            <a:avLst/>
          </a:prstGeom>
        </p:spPr>
        <p:txBody>
          <a:bodyPr lIns="0" tIns="0" rIns="0" bIns="0" rtlCol="0" anchor="t">
            <a:spAutoFit/>
          </a:bodyPr>
          <a:lstStyle/>
          <a:p>
            <a:pPr algn="ctr">
              <a:lnSpc>
                <a:spcPts val="10029"/>
              </a:lnSpc>
              <a:spcBef>
                <a:spcPct val="0"/>
              </a:spcBef>
            </a:pPr>
            <a:r>
              <a:rPr lang="en-US" sz="7835" spc="297">
                <a:solidFill>
                  <a:srgbClr val="FF3131"/>
                </a:solidFill>
                <a:latin typeface="Bungee"/>
              </a:rPr>
              <a:t>KẾT LUẬN</a:t>
            </a:r>
          </a:p>
        </p:txBody>
      </p:sp>
      <p:sp>
        <p:nvSpPr>
          <p:cNvPr id="3" name="Freeform 3"/>
          <p:cNvSpPr/>
          <p:nvPr/>
        </p:nvSpPr>
        <p:spPr>
          <a:xfrm>
            <a:off x="1028700" y="3230942"/>
            <a:ext cx="16092332" cy="3825116"/>
          </a:xfrm>
          <a:custGeom>
            <a:avLst/>
            <a:gdLst/>
            <a:ahLst/>
            <a:cxnLst/>
            <a:rect l="l" t="t" r="r" b="b"/>
            <a:pathLst>
              <a:path w="16092332" h="3825116">
                <a:moveTo>
                  <a:pt x="0" y="0"/>
                </a:moveTo>
                <a:lnTo>
                  <a:pt x="16092332" y="0"/>
                </a:lnTo>
                <a:lnTo>
                  <a:pt x="16092332" y="3825116"/>
                </a:lnTo>
                <a:lnTo>
                  <a:pt x="0" y="3825116"/>
                </a:lnTo>
                <a:lnTo>
                  <a:pt x="0" y="0"/>
                </a:lnTo>
                <a:close/>
              </a:path>
            </a:pathLst>
          </a:custGeom>
          <a:blipFill>
            <a:blip r:embed="rId2"/>
            <a:stretch>
              <a:fillRect/>
            </a:stretch>
          </a:blipFill>
        </p:spPr>
      </p:sp>
      <p:sp>
        <p:nvSpPr>
          <p:cNvPr id="4" name="Freeform 4"/>
          <p:cNvSpPr/>
          <p:nvPr/>
        </p:nvSpPr>
        <p:spPr>
          <a:xfrm>
            <a:off x="375565" y="4909887"/>
            <a:ext cx="849800" cy="3735386"/>
          </a:xfrm>
          <a:custGeom>
            <a:avLst/>
            <a:gdLst/>
            <a:ahLst/>
            <a:cxnLst/>
            <a:rect l="l" t="t" r="r" b="b"/>
            <a:pathLst>
              <a:path w="849800" h="3735386">
                <a:moveTo>
                  <a:pt x="0" y="0"/>
                </a:moveTo>
                <a:lnTo>
                  <a:pt x="849800" y="0"/>
                </a:lnTo>
                <a:lnTo>
                  <a:pt x="849800" y="3735386"/>
                </a:lnTo>
                <a:lnTo>
                  <a:pt x="0" y="3735386"/>
                </a:lnTo>
                <a:lnTo>
                  <a:pt x="0" y="0"/>
                </a:lnTo>
                <a:close/>
              </a:path>
            </a:pathLst>
          </a:custGeom>
          <a:blipFill>
            <a:blip r:embed="rId3"/>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84993" y="809625"/>
            <a:ext cx="5481935" cy="1406292"/>
          </a:xfrm>
          <a:prstGeom prst="rect">
            <a:avLst/>
          </a:prstGeom>
        </p:spPr>
        <p:txBody>
          <a:bodyPr lIns="0" tIns="0" rIns="0" bIns="0" rtlCol="0" anchor="t">
            <a:spAutoFit/>
          </a:bodyPr>
          <a:lstStyle/>
          <a:p>
            <a:pPr algn="ctr">
              <a:lnSpc>
                <a:spcPts val="10029"/>
              </a:lnSpc>
              <a:spcBef>
                <a:spcPct val="0"/>
              </a:spcBef>
            </a:pPr>
            <a:r>
              <a:rPr lang="en-US" sz="7835" spc="297">
                <a:solidFill>
                  <a:srgbClr val="FF3131"/>
                </a:solidFill>
                <a:latin typeface="Bungee"/>
              </a:rPr>
              <a:t>KẾT LUẬN</a:t>
            </a:r>
          </a:p>
        </p:txBody>
      </p:sp>
      <p:sp>
        <p:nvSpPr>
          <p:cNvPr id="3" name="Freeform 3"/>
          <p:cNvSpPr/>
          <p:nvPr/>
        </p:nvSpPr>
        <p:spPr>
          <a:xfrm>
            <a:off x="288914" y="2427441"/>
            <a:ext cx="15808744" cy="6574850"/>
          </a:xfrm>
          <a:custGeom>
            <a:avLst/>
            <a:gdLst/>
            <a:ahLst/>
            <a:cxnLst/>
            <a:rect l="l" t="t" r="r" b="b"/>
            <a:pathLst>
              <a:path w="15808744" h="6574850">
                <a:moveTo>
                  <a:pt x="0" y="0"/>
                </a:moveTo>
                <a:lnTo>
                  <a:pt x="15808744" y="0"/>
                </a:lnTo>
                <a:lnTo>
                  <a:pt x="15808744" y="6574850"/>
                </a:lnTo>
                <a:lnTo>
                  <a:pt x="0" y="6574850"/>
                </a:lnTo>
                <a:lnTo>
                  <a:pt x="0" y="0"/>
                </a:lnTo>
                <a:close/>
              </a:path>
            </a:pathLst>
          </a:custGeom>
          <a:blipFill>
            <a:blip r:embed="rId2"/>
            <a:stretch>
              <a:fillRect/>
            </a:stretch>
          </a:blipFill>
        </p:spPr>
      </p:sp>
      <p:sp>
        <p:nvSpPr>
          <p:cNvPr id="4" name="Freeform 4"/>
          <p:cNvSpPr/>
          <p:nvPr/>
        </p:nvSpPr>
        <p:spPr>
          <a:xfrm>
            <a:off x="15734640" y="7717581"/>
            <a:ext cx="2553360" cy="2569419"/>
          </a:xfrm>
          <a:custGeom>
            <a:avLst/>
            <a:gdLst/>
            <a:ahLst/>
            <a:cxnLst/>
            <a:rect l="l" t="t" r="r" b="b"/>
            <a:pathLst>
              <a:path w="2553360" h="2569419">
                <a:moveTo>
                  <a:pt x="0" y="0"/>
                </a:moveTo>
                <a:lnTo>
                  <a:pt x="2553360" y="0"/>
                </a:lnTo>
                <a:lnTo>
                  <a:pt x="2553360" y="2569419"/>
                </a:lnTo>
                <a:lnTo>
                  <a:pt x="0" y="2569419"/>
                </a:lnTo>
                <a:lnTo>
                  <a:pt x="0" y="0"/>
                </a:lnTo>
                <a:close/>
              </a:path>
            </a:pathLst>
          </a:custGeom>
          <a:blipFill>
            <a:blip r:embed="rId3"/>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5280" y="1341475"/>
            <a:ext cx="1730345" cy="1497693"/>
          </a:xfrm>
          <a:custGeom>
            <a:avLst/>
            <a:gdLst/>
            <a:ahLst/>
            <a:cxnLst/>
            <a:rect l="l" t="t" r="r" b="b"/>
            <a:pathLst>
              <a:path w="1730345" h="1497693">
                <a:moveTo>
                  <a:pt x="0" y="0"/>
                </a:moveTo>
                <a:lnTo>
                  <a:pt x="1730344" y="0"/>
                </a:lnTo>
                <a:lnTo>
                  <a:pt x="1730344" y="1497693"/>
                </a:lnTo>
                <a:lnTo>
                  <a:pt x="0" y="1497693"/>
                </a:lnTo>
                <a:lnTo>
                  <a:pt x="0" y="0"/>
                </a:lnTo>
                <a:close/>
              </a:path>
            </a:pathLst>
          </a:custGeom>
          <a:blipFill>
            <a:blip r:embed="rId2"/>
            <a:stretch>
              <a:fillRect/>
            </a:stretch>
          </a:blipFill>
        </p:spPr>
      </p:sp>
      <p:grpSp>
        <p:nvGrpSpPr>
          <p:cNvPr id="3" name="Group 3"/>
          <p:cNvGrpSpPr/>
          <p:nvPr/>
        </p:nvGrpSpPr>
        <p:grpSpPr>
          <a:xfrm>
            <a:off x="176339" y="3114529"/>
            <a:ext cx="3848226" cy="1143146"/>
            <a:chOff x="0" y="0"/>
            <a:chExt cx="1013524" cy="301075"/>
          </a:xfrm>
        </p:grpSpPr>
        <p:sp>
          <p:nvSpPr>
            <p:cNvPr id="4" name="Freeform 4"/>
            <p:cNvSpPr/>
            <p:nvPr/>
          </p:nvSpPr>
          <p:spPr>
            <a:xfrm>
              <a:off x="0" y="0"/>
              <a:ext cx="1013524" cy="301075"/>
            </a:xfrm>
            <a:custGeom>
              <a:avLst/>
              <a:gdLst/>
              <a:ahLst/>
              <a:cxnLst/>
              <a:rect l="l" t="t" r="r" b="b"/>
              <a:pathLst>
                <a:path w="1013524" h="301075">
                  <a:moveTo>
                    <a:pt x="24142" y="0"/>
                  </a:moveTo>
                  <a:lnTo>
                    <a:pt x="989383" y="0"/>
                  </a:lnTo>
                  <a:cubicBezTo>
                    <a:pt x="995785" y="0"/>
                    <a:pt x="1001926" y="2544"/>
                    <a:pt x="1006453" y="7071"/>
                  </a:cubicBezTo>
                  <a:cubicBezTo>
                    <a:pt x="1010981" y="11598"/>
                    <a:pt x="1013524" y="17739"/>
                    <a:pt x="1013524" y="24142"/>
                  </a:cubicBezTo>
                  <a:lnTo>
                    <a:pt x="1013524" y="276934"/>
                  </a:lnTo>
                  <a:cubicBezTo>
                    <a:pt x="1013524" y="283336"/>
                    <a:pt x="1010981" y="289477"/>
                    <a:pt x="1006453" y="294004"/>
                  </a:cubicBezTo>
                  <a:cubicBezTo>
                    <a:pt x="1001926" y="298532"/>
                    <a:pt x="995786" y="301075"/>
                    <a:pt x="989383" y="301075"/>
                  </a:cubicBezTo>
                  <a:lnTo>
                    <a:pt x="24142" y="301075"/>
                  </a:lnTo>
                  <a:cubicBezTo>
                    <a:pt x="17739" y="301075"/>
                    <a:pt x="11598" y="298532"/>
                    <a:pt x="7071" y="294004"/>
                  </a:cubicBezTo>
                  <a:cubicBezTo>
                    <a:pt x="2544" y="289477"/>
                    <a:pt x="0" y="283336"/>
                    <a:pt x="0" y="276934"/>
                  </a:cubicBezTo>
                  <a:lnTo>
                    <a:pt x="0" y="24142"/>
                  </a:lnTo>
                  <a:cubicBezTo>
                    <a:pt x="0" y="17739"/>
                    <a:pt x="2544" y="11598"/>
                    <a:pt x="7071" y="7071"/>
                  </a:cubicBezTo>
                  <a:cubicBezTo>
                    <a:pt x="11598" y="2544"/>
                    <a:pt x="17739" y="0"/>
                    <a:pt x="24142" y="0"/>
                  </a:cubicBezTo>
                  <a:close/>
                </a:path>
              </a:pathLst>
            </a:custGeom>
            <a:solidFill>
              <a:srgbClr val="FF3131"/>
            </a:solidFill>
            <a:ln w="47625" cap="sq">
              <a:solidFill>
                <a:srgbClr val="D9AC38"/>
              </a:solidFill>
              <a:prstDash val="solid"/>
              <a:miter/>
            </a:ln>
          </p:spPr>
        </p:sp>
        <p:sp>
          <p:nvSpPr>
            <p:cNvPr id="5" name="TextBox 5"/>
            <p:cNvSpPr txBox="1"/>
            <p:nvPr/>
          </p:nvSpPr>
          <p:spPr>
            <a:xfrm>
              <a:off x="0" y="-38100"/>
              <a:ext cx="1013524" cy="33917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107464" y="6855536"/>
            <a:ext cx="3212709" cy="3431464"/>
          </a:xfrm>
          <a:custGeom>
            <a:avLst/>
            <a:gdLst/>
            <a:ahLst/>
            <a:cxnLst/>
            <a:rect l="l" t="t" r="r" b="b"/>
            <a:pathLst>
              <a:path w="3212709" h="3431464">
                <a:moveTo>
                  <a:pt x="0" y="0"/>
                </a:moveTo>
                <a:lnTo>
                  <a:pt x="3212709" y="0"/>
                </a:lnTo>
                <a:lnTo>
                  <a:pt x="3212709" y="3431464"/>
                </a:lnTo>
                <a:lnTo>
                  <a:pt x="0" y="3431464"/>
                </a:lnTo>
                <a:lnTo>
                  <a:pt x="0" y="0"/>
                </a:lnTo>
                <a:close/>
              </a:path>
            </a:pathLst>
          </a:custGeom>
          <a:blipFill>
            <a:blip r:embed="rId3"/>
            <a:stretch>
              <a:fillRect/>
            </a:stretch>
          </a:blipFill>
        </p:spPr>
      </p:sp>
      <p:sp>
        <p:nvSpPr>
          <p:cNvPr id="7" name="Freeform 7"/>
          <p:cNvSpPr/>
          <p:nvPr/>
        </p:nvSpPr>
        <p:spPr>
          <a:xfrm>
            <a:off x="200837" y="6515100"/>
            <a:ext cx="3663458" cy="3771900"/>
          </a:xfrm>
          <a:custGeom>
            <a:avLst/>
            <a:gdLst/>
            <a:ahLst/>
            <a:cxnLst/>
            <a:rect l="l" t="t" r="r" b="b"/>
            <a:pathLst>
              <a:path w="3663458" h="3771900">
                <a:moveTo>
                  <a:pt x="0" y="0"/>
                </a:moveTo>
                <a:lnTo>
                  <a:pt x="3663458" y="0"/>
                </a:lnTo>
                <a:lnTo>
                  <a:pt x="3663458" y="3771900"/>
                </a:lnTo>
                <a:lnTo>
                  <a:pt x="0" y="3771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766445" y="3214615"/>
            <a:ext cx="2668015" cy="942975"/>
          </a:xfrm>
          <a:prstGeom prst="rect">
            <a:avLst/>
          </a:prstGeom>
        </p:spPr>
        <p:txBody>
          <a:bodyPr lIns="0" tIns="0" rIns="0" bIns="0" rtlCol="0" anchor="t">
            <a:spAutoFit/>
          </a:bodyPr>
          <a:lstStyle/>
          <a:p>
            <a:pPr algn="ctr">
              <a:lnSpc>
                <a:spcPts val="7440"/>
              </a:lnSpc>
            </a:pPr>
            <a:r>
              <a:rPr lang="en-US" sz="6200" spc="-130">
                <a:solidFill>
                  <a:srgbClr val="FFDE59"/>
                </a:solidFill>
                <a:latin typeface="Big Shoulders Display Bold"/>
              </a:rPr>
              <a:t>Trạm 2</a:t>
            </a:r>
          </a:p>
        </p:txBody>
      </p:sp>
      <p:sp>
        <p:nvSpPr>
          <p:cNvPr id="9" name="TextBox 9"/>
          <p:cNvSpPr txBox="1"/>
          <p:nvPr/>
        </p:nvSpPr>
        <p:spPr>
          <a:xfrm>
            <a:off x="0" y="4629150"/>
            <a:ext cx="4197336" cy="1885950"/>
          </a:xfrm>
          <a:prstGeom prst="rect">
            <a:avLst/>
          </a:prstGeom>
        </p:spPr>
        <p:txBody>
          <a:bodyPr lIns="0" tIns="0" rIns="0" bIns="0" rtlCol="0" anchor="t">
            <a:spAutoFit/>
          </a:bodyPr>
          <a:lstStyle/>
          <a:p>
            <a:pPr algn="ctr">
              <a:lnSpc>
                <a:spcPts val="7440"/>
              </a:lnSpc>
            </a:pPr>
            <a:r>
              <a:rPr lang="en-US" sz="6200" spc="-130">
                <a:solidFill>
                  <a:srgbClr val="000000"/>
                </a:solidFill>
                <a:latin typeface="Big Shoulders Display Bold"/>
              </a:rPr>
              <a:t>Tìm hiểu về miễn dịch.</a:t>
            </a:r>
          </a:p>
        </p:txBody>
      </p:sp>
      <p:sp>
        <p:nvSpPr>
          <p:cNvPr id="10" name="TextBox 10"/>
          <p:cNvSpPr txBox="1"/>
          <p:nvPr/>
        </p:nvSpPr>
        <p:spPr>
          <a:xfrm>
            <a:off x="4225095" y="313123"/>
            <a:ext cx="9837811" cy="1288280"/>
          </a:xfrm>
          <a:prstGeom prst="rect">
            <a:avLst/>
          </a:prstGeom>
        </p:spPr>
        <p:txBody>
          <a:bodyPr lIns="0" tIns="0" rIns="0" bIns="0" rtlCol="0" anchor="t">
            <a:spAutoFit/>
          </a:bodyPr>
          <a:lstStyle/>
          <a:p>
            <a:pPr algn="ctr">
              <a:lnSpc>
                <a:spcPts val="10585"/>
              </a:lnSpc>
            </a:pPr>
            <a:r>
              <a:rPr lang="en-US" sz="7560">
                <a:solidFill>
                  <a:srgbClr val="902121"/>
                </a:solidFill>
                <a:latin typeface="Quicksand 1 Bold"/>
              </a:rPr>
              <a:t>PHIẾU HỌC TẬP SỐ 2</a:t>
            </a:r>
          </a:p>
        </p:txBody>
      </p:sp>
      <p:sp>
        <p:nvSpPr>
          <p:cNvPr id="11" name="TextBox 11"/>
          <p:cNvSpPr txBox="1"/>
          <p:nvPr/>
        </p:nvSpPr>
        <p:spPr>
          <a:xfrm>
            <a:off x="5353663" y="2839168"/>
            <a:ext cx="12331919" cy="714375"/>
          </a:xfrm>
          <a:prstGeom prst="rect">
            <a:avLst/>
          </a:prstGeom>
        </p:spPr>
        <p:txBody>
          <a:bodyPr lIns="0" tIns="0" rIns="0" bIns="0" rtlCol="0" anchor="t">
            <a:spAutoFit/>
          </a:bodyPr>
          <a:lstStyle/>
          <a:p>
            <a:pPr>
              <a:lnSpc>
                <a:spcPts val="5639"/>
              </a:lnSpc>
              <a:spcBef>
                <a:spcPct val="0"/>
              </a:spcBef>
            </a:pPr>
            <a:r>
              <a:rPr lang="en-US" sz="4699" spc="-98">
                <a:solidFill>
                  <a:srgbClr val="000000"/>
                </a:solidFill>
                <a:latin typeface="Big Shoulders Display Bold"/>
              </a:rPr>
              <a:t>Nêu khái niệm miễn dịch, kháng nguyên và kháng thể? </a:t>
            </a:r>
          </a:p>
        </p:txBody>
      </p:sp>
      <p:sp>
        <p:nvSpPr>
          <p:cNvPr id="12" name="TextBox 12"/>
          <p:cNvSpPr txBox="1"/>
          <p:nvPr/>
        </p:nvSpPr>
        <p:spPr>
          <a:xfrm>
            <a:off x="5353663" y="4506417"/>
            <a:ext cx="12331919" cy="1406144"/>
          </a:xfrm>
          <a:prstGeom prst="rect">
            <a:avLst/>
          </a:prstGeom>
        </p:spPr>
        <p:txBody>
          <a:bodyPr lIns="0" tIns="0" rIns="0" bIns="0" rtlCol="0" anchor="t">
            <a:spAutoFit/>
          </a:bodyPr>
          <a:lstStyle/>
          <a:p>
            <a:pPr algn="just">
              <a:lnSpc>
                <a:spcPts val="5592"/>
              </a:lnSpc>
            </a:pPr>
            <a:r>
              <a:rPr lang="en-US" sz="4699" spc="-187">
                <a:solidFill>
                  <a:srgbClr val="000000"/>
                </a:solidFill>
                <a:latin typeface="Big Shoulders Display Bold"/>
              </a:rPr>
              <a:t>Hoạt động miễn dịch của cơ thể có sự tham gia của những tế bào nào?</a:t>
            </a:r>
          </a:p>
        </p:txBody>
      </p:sp>
      <p:sp>
        <p:nvSpPr>
          <p:cNvPr id="13" name="TextBox 13"/>
          <p:cNvSpPr txBox="1"/>
          <p:nvPr/>
        </p:nvSpPr>
        <p:spPr>
          <a:xfrm>
            <a:off x="5353663" y="6141161"/>
            <a:ext cx="12331919" cy="1428750"/>
          </a:xfrm>
          <a:prstGeom prst="rect">
            <a:avLst/>
          </a:prstGeom>
        </p:spPr>
        <p:txBody>
          <a:bodyPr lIns="0" tIns="0" rIns="0" bIns="0" rtlCol="0" anchor="t">
            <a:spAutoFit/>
          </a:bodyPr>
          <a:lstStyle/>
          <a:p>
            <a:pPr algn="just">
              <a:lnSpc>
                <a:spcPts val="5639"/>
              </a:lnSpc>
              <a:spcBef>
                <a:spcPct val="0"/>
              </a:spcBef>
            </a:pPr>
            <a:r>
              <a:rPr lang="en-US" sz="4699" spc="-98">
                <a:solidFill>
                  <a:srgbClr val="000000"/>
                </a:solidFill>
                <a:latin typeface="Big Shoulders Display Bold"/>
              </a:rPr>
              <a:t>Theo em “mụn trứng cá” trên da có phải là phản ứng miễn dịch không? Vì sao?</a:t>
            </a:r>
          </a:p>
        </p:txBody>
      </p:sp>
      <p:sp>
        <p:nvSpPr>
          <p:cNvPr id="14" name="TextBox 14"/>
          <p:cNvSpPr txBox="1"/>
          <p:nvPr/>
        </p:nvSpPr>
        <p:spPr>
          <a:xfrm>
            <a:off x="5353663" y="7937234"/>
            <a:ext cx="12331919" cy="714375"/>
          </a:xfrm>
          <a:prstGeom prst="rect">
            <a:avLst/>
          </a:prstGeom>
        </p:spPr>
        <p:txBody>
          <a:bodyPr lIns="0" tIns="0" rIns="0" bIns="0" rtlCol="0" anchor="t">
            <a:spAutoFit/>
          </a:bodyPr>
          <a:lstStyle/>
          <a:p>
            <a:pPr algn="just">
              <a:lnSpc>
                <a:spcPts val="5639"/>
              </a:lnSpc>
              <a:spcBef>
                <a:spcPct val="0"/>
              </a:spcBef>
            </a:pPr>
            <a:r>
              <a:rPr lang="en-US" sz="4699" spc="-98">
                <a:solidFill>
                  <a:srgbClr val="000000"/>
                </a:solidFill>
                <a:latin typeface="Big Shoulders Display Bold"/>
              </a:rPr>
              <a:t>Tại sao tiêm vaccine giúp phòng bệnh?</a:t>
            </a:r>
          </a:p>
        </p:txBody>
      </p:sp>
      <p:grpSp>
        <p:nvGrpSpPr>
          <p:cNvPr id="15" name="Group 15"/>
          <p:cNvGrpSpPr/>
          <p:nvPr/>
        </p:nvGrpSpPr>
        <p:grpSpPr>
          <a:xfrm>
            <a:off x="4197336" y="3130641"/>
            <a:ext cx="958045" cy="845804"/>
            <a:chOff x="0" y="0"/>
            <a:chExt cx="1277393" cy="1127739"/>
          </a:xfrm>
        </p:grpSpPr>
        <p:sp>
          <p:nvSpPr>
            <p:cNvPr id="16" name="AutoShape 16"/>
            <p:cNvSpPr/>
            <p:nvPr/>
          </p:nvSpPr>
          <p:spPr>
            <a:xfrm>
              <a:off x="0" y="0"/>
              <a:ext cx="1277393" cy="1127739"/>
            </a:xfrm>
            <a:prstGeom prst="rect">
              <a:avLst/>
            </a:prstGeom>
            <a:solidFill>
              <a:srgbClr val="2E3859"/>
            </a:solidFill>
          </p:spPr>
        </p:sp>
        <p:sp>
          <p:nvSpPr>
            <p:cNvPr id="17" name="TextBox 17"/>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1</a:t>
              </a:r>
            </a:p>
          </p:txBody>
        </p:sp>
      </p:grpSp>
      <p:grpSp>
        <p:nvGrpSpPr>
          <p:cNvPr id="18" name="Group 18"/>
          <p:cNvGrpSpPr/>
          <p:nvPr/>
        </p:nvGrpSpPr>
        <p:grpSpPr>
          <a:xfrm>
            <a:off x="4197336" y="4688134"/>
            <a:ext cx="958045" cy="845804"/>
            <a:chOff x="0" y="0"/>
            <a:chExt cx="1277393" cy="1127739"/>
          </a:xfrm>
        </p:grpSpPr>
        <p:sp>
          <p:nvSpPr>
            <p:cNvPr id="19" name="AutoShape 19"/>
            <p:cNvSpPr/>
            <p:nvPr/>
          </p:nvSpPr>
          <p:spPr>
            <a:xfrm>
              <a:off x="0" y="0"/>
              <a:ext cx="1277393" cy="1127739"/>
            </a:xfrm>
            <a:prstGeom prst="rect">
              <a:avLst/>
            </a:prstGeom>
            <a:solidFill>
              <a:srgbClr val="2E3859"/>
            </a:solidFill>
          </p:spPr>
        </p:sp>
        <p:sp>
          <p:nvSpPr>
            <p:cNvPr id="20" name="TextBox 20"/>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2</a:t>
              </a:r>
            </a:p>
          </p:txBody>
        </p:sp>
      </p:grpSp>
      <p:grpSp>
        <p:nvGrpSpPr>
          <p:cNvPr id="21" name="Group 21"/>
          <p:cNvGrpSpPr/>
          <p:nvPr/>
        </p:nvGrpSpPr>
        <p:grpSpPr>
          <a:xfrm>
            <a:off x="4197336" y="6245626"/>
            <a:ext cx="958045" cy="845804"/>
            <a:chOff x="0" y="0"/>
            <a:chExt cx="1277393" cy="1127739"/>
          </a:xfrm>
        </p:grpSpPr>
        <p:sp>
          <p:nvSpPr>
            <p:cNvPr id="22" name="AutoShape 22"/>
            <p:cNvSpPr/>
            <p:nvPr/>
          </p:nvSpPr>
          <p:spPr>
            <a:xfrm>
              <a:off x="0" y="0"/>
              <a:ext cx="1277393" cy="1127739"/>
            </a:xfrm>
            <a:prstGeom prst="rect">
              <a:avLst/>
            </a:prstGeom>
            <a:solidFill>
              <a:srgbClr val="2E3859"/>
            </a:solidFill>
          </p:spPr>
        </p:sp>
        <p:sp>
          <p:nvSpPr>
            <p:cNvPr id="23" name="TextBox 23"/>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3</a:t>
              </a:r>
            </a:p>
          </p:txBody>
        </p:sp>
      </p:grpSp>
      <p:grpSp>
        <p:nvGrpSpPr>
          <p:cNvPr id="24" name="Group 24"/>
          <p:cNvGrpSpPr/>
          <p:nvPr/>
        </p:nvGrpSpPr>
        <p:grpSpPr>
          <a:xfrm>
            <a:off x="4197336" y="7805805"/>
            <a:ext cx="958045" cy="845804"/>
            <a:chOff x="0" y="0"/>
            <a:chExt cx="1277393" cy="1127739"/>
          </a:xfrm>
        </p:grpSpPr>
        <p:sp>
          <p:nvSpPr>
            <p:cNvPr id="25" name="AutoShape 25"/>
            <p:cNvSpPr/>
            <p:nvPr/>
          </p:nvSpPr>
          <p:spPr>
            <a:xfrm>
              <a:off x="0" y="0"/>
              <a:ext cx="1277393" cy="1127739"/>
            </a:xfrm>
            <a:prstGeom prst="rect">
              <a:avLst/>
            </a:prstGeom>
            <a:solidFill>
              <a:srgbClr val="2E3859"/>
            </a:solidFill>
          </p:spPr>
        </p:sp>
        <p:sp>
          <p:nvSpPr>
            <p:cNvPr id="26" name="TextBox 26"/>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4</a:t>
              </a:r>
            </a:p>
          </p:txBody>
        </p:sp>
      </p:grpSp>
      <p:sp>
        <p:nvSpPr>
          <p:cNvPr id="27" name="TextBox 27"/>
          <p:cNvSpPr txBox="1"/>
          <p:nvPr/>
        </p:nvSpPr>
        <p:spPr>
          <a:xfrm>
            <a:off x="5353663" y="1794593"/>
            <a:ext cx="9410620" cy="815975"/>
          </a:xfrm>
          <a:prstGeom prst="rect">
            <a:avLst/>
          </a:prstGeom>
        </p:spPr>
        <p:txBody>
          <a:bodyPr lIns="0" tIns="0" rIns="0" bIns="0" rtlCol="0" anchor="t">
            <a:spAutoFit/>
          </a:bodyPr>
          <a:lstStyle/>
          <a:p>
            <a:pPr algn="ctr">
              <a:lnSpc>
                <a:spcPts val="6660"/>
              </a:lnSpc>
            </a:pPr>
            <a:r>
              <a:rPr lang="en-US" sz="4757">
                <a:solidFill>
                  <a:srgbClr val="5D9930"/>
                </a:solidFill>
                <a:latin typeface="Quicksand 1 Bold"/>
              </a:rPr>
              <a:t>TÌM HIỂU VỀ MIỄN DỊCH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28" y="1033095"/>
            <a:ext cx="958045" cy="845804"/>
            <a:chOff x="0" y="0"/>
            <a:chExt cx="1277393" cy="1127739"/>
          </a:xfrm>
        </p:grpSpPr>
        <p:sp>
          <p:nvSpPr>
            <p:cNvPr id="3" name="AutoShape 3"/>
            <p:cNvSpPr/>
            <p:nvPr/>
          </p:nvSpPr>
          <p:spPr>
            <a:xfrm>
              <a:off x="0" y="0"/>
              <a:ext cx="1277393" cy="1127739"/>
            </a:xfrm>
            <a:prstGeom prst="rect">
              <a:avLst/>
            </a:prstGeom>
            <a:solidFill>
              <a:srgbClr val="2E3859"/>
            </a:solidFill>
          </p:spPr>
        </p:sp>
        <p:sp>
          <p:nvSpPr>
            <p:cNvPr id="4" name="TextBox 4"/>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1</a:t>
              </a:r>
            </a:p>
          </p:txBody>
        </p:sp>
      </p:grpSp>
      <p:sp>
        <p:nvSpPr>
          <p:cNvPr id="5" name="Freeform 5"/>
          <p:cNvSpPr/>
          <p:nvPr/>
        </p:nvSpPr>
        <p:spPr>
          <a:xfrm>
            <a:off x="9657248" y="5441962"/>
            <a:ext cx="7254094" cy="4935806"/>
          </a:xfrm>
          <a:custGeom>
            <a:avLst/>
            <a:gdLst/>
            <a:ahLst/>
            <a:cxnLst/>
            <a:rect l="l" t="t" r="r" b="b"/>
            <a:pathLst>
              <a:path w="7254094" h="4935806">
                <a:moveTo>
                  <a:pt x="0" y="0"/>
                </a:moveTo>
                <a:lnTo>
                  <a:pt x="7254094" y="0"/>
                </a:lnTo>
                <a:lnTo>
                  <a:pt x="7254094" y="4935807"/>
                </a:lnTo>
                <a:lnTo>
                  <a:pt x="0" y="4935807"/>
                </a:lnTo>
                <a:lnTo>
                  <a:pt x="0" y="0"/>
                </a:lnTo>
                <a:close/>
              </a:path>
            </a:pathLst>
          </a:custGeom>
          <a:blipFill>
            <a:blip r:embed="rId2"/>
            <a:stretch>
              <a:fillRect/>
            </a:stretch>
          </a:blipFill>
        </p:spPr>
      </p:sp>
      <p:sp>
        <p:nvSpPr>
          <p:cNvPr id="6" name="Freeform 6"/>
          <p:cNvSpPr/>
          <p:nvPr/>
        </p:nvSpPr>
        <p:spPr>
          <a:xfrm>
            <a:off x="15266329" y="0"/>
            <a:ext cx="3021671" cy="2880659"/>
          </a:xfrm>
          <a:custGeom>
            <a:avLst/>
            <a:gdLst/>
            <a:ahLst/>
            <a:cxnLst/>
            <a:rect l="l" t="t" r="r" b="b"/>
            <a:pathLst>
              <a:path w="3021671" h="2880659">
                <a:moveTo>
                  <a:pt x="0" y="0"/>
                </a:moveTo>
                <a:lnTo>
                  <a:pt x="3021671" y="0"/>
                </a:lnTo>
                <a:lnTo>
                  <a:pt x="3021671" y="2880659"/>
                </a:lnTo>
                <a:lnTo>
                  <a:pt x="0" y="2880659"/>
                </a:lnTo>
                <a:lnTo>
                  <a:pt x="0" y="0"/>
                </a:lnTo>
                <a:close/>
              </a:path>
            </a:pathLst>
          </a:custGeom>
          <a:blipFill>
            <a:blip r:embed="rId3"/>
            <a:stretch>
              <a:fillRect/>
            </a:stretch>
          </a:blipFill>
        </p:spPr>
      </p:sp>
      <p:sp>
        <p:nvSpPr>
          <p:cNvPr id="7" name="Freeform 7"/>
          <p:cNvSpPr/>
          <p:nvPr/>
        </p:nvSpPr>
        <p:spPr>
          <a:xfrm>
            <a:off x="1716055" y="4998633"/>
            <a:ext cx="5468367" cy="5288367"/>
          </a:xfrm>
          <a:custGeom>
            <a:avLst/>
            <a:gdLst/>
            <a:ahLst/>
            <a:cxnLst/>
            <a:rect l="l" t="t" r="r" b="b"/>
            <a:pathLst>
              <a:path w="5468367" h="5288367">
                <a:moveTo>
                  <a:pt x="0" y="0"/>
                </a:moveTo>
                <a:lnTo>
                  <a:pt x="5468367" y="0"/>
                </a:lnTo>
                <a:lnTo>
                  <a:pt x="5468367" y="5288367"/>
                </a:lnTo>
                <a:lnTo>
                  <a:pt x="0" y="5288367"/>
                </a:lnTo>
                <a:lnTo>
                  <a:pt x="0" y="0"/>
                </a:lnTo>
                <a:close/>
              </a:path>
            </a:pathLst>
          </a:custGeom>
          <a:blipFill>
            <a:blip r:embed="rId4"/>
            <a:stretch>
              <a:fillRect/>
            </a:stretch>
          </a:blipFill>
        </p:spPr>
      </p:sp>
      <p:sp>
        <p:nvSpPr>
          <p:cNvPr id="8" name="TextBox 8"/>
          <p:cNvSpPr txBox="1"/>
          <p:nvPr/>
        </p:nvSpPr>
        <p:spPr>
          <a:xfrm>
            <a:off x="1716055" y="741622"/>
            <a:ext cx="13103453" cy="1504950"/>
          </a:xfrm>
          <a:prstGeom prst="rect">
            <a:avLst/>
          </a:prstGeom>
        </p:spPr>
        <p:txBody>
          <a:bodyPr lIns="0" tIns="0" rIns="0" bIns="0" rtlCol="0" anchor="t">
            <a:spAutoFit/>
          </a:bodyPr>
          <a:lstStyle/>
          <a:p>
            <a:pPr>
              <a:lnSpc>
                <a:spcPts val="5999"/>
              </a:lnSpc>
              <a:spcBef>
                <a:spcPct val="0"/>
              </a:spcBef>
            </a:pPr>
            <a:r>
              <a:rPr lang="en-US" sz="4999" spc="-104">
                <a:solidFill>
                  <a:srgbClr val="000000"/>
                </a:solidFill>
                <a:latin typeface="Big Shoulders Display Bold"/>
              </a:rPr>
              <a:t>Nêu khái niệm miễn dịch, kháng nguyên và kháng thể? Tại sao nói viêm là phản ứng miễn dịch của cơ thể?</a:t>
            </a:r>
          </a:p>
        </p:txBody>
      </p:sp>
      <p:sp>
        <p:nvSpPr>
          <p:cNvPr id="9" name="TextBox 9"/>
          <p:cNvSpPr txBox="1"/>
          <p:nvPr/>
        </p:nvSpPr>
        <p:spPr>
          <a:xfrm>
            <a:off x="859641" y="2569758"/>
            <a:ext cx="15870163" cy="2095500"/>
          </a:xfrm>
          <a:prstGeom prst="rect">
            <a:avLst/>
          </a:prstGeom>
        </p:spPr>
        <p:txBody>
          <a:bodyPr lIns="0" tIns="0" rIns="0" bIns="0" rtlCol="0" anchor="t">
            <a:spAutoFit/>
          </a:bodyPr>
          <a:lstStyle/>
          <a:p>
            <a:pPr algn="just">
              <a:lnSpc>
                <a:spcPts val="5520"/>
              </a:lnSpc>
              <a:spcBef>
                <a:spcPct val="0"/>
              </a:spcBef>
            </a:pPr>
            <a:r>
              <a:rPr lang="en-US" sz="4600" spc="-96">
                <a:solidFill>
                  <a:srgbClr val="000000"/>
                </a:solidFill>
                <a:latin typeface="Big Shoulders Display Bold"/>
              </a:rPr>
              <a:t>Miễn dịch là khả năng cơ thể nhận diện và ngăn cản sự xâm nhập của mầm bệnh (virus, vi khuẩn, nấm, kí sinh trùng), đồng thời chống lại mầm bệnh khi nó xâm nhập vào cơ thể.</a:t>
            </a:r>
          </a:p>
        </p:txBody>
      </p:sp>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FFA"/>
        </a:solidFill>
        <a:effectLst/>
      </p:bgPr>
    </p:bg>
    <p:spTree>
      <p:nvGrpSpPr>
        <p:cNvPr id="1" name=""/>
        <p:cNvGrpSpPr/>
        <p:nvPr/>
      </p:nvGrpSpPr>
      <p:grpSpPr>
        <a:xfrm>
          <a:off x="0" y="0"/>
          <a:ext cx="0" cy="0"/>
          <a:chOff x="0" y="0"/>
          <a:chExt cx="0" cy="0"/>
        </a:xfrm>
      </p:grpSpPr>
      <p:sp>
        <p:nvSpPr>
          <p:cNvPr id="2" name="Freeform 2"/>
          <p:cNvSpPr/>
          <p:nvPr/>
        </p:nvSpPr>
        <p:spPr>
          <a:xfrm>
            <a:off x="1262595" y="524695"/>
            <a:ext cx="1399796" cy="1399796"/>
          </a:xfrm>
          <a:custGeom>
            <a:avLst/>
            <a:gdLst/>
            <a:ahLst/>
            <a:cxnLst/>
            <a:rect l="l" t="t" r="r" b="b"/>
            <a:pathLst>
              <a:path w="1399796" h="1399796">
                <a:moveTo>
                  <a:pt x="0" y="0"/>
                </a:moveTo>
                <a:lnTo>
                  <a:pt x="1399796" y="0"/>
                </a:lnTo>
                <a:lnTo>
                  <a:pt x="1399796" y="1399796"/>
                </a:lnTo>
                <a:lnTo>
                  <a:pt x="0" y="13997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5316250" y="4020963"/>
            <a:ext cx="1616659" cy="4385360"/>
            <a:chOff x="0" y="0"/>
            <a:chExt cx="2155546" cy="5847146"/>
          </a:xfrm>
        </p:grpSpPr>
        <p:sp>
          <p:nvSpPr>
            <p:cNvPr id="4" name="Freeform 4"/>
            <p:cNvSpPr/>
            <p:nvPr/>
          </p:nvSpPr>
          <p:spPr>
            <a:xfrm>
              <a:off x="0" y="2284261"/>
              <a:ext cx="2155546" cy="3562885"/>
            </a:xfrm>
            <a:custGeom>
              <a:avLst/>
              <a:gdLst/>
              <a:ahLst/>
              <a:cxnLst/>
              <a:rect l="l" t="t" r="r" b="b"/>
              <a:pathLst>
                <a:path w="2155546" h="3562885">
                  <a:moveTo>
                    <a:pt x="0" y="0"/>
                  </a:moveTo>
                  <a:lnTo>
                    <a:pt x="2155546" y="0"/>
                  </a:lnTo>
                  <a:lnTo>
                    <a:pt x="2155546" y="3562885"/>
                  </a:lnTo>
                  <a:lnTo>
                    <a:pt x="0" y="35628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86784" y="0"/>
              <a:ext cx="1381978" cy="2284261"/>
            </a:xfrm>
            <a:custGeom>
              <a:avLst/>
              <a:gdLst/>
              <a:ahLst/>
              <a:cxnLst/>
              <a:rect l="l" t="t" r="r" b="b"/>
              <a:pathLst>
                <a:path w="1381978" h="2284261">
                  <a:moveTo>
                    <a:pt x="0" y="0"/>
                  </a:moveTo>
                  <a:lnTo>
                    <a:pt x="1381978" y="0"/>
                  </a:lnTo>
                  <a:lnTo>
                    <a:pt x="1381978" y="2284261"/>
                  </a:lnTo>
                  <a:lnTo>
                    <a:pt x="0" y="2284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6" name="Group 6"/>
          <p:cNvGrpSpPr/>
          <p:nvPr/>
        </p:nvGrpSpPr>
        <p:grpSpPr>
          <a:xfrm>
            <a:off x="1355624" y="3905743"/>
            <a:ext cx="1616659" cy="4385360"/>
            <a:chOff x="0" y="0"/>
            <a:chExt cx="2155546" cy="5847146"/>
          </a:xfrm>
        </p:grpSpPr>
        <p:sp>
          <p:nvSpPr>
            <p:cNvPr id="7" name="Freeform 7"/>
            <p:cNvSpPr/>
            <p:nvPr/>
          </p:nvSpPr>
          <p:spPr>
            <a:xfrm>
              <a:off x="0" y="2284261"/>
              <a:ext cx="2155546" cy="3562885"/>
            </a:xfrm>
            <a:custGeom>
              <a:avLst/>
              <a:gdLst/>
              <a:ahLst/>
              <a:cxnLst/>
              <a:rect l="l" t="t" r="r" b="b"/>
              <a:pathLst>
                <a:path w="2155546" h="3562885">
                  <a:moveTo>
                    <a:pt x="0" y="0"/>
                  </a:moveTo>
                  <a:lnTo>
                    <a:pt x="2155546" y="0"/>
                  </a:lnTo>
                  <a:lnTo>
                    <a:pt x="2155546" y="3562885"/>
                  </a:lnTo>
                  <a:lnTo>
                    <a:pt x="0" y="35628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386784" y="0"/>
              <a:ext cx="1381978" cy="2284261"/>
            </a:xfrm>
            <a:custGeom>
              <a:avLst/>
              <a:gdLst/>
              <a:ahLst/>
              <a:cxnLst/>
              <a:rect l="l" t="t" r="r" b="b"/>
              <a:pathLst>
                <a:path w="1381978" h="2284261">
                  <a:moveTo>
                    <a:pt x="0" y="0"/>
                  </a:moveTo>
                  <a:lnTo>
                    <a:pt x="1381978" y="0"/>
                  </a:lnTo>
                  <a:lnTo>
                    <a:pt x="1381978" y="2284261"/>
                  </a:lnTo>
                  <a:lnTo>
                    <a:pt x="0" y="2284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9" name="Freeform 9"/>
          <p:cNvSpPr/>
          <p:nvPr/>
        </p:nvSpPr>
        <p:spPr>
          <a:xfrm>
            <a:off x="0" y="8291103"/>
            <a:ext cx="18968540" cy="2940124"/>
          </a:xfrm>
          <a:custGeom>
            <a:avLst/>
            <a:gdLst/>
            <a:ahLst/>
            <a:cxnLst/>
            <a:rect l="l" t="t" r="r" b="b"/>
            <a:pathLst>
              <a:path w="18968540" h="2940124">
                <a:moveTo>
                  <a:pt x="0" y="0"/>
                </a:moveTo>
                <a:lnTo>
                  <a:pt x="18968540" y="0"/>
                </a:lnTo>
                <a:lnTo>
                  <a:pt x="18968540" y="2940124"/>
                </a:lnTo>
                <a:lnTo>
                  <a:pt x="0" y="2940124"/>
                </a:lnTo>
                <a:lnTo>
                  <a:pt x="0" y="0"/>
                </a:lnTo>
                <a:close/>
              </a:path>
            </a:pathLst>
          </a:custGeom>
          <a:blipFill>
            <a:blip r:embed="rId7"/>
            <a:stretch>
              <a:fillRect/>
            </a:stretch>
          </a:blipFill>
        </p:spPr>
      </p:sp>
      <p:sp>
        <p:nvSpPr>
          <p:cNvPr id="10" name="Freeform 10"/>
          <p:cNvSpPr/>
          <p:nvPr/>
        </p:nvSpPr>
        <p:spPr>
          <a:xfrm rot="-8100000" flipH="1" flipV="1">
            <a:off x="16642650" y="-421365"/>
            <a:ext cx="1988602" cy="1988602"/>
          </a:xfrm>
          <a:custGeom>
            <a:avLst/>
            <a:gdLst/>
            <a:ahLst/>
            <a:cxnLst/>
            <a:rect l="l" t="t" r="r" b="b"/>
            <a:pathLst>
              <a:path w="1988602" h="1988602">
                <a:moveTo>
                  <a:pt x="1988603" y="1988603"/>
                </a:moveTo>
                <a:lnTo>
                  <a:pt x="0" y="1988603"/>
                </a:lnTo>
                <a:lnTo>
                  <a:pt x="0" y="0"/>
                </a:lnTo>
                <a:lnTo>
                  <a:pt x="1988603" y="0"/>
                </a:lnTo>
                <a:lnTo>
                  <a:pt x="1988603" y="198860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8405579" flipH="1" flipV="1">
            <a:off x="-323979" y="-469607"/>
            <a:ext cx="1988602" cy="1988602"/>
          </a:xfrm>
          <a:custGeom>
            <a:avLst/>
            <a:gdLst/>
            <a:ahLst/>
            <a:cxnLst/>
            <a:rect l="l" t="t" r="r" b="b"/>
            <a:pathLst>
              <a:path w="1988602" h="1988602">
                <a:moveTo>
                  <a:pt x="1988603" y="1988603"/>
                </a:moveTo>
                <a:lnTo>
                  <a:pt x="0" y="1988603"/>
                </a:lnTo>
                <a:lnTo>
                  <a:pt x="0" y="0"/>
                </a:lnTo>
                <a:lnTo>
                  <a:pt x="1988603" y="0"/>
                </a:lnTo>
                <a:lnTo>
                  <a:pt x="1988603" y="198860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2684301" y="829922"/>
            <a:ext cx="6062395" cy="885825"/>
          </a:xfrm>
          <a:prstGeom prst="rect">
            <a:avLst/>
          </a:prstGeom>
        </p:spPr>
        <p:txBody>
          <a:bodyPr lIns="0" tIns="0" rIns="0" bIns="0" rtlCol="0" anchor="t">
            <a:spAutoFit/>
          </a:bodyPr>
          <a:lstStyle/>
          <a:p>
            <a:pPr algn="ctr">
              <a:lnSpc>
                <a:spcPts val="6999"/>
              </a:lnSpc>
              <a:spcBef>
                <a:spcPct val="0"/>
              </a:spcBef>
            </a:pPr>
            <a:r>
              <a:rPr lang="en-US" sz="5833">
                <a:solidFill>
                  <a:srgbClr val="E30613"/>
                </a:solidFill>
                <a:latin typeface="Big Shoulders Display Bold"/>
              </a:rPr>
              <a:t>SỰ THẬT THÚ VỊ VỀ MÁU </a:t>
            </a:r>
          </a:p>
        </p:txBody>
      </p:sp>
      <p:pic>
        <p:nvPicPr>
          <p:cNvPr id="13" name="Picture 13"/>
          <p:cNvPicPr>
            <a:picLocks noChangeAspect="1"/>
          </p:cNvPicPr>
          <p:nvPr>
            <a:videoFile r:link="rId1"/>
          </p:nvPr>
        </p:nvPicPr>
        <p:blipFill>
          <a:blip r:embed="rId10"/>
          <a:stretch>
            <a:fillRect/>
          </a:stretch>
        </p:blipFill>
        <p:spPr>
          <a:xfrm>
            <a:off x="3467583" y="1979091"/>
            <a:ext cx="11352834" cy="63859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28" y="1033095"/>
            <a:ext cx="958045" cy="845804"/>
            <a:chOff x="0" y="0"/>
            <a:chExt cx="1277393" cy="1127739"/>
          </a:xfrm>
        </p:grpSpPr>
        <p:sp>
          <p:nvSpPr>
            <p:cNvPr id="3" name="AutoShape 3"/>
            <p:cNvSpPr/>
            <p:nvPr/>
          </p:nvSpPr>
          <p:spPr>
            <a:xfrm>
              <a:off x="0" y="0"/>
              <a:ext cx="1277393" cy="1127739"/>
            </a:xfrm>
            <a:prstGeom prst="rect">
              <a:avLst/>
            </a:prstGeom>
            <a:solidFill>
              <a:srgbClr val="2E3859"/>
            </a:solidFill>
          </p:spPr>
        </p:sp>
        <p:sp>
          <p:nvSpPr>
            <p:cNvPr id="4" name="TextBox 4"/>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1</a:t>
              </a:r>
            </a:p>
          </p:txBody>
        </p:sp>
      </p:grpSp>
      <p:sp>
        <p:nvSpPr>
          <p:cNvPr id="5" name="Freeform 5"/>
          <p:cNvSpPr/>
          <p:nvPr/>
        </p:nvSpPr>
        <p:spPr>
          <a:xfrm>
            <a:off x="15671218" y="49203"/>
            <a:ext cx="2616782" cy="2397627"/>
          </a:xfrm>
          <a:custGeom>
            <a:avLst/>
            <a:gdLst/>
            <a:ahLst/>
            <a:cxnLst/>
            <a:rect l="l" t="t" r="r" b="b"/>
            <a:pathLst>
              <a:path w="2616782" h="2397627">
                <a:moveTo>
                  <a:pt x="0" y="0"/>
                </a:moveTo>
                <a:lnTo>
                  <a:pt x="2616782" y="0"/>
                </a:lnTo>
                <a:lnTo>
                  <a:pt x="2616782" y="2397627"/>
                </a:lnTo>
                <a:lnTo>
                  <a:pt x="0" y="2397627"/>
                </a:lnTo>
                <a:lnTo>
                  <a:pt x="0" y="0"/>
                </a:lnTo>
                <a:close/>
              </a:path>
            </a:pathLst>
          </a:custGeom>
          <a:blipFill>
            <a:blip r:embed="rId2"/>
            <a:stretch>
              <a:fillRect/>
            </a:stretch>
          </a:blipFill>
        </p:spPr>
      </p:sp>
      <p:sp>
        <p:nvSpPr>
          <p:cNvPr id="6" name="TextBox 6"/>
          <p:cNvSpPr txBox="1"/>
          <p:nvPr/>
        </p:nvSpPr>
        <p:spPr>
          <a:xfrm>
            <a:off x="1716055" y="741622"/>
            <a:ext cx="13103453" cy="1504950"/>
          </a:xfrm>
          <a:prstGeom prst="rect">
            <a:avLst/>
          </a:prstGeom>
        </p:spPr>
        <p:txBody>
          <a:bodyPr lIns="0" tIns="0" rIns="0" bIns="0" rtlCol="0" anchor="t">
            <a:spAutoFit/>
          </a:bodyPr>
          <a:lstStyle/>
          <a:p>
            <a:pPr>
              <a:lnSpc>
                <a:spcPts val="5999"/>
              </a:lnSpc>
              <a:spcBef>
                <a:spcPct val="0"/>
              </a:spcBef>
            </a:pPr>
            <a:r>
              <a:rPr lang="en-US" sz="4999" spc="-104">
                <a:solidFill>
                  <a:srgbClr val="000000"/>
                </a:solidFill>
                <a:latin typeface="Big Shoulders Display Bold"/>
              </a:rPr>
              <a:t>Nêu khái niệm miễn dịch, kháng nguyên và kháng thể? Tại sao nói viêm là phản ứng miễn dịch của cơ thể?</a:t>
            </a:r>
          </a:p>
        </p:txBody>
      </p:sp>
      <p:sp>
        <p:nvSpPr>
          <p:cNvPr id="7" name="TextBox 7"/>
          <p:cNvSpPr txBox="1"/>
          <p:nvPr/>
        </p:nvSpPr>
        <p:spPr>
          <a:xfrm>
            <a:off x="559728" y="2610645"/>
            <a:ext cx="14521189" cy="1400175"/>
          </a:xfrm>
          <a:prstGeom prst="rect">
            <a:avLst/>
          </a:prstGeom>
        </p:spPr>
        <p:txBody>
          <a:bodyPr lIns="0" tIns="0" rIns="0" bIns="0" rtlCol="0" anchor="t">
            <a:spAutoFit/>
          </a:bodyPr>
          <a:lstStyle/>
          <a:p>
            <a:pPr algn="just">
              <a:lnSpc>
                <a:spcPts val="5519"/>
              </a:lnSpc>
              <a:spcBef>
                <a:spcPct val="0"/>
              </a:spcBef>
            </a:pPr>
            <a:r>
              <a:rPr lang="en-US" sz="4599" spc="-96">
                <a:solidFill>
                  <a:srgbClr val="000000"/>
                </a:solidFill>
                <a:latin typeface="Big Shoulders Display Bold"/>
              </a:rPr>
              <a:t>Kháng nguyên là các chất lạ, khi xâm nhập vào cơ thể sẽ được bạch cầu nhận diện và sinh ra các kháng thể tương ứng.</a:t>
            </a:r>
          </a:p>
        </p:txBody>
      </p:sp>
      <p:sp>
        <p:nvSpPr>
          <p:cNvPr id="8" name="TextBox 8"/>
          <p:cNvSpPr txBox="1"/>
          <p:nvPr/>
        </p:nvSpPr>
        <p:spPr>
          <a:xfrm>
            <a:off x="760269" y="9111818"/>
            <a:ext cx="15617726" cy="704850"/>
          </a:xfrm>
          <a:prstGeom prst="rect">
            <a:avLst/>
          </a:prstGeom>
        </p:spPr>
        <p:txBody>
          <a:bodyPr lIns="0" tIns="0" rIns="0" bIns="0" rtlCol="0" anchor="t">
            <a:spAutoFit/>
          </a:bodyPr>
          <a:lstStyle/>
          <a:p>
            <a:pPr algn="ctr">
              <a:lnSpc>
                <a:spcPts val="5519"/>
              </a:lnSpc>
              <a:spcBef>
                <a:spcPct val="0"/>
              </a:spcBef>
            </a:pPr>
            <a:r>
              <a:rPr lang="en-US" sz="4599" spc="-96">
                <a:solidFill>
                  <a:srgbClr val="000000"/>
                </a:solidFill>
                <a:latin typeface="Big Shoulders Display Bold"/>
              </a:rPr>
              <a:t>Kháng thể là chất do bạch cầu tiết ra, có khả liên kết đặc hiệu với kháng nguyên.</a:t>
            </a:r>
          </a:p>
        </p:txBody>
      </p:sp>
      <p:sp>
        <p:nvSpPr>
          <p:cNvPr id="9" name="Freeform 9"/>
          <p:cNvSpPr/>
          <p:nvPr/>
        </p:nvSpPr>
        <p:spPr>
          <a:xfrm>
            <a:off x="2933193" y="4196558"/>
            <a:ext cx="10669177" cy="4739048"/>
          </a:xfrm>
          <a:custGeom>
            <a:avLst/>
            <a:gdLst/>
            <a:ahLst/>
            <a:cxnLst/>
            <a:rect l="l" t="t" r="r" b="b"/>
            <a:pathLst>
              <a:path w="10669177" h="4739048">
                <a:moveTo>
                  <a:pt x="0" y="0"/>
                </a:moveTo>
                <a:lnTo>
                  <a:pt x="10669177" y="0"/>
                </a:lnTo>
                <a:lnTo>
                  <a:pt x="10669177" y="4739047"/>
                </a:lnTo>
                <a:lnTo>
                  <a:pt x="0" y="4739047"/>
                </a:lnTo>
                <a:lnTo>
                  <a:pt x="0" y="0"/>
                </a:lnTo>
                <a:close/>
              </a:path>
            </a:pathLst>
          </a:custGeom>
          <a:blipFill>
            <a:blip r:embed="rId3"/>
            <a:stretch>
              <a:fillRect t="-4555" b="-3036"/>
            </a:stretch>
          </a:blipFill>
        </p:spPr>
      </p:sp>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68686" y="1287435"/>
            <a:ext cx="14812930" cy="758825"/>
          </a:xfrm>
          <a:prstGeom prst="rect">
            <a:avLst/>
          </a:prstGeom>
        </p:spPr>
        <p:txBody>
          <a:bodyPr lIns="0" tIns="0" rIns="0" bIns="0" rtlCol="0" anchor="t">
            <a:spAutoFit/>
          </a:bodyPr>
          <a:lstStyle/>
          <a:p>
            <a:pPr algn="just">
              <a:lnSpc>
                <a:spcPts val="5950"/>
              </a:lnSpc>
            </a:pPr>
            <a:r>
              <a:rPr lang="en-US" sz="5000" spc="-200">
                <a:solidFill>
                  <a:srgbClr val="000000"/>
                </a:solidFill>
                <a:latin typeface="Big Shoulders Display Bold"/>
              </a:rPr>
              <a:t>Hoạt động miễn dịch của cơ thể có sự tham gia của những tế bào nào?</a:t>
            </a:r>
          </a:p>
        </p:txBody>
      </p:sp>
      <p:grpSp>
        <p:nvGrpSpPr>
          <p:cNvPr id="3" name="Group 3"/>
          <p:cNvGrpSpPr/>
          <p:nvPr/>
        </p:nvGrpSpPr>
        <p:grpSpPr>
          <a:xfrm>
            <a:off x="1028700" y="1219942"/>
            <a:ext cx="958045" cy="845804"/>
            <a:chOff x="0" y="0"/>
            <a:chExt cx="1277393" cy="1127739"/>
          </a:xfrm>
        </p:grpSpPr>
        <p:sp>
          <p:nvSpPr>
            <p:cNvPr id="4" name="AutoShape 4"/>
            <p:cNvSpPr/>
            <p:nvPr/>
          </p:nvSpPr>
          <p:spPr>
            <a:xfrm>
              <a:off x="0" y="0"/>
              <a:ext cx="1277393" cy="1127739"/>
            </a:xfrm>
            <a:prstGeom prst="rect">
              <a:avLst/>
            </a:prstGeom>
            <a:solidFill>
              <a:srgbClr val="2E3859"/>
            </a:solidFill>
          </p:spPr>
        </p:sp>
        <p:sp>
          <p:nvSpPr>
            <p:cNvPr id="5" name="TextBox 5"/>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2</a:t>
              </a:r>
            </a:p>
          </p:txBody>
        </p:sp>
      </p:grpSp>
      <p:sp>
        <p:nvSpPr>
          <p:cNvPr id="6" name="TextBox 6"/>
          <p:cNvSpPr txBox="1"/>
          <p:nvPr/>
        </p:nvSpPr>
        <p:spPr>
          <a:xfrm>
            <a:off x="468972" y="2350477"/>
            <a:ext cx="16896213" cy="2095500"/>
          </a:xfrm>
          <a:prstGeom prst="rect">
            <a:avLst/>
          </a:prstGeom>
        </p:spPr>
        <p:txBody>
          <a:bodyPr lIns="0" tIns="0" rIns="0" bIns="0" rtlCol="0" anchor="t">
            <a:spAutoFit/>
          </a:bodyPr>
          <a:lstStyle/>
          <a:p>
            <a:pPr marL="993139" lvl="1" indent="-496570" algn="just">
              <a:lnSpc>
                <a:spcPts val="5519"/>
              </a:lnSpc>
              <a:buFont typeface="Arial"/>
              <a:buChar char="•"/>
            </a:pPr>
            <a:r>
              <a:rPr lang="en-US" sz="4599" spc="-96">
                <a:solidFill>
                  <a:srgbClr val="000000"/>
                </a:solidFill>
                <a:latin typeface="Big Shoulders Display Bold"/>
              </a:rPr>
              <a:t>Hàng rào bảo vệ tự nhiên gồm: da, niêm mạc (đường tiêu hóa, đường hô hấp), dịch tiết (nước mắt, nước bọt, dịch vị…) ngăn không cho mầm bệnh xâm nhập vào cơ thể.</a:t>
            </a:r>
          </a:p>
        </p:txBody>
      </p:sp>
      <p:sp>
        <p:nvSpPr>
          <p:cNvPr id="7" name="TextBox 7"/>
          <p:cNvSpPr txBox="1"/>
          <p:nvPr/>
        </p:nvSpPr>
        <p:spPr>
          <a:xfrm>
            <a:off x="431151" y="4360252"/>
            <a:ext cx="16934034" cy="4938395"/>
          </a:xfrm>
          <a:prstGeom prst="rect">
            <a:avLst/>
          </a:prstGeom>
        </p:spPr>
        <p:txBody>
          <a:bodyPr lIns="0" tIns="0" rIns="0" bIns="0" rtlCol="0" anchor="t">
            <a:spAutoFit/>
          </a:bodyPr>
          <a:lstStyle/>
          <a:p>
            <a:pPr marL="1014731" lvl="1" indent="-507365" algn="just">
              <a:lnSpc>
                <a:spcPts val="6580"/>
              </a:lnSpc>
              <a:buFont typeface="Arial"/>
              <a:buChar char="•"/>
            </a:pPr>
            <a:r>
              <a:rPr lang="en-US" sz="4700">
                <a:solidFill>
                  <a:srgbClr val="000000"/>
                </a:solidFill>
                <a:latin typeface="Big Shoulders Display Bold"/>
              </a:rPr>
              <a:t>Thực bào: Khi có mầm bệnh xâm nhập vào cơ thể, bạch cầu sẽ tấn công chúng để bảo vệ cơ thể</a:t>
            </a:r>
          </a:p>
          <a:p>
            <a:pPr marL="1014731" lvl="1" indent="-507365" algn="just">
              <a:lnSpc>
                <a:spcPts val="6580"/>
              </a:lnSpc>
              <a:buFont typeface="Arial"/>
              <a:buChar char="•"/>
            </a:pPr>
            <a:r>
              <a:rPr lang="en-US" sz="4700">
                <a:solidFill>
                  <a:srgbClr val="000000"/>
                </a:solidFill>
                <a:latin typeface="Big Shoulders Display Bold"/>
              </a:rPr>
              <a:t>Phản ứng viêm: tạo ổ viêm để cô cụm mầm bệnh và kích thích bạch cầu đến tiêu diệt các thực bào mầm bệnh.</a:t>
            </a:r>
          </a:p>
          <a:p>
            <a:pPr marL="1014731" lvl="1" indent="-507365" algn="just">
              <a:lnSpc>
                <a:spcPts val="6580"/>
              </a:lnSpc>
              <a:buFont typeface="Arial"/>
              <a:buChar char="•"/>
            </a:pPr>
            <a:r>
              <a:rPr lang="en-US" sz="4700">
                <a:solidFill>
                  <a:srgbClr val="000000"/>
                </a:solidFill>
                <a:latin typeface="Big Shoulders Display Bold"/>
              </a:rPr>
              <a:t>Sinh kháng thể: bạch cầu tiết ra kháng thể có khả năng liên kết đặc hiệu với kháng nguyên trên mầm bệnh và tiêu diệt kháng nguyên.</a:t>
            </a:r>
          </a:p>
        </p:txBody>
      </p:sp>
      <p:sp>
        <p:nvSpPr>
          <p:cNvPr id="8" name="Freeform 8"/>
          <p:cNvSpPr/>
          <p:nvPr/>
        </p:nvSpPr>
        <p:spPr>
          <a:xfrm>
            <a:off x="14411196" y="7696460"/>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9" name="Freeform 9"/>
          <p:cNvSpPr/>
          <p:nvPr/>
        </p:nvSpPr>
        <p:spPr>
          <a:xfrm>
            <a:off x="0" y="9082765"/>
            <a:ext cx="1627345" cy="1204235"/>
          </a:xfrm>
          <a:custGeom>
            <a:avLst/>
            <a:gdLst/>
            <a:ahLst/>
            <a:cxnLst/>
            <a:rect l="l" t="t" r="r" b="b"/>
            <a:pathLst>
              <a:path w="1627345" h="1204235">
                <a:moveTo>
                  <a:pt x="0" y="0"/>
                </a:moveTo>
                <a:lnTo>
                  <a:pt x="1627345" y="0"/>
                </a:lnTo>
                <a:lnTo>
                  <a:pt x="1627345" y="1204235"/>
                </a:lnTo>
                <a:lnTo>
                  <a:pt x="0" y="12042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1591708" y="-570608"/>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2121522" y="0"/>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33165"/>
            <a:ext cx="958045" cy="845804"/>
            <a:chOff x="0" y="0"/>
            <a:chExt cx="1277393" cy="1127739"/>
          </a:xfrm>
        </p:grpSpPr>
        <p:sp>
          <p:nvSpPr>
            <p:cNvPr id="3" name="AutoShape 3"/>
            <p:cNvSpPr/>
            <p:nvPr/>
          </p:nvSpPr>
          <p:spPr>
            <a:xfrm>
              <a:off x="0" y="0"/>
              <a:ext cx="1277393" cy="1127739"/>
            </a:xfrm>
            <a:prstGeom prst="rect">
              <a:avLst/>
            </a:prstGeom>
            <a:solidFill>
              <a:srgbClr val="2E3859"/>
            </a:solidFill>
          </p:spPr>
        </p:sp>
        <p:sp>
          <p:nvSpPr>
            <p:cNvPr id="4" name="TextBox 4"/>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3</a:t>
              </a:r>
            </a:p>
          </p:txBody>
        </p:sp>
      </p:grpSp>
      <p:sp>
        <p:nvSpPr>
          <p:cNvPr id="5" name="Freeform 5"/>
          <p:cNvSpPr/>
          <p:nvPr/>
        </p:nvSpPr>
        <p:spPr>
          <a:xfrm>
            <a:off x="111939" y="2813794"/>
            <a:ext cx="3749612" cy="4114800"/>
          </a:xfrm>
          <a:custGeom>
            <a:avLst/>
            <a:gdLst/>
            <a:ahLst/>
            <a:cxnLst/>
            <a:rect l="l" t="t" r="r" b="b"/>
            <a:pathLst>
              <a:path w="3749612" h="4114800">
                <a:moveTo>
                  <a:pt x="0" y="0"/>
                </a:moveTo>
                <a:lnTo>
                  <a:pt x="3749612" y="0"/>
                </a:lnTo>
                <a:lnTo>
                  <a:pt x="374961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577597" y="5605345"/>
            <a:ext cx="7241261" cy="4618161"/>
          </a:xfrm>
          <a:custGeom>
            <a:avLst/>
            <a:gdLst/>
            <a:ahLst/>
            <a:cxnLst/>
            <a:rect l="l" t="t" r="r" b="b"/>
            <a:pathLst>
              <a:path w="7241261" h="4618161">
                <a:moveTo>
                  <a:pt x="0" y="0"/>
                </a:moveTo>
                <a:lnTo>
                  <a:pt x="7241261" y="0"/>
                </a:lnTo>
                <a:lnTo>
                  <a:pt x="7241261" y="4618161"/>
                </a:lnTo>
                <a:lnTo>
                  <a:pt x="0" y="4618161"/>
                </a:lnTo>
                <a:lnTo>
                  <a:pt x="0" y="0"/>
                </a:lnTo>
                <a:close/>
              </a:path>
            </a:pathLst>
          </a:custGeom>
          <a:blipFill>
            <a:blip r:embed="rId4"/>
            <a:stretch>
              <a:fillRect b="-11449"/>
            </a:stretch>
          </a:blipFill>
        </p:spPr>
      </p:sp>
      <p:sp>
        <p:nvSpPr>
          <p:cNvPr id="7" name="Freeform 7"/>
          <p:cNvSpPr/>
          <p:nvPr/>
        </p:nvSpPr>
        <p:spPr>
          <a:xfrm>
            <a:off x="15949459" y="8041176"/>
            <a:ext cx="2669179" cy="2533293"/>
          </a:xfrm>
          <a:custGeom>
            <a:avLst/>
            <a:gdLst/>
            <a:ahLst/>
            <a:cxnLst/>
            <a:rect l="l" t="t" r="r" b="b"/>
            <a:pathLst>
              <a:path w="2669179" h="2533293">
                <a:moveTo>
                  <a:pt x="0" y="0"/>
                </a:moveTo>
                <a:lnTo>
                  <a:pt x="2669179" y="0"/>
                </a:lnTo>
                <a:lnTo>
                  <a:pt x="2669179" y="2533294"/>
                </a:lnTo>
                <a:lnTo>
                  <a:pt x="0" y="2533294"/>
                </a:lnTo>
                <a:lnTo>
                  <a:pt x="0" y="0"/>
                </a:lnTo>
                <a:close/>
              </a:path>
            </a:pathLst>
          </a:custGeom>
          <a:blipFill>
            <a:blip r:embed="rId5">
              <a:alphaModFix amt="54000"/>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1870319" y="7647990"/>
            <a:ext cx="4860094" cy="3596470"/>
          </a:xfrm>
          <a:custGeom>
            <a:avLst/>
            <a:gdLst/>
            <a:ahLst/>
            <a:cxnLst/>
            <a:rect l="l" t="t" r="r" b="b"/>
            <a:pathLst>
              <a:path w="4860094" h="3596470">
                <a:moveTo>
                  <a:pt x="4860095" y="0"/>
                </a:moveTo>
                <a:lnTo>
                  <a:pt x="0" y="0"/>
                </a:lnTo>
                <a:lnTo>
                  <a:pt x="0" y="3596470"/>
                </a:lnTo>
                <a:lnTo>
                  <a:pt x="4860095" y="3596470"/>
                </a:lnTo>
                <a:lnTo>
                  <a:pt x="4860095" y="0"/>
                </a:lnTo>
                <a:close/>
              </a:path>
            </a:pathLst>
          </a:custGeom>
          <a:blipFill>
            <a:blip r:embed="rId7">
              <a:alphaModFix amt="12000"/>
              <a:extLst>
                <a:ext uri="{96DAC541-7B7A-43D3-8B79-37D633B846F1}">
                  <asvg:svgBlip xmlns:asvg="http://schemas.microsoft.com/office/drawing/2016/SVG/main" r:embed="rId8"/>
                </a:ext>
              </a:extLst>
            </a:blip>
            <a:stretch>
              <a:fillRect/>
            </a:stretch>
          </a:blipFill>
        </p:spPr>
      </p:sp>
      <p:sp>
        <p:nvSpPr>
          <p:cNvPr id="9" name="Freeform 9"/>
          <p:cNvSpPr/>
          <p:nvPr/>
        </p:nvSpPr>
        <p:spPr>
          <a:xfrm flipH="1">
            <a:off x="15134801" y="6801934"/>
            <a:ext cx="4860094" cy="3596470"/>
          </a:xfrm>
          <a:custGeom>
            <a:avLst/>
            <a:gdLst/>
            <a:ahLst/>
            <a:cxnLst/>
            <a:rect l="l" t="t" r="r" b="b"/>
            <a:pathLst>
              <a:path w="4860094" h="3596470">
                <a:moveTo>
                  <a:pt x="4860095" y="0"/>
                </a:moveTo>
                <a:lnTo>
                  <a:pt x="0" y="0"/>
                </a:lnTo>
                <a:lnTo>
                  <a:pt x="0" y="3596470"/>
                </a:lnTo>
                <a:lnTo>
                  <a:pt x="4860095" y="3596470"/>
                </a:lnTo>
                <a:lnTo>
                  <a:pt x="4860095" y="0"/>
                </a:lnTo>
                <a:close/>
              </a:path>
            </a:pathLst>
          </a:custGeom>
          <a:blipFill>
            <a:blip r:embed="rId7">
              <a:alphaModFix amt="12000"/>
              <a:extLst>
                <a:ext uri="{96DAC541-7B7A-43D3-8B79-37D633B846F1}">
                  <asvg:svgBlip xmlns:asvg="http://schemas.microsoft.com/office/drawing/2016/SVG/main" r:embed="rId8"/>
                </a:ext>
              </a:extLst>
            </a:blip>
            <a:stretch>
              <a:fillRect/>
            </a:stretch>
          </a:blipFill>
        </p:spPr>
      </p:sp>
      <p:sp>
        <p:nvSpPr>
          <p:cNvPr id="10" name="Freeform 10"/>
          <p:cNvSpPr/>
          <p:nvPr/>
        </p:nvSpPr>
        <p:spPr>
          <a:xfrm>
            <a:off x="1507723" y="8798228"/>
            <a:ext cx="1482053" cy="1444328"/>
          </a:xfrm>
          <a:custGeom>
            <a:avLst/>
            <a:gdLst/>
            <a:ahLst/>
            <a:cxnLst/>
            <a:rect l="l" t="t" r="r" b="b"/>
            <a:pathLst>
              <a:path w="1482053" h="1444328">
                <a:moveTo>
                  <a:pt x="0" y="0"/>
                </a:moveTo>
                <a:lnTo>
                  <a:pt x="1482053" y="0"/>
                </a:lnTo>
                <a:lnTo>
                  <a:pt x="1482053" y="1444328"/>
                </a:lnTo>
                <a:lnTo>
                  <a:pt x="0" y="1444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4329299" y="2718544"/>
            <a:ext cx="13731791" cy="3216910"/>
          </a:xfrm>
          <a:prstGeom prst="rect">
            <a:avLst/>
          </a:prstGeom>
        </p:spPr>
        <p:txBody>
          <a:bodyPr lIns="0" tIns="0" rIns="0" bIns="0" rtlCol="0" anchor="t">
            <a:spAutoFit/>
          </a:bodyPr>
          <a:lstStyle/>
          <a:p>
            <a:pPr>
              <a:lnSpc>
                <a:spcPts val="6439"/>
              </a:lnSpc>
              <a:spcBef>
                <a:spcPct val="0"/>
              </a:spcBef>
            </a:pPr>
            <a:r>
              <a:rPr lang="en-US" sz="4599">
                <a:solidFill>
                  <a:srgbClr val="000000"/>
                </a:solidFill>
                <a:latin typeface="Big Shoulders Display Bold"/>
              </a:rPr>
              <a:t>Mụn trứng cá xuất hiện do lỗ chân lông bị bít tắc, sự tăng lên của vi khuẩn dẫn tới các tế bào bạch cầu trong máu được huy động đến để tiêu diệt làm xuất hiện mụn. Đây là một phản ứng miễn dịch.</a:t>
            </a:r>
          </a:p>
        </p:txBody>
      </p:sp>
      <p:sp>
        <p:nvSpPr>
          <p:cNvPr id="12" name="TextBox 12"/>
          <p:cNvSpPr txBox="1"/>
          <p:nvPr/>
        </p:nvSpPr>
        <p:spPr>
          <a:xfrm>
            <a:off x="2185027" y="1028700"/>
            <a:ext cx="15246350" cy="1504950"/>
          </a:xfrm>
          <a:prstGeom prst="rect">
            <a:avLst/>
          </a:prstGeom>
        </p:spPr>
        <p:txBody>
          <a:bodyPr lIns="0" tIns="0" rIns="0" bIns="0" rtlCol="0" anchor="t">
            <a:spAutoFit/>
          </a:bodyPr>
          <a:lstStyle/>
          <a:p>
            <a:pPr algn="just">
              <a:lnSpc>
                <a:spcPts val="5999"/>
              </a:lnSpc>
              <a:spcBef>
                <a:spcPct val="0"/>
              </a:spcBef>
            </a:pPr>
            <a:r>
              <a:rPr lang="en-US" sz="4999" spc="-104">
                <a:solidFill>
                  <a:srgbClr val="000000"/>
                </a:solidFill>
                <a:latin typeface="Big Shoulders Display Bold"/>
              </a:rPr>
              <a:t>Theo em “mụn trứng cá” trên da có phải là phản ứng miễn dịch không? Vì sao?</a:t>
            </a: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870319" y="7647990"/>
            <a:ext cx="4860094" cy="3596470"/>
          </a:xfrm>
          <a:custGeom>
            <a:avLst/>
            <a:gdLst/>
            <a:ahLst/>
            <a:cxnLst/>
            <a:rect l="l" t="t" r="r" b="b"/>
            <a:pathLst>
              <a:path w="4860094" h="3596470">
                <a:moveTo>
                  <a:pt x="4860095" y="0"/>
                </a:moveTo>
                <a:lnTo>
                  <a:pt x="0" y="0"/>
                </a:lnTo>
                <a:lnTo>
                  <a:pt x="0" y="3596470"/>
                </a:lnTo>
                <a:lnTo>
                  <a:pt x="4860095" y="3596470"/>
                </a:lnTo>
                <a:lnTo>
                  <a:pt x="4860095"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507723" y="8798228"/>
            <a:ext cx="1482053" cy="1444328"/>
          </a:xfrm>
          <a:custGeom>
            <a:avLst/>
            <a:gdLst/>
            <a:ahLst/>
            <a:cxnLst/>
            <a:rect l="l" t="t" r="r" b="b"/>
            <a:pathLst>
              <a:path w="1482053" h="1444328">
                <a:moveTo>
                  <a:pt x="0" y="0"/>
                </a:moveTo>
                <a:lnTo>
                  <a:pt x="1482053" y="0"/>
                </a:lnTo>
                <a:lnTo>
                  <a:pt x="1482053" y="1444328"/>
                </a:lnTo>
                <a:lnTo>
                  <a:pt x="0" y="1444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028700" y="1028700"/>
            <a:ext cx="958045" cy="845804"/>
            <a:chOff x="0" y="0"/>
            <a:chExt cx="1277393" cy="1127739"/>
          </a:xfrm>
        </p:grpSpPr>
        <p:sp>
          <p:nvSpPr>
            <p:cNvPr id="5" name="AutoShape 5"/>
            <p:cNvSpPr/>
            <p:nvPr/>
          </p:nvSpPr>
          <p:spPr>
            <a:xfrm>
              <a:off x="0" y="0"/>
              <a:ext cx="1277393" cy="1127739"/>
            </a:xfrm>
            <a:prstGeom prst="rect">
              <a:avLst/>
            </a:prstGeom>
            <a:solidFill>
              <a:srgbClr val="2E3859"/>
            </a:solidFill>
          </p:spPr>
        </p:sp>
        <p:sp>
          <p:nvSpPr>
            <p:cNvPr id="6" name="TextBox 6"/>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4</a:t>
              </a:r>
            </a:p>
          </p:txBody>
        </p:sp>
      </p:grpSp>
      <p:sp>
        <p:nvSpPr>
          <p:cNvPr id="7" name="Freeform 7"/>
          <p:cNvSpPr/>
          <p:nvPr/>
        </p:nvSpPr>
        <p:spPr>
          <a:xfrm>
            <a:off x="12214260" y="5010438"/>
            <a:ext cx="6073740" cy="5276562"/>
          </a:xfrm>
          <a:custGeom>
            <a:avLst/>
            <a:gdLst/>
            <a:ahLst/>
            <a:cxnLst/>
            <a:rect l="l" t="t" r="r" b="b"/>
            <a:pathLst>
              <a:path w="6073740" h="5276562">
                <a:moveTo>
                  <a:pt x="0" y="0"/>
                </a:moveTo>
                <a:lnTo>
                  <a:pt x="6073740" y="0"/>
                </a:lnTo>
                <a:lnTo>
                  <a:pt x="6073740" y="5276562"/>
                </a:lnTo>
                <a:lnTo>
                  <a:pt x="0" y="52765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252533" y="7317414"/>
            <a:ext cx="3285849" cy="2969586"/>
          </a:xfrm>
          <a:custGeom>
            <a:avLst/>
            <a:gdLst/>
            <a:ahLst/>
            <a:cxnLst/>
            <a:rect l="l" t="t" r="r" b="b"/>
            <a:pathLst>
              <a:path w="3285849" h="2969586">
                <a:moveTo>
                  <a:pt x="0" y="0"/>
                </a:moveTo>
                <a:lnTo>
                  <a:pt x="3285849" y="0"/>
                </a:lnTo>
                <a:lnTo>
                  <a:pt x="3285849" y="2969586"/>
                </a:lnTo>
                <a:lnTo>
                  <a:pt x="0" y="2969586"/>
                </a:lnTo>
                <a:lnTo>
                  <a:pt x="0" y="0"/>
                </a:lnTo>
                <a:close/>
              </a:path>
            </a:pathLst>
          </a:custGeom>
          <a:blipFill>
            <a:blip r:embed="rId8"/>
            <a:stretch>
              <a:fillRect/>
            </a:stretch>
          </a:blipFill>
        </p:spPr>
      </p:sp>
      <p:sp>
        <p:nvSpPr>
          <p:cNvPr id="9" name="Freeform 9"/>
          <p:cNvSpPr/>
          <p:nvPr/>
        </p:nvSpPr>
        <p:spPr>
          <a:xfrm>
            <a:off x="9938444" y="347039"/>
            <a:ext cx="2033444" cy="1982608"/>
          </a:xfrm>
          <a:custGeom>
            <a:avLst/>
            <a:gdLst/>
            <a:ahLst/>
            <a:cxnLst/>
            <a:rect l="l" t="t" r="r" b="b"/>
            <a:pathLst>
              <a:path w="2033444" h="1982608">
                <a:moveTo>
                  <a:pt x="0" y="0"/>
                </a:moveTo>
                <a:lnTo>
                  <a:pt x="2033445" y="0"/>
                </a:lnTo>
                <a:lnTo>
                  <a:pt x="2033445" y="1982608"/>
                </a:lnTo>
                <a:lnTo>
                  <a:pt x="0" y="19826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2185027" y="1160129"/>
            <a:ext cx="12331919" cy="714375"/>
          </a:xfrm>
          <a:prstGeom prst="rect">
            <a:avLst/>
          </a:prstGeom>
        </p:spPr>
        <p:txBody>
          <a:bodyPr lIns="0" tIns="0" rIns="0" bIns="0" rtlCol="0" anchor="t">
            <a:spAutoFit/>
          </a:bodyPr>
          <a:lstStyle/>
          <a:p>
            <a:pPr algn="just">
              <a:lnSpc>
                <a:spcPts val="5639"/>
              </a:lnSpc>
              <a:spcBef>
                <a:spcPct val="0"/>
              </a:spcBef>
            </a:pPr>
            <a:r>
              <a:rPr lang="en-US" sz="4699" spc="-98">
                <a:solidFill>
                  <a:srgbClr val="000000"/>
                </a:solidFill>
                <a:latin typeface="Big Shoulders Display Bold"/>
              </a:rPr>
              <a:t>Tại sao tiêm vaccine giúp phòng bệnh?</a:t>
            </a:r>
          </a:p>
        </p:txBody>
      </p:sp>
      <p:sp>
        <p:nvSpPr>
          <p:cNvPr id="11" name="TextBox 11"/>
          <p:cNvSpPr txBox="1"/>
          <p:nvPr/>
        </p:nvSpPr>
        <p:spPr>
          <a:xfrm>
            <a:off x="521920" y="2409250"/>
            <a:ext cx="17244160" cy="2689860"/>
          </a:xfrm>
          <a:prstGeom prst="rect">
            <a:avLst/>
          </a:prstGeom>
        </p:spPr>
        <p:txBody>
          <a:bodyPr lIns="0" tIns="0" rIns="0" bIns="0" rtlCol="0" anchor="t">
            <a:spAutoFit/>
          </a:bodyPr>
          <a:lstStyle/>
          <a:p>
            <a:pPr algn="just">
              <a:lnSpc>
                <a:spcPts val="7139"/>
              </a:lnSpc>
              <a:spcBef>
                <a:spcPct val="0"/>
              </a:spcBef>
            </a:pPr>
            <a:r>
              <a:rPr lang="en-US" sz="5099">
                <a:solidFill>
                  <a:srgbClr val="000000"/>
                </a:solidFill>
                <a:latin typeface="Big Shoulders Display Bold"/>
              </a:rPr>
              <a:t>Tiêm vaccine giúp phòng bệnh vì vaccine chứa kháng nguyên, khi đưa vào cơ thể sẽ kích thích bạch cầu sản sinh kháng thể chống lại mầm bệnh và “ghi nhớ” lại kháng nguyên đó. </a:t>
            </a:r>
          </a:p>
        </p:txBody>
      </p:sp>
    </p:spTree>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014701" cy="5509540"/>
          </a:xfrm>
          <a:custGeom>
            <a:avLst/>
            <a:gdLst/>
            <a:ahLst/>
            <a:cxnLst/>
            <a:rect l="l" t="t" r="r" b="b"/>
            <a:pathLst>
              <a:path w="4014701" h="5509540">
                <a:moveTo>
                  <a:pt x="0" y="0"/>
                </a:moveTo>
                <a:lnTo>
                  <a:pt x="4014701" y="0"/>
                </a:lnTo>
                <a:lnTo>
                  <a:pt x="4014701" y="5509540"/>
                </a:lnTo>
                <a:lnTo>
                  <a:pt x="0" y="5509540"/>
                </a:lnTo>
                <a:lnTo>
                  <a:pt x="0" y="0"/>
                </a:lnTo>
                <a:close/>
              </a:path>
            </a:pathLst>
          </a:custGeom>
          <a:blipFill>
            <a:blip r:embed="rId2"/>
            <a:stretch>
              <a:fillRect l="-20782" b="-2718"/>
            </a:stretch>
          </a:blipFill>
        </p:spPr>
      </p:sp>
      <p:sp>
        <p:nvSpPr>
          <p:cNvPr id="3" name="TextBox 3"/>
          <p:cNvSpPr txBox="1"/>
          <p:nvPr/>
        </p:nvSpPr>
        <p:spPr>
          <a:xfrm>
            <a:off x="4057341" y="2577767"/>
            <a:ext cx="13967086" cy="3722703"/>
          </a:xfrm>
          <a:prstGeom prst="rect">
            <a:avLst/>
          </a:prstGeom>
        </p:spPr>
        <p:txBody>
          <a:bodyPr lIns="0" tIns="0" rIns="0" bIns="0" rtlCol="0" anchor="t">
            <a:spAutoFit/>
          </a:bodyPr>
          <a:lstStyle/>
          <a:p>
            <a:pPr algn="just">
              <a:lnSpc>
                <a:spcPts val="7398"/>
              </a:lnSpc>
              <a:spcBef>
                <a:spcPct val="0"/>
              </a:spcBef>
            </a:pPr>
            <a:r>
              <a:rPr lang="en-US" sz="5779" spc="219">
                <a:solidFill>
                  <a:srgbClr val="000000"/>
                </a:solidFill>
                <a:latin typeface="Big Shoulders Display Bold"/>
              </a:rPr>
              <a:t>Miễn dịch là khả năng cơ thể nhận diện và ngăn cản sự xâm nhập của mầm bệnh, đồng thời chống lại mầm bệnh khi nó đã xâm nhập và cơ thể</a:t>
            </a:r>
          </a:p>
        </p:txBody>
      </p:sp>
      <p:sp>
        <p:nvSpPr>
          <p:cNvPr id="4" name="AutoShape 4"/>
          <p:cNvSpPr/>
          <p:nvPr/>
        </p:nvSpPr>
        <p:spPr>
          <a:xfrm flipH="1" flipV="1">
            <a:off x="1593151" y="2754770"/>
            <a:ext cx="2464190" cy="1708161"/>
          </a:xfrm>
          <a:prstGeom prst="line">
            <a:avLst/>
          </a:prstGeom>
          <a:ln w="57150" cap="flat">
            <a:solidFill>
              <a:srgbClr val="FE6963"/>
            </a:solidFill>
            <a:prstDash val="solid"/>
            <a:headEnd type="arrow" w="med" len="sm"/>
            <a:tailEnd type="none" w="sm" len="sm"/>
          </a:ln>
        </p:spPr>
      </p:sp>
      <p:sp>
        <p:nvSpPr>
          <p:cNvPr id="5" name="TextBox 5"/>
          <p:cNvSpPr txBox="1"/>
          <p:nvPr/>
        </p:nvSpPr>
        <p:spPr>
          <a:xfrm>
            <a:off x="447538" y="6599349"/>
            <a:ext cx="17392924" cy="2658951"/>
          </a:xfrm>
          <a:prstGeom prst="rect">
            <a:avLst/>
          </a:prstGeom>
        </p:spPr>
        <p:txBody>
          <a:bodyPr lIns="0" tIns="0" rIns="0" bIns="0" rtlCol="0" anchor="t">
            <a:spAutoFit/>
          </a:bodyPr>
          <a:lstStyle/>
          <a:p>
            <a:pPr algn="just">
              <a:lnSpc>
                <a:spcPts val="7014"/>
              </a:lnSpc>
              <a:spcBef>
                <a:spcPct val="0"/>
              </a:spcBef>
            </a:pPr>
            <a:r>
              <a:rPr lang="en-US" sz="5479" spc="208">
                <a:solidFill>
                  <a:srgbClr val="000000"/>
                </a:solidFill>
                <a:latin typeface="Big Shoulders Display Bold"/>
              </a:rPr>
              <a:t>Kháng nguyên là các chất lạ, khi xâm nhập vào cơ thể sẽ được các bạch cầu nhận diện và sinh ra các kháng thể tương ứng chống lại mầm bệnh.</a:t>
            </a:r>
          </a:p>
        </p:txBody>
      </p:sp>
      <p:sp>
        <p:nvSpPr>
          <p:cNvPr id="6" name="AutoShape 6"/>
          <p:cNvSpPr/>
          <p:nvPr/>
        </p:nvSpPr>
        <p:spPr>
          <a:xfrm flipV="1">
            <a:off x="1593151" y="3122753"/>
            <a:ext cx="0" cy="3340889"/>
          </a:xfrm>
          <a:prstGeom prst="line">
            <a:avLst/>
          </a:prstGeom>
          <a:ln w="57150" cap="flat">
            <a:solidFill>
              <a:srgbClr val="FE6963"/>
            </a:solidFill>
            <a:prstDash val="solid"/>
            <a:headEnd type="arrow" w="med" len="sm"/>
            <a:tailEnd type="none" w="sm" len="sm"/>
          </a:ln>
        </p:spPr>
      </p:sp>
      <p:sp>
        <p:nvSpPr>
          <p:cNvPr id="7" name="TextBox 7"/>
          <p:cNvSpPr txBox="1"/>
          <p:nvPr/>
        </p:nvSpPr>
        <p:spPr>
          <a:xfrm>
            <a:off x="7846887" y="809625"/>
            <a:ext cx="5481935" cy="1406292"/>
          </a:xfrm>
          <a:prstGeom prst="rect">
            <a:avLst/>
          </a:prstGeom>
        </p:spPr>
        <p:txBody>
          <a:bodyPr lIns="0" tIns="0" rIns="0" bIns="0" rtlCol="0" anchor="t">
            <a:spAutoFit/>
          </a:bodyPr>
          <a:lstStyle/>
          <a:p>
            <a:pPr algn="ctr">
              <a:lnSpc>
                <a:spcPts val="10029"/>
              </a:lnSpc>
              <a:spcBef>
                <a:spcPct val="0"/>
              </a:spcBef>
            </a:pPr>
            <a:r>
              <a:rPr lang="en-US" sz="7835" spc="297">
                <a:solidFill>
                  <a:srgbClr val="FF3131"/>
                </a:solidFill>
                <a:latin typeface="Bungee"/>
              </a:rPr>
              <a:t>KẾT LUẬN</a:t>
            </a:r>
          </a:p>
        </p:txBody>
      </p:sp>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7443" y="3706803"/>
            <a:ext cx="1798837" cy="1769823"/>
          </a:xfrm>
          <a:custGeom>
            <a:avLst/>
            <a:gdLst/>
            <a:ahLst/>
            <a:cxnLst/>
            <a:rect l="l" t="t" r="r" b="b"/>
            <a:pathLst>
              <a:path w="1798837" h="1769823">
                <a:moveTo>
                  <a:pt x="0" y="0"/>
                </a:moveTo>
                <a:lnTo>
                  <a:pt x="1798836" y="0"/>
                </a:lnTo>
                <a:lnTo>
                  <a:pt x="1798836" y="1769823"/>
                </a:lnTo>
                <a:lnTo>
                  <a:pt x="0" y="1769823"/>
                </a:lnTo>
                <a:lnTo>
                  <a:pt x="0" y="0"/>
                </a:lnTo>
                <a:close/>
              </a:path>
            </a:pathLst>
          </a:custGeom>
          <a:blipFill>
            <a:blip r:embed="rId2"/>
            <a:stretch>
              <a:fillRect/>
            </a:stretch>
          </a:blipFill>
        </p:spPr>
      </p:sp>
      <p:grpSp>
        <p:nvGrpSpPr>
          <p:cNvPr id="3" name="Group 3"/>
          <p:cNvGrpSpPr/>
          <p:nvPr/>
        </p:nvGrpSpPr>
        <p:grpSpPr>
          <a:xfrm>
            <a:off x="633988" y="5716007"/>
            <a:ext cx="3848226" cy="1143146"/>
            <a:chOff x="0" y="0"/>
            <a:chExt cx="1013524" cy="301075"/>
          </a:xfrm>
        </p:grpSpPr>
        <p:sp>
          <p:nvSpPr>
            <p:cNvPr id="4" name="Freeform 4"/>
            <p:cNvSpPr/>
            <p:nvPr/>
          </p:nvSpPr>
          <p:spPr>
            <a:xfrm>
              <a:off x="0" y="0"/>
              <a:ext cx="1013524" cy="301075"/>
            </a:xfrm>
            <a:custGeom>
              <a:avLst/>
              <a:gdLst/>
              <a:ahLst/>
              <a:cxnLst/>
              <a:rect l="l" t="t" r="r" b="b"/>
              <a:pathLst>
                <a:path w="1013524" h="301075">
                  <a:moveTo>
                    <a:pt x="24142" y="0"/>
                  </a:moveTo>
                  <a:lnTo>
                    <a:pt x="989383" y="0"/>
                  </a:lnTo>
                  <a:cubicBezTo>
                    <a:pt x="995785" y="0"/>
                    <a:pt x="1001926" y="2544"/>
                    <a:pt x="1006453" y="7071"/>
                  </a:cubicBezTo>
                  <a:cubicBezTo>
                    <a:pt x="1010981" y="11598"/>
                    <a:pt x="1013524" y="17739"/>
                    <a:pt x="1013524" y="24142"/>
                  </a:cubicBezTo>
                  <a:lnTo>
                    <a:pt x="1013524" y="276934"/>
                  </a:lnTo>
                  <a:cubicBezTo>
                    <a:pt x="1013524" y="283336"/>
                    <a:pt x="1010981" y="289477"/>
                    <a:pt x="1006453" y="294004"/>
                  </a:cubicBezTo>
                  <a:cubicBezTo>
                    <a:pt x="1001926" y="298532"/>
                    <a:pt x="995786" y="301075"/>
                    <a:pt x="989383" y="301075"/>
                  </a:cubicBezTo>
                  <a:lnTo>
                    <a:pt x="24142" y="301075"/>
                  </a:lnTo>
                  <a:cubicBezTo>
                    <a:pt x="17739" y="301075"/>
                    <a:pt x="11598" y="298532"/>
                    <a:pt x="7071" y="294004"/>
                  </a:cubicBezTo>
                  <a:cubicBezTo>
                    <a:pt x="2544" y="289477"/>
                    <a:pt x="0" y="283336"/>
                    <a:pt x="0" y="276934"/>
                  </a:cubicBezTo>
                  <a:lnTo>
                    <a:pt x="0" y="24142"/>
                  </a:lnTo>
                  <a:cubicBezTo>
                    <a:pt x="0" y="17739"/>
                    <a:pt x="2544" y="11598"/>
                    <a:pt x="7071" y="7071"/>
                  </a:cubicBezTo>
                  <a:cubicBezTo>
                    <a:pt x="11598" y="2544"/>
                    <a:pt x="17739" y="0"/>
                    <a:pt x="24142" y="0"/>
                  </a:cubicBezTo>
                  <a:close/>
                </a:path>
              </a:pathLst>
            </a:custGeom>
            <a:solidFill>
              <a:srgbClr val="FF3131"/>
            </a:solidFill>
            <a:ln w="47625" cap="sq">
              <a:solidFill>
                <a:srgbClr val="D9AC38"/>
              </a:solidFill>
              <a:prstDash val="solid"/>
              <a:miter/>
            </a:ln>
          </p:spPr>
        </p:sp>
        <p:sp>
          <p:nvSpPr>
            <p:cNvPr id="5" name="TextBox 5"/>
            <p:cNvSpPr txBox="1"/>
            <p:nvPr/>
          </p:nvSpPr>
          <p:spPr>
            <a:xfrm>
              <a:off x="0" y="-38100"/>
              <a:ext cx="1013524" cy="33917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5296039" y="4002805"/>
            <a:ext cx="12848038" cy="5841195"/>
          </a:xfrm>
          <a:custGeom>
            <a:avLst/>
            <a:gdLst/>
            <a:ahLst/>
            <a:cxnLst/>
            <a:rect l="l" t="t" r="r" b="b"/>
            <a:pathLst>
              <a:path w="12848038" h="5841195">
                <a:moveTo>
                  <a:pt x="0" y="0"/>
                </a:moveTo>
                <a:lnTo>
                  <a:pt x="12848038" y="0"/>
                </a:lnTo>
                <a:lnTo>
                  <a:pt x="12848038" y="5841195"/>
                </a:lnTo>
                <a:lnTo>
                  <a:pt x="0" y="5841195"/>
                </a:lnTo>
                <a:lnTo>
                  <a:pt x="0" y="0"/>
                </a:lnTo>
                <a:close/>
              </a:path>
            </a:pathLst>
          </a:custGeom>
          <a:blipFill>
            <a:blip r:embed="rId3"/>
            <a:stretch>
              <a:fillRect/>
            </a:stretch>
          </a:blipFill>
        </p:spPr>
      </p:sp>
      <p:sp>
        <p:nvSpPr>
          <p:cNvPr id="7" name="Freeform 7"/>
          <p:cNvSpPr/>
          <p:nvPr/>
        </p:nvSpPr>
        <p:spPr>
          <a:xfrm>
            <a:off x="16241980" y="0"/>
            <a:ext cx="2034639" cy="2044864"/>
          </a:xfrm>
          <a:custGeom>
            <a:avLst/>
            <a:gdLst/>
            <a:ahLst/>
            <a:cxnLst/>
            <a:rect l="l" t="t" r="r" b="b"/>
            <a:pathLst>
              <a:path w="2034639" h="2044864">
                <a:moveTo>
                  <a:pt x="0" y="0"/>
                </a:moveTo>
                <a:lnTo>
                  <a:pt x="2034640" y="0"/>
                </a:lnTo>
                <a:lnTo>
                  <a:pt x="2034640" y="2044864"/>
                </a:lnTo>
                <a:lnTo>
                  <a:pt x="0" y="2044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4439344" y="213115"/>
            <a:ext cx="9409311" cy="1228865"/>
          </a:xfrm>
          <a:prstGeom prst="rect">
            <a:avLst/>
          </a:prstGeom>
        </p:spPr>
        <p:txBody>
          <a:bodyPr lIns="0" tIns="0" rIns="0" bIns="0" rtlCol="0" anchor="t">
            <a:spAutoFit/>
          </a:bodyPr>
          <a:lstStyle/>
          <a:p>
            <a:pPr algn="ctr">
              <a:lnSpc>
                <a:spcPts val="10124"/>
              </a:lnSpc>
            </a:pPr>
            <a:r>
              <a:rPr lang="en-US" sz="7231">
                <a:solidFill>
                  <a:srgbClr val="BE110D"/>
                </a:solidFill>
                <a:latin typeface="Quicksand 1 Bold"/>
              </a:rPr>
              <a:t>PHIẾU HỌC TẬP SỐ 3</a:t>
            </a:r>
          </a:p>
        </p:txBody>
      </p:sp>
      <p:sp>
        <p:nvSpPr>
          <p:cNvPr id="9" name="TextBox 9"/>
          <p:cNvSpPr txBox="1"/>
          <p:nvPr/>
        </p:nvSpPr>
        <p:spPr>
          <a:xfrm>
            <a:off x="2194630" y="1337206"/>
            <a:ext cx="13898740" cy="891971"/>
          </a:xfrm>
          <a:prstGeom prst="rect">
            <a:avLst/>
          </a:prstGeom>
        </p:spPr>
        <p:txBody>
          <a:bodyPr lIns="0" tIns="0" rIns="0" bIns="0" rtlCol="0" anchor="t">
            <a:spAutoFit/>
          </a:bodyPr>
          <a:lstStyle/>
          <a:p>
            <a:pPr algn="ctr">
              <a:lnSpc>
                <a:spcPts val="7231"/>
              </a:lnSpc>
            </a:pPr>
            <a:r>
              <a:rPr lang="en-US" sz="5165">
                <a:solidFill>
                  <a:srgbClr val="004AAD"/>
                </a:solidFill>
                <a:latin typeface="Quicksand 1 Bold"/>
              </a:rPr>
              <a:t>TÌM HIỂU VỀ NHÓM MÁU VÀ TRUYỀN MÁU</a:t>
            </a:r>
          </a:p>
        </p:txBody>
      </p:sp>
      <p:sp>
        <p:nvSpPr>
          <p:cNvPr id="10" name="TextBox 10"/>
          <p:cNvSpPr txBox="1"/>
          <p:nvPr/>
        </p:nvSpPr>
        <p:spPr>
          <a:xfrm>
            <a:off x="1224093" y="5816093"/>
            <a:ext cx="2668015" cy="942975"/>
          </a:xfrm>
          <a:prstGeom prst="rect">
            <a:avLst/>
          </a:prstGeom>
        </p:spPr>
        <p:txBody>
          <a:bodyPr lIns="0" tIns="0" rIns="0" bIns="0" rtlCol="0" anchor="t">
            <a:spAutoFit/>
          </a:bodyPr>
          <a:lstStyle/>
          <a:p>
            <a:pPr algn="ctr">
              <a:lnSpc>
                <a:spcPts val="7440"/>
              </a:lnSpc>
            </a:pPr>
            <a:r>
              <a:rPr lang="en-US" sz="6200" spc="-130">
                <a:solidFill>
                  <a:srgbClr val="FFDE59"/>
                </a:solidFill>
                <a:latin typeface="Big Shoulders Display Bold"/>
              </a:rPr>
              <a:t>Trạm 3</a:t>
            </a:r>
          </a:p>
        </p:txBody>
      </p:sp>
      <p:sp>
        <p:nvSpPr>
          <p:cNvPr id="11" name="TextBox 11"/>
          <p:cNvSpPr txBox="1"/>
          <p:nvPr/>
        </p:nvSpPr>
        <p:spPr>
          <a:xfrm>
            <a:off x="-121866" y="7130543"/>
            <a:ext cx="5561828" cy="1885950"/>
          </a:xfrm>
          <a:prstGeom prst="rect">
            <a:avLst/>
          </a:prstGeom>
        </p:spPr>
        <p:txBody>
          <a:bodyPr lIns="0" tIns="0" rIns="0" bIns="0" rtlCol="0" anchor="t">
            <a:spAutoFit/>
          </a:bodyPr>
          <a:lstStyle/>
          <a:p>
            <a:pPr algn="ctr">
              <a:lnSpc>
                <a:spcPts val="7440"/>
              </a:lnSpc>
            </a:pPr>
            <a:r>
              <a:rPr lang="en-US" sz="6200" spc="-130">
                <a:solidFill>
                  <a:srgbClr val="000000"/>
                </a:solidFill>
                <a:latin typeface="Big Shoulders Display Bold"/>
              </a:rPr>
              <a:t>Tìm hiểu về nhóm máu và truyền máu.</a:t>
            </a:r>
          </a:p>
        </p:txBody>
      </p:sp>
      <p:sp>
        <p:nvSpPr>
          <p:cNvPr id="12" name="TextBox 12"/>
          <p:cNvSpPr txBox="1"/>
          <p:nvPr/>
        </p:nvSpPr>
        <p:spPr>
          <a:xfrm>
            <a:off x="3312083" y="2415686"/>
            <a:ext cx="13850967" cy="1406144"/>
          </a:xfrm>
          <a:prstGeom prst="rect">
            <a:avLst/>
          </a:prstGeom>
        </p:spPr>
        <p:txBody>
          <a:bodyPr lIns="0" tIns="0" rIns="0" bIns="0" rtlCol="0" anchor="t">
            <a:spAutoFit/>
          </a:bodyPr>
          <a:lstStyle/>
          <a:p>
            <a:pPr algn="just">
              <a:lnSpc>
                <a:spcPts val="5593"/>
              </a:lnSpc>
            </a:pPr>
            <a:r>
              <a:rPr lang="en-US" sz="4700" spc="-188">
                <a:solidFill>
                  <a:srgbClr val="000000"/>
                </a:solidFill>
                <a:latin typeface="Big Shoulders Display Bold"/>
              </a:rPr>
              <a:t>Tham khảo SGK trang 145 – 146, điền tên các loại nhóm máu, kháng nguyên, kháng thể ở mỗi nhóm vào bảng dưới đây?</a:t>
            </a:r>
          </a:p>
        </p:txBody>
      </p:sp>
      <p:grpSp>
        <p:nvGrpSpPr>
          <p:cNvPr id="13" name="Group 13"/>
          <p:cNvGrpSpPr/>
          <p:nvPr/>
        </p:nvGrpSpPr>
        <p:grpSpPr>
          <a:xfrm>
            <a:off x="2194630" y="2691093"/>
            <a:ext cx="958045" cy="845804"/>
            <a:chOff x="0" y="0"/>
            <a:chExt cx="1277393" cy="1127739"/>
          </a:xfrm>
        </p:grpSpPr>
        <p:sp>
          <p:nvSpPr>
            <p:cNvPr id="14" name="AutoShape 14"/>
            <p:cNvSpPr/>
            <p:nvPr/>
          </p:nvSpPr>
          <p:spPr>
            <a:xfrm>
              <a:off x="0" y="0"/>
              <a:ext cx="1277393" cy="1127739"/>
            </a:xfrm>
            <a:prstGeom prst="rect">
              <a:avLst/>
            </a:prstGeom>
            <a:solidFill>
              <a:srgbClr val="2E3859"/>
            </a:solidFill>
          </p:spPr>
        </p:sp>
        <p:sp>
          <p:nvSpPr>
            <p:cNvPr id="15" name="TextBox 15"/>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1</a:t>
              </a:r>
            </a:p>
          </p:txBody>
        </p:sp>
      </p:grpSp>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54543" y="7534211"/>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5938880"/>
            <a:ext cx="5710347" cy="4348120"/>
          </a:xfrm>
          <a:custGeom>
            <a:avLst/>
            <a:gdLst/>
            <a:ahLst/>
            <a:cxnLst/>
            <a:rect l="l" t="t" r="r" b="b"/>
            <a:pathLst>
              <a:path w="5710347" h="4348120">
                <a:moveTo>
                  <a:pt x="0" y="0"/>
                </a:moveTo>
                <a:lnTo>
                  <a:pt x="5710347" y="0"/>
                </a:lnTo>
                <a:lnTo>
                  <a:pt x="5710347" y="4348120"/>
                </a:lnTo>
                <a:lnTo>
                  <a:pt x="0" y="4348120"/>
                </a:lnTo>
                <a:lnTo>
                  <a:pt x="0" y="0"/>
                </a:lnTo>
                <a:close/>
              </a:path>
            </a:pathLst>
          </a:custGeom>
          <a:blipFill>
            <a:blip r:embed="rId4"/>
            <a:stretch>
              <a:fillRect/>
            </a:stretch>
          </a:blipFill>
        </p:spPr>
      </p:sp>
      <p:sp>
        <p:nvSpPr>
          <p:cNvPr id="4" name="TextBox 4"/>
          <p:cNvSpPr txBox="1"/>
          <p:nvPr/>
        </p:nvSpPr>
        <p:spPr>
          <a:xfrm>
            <a:off x="4439344" y="213115"/>
            <a:ext cx="9409311" cy="1228865"/>
          </a:xfrm>
          <a:prstGeom prst="rect">
            <a:avLst/>
          </a:prstGeom>
        </p:spPr>
        <p:txBody>
          <a:bodyPr lIns="0" tIns="0" rIns="0" bIns="0" rtlCol="0" anchor="t">
            <a:spAutoFit/>
          </a:bodyPr>
          <a:lstStyle/>
          <a:p>
            <a:pPr algn="ctr">
              <a:lnSpc>
                <a:spcPts val="10124"/>
              </a:lnSpc>
            </a:pPr>
            <a:r>
              <a:rPr lang="en-US" sz="7231">
                <a:solidFill>
                  <a:srgbClr val="BE110D"/>
                </a:solidFill>
                <a:latin typeface="Quicksand 1 Bold"/>
              </a:rPr>
              <a:t>PHIẾU HỌC TẬP SỐ 3</a:t>
            </a:r>
          </a:p>
        </p:txBody>
      </p:sp>
      <p:sp>
        <p:nvSpPr>
          <p:cNvPr id="5" name="TextBox 5"/>
          <p:cNvSpPr txBox="1"/>
          <p:nvPr/>
        </p:nvSpPr>
        <p:spPr>
          <a:xfrm>
            <a:off x="2194630" y="1337206"/>
            <a:ext cx="13898740" cy="891971"/>
          </a:xfrm>
          <a:prstGeom prst="rect">
            <a:avLst/>
          </a:prstGeom>
        </p:spPr>
        <p:txBody>
          <a:bodyPr lIns="0" tIns="0" rIns="0" bIns="0" rtlCol="0" anchor="t">
            <a:spAutoFit/>
          </a:bodyPr>
          <a:lstStyle/>
          <a:p>
            <a:pPr algn="ctr">
              <a:lnSpc>
                <a:spcPts val="7231"/>
              </a:lnSpc>
            </a:pPr>
            <a:r>
              <a:rPr lang="en-US" sz="5165">
                <a:solidFill>
                  <a:srgbClr val="004AAD"/>
                </a:solidFill>
                <a:latin typeface="Quicksand 1 Bold"/>
              </a:rPr>
              <a:t>TÌM HIỂU VỀ NHÓM MÁU VÀ TRUYỀN MÁU</a:t>
            </a:r>
          </a:p>
        </p:txBody>
      </p:sp>
      <p:sp>
        <p:nvSpPr>
          <p:cNvPr id="6" name="TextBox 6"/>
          <p:cNvSpPr txBox="1"/>
          <p:nvPr/>
        </p:nvSpPr>
        <p:spPr>
          <a:xfrm>
            <a:off x="1818262" y="2554694"/>
            <a:ext cx="13336281" cy="701294"/>
          </a:xfrm>
          <a:prstGeom prst="rect">
            <a:avLst/>
          </a:prstGeom>
        </p:spPr>
        <p:txBody>
          <a:bodyPr lIns="0" tIns="0" rIns="0" bIns="0" rtlCol="0" anchor="t">
            <a:spAutoFit/>
          </a:bodyPr>
          <a:lstStyle/>
          <a:p>
            <a:pPr algn="just">
              <a:lnSpc>
                <a:spcPts val="5592"/>
              </a:lnSpc>
            </a:pPr>
            <a:r>
              <a:rPr lang="en-US" sz="4699" spc="-187">
                <a:solidFill>
                  <a:srgbClr val="000000"/>
                </a:solidFill>
                <a:latin typeface="Big Shoulders Display Bold"/>
              </a:rPr>
              <a:t>Nêu ý nghĩa thông tin về nhóm máu trong sổ khám sức khỏe.</a:t>
            </a:r>
          </a:p>
        </p:txBody>
      </p:sp>
      <p:sp>
        <p:nvSpPr>
          <p:cNvPr id="7" name="TextBox 7"/>
          <p:cNvSpPr txBox="1"/>
          <p:nvPr/>
        </p:nvSpPr>
        <p:spPr>
          <a:xfrm>
            <a:off x="3316829" y="3789786"/>
            <a:ext cx="14222964" cy="1406144"/>
          </a:xfrm>
          <a:prstGeom prst="rect">
            <a:avLst/>
          </a:prstGeom>
        </p:spPr>
        <p:txBody>
          <a:bodyPr lIns="0" tIns="0" rIns="0" bIns="0" rtlCol="0" anchor="t">
            <a:spAutoFit/>
          </a:bodyPr>
          <a:lstStyle/>
          <a:p>
            <a:pPr algn="just">
              <a:lnSpc>
                <a:spcPts val="5592"/>
              </a:lnSpc>
            </a:pPr>
            <a:r>
              <a:rPr lang="en-US" sz="4699" spc="-187">
                <a:solidFill>
                  <a:srgbClr val="000000"/>
                </a:solidFill>
                <a:latin typeface="Big Shoulders Display Bold"/>
              </a:rPr>
              <a:t>Nếu truyền khác nhóm máu với lượng máu nhỏ thì người nhóm máu O, AB có thể truyền cho những người thuộc nhóm máu nào? Giải thích.</a:t>
            </a:r>
          </a:p>
        </p:txBody>
      </p:sp>
      <p:grpSp>
        <p:nvGrpSpPr>
          <p:cNvPr id="8" name="Group 8"/>
          <p:cNvGrpSpPr/>
          <p:nvPr/>
        </p:nvGrpSpPr>
        <p:grpSpPr>
          <a:xfrm>
            <a:off x="651562" y="2477676"/>
            <a:ext cx="958045" cy="845804"/>
            <a:chOff x="0" y="0"/>
            <a:chExt cx="1277393" cy="1127739"/>
          </a:xfrm>
        </p:grpSpPr>
        <p:sp>
          <p:nvSpPr>
            <p:cNvPr id="9" name="AutoShape 9"/>
            <p:cNvSpPr/>
            <p:nvPr/>
          </p:nvSpPr>
          <p:spPr>
            <a:xfrm>
              <a:off x="0" y="0"/>
              <a:ext cx="1277393" cy="1127739"/>
            </a:xfrm>
            <a:prstGeom prst="rect">
              <a:avLst/>
            </a:prstGeom>
            <a:solidFill>
              <a:srgbClr val="2E3859"/>
            </a:solidFill>
          </p:spPr>
        </p:sp>
        <p:sp>
          <p:nvSpPr>
            <p:cNvPr id="10" name="TextBox 10"/>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2</a:t>
              </a:r>
            </a:p>
          </p:txBody>
        </p:sp>
      </p:grpSp>
      <p:grpSp>
        <p:nvGrpSpPr>
          <p:cNvPr id="11" name="Group 11"/>
          <p:cNvGrpSpPr/>
          <p:nvPr/>
        </p:nvGrpSpPr>
        <p:grpSpPr>
          <a:xfrm>
            <a:off x="2194630" y="4065194"/>
            <a:ext cx="958045" cy="845804"/>
            <a:chOff x="0" y="0"/>
            <a:chExt cx="1277393" cy="1127739"/>
          </a:xfrm>
        </p:grpSpPr>
        <p:sp>
          <p:nvSpPr>
            <p:cNvPr id="12" name="AutoShape 12"/>
            <p:cNvSpPr/>
            <p:nvPr/>
          </p:nvSpPr>
          <p:spPr>
            <a:xfrm>
              <a:off x="0" y="0"/>
              <a:ext cx="1277393" cy="1127739"/>
            </a:xfrm>
            <a:prstGeom prst="rect">
              <a:avLst/>
            </a:prstGeom>
            <a:solidFill>
              <a:srgbClr val="2E3859"/>
            </a:solidFill>
          </p:spPr>
        </p:sp>
        <p:sp>
          <p:nvSpPr>
            <p:cNvPr id="13" name="TextBox 13"/>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3</a:t>
              </a:r>
            </a:p>
          </p:txBody>
        </p:sp>
      </p:grpSp>
      <p:sp>
        <p:nvSpPr>
          <p:cNvPr id="14" name="TextBox 14"/>
          <p:cNvSpPr txBox="1"/>
          <p:nvPr/>
        </p:nvSpPr>
        <p:spPr>
          <a:xfrm>
            <a:off x="5511524" y="5519780"/>
            <a:ext cx="12285227" cy="1406144"/>
          </a:xfrm>
          <a:prstGeom prst="rect">
            <a:avLst/>
          </a:prstGeom>
        </p:spPr>
        <p:txBody>
          <a:bodyPr lIns="0" tIns="0" rIns="0" bIns="0" rtlCol="0" anchor="t">
            <a:spAutoFit/>
          </a:bodyPr>
          <a:lstStyle/>
          <a:p>
            <a:pPr algn="just">
              <a:lnSpc>
                <a:spcPts val="5592"/>
              </a:lnSpc>
            </a:pPr>
            <a:r>
              <a:rPr lang="en-US" sz="4699" spc="-187">
                <a:solidFill>
                  <a:srgbClr val="000000"/>
                </a:solidFill>
                <a:latin typeface="Big Shoulders Display Bold"/>
              </a:rPr>
              <a:t>Trong trường hợp không có máu trùng với nhóm máu của người nhận, có thể truyền máu khác nhóm không? Vì sao?</a:t>
            </a:r>
          </a:p>
        </p:txBody>
      </p:sp>
      <p:grpSp>
        <p:nvGrpSpPr>
          <p:cNvPr id="15" name="Group 15"/>
          <p:cNvGrpSpPr/>
          <p:nvPr/>
        </p:nvGrpSpPr>
        <p:grpSpPr>
          <a:xfrm>
            <a:off x="4253173" y="5795188"/>
            <a:ext cx="958045" cy="845804"/>
            <a:chOff x="0" y="0"/>
            <a:chExt cx="1277393" cy="1127739"/>
          </a:xfrm>
        </p:grpSpPr>
        <p:sp>
          <p:nvSpPr>
            <p:cNvPr id="16" name="AutoShape 16"/>
            <p:cNvSpPr/>
            <p:nvPr/>
          </p:nvSpPr>
          <p:spPr>
            <a:xfrm>
              <a:off x="0" y="0"/>
              <a:ext cx="1277393" cy="1127739"/>
            </a:xfrm>
            <a:prstGeom prst="rect">
              <a:avLst/>
            </a:prstGeom>
            <a:solidFill>
              <a:srgbClr val="2E3859"/>
            </a:solidFill>
          </p:spPr>
        </p:sp>
        <p:sp>
          <p:nvSpPr>
            <p:cNvPr id="17" name="TextBox 17"/>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4</a:t>
              </a:r>
            </a:p>
          </p:txBody>
        </p:sp>
      </p:gr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13632"/>
            <a:ext cx="958045" cy="845804"/>
            <a:chOff x="0" y="0"/>
            <a:chExt cx="1277393" cy="1127739"/>
          </a:xfrm>
        </p:grpSpPr>
        <p:sp>
          <p:nvSpPr>
            <p:cNvPr id="3" name="AutoShape 3"/>
            <p:cNvSpPr/>
            <p:nvPr/>
          </p:nvSpPr>
          <p:spPr>
            <a:xfrm>
              <a:off x="0" y="0"/>
              <a:ext cx="1277393" cy="1127739"/>
            </a:xfrm>
            <a:prstGeom prst="rect">
              <a:avLst/>
            </a:prstGeom>
            <a:solidFill>
              <a:srgbClr val="2E3859"/>
            </a:solidFill>
          </p:spPr>
        </p:sp>
        <p:sp>
          <p:nvSpPr>
            <p:cNvPr id="4" name="TextBox 4"/>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1</a:t>
              </a:r>
            </a:p>
          </p:txBody>
        </p:sp>
      </p:grpSp>
      <p:sp>
        <p:nvSpPr>
          <p:cNvPr id="5" name="Freeform 5"/>
          <p:cNvSpPr/>
          <p:nvPr/>
        </p:nvSpPr>
        <p:spPr>
          <a:xfrm>
            <a:off x="920758" y="2832016"/>
            <a:ext cx="16760716" cy="6426284"/>
          </a:xfrm>
          <a:custGeom>
            <a:avLst/>
            <a:gdLst/>
            <a:ahLst/>
            <a:cxnLst/>
            <a:rect l="l" t="t" r="r" b="b"/>
            <a:pathLst>
              <a:path w="16760716" h="6426284">
                <a:moveTo>
                  <a:pt x="0" y="0"/>
                </a:moveTo>
                <a:lnTo>
                  <a:pt x="16760716" y="0"/>
                </a:lnTo>
                <a:lnTo>
                  <a:pt x="16760716" y="6426284"/>
                </a:lnTo>
                <a:lnTo>
                  <a:pt x="0" y="6426284"/>
                </a:lnTo>
                <a:lnTo>
                  <a:pt x="0" y="0"/>
                </a:lnTo>
                <a:close/>
              </a:path>
            </a:pathLst>
          </a:custGeom>
          <a:blipFill>
            <a:blip r:embed="rId2"/>
            <a:stretch>
              <a:fillRect/>
            </a:stretch>
          </a:blipFill>
        </p:spPr>
      </p:sp>
      <p:sp>
        <p:nvSpPr>
          <p:cNvPr id="6" name="TextBox 6"/>
          <p:cNvSpPr txBox="1"/>
          <p:nvPr/>
        </p:nvSpPr>
        <p:spPr>
          <a:xfrm>
            <a:off x="2146153" y="1038225"/>
            <a:ext cx="13850967" cy="1406144"/>
          </a:xfrm>
          <a:prstGeom prst="rect">
            <a:avLst/>
          </a:prstGeom>
        </p:spPr>
        <p:txBody>
          <a:bodyPr lIns="0" tIns="0" rIns="0" bIns="0" rtlCol="0" anchor="t">
            <a:spAutoFit/>
          </a:bodyPr>
          <a:lstStyle/>
          <a:p>
            <a:pPr algn="just">
              <a:lnSpc>
                <a:spcPts val="5593"/>
              </a:lnSpc>
            </a:pPr>
            <a:r>
              <a:rPr lang="en-US" sz="4700" spc="-188">
                <a:solidFill>
                  <a:srgbClr val="000000"/>
                </a:solidFill>
                <a:latin typeface="Big Shoulders Display Bold"/>
              </a:rPr>
              <a:t>Tham khảo SGK trang 145 – 146, điền tên các loại nhóm máu, kháng nguyên, kháng thể ở mỗi nhóm vào bảng dưới đây?</a:t>
            </a:r>
          </a:p>
        </p:txBody>
      </p:sp>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958045" cy="845804"/>
            <a:chOff x="0" y="0"/>
            <a:chExt cx="1277393" cy="1127739"/>
          </a:xfrm>
        </p:grpSpPr>
        <p:sp>
          <p:nvSpPr>
            <p:cNvPr id="3" name="AutoShape 3"/>
            <p:cNvSpPr/>
            <p:nvPr/>
          </p:nvSpPr>
          <p:spPr>
            <a:xfrm>
              <a:off x="0" y="0"/>
              <a:ext cx="1277393" cy="1127739"/>
            </a:xfrm>
            <a:prstGeom prst="rect">
              <a:avLst/>
            </a:prstGeom>
            <a:solidFill>
              <a:srgbClr val="2E3859"/>
            </a:solidFill>
          </p:spPr>
        </p:sp>
        <p:sp>
          <p:nvSpPr>
            <p:cNvPr id="4" name="TextBox 4"/>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2</a:t>
              </a:r>
            </a:p>
          </p:txBody>
        </p:sp>
      </p:grpSp>
      <p:sp>
        <p:nvSpPr>
          <p:cNvPr id="5" name="Freeform 5"/>
          <p:cNvSpPr/>
          <p:nvPr/>
        </p:nvSpPr>
        <p:spPr>
          <a:xfrm>
            <a:off x="1635970" y="2258198"/>
            <a:ext cx="14188505" cy="4895034"/>
          </a:xfrm>
          <a:custGeom>
            <a:avLst/>
            <a:gdLst/>
            <a:ahLst/>
            <a:cxnLst/>
            <a:rect l="l" t="t" r="r" b="b"/>
            <a:pathLst>
              <a:path w="14188505" h="4895034">
                <a:moveTo>
                  <a:pt x="0" y="0"/>
                </a:moveTo>
                <a:lnTo>
                  <a:pt x="14188505" y="0"/>
                </a:lnTo>
                <a:lnTo>
                  <a:pt x="14188505" y="4895034"/>
                </a:lnTo>
                <a:lnTo>
                  <a:pt x="0" y="48950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068650" y="0"/>
            <a:ext cx="3375898" cy="2924372"/>
          </a:xfrm>
          <a:custGeom>
            <a:avLst/>
            <a:gdLst/>
            <a:ahLst/>
            <a:cxnLst/>
            <a:rect l="l" t="t" r="r" b="b"/>
            <a:pathLst>
              <a:path w="3375898" h="2924372">
                <a:moveTo>
                  <a:pt x="0" y="0"/>
                </a:moveTo>
                <a:lnTo>
                  <a:pt x="3375899" y="0"/>
                </a:lnTo>
                <a:lnTo>
                  <a:pt x="3375899" y="2924372"/>
                </a:lnTo>
                <a:lnTo>
                  <a:pt x="0" y="29243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218516" y="1105718"/>
            <a:ext cx="13850967" cy="701294"/>
          </a:xfrm>
          <a:prstGeom prst="rect">
            <a:avLst/>
          </a:prstGeom>
        </p:spPr>
        <p:txBody>
          <a:bodyPr lIns="0" tIns="0" rIns="0" bIns="0" rtlCol="0" anchor="t">
            <a:spAutoFit/>
          </a:bodyPr>
          <a:lstStyle/>
          <a:p>
            <a:pPr algn="just">
              <a:lnSpc>
                <a:spcPts val="5593"/>
              </a:lnSpc>
            </a:pPr>
            <a:r>
              <a:rPr lang="en-US" sz="4700" spc="-188">
                <a:solidFill>
                  <a:srgbClr val="000000"/>
                </a:solidFill>
                <a:latin typeface="Big Shoulders Display Bold"/>
              </a:rPr>
              <a:t>Nêu ý nghĩa thông tin về nhóm máu trong sổ khám sức khỏe.</a:t>
            </a:r>
          </a:p>
        </p:txBody>
      </p:sp>
      <p:sp>
        <p:nvSpPr>
          <p:cNvPr id="8" name="TextBox 8"/>
          <p:cNvSpPr txBox="1"/>
          <p:nvPr/>
        </p:nvSpPr>
        <p:spPr>
          <a:xfrm>
            <a:off x="638656" y="7057982"/>
            <a:ext cx="16758823" cy="2407285"/>
          </a:xfrm>
          <a:prstGeom prst="rect">
            <a:avLst/>
          </a:prstGeom>
        </p:spPr>
        <p:txBody>
          <a:bodyPr lIns="0" tIns="0" rIns="0" bIns="0" rtlCol="0" anchor="t">
            <a:spAutoFit/>
          </a:bodyPr>
          <a:lstStyle/>
          <a:p>
            <a:pPr algn="just">
              <a:lnSpc>
                <a:spcPts val="6439"/>
              </a:lnSpc>
              <a:spcBef>
                <a:spcPct val="0"/>
              </a:spcBef>
            </a:pPr>
            <a:r>
              <a:rPr lang="en-US" sz="4599">
                <a:solidFill>
                  <a:srgbClr val="000000"/>
                </a:solidFill>
                <a:latin typeface="Big Shoulders Display Bold"/>
              </a:rPr>
              <a:t>Thông tin nhóm máu là thông tin cần phải có khi truyền máu (nhận máu hoặc cho máu) vì khi truyền khác nhóm máu có thể sẽ xảy ra hiện tượng phá hủy hồng cầu, gây nguy hiểm đến tính mạng người nhận máu.</a:t>
            </a:r>
          </a:p>
        </p:txBody>
      </p:sp>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8920" y="0"/>
            <a:ext cx="3375898" cy="2924372"/>
          </a:xfrm>
          <a:custGeom>
            <a:avLst/>
            <a:gdLst/>
            <a:ahLst/>
            <a:cxnLst/>
            <a:rect l="l" t="t" r="r" b="b"/>
            <a:pathLst>
              <a:path w="3375898" h="2924372">
                <a:moveTo>
                  <a:pt x="0" y="0"/>
                </a:moveTo>
                <a:lnTo>
                  <a:pt x="3375898" y="0"/>
                </a:lnTo>
                <a:lnTo>
                  <a:pt x="3375898" y="2924372"/>
                </a:lnTo>
                <a:lnTo>
                  <a:pt x="0" y="2924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313632"/>
            <a:ext cx="876557" cy="845804"/>
            <a:chOff x="0" y="0"/>
            <a:chExt cx="1168742" cy="1127739"/>
          </a:xfrm>
        </p:grpSpPr>
        <p:sp>
          <p:nvSpPr>
            <p:cNvPr id="4" name="AutoShape 4"/>
            <p:cNvSpPr/>
            <p:nvPr/>
          </p:nvSpPr>
          <p:spPr>
            <a:xfrm>
              <a:off x="0" y="0"/>
              <a:ext cx="1168742" cy="1127739"/>
            </a:xfrm>
            <a:prstGeom prst="rect">
              <a:avLst/>
            </a:prstGeom>
            <a:solidFill>
              <a:srgbClr val="2E3859"/>
            </a:solidFill>
          </p:spPr>
        </p:sp>
        <p:sp>
          <p:nvSpPr>
            <p:cNvPr id="5" name="TextBox 5"/>
            <p:cNvSpPr txBox="1"/>
            <p:nvPr/>
          </p:nvSpPr>
          <p:spPr>
            <a:xfrm>
              <a:off x="0" y="100783"/>
              <a:ext cx="1168742"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3</a:t>
              </a:r>
            </a:p>
          </p:txBody>
        </p:sp>
      </p:grpSp>
      <p:sp>
        <p:nvSpPr>
          <p:cNvPr id="6" name="Freeform 6"/>
          <p:cNvSpPr/>
          <p:nvPr/>
        </p:nvSpPr>
        <p:spPr>
          <a:xfrm>
            <a:off x="483677" y="2651336"/>
            <a:ext cx="1682211" cy="2492164"/>
          </a:xfrm>
          <a:custGeom>
            <a:avLst/>
            <a:gdLst/>
            <a:ahLst/>
            <a:cxnLst/>
            <a:rect l="l" t="t" r="r" b="b"/>
            <a:pathLst>
              <a:path w="1682211" h="2492164">
                <a:moveTo>
                  <a:pt x="0" y="0"/>
                </a:moveTo>
                <a:lnTo>
                  <a:pt x="1682210" y="0"/>
                </a:lnTo>
                <a:lnTo>
                  <a:pt x="1682210" y="2492164"/>
                </a:lnTo>
                <a:lnTo>
                  <a:pt x="0" y="2492164"/>
                </a:lnTo>
                <a:lnTo>
                  <a:pt x="0" y="0"/>
                </a:lnTo>
                <a:close/>
              </a:path>
            </a:pathLst>
          </a:custGeom>
          <a:blipFill>
            <a:blip r:embed="rId4"/>
            <a:stretch>
              <a:fillRect/>
            </a:stretch>
          </a:blipFill>
        </p:spPr>
      </p:sp>
      <p:sp>
        <p:nvSpPr>
          <p:cNvPr id="7" name="Freeform 7"/>
          <p:cNvSpPr/>
          <p:nvPr/>
        </p:nvSpPr>
        <p:spPr>
          <a:xfrm>
            <a:off x="13042229" y="5534025"/>
            <a:ext cx="5128427" cy="4271552"/>
          </a:xfrm>
          <a:custGeom>
            <a:avLst/>
            <a:gdLst/>
            <a:ahLst/>
            <a:cxnLst/>
            <a:rect l="l" t="t" r="r" b="b"/>
            <a:pathLst>
              <a:path w="5128427" h="4271552">
                <a:moveTo>
                  <a:pt x="0" y="0"/>
                </a:moveTo>
                <a:lnTo>
                  <a:pt x="5128427" y="0"/>
                </a:lnTo>
                <a:lnTo>
                  <a:pt x="5128427" y="4271552"/>
                </a:lnTo>
                <a:lnTo>
                  <a:pt x="0" y="4271552"/>
                </a:lnTo>
                <a:lnTo>
                  <a:pt x="0" y="0"/>
                </a:lnTo>
                <a:close/>
              </a:path>
            </a:pathLst>
          </a:custGeom>
          <a:blipFill>
            <a:blip r:embed="rId5"/>
            <a:stretch>
              <a:fillRect/>
            </a:stretch>
          </a:blipFill>
        </p:spPr>
      </p:sp>
      <p:sp>
        <p:nvSpPr>
          <p:cNvPr id="8" name="TextBox 8"/>
          <p:cNvSpPr txBox="1"/>
          <p:nvPr/>
        </p:nvSpPr>
        <p:spPr>
          <a:xfrm>
            <a:off x="2055448" y="1038225"/>
            <a:ext cx="15603808" cy="1406144"/>
          </a:xfrm>
          <a:prstGeom prst="rect">
            <a:avLst/>
          </a:prstGeom>
        </p:spPr>
        <p:txBody>
          <a:bodyPr lIns="0" tIns="0" rIns="0" bIns="0" rtlCol="0" anchor="t">
            <a:spAutoFit/>
          </a:bodyPr>
          <a:lstStyle/>
          <a:p>
            <a:pPr algn="just">
              <a:lnSpc>
                <a:spcPts val="5592"/>
              </a:lnSpc>
            </a:pPr>
            <a:r>
              <a:rPr lang="en-US" sz="4699" spc="-187">
                <a:solidFill>
                  <a:srgbClr val="000000"/>
                </a:solidFill>
                <a:latin typeface="Big Shoulders Display Bold"/>
              </a:rPr>
              <a:t>Nếu truyền khác nhóm máu với lượng máu nhỏ thì người nhóm máu O, AB có thể truyền cho những người thuộc nhóm máu nào? Giải thích.</a:t>
            </a:r>
          </a:p>
        </p:txBody>
      </p:sp>
      <p:sp>
        <p:nvSpPr>
          <p:cNvPr id="9" name="TextBox 9"/>
          <p:cNvSpPr txBox="1"/>
          <p:nvPr/>
        </p:nvSpPr>
        <p:spPr>
          <a:xfrm>
            <a:off x="2554625" y="2736215"/>
            <a:ext cx="14924728" cy="2407285"/>
          </a:xfrm>
          <a:prstGeom prst="rect">
            <a:avLst/>
          </a:prstGeom>
        </p:spPr>
        <p:txBody>
          <a:bodyPr lIns="0" tIns="0" rIns="0" bIns="0" rtlCol="0" anchor="t">
            <a:spAutoFit/>
          </a:bodyPr>
          <a:lstStyle/>
          <a:p>
            <a:pPr algn="just">
              <a:lnSpc>
                <a:spcPts val="6439"/>
              </a:lnSpc>
              <a:spcBef>
                <a:spcPct val="0"/>
              </a:spcBef>
            </a:pPr>
            <a:r>
              <a:rPr lang="en-US" sz="4599">
                <a:solidFill>
                  <a:srgbClr val="000000"/>
                </a:solidFill>
                <a:latin typeface="Big Shoulders Display Bold"/>
              </a:rPr>
              <a:t>Người nhóm máu O có thể truyền cho người ở những nhóm máu còn lại A, B, AB. Vì người nhóm máu O không có kháng nguyên trên hồng cầu nên người này không bị phá vỡ trong máu người nhận.</a:t>
            </a:r>
          </a:p>
        </p:txBody>
      </p:sp>
      <p:sp>
        <p:nvSpPr>
          <p:cNvPr id="10" name="TextBox 10"/>
          <p:cNvSpPr txBox="1"/>
          <p:nvPr/>
        </p:nvSpPr>
        <p:spPr>
          <a:xfrm>
            <a:off x="483677" y="5438775"/>
            <a:ext cx="12316132" cy="4026535"/>
          </a:xfrm>
          <a:prstGeom prst="rect">
            <a:avLst/>
          </a:prstGeom>
        </p:spPr>
        <p:txBody>
          <a:bodyPr lIns="0" tIns="0" rIns="0" bIns="0" rtlCol="0" anchor="t">
            <a:spAutoFit/>
          </a:bodyPr>
          <a:lstStyle/>
          <a:p>
            <a:pPr algn="just">
              <a:lnSpc>
                <a:spcPts val="6439"/>
              </a:lnSpc>
              <a:spcBef>
                <a:spcPct val="0"/>
              </a:spcBef>
            </a:pPr>
            <a:r>
              <a:rPr lang="en-US" sz="4599">
                <a:solidFill>
                  <a:srgbClr val="000000"/>
                </a:solidFill>
                <a:latin typeface="Big Shoulders Display Bold"/>
              </a:rPr>
              <a:t>Người nhóm máu AB không thể truyền cho người nhóm máu khác vì trên hồng cầu có cả kháng nguyên A và kháng nguyên B nên hồng cầu người này sẽ bị phá vỡ khi kết hợp với kháng thể trong máu người nhận khác nhóm máu từ đó gây phản ứng sốc, nguy hiểm tính mạng người nhận.</a:t>
            </a:r>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FFA"/>
        </a:solidFill>
        <a:effectLst/>
      </p:bgPr>
    </p:bg>
    <p:spTree>
      <p:nvGrpSpPr>
        <p:cNvPr id="1" name=""/>
        <p:cNvGrpSpPr/>
        <p:nvPr/>
      </p:nvGrpSpPr>
      <p:grpSpPr>
        <a:xfrm>
          <a:off x="0" y="0"/>
          <a:ext cx="0" cy="0"/>
          <a:chOff x="0" y="0"/>
          <a:chExt cx="0" cy="0"/>
        </a:xfrm>
      </p:grpSpPr>
      <p:sp>
        <p:nvSpPr>
          <p:cNvPr id="2" name="Freeform 2"/>
          <p:cNvSpPr/>
          <p:nvPr/>
        </p:nvSpPr>
        <p:spPr>
          <a:xfrm>
            <a:off x="3175716" y="0"/>
            <a:ext cx="6154336" cy="4979417"/>
          </a:xfrm>
          <a:custGeom>
            <a:avLst/>
            <a:gdLst/>
            <a:ahLst/>
            <a:cxnLst/>
            <a:rect l="l" t="t" r="r" b="b"/>
            <a:pathLst>
              <a:path w="6154336" h="4979417">
                <a:moveTo>
                  <a:pt x="0" y="0"/>
                </a:moveTo>
                <a:lnTo>
                  <a:pt x="6154336" y="0"/>
                </a:lnTo>
                <a:lnTo>
                  <a:pt x="6154336" y="4979417"/>
                </a:lnTo>
                <a:lnTo>
                  <a:pt x="0" y="4979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514592" y="1114545"/>
            <a:ext cx="5629408" cy="1375164"/>
          </a:xfrm>
          <a:prstGeom prst="rect">
            <a:avLst/>
          </a:prstGeom>
        </p:spPr>
        <p:txBody>
          <a:bodyPr lIns="0" tIns="0" rIns="0" bIns="0" rtlCol="0" anchor="t">
            <a:spAutoFit/>
          </a:bodyPr>
          <a:lstStyle/>
          <a:p>
            <a:pPr algn="ctr">
              <a:lnSpc>
                <a:spcPts val="5578"/>
              </a:lnSpc>
              <a:spcBef>
                <a:spcPct val="0"/>
              </a:spcBef>
            </a:pPr>
            <a:r>
              <a:rPr lang="en-US" sz="3984">
                <a:solidFill>
                  <a:srgbClr val="000000"/>
                </a:solidFill>
                <a:latin typeface="Nunito Bold Bold"/>
              </a:rPr>
              <a:t>Câu 1: Hệ cơ quan nào được đề cập ở video?</a:t>
            </a:r>
          </a:p>
        </p:txBody>
      </p:sp>
      <p:sp>
        <p:nvSpPr>
          <p:cNvPr id="4" name="Freeform 4"/>
          <p:cNvSpPr/>
          <p:nvPr/>
        </p:nvSpPr>
        <p:spPr>
          <a:xfrm>
            <a:off x="358588" y="4028037"/>
            <a:ext cx="4568979" cy="5838951"/>
          </a:xfrm>
          <a:custGeom>
            <a:avLst/>
            <a:gdLst/>
            <a:ahLst/>
            <a:cxnLst/>
            <a:rect l="l" t="t" r="r" b="b"/>
            <a:pathLst>
              <a:path w="4568979" h="5838951">
                <a:moveTo>
                  <a:pt x="0" y="0"/>
                </a:moveTo>
                <a:lnTo>
                  <a:pt x="4568979" y="0"/>
                </a:lnTo>
                <a:lnTo>
                  <a:pt x="4568979" y="5838951"/>
                </a:lnTo>
                <a:lnTo>
                  <a:pt x="0" y="5838951"/>
                </a:lnTo>
                <a:lnTo>
                  <a:pt x="0" y="0"/>
                </a:lnTo>
                <a:close/>
              </a:path>
            </a:pathLst>
          </a:custGeom>
          <a:blipFill>
            <a:blip r:embed="rId4"/>
            <a:stretch>
              <a:fillRect/>
            </a:stretch>
          </a:blipFill>
        </p:spPr>
      </p:sp>
      <p:sp>
        <p:nvSpPr>
          <p:cNvPr id="5" name="Freeform 5"/>
          <p:cNvSpPr/>
          <p:nvPr/>
        </p:nvSpPr>
        <p:spPr>
          <a:xfrm>
            <a:off x="9736196" y="875751"/>
            <a:ext cx="6154336" cy="3902578"/>
          </a:xfrm>
          <a:custGeom>
            <a:avLst/>
            <a:gdLst/>
            <a:ahLst/>
            <a:cxnLst/>
            <a:rect l="l" t="t" r="r" b="b"/>
            <a:pathLst>
              <a:path w="6154336" h="3902578">
                <a:moveTo>
                  <a:pt x="0" y="0"/>
                </a:moveTo>
                <a:lnTo>
                  <a:pt x="6154336" y="0"/>
                </a:lnTo>
                <a:lnTo>
                  <a:pt x="6154336" y="3902578"/>
                </a:lnTo>
                <a:lnTo>
                  <a:pt x="0" y="3902578"/>
                </a:lnTo>
                <a:lnTo>
                  <a:pt x="0" y="0"/>
                </a:lnTo>
                <a:close/>
              </a:path>
            </a:pathLst>
          </a:custGeom>
          <a:blipFill>
            <a:blip r:embed="rId2">
              <a:extLst>
                <a:ext uri="{96DAC541-7B7A-43D3-8B79-37D633B846F1}">
                  <asvg:svgBlip xmlns:asvg="http://schemas.microsoft.com/office/drawing/2016/SVG/main" r:embed="rId3"/>
                </a:ext>
              </a:extLst>
            </a:blip>
            <a:stretch>
              <a:fillRect b="-27593"/>
            </a:stretch>
          </a:blipFill>
        </p:spPr>
      </p:sp>
      <p:sp>
        <p:nvSpPr>
          <p:cNvPr id="6" name="TextBox 6"/>
          <p:cNvSpPr txBox="1"/>
          <p:nvPr/>
        </p:nvSpPr>
        <p:spPr>
          <a:xfrm>
            <a:off x="9843128" y="1948023"/>
            <a:ext cx="5940472" cy="2080014"/>
          </a:xfrm>
          <a:prstGeom prst="rect">
            <a:avLst/>
          </a:prstGeom>
        </p:spPr>
        <p:txBody>
          <a:bodyPr lIns="0" tIns="0" rIns="0" bIns="0" rtlCol="0" anchor="t">
            <a:spAutoFit/>
          </a:bodyPr>
          <a:lstStyle/>
          <a:p>
            <a:pPr algn="ctr">
              <a:lnSpc>
                <a:spcPts val="5578"/>
              </a:lnSpc>
              <a:spcBef>
                <a:spcPct val="0"/>
              </a:spcBef>
            </a:pPr>
            <a:r>
              <a:rPr lang="en-US" sz="3984">
                <a:solidFill>
                  <a:srgbClr val="000000"/>
                </a:solidFill>
                <a:latin typeface="Nunito Bold Bold"/>
              </a:rPr>
              <a:t>Câu 2: Theo em, chức năng của các thành phần máu là gì?</a:t>
            </a: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8920" y="0"/>
            <a:ext cx="3375898" cy="2924372"/>
          </a:xfrm>
          <a:custGeom>
            <a:avLst/>
            <a:gdLst/>
            <a:ahLst/>
            <a:cxnLst/>
            <a:rect l="l" t="t" r="r" b="b"/>
            <a:pathLst>
              <a:path w="3375898" h="2924372">
                <a:moveTo>
                  <a:pt x="0" y="0"/>
                </a:moveTo>
                <a:lnTo>
                  <a:pt x="3375898" y="0"/>
                </a:lnTo>
                <a:lnTo>
                  <a:pt x="3375898" y="2924372"/>
                </a:lnTo>
                <a:lnTo>
                  <a:pt x="0" y="2924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313632"/>
            <a:ext cx="876557" cy="845804"/>
            <a:chOff x="0" y="0"/>
            <a:chExt cx="1168742" cy="1127739"/>
          </a:xfrm>
        </p:grpSpPr>
        <p:sp>
          <p:nvSpPr>
            <p:cNvPr id="4" name="AutoShape 4"/>
            <p:cNvSpPr/>
            <p:nvPr/>
          </p:nvSpPr>
          <p:spPr>
            <a:xfrm>
              <a:off x="0" y="0"/>
              <a:ext cx="1168742" cy="1127739"/>
            </a:xfrm>
            <a:prstGeom prst="rect">
              <a:avLst/>
            </a:prstGeom>
            <a:solidFill>
              <a:srgbClr val="2E3859"/>
            </a:solidFill>
          </p:spPr>
        </p:sp>
        <p:sp>
          <p:nvSpPr>
            <p:cNvPr id="5" name="TextBox 5"/>
            <p:cNvSpPr txBox="1"/>
            <p:nvPr/>
          </p:nvSpPr>
          <p:spPr>
            <a:xfrm>
              <a:off x="0" y="100783"/>
              <a:ext cx="1168742"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4</a:t>
              </a:r>
            </a:p>
          </p:txBody>
        </p:sp>
      </p:grpSp>
      <p:sp>
        <p:nvSpPr>
          <p:cNvPr id="6" name="Freeform 6"/>
          <p:cNvSpPr/>
          <p:nvPr/>
        </p:nvSpPr>
        <p:spPr>
          <a:xfrm>
            <a:off x="14454378" y="2159437"/>
            <a:ext cx="3833622" cy="8229600"/>
          </a:xfrm>
          <a:custGeom>
            <a:avLst/>
            <a:gdLst/>
            <a:ahLst/>
            <a:cxnLst/>
            <a:rect l="l" t="t" r="r" b="b"/>
            <a:pathLst>
              <a:path w="3833622" h="8229600">
                <a:moveTo>
                  <a:pt x="0" y="0"/>
                </a:moveTo>
                <a:lnTo>
                  <a:pt x="3833622" y="0"/>
                </a:lnTo>
                <a:lnTo>
                  <a:pt x="3833622" y="8229600"/>
                </a:lnTo>
                <a:lnTo>
                  <a:pt x="0" y="8229600"/>
                </a:lnTo>
                <a:lnTo>
                  <a:pt x="0" y="0"/>
                </a:lnTo>
                <a:close/>
              </a:path>
            </a:pathLst>
          </a:custGeom>
          <a:blipFill>
            <a:blip r:embed="rId4"/>
            <a:stretch>
              <a:fillRect/>
            </a:stretch>
          </a:blipFill>
        </p:spPr>
      </p:sp>
      <p:sp>
        <p:nvSpPr>
          <p:cNvPr id="7" name="TextBox 7"/>
          <p:cNvSpPr txBox="1"/>
          <p:nvPr/>
        </p:nvSpPr>
        <p:spPr>
          <a:xfrm>
            <a:off x="2055448" y="1038225"/>
            <a:ext cx="15603808" cy="1406144"/>
          </a:xfrm>
          <a:prstGeom prst="rect">
            <a:avLst/>
          </a:prstGeom>
        </p:spPr>
        <p:txBody>
          <a:bodyPr lIns="0" tIns="0" rIns="0" bIns="0" rtlCol="0" anchor="t">
            <a:spAutoFit/>
          </a:bodyPr>
          <a:lstStyle/>
          <a:p>
            <a:pPr algn="just">
              <a:lnSpc>
                <a:spcPts val="5592"/>
              </a:lnSpc>
            </a:pPr>
            <a:r>
              <a:rPr lang="en-US" sz="4699" spc="-187">
                <a:solidFill>
                  <a:srgbClr val="000000"/>
                </a:solidFill>
                <a:latin typeface="Big Shoulders Display Bold"/>
              </a:rPr>
              <a:t>Trong trường hợp không có máu trùng với nhóm máu của người nhận, có thể truyền máu khác nhóm không? Vì sao?</a:t>
            </a:r>
          </a:p>
        </p:txBody>
      </p:sp>
      <p:sp>
        <p:nvSpPr>
          <p:cNvPr id="8" name="TextBox 8"/>
          <p:cNvSpPr txBox="1"/>
          <p:nvPr/>
        </p:nvSpPr>
        <p:spPr>
          <a:xfrm>
            <a:off x="149056" y="3212596"/>
            <a:ext cx="14305322" cy="3594735"/>
          </a:xfrm>
          <a:prstGeom prst="rect">
            <a:avLst/>
          </a:prstGeom>
        </p:spPr>
        <p:txBody>
          <a:bodyPr lIns="0" tIns="0" rIns="0" bIns="0" rtlCol="0" anchor="t">
            <a:spAutoFit/>
          </a:bodyPr>
          <a:lstStyle/>
          <a:p>
            <a:pPr algn="just">
              <a:lnSpc>
                <a:spcPts val="7139"/>
              </a:lnSpc>
              <a:spcBef>
                <a:spcPct val="0"/>
              </a:spcBef>
            </a:pPr>
            <a:r>
              <a:rPr lang="en-US" sz="5099">
                <a:solidFill>
                  <a:srgbClr val="000000"/>
                </a:solidFill>
                <a:latin typeface="Big Shoulders Display Bold"/>
              </a:rPr>
              <a:t>Trong trường hợp không có máu trùng với nhóm máu của người nhận, có thể truyền máu khác nhóm nhưng đảm bảo nguyên tắc không để kháng thể trong máu của người nhận gây kết dính kháng nguyên trong máu được truyền.</a:t>
            </a:r>
          </a:p>
        </p:txBody>
      </p:sp>
      <p:sp>
        <p:nvSpPr>
          <p:cNvPr id="9" name="Freeform 9"/>
          <p:cNvSpPr/>
          <p:nvPr/>
        </p:nvSpPr>
        <p:spPr>
          <a:xfrm>
            <a:off x="-374599" y="8186699"/>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10" name="Freeform 10"/>
          <p:cNvSpPr/>
          <p:nvPr/>
        </p:nvSpPr>
        <p:spPr>
          <a:xfrm rot="4301973">
            <a:off x="-150743" y="7417887"/>
            <a:ext cx="1718006" cy="1243212"/>
          </a:xfrm>
          <a:custGeom>
            <a:avLst/>
            <a:gdLst/>
            <a:ahLst/>
            <a:cxnLst/>
            <a:rect l="l" t="t" r="r" b="b"/>
            <a:pathLst>
              <a:path w="1718006" h="1243212">
                <a:moveTo>
                  <a:pt x="0" y="0"/>
                </a:moveTo>
                <a:lnTo>
                  <a:pt x="1718006" y="0"/>
                </a:lnTo>
                <a:lnTo>
                  <a:pt x="1718006" y="1243212"/>
                </a:lnTo>
                <a:lnTo>
                  <a:pt x="0" y="12432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8920" y="0"/>
            <a:ext cx="3375898" cy="2924372"/>
          </a:xfrm>
          <a:custGeom>
            <a:avLst/>
            <a:gdLst/>
            <a:ahLst/>
            <a:cxnLst/>
            <a:rect l="l" t="t" r="r" b="b"/>
            <a:pathLst>
              <a:path w="3375898" h="2924372">
                <a:moveTo>
                  <a:pt x="0" y="0"/>
                </a:moveTo>
                <a:lnTo>
                  <a:pt x="3375898" y="0"/>
                </a:lnTo>
                <a:lnTo>
                  <a:pt x="3375898" y="2924372"/>
                </a:lnTo>
                <a:lnTo>
                  <a:pt x="0" y="2924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313632"/>
            <a:ext cx="876557" cy="845804"/>
            <a:chOff x="0" y="0"/>
            <a:chExt cx="1168742" cy="1127739"/>
          </a:xfrm>
        </p:grpSpPr>
        <p:sp>
          <p:nvSpPr>
            <p:cNvPr id="4" name="AutoShape 4"/>
            <p:cNvSpPr/>
            <p:nvPr/>
          </p:nvSpPr>
          <p:spPr>
            <a:xfrm>
              <a:off x="0" y="0"/>
              <a:ext cx="1168742" cy="1127739"/>
            </a:xfrm>
            <a:prstGeom prst="rect">
              <a:avLst/>
            </a:prstGeom>
            <a:solidFill>
              <a:srgbClr val="2E3859"/>
            </a:solidFill>
          </p:spPr>
        </p:sp>
        <p:sp>
          <p:nvSpPr>
            <p:cNvPr id="5" name="TextBox 5"/>
            <p:cNvSpPr txBox="1"/>
            <p:nvPr/>
          </p:nvSpPr>
          <p:spPr>
            <a:xfrm>
              <a:off x="0" y="100783"/>
              <a:ext cx="1168742"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4</a:t>
              </a:r>
            </a:p>
          </p:txBody>
        </p:sp>
      </p:grpSp>
      <p:sp>
        <p:nvSpPr>
          <p:cNvPr id="6" name="Freeform 6"/>
          <p:cNvSpPr/>
          <p:nvPr/>
        </p:nvSpPr>
        <p:spPr>
          <a:xfrm>
            <a:off x="1028700" y="4796190"/>
            <a:ext cx="1682211" cy="2492164"/>
          </a:xfrm>
          <a:custGeom>
            <a:avLst/>
            <a:gdLst/>
            <a:ahLst/>
            <a:cxnLst/>
            <a:rect l="l" t="t" r="r" b="b"/>
            <a:pathLst>
              <a:path w="1682211" h="2492164">
                <a:moveTo>
                  <a:pt x="0" y="0"/>
                </a:moveTo>
                <a:lnTo>
                  <a:pt x="1682211" y="0"/>
                </a:lnTo>
                <a:lnTo>
                  <a:pt x="1682211" y="2492165"/>
                </a:lnTo>
                <a:lnTo>
                  <a:pt x="0" y="2492165"/>
                </a:lnTo>
                <a:lnTo>
                  <a:pt x="0" y="0"/>
                </a:lnTo>
                <a:close/>
              </a:path>
            </a:pathLst>
          </a:custGeom>
          <a:blipFill>
            <a:blip r:embed="rId4"/>
            <a:stretch>
              <a:fillRect/>
            </a:stretch>
          </a:blipFill>
        </p:spPr>
      </p:sp>
      <p:sp>
        <p:nvSpPr>
          <p:cNvPr id="7" name="Freeform 7"/>
          <p:cNvSpPr/>
          <p:nvPr/>
        </p:nvSpPr>
        <p:spPr>
          <a:xfrm>
            <a:off x="4250386" y="6517511"/>
            <a:ext cx="1850032" cy="2740789"/>
          </a:xfrm>
          <a:custGeom>
            <a:avLst/>
            <a:gdLst/>
            <a:ahLst/>
            <a:cxnLst/>
            <a:rect l="l" t="t" r="r" b="b"/>
            <a:pathLst>
              <a:path w="1850032" h="2740789">
                <a:moveTo>
                  <a:pt x="0" y="0"/>
                </a:moveTo>
                <a:lnTo>
                  <a:pt x="1850032" y="0"/>
                </a:lnTo>
                <a:lnTo>
                  <a:pt x="1850032" y="2740789"/>
                </a:lnTo>
                <a:lnTo>
                  <a:pt x="0" y="2740789"/>
                </a:lnTo>
                <a:lnTo>
                  <a:pt x="0" y="0"/>
                </a:lnTo>
                <a:close/>
              </a:path>
            </a:pathLst>
          </a:custGeom>
          <a:blipFill>
            <a:blip r:embed="rId5"/>
            <a:stretch>
              <a:fillRect/>
            </a:stretch>
          </a:blipFill>
        </p:spPr>
      </p:sp>
      <p:grpSp>
        <p:nvGrpSpPr>
          <p:cNvPr id="8" name="Group 8"/>
          <p:cNvGrpSpPr/>
          <p:nvPr/>
        </p:nvGrpSpPr>
        <p:grpSpPr>
          <a:xfrm>
            <a:off x="6702379" y="4671878"/>
            <a:ext cx="1850032" cy="2740789"/>
            <a:chOff x="0" y="0"/>
            <a:chExt cx="2466710" cy="3654385"/>
          </a:xfrm>
        </p:grpSpPr>
        <p:sp>
          <p:nvSpPr>
            <p:cNvPr id="9" name="Freeform 9"/>
            <p:cNvSpPr/>
            <p:nvPr/>
          </p:nvSpPr>
          <p:spPr>
            <a:xfrm>
              <a:off x="0" y="0"/>
              <a:ext cx="2466710" cy="3654385"/>
            </a:xfrm>
            <a:custGeom>
              <a:avLst/>
              <a:gdLst/>
              <a:ahLst/>
              <a:cxnLst/>
              <a:rect l="l" t="t" r="r" b="b"/>
              <a:pathLst>
                <a:path w="2466710" h="3654385">
                  <a:moveTo>
                    <a:pt x="0" y="0"/>
                  </a:moveTo>
                  <a:lnTo>
                    <a:pt x="2466710" y="0"/>
                  </a:lnTo>
                  <a:lnTo>
                    <a:pt x="2466710" y="3654385"/>
                  </a:lnTo>
                  <a:lnTo>
                    <a:pt x="0" y="3654385"/>
                  </a:lnTo>
                  <a:lnTo>
                    <a:pt x="0" y="0"/>
                  </a:lnTo>
                  <a:close/>
                </a:path>
              </a:pathLst>
            </a:custGeom>
            <a:blipFill>
              <a:blip r:embed="rId5"/>
              <a:stretch>
                <a:fillRect/>
              </a:stretch>
            </a:blipFill>
          </p:spPr>
        </p:sp>
        <p:sp>
          <p:nvSpPr>
            <p:cNvPr id="10" name="TextBox 10"/>
            <p:cNvSpPr txBox="1"/>
            <p:nvPr/>
          </p:nvSpPr>
          <p:spPr>
            <a:xfrm>
              <a:off x="682302" y="1182249"/>
              <a:ext cx="1051305" cy="1051761"/>
            </a:xfrm>
            <a:prstGeom prst="rect">
              <a:avLst/>
            </a:prstGeom>
          </p:spPr>
          <p:txBody>
            <a:bodyPr lIns="0" tIns="0" rIns="0" bIns="0" rtlCol="0" anchor="t">
              <a:spAutoFit/>
            </a:bodyPr>
            <a:lstStyle/>
            <a:p>
              <a:pPr algn="ctr">
                <a:lnSpc>
                  <a:spcPts val="6725"/>
                </a:lnSpc>
                <a:spcBef>
                  <a:spcPct val="0"/>
                </a:spcBef>
              </a:pPr>
              <a:r>
                <a:rPr lang="en-US" sz="4804">
                  <a:solidFill>
                    <a:srgbClr val="000000"/>
                  </a:solidFill>
                  <a:latin typeface="Quicksand 2 Bold"/>
                </a:rPr>
                <a:t>A</a:t>
              </a:r>
            </a:p>
          </p:txBody>
        </p:sp>
      </p:grpSp>
      <p:sp>
        <p:nvSpPr>
          <p:cNvPr id="11" name="Freeform 11"/>
          <p:cNvSpPr/>
          <p:nvPr/>
        </p:nvSpPr>
        <p:spPr>
          <a:xfrm>
            <a:off x="4052205" y="2499763"/>
            <a:ext cx="1866579" cy="2765302"/>
          </a:xfrm>
          <a:custGeom>
            <a:avLst/>
            <a:gdLst/>
            <a:ahLst/>
            <a:cxnLst/>
            <a:rect l="l" t="t" r="r" b="b"/>
            <a:pathLst>
              <a:path w="1866579" h="2765302">
                <a:moveTo>
                  <a:pt x="0" y="0"/>
                </a:moveTo>
                <a:lnTo>
                  <a:pt x="1866579" y="0"/>
                </a:lnTo>
                <a:lnTo>
                  <a:pt x="1866579" y="2765302"/>
                </a:lnTo>
                <a:lnTo>
                  <a:pt x="0" y="2765302"/>
                </a:lnTo>
                <a:lnTo>
                  <a:pt x="0" y="0"/>
                </a:lnTo>
                <a:close/>
              </a:path>
            </a:pathLst>
          </a:custGeom>
          <a:blipFill>
            <a:blip r:embed="rId6"/>
            <a:stretch>
              <a:fillRect/>
            </a:stretch>
          </a:blipFill>
        </p:spPr>
      </p:sp>
      <p:sp>
        <p:nvSpPr>
          <p:cNvPr id="12" name="AutoShape 12"/>
          <p:cNvSpPr/>
          <p:nvPr/>
        </p:nvSpPr>
        <p:spPr>
          <a:xfrm flipH="1" flipV="1">
            <a:off x="1869805" y="7288355"/>
            <a:ext cx="2380580" cy="599551"/>
          </a:xfrm>
          <a:prstGeom prst="line">
            <a:avLst/>
          </a:prstGeom>
          <a:ln w="57150" cap="flat">
            <a:solidFill>
              <a:srgbClr val="FF040D"/>
            </a:solidFill>
            <a:prstDash val="solid"/>
            <a:headEnd type="arrow" w="med" len="sm"/>
            <a:tailEnd type="none" w="sm" len="sm"/>
          </a:ln>
        </p:spPr>
      </p:sp>
      <p:sp>
        <p:nvSpPr>
          <p:cNvPr id="13" name="AutoShape 13"/>
          <p:cNvSpPr/>
          <p:nvPr/>
        </p:nvSpPr>
        <p:spPr>
          <a:xfrm flipH="1">
            <a:off x="6100418" y="7412667"/>
            <a:ext cx="1526977" cy="475239"/>
          </a:xfrm>
          <a:prstGeom prst="line">
            <a:avLst/>
          </a:prstGeom>
          <a:ln w="57150" cap="flat">
            <a:solidFill>
              <a:srgbClr val="FF040D"/>
            </a:solidFill>
            <a:prstDash val="solid"/>
            <a:headEnd type="arrow" w="med" len="sm"/>
            <a:tailEnd type="none" w="sm" len="sm"/>
          </a:ln>
        </p:spPr>
      </p:sp>
      <p:sp>
        <p:nvSpPr>
          <p:cNvPr id="14" name="AutoShape 14"/>
          <p:cNvSpPr/>
          <p:nvPr/>
        </p:nvSpPr>
        <p:spPr>
          <a:xfrm>
            <a:off x="5918784" y="3882414"/>
            <a:ext cx="1708611" cy="789464"/>
          </a:xfrm>
          <a:prstGeom prst="line">
            <a:avLst/>
          </a:prstGeom>
          <a:ln w="57150" cap="flat">
            <a:solidFill>
              <a:srgbClr val="FF040D"/>
            </a:solidFill>
            <a:prstDash val="solid"/>
            <a:headEnd type="arrow" w="med" len="sm"/>
            <a:tailEnd type="none" w="sm" len="sm"/>
          </a:ln>
        </p:spPr>
      </p:sp>
      <p:sp>
        <p:nvSpPr>
          <p:cNvPr id="15" name="AutoShape 15"/>
          <p:cNvSpPr/>
          <p:nvPr/>
        </p:nvSpPr>
        <p:spPr>
          <a:xfrm flipV="1">
            <a:off x="1869805" y="3882414"/>
            <a:ext cx="2182400" cy="913776"/>
          </a:xfrm>
          <a:prstGeom prst="line">
            <a:avLst/>
          </a:prstGeom>
          <a:ln w="57150" cap="flat">
            <a:solidFill>
              <a:srgbClr val="FF040D"/>
            </a:solidFill>
            <a:prstDash val="solid"/>
            <a:headEnd type="arrow" w="med" len="sm"/>
            <a:tailEnd type="none" w="sm" len="sm"/>
          </a:ln>
        </p:spPr>
      </p:sp>
      <p:sp>
        <p:nvSpPr>
          <p:cNvPr id="16" name="AutoShape 16"/>
          <p:cNvSpPr/>
          <p:nvPr/>
        </p:nvSpPr>
        <p:spPr>
          <a:xfrm flipH="1">
            <a:off x="2710911" y="6042272"/>
            <a:ext cx="3991468" cy="0"/>
          </a:xfrm>
          <a:prstGeom prst="line">
            <a:avLst/>
          </a:prstGeom>
          <a:ln w="57150" cap="flat">
            <a:solidFill>
              <a:srgbClr val="FF040D"/>
            </a:solidFill>
            <a:prstDash val="solid"/>
            <a:headEnd type="arrow" w="med" len="sm"/>
            <a:tailEnd type="none" w="sm" len="sm"/>
          </a:ln>
        </p:spPr>
      </p:sp>
      <p:sp>
        <p:nvSpPr>
          <p:cNvPr id="17" name="Freeform 17"/>
          <p:cNvSpPr/>
          <p:nvPr/>
        </p:nvSpPr>
        <p:spPr>
          <a:xfrm>
            <a:off x="9362036" y="3507375"/>
            <a:ext cx="8370014" cy="5069794"/>
          </a:xfrm>
          <a:custGeom>
            <a:avLst/>
            <a:gdLst/>
            <a:ahLst/>
            <a:cxnLst/>
            <a:rect l="l" t="t" r="r" b="b"/>
            <a:pathLst>
              <a:path w="8370014" h="5069794">
                <a:moveTo>
                  <a:pt x="0" y="0"/>
                </a:moveTo>
                <a:lnTo>
                  <a:pt x="8370015" y="0"/>
                </a:lnTo>
                <a:lnTo>
                  <a:pt x="8370015" y="5069795"/>
                </a:lnTo>
                <a:lnTo>
                  <a:pt x="0" y="5069795"/>
                </a:lnTo>
                <a:lnTo>
                  <a:pt x="0" y="0"/>
                </a:lnTo>
                <a:close/>
              </a:path>
            </a:pathLst>
          </a:custGeom>
          <a:blipFill>
            <a:blip r:embed="rId7"/>
            <a:stretch>
              <a:fillRect b="-21010"/>
            </a:stretch>
          </a:blipFill>
        </p:spPr>
      </p:sp>
      <p:sp>
        <p:nvSpPr>
          <p:cNvPr id="18" name="TextBox 18"/>
          <p:cNvSpPr txBox="1"/>
          <p:nvPr/>
        </p:nvSpPr>
        <p:spPr>
          <a:xfrm>
            <a:off x="2238076" y="1227907"/>
            <a:ext cx="9873589" cy="810252"/>
          </a:xfrm>
          <a:prstGeom prst="rect">
            <a:avLst/>
          </a:prstGeom>
        </p:spPr>
        <p:txBody>
          <a:bodyPr lIns="0" tIns="0" rIns="0" bIns="0" rtlCol="0" anchor="t">
            <a:spAutoFit/>
          </a:bodyPr>
          <a:lstStyle/>
          <a:p>
            <a:pPr algn="ctr">
              <a:lnSpc>
                <a:spcPts val="6725"/>
              </a:lnSpc>
              <a:spcBef>
                <a:spcPct val="0"/>
              </a:spcBef>
            </a:pPr>
            <a:r>
              <a:rPr lang="en-US" sz="4804">
                <a:solidFill>
                  <a:srgbClr val="000000"/>
                </a:solidFill>
                <a:latin typeface="Quicksand 2 Bold"/>
              </a:rPr>
              <a:t>Sơ đồ cho nhận máu ở người</a:t>
            </a:r>
          </a:p>
        </p:txBody>
      </p:sp>
      <p:sp>
        <p:nvSpPr>
          <p:cNvPr id="19" name="Freeform 19"/>
          <p:cNvSpPr/>
          <p:nvPr/>
        </p:nvSpPr>
        <p:spPr>
          <a:xfrm>
            <a:off x="11779424" y="-1531841"/>
            <a:ext cx="4860094" cy="3596470"/>
          </a:xfrm>
          <a:custGeom>
            <a:avLst/>
            <a:gdLst/>
            <a:ahLst/>
            <a:cxnLst/>
            <a:rect l="l" t="t" r="r" b="b"/>
            <a:pathLst>
              <a:path w="4860094" h="3596470">
                <a:moveTo>
                  <a:pt x="0" y="0"/>
                </a:moveTo>
                <a:lnTo>
                  <a:pt x="4860095" y="0"/>
                </a:lnTo>
                <a:lnTo>
                  <a:pt x="4860095" y="3596470"/>
                </a:lnTo>
                <a:lnTo>
                  <a:pt x="0" y="3596470"/>
                </a:lnTo>
                <a:lnTo>
                  <a:pt x="0" y="0"/>
                </a:lnTo>
                <a:close/>
              </a:path>
            </a:pathLst>
          </a:custGeom>
          <a:blipFill>
            <a:blip r:embed="rId8">
              <a:alphaModFix amt="12000"/>
              <a:extLst>
                <a:ext uri="{96DAC541-7B7A-43D3-8B79-37D633B846F1}">
                  <asvg:svgBlip xmlns:asvg="http://schemas.microsoft.com/office/drawing/2016/SVG/main" r:embed="rId9"/>
                </a:ext>
              </a:extLst>
            </a:blip>
            <a:stretch>
              <a:fillRect/>
            </a:stretch>
          </a:blipFill>
        </p:spPr>
      </p:sp>
      <p:sp>
        <p:nvSpPr>
          <p:cNvPr id="20" name="Freeform 20"/>
          <p:cNvSpPr/>
          <p:nvPr/>
        </p:nvSpPr>
        <p:spPr>
          <a:xfrm rot="4301973">
            <a:off x="16866019" y="1115812"/>
            <a:ext cx="1715564" cy="1241445"/>
          </a:xfrm>
          <a:custGeom>
            <a:avLst/>
            <a:gdLst/>
            <a:ahLst/>
            <a:cxnLst/>
            <a:rect l="l" t="t" r="r" b="b"/>
            <a:pathLst>
              <a:path w="1715564" h="1241445">
                <a:moveTo>
                  <a:pt x="0" y="0"/>
                </a:moveTo>
                <a:lnTo>
                  <a:pt x="1715564" y="0"/>
                </a:lnTo>
                <a:lnTo>
                  <a:pt x="1715564" y="1241445"/>
                </a:lnTo>
                <a:lnTo>
                  <a:pt x="0" y="12414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14829253" y="7831601"/>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8">
              <a:alphaModFix amt="12000"/>
              <a:extLst>
                <a:ext uri="{96DAC541-7B7A-43D3-8B79-37D633B846F1}">
                  <asvg:svgBlip xmlns:asvg="http://schemas.microsoft.com/office/drawing/2016/SVG/main" r:embed="rId9"/>
                </a:ext>
              </a:extLst>
            </a:blip>
            <a:stretch>
              <a:fillRect/>
            </a:stretch>
          </a:blipFill>
        </p:spPr>
      </p:sp>
      <p:sp>
        <p:nvSpPr>
          <p:cNvPr id="22" name="Freeform 22"/>
          <p:cNvSpPr/>
          <p:nvPr/>
        </p:nvSpPr>
        <p:spPr>
          <a:xfrm>
            <a:off x="-2954838" y="8325817"/>
            <a:ext cx="4860094" cy="3596470"/>
          </a:xfrm>
          <a:custGeom>
            <a:avLst/>
            <a:gdLst/>
            <a:ahLst/>
            <a:cxnLst/>
            <a:rect l="l" t="t" r="r" b="b"/>
            <a:pathLst>
              <a:path w="4860094" h="3596470">
                <a:moveTo>
                  <a:pt x="0" y="0"/>
                </a:moveTo>
                <a:lnTo>
                  <a:pt x="4860095" y="0"/>
                </a:lnTo>
                <a:lnTo>
                  <a:pt x="4860095" y="3596470"/>
                </a:lnTo>
                <a:lnTo>
                  <a:pt x="0" y="3596470"/>
                </a:lnTo>
                <a:lnTo>
                  <a:pt x="0" y="0"/>
                </a:lnTo>
                <a:close/>
              </a:path>
            </a:pathLst>
          </a:custGeom>
          <a:blipFill>
            <a:blip r:embed="rId8">
              <a:alphaModFix amt="12000"/>
              <a:extLst>
                <a:ext uri="{96DAC541-7B7A-43D3-8B79-37D633B846F1}">
                  <asvg:svgBlip xmlns:asvg="http://schemas.microsoft.com/office/drawing/2016/SVG/main" r:embed="rId9"/>
                </a:ext>
              </a:extLst>
            </a:blip>
            <a:stretch>
              <a:fillRect/>
            </a:stretch>
          </a:blipFill>
        </p:spPr>
      </p:sp>
      <p:sp>
        <p:nvSpPr>
          <p:cNvPr id="23" name="Freeform 23"/>
          <p:cNvSpPr/>
          <p:nvPr/>
        </p:nvSpPr>
        <p:spPr>
          <a:xfrm rot="4301973">
            <a:off x="8839054" y="9287446"/>
            <a:ext cx="1715564" cy="1241445"/>
          </a:xfrm>
          <a:custGeom>
            <a:avLst/>
            <a:gdLst/>
            <a:ahLst/>
            <a:cxnLst/>
            <a:rect l="l" t="t" r="r" b="b"/>
            <a:pathLst>
              <a:path w="1715564" h="1241445">
                <a:moveTo>
                  <a:pt x="0" y="0"/>
                </a:moveTo>
                <a:lnTo>
                  <a:pt x="1715565" y="0"/>
                </a:lnTo>
                <a:lnTo>
                  <a:pt x="1715565" y="1241444"/>
                </a:lnTo>
                <a:lnTo>
                  <a:pt x="0" y="12414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014701" cy="5509540"/>
          </a:xfrm>
          <a:custGeom>
            <a:avLst/>
            <a:gdLst/>
            <a:ahLst/>
            <a:cxnLst/>
            <a:rect l="l" t="t" r="r" b="b"/>
            <a:pathLst>
              <a:path w="4014701" h="5509540">
                <a:moveTo>
                  <a:pt x="0" y="0"/>
                </a:moveTo>
                <a:lnTo>
                  <a:pt x="4014701" y="0"/>
                </a:lnTo>
                <a:lnTo>
                  <a:pt x="4014701" y="5509540"/>
                </a:lnTo>
                <a:lnTo>
                  <a:pt x="0" y="5509540"/>
                </a:lnTo>
                <a:lnTo>
                  <a:pt x="0" y="0"/>
                </a:lnTo>
                <a:close/>
              </a:path>
            </a:pathLst>
          </a:custGeom>
          <a:blipFill>
            <a:blip r:embed="rId2"/>
            <a:stretch>
              <a:fillRect l="-20782" b="-2718"/>
            </a:stretch>
          </a:blipFill>
        </p:spPr>
      </p:sp>
      <p:sp>
        <p:nvSpPr>
          <p:cNvPr id="3" name="TextBox 3"/>
          <p:cNvSpPr txBox="1"/>
          <p:nvPr/>
        </p:nvSpPr>
        <p:spPr>
          <a:xfrm>
            <a:off x="2139190" y="5029200"/>
            <a:ext cx="12315188" cy="3133726"/>
          </a:xfrm>
          <a:prstGeom prst="rect">
            <a:avLst/>
          </a:prstGeom>
        </p:spPr>
        <p:txBody>
          <a:bodyPr lIns="0" tIns="0" rIns="0" bIns="0" rtlCol="0" anchor="t">
            <a:spAutoFit/>
          </a:bodyPr>
          <a:lstStyle/>
          <a:p>
            <a:pPr algn="just">
              <a:lnSpc>
                <a:spcPts val="8399"/>
              </a:lnSpc>
              <a:spcBef>
                <a:spcPct val="0"/>
              </a:spcBef>
            </a:pPr>
            <a:r>
              <a:rPr lang="en-US" sz="5999">
                <a:solidFill>
                  <a:srgbClr val="000000"/>
                </a:solidFill>
                <a:latin typeface="Big Shoulders Display Bold"/>
              </a:rPr>
              <a:t>Hệ nhóm máu ABO gồm 4 nhóm máu A, B, AB và O. Khi truyền máu cần thực hiện đúng nguyên tắc</a:t>
            </a:r>
          </a:p>
        </p:txBody>
      </p:sp>
      <p:sp>
        <p:nvSpPr>
          <p:cNvPr id="4" name="AutoShape 4"/>
          <p:cNvSpPr/>
          <p:nvPr/>
        </p:nvSpPr>
        <p:spPr>
          <a:xfrm flipH="1" flipV="1">
            <a:off x="1866013" y="3014436"/>
            <a:ext cx="273176" cy="3638776"/>
          </a:xfrm>
          <a:prstGeom prst="line">
            <a:avLst/>
          </a:prstGeom>
          <a:ln w="57150" cap="flat">
            <a:solidFill>
              <a:srgbClr val="FF040D"/>
            </a:solidFill>
            <a:prstDash val="solid"/>
            <a:headEnd type="arrow" w="med" len="sm"/>
            <a:tailEnd type="none" w="sm" len="sm"/>
          </a:ln>
        </p:spPr>
      </p:sp>
      <p:sp>
        <p:nvSpPr>
          <p:cNvPr id="5" name="Freeform 5"/>
          <p:cNvSpPr/>
          <p:nvPr/>
        </p:nvSpPr>
        <p:spPr>
          <a:xfrm>
            <a:off x="14454378" y="2057400"/>
            <a:ext cx="3833622" cy="8229600"/>
          </a:xfrm>
          <a:custGeom>
            <a:avLst/>
            <a:gdLst/>
            <a:ahLst/>
            <a:cxnLst/>
            <a:rect l="l" t="t" r="r" b="b"/>
            <a:pathLst>
              <a:path w="3833622" h="8229600">
                <a:moveTo>
                  <a:pt x="0" y="0"/>
                </a:moveTo>
                <a:lnTo>
                  <a:pt x="3833622" y="0"/>
                </a:lnTo>
                <a:lnTo>
                  <a:pt x="3833622" y="8229600"/>
                </a:lnTo>
                <a:lnTo>
                  <a:pt x="0" y="8229600"/>
                </a:lnTo>
                <a:lnTo>
                  <a:pt x="0" y="0"/>
                </a:lnTo>
                <a:close/>
              </a:path>
            </a:pathLst>
          </a:custGeom>
          <a:blipFill>
            <a:blip r:embed="rId3"/>
            <a:stretch>
              <a:fillRect/>
            </a:stretch>
          </a:blipFill>
        </p:spPr>
      </p:sp>
      <p:sp>
        <p:nvSpPr>
          <p:cNvPr id="6" name="Freeform 6"/>
          <p:cNvSpPr/>
          <p:nvPr/>
        </p:nvSpPr>
        <p:spPr>
          <a:xfrm>
            <a:off x="0" y="7059067"/>
            <a:ext cx="2929349" cy="3227933"/>
          </a:xfrm>
          <a:custGeom>
            <a:avLst/>
            <a:gdLst/>
            <a:ahLst/>
            <a:cxnLst/>
            <a:rect l="l" t="t" r="r" b="b"/>
            <a:pathLst>
              <a:path w="2929349" h="3227933">
                <a:moveTo>
                  <a:pt x="0" y="0"/>
                </a:moveTo>
                <a:lnTo>
                  <a:pt x="2929349" y="0"/>
                </a:lnTo>
                <a:lnTo>
                  <a:pt x="2929349" y="3227933"/>
                </a:lnTo>
                <a:lnTo>
                  <a:pt x="0" y="3227933"/>
                </a:lnTo>
                <a:lnTo>
                  <a:pt x="0" y="0"/>
                </a:lnTo>
                <a:close/>
              </a:path>
            </a:pathLst>
          </a:custGeom>
          <a:blipFill>
            <a:blip r:embed="rId4"/>
            <a:stretch>
              <a:fillRect/>
            </a:stretch>
          </a:blipFill>
        </p:spPr>
      </p:sp>
      <p:sp>
        <p:nvSpPr>
          <p:cNvPr id="7" name="TextBox 7"/>
          <p:cNvSpPr txBox="1"/>
          <p:nvPr/>
        </p:nvSpPr>
        <p:spPr>
          <a:xfrm>
            <a:off x="5811209" y="2642096"/>
            <a:ext cx="5481935" cy="1406292"/>
          </a:xfrm>
          <a:prstGeom prst="rect">
            <a:avLst/>
          </a:prstGeom>
        </p:spPr>
        <p:txBody>
          <a:bodyPr lIns="0" tIns="0" rIns="0" bIns="0" rtlCol="0" anchor="t">
            <a:spAutoFit/>
          </a:bodyPr>
          <a:lstStyle/>
          <a:p>
            <a:pPr algn="ctr">
              <a:lnSpc>
                <a:spcPts val="10029"/>
              </a:lnSpc>
              <a:spcBef>
                <a:spcPct val="0"/>
              </a:spcBef>
            </a:pPr>
            <a:r>
              <a:rPr lang="en-US" sz="7835" spc="297">
                <a:solidFill>
                  <a:srgbClr val="FF3131"/>
                </a:solidFill>
                <a:latin typeface="Bungee"/>
              </a:rPr>
              <a:t>KẾT LUẬN</a:t>
            </a:r>
          </a:p>
        </p:txBody>
      </p:sp>
      <p:sp>
        <p:nvSpPr>
          <p:cNvPr id="8" name="Freeform 8"/>
          <p:cNvSpPr/>
          <p:nvPr/>
        </p:nvSpPr>
        <p:spPr>
          <a:xfrm>
            <a:off x="14235572" y="2575730"/>
            <a:ext cx="4860094" cy="3596470"/>
          </a:xfrm>
          <a:custGeom>
            <a:avLst/>
            <a:gdLst/>
            <a:ahLst/>
            <a:cxnLst/>
            <a:rect l="l" t="t" r="r" b="b"/>
            <a:pathLst>
              <a:path w="4860094" h="3596470">
                <a:moveTo>
                  <a:pt x="0" y="0"/>
                </a:moveTo>
                <a:lnTo>
                  <a:pt x="4860095" y="0"/>
                </a:lnTo>
                <a:lnTo>
                  <a:pt x="4860095" y="3596470"/>
                </a:lnTo>
                <a:lnTo>
                  <a:pt x="0" y="3596470"/>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9" name="Freeform 9"/>
          <p:cNvSpPr/>
          <p:nvPr/>
        </p:nvSpPr>
        <p:spPr>
          <a:xfrm>
            <a:off x="12742376" y="-1435309"/>
            <a:ext cx="4860094" cy="3596470"/>
          </a:xfrm>
          <a:custGeom>
            <a:avLst/>
            <a:gdLst/>
            <a:ahLst/>
            <a:cxnLst/>
            <a:rect l="l" t="t" r="r" b="b"/>
            <a:pathLst>
              <a:path w="4860094" h="3596470">
                <a:moveTo>
                  <a:pt x="0" y="0"/>
                </a:moveTo>
                <a:lnTo>
                  <a:pt x="4860095" y="0"/>
                </a:lnTo>
                <a:lnTo>
                  <a:pt x="4860095" y="3596470"/>
                </a:lnTo>
                <a:lnTo>
                  <a:pt x="0" y="3596470"/>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10" name="Freeform 10"/>
          <p:cNvSpPr/>
          <p:nvPr/>
        </p:nvSpPr>
        <p:spPr>
          <a:xfrm>
            <a:off x="14829253" y="7831601"/>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11" name="Freeform 11"/>
          <p:cNvSpPr/>
          <p:nvPr/>
        </p:nvSpPr>
        <p:spPr>
          <a:xfrm>
            <a:off x="3878000" y="-2038502"/>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12" name="Freeform 12"/>
          <p:cNvSpPr/>
          <p:nvPr/>
        </p:nvSpPr>
        <p:spPr>
          <a:xfrm rot="4301973">
            <a:off x="16866019" y="331664"/>
            <a:ext cx="1715564" cy="1241445"/>
          </a:xfrm>
          <a:custGeom>
            <a:avLst/>
            <a:gdLst/>
            <a:ahLst/>
            <a:cxnLst/>
            <a:rect l="l" t="t" r="r" b="b"/>
            <a:pathLst>
              <a:path w="1715564" h="1241445">
                <a:moveTo>
                  <a:pt x="0" y="0"/>
                </a:moveTo>
                <a:lnTo>
                  <a:pt x="1715564" y="0"/>
                </a:lnTo>
                <a:lnTo>
                  <a:pt x="1715564" y="1241444"/>
                </a:lnTo>
                <a:lnTo>
                  <a:pt x="0" y="1241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EFF4"/>
        </a:solidFill>
        <a:effectLst/>
      </p:bgPr>
    </p:bg>
    <p:spTree>
      <p:nvGrpSpPr>
        <p:cNvPr id="1" name=""/>
        <p:cNvGrpSpPr/>
        <p:nvPr/>
      </p:nvGrpSpPr>
      <p:grpSpPr>
        <a:xfrm>
          <a:off x="0" y="0"/>
          <a:ext cx="0" cy="0"/>
          <a:chOff x="0" y="0"/>
          <a:chExt cx="0" cy="0"/>
        </a:xfrm>
      </p:grpSpPr>
      <p:sp>
        <p:nvSpPr>
          <p:cNvPr id="2" name="Freeform 2"/>
          <p:cNvSpPr/>
          <p:nvPr/>
        </p:nvSpPr>
        <p:spPr>
          <a:xfrm>
            <a:off x="6773434" y="1558257"/>
            <a:ext cx="4849074" cy="5659299"/>
          </a:xfrm>
          <a:custGeom>
            <a:avLst/>
            <a:gdLst/>
            <a:ahLst/>
            <a:cxnLst/>
            <a:rect l="l" t="t" r="r" b="b"/>
            <a:pathLst>
              <a:path w="4849074" h="5659299">
                <a:moveTo>
                  <a:pt x="0" y="0"/>
                </a:moveTo>
                <a:lnTo>
                  <a:pt x="4849074" y="0"/>
                </a:lnTo>
                <a:lnTo>
                  <a:pt x="4849074" y="5659299"/>
                </a:lnTo>
                <a:lnTo>
                  <a:pt x="0" y="5659299"/>
                </a:lnTo>
                <a:lnTo>
                  <a:pt x="0" y="0"/>
                </a:lnTo>
                <a:close/>
              </a:path>
            </a:pathLst>
          </a:custGeom>
          <a:blipFill>
            <a:blip r:embed="rId2"/>
            <a:stretch>
              <a:fillRect/>
            </a:stretch>
          </a:blipFill>
        </p:spPr>
      </p:sp>
      <p:sp>
        <p:nvSpPr>
          <p:cNvPr id="3" name="Freeform 3"/>
          <p:cNvSpPr/>
          <p:nvPr/>
        </p:nvSpPr>
        <p:spPr>
          <a:xfrm>
            <a:off x="294370" y="273107"/>
            <a:ext cx="8576120" cy="3099353"/>
          </a:xfrm>
          <a:custGeom>
            <a:avLst/>
            <a:gdLst/>
            <a:ahLst/>
            <a:cxnLst/>
            <a:rect l="l" t="t" r="r" b="b"/>
            <a:pathLst>
              <a:path w="8576120" h="3099353">
                <a:moveTo>
                  <a:pt x="0" y="0"/>
                </a:moveTo>
                <a:lnTo>
                  <a:pt x="8576120" y="0"/>
                </a:lnTo>
                <a:lnTo>
                  <a:pt x="8576120" y="3099352"/>
                </a:lnTo>
                <a:lnTo>
                  <a:pt x="0" y="3099352"/>
                </a:lnTo>
                <a:lnTo>
                  <a:pt x="0" y="0"/>
                </a:lnTo>
                <a:close/>
              </a:path>
            </a:pathLst>
          </a:custGeom>
          <a:blipFill>
            <a:blip r:embed="rId3"/>
            <a:stretch>
              <a:fillRect/>
            </a:stretch>
          </a:blipFill>
        </p:spPr>
      </p:sp>
      <p:sp>
        <p:nvSpPr>
          <p:cNvPr id="4" name="Freeform 4"/>
          <p:cNvSpPr/>
          <p:nvPr/>
        </p:nvSpPr>
        <p:spPr>
          <a:xfrm>
            <a:off x="621851" y="3666435"/>
            <a:ext cx="8576120" cy="3252213"/>
          </a:xfrm>
          <a:custGeom>
            <a:avLst/>
            <a:gdLst/>
            <a:ahLst/>
            <a:cxnLst/>
            <a:rect l="l" t="t" r="r" b="b"/>
            <a:pathLst>
              <a:path w="8576120" h="3252213">
                <a:moveTo>
                  <a:pt x="0" y="0"/>
                </a:moveTo>
                <a:lnTo>
                  <a:pt x="8576120" y="0"/>
                </a:lnTo>
                <a:lnTo>
                  <a:pt x="8576120" y="3252213"/>
                </a:lnTo>
                <a:lnTo>
                  <a:pt x="0" y="3252213"/>
                </a:lnTo>
                <a:lnTo>
                  <a:pt x="0" y="0"/>
                </a:lnTo>
                <a:close/>
              </a:path>
            </a:pathLst>
          </a:custGeom>
          <a:blipFill>
            <a:blip r:embed="rId4"/>
            <a:stretch>
              <a:fillRect/>
            </a:stretch>
          </a:blipFill>
        </p:spPr>
      </p:sp>
      <p:sp>
        <p:nvSpPr>
          <p:cNvPr id="5" name="Freeform 5"/>
          <p:cNvSpPr/>
          <p:nvPr/>
        </p:nvSpPr>
        <p:spPr>
          <a:xfrm>
            <a:off x="481248" y="4773162"/>
            <a:ext cx="15119710" cy="4888788"/>
          </a:xfrm>
          <a:custGeom>
            <a:avLst/>
            <a:gdLst/>
            <a:ahLst/>
            <a:cxnLst/>
            <a:rect l="l" t="t" r="r" b="b"/>
            <a:pathLst>
              <a:path w="15119710" h="4888788">
                <a:moveTo>
                  <a:pt x="0" y="0"/>
                </a:moveTo>
                <a:lnTo>
                  <a:pt x="15119710" y="0"/>
                </a:lnTo>
                <a:lnTo>
                  <a:pt x="15119710" y="4888788"/>
                </a:lnTo>
                <a:lnTo>
                  <a:pt x="0" y="4888788"/>
                </a:lnTo>
                <a:lnTo>
                  <a:pt x="0" y="0"/>
                </a:lnTo>
                <a:close/>
              </a:path>
            </a:pathLst>
          </a:custGeom>
          <a:blipFill>
            <a:blip r:embed="rId5"/>
            <a:stretch>
              <a:fillRect/>
            </a:stretch>
          </a:blipFill>
        </p:spPr>
      </p:sp>
      <p:sp>
        <p:nvSpPr>
          <p:cNvPr id="6" name="Freeform 6"/>
          <p:cNvSpPr/>
          <p:nvPr/>
        </p:nvSpPr>
        <p:spPr>
          <a:xfrm>
            <a:off x="9622889" y="4773162"/>
            <a:ext cx="8212101" cy="2676265"/>
          </a:xfrm>
          <a:custGeom>
            <a:avLst/>
            <a:gdLst/>
            <a:ahLst/>
            <a:cxnLst/>
            <a:rect l="l" t="t" r="r" b="b"/>
            <a:pathLst>
              <a:path w="8212101" h="2676265">
                <a:moveTo>
                  <a:pt x="0" y="0"/>
                </a:moveTo>
                <a:lnTo>
                  <a:pt x="8212101" y="0"/>
                </a:lnTo>
                <a:lnTo>
                  <a:pt x="8212101" y="2676265"/>
                </a:lnTo>
                <a:lnTo>
                  <a:pt x="0" y="2676265"/>
                </a:lnTo>
                <a:lnTo>
                  <a:pt x="0" y="0"/>
                </a:lnTo>
                <a:close/>
              </a:path>
            </a:pathLst>
          </a:custGeom>
          <a:blipFill>
            <a:blip r:embed="rId6"/>
            <a:stretch>
              <a:fillRect/>
            </a:stretch>
          </a:blipFill>
        </p:spPr>
      </p:sp>
      <p:sp>
        <p:nvSpPr>
          <p:cNvPr id="7" name="Freeform 7"/>
          <p:cNvSpPr/>
          <p:nvPr/>
        </p:nvSpPr>
        <p:spPr>
          <a:xfrm>
            <a:off x="11051202" y="120627"/>
            <a:ext cx="6783788" cy="4526602"/>
          </a:xfrm>
          <a:custGeom>
            <a:avLst/>
            <a:gdLst/>
            <a:ahLst/>
            <a:cxnLst/>
            <a:rect l="l" t="t" r="r" b="b"/>
            <a:pathLst>
              <a:path w="6783788" h="4526602">
                <a:moveTo>
                  <a:pt x="0" y="0"/>
                </a:moveTo>
                <a:lnTo>
                  <a:pt x="6783788" y="0"/>
                </a:lnTo>
                <a:lnTo>
                  <a:pt x="6783788" y="4526603"/>
                </a:lnTo>
                <a:lnTo>
                  <a:pt x="0" y="4526603"/>
                </a:lnTo>
                <a:lnTo>
                  <a:pt x="0" y="0"/>
                </a:lnTo>
                <a:close/>
              </a:path>
            </a:pathLst>
          </a:custGeom>
          <a:blipFill>
            <a:blip r:embed="rId7"/>
            <a:stretch>
              <a:fillRect t="-17089" r="-50652" b="-72891"/>
            </a:stretch>
          </a:blipFill>
        </p:spPr>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68772">
            <a:off x="-3443672" y="-3816962"/>
            <a:ext cx="20390077" cy="21914995"/>
          </a:xfrm>
          <a:custGeom>
            <a:avLst/>
            <a:gdLst/>
            <a:ahLst/>
            <a:cxnLst/>
            <a:rect l="l" t="t" r="r" b="b"/>
            <a:pathLst>
              <a:path w="20390077" h="21914995">
                <a:moveTo>
                  <a:pt x="0" y="0"/>
                </a:moveTo>
                <a:lnTo>
                  <a:pt x="20390076" y="0"/>
                </a:lnTo>
                <a:lnTo>
                  <a:pt x="20390076" y="21914994"/>
                </a:lnTo>
                <a:lnTo>
                  <a:pt x="0" y="21914994"/>
                </a:lnTo>
                <a:lnTo>
                  <a:pt x="0" y="0"/>
                </a:lnTo>
                <a:close/>
              </a:path>
            </a:pathLst>
          </a:custGeom>
          <a:blipFill>
            <a:blip r:embed="rId2">
              <a:alphaModFix amt="42000"/>
            </a:blip>
            <a:stretch>
              <a:fillRect/>
            </a:stretch>
          </a:blipFill>
        </p:spPr>
      </p:sp>
      <p:sp>
        <p:nvSpPr>
          <p:cNvPr id="3" name="Freeform 3"/>
          <p:cNvSpPr/>
          <p:nvPr/>
        </p:nvSpPr>
        <p:spPr>
          <a:xfrm>
            <a:off x="1218633" y="1694905"/>
            <a:ext cx="2324771" cy="3127272"/>
          </a:xfrm>
          <a:custGeom>
            <a:avLst/>
            <a:gdLst/>
            <a:ahLst/>
            <a:cxnLst/>
            <a:rect l="l" t="t" r="r" b="b"/>
            <a:pathLst>
              <a:path w="2324771" h="3127272">
                <a:moveTo>
                  <a:pt x="0" y="0"/>
                </a:moveTo>
                <a:lnTo>
                  <a:pt x="2324771" y="0"/>
                </a:lnTo>
                <a:lnTo>
                  <a:pt x="2324771" y="3127272"/>
                </a:lnTo>
                <a:lnTo>
                  <a:pt x="0" y="3127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311017" y="494476"/>
            <a:ext cx="4839577" cy="6388881"/>
          </a:xfrm>
          <a:custGeom>
            <a:avLst/>
            <a:gdLst/>
            <a:ahLst/>
            <a:cxnLst/>
            <a:rect l="l" t="t" r="r" b="b"/>
            <a:pathLst>
              <a:path w="4839577" h="6388881">
                <a:moveTo>
                  <a:pt x="0" y="0"/>
                </a:moveTo>
                <a:lnTo>
                  <a:pt x="4839577" y="0"/>
                </a:lnTo>
                <a:lnTo>
                  <a:pt x="4839577" y="6388881"/>
                </a:lnTo>
                <a:lnTo>
                  <a:pt x="0" y="6388881"/>
                </a:lnTo>
                <a:lnTo>
                  <a:pt x="0" y="0"/>
                </a:lnTo>
                <a:close/>
              </a:path>
            </a:pathLst>
          </a:custGeom>
          <a:blipFill>
            <a:blip r:embed="rId5"/>
            <a:stretch>
              <a:fillRect/>
            </a:stretch>
          </a:blipFill>
        </p:spPr>
      </p:sp>
      <p:sp>
        <p:nvSpPr>
          <p:cNvPr id="5" name="TextBox 5"/>
          <p:cNvSpPr txBox="1"/>
          <p:nvPr/>
        </p:nvSpPr>
        <p:spPr>
          <a:xfrm>
            <a:off x="1570255" y="5162206"/>
            <a:ext cx="9121717" cy="1628775"/>
          </a:xfrm>
          <a:prstGeom prst="rect">
            <a:avLst/>
          </a:prstGeom>
        </p:spPr>
        <p:txBody>
          <a:bodyPr lIns="0" tIns="0" rIns="0" bIns="0" rtlCol="0" anchor="t">
            <a:spAutoFit/>
          </a:bodyPr>
          <a:lstStyle/>
          <a:p>
            <a:pPr algn="ctr">
              <a:lnSpc>
                <a:spcPts val="12803"/>
              </a:lnSpc>
            </a:pPr>
            <a:r>
              <a:rPr lang="en-US" sz="10669" spc="-224">
                <a:solidFill>
                  <a:srgbClr val="F22427"/>
                </a:solidFill>
                <a:latin typeface="ไอติม Bold"/>
              </a:rPr>
              <a:t>HỆ TUẦN HOÀN</a:t>
            </a:r>
          </a:p>
        </p:txBody>
      </p:sp>
      <p:sp>
        <p:nvSpPr>
          <p:cNvPr id="6" name="Freeform 6"/>
          <p:cNvSpPr/>
          <p:nvPr/>
        </p:nvSpPr>
        <p:spPr>
          <a:xfrm>
            <a:off x="0" y="7140535"/>
            <a:ext cx="2914626" cy="3278209"/>
          </a:xfrm>
          <a:custGeom>
            <a:avLst/>
            <a:gdLst/>
            <a:ahLst/>
            <a:cxnLst/>
            <a:rect l="l" t="t" r="r" b="b"/>
            <a:pathLst>
              <a:path w="2914626" h="3278209">
                <a:moveTo>
                  <a:pt x="0" y="0"/>
                </a:moveTo>
                <a:lnTo>
                  <a:pt x="2914626" y="0"/>
                </a:lnTo>
                <a:lnTo>
                  <a:pt x="2914626" y="3278209"/>
                </a:lnTo>
                <a:lnTo>
                  <a:pt x="0" y="3278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603259" y="7781281"/>
            <a:ext cx="3127547" cy="2263206"/>
          </a:xfrm>
          <a:custGeom>
            <a:avLst/>
            <a:gdLst/>
            <a:ahLst/>
            <a:cxnLst/>
            <a:rect l="l" t="t" r="r" b="b"/>
            <a:pathLst>
              <a:path w="3127547" h="2263206">
                <a:moveTo>
                  <a:pt x="0" y="0"/>
                </a:moveTo>
                <a:lnTo>
                  <a:pt x="3127546" y="0"/>
                </a:lnTo>
                <a:lnTo>
                  <a:pt x="3127546" y="2263207"/>
                </a:lnTo>
                <a:lnTo>
                  <a:pt x="0" y="22632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4345710" y="8372891"/>
            <a:ext cx="3614788" cy="2615792"/>
          </a:xfrm>
          <a:custGeom>
            <a:avLst/>
            <a:gdLst/>
            <a:ahLst/>
            <a:cxnLst/>
            <a:rect l="l" t="t" r="r" b="b"/>
            <a:pathLst>
              <a:path w="3614788" h="2615792">
                <a:moveTo>
                  <a:pt x="0" y="0"/>
                </a:moveTo>
                <a:lnTo>
                  <a:pt x="3614789" y="0"/>
                </a:lnTo>
                <a:lnTo>
                  <a:pt x="3614789" y="2615792"/>
                </a:lnTo>
                <a:lnTo>
                  <a:pt x="0" y="2615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5325" y="-408783"/>
            <a:ext cx="4587733" cy="5557826"/>
          </a:xfrm>
          <a:custGeom>
            <a:avLst/>
            <a:gdLst/>
            <a:ahLst/>
            <a:cxnLst/>
            <a:rect l="l" t="t" r="r" b="b"/>
            <a:pathLst>
              <a:path w="4587733" h="5557826">
                <a:moveTo>
                  <a:pt x="0" y="0"/>
                </a:moveTo>
                <a:lnTo>
                  <a:pt x="4587733" y="0"/>
                </a:lnTo>
                <a:lnTo>
                  <a:pt x="4587733" y="5557826"/>
                </a:lnTo>
                <a:lnTo>
                  <a:pt x="0" y="5557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10875" y="0"/>
            <a:ext cx="8433363" cy="10420005"/>
          </a:xfrm>
          <a:custGeom>
            <a:avLst/>
            <a:gdLst/>
            <a:ahLst/>
            <a:cxnLst/>
            <a:rect l="l" t="t" r="r" b="b"/>
            <a:pathLst>
              <a:path w="8433363" h="10420005">
                <a:moveTo>
                  <a:pt x="0" y="0"/>
                </a:moveTo>
                <a:lnTo>
                  <a:pt x="8433362" y="0"/>
                </a:lnTo>
                <a:lnTo>
                  <a:pt x="8433362" y="10420005"/>
                </a:lnTo>
                <a:lnTo>
                  <a:pt x="0" y="10420005"/>
                </a:lnTo>
                <a:lnTo>
                  <a:pt x="0" y="0"/>
                </a:lnTo>
                <a:close/>
              </a:path>
            </a:pathLst>
          </a:custGeom>
          <a:blipFill>
            <a:blip r:embed="rId4"/>
            <a:stretch>
              <a:fillRect/>
            </a:stretch>
          </a:blipFill>
        </p:spPr>
      </p:sp>
      <p:sp>
        <p:nvSpPr>
          <p:cNvPr id="4" name="TextBox 4"/>
          <p:cNvSpPr txBox="1"/>
          <p:nvPr/>
        </p:nvSpPr>
        <p:spPr>
          <a:xfrm>
            <a:off x="5625301" y="4671491"/>
            <a:ext cx="12202021" cy="3400968"/>
          </a:xfrm>
          <a:prstGeom prst="rect">
            <a:avLst/>
          </a:prstGeom>
        </p:spPr>
        <p:txBody>
          <a:bodyPr lIns="0" tIns="0" rIns="0" bIns="0" rtlCol="0" anchor="t">
            <a:spAutoFit/>
          </a:bodyPr>
          <a:lstStyle/>
          <a:p>
            <a:pPr algn="just">
              <a:lnSpc>
                <a:spcPts val="6795"/>
              </a:lnSpc>
              <a:spcBef>
                <a:spcPct val="0"/>
              </a:spcBef>
            </a:pPr>
            <a:r>
              <a:rPr lang="en-US" sz="4853">
                <a:solidFill>
                  <a:srgbClr val="000000"/>
                </a:solidFill>
                <a:latin typeface="Big Shoulders Display Bold"/>
              </a:rPr>
              <a:t>Câu 1: </a:t>
            </a:r>
            <a:r>
              <a:rPr lang="en-US" sz="4853">
                <a:solidFill>
                  <a:srgbClr val="000000"/>
                </a:solidFill>
                <a:latin typeface="Big Shoulders Display"/>
              </a:rPr>
              <a:t>Nêu tên và chức năng các cơ quan của hệ tuần hoàn.</a:t>
            </a:r>
          </a:p>
          <a:p>
            <a:pPr algn="just">
              <a:lnSpc>
                <a:spcPts val="6795"/>
              </a:lnSpc>
              <a:spcBef>
                <a:spcPct val="0"/>
              </a:spcBef>
            </a:pPr>
            <a:r>
              <a:rPr lang="en-US" sz="4853">
                <a:solidFill>
                  <a:srgbClr val="000000"/>
                </a:solidFill>
                <a:latin typeface="Big Shoulders Display Bold"/>
              </a:rPr>
              <a:t>Câu 2: </a:t>
            </a:r>
            <a:r>
              <a:rPr lang="en-US" sz="4853">
                <a:solidFill>
                  <a:srgbClr val="000000"/>
                </a:solidFill>
                <a:latin typeface="Big Shoulders Display"/>
              </a:rPr>
              <a:t>Mô tả đường đi của máu trong hai vòng tuần hoàn: </a:t>
            </a:r>
            <a:r>
              <a:rPr lang="en-US" sz="4853">
                <a:solidFill>
                  <a:srgbClr val="000000"/>
                </a:solidFill>
                <a:latin typeface="Big Shoulders Display Bold"/>
              </a:rPr>
              <a:t>vòng tuần hoàn nhỏ</a:t>
            </a:r>
            <a:r>
              <a:rPr lang="en-US" sz="4853">
                <a:solidFill>
                  <a:srgbClr val="000000"/>
                </a:solidFill>
                <a:latin typeface="Big Shoulders Display"/>
              </a:rPr>
              <a:t> (vòng tuần hoàn phổi) và </a:t>
            </a:r>
            <a:r>
              <a:rPr lang="en-US" sz="4853">
                <a:solidFill>
                  <a:srgbClr val="000000"/>
                </a:solidFill>
                <a:latin typeface="Big Shoulders Display Bold"/>
              </a:rPr>
              <a:t>vòng tuần hoàn lớn</a:t>
            </a:r>
            <a:r>
              <a:rPr lang="en-US" sz="4853">
                <a:solidFill>
                  <a:srgbClr val="000000"/>
                </a:solidFill>
                <a:latin typeface="Big Shoulders Display"/>
              </a:rPr>
              <a:t> (vòng tuần hoàn cơ thể).</a:t>
            </a:r>
          </a:p>
        </p:txBody>
      </p:sp>
      <p:sp>
        <p:nvSpPr>
          <p:cNvPr id="5" name="TextBox 5"/>
          <p:cNvSpPr txBox="1"/>
          <p:nvPr/>
        </p:nvSpPr>
        <p:spPr>
          <a:xfrm>
            <a:off x="8227919" y="2777852"/>
            <a:ext cx="8068109" cy="1160269"/>
          </a:xfrm>
          <a:prstGeom prst="rect">
            <a:avLst/>
          </a:prstGeom>
        </p:spPr>
        <p:txBody>
          <a:bodyPr lIns="0" tIns="0" rIns="0" bIns="0" rtlCol="0" anchor="t">
            <a:spAutoFit/>
          </a:bodyPr>
          <a:lstStyle/>
          <a:p>
            <a:pPr algn="ctr">
              <a:lnSpc>
                <a:spcPts val="9490"/>
              </a:lnSpc>
              <a:spcBef>
                <a:spcPct val="0"/>
              </a:spcBef>
            </a:pPr>
            <a:r>
              <a:rPr lang="en-US" sz="6778">
                <a:solidFill>
                  <a:srgbClr val="E30613"/>
                </a:solidFill>
                <a:latin typeface="Nunito Bold Bold"/>
              </a:rPr>
              <a:t>Quan sát hình 30.8:</a:t>
            </a:r>
          </a:p>
        </p:txBody>
      </p:sp>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882" y="2467789"/>
            <a:ext cx="17918526" cy="7217532"/>
          </a:xfrm>
          <a:custGeom>
            <a:avLst/>
            <a:gdLst/>
            <a:ahLst/>
            <a:cxnLst/>
            <a:rect l="l" t="t" r="r" b="b"/>
            <a:pathLst>
              <a:path w="17918526" h="7217532">
                <a:moveTo>
                  <a:pt x="0" y="0"/>
                </a:moveTo>
                <a:lnTo>
                  <a:pt x="17918526" y="0"/>
                </a:lnTo>
                <a:lnTo>
                  <a:pt x="17918526" y="7217532"/>
                </a:lnTo>
                <a:lnTo>
                  <a:pt x="0" y="7217532"/>
                </a:lnTo>
                <a:lnTo>
                  <a:pt x="0" y="0"/>
                </a:lnTo>
                <a:close/>
              </a:path>
            </a:pathLst>
          </a:custGeom>
          <a:blipFill>
            <a:blip r:embed="rId2"/>
            <a:stretch>
              <a:fillRect/>
            </a:stretch>
          </a:blipFill>
        </p:spPr>
      </p:sp>
      <p:sp>
        <p:nvSpPr>
          <p:cNvPr id="3" name="TextBox 3"/>
          <p:cNvSpPr txBox="1"/>
          <p:nvPr/>
        </p:nvSpPr>
        <p:spPr>
          <a:xfrm>
            <a:off x="4604838" y="501776"/>
            <a:ext cx="7546241" cy="1433589"/>
          </a:xfrm>
          <a:prstGeom prst="rect">
            <a:avLst/>
          </a:prstGeom>
        </p:spPr>
        <p:txBody>
          <a:bodyPr lIns="0" tIns="0" rIns="0" bIns="0" rtlCol="0" anchor="t">
            <a:spAutoFit/>
          </a:bodyPr>
          <a:lstStyle/>
          <a:p>
            <a:pPr algn="ctr">
              <a:lnSpc>
                <a:spcPts val="11314"/>
              </a:lnSpc>
            </a:pPr>
            <a:r>
              <a:rPr lang="en-US" sz="9428" spc="-197">
                <a:solidFill>
                  <a:srgbClr val="FF040D"/>
                </a:solidFill>
                <a:latin typeface="ไอติม Bold"/>
              </a:rPr>
              <a:t>Hệ tuần hoàn</a:t>
            </a:r>
          </a:p>
        </p:txBody>
      </p:sp>
    </p:spTree>
  </p:cSld>
  <p:clrMapOvr>
    <a:masterClrMapping/>
  </p:clrMapOvr>
  <p:transition>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635102" cy="10124632"/>
          </a:xfrm>
          <a:custGeom>
            <a:avLst/>
            <a:gdLst/>
            <a:ahLst/>
            <a:cxnLst/>
            <a:rect l="l" t="t" r="r" b="b"/>
            <a:pathLst>
              <a:path w="7635102" h="10124632">
                <a:moveTo>
                  <a:pt x="0" y="0"/>
                </a:moveTo>
                <a:lnTo>
                  <a:pt x="7635102" y="0"/>
                </a:lnTo>
                <a:lnTo>
                  <a:pt x="7635102" y="10124632"/>
                </a:lnTo>
                <a:lnTo>
                  <a:pt x="0" y="10124632"/>
                </a:lnTo>
                <a:lnTo>
                  <a:pt x="0" y="0"/>
                </a:lnTo>
                <a:close/>
              </a:path>
            </a:pathLst>
          </a:custGeom>
          <a:blipFill>
            <a:blip r:embed="rId2"/>
            <a:stretch>
              <a:fillRect l="-6829" t="-3121" r="-7864" b="-3745"/>
            </a:stretch>
          </a:blipFill>
        </p:spPr>
      </p:sp>
      <p:sp>
        <p:nvSpPr>
          <p:cNvPr id="3" name="TextBox 3"/>
          <p:cNvSpPr txBox="1"/>
          <p:nvPr/>
        </p:nvSpPr>
        <p:spPr>
          <a:xfrm>
            <a:off x="8169883" y="2145166"/>
            <a:ext cx="9513540" cy="778483"/>
          </a:xfrm>
          <a:prstGeom prst="rect">
            <a:avLst/>
          </a:prstGeom>
        </p:spPr>
        <p:txBody>
          <a:bodyPr lIns="0" tIns="0" rIns="0" bIns="0" rtlCol="0" anchor="t">
            <a:spAutoFit/>
          </a:bodyPr>
          <a:lstStyle/>
          <a:p>
            <a:pPr algn="ctr">
              <a:lnSpc>
                <a:spcPts val="6278"/>
              </a:lnSpc>
              <a:spcBef>
                <a:spcPct val="0"/>
              </a:spcBef>
            </a:pPr>
            <a:r>
              <a:rPr lang="en-US" sz="4484" dirty="0" err="1">
                <a:solidFill>
                  <a:srgbClr val="BE110D"/>
                </a:solidFill>
                <a:latin typeface="Nunito Bold Bold"/>
              </a:rPr>
              <a:t>Đường</a:t>
            </a:r>
            <a:r>
              <a:rPr lang="en-US" sz="4484" dirty="0">
                <a:solidFill>
                  <a:srgbClr val="BE110D"/>
                </a:solidFill>
                <a:latin typeface="Nunito Bold Bold"/>
              </a:rPr>
              <a:t> </a:t>
            </a:r>
            <a:r>
              <a:rPr lang="en-US" sz="4484" dirty="0" err="1">
                <a:solidFill>
                  <a:srgbClr val="BE110D"/>
                </a:solidFill>
                <a:latin typeface="Nunito Bold Bold"/>
              </a:rPr>
              <a:t>đi</a:t>
            </a:r>
            <a:r>
              <a:rPr lang="en-US" sz="4484" dirty="0">
                <a:solidFill>
                  <a:srgbClr val="BE110D"/>
                </a:solidFill>
                <a:latin typeface="Nunito Bold Bold"/>
              </a:rPr>
              <a:t> </a:t>
            </a:r>
            <a:r>
              <a:rPr lang="en-US" sz="4484" dirty="0" err="1">
                <a:solidFill>
                  <a:srgbClr val="BE110D"/>
                </a:solidFill>
                <a:latin typeface="Nunito Bold Bold"/>
              </a:rPr>
              <a:t>của</a:t>
            </a:r>
            <a:r>
              <a:rPr lang="en-US" sz="4484" dirty="0">
                <a:solidFill>
                  <a:srgbClr val="BE110D"/>
                </a:solidFill>
                <a:latin typeface="Nunito Bold Bold"/>
              </a:rPr>
              <a:t> </a:t>
            </a:r>
            <a:r>
              <a:rPr lang="en-US" sz="4484" dirty="0" err="1">
                <a:solidFill>
                  <a:srgbClr val="BE110D"/>
                </a:solidFill>
                <a:latin typeface="Nunito Bold Bold"/>
              </a:rPr>
              <a:t>máu</a:t>
            </a:r>
            <a:r>
              <a:rPr lang="en-US" sz="4484">
                <a:solidFill>
                  <a:srgbClr val="BE110D"/>
                </a:solidFill>
                <a:latin typeface="Nunito Bold Bold"/>
              </a:rPr>
              <a:t> </a:t>
            </a:r>
          </a:p>
        </p:txBody>
      </p:sp>
      <p:sp>
        <p:nvSpPr>
          <p:cNvPr id="4" name="TextBox 4"/>
          <p:cNvSpPr txBox="1"/>
          <p:nvPr/>
        </p:nvSpPr>
        <p:spPr>
          <a:xfrm>
            <a:off x="5758354" y="4586995"/>
            <a:ext cx="12016949" cy="3222021"/>
          </a:xfrm>
          <a:prstGeom prst="rect">
            <a:avLst/>
          </a:prstGeom>
        </p:spPr>
        <p:txBody>
          <a:bodyPr lIns="0" tIns="0" rIns="0" bIns="0" rtlCol="0" anchor="t">
            <a:spAutoFit/>
          </a:bodyPr>
          <a:lstStyle/>
          <a:p>
            <a:pPr>
              <a:lnSpc>
                <a:spcPts val="6560"/>
              </a:lnSpc>
              <a:spcBef>
                <a:spcPct val="0"/>
              </a:spcBef>
            </a:pPr>
            <a:r>
              <a:rPr lang="en-US" sz="4685">
                <a:solidFill>
                  <a:srgbClr val="000000"/>
                </a:solidFill>
                <a:latin typeface="Big Shoulders Display Bold"/>
              </a:rPr>
              <a:t>Vòng tuần hoàn phổi:</a:t>
            </a:r>
          </a:p>
          <a:p>
            <a:pPr algn="just">
              <a:lnSpc>
                <a:spcPts val="6413"/>
              </a:lnSpc>
              <a:spcBef>
                <a:spcPct val="0"/>
              </a:spcBef>
            </a:pPr>
            <a:r>
              <a:rPr lang="en-US" sz="4581">
                <a:solidFill>
                  <a:srgbClr val="000000"/>
                </a:solidFill>
                <a:latin typeface="Big Shoulders Display"/>
              </a:rPr>
              <a:t>Máu di chuyển từ </a:t>
            </a:r>
            <a:r>
              <a:rPr lang="en-US" sz="4581">
                <a:solidFill>
                  <a:srgbClr val="000000"/>
                </a:solidFill>
                <a:latin typeface="Big Shoulders Display Bold"/>
              </a:rPr>
              <a:t>tâm nhĩ phải</a:t>
            </a:r>
            <a:r>
              <a:rPr lang="en-US" sz="4581">
                <a:solidFill>
                  <a:srgbClr val="000000"/>
                </a:solidFill>
                <a:latin typeface="Big Shoulders Display"/>
              </a:rPr>
              <a:t> xuống </a:t>
            </a:r>
            <a:r>
              <a:rPr lang="en-US" sz="4581">
                <a:solidFill>
                  <a:srgbClr val="000000"/>
                </a:solidFill>
                <a:latin typeface="Big Shoulders Display Bold"/>
              </a:rPr>
              <a:t>tâm thất phải</a:t>
            </a:r>
            <a:r>
              <a:rPr lang="en-US" sz="4581">
                <a:solidFill>
                  <a:srgbClr val="000000"/>
                </a:solidFill>
                <a:latin typeface="Big Shoulders Display"/>
              </a:rPr>
              <a:t> , sau đó lên </a:t>
            </a:r>
            <a:r>
              <a:rPr lang="en-US" sz="4581">
                <a:solidFill>
                  <a:srgbClr val="000000"/>
                </a:solidFill>
                <a:latin typeface="Big Shoulders Display Bold"/>
              </a:rPr>
              <a:t>phổi</a:t>
            </a:r>
            <a:r>
              <a:rPr lang="en-US" sz="4581">
                <a:solidFill>
                  <a:srgbClr val="000000"/>
                </a:solidFill>
                <a:latin typeface="Big Shoulders Display"/>
              </a:rPr>
              <a:t> qua </a:t>
            </a:r>
            <a:r>
              <a:rPr lang="en-US" sz="4581">
                <a:solidFill>
                  <a:srgbClr val="000000"/>
                </a:solidFill>
                <a:latin typeface="Big Shoulders Display Bold"/>
              </a:rPr>
              <a:t>động mạch phổi</a:t>
            </a:r>
            <a:r>
              <a:rPr lang="en-US" sz="4581">
                <a:solidFill>
                  <a:srgbClr val="000000"/>
                </a:solidFill>
                <a:latin typeface="Big Shoulders Display"/>
              </a:rPr>
              <a:t>. Tại phổi, máu thực hiện quá trình trao đổi khí và trở về </a:t>
            </a:r>
            <a:r>
              <a:rPr lang="en-US" sz="4581">
                <a:solidFill>
                  <a:srgbClr val="000000"/>
                </a:solidFill>
                <a:latin typeface="Big Shoulders Display Bold"/>
              </a:rPr>
              <a:t>tâm nhĩ trái</a:t>
            </a:r>
            <a:r>
              <a:rPr lang="en-US" sz="4581">
                <a:solidFill>
                  <a:srgbClr val="000000"/>
                </a:solidFill>
                <a:latin typeface="Big Shoulders Display"/>
              </a:rPr>
              <a:t> qua </a:t>
            </a:r>
            <a:r>
              <a:rPr lang="en-US" sz="4581">
                <a:solidFill>
                  <a:srgbClr val="000000"/>
                </a:solidFill>
                <a:latin typeface="Big Shoulders Display Bold"/>
              </a:rPr>
              <a:t>tĩnh mạch phỗi.</a:t>
            </a:r>
          </a:p>
        </p:txBody>
      </p:sp>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47474" y="1836982"/>
            <a:ext cx="11793051" cy="1964384"/>
          </a:xfrm>
          <a:prstGeom prst="rect">
            <a:avLst/>
          </a:prstGeom>
        </p:spPr>
        <p:txBody>
          <a:bodyPr lIns="0" tIns="0" rIns="0" bIns="0" rtlCol="0" anchor="t">
            <a:spAutoFit/>
          </a:bodyPr>
          <a:lstStyle/>
          <a:p>
            <a:pPr algn="ctr">
              <a:lnSpc>
                <a:spcPts val="7782"/>
              </a:lnSpc>
              <a:spcBef>
                <a:spcPct val="0"/>
              </a:spcBef>
            </a:pPr>
            <a:r>
              <a:rPr lang="en-US" sz="5559" dirty="0" err="1">
                <a:solidFill>
                  <a:srgbClr val="BE110D"/>
                </a:solidFill>
                <a:latin typeface="Nunito Bold Bold"/>
              </a:rPr>
              <a:t>Đường</a:t>
            </a:r>
            <a:r>
              <a:rPr lang="en-US" sz="5559" dirty="0">
                <a:solidFill>
                  <a:srgbClr val="BE110D"/>
                </a:solidFill>
                <a:latin typeface="Nunito Bold Bold"/>
              </a:rPr>
              <a:t> </a:t>
            </a:r>
            <a:r>
              <a:rPr lang="en-US" sz="5559" dirty="0" err="1">
                <a:solidFill>
                  <a:srgbClr val="BE110D"/>
                </a:solidFill>
                <a:latin typeface="Nunito Bold Bold"/>
              </a:rPr>
              <a:t>đi</a:t>
            </a:r>
            <a:r>
              <a:rPr lang="en-US" sz="5559" dirty="0">
                <a:solidFill>
                  <a:srgbClr val="BE110D"/>
                </a:solidFill>
                <a:latin typeface="Nunito Bold Bold"/>
              </a:rPr>
              <a:t> </a:t>
            </a:r>
            <a:r>
              <a:rPr lang="en-US" sz="5559" dirty="0" err="1">
                <a:solidFill>
                  <a:srgbClr val="BE110D"/>
                </a:solidFill>
                <a:latin typeface="Nunito Bold Bold"/>
              </a:rPr>
              <a:t>của</a:t>
            </a:r>
            <a:r>
              <a:rPr lang="en-US" sz="5559" dirty="0">
                <a:solidFill>
                  <a:srgbClr val="BE110D"/>
                </a:solidFill>
                <a:latin typeface="Nunito Bold Bold"/>
              </a:rPr>
              <a:t> </a:t>
            </a:r>
            <a:r>
              <a:rPr lang="en-US" sz="5559" dirty="0" err="1">
                <a:solidFill>
                  <a:srgbClr val="BE110D"/>
                </a:solidFill>
                <a:latin typeface="Nunito Bold Bold"/>
              </a:rPr>
              <a:t>máu</a:t>
            </a:r>
            <a:r>
              <a:rPr lang="en-US" sz="5559" dirty="0">
                <a:solidFill>
                  <a:srgbClr val="BE110D"/>
                </a:solidFill>
                <a:latin typeface="Nunito Bold Bold"/>
              </a:rPr>
              <a:t> </a:t>
            </a:r>
            <a:r>
              <a:rPr lang="en-US" sz="5559" dirty="0" err="1">
                <a:solidFill>
                  <a:srgbClr val="BE110D"/>
                </a:solidFill>
                <a:latin typeface="Nunito Bold Bold"/>
              </a:rPr>
              <a:t>trong</a:t>
            </a:r>
            <a:r>
              <a:rPr lang="en-US" sz="5559" dirty="0">
                <a:solidFill>
                  <a:srgbClr val="BE110D"/>
                </a:solidFill>
                <a:latin typeface="Nunito Bold Bold"/>
              </a:rPr>
              <a:t> </a:t>
            </a:r>
            <a:r>
              <a:rPr lang="en-US" sz="5559" dirty="0" err="1">
                <a:solidFill>
                  <a:srgbClr val="BE110D"/>
                </a:solidFill>
                <a:latin typeface="Nunito Bold Bold"/>
              </a:rPr>
              <a:t>hệ</a:t>
            </a:r>
            <a:r>
              <a:rPr lang="en-US" sz="5559" dirty="0">
                <a:solidFill>
                  <a:srgbClr val="BE110D"/>
                </a:solidFill>
                <a:latin typeface="Nunito Bold Bold"/>
              </a:rPr>
              <a:t> </a:t>
            </a:r>
            <a:r>
              <a:rPr lang="en-US" sz="5559" dirty="0" err="1">
                <a:solidFill>
                  <a:srgbClr val="BE110D"/>
                </a:solidFill>
                <a:latin typeface="Nunito Bold Bold"/>
              </a:rPr>
              <a:t>tuần</a:t>
            </a:r>
            <a:r>
              <a:rPr lang="en-US" sz="5559" dirty="0">
                <a:solidFill>
                  <a:srgbClr val="BE110D"/>
                </a:solidFill>
                <a:latin typeface="Nunito Bold Bold"/>
              </a:rPr>
              <a:t> </a:t>
            </a:r>
            <a:r>
              <a:rPr lang="en-US" sz="5559" dirty="0" err="1">
                <a:solidFill>
                  <a:srgbClr val="BE110D"/>
                </a:solidFill>
                <a:latin typeface="Nunito Bold Bold"/>
              </a:rPr>
              <a:t>hoàn</a:t>
            </a:r>
            <a:endParaRPr lang="en-US" sz="5559" dirty="0">
              <a:solidFill>
                <a:srgbClr val="BE110D"/>
              </a:solidFill>
              <a:latin typeface="Nunito Bold Bold"/>
            </a:endParaRPr>
          </a:p>
        </p:txBody>
      </p:sp>
      <p:sp>
        <p:nvSpPr>
          <p:cNvPr id="3" name="TextBox 3"/>
          <p:cNvSpPr txBox="1"/>
          <p:nvPr/>
        </p:nvSpPr>
        <p:spPr>
          <a:xfrm>
            <a:off x="888531" y="3281783"/>
            <a:ext cx="16886771" cy="4527233"/>
          </a:xfrm>
          <a:prstGeom prst="rect">
            <a:avLst/>
          </a:prstGeom>
        </p:spPr>
        <p:txBody>
          <a:bodyPr lIns="0" tIns="0" rIns="0" bIns="0" rtlCol="0" anchor="t">
            <a:spAutoFit/>
          </a:bodyPr>
          <a:lstStyle/>
          <a:p>
            <a:pPr>
              <a:lnSpc>
                <a:spcPts val="9218"/>
              </a:lnSpc>
              <a:spcBef>
                <a:spcPct val="0"/>
              </a:spcBef>
            </a:pPr>
            <a:r>
              <a:rPr lang="en-US" sz="6584">
                <a:solidFill>
                  <a:srgbClr val="000000"/>
                </a:solidFill>
                <a:latin typeface="Big Shoulders Display Bold"/>
              </a:rPr>
              <a:t>Vòng tuần hoàn phổi:</a:t>
            </a:r>
          </a:p>
          <a:p>
            <a:pPr algn="just">
              <a:lnSpc>
                <a:spcPts val="9013"/>
              </a:lnSpc>
              <a:spcBef>
                <a:spcPct val="0"/>
              </a:spcBef>
            </a:pPr>
            <a:r>
              <a:rPr lang="en-US" sz="6438">
                <a:solidFill>
                  <a:srgbClr val="000000"/>
                </a:solidFill>
                <a:latin typeface="Big Shoulders Display"/>
              </a:rPr>
              <a:t>Máu di chuyển từ </a:t>
            </a:r>
            <a:r>
              <a:rPr lang="en-US" sz="6438">
                <a:solidFill>
                  <a:srgbClr val="000000"/>
                </a:solidFill>
                <a:latin typeface="Big Shoulders Display Bold"/>
              </a:rPr>
              <a:t>tâm nhĩ phải</a:t>
            </a:r>
            <a:r>
              <a:rPr lang="en-US" sz="6438">
                <a:solidFill>
                  <a:srgbClr val="000000"/>
                </a:solidFill>
                <a:latin typeface="Big Shoulders Display"/>
              </a:rPr>
              <a:t> xuống </a:t>
            </a:r>
            <a:r>
              <a:rPr lang="en-US" sz="6438">
                <a:solidFill>
                  <a:srgbClr val="000000"/>
                </a:solidFill>
                <a:latin typeface="Big Shoulders Display Bold"/>
              </a:rPr>
              <a:t>tâm thất phải</a:t>
            </a:r>
            <a:r>
              <a:rPr lang="en-US" sz="6438">
                <a:solidFill>
                  <a:srgbClr val="000000"/>
                </a:solidFill>
                <a:latin typeface="Big Shoulders Display"/>
              </a:rPr>
              <a:t> , sau đó lên </a:t>
            </a:r>
            <a:r>
              <a:rPr lang="en-US" sz="6438">
                <a:solidFill>
                  <a:srgbClr val="000000"/>
                </a:solidFill>
                <a:latin typeface="Big Shoulders Display Bold"/>
              </a:rPr>
              <a:t>phổi</a:t>
            </a:r>
            <a:r>
              <a:rPr lang="en-US" sz="6438">
                <a:solidFill>
                  <a:srgbClr val="000000"/>
                </a:solidFill>
                <a:latin typeface="Big Shoulders Display"/>
              </a:rPr>
              <a:t> qua </a:t>
            </a:r>
            <a:r>
              <a:rPr lang="en-US" sz="6438">
                <a:solidFill>
                  <a:srgbClr val="000000"/>
                </a:solidFill>
                <a:latin typeface="Big Shoulders Display Bold"/>
              </a:rPr>
              <a:t>động mạch phổi</a:t>
            </a:r>
            <a:r>
              <a:rPr lang="en-US" sz="6438">
                <a:solidFill>
                  <a:srgbClr val="000000"/>
                </a:solidFill>
                <a:latin typeface="Big Shoulders Display"/>
              </a:rPr>
              <a:t>. Tại phổi, máu thực hiện quá trình trao đổi khí và trở về </a:t>
            </a:r>
            <a:r>
              <a:rPr lang="en-US" sz="6438">
                <a:solidFill>
                  <a:srgbClr val="000000"/>
                </a:solidFill>
                <a:latin typeface="Big Shoulders Display Bold"/>
              </a:rPr>
              <a:t>tâm nhĩ trái</a:t>
            </a:r>
            <a:r>
              <a:rPr lang="en-US" sz="6438">
                <a:solidFill>
                  <a:srgbClr val="000000"/>
                </a:solidFill>
                <a:latin typeface="Big Shoulders Display"/>
              </a:rPr>
              <a:t> qua </a:t>
            </a:r>
            <a:r>
              <a:rPr lang="en-US" sz="6438">
                <a:solidFill>
                  <a:srgbClr val="000000"/>
                </a:solidFill>
                <a:latin typeface="Big Shoulders Display Bold"/>
              </a:rPr>
              <a:t>tĩnh mạch phỗi.</a:t>
            </a:r>
          </a:p>
        </p:txBody>
      </p:sp>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635102" cy="10124632"/>
          </a:xfrm>
          <a:custGeom>
            <a:avLst/>
            <a:gdLst/>
            <a:ahLst/>
            <a:cxnLst/>
            <a:rect l="l" t="t" r="r" b="b"/>
            <a:pathLst>
              <a:path w="7635102" h="10124632">
                <a:moveTo>
                  <a:pt x="0" y="0"/>
                </a:moveTo>
                <a:lnTo>
                  <a:pt x="7635102" y="0"/>
                </a:lnTo>
                <a:lnTo>
                  <a:pt x="7635102" y="10124632"/>
                </a:lnTo>
                <a:lnTo>
                  <a:pt x="0" y="10124632"/>
                </a:lnTo>
                <a:lnTo>
                  <a:pt x="0" y="0"/>
                </a:lnTo>
                <a:close/>
              </a:path>
            </a:pathLst>
          </a:custGeom>
          <a:blipFill>
            <a:blip r:embed="rId2"/>
            <a:stretch>
              <a:fillRect l="-6829" t="-3121" r="-7864" b="-3745"/>
            </a:stretch>
          </a:blipFill>
        </p:spPr>
      </p:sp>
      <p:sp>
        <p:nvSpPr>
          <p:cNvPr id="3" name="TextBox 3"/>
          <p:cNvSpPr txBox="1"/>
          <p:nvPr/>
        </p:nvSpPr>
        <p:spPr>
          <a:xfrm>
            <a:off x="5725941" y="4383015"/>
            <a:ext cx="12350089" cy="4480949"/>
          </a:xfrm>
          <a:prstGeom prst="rect">
            <a:avLst/>
          </a:prstGeom>
        </p:spPr>
        <p:txBody>
          <a:bodyPr lIns="0" tIns="0" rIns="0" bIns="0" rtlCol="0" anchor="t">
            <a:spAutoFit/>
          </a:bodyPr>
          <a:lstStyle/>
          <a:p>
            <a:pPr algn="just">
              <a:lnSpc>
                <a:spcPts val="6278"/>
              </a:lnSpc>
            </a:pPr>
            <a:r>
              <a:rPr lang="en-US" sz="4484">
                <a:solidFill>
                  <a:srgbClr val="000000"/>
                </a:solidFill>
                <a:latin typeface="Big Shoulders Display Bold"/>
              </a:rPr>
              <a:t>Vòng tuần hoàn cơ thể:</a:t>
            </a:r>
          </a:p>
          <a:p>
            <a:pPr algn="just">
              <a:lnSpc>
                <a:spcPts val="5858"/>
              </a:lnSpc>
              <a:spcBef>
                <a:spcPct val="0"/>
              </a:spcBef>
            </a:pPr>
            <a:r>
              <a:rPr lang="en-US" sz="4184">
                <a:solidFill>
                  <a:srgbClr val="000000"/>
                </a:solidFill>
                <a:latin typeface="Big Shoulders Display"/>
              </a:rPr>
              <a:t>Máu chảy từ </a:t>
            </a:r>
            <a:r>
              <a:rPr lang="en-US" sz="4184">
                <a:solidFill>
                  <a:srgbClr val="000000"/>
                </a:solidFill>
                <a:latin typeface="Big Shoulders Display Bold"/>
              </a:rPr>
              <a:t>tâm nhĩ trái</a:t>
            </a:r>
            <a:r>
              <a:rPr lang="en-US" sz="4184">
                <a:solidFill>
                  <a:srgbClr val="000000"/>
                </a:solidFill>
                <a:latin typeface="Big Shoulders Display"/>
              </a:rPr>
              <a:t> xuống </a:t>
            </a:r>
            <a:r>
              <a:rPr lang="en-US" sz="4184">
                <a:solidFill>
                  <a:srgbClr val="000000"/>
                </a:solidFill>
                <a:latin typeface="Big Shoulders Display Bold"/>
              </a:rPr>
              <a:t>tâm thất trái</a:t>
            </a:r>
            <a:r>
              <a:rPr lang="en-US" sz="4184">
                <a:solidFill>
                  <a:srgbClr val="000000"/>
                </a:solidFill>
                <a:latin typeface="Big Shoulders Display"/>
              </a:rPr>
              <a:t>, sau đó đi lên theo </a:t>
            </a:r>
            <a:r>
              <a:rPr lang="en-US" sz="4184">
                <a:solidFill>
                  <a:srgbClr val="000000"/>
                </a:solidFill>
                <a:latin typeface="Big Shoulders Display Bold"/>
              </a:rPr>
              <a:t>động mạch chủ</a:t>
            </a:r>
            <a:r>
              <a:rPr lang="en-US" sz="4184">
                <a:solidFill>
                  <a:srgbClr val="000000"/>
                </a:solidFill>
                <a:latin typeface="Big Shoulders Display"/>
              </a:rPr>
              <a:t> và </a:t>
            </a:r>
            <a:r>
              <a:rPr lang="en-US" sz="4184">
                <a:solidFill>
                  <a:srgbClr val="000000"/>
                </a:solidFill>
                <a:latin typeface="Big Shoulders Display Bold"/>
              </a:rPr>
              <a:t>phân nhánh thành hai hướng</a:t>
            </a:r>
            <a:r>
              <a:rPr lang="en-US" sz="4184">
                <a:solidFill>
                  <a:srgbClr val="000000"/>
                </a:solidFill>
                <a:latin typeface="Big Shoulders Display"/>
              </a:rPr>
              <a:t> đi khác nhau đến các cơ quan trong cơ thể. Tại </a:t>
            </a:r>
            <a:r>
              <a:rPr lang="en-US" sz="4184">
                <a:solidFill>
                  <a:srgbClr val="000000"/>
                </a:solidFill>
                <a:latin typeface="Big Shoulders Display Bold"/>
              </a:rPr>
              <a:t>mao mạch</a:t>
            </a:r>
            <a:r>
              <a:rPr lang="en-US" sz="4184">
                <a:solidFill>
                  <a:srgbClr val="000000"/>
                </a:solidFill>
                <a:latin typeface="Big Shoulders Display"/>
              </a:rPr>
              <a:t>, thực hiện </a:t>
            </a:r>
            <a:r>
              <a:rPr lang="en-US" sz="4184">
                <a:solidFill>
                  <a:srgbClr val="000000"/>
                </a:solidFill>
                <a:latin typeface="Big Shoulders Display Bold"/>
              </a:rPr>
              <a:t>trao đổi khí và chất dinh dưỡng </a:t>
            </a:r>
            <a:r>
              <a:rPr lang="en-US" sz="4184">
                <a:solidFill>
                  <a:srgbClr val="000000"/>
                </a:solidFill>
                <a:latin typeface="Big Shoulders Display"/>
              </a:rPr>
              <a:t>các tế bào, sau đó máu di chuyển qua </a:t>
            </a:r>
            <a:r>
              <a:rPr lang="en-US" sz="4184">
                <a:solidFill>
                  <a:srgbClr val="000000"/>
                </a:solidFill>
                <a:latin typeface="Big Shoulders Display Bold"/>
              </a:rPr>
              <a:t>tĩnh mạch chủ</a:t>
            </a:r>
            <a:r>
              <a:rPr lang="en-US" sz="4184">
                <a:solidFill>
                  <a:srgbClr val="000000"/>
                </a:solidFill>
                <a:latin typeface="Big Shoulders Display"/>
              </a:rPr>
              <a:t> để trở về </a:t>
            </a:r>
            <a:r>
              <a:rPr lang="en-US" sz="4184">
                <a:solidFill>
                  <a:srgbClr val="000000"/>
                </a:solidFill>
                <a:latin typeface="Big Shoulders Display Bold"/>
              </a:rPr>
              <a:t>tâm nhĩ phải</a:t>
            </a:r>
            <a:r>
              <a:rPr lang="en-US" sz="4184">
                <a:solidFill>
                  <a:srgbClr val="000000"/>
                </a:solidFill>
                <a:latin typeface="Big Shoulders Display"/>
              </a:rPr>
              <a:t>.</a:t>
            </a:r>
          </a:p>
        </p:txBody>
      </p:sp>
      <p:sp>
        <p:nvSpPr>
          <p:cNvPr id="4" name="TextBox 4"/>
          <p:cNvSpPr txBox="1"/>
          <p:nvPr/>
        </p:nvSpPr>
        <p:spPr>
          <a:xfrm>
            <a:off x="8169883" y="2145166"/>
            <a:ext cx="9513540" cy="778483"/>
          </a:xfrm>
          <a:prstGeom prst="rect">
            <a:avLst/>
          </a:prstGeom>
        </p:spPr>
        <p:txBody>
          <a:bodyPr lIns="0" tIns="0" rIns="0" bIns="0" rtlCol="0" anchor="t">
            <a:spAutoFit/>
          </a:bodyPr>
          <a:lstStyle/>
          <a:p>
            <a:pPr algn="ctr">
              <a:lnSpc>
                <a:spcPts val="6278"/>
              </a:lnSpc>
              <a:spcBef>
                <a:spcPct val="0"/>
              </a:spcBef>
            </a:pPr>
            <a:r>
              <a:rPr lang="en-US" sz="4484" dirty="0" err="1">
                <a:solidFill>
                  <a:srgbClr val="BE110D"/>
                </a:solidFill>
                <a:latin typeface="Nunito Bold Bold"/>
              </a:rPr>
              <a:t>Đường</a:t>
            </a:r>
            <a:r>
              <a:rPr lang="en-US" sz="4484" dirty="0">
                <a:solidFill>
                  <a:srgbClr val="BE110D"/>
                </a:solidFill>
                <a:latin typeface="Nunito Bold Bold"/>
              </a:rPr>
              <a:t> </a:t>
            </a:r>
            <a:r>
              <a:rPr lang="en-US" sz="4484" dirty="0" err="1">
                <a:solidFill>
                  <a:srgbClr val="BE110D"/>
                </a:solidFill>
                <a:latin typeface="Nunito Bold Bold"/>
              </a:rPr>
              <a:t>đi</a:t>
            </a:r>
            <a:r>
              <a:rPr lang="en-US" sz="4484" dirty="0">
                <a:solidFill>
                  <a:srgbClr val="BE110D"/>
                </a:solidFill>
                <a:latin typeface="Nunito Bold Bold"/>
              </a:rPr>
              <a:t> </a:t>
            </a:r>
            <a:r>
              <a:rPr lang="en-US" sz="4484" dirty="0" err="1">
                <a:solidFill>
                  <a:srgbClr val="BE110D"/>
                </a:solidFill>
                <a:latin typeface="Nunito Bold Bold"/>
              </a:rPr>
              <a:t>của</a:t>
            </a:r>
            <a:r>
              <a:rPr lang="en-US" sz="4484" dirty="0">
                <a:solidFill>
                  <a:srgbClr val="BE110D"/>
                </a:solidFill>
                <a:latin typeface="Nunito Bold Bold"/>
              </a:rPr>
              <a:t> </a:t>
            </a:r>
            <a:r>
              <a:rPr lang="en-US" sz="4484" dirty="0" err="1">
                <a:solidFill>
                  <a:srgbClr val="BE110D"/>
                </a:solidFill>
                <a:latin typeface="Nunito Bold Bold"/>
              </a:rPr>
              <a:t>máu</a:t>
            </a:r>
            <a:r>
              <a:rPr lang="en-US" sz="4484" dirty="0">
                <a:solidFill>
                  <a:srgbClr val="BE110D"/>
                </a:solidFill>
                <a:latin typeface="Nunito Bold Bold"/>
              </a:rPr>
              <a:t> </a:t>
            </a:r>
          </a:p>
        </p:txBody>
      </p:sp>
      <p:sp>
        <p:nvSpPr>
          <p:cNvPr id="5" name="Freeform 5"/>
          <p:cNvSpPr/>
          <p:nvPr/>
        </p:nvSpPr>
        <p:spPr>
          <a:xfrm>
            <a:off x="14829253" y="8166644"/>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94" y="209519"/>
            <a:ext cx="6128163" cy="4267430"/>
          </a:xfrm>
          <a:custGeom>
            <a:avLst/>
            <a:gdLst/>
            <a:ahLst/>
            <a:cxnLst/>
            <a:rect l="l" t="t" r="r" b="b"/>
            <a:pathLst>
              <a:path w="6128163" h="4267430">
                <a:moveTo>
                  <a:pt x="0" y="0"/>
                </a:moveTo>
                <a:lnTo>
                  <a:pt x="6128163" y="0"/>
                </a:lnTo>
                <a:lnTo>
                  <a:pt x="6128163" y="4267430"/>
                </a:lnTo>
                <a:lnTo>
                  <a:pt x="0" y="4267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5586477" y="1728185"/>
            <a:ext cx="7115046" cy="2212474"/>
          </a:xfrm>
          <a:prstGeom prst="rect">
            <a:avLst/>
          </a:prstGeom>
        </p:spPr>
        <p:txBody>
          <a:bodyPr lIns="0" tIns="0" rIns="0" bIns="0" rtlCol="0" anchor="t">
            <a:spAutoFit/>
          </a:bodyPr>
          <a:lstStyle/>
          <a:p>
            <a:pPr marL="0" lvl="0" indent="0" algn="ctr">
              <a:lnSpc>
                <a:spcPts val="17100"/>
              </a:lnSpc>
            </a:pPr>
            <a:r>
              <a:rPr lang="en-US" sz="15000">
                <a:solidFill>
                  <a:srgbClr val="A2272C"/>
                </a:solidFill>
                <a:latin typeface="Londrina Solid Heavy"/>
              </a:rPr>
              <a:t>BÀI 30:</a:t>
            </a:r>
          </a:p>
        </p:txBody>
      </p:sp>
      <p:sp>
        <p:nvSpPr>
          <p:cNvPr id="4" name="Freeform 4"/>
          <p:cNvSpPr/>
          <p:nvPr/>
        </p:nvSpPr>
        <p:spPr>
          <a:xfrm>
            <a:off x="15410943" y="7421688"/>
            <a:ext cx="2967838" cy="2865312"/>
          </a:xfrm>
          <a:custGeom>
            <a:avLst/>
            <a:gdLst/>
            <a:ahLst/>
            <a:cxnLst/>
            <a:rect l="l" t="t" r="r" b="b"/>
            <a:pathLst>
              <a:path w="2967838" h="2865312">
                <a:moveTo>
                  <a:pt x="0" y="0"/>
                </a:moveTo>
                <a:lnTo>
                  <a:pt x="2967838" y="0"/>
                </a:lnTo>
                <a:lnTo>
                  <a:pt x="2967838" y="2865312"/>
                </a:lnTo>
                <a:lnTo>
                  <a:pt x="0" y="2865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336183" y="117414"/>
            <a:ext cx="2770133" cy="2004569"/>
          </a:xfrm>
          <a:custGeom>
            <a:avLst/>
            <a:gdLst/>
            <a:ahLst/>
            <a:cxnLst/>
            <a:rect l="l" t="t" r="r" b="b"/>
            <a:pathLst>
              <a:path w="2770133" h="2004569">
                <a:moveTo>
                  <a:pt x="0" y="0"/>
                </a:moveTo>
                <a:lnTo>
                  <a:pt x="2770132" y="0"/>
                </a:lnTo>
                <a:lnTo>
                  <a:pt x="2770132" y="2004569"/>
                </a:lnTo>
                <a:lnTo>
                  <a:pt x="0" y="20045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202313" y="4424983"/>
            <a:ext cx="15692549" cy="3200400"/>
          </a:xfrm>
          <a:prstGeom prst="rect">
            <a:avLst/>
          </a:prstGeom>
        </p:spPr>
        <p:txBody>
          <a:bodyPr lIns="0" tIns="0" rIns="0" bIns="0" rtlCol="0" anchor="t">
            <a:spAutoFit/>
          </a:bodyPr>
          <a:lstStyle/>
          <a:p>
            <a:pPr marL="0" lvl="0" indent="0" algn="ctr">
              <a:lnSpc>
                <a:spcPts val="11879"/>
              </a:lnSpc>
            </a:pPr>
            <a:r>
              <a:rPr lang="en-US" sz="9899">
                <a:solidFill>
                  <a:srgbClr val="A2272C"/>
                </a:solidFill>
                <a:latin typeface="Bungee"/>
              </a:rPr>
              <a:t>MÁU VÀ HỆ TUẦN HOÀN Ở NGƯỜI </a:t>
            </a:r>
          </a:p>
        </p:txBody>
      </p:sp>
      <p:sp>
        <p:nvSpPr>
          <p:cNvPr id="7" name="Freeform 7"/>
          <p:cNvSpPr/>
          <p:nvPr/>
        </p:nvSpPr>
        <p:spPr>
          <a:xfrm>
            <a:off x="-44732" y="6008595"/>
            <a:ext cx="3578302" cy="4278405"/>
          </a:xfrm>
          <a:custGeom>
            <a:avLst/>
            <a:gdLst/>
            <a:ahLst/>
            <a:cxnLst/>
            <a:rect l="l" t="t" r="r" b="b"/>
            <a:pathLst>
              <a:path w="3578302" h="4278405">
                <a:moveTo>
                  <a:pt x="0" y="0"/>
                </a:moveTo>
                <a:lnTo>
                  <a:pt x="3578303" y="0"/>
                </a:lnTo>
                <a:lnTo>
                  <a:pt x="3578303" y="4278405"/>
                </a:lnTo>
                <a:lnTo>
                  <a:pt x="0" y="42784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5924509" y="7763917"/>
            <a:ext cx="2454272" cy="2523083"/>
          </a:xfrm>
          <a:custGeom>
            <a:avLst/>
            <a:gdLst/>
            <a:ahLst/>
            <a:cxnLst/>
            <a:rect l="l" t="t" r="r" b="b"/>
            <a:pathLst>
              <a:path w="2454272" h="2523083">
                <a:moveTo>
                  <a:pt x="0" y="0"/>
                </a:moveTo>
                <a:lnTo>
                  <a:pt x="2454272" y="0"/>
                </a:lnTo>
                <a:lnTo>
                  <a:pt x="2454272" y="2523083"/>
                </a:lnTo>
                <a:lnTo>
                  <a:pt x="0" y="25230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0" y="-335090"/>
            <a:ext cx="2905787" cy="3520227"/>
          </a:xfrm>
          <a:custGeom>
            <a:avLst/>
            <a:gdLst/>
            <a:ahLst/>
            <a:cxnLst/>
            <a:rect l="l" t="t" r="r" b="b"/>
            <a:pathLst>
              <a:path w="2905787" h="3520227">
                <a:moveTo>
                  <a:pt x="0" y="0"/>
                </a:moveTo>
                <a:lnTo>
                  <a:pt x="2905787" y="0"/>
                </a:lnTo>
                <a:lnTo>
                  <a:pt x="2905787" y="3520227"/>
                </a:lnTo>
                <a:lnTo>
                  <a:pt x="0" y="3520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5965" y="2491909"/>
            <a:ext cx="17286584" cy="6339769"/>
          </a:xfrm>
          <a:prstGeom prst="rect">
            <a:avLst/>
          </a:prstGeom>
        </p:spPr>
        <p:txBody>
          <a:bodyPr lIns="0" tIns="0" rIns="0" bIns="0" rtlCol="0" anchor="t">
            <a:spAutoFit/>
          </a:bodyPr>
          <a:lstStyle/>
          <a:p>
            <a:pPr algn="just">
              <a:lnSpc>
                <a:spcPts val="8911"/>
              </a:lnSpc>
            </a:pPr>
            <a:r>
              <a:rPr lang="en-US" sz="6365">
                <a:solidFill>
                  <a:srgbClr val="000000"/>
                </a:solidFill>
                <a:latin typeface="Big Shoulders Display Bold"/>
              </a:rPr>
              <a:t>Vòng tuần hoàn cơ thể:</a:t>
            </a:r>
          </a:p>
          <a:p>
            <a:pPr algn="just">
              <a:lnSpc>
                <a:spcPts val="8315"/>
              </a:lnSpc>
              <a:spcBef>
                <a:spcPct val="0"/>
              </a:spcBef>
            </a:pPr>
            <a:r>
              <a:rPr lang="en-US" sz="5939">
                <a:solidFill>
                  <a:srgbClr val="000000"/>
                </a:solidFill>
                <a:latin typeface="Big Shoulders Display Bold"/>
              </a:rPr>
              <a:t>Máu chảy từ tâm nhĩ trái xuống tâm thất trái, sau đó đi lên theo động mạch chủ và phân nhánh thành hai hướng đi khác nhau đến các cơ quan trong cơ thể. Tại mao mạch, thực hiện trao đổi khí và chất dinh dưỡng các tế bào, sau đó máu di chuyển qua tĩnh mạch chủ để trở về tâm nhĩ phải.</a:t>
            </a:r>
          </a:p>
        </p:txBody>
      </p:sp>
      <p:sp>
        <p:nvSpPr>
          <p:cNvPr id="3" name="TextBox 3"/>
          <p:cNvSpPr txBox="1"/>
          <p:nvPr/>
        </p:nvSpPr>
        <p:spPr>
          <a:xfrm>
            <a:off x="3239378" y="923925"/>
            <a:ext cx="12677691" cy="2115066"/>
          </a:xfrm>
          <a:prstGeom prst="rect">
            <a:avLst/>
          </a:prstGeom>
        </p:spPr>
        <p:txBody>
          <a:bodyPr lIns="0" tIns="0" rIns="0" bIns="0" rtlCol="0" anchor="t">
            <a:spAutoFit/>
          </a:bodyPr>
          <a:lstStyle/>
          <a:p>
            <a:pPr algn="ctr">
              <a:lnSpc>
                <a:spcPts val="8366"/>
              </a:lnSpc>
              <a:spcBef>
                <a:spcPct val="0"/>
              </a:spcBef>
            </a:pPr>
            <a:r>
              <a:rPr lang="en-US" sz="5976" dirty="0" err="1">
                <a:solidFill>
                  <a:srgbClr val="BE110D"/>
                </a:solidFill>
                <a:latin typeface="Nunito Bold Bold"/>
              </a:rPr>
              <a:t>Đường</a:t>
            </a:r>
            <a:r>
              <a:rPr lang="en-US" sz="5976" dirty="0">
                <a:solidFill>
                  <a:srgbClr val="BE110D"/>
                </a:solidFill>
                <a:latin typeface="Nunito Bold Bold"/>
              </a:rPr>
              <a:t> </a:t>
            </a:r>
            <a:r>
              <a:rPr lang="en-US" sz="5976" dirty="0" err="1">
                <a:solidFill>
                  <a:srgbClr val="BE110D"/>
                </a:solidFill>
                <a:latin typeface="Nunito Bold Bold"/>
              </a:rPr>
              <a:t>đi</a:t>
            </a:r>
            <a:r>
              <a:rPr lang="en-US" sz="5976" dirty="0">
                <a:solidFill>
                  <a:srgbClr val="BE110D"/>
                </a:solidFill>
                <a:latin typeface="Nunito Bold Bold"/>
              </a:rPr>
              <a:t> </a:t>
            </a:r>
            <a:r>
              <a:rPr lang="en-US" sz="5976" dirty="0" err="1">
                <a:solidFill>
                  <a:srgbClr val="BE110D"/>
                </a:solidFill>
                <a:latin typeface="Nunito Bold Bold"/>
              </a:rPr>
              <a:t>của</a:t>
            </a:r>
            <a:r>
              <a:rPr lang="en-US" sz="5976" dirty="0">
                <a:solidFill>
                  <a:srgbClr val="BE110D"/>
                </a:solidFill>
                <a:latin typeface="Nunito Bold Bold"/>
              </a:rPr>
              <a:t> </a:t>
            </a:r>
            <a:r>
              <a:rPr lang="en-US" sz="5976" dirty="0" err="1">
                <a:solidFill>
                  <a:srgbClr val="BE110D"/>
                </a:solidFill>
                <a:latin typeface="Nunito Bold Bold"/>
              </a:rPr>
              <a:t>máu</a:t>
            </a:r>
            <a:r>
              <a:rPr lang="en-US" sz="5976" dirty="0">
                <a:solidFill>
                  <a:srgbClr val="BE110D"/>
                </a:solidFill>
                <a:latin typeface="Nunito Bold Bold"/>
              </a:rPr>
              <a:t> </a:t>
            </a:r>
            <a:r>
              <a:rPr lang="en-US" sz="5976" dirty="0" err="1">
                <a:solidFill>
                  <a:srgbClr val="BE110D"/>
                </a:solidFill>
                <a:latin typeface="Nunito Bold Bold"/>
              </a:rPr>
              <a:t>trong</a:t>
            </a:r>
            <a:r>
              <a:rPr lang="en-US" sz="5976" dirty="0">
                <a:solidFill>
                  <a:srgbClr val="BE110D"/>
                </a:solidFill>
                <a:latin typeface="Nunito Bold Bold"/>
              </a:rPr>
              <a:t> </a:t>
            </a:r>
            <a:r>
              <a:rPr lang="en-US" sz="5976" dirty="0" err="1">
                <a:solidFill>
                  <a:srgbClr val="BE110D"/>
                </a:solidFill>
                <a:latin typeface="Nunito Bold Bold"/>
              </a:rPr>
              <a:t>hệ</a:t>
            </a:r>
            <a:r>
              <a:rPr lang="en-US" sz="5976" dirty="0">
                <a:solidFill>
                  <a:srgbClr val="BE110D"/>
                </a:solidFill>
                <a:latin typeface="Nunito Bold Bold"/>
              </a:rPr>
              <a:t> </a:t>
            </a:r>
            <a:r>
              <a:rPr lang="en-US" sz="5976" dirty="0" err="1">
                <a:solidFill>
                  <a:srgbClr val="BE110D"/>
                </a:solidFill>
                <a:latin typeface="Nunito Bold Bold"/>
              </a:rPr>
              <a:t>tuần</a:t>
            </a:r>
            <a:r>
              <a:rPr lang="en-US" sz="5976" dirty="0">
                <a:solidFill>
                  <a:srgbClr val="BE110D"/>
                </a:solidFill>
                <a:latin typeface="Nunito Bold Bold"/>
              </a:rPr>
              <a:t> </a:t>
            </a:r>
            <a:r>
              <a:rPr lang="en-US" sz="5976" dirty="0" err="1">
                <a:solidFill>
                  <a:srgbClr val="BE110D"/>
                </a:solidFill>
                <a:latin typeface="Nunito Bold Bold"/>
              </a:rPr>
              <a:t>hoàn</a:t>
            </a:r>
            <a:endParaRPr lang="en-US" sz="5976" dirty="0">
              <a:solidFill>
                <a:srgbClr val="BE110D"/>
              </a:solidFill>
              <a:latin typeface="Nunito Bold Bold"/>
            </a:endParaRPr>
          </a:p>
        </p:txBody>
      </p:sp>
      <p:sp>
        <p:nvSpPr>
          <p:cNvPr id="4" name="Freeform 4"/>
          <p:cNvSpPr/>
          <p:nvPr/>
        </p:nvSpPr>
        <p:spPr>
          <a:xfrm>
            <a:off x="14829253" y="8166644"/>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Tree>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6996" y="2981617"/>
            <a:ext cx="9100022" cy="9604245"/>
          </a:xfrm>
          <a:custGeom>
            <a:avLst/>
            <a:gdLst/>
            <a:ahLst/>
            <a:cxnLst/>
            <a:rect l="l" t="t" r="r" b="b"/>
            <a:pathLst>
              <a:path w="9100022" h="9604245">
                <a:moveTo>
                  <a:pt x="0" y="0"/>
                </a:moveTo>
                <a:lnTo>
                  <a:pt x="9100022" y="0"/>
                </a:lnTo>
                <a:lnTo>
                  <a:pt x="9100022" y="9604244"/>
                </a:lnTo>
                <a:lnTo>
                  <a:pt x="0" y="96042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4477464"/>
            <a:ext cx="6246094" cy="5847636"/>
          </a:xfrm>
          <a:custGeom>
            <a:avLst/>
            <a:gdLst/>
            <a:ahLst/>
            <a:cxnLst/>
            <a:rect l="l" t="t" r="r" b="b"/>
            <a:pathLst>
              <a:path w="6246094" h="5847636">
                <a:moveTo>
                  <a:pt x="0" y="0"/>
                </a:moveTo>
                <a:lnTo>
                  <a:pt x="6246094" y="0"/>
                </a:lnTo>
                <a:lnTo>
                  <a:pt x="6246094" y="5847636"/>
                </a:lnTo>
                <a:lnTo>
                  <a:pt x="0" y="5847636"/>
                </a:lnTo>
                <a:lnTo>
                  <a:pt x="0" y="0"/>
                </a:lnTo>
                <a:close/>
              </a:path>
            </a:pathLst>
          </a:custGeom>
          <a:blipFill>
            <a:blip r:embed="rId4"/>
            <a:stretch>
              <a:fillRect/>
            </a:stretch>
          </a:blipFill>
        </p:spPr>
      </p:sp>
      <p:sp>
        <p:nvSpPr>
          <p:cNvPr id="4" name="Freeform 4"/>
          <p:cNvSpPr/>
          <p:nvPr/>
        </p:nvSpPr>
        <p:spPr>
          <a:xfrm>
            <a:off x="6446934" y="2263283"/>
            <a:ext cx="1765346" cy="2176081"/>
          </a:xfrm>
          <a:custGeom>
            <a:avLst/>
            <a:gdLst/>
            <a:ahLst/>
            <a:cxnLst/>
            <a:rect l="l" t="t" r="r" b="b"/>
            <a:pathLst>
              <a:path w="1765346" h="2176081">
                <a:moveTo>
                  <a:pt x="0" y="0"/>
                </a:moveTo>
                <a:lnTo>
                  <a:pt x="1765346" y="0"/>
                </a:lnTo>
                <a:lnTo>
                  <a:pt x="1765346" y="2176081"/>
                </a:lnTo>
                <a:lnTo>
                  <a:pt x="0" y="2176081"/>
                </a:lnTo>
                <a:lnTo>
                  <a:pt x="0" y="0"/>
                </a:lnTo>
                <a:close/>
              </a:path>
            </a:pathLst>
          </a:custGeom>
          <a:blipFill>
            <a:blip r:embed="rId5"/>
            <a:stretch>
              <a:fillRect/>
            </a:stretch>
          </a:blipFill>
        </p:spPr>
      </p:sp>
      <p:sp>
        <p:nvSpPr>
          <p:cNvPr id="5" name="TextBox 5"/>
          <p:cNvSpPr txBox="1"/>
          <p:nvPr/>
        </p:nvSpPr>
        <p:spPr>
          <a:xfrm>
            <a:off x="6736069" y="4648557"/>
            <a:ext cx="11433263" cy="2752725"/>
          </a:xfrm>
          <a:prstGeom prst="rect">
            <a:avLst/>
          </a:prstGeom>
        </p:spPr>
        <p:txBody>
          <a:bodyPr lIns="0" tIns="0" rIns="0" bIns="0" rtlCol="0" anchor="t">
            <a:spAutoFit/>
          </a:bodyPr>
          <a:lstStyle/>
          <a:p>
            <a:pPr algn="ctr">
              <a:lnSpc>
                <a:spcPts val="10800"/>
              </a:lnSpc>
            </a:pPr>
            <a:r>
              <a:rPr lang="en-US" sz="9000" spc="-189">
                <a:solidFill>
                  <a:srgbClr val="A2272C"/>
                </a:solidFill>
                <a:latin typeface="ไอติม Bold"/>
              </a:rPr>
              <a:t>PHÒNG BỆNH VỀ MÁU VÀ HỆ TUẦN HOÀN</a:t>
            </a:r>
          </a:p>
        </p:txBody>
      </p:sp>
      <p:sp>
        <p:nvSpPr>
          <p:cNvPr id="6" name="Freeform 6"/>
          <p:cNvSpPr/>
          <p:nvPr/>
        </p:nvSpPr>
        <p:spPr>
          <a:xfrm>
            <a:off x="15331200" y="0"/>
            <a:ext cx="2956800" cy="2699312"/>
          </a:xfrm>
          <a:custGeom>
            <a:avLst/>
            <a:gdLst/>
            <a:ahLst/>
            <a:cxnLst/>
            <a:rect l="l" t="t" r="r" b="b"/>
            <a:pathLst>
              <a:path w="2956800" h="2699312">
                <a:moveTo>
                  <a:pt x="0" y="0"/>
                </a:moveTo>
                <a:lnTo>
                  <a:pt x="2956800" y="0"/>
                </a:lnTo>
                <a:lnTo>
                  <a:pt x="2956800" y="2699312"/>
                </a:lnTo>
                <a:lnTo>
                  <a:pt x="0" y="2699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71995" y="-1798235"/>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8">
              <a:alphaModFix amt="12000"/>
              <a:extLst>
                <a:ext uri="{96DAC541-7B7A-43D3-8B79-37D633B846F1}">
                  <asvg:svgBlip xmlns:asvg="http://schemas.microsoft.com/office/drawing/2016/SVG/main" r:embed="rId9"/>
                </a:ext>
              </a:extLst>
            </a:blip>
            <a:stretch>
              <a:fillRect/>
            </a:stretch>
          </a:blipFill>
        </p:spPr>
      </p:sp>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903" y="5750299"/>
            <a:ext cx="3351488" cy="4536701"/>
          </a:xfrm>
          <a:custGeom>
            <a:avLst/>
            <a:gdLst/>
            <a:ahLst/>
            <a:cxnLst/>
            <a:rect l="l" t="t" r="r" b="b"/>
            <a:pathLst>
              <a:path w="3351488" h="4536701">
                <a:moveTo>
                  <a:pt x="0" y="0"/>
                </a:moveTo>
                <a:lnTo>
                  <a:pt x="3351487" y="0"/>
                </a:lnTo>
                <a:lnTo>
                  <a:pt x="3351487" y="4536701"/>
                </a:lnTo>
                <a:lnTo>
                  <a:pt x="0" y="4536701"/>
                </a:lnTo>
                <a:lnTo>
                  <a:pt x="0" y="0"/>
                </a:lnTo>
                <a:close/>
              </a:path>
            </a:pathLst>
          </a:custGeom>
          <a:blipFill>
            <a:blip r:embed="rId2"/>
            <a:stretch>
              <a:fillRect/>
            </a:stretch>
          </a:blipFill>
        </p:spPr>
      </p:sp>
      <p:sp>
        <p:nvSpPr>
          <p:cNvPr id="3" name="Freeform 3"/>
          <p:cNvSpPr/>
          <p:nvPr/>
        </p:nvSpPr>
        <p:spPr>
          <a:xfrm>
            <a:off x="12462851" y="2020807"/>
            <a:ext cx="5480327" cy="6245387"/>
          </a:xfrm>
          <a:custGeom>
            <a:avLst/>
            <a:gdLst/>
            <a:ahLst/>
            <a:cxnLst/>
            <a:rect l="l" t="t" r="r" b="b"/>
            <a:pathLst>
              <a:path w="5480327" h="6245387">
                <a:moveTo>
                  <a:pt x="0" y="0"/>
                </a:moveTo>
                <a:lnTo>
                  <a:pt x="5480327" y="0"/>
                </a:lnTo>
                <a:lnTo>
                  <a:pt x="5480327" y="6245386"/>
                </a:lnTo>
                <a:lnTo>
                  <a:pt x="0" y="6245386"/>
                </a:lnTo>
                <a:lnTo>
                  <a:pt x="0" y="0"/>
                </a:lnTo>
                <a:close/>
              </a:path>
            </a:pathLst>
          </a:custGeom>
          <a:blipFill>
            <a:blip r:embed="rId3"/>
            <a:stretch>
              <a:fillRect/>
            </a:stretch>
          </a:blipFill>
        </p:spPr>
      </p:sp>
      <p:sp>
        <p:nvSpPr>
          <p:cNvPr id="4" name="TextBox 4"/>
          <p:cNvSpPr txBox="1"/>
          <p:nvPr/>
        </p:nvSpPr>
        <p:spPr>
          <a:xfrm>
            <a:off x="907675" y="2459153"/>
            <a:ext cx="11001987" cy="2442297"/>
          </a:xfrm>
          <a:prstGeom prst="rect">
            <a:avLst/>
          </a:prstGeom>
        </p:spPr>
        <p:txBody>
          <a:bodyPr lIns="0" tIns="0" rIns="0" bIns="0" rtlCol="0" anchor="t">
            <a:spAutoFit/>
          </a:bodyPr>
          <a:lstStyle/>
          <a:p>
            <a:pPr algn="ctr">
              <a:lnSpc>
                <a:spcPts val="9760"/>
              </a:lnSpc>
              <a:spcBef>
                <a:spcPct val="0"/>
              </a:spcBef>
            </a:pPr>
            <a:r>
              <a:rPr lang="en-US" sz="6971">
                <a:solidFill>
                  <a:srgbClr val="000000"/>
                </a:solidFill>
                <a:latin typeface="Big Shoulders Display Bold"/>
              </a:rPr>
              <a:t>Theo em một số bệnh về máu thường gặp ở người là gì?</a:t>
            </a:r>
          </a:p>
        </p:txBody>
      </p:sp>
      <p:sp>
        <p:nvSpPr>
          <p:cNvPr id="5" name="TextBox 5"/>
          <p:cNvSpPr txBox="1"/>
          <p:nvPr/>
        </p:nvSpPr>
        <p:spPr>
          <a:xfrm>
            <a:off x="507622" y="383655"/>
            <a:ext cx="14335419"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sp>
        <p:nvSpPr>
          <p:cNvPr id="6" name="Freeform 6"/>
          <p:cNvSpPr/>
          <p:nvPr/>
        </p:nvSpPr>
        <p:spPr>
          <a:xfrm>
            <a:off x="14456306" y="-1405055"/>
            <a:ext cx="4860094" cy="3596470"/>
          </a:xfrm>
          <a:custGeom>
            <a:avLst/>
            <a:gdLst/>
            <a:ahLst/>
            <a:cxnLst/>
            <a:rect l="l" t="t" r="r" b="b"/>
            <a:pathLst>
              <a:path w="4860094" h="3596470">
                <a:moveTo>
                  <a:pt x="0" y="0"/>
                </a:moveTo>
                <a:lnTo>
                  <a:pt x="4860095" y="0"/>
                </a:lnTo>
                <a:lnTo>
                  <a:pt x="4860095" y="3596470"/>
                </a:lnTo>
                <a:lnTo>
                  <a:pt x="0" y="3596470"/>
                </a:lnTo>
                <a:lnTo>
                  <a:pt x="0" y="0"/>
                </a:lnTo>
                <a:close/>
              </a:path>
            </a:pathLst>
          </a:custGeom>
          <a:blipFill>
            <a:blip r:embed="rId4">
              <a:alphaModFix amt="12000"/>
              <a:extLst>
                <a:ext uri="{96DAC541-7B7A-43D3-8B79-37D633B846F1}">
                  <asvg:svgBlip xmlns:asvg="http://schemas.microsoft.com/office/drawing/2016/SVG/main" r:embed="rId5"/>
                </a:ext>
              </a:extLst>
            </a:blip>
            <a:stretch>
              <a:fillRect/>
            </a:stretch>
          </a:blipFill>
        </p:spPr>
      </p:sp>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65536" y="2336041"/>
            <a:ext cx="6910609" cy="4092000"/>
          </a:xfrm>
          <a:custGeom>
            <a:avLst/>
            <a:gdLst/>
            <a:ahLst/>
            <a:cxnLst/>
            <a:rect l="l" t="t" r="r" b="b"/>
            <a:pathLst>
              <a:path w="6910609" h="4092000">
                <a:moveTo>
                  <a:pt x="0" y="0"/>
                </a:moveTo>
                <a:lnTo>
                  <a:pt x="6910609" y="0"/>
                </a:lnTo>
                <a:lnTo>
                  <a:pt x="6910609" y="4092001"/>
                </a:lnTo>
                <a:lnTo>
                  <a:pt x="0" y="4092001"/>
                </a:lnTo>
                <a:lnTo>
                  <a:pt x="0" y="0"/>
                </a:lnTo>
                <a:close/>
              </a:path>
            </a:pathLst>
          </a:custGeom>
          <a:blipFill>
            <a:blip r:embed="rId2"/>
            <a:stretch>
              <a:fillRect l="-38069" r="-36825"/>
            </a:stretch>
          </a:blipFill>
        </p:spPr>
      </p:sp>
      <p:sp>
        <p:nvSpPr>
          <p:cNvPr id="3" name="Freeform 3"/>
          <p:cNvSpPr/>
          <p:nvPr/>
        </p:nvSpPr>
        <p:spPr>
          <a:xfrm>
            <a:off x="15871025" y="0"/>
            <a:ext cx="2416975" cy="2602396"/>
          </a:xfrm>
          <a:custGeom>
            <a:avLst/>
            <a:gdLst/>
            <a:ahLst/>
            <a:cxnLst/>
            <a:rect l="l" t="t" r="r" b="b"/>
            <a:pathLst>
              <a:path w="2416975" h="2602396">
                <a:moveTo>
                  <a:pt x="0" y="0"/>
                </a:moveTo>
                <a:lnTo>
                  <a:pt x="2416975" y="0"/>
                </a:lnTo>
                <a:lnTo>
                  <a:pt x="2416975" y="2602396"/>
                </a:lnTo>
                <a:lnTo>
                  <a:pt x="0" y="2602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313282" y="8472034"/>
            <a:ext cx="3130315" cy="3166296"/>
          </a:xfrm>
          <a:custGeom>
            <a:avLst/>
            <a:gdLst/>
            <a:ahLst/>
            <a:cxnLst/>
            <a:rect l="l" t="t" r="r" b="b"/>
            <a:pathLst>
              <a:path w="3130315" h="3166296">
                <a:moveTo>
                  <a:pt x="0" y="0"/>
                </a:moveTo>
                <a:lnTo>
                  <a:pt x="3130315" y="0"/>
                </a:lnTo>
                <a:lnTo>
                  <a:pt x="3130315" y="3166295"/>
                </a:lnTo>
                <a:lnTo>
                  <a:pt x="0" y="3166295"/>
                </a:lnTo>
                <a:lnTo>
                  <a:pt x="0" y="0"/>
                </a:lnTo>
                <a:close/>
              </a:path>
            </a:pathLst>
          </a:custGeom>
          <a:blipFill>
            <a:blip r:embed="rId5">
              <a:extLst>
                <a:ext uri="{96DAC541-7B7A-43D3-8B79-37D633B846F1}">
                  <asvg:svgBlip xmlns:asvg="http://schemas.microsoft.com/office/drawing/2016/SVG/main" r:embed="rId6"/>
                </a:ext>
              </a:extLst>
            </a:blip>
            <a:stretch>
              <a:fillRect l="-44519" t="-13852" r="-2556" b="-16104"/>
            </a:stretch>
          </a:blipFill>
        </p:spPr>
      </p:sp>
      <p:sp>
        <p:nvSpPr>
          <p:cNvPr id="5" name="TextBox 5"/>
          <p:cNvSpPr txBox="1"/>
          <p:nvPr/>
        </p:nvSpPr>
        <p:spPr>
          <a:xfrm>
            <a:off x="507622" y="383655"/>
            <a:ext cx="14229523"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sp>
        <p:nvSpPr>
          <p:cNvPr id="6" name="Freeform 6"/>
          <p:cNvSpPr/>
          <p:nvPr/>
        </p:nvSpPr>
        <p:spPr>
          <a:xfrm>
            <a:off x="171995" y="-1798235"/>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7">
              <a:alphaModFix amt="12000"/>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1968203" y="4274387"/>
            <a:ext cx="6072149" cy="771525"/>
          </a:xfrm>
          <a:prstGeom prst="rect">
            <a:avLst/>
          </a:prstGeom>
        </p:spPr>
        <p:txBody>
          <a:bodyPr lIns="0" tIns="0" rIns="0" bIns="0" rtlCol="0" anchor="t">
            <a:spAutoFit/>
          </a:bodyPr>
          <a:lstStyle/>
          <a:p>
            <a:pPr>
              <a:lnSpc>
                <a:spcPts val="6000"/>
              </a:lnSpc>
            </a:pPr>
            <a:r>
              <a:rPr lang="en-US" sz="5000" spc="-105">
                <a:solidFill>
                  <a:srgbClr val="000000"/>
                </a:solidFill>
                <a:latin typeface="ไอติม Bold"/>
              </a:rPr>
              <a:t>Người bình thiếu máu</a:t>
            </a:r>
          </a:p>
        </p:txBody>
      </p:sp>
      <p:sp>
        <p:nvSpPr>
          <p:cNvPr id="8" name="TextBox 8"/>
          <p:cNvSpPr txBox="1"/>
          <p:nvPr/>
        </p:nvSpPr>
        <p:spPr>
          <a:xfrm>
            <a:off x="308694" y="4127261"/>
            <a:ext cx="4938759" cy="771525"/>
          </a:xfrm>
          <a:prstGeom prst="rect">
            <a:avLst/>
          </a:prstGeom>
        </p:spPr>
        <p:txBody>
          <a:bodyPr lIns="0" tIns="0" rIns="0" bIns="0" rtlCol="0" anchor="t">
            <a:spAutoFit/>
          </a:bodyPr>
          <a:lstStyle/>
          <a:p>
            <a:pPr>
              <a:lnSpc>
                <a:spcPts val="6000"/>
              </a:lnSpc>
            </a:pPr>
            <a:r>
              <a:rPr lang="en-US" sz="5000" spc="-105">
                <a:solidFill>
                  <a:srgbClr val="000000"/>
                </a:solidFill>
                <a:latin typeface="ไอติม Bold"/>
              </a:rPr>
              <a:t>Người bình thường</a:t>
            </a:r>
          </a:p>
        </p:txBody>
      </p:sp>
      <p:sp>
        <p:nvSpPr>
          <p:cNvPr id="9" name="TextBox 9"/>
          <p:cNvSpPr txBox="1"/>
          <p:nvPr/>
        </p:nvSpPr>
        <p:spPr>
          <a:xfrm>
            <a:off x="598323" y="6993942"/>
            <a:ext cx="17442029" cy="1752600"/>
          </a:xfrm>
          <a:prstGeom prst="rect">
            <a:avLst/>
          </a:prstGeom>
        </p:spPr>
        <p:txBody>
          <a:bodyPr lIns="0" tIns="0" rIns="0" bIns="0" rtlCol="0" anchor="t">
            <a:spAutoFit/>
          </a:bodyPr>
          <a:lstStyle/>
          <a:p>
            <a:pPr>
              <a:lnSpc>
                <a:spcPts val="6959"/>
              </a:lnSpc>
            </a:pPr>
            <a:r>
              <a:rPr lang="en-US" sz="5799" spc="-121">
                <a:solidFill>
                  <a:srgbClr val="000000"/>
                </a:solidFill>
                <a:latin typeface="Big Shoulders Display Bold"/>
              </a:rPr>
              <a:t>Thiếu máu </a:t>
            </a:r>
            <a:r>
              <a:rPr lang="en-US" sz="5799" spc="-121">
                <a:solidFill>
                  <a:srgbClr val="000000"/>
                </a:solidFill>
                <a:latin typeface="Big Shoulders Display"/>
              </a:rPr>
              <a:t>là tình trạng suy giảm số lượng hồng cầu hoặc huyết sắc tố (sắt, folic acid, Vitamin B12) dẫn đến máu giảm khả năng vận chuyển Oxygen trong cơ thể</a:t>
            </a:r>
          </a:p>
        </p:txBody>
      </p:sp>
    </p:spTree>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5113" y="1987224"/>
            <a:ext cx="7002509" cy="3945948"/>
          </a:xfrm>
          <a:custGeom>
            <a:avLst/>
            <a:gdLst/>
            <a:ahLst/>
            <a:cxnLst/>
            <a:rect l="l" t="t" r="r" b="b"/>
            <a:pathLst>
              <a:path w="7002509" h="3945948">
                <a:moveTo>
                  <a:pt x="0" y="0"/>
                </a:moveTo>
                <a:lnTo>
                  <a:pt x="7002508" y="0"/>
                </a:lnTo>
                <a:lnTo>
                  <a:pt x="7002508" y="3945947"/>
                </a:lnTo>
                <a:lnTo>
                  <a:pt x="0" y="3945947"/>
                </a:lnTo>
                <a:lnTo>
                  <a:pt x="0" y="0"/>
                </a:lnTo>
                <a:close/>
              </a:path>
            </a:pathLst>
          </a:custGeom>
          <a:blipFill>
            <a:blip r:embed="rId2"/>
            <a:stretch>
              <a:fillRect b="-81629"/>
            </a:stretch>
          </a:blipFill>
        </p:spPr>
      </p:sp>
      <p:sp>
        <p:nvSpPr>
          <p:cNvPr id="3" name="TextBox 3"/>
          <p:cNvSpPr txBox="1"/>
          <p:nvPr/>
        </p:nvSpPr>
        <p:spPr>
          <a:xfrm>
            <a:off x="1117927" y="5914121"/>
            <a:ext cx="6330553"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Quicksand 1"/>
              </a:rPr>
              <a:t>Chế độ ăn thiếu sắt</a:t>
            </a:r>
          </a:p>
        </p:txBody>
      </p:sp>
      <p:sp>
        <p:nvSpPr>
          <p:cNvPr id="4" name="AutoShape 4"/>
          <p:cNvSpPr/>
          <p:nvPr/>
        </p:nvSpPr>
        <p:spPr>
          <a:xfrm>
            <a:off x="4087317" y="6876781"/>
            <a:ext cx="0" cy="1151468"/>
          </a:xfrm>
          <a:prstGeom prst="line">
            <a:avLst/>
          </a:prstGeom>
          <a:ln w="38100" cap="flat">
            <a:solidFill>
              <a:srgbClr val="000000"/>
            </a:solidFill>
            <a:prstDash val="solid"/>
            <a:headEnd type="none" w="sm" len="sm"/>
            <a:tailEnd type="triangle" w="lg" len="med"/>
          </a:ln>
        </p:spPr>
      </p:sp>
      <p:sp>
        <p:nvSpPr>
          <p:cNvPr id="5" name="Freeform 5"/>
          <p:cNvSpPr/>
          <p:nvPr/>
        </p:nvSpPr>
        <p:spPr>
          <a:xfrm>
            <a:off x="11625034" y="190279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507622" y="383655"/>
            <a:ext cx="14138754"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sp>
        <p:nvSpPr>
          <p:cNvPr id="7" name="TextBox 7"/>
          <p:cNvSpPr txBox="1"/>
          <p:nvPr/>
        </p:nvSpPr>
        <p:spPr>
          <a:xfrm>
            <a:off x="606925" y="8154201"/>
            <a:ext cx="7352556"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Quicksand 1"/>
              </a:rPr>
              <a:t>Thiếu máu dinh dưỡng</a:t>
            </a:r>
          </a:p>
        </p:txBody>
      </p:sp>
      <p:sp>
        <p:nvSpPr>
          <p:cNvPr id="8" name="TextBox 8"/>
          <p:cNvSpPr txBox="1"/>
          <p:nvPr/>
        </p:nvSpPr>
        <p:spPr>
          <a:xfrm>
            <a:off x="10408444" y="6055560"/>
            <a:ext cx="6349157"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Quicksand 1"/>
              </a:rPr>
              <a:t>Mất máu quá nhiều</a:t>
            </a:r>
          </a:p>
        </p:txBody>
      </p:sp>
      <p:sp>
        <p:nvSpPr>
          <p:cNvPr id="9" name="AutoShape 9"/>
          <p:cNvSpPr/>
          <p:nvPr/>
        </p:nvSpPr>
        <p:spPr>
          <a:xfrm>
            <a:off x="13387136" y="7018220"/>
            <a:ext cx="0" cy="1151468"/>
          </a:xfrm>
          <a:prstGeom prst="line">
            <a:avLst/>
          </a:prstGeom>
          <a:ln w="38100" cap="flat">
            <a:solidFill>
              <a:srgbClr val="000000"/>
            </a:solidFill>
            <a:prstDash val="solid"/>
            <a:headEnd type="none" w="sm" len="sm"/>
            <a:tailEnd type="triangle" w="lg" len="med"/>
          </a:ln>
        </p:spPr>
      </p:sp>
      <p:sp>
        <p:nvSpPr>
          <p:cNvPr id="10" name="TextBox 10"/>
          <p:cNvSpPr txBox="1"/>
          <p:nvPr/>
        </p:nvSpPr>
        <p:spPr>
          <a:xfrm>
            <a:off x="9594205" y="8295640"/>
            <a:ext cx="7977634"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Quicksand 1"/>
              </a:rPr>
              <a:t>Thiếu máu do chảy máu</a:t>
            </a:r>
          </a:p>
        </p:txBody>
      </p:sp>
    </p:spTree>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4592" y="1345112"/>
            <a:ext cx="4919642" cy="3259263"/>
          </a:xfrm>
          <a:custGeom>
            <a:avLst/>
            <a:gdLst/>
            <a:ahLst/>
            <a:cxnLst/>
            <a:rect l="l" t="t" r="r" b="b"/>
            <a:pathLst>
              <a:path w="4919642" h="3259263">
                <a:moveTo>
                  <a:pt x="0" y="0"/>
                </a:moveTo>
                <a:lnTo>
                  <a:pt x="4919642" y="0"/>
                </a:lnTo>
                <a:lnTo>
                  <a:pt x="4919642" y="3259262"/>
                </a:lnTo>
                <a:lnTo>
                  <a:pt x="0" y="3259262"/>
                </a:lnTo>
                <a:lnTo>
                  <a:pt x="0" y="0"/>
                </a:lnTo>
                <a:close/>
              </a:path>
            </a:pathLst>
          </a:custGeom>
          <a:blipFill>
            <a:blip r:embed="rId2"/>
            <a:stretch>
              <a:fillRect/>
            </a:stretch>
          </a:blipFill>
        </p:spPr>
      </p:sp>
      <p:sp>
        <p:nvSpPr>
          <p:cNvPr id="3" name="Freeform 3"/>
          <p:cNvSpPr/>
          <p:nvPr/>
        </p:nvSpPr>
        <p:spPr>
          <a:xfrm>
            <a:off x="10617660" y="1028700"/>
            <a:ext cx="4727796" cy="3031699"/>
          </a:xfrm>
          <a:custGeom>
            <a:avLst/>
            <a:gdLst/>
            <a:ahLst/>
            <a:cxnLst/>
            <a:rect l="l" t="t" r="r" b="b"/>
            <a:pathLst>
              <a:path w="4727796" h="3031699">
                <a:moveTo>
                  <a:pt x="0" y="0"/>
                </a:moveTo>
                <a:lnTo>
                  <a:pt x="4727797" y="0"/>
                </a:lnTo>
                <a:lnTo>
                  <a:pt x="4727797" y="3031699"/>
                </a:lnTo>
                <a:lnTo>
                  <a:pt x="0" y="3031699"/>
                </a:lnTo>
                <a:lnTo>
                  <a:pt x="0" y="0"/>
                </a:lnTo>
                <a:close/>
              </a:path>
            </a:pathLst>
          </a:custGeom>
          <a:blipFill>
            <a:blip r:embed="rId3"/>
            <a:stretch>
              <a:fillRect/>
            </a:stretch>
          </a:blipFill>
        </p:spPr>
      </p:sp>
      <p:sp>
        <p:nvSpPr>
          <p:cNvPr id="4" name="TextBox 4"/>
          <p:cNvSpPr txBox="1"/>
          <p:nvPr/>
        </p:nvSpPr>
        <p:spPr>
          <a:xfrm>
            <a:off x="10504515" y="3766174"/>
            <a:ext cx="5755430" cy="838200"/>
          </a:xfrm>
          <a:prstGeom prst="rect">
            <a:avLst/>
          </a:prstGeom>
        </p:spPr>
        <p:txBody>
          <a:bodyPr lIns="0" tIns="0" rIns="0" bIns="0" rtlCol="0" anchor="t">
            <a:spAutoFit/>
          </a:bodyPr>
          <a:lstStyle/>
          <a:p>
            <a:pPr>
              <a:lnSpc>
                <a:spcPts val="6601"/>
              </a:lnSpc>
            </a:pPr>
            <a:r>
              <a:rPr lang="en-US" sz="5501" spc="-115">
                <a:solidFill>
                  <a:srgbClr val="000000"/>
                </a:solidFill>
                <a:latin typeface="Quicksand 1 Bold"/>
              </a:rPr>
              <a:t>Muỗi Anopheles</a:t>
            </a:r>
          </a:p>
        </p:txBody>
      </p:sp>
      <p:sp>
        <p:nvSpPr>
          <p:cNvPr id="5" name="AutoShape 5"/>
          <p:cNvSpPr/>
          <p:nvPr/>
        </p:nvSpPr>
        <p:spPr>
          <a:xfrm>
            <a:off x="3972797" y="5015441"/>
            <a:ext cx="0" cy="1151468"/>
          </a:xfrm>
          <a:prstGeom prst="line">
            <a:avLst/>
          </a:prstGeom>
          <a:ln w="38100" cap="flat">
            <a:solidFill>
              <a:srgbClr val="000000"/>
            </a:solidFill>
            <a:prstDash val="solid"/>
            <a:headEnd type="none" w="sm" len="sm"/>
            <a:tailEnd type="triangle" w="lg" len="med"/>
          </a:ln>
        </p:spPr>
      </p:sp>
      <p:sp>
        <p:nvSpPr>
          <p:cNvPr id="6" name="TextBox 6"/>
          <p:cNvSpPr txBox="1"/>
          <p:nvPr/>
        </p:nvSpPr>
        <p:spPr>
          <a:xfrm>
            <a:off x="1028700" y="6160956"/>
            <a:ext cx="6961937" cy="857250"/>
          </a:xfrm>
          <a:prstGeom prst="rect">
            <a:avLst/>
          </a:prstGeom>
        </p:spPr>
        <p:txBody>
          <a:bodyPr lIns="0" tIns="0" rIns="0" bIns="0" rtlCol="0" anchor="t">
            <a:spAutoFit/>
          </a:bodyPr>
          <a:lstStyle/>
          <a:p>
            <a:pPr>
              <a:lnSpc>
                <a:spcPts val="6719"/>
              </a:lnSpc>
            </a:pPr>
            <a:r>
              <a:rPr lang="en-US" sz="5599" spc="-117">
                <a:solidFill>
                  <a:srgbClr val="000000"/>
                </a:solidFill>
                <a:latin typeface="Quicksand 1"/>
              </a:rPr>
              <a:t>Bệnh sốt xuất huyết </a:t>
            </a:r>
          </a:p>
        </p:txBody>
      </p:sp>
      <p:sp>
        <p:nvSpPr>
          <p:cNvPr id="7" name="TextBox 7"/>
          <p:cNvSpPr txBox="1"/>
          <p:nvPr/>
        </p:nvSpPr>
        <p:spPr>
          <a:xfrm>
            <a:off x="1561335" y="8910051"/>
            <a:ext cx="4899124"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Quicksand 1"/>
              </a:rPr>
              <a:t>Gây đông máu</a:t>
            </a:r>
          </a:p>
        </p:txBody>
      </p:sp>
      <p:sp>
        <p:nvSpPr>
          <p:cNvPr id="8" name="AutoShape 8"/>
          <p:cNvSpPr/>
          <p:nvPr/>
        </p:nvSpPr>
        <p:spPr>
          <a:xfrm>
            <a:off x="4010897" y="7017777"/>
            <a:ext cx="0" cy="1596999"/>
          </a:xfrm>
          <a:prstGeom prst="line">
            <a:avLst/>
          </a:prstGeom>
          <a:ln w="38100" cap="flat">
            <a:solidFill>
              <a:srgbClr val="000000"/>
            </a:solidFill>
            <a:prstDash val="solid"/>
            <a:headEnd type="none" w="sm" len="sm"/>
            <a:tailEnd type="triangle" w="lg" len="med"/>
          </a:ln>
        </p:spPr>
      </p:sp>
      <p:sp>
        <p:nvSpPr>
          <p:cNvPr id="9" name="AutoShape 9"/>
          <p:cNvSpPr/>
          <p:nvPr/>
        </p:nvSpPr>
        <p:spPr>
          <a:xfrm>
            <a:off x="12784669" y="4683486"/>
            <a:ext cx="0" cy="1596999"/>
          </a:xfrm>
          <a:prstGeom prst="line">
            <a:avLst/>
          </a:prstGeom>
          <a:ln w="38100" cap="flat">
            <a:solidFill>
              <a:srgbClr val="000000"/>
            </a:solidFill>
            <a:prstDash val="solid"/>
            <a:headEnd type="none" w="sm" len="sm"/>
            <a:tailEnd type="triangle" w="lg" len="med"/>
          </a:ln>
        </p:spPr>
      </p:sp>
      <p:sp>
        <p:nvSpPr>
          <p:cNvPr id="10" name="TextBox 10"/>
          <p:cNvSpPr txBox="1"/>
          <p:nvPr/>
        </p:nvSpPr>
        <p:spPr>
          <a:xfrm>
            <a:off x="10820434" y="6270960"/>
            <a:ext cx="3966571" cy="857250"/>
          </a:xfrm>
          <a:prstGeom prst="rect">
            <a:avLst/>
          </a:prstGeom>
        </p:spPr>
        <p:txBody>
          <a:bodyPr lIns="0" tIns="0" rIns="0" bIns="0" rtlCol="0" anchor="t">
            <a:spAutoFit/>
          </a:bodyPr>
          <a:lstStyle/>
          <a:p>
            <a:pPr>
              <a:lnSpc>
                <a:spcPts val="6719"/>
              </a:lnSpc>
            </a:pPr>
            <a:r>
              <a:rPr lang="en-US" sz="5599" spc="-117">
                <a:solidFill>
                  <a:srgbClr val="000000"/>
                </a:solidFill>
                <a:latin typeface="Quicksand 1"/>
              </a:rPr>
              <a:t>Bệnh sốt rét</a:t>
            </a:r>
          </a:p>
        </p:txBody>
      </p:sp>
      <p:sp>
        <p:nvSpPr>
          <p:cNvPr id="11" name="TextBox 11"/>
          <p:cNvSpPr txBox="1"/>
          <p:nvPr/>
        </p:nvSpPr>
        <p:spPr>
          <a:xfrm>
            <a:off x="9703172" y="8910051"/>
            <a:ext cx="6556772"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Quicksand 1"/>
              </a:rPr>
              <a:t>Nhiễm ký sinh trùng</a:t>
            </a:r>
          </a:p>
        </p:txBody>
      </p:sp>
      <p:sp>
        <p:nvSpPr>
          <p:cNvPr id="12" name="AutoShape 12"/>
          <p:cNvSpPr/>
          <p:nvPr/>
        </p:nvSpPr>
        <p:spPr>
          <a:xfrm>
            <a:off x="12803719" y="7427352"/>
            <a:ext cx="0" cy="1596999"/>
          </a:xfrm>
          <a:prstGeom prst="line">
            <a:avLst/>
          </a:prstGeom>
          <a:ln w="38100" cap="flat">
            <a:solidFill>
              <a:srgbClr val="000000"/>
            </a:solidFill>
            <a:prstDash val="solid"/>
            <a:headEnd type="none" w="sm" len="sm"/>
            <a:tailEnd type="triangle" w="lg" len="med"/>
          </a:ln>
        </p:spPr>
      </p:sp>
      <p:sp>
        <p:nvSpPr>
          <p:cNvPr id="13" name="TextBox 13"/>
          <p:cNvSpPr txBox="1"/>
          <p:nvPr/>
        </p:nvSpPr>
        <p:spPr>
          <a:xfrm>
            <a:off x="2307647" y="4129616"/>
            <a:ext cx="3368401" cy="885825"/>
          </a:xfrm>
          <a:prstGeom prst="rect">
            <a:avLst/>
          </a:prstGeom>
        </p:spPr>
        <p:txBody>
          <a:bodyPr lIns="0" tIns="0" rIns="0" bIns="0" rtlCol="0" anchor="t">
            <a:spAutoFit/>
          </a:bodyPr>
          <a:lstStyle/>
          <a:p>
            <a:pPr>
              <a:lnSpc>
                <a:spcPts val="7083"/>
              </a:lnSpc>
            </a:pPr>
            <a:r>
              <a:rPr lang="en-US" sz="5903" spc="-123">
                <a:solidFill>
                  <a:srgbClr val="000000"/>
                </a:solidFill>
                <a:latin typeface="Quicksand 1 Bold"/>
              </a:rPr>
              <a:t>Muỗi vằn</a:t>
            </a:r>
          </a:p>
        </p:txBody>
      </p:sp>
      <p:sp>
        <p:nvSpPr>
          <p:cNvPr id="14" name="Freeform 14"/>
          <p:cNvSpPr/>
          <p:nvPr/>
        </p:nvSpPr>
        <p:spPr>
          <a:xfrm>
            <a:off x="14089843" y="-1405055"/>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4">
              <a:alphaModFix amt="12000"/>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507622" y="383655"/>
            <a:ext cx="13987473"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sp>
        <p:nvSpPr>
          <p:cNvPr id="16" name="Freeform 16"/>
          <p:cNvSpPr/>
          <p:nvPr/>
        </p:nvSpPr>
        <p:spPr>
          <a:xfrm>
            <a:off x="15857953" y="7226116"/>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4">
              <a:alphaModFix amt="12000"/>
              <a:extLst>
                <a:ext uri="{96DAC541-7B7A-43D3-8B79-37D633B846F1}">
                  <asvg:svgBlip xmlns:asvg="http://schemas.microsoft.com/office/drawing/2016/SVG/main" r:embed="rId5"/>
                </a:ext>
              </a:extLst>
            </a:blip>
            <a:stretch>
              <a:fillRect/>
            </a:stretch>
          </a:blipFill>
        </p:spPr>
      </p:sp>
    </p:spTree>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36111" y="1633825"/>
            <a:ext cx="6951889" cy="6439187"/>
          </a:xfrm>
          <a:custGeom>
            <a:avLst/>
            <a:gdLst/>
            <a:ahLst/>
            <a:cxnLst/>
            <a:rect l="l" t="t" r="r" b="b"/>
            <a:pathLst>
              <a:path w="6951889" h="6439187">
                <a:moveTo>
                  <a:pt x="0" y="0"/>
                </a:moveTo>
                <a:lnTo>
                  <a:pt x="6951889" y="0"/>
                </a:lnTo>
                <a:lnTo>
                  <a:pt x="6951889" y="6439187"/>
                </a:lnTo>
                <a:lnTo>
                  <a:pt x="0" y="6439187"/>
                </a:lnTo>
                <a:lnTo>
                  <a:pt x="0" y="0"/>
                </a:lnTo>
                <a:close/>
              </a:path>
            </a:pathLst>
          </a:custGeom>
          <a:blipFill>
            <a:blip r:embed="rId2"/>
            <a:stretch>
              <a:fillRect/>
            </a:stretch>
          </a:blipFill>
        </p:spPr>
      </p:sp>
      <p:sp>
        <p:nvSpPr>
          <p:cNvPr id="3" name="TextBox 3"/>
          <p:cNvSpPr txBox="1"/>
          <p:nvPr/>
        </p:nvSpPr>
        <p:spPr>
          <a:xfrm>
            <a:off x="507622" y="1019175"/>
            <a:ext cx="13987473"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sp>
        <p:nvSpPr>
          <p:cNvPr id="4" name="TextBox 4"/>
          <p:cNvSpPr txBox="1"/>
          <p:nvPr/>
        </p:nvSpPr>
        <p:spPr>
          <a:xfrm>
            <a:off x="507622" y="2587617"/>
            <a:ext cx="10141968" cy="3934460"/>
          </a:xfrm>
          <a:prstGeom prst="rect">
            <a:avLst/>
          </a:prstGeom>
        </p:spPr>
        <p:txBody>
          <a:bodyPr lIns="0" tIns="0" rIns="0" bIns="0" rtlCol="0" anchor="t">
            <a:spAutoFit/>
          </a:bodyPr>
          <a:lstStyle/>
          <a:p>
            <a:pPr>
              <a:lnSpc>
                <a:spcPts val="7840"/>
              </a:lnSpc>
              <a:spcBef>
                <a:spcPct val="0"/>
              </a:spcBef>
            </a:pPr>
            <a:r>
              <a:rPr lang="en-US" sz="5600">
                <a:solidFill>
                  <a:srgbClr val="000000"/>
                </a:solidFill>
                <a:latin typeface="Quicksand 1 Bold"/>
              </a:rPr>
              <a:t>Huyết áp cao</a:t>
            </a:r>
            <a:r>
              <a:rPr lang="en-US" sz="5600">
                <a:solidFill>
                  <a:srgbClr val="000000"/>
                </a:solidFill>
                <a:latin typeface="Quicksand 1"/>
              </a:rPr>
              <a:t> là tình trạng áp lực máu lên thành động mạch tăng cao hơn so với mức bình thường</a:t>
            </a:r>
          </a:p>
        </p:txBody>
      </p:sp>
    </p:spTree>
  </p:cSld>
  <p:clrMapOvr>
    <a:masterClrMapping/>
  </p:clrMapOvr>
  <p:transition>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1782" y="2588634"/>
            <a:ext cx="3379975" cy="5111494"/>
          </a:xfrm>
          <a:custGeom>
            <a:avLst/>
            <a:gdLst/>
            <a:ahLst/>
            <a:cxnLst/>
            <a:rect l="l" t="t" r="r" b="b"/>
            <a:pathLst>
              <a:path w="3379975" h="5111494">
                <a:moveTo>
                  <a:pt x="0" y="0"/>
                </a:moveTo>
                <a:lnTo>
                  <a:pt x="3379976" y="0"/>
                </a:lnTo>
                <a:lnTo>
                  <a:pt x="3379976" y="5111494"/>
                </a:lnTo>
                <a:lnTo>
                  <a:pt x="0" y="51114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808042" y="3133513"/>
            <a:ext cx="4687053" cy="4566615"/>
          </a:xfrm>
          <a:custGeom>
            <a:avLst/>
            <a:gdLst/>
            <a:ahLst/>
            <a:cxnLst/>
            <a:rect l="l" t="t" r="r" b="b"/>
            <a:pathLst>
              <a:path w="4687053" h="4566615">
                <a:moveTo>
                  <a:pt x="0" y="0"/>
                </a:moveTo>
                <a:lnTo>
                  <a:pt x="4687053" y="0"/>
                </a:lnTo>
                <a:lnTo>
                  <a:pt x="4687053" y="4566615"/>
                </a:lnTo>
                <a:lnTo>
                  <a:pt x="0" y="4566615"/>
                </a:lnTo>
                <a:lnTo>
                  <a:pt x="0" y="0"/>
                </a:lnTo>
                <a:close/>
              </a:path>
            </a:pathLst>
          </a:custGeom>
          <a:blipFill>
            <a:blip r:embed="rId4"/>
            <a:stretch>
              <a:fillRect/>
            </a:stretch>
          </a:blipFill>
        </p:spPr>
      </p:sp>
      <p:sp>
        <p:nvSpPr>
          <p:cNvPr id="4" name="Freeform 4"/>
          <p:cNvSpPr/>
          <p:nvPr/>
        </p:nvSpPr>
        <p:spPr>
          <a:xfrm>
            <a:off x="15051415" y="4081960"/>
            <a:ext cx="2691012" cy="3618167"/>
          </a:xfrm>
          <a:custGeom>
            <a:avLst/>
            <a:gdLst/>
            <a:ahLst/>
            <a:cxnLst/>
            <a:rect l="l" t="t" r="r" b="b"/>
            <a:pathLst>
              <a:path w="2691012" h="3618167">
                <a:moveTo>
                  <a:pt x="0" y="0"/>
                </a:moveTo>
                <a:lnTo>
                  <a:pt x="2691012" y="0"/>
                </a:lnTo>
                <a:lnTo>
                  <a:pt x="2691012" y="3618168"/>
                </a:lnTo>
                <a:lnTo>
                  <a:pt x="0" y="3618168"/>
                </a:lnTo>
                <a:lnTo>
                  <a:pt x="0" y="0"/>
                </a:lnTo>
                <a:close/>
              </a:path>
            </a:pathLst>
          </a:custGeom>
          <a:blipFill>
            <a:blip r:embed="rId5"/>
            <a:stretch>
              <a:fillRect/>
            </a:stretch>
          </a:blipFill>
        </p:spPr>
      </p:sp>
      <p:sp>
        <p:nvSpPr>
          <p:cNvPr id="5" name="TextBox 5"/>
          <p:cNvSpPr txBox="1"/>
          <p:nvPr/>
        </p:nvSpPr>
        <p:spPr>
          <a:xfrm>
            <a:off x="507622" y="383655"/>
            <a:ext cx="13987473"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sp>
        <p:nvSpPr>
          <p:cNvPr id="6" name="TextBox 6"/>
          <p:cNvSpPr txBox="1"/>
          <p:nvPr/>
        </p:nvSpPr>
        <p:spPr>
          <a:xfrm>
            <a:off x="507622" y="7828788"/>
            <a:ext cx="7280918" cy="1429512"/>
          </a:xfrm>
          <a:prstGeom prst="rect">
            <a:avLst/>
          </a:prstGeom>
        </p:spPr>
        <p:txBody>
          <a:bodyPr lIns="0" tIns="0" rIns="0" bIns="0" rtlCol="0" anchor="t">
            <a:spAutoFit/>
          </a:bodyPr>
          <a:lstStyle/>
          <a:p>
            <a:pPr algn="ctr">
              <a:lnSpc>
                <a:spcPts val="5728"/>
              </a:lnSpc>
              <a:spcBef>
                <a:spcPct val="0"/>
              </a:spcBef>
            </a:pPr>
            <a:r>
              <a:rPr lang="en-US" sz="4092">
                <a:solidFill>
                  <a:srgbClr val="000000"/>
                </a:solidFill>
                <a:latin typeface="Quicksand 1"/>
              </a:rPr>
              <a:t>Huyết áp cao sau khi tập thể dục quá sức, tức giận</a:t>
            </a:r>
          </a:p>
        </p:txBody>
      </p:sp>
      <p:sp>
        <p:nvSpPr>
          <p:cNvPr id="7" name="TextBox 7"/>
          <p:cNvSpPr txBox="1"/>
          <p:nvPr/>
        </p:nvSpPr>
        <p:spPr>
          <a:xfrm>
            <a:off x="9676379" y="7828788"/>
            <a:ext cx="7280918" cy="1429512"/>
          </a:xfrm>
          <a:prstGeom prst="rect">
            <a:avLst/>
          </a:prstGeom>
        </p:spPr>
        <p:txBody>
          <a:bodyPr lIns="0" tIns="0" rIns="0" bIns="0" rtlCol="0" anchor="t">
            <a:spAutoFit/>
          </a:bodyPr>
          <a:lstStyle/>
          <a:p>
            <a:pPr algn="ctr">
              <a:lnSpc>
                <a:spcPts val="5728"/>
              </a:lnSpc>
              <a:spcBef>
                <a:spcPct val="0"/>
              </a:spcBef>
            </a:pPr>
            <a:r>
              <a:rPr lang="en-US" sz="4092">
                <a:solidFill>
                  <a:srgbClr val="000000"/>
                </a:solidFill>
                <a:latin typeface="Quicksand 1"/>
              </a:rPr>
              <a:t>Huyết áp cao do chế độ ăn nhiều muối, đường, chất béo</a:t>
            </a:r>
          </a:p>
        </p:txBody>
      </p:sp>
    </p:spTree>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06027" y="1880099"/>
            <a:ext cx="8607897" cy="4237341"/>
          </a:xfrm>
          <a:custGeom>
            <a:avLst/>
            <a:gdLst/>
            <a:ahLst/>
            <a:cxnLst/>
            <a:rect l="l" t="t" r="r" b="b"/>
            <a:pathLst>
              <a:path w="8607897" h="4237341">
                <a:moveTo>
                  <a:pt x="0" y="0"/>
                </a:moveTo>
                <a:lnTo>
                  <a:pt x="8607897" y="0"/>
                </a:lnTo>
                <a:lnTo>
                  <a:pt x="8607897" y="4237341"/>
                </a:lnTo>
                <a:lnTo>
                  <a:pt x="0" y="4237341"/>
                </a:lnTo>
                <a:lnTo>
                  <a:pt x="0" y="0"/>
                </a:lnTo>
                <a:close/>
              </a:path>
            </a:pathLst>
          </a:custGeom>
          <a:blipFill>
            <a:blip r:embed="rId2"/>
            <a:stretch>
              <a:fillRect l="-35154" r="-33045"/>
            </a:stretch>
          </a:blipFill>
        </p:spPr>
      </p:sp>
      <p:sp>
        <p:nvSpPr>
          <p:cNvPr id="3" name="TextBox 3"/>
          <p:cNvSpPr txBox="1"/>
          <p:nvPr/>
        </p:nvSpPr>
        <p:spPr>
          <a:xfrm>
            <a:off x="507622" y="383655"/>
            <a:ext cx="13987473"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sp>
        <p:nvSpPr>
          <p:cNvPr id="4" name="TextBox 4"/>
          <p:cNvSpPr txBox="1"/>
          <p:nvPr/>
        </p:nvSpPr>
        <p:spPr>
          <a:xfrm>
            <a:off x="507622" y="6739564"/>
            <a:ext cx="17210750" cy="2877386"/>
          </a:xfrm>
          <a:prstGeom prst="rect">
            <a:avLst/>
          </a:prstGeom>
        </p:spPr>
        <p:txBody>
          <a:bodyPr lIns="0" tIns="0" rIns="0" bIns="0" rtlCol="0" anchor="t">
            <a:spAutoFit/>
          </a:bodyPr>
          <a:lstStyle/>
          <a:p>
            <a:pPr algn="just">
              <a:lnSpc>
                <a:spcPts val="5728"/>
              </a:lnSpc>
            </a:pPr>
            <a:r>
              <a:rPr lang="en-US" sz="4092">
                <a:solidFill>
                  <a:srgbClr val="000000"/>
                </a:solidFill>
                <a:latin typeface="Quicksand 1"/>
              </a:rPr>
              <a:t>Hàm lượng cholesterol trong máu tăng cao sẽ kết hợp với Ion Ca2+ ngấm vào thành mạch</a:t>
            </a:r>
          </a:p>
          <a:p>
            <a:pPr algn="just">
              <a:lnSpc>
                <a:spcPts val="5728"/>
              </a:lnSpc>
            </a:pPr>
            <a:r>
              <a:rPr lang="en-US" sz="4092">
                <a:solidFill>
                  <a:srgbClr val="000000"/>
                </a:solidFill>
                <a:latin typeface="Quicksand 1"/>
              </a:rPr>
              <a:t>-&gt; Làm hẹp lòng mạch, dẫn đến bị xơ vữa</a:t>
            </a:r>
          </a:p>
          <a:p>
            <a:pPr algn="just">
              <a:lnSpc>
                <a:spcPts val="5728"/>
              </a:lnSpc>
              <a:spcBef>
                <a:spcPct val="0"/>
              </a:spcBef>
            </a:pPr>
            <a:r>
              <a:rPr lang="en-US" sz="4092">
                <a:solidFill>
                  <a:srgbClr val="000000"/>
                </a:solidFill>
                <a:latin typeface="Quicksand 1"/>
              </a:rPr>
              <a:t>-&gt; Tăng huyết áp, giảm dòng chảy của máu, tạo cục máu động</a:t>
            </a:r>
          </a:p>
        </p:txBody>
      </p:sp>
      <p:sp>
        <p:nvSpPr>
          <p:cNvPr id="5" name="TextBox 5"/>
          <p:cNvSpPr txBox="1"/>
          <p:nvPr/>
        </p:nvSpPr>
        <p:spPr>
          <a:xfrm>
            <a:off x="0" y="3489457"/>
            <a:ext cx="3544274" cy="1429512"/>
          </a:xfrm>
          <a:prstGeom prst="rect">
            <a:avLst/>
          </a:prstGeom>
        </p:spPr>
        <p:txBody>
          <a:bodyPr lIns="0" tIns="0" rIns="0" bIns="0" rtlCol="0" anchor="t">
            <a:spAutoFit/>
          </a:bodyPr>
          <a:lstStyle/>
          <a:p>
            <a:pPr algn="ctr">
              <a:lnSpc>
                <a:spcPts val="5728"/>
              </a:lnSpc>
              <a:spcBef>
                <a:spcPct val="0"/>
              </a:spcBef>
            </a:pPr>
            <a:r>
              <a:rPr lang="en-US" sz="4092">
                <a:solidFill>
                  <a:srgbClr val="000000"/>
                </a:solidFill>
                <a:latin typeface="Quicksand 1"/>
              </a:rPr>
              <a:t>Mạch máu bình thương</a:t>
            </a:r>
          </a:p>
        </p:txBody>
      </p:sp>
      <p:sp>
        <p:nvSpPr>
          <p:cNvPr id="6" name="TextBox 6"/>
          <p:cNvSpPr txBox="1"/>
          <p:nvPr/>
        </p:nvSpPr>
        <p:spPr>
          <a:xfrm>
            <a:off x="12213924" y="3489457"/>
            <a:ext cx="3544274" cy="1429512"/>
          </a:xfrm>
          <a:prstGeom prst="rect">
            <a:avLst/>
          </a:prstGeom>
        </p:spPr>
        <p:txBody>
          <a:bodyPr lIns="0" tIns="0" rIns="0" bIns="0" rtlCol="0" anchor="t">
            <a:spAutoFit/>
          </a:bodyPr>
          <a:lstStyle/>
          <a:p>
            <a:pPr algn="ctr">
              <a:lnSpc>
                <a:spcPts val="5728"/>
              </a:lnSpc>
              <a:spcBef>
                <a:spcPct val="0"/>
              </a:spcBef>
            </a:pPr>
            <a:r>
              <a:rPr lang="en-US" sz="4092">
                <a:solidFill>
                  <a:srgbClr val="000000"/>
                </a:solidFill>
                <a:latin typeface="Quicksand 1"/>
              </a:rPr>
              <a:t>Mạch máu bị xơ vữa</a:t>
            </a:r>
          </a:p>
        </p:txBody>
      </p:sp>
    </p:spTree>
  </p:cSld>
  <p:clrMapOvr>
    <a:masterClrMapping/>
  </p:clrMapOvr>
  <p:transition>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5316" y="1648905"/>
            <a:ext cx="3926806" cy="3249432"/>
          </a:xfrm>
          <a:custGeom>
            <a:avLst/>
            <a:gdLst/>
            <a:ahLst/>
            <a:cxnLst/>
            <a:rect l="l" t="t" r="r" b="b"/>
            <a:pathLst>
              <a:path w="3926806" h="3249432">
                <a:moveTo>
                  <a:pt x="0" y="0"/>
                </a:moveTo>
                <a:lnTo>
                  <a:pt x="3926806" y="0"/>
                </a:lnTo>
                <a:lnTo>
                  <a:pt x="3926806" y="3249432"/>
                </a:lnTo>
                <a:lnTo>
                  <a:pt x="0" y="3249432"/>
                </a:lnTo>
                <a:lnTo>
                  <a:pt x="0" y="0"/>
                </a:lnTo>
                <a:close/>
              </a:path>
            </a:pathLst>
          </a:custGeom>
          <a:blipFill>
            <a:blip r:embed="rId3"/>
            <a:stretch>
              <a:fillRect/>
            </a:stretch>
          </a:blipFill>
        </p:spPr>
      </p:sp>
      <p:sp>
        <p:nvSpPr>
          <p:cNvPr id="3" name="TextBox 3"/>
          <p:cNvSpPr txBox="1"/>
          <p:nvPr/>
        </p:nvSpPr>
        <p:spPr>
          <a:xfrm>
            <a:off x="507622" y="383655"/>
            <a:ext cx="13987473" cy="1028700"/>
          </a:xfrm>
          <a:prstGeom prst="rect">
            <a:avLst/>
          </a:prstGeom>
        </p:spPr>
        <p:txBody>
          <a:bodyPr lIns="0" tIns="0" rIns="0" bIns="0" rtlCol="0" anchor="t">
            <a:spAutoFit/>
          </a:bodyPr>
          <a:lstStyle/>
          <a:p>
            <a:pPr>
              <a:lnSpc>
                <a:spcPts val="8039"/>
              </a:lnSpc>
            </a:pPr>
            <a:r>
              <a:rPr lang="en-US" sz="6699" spc="-140">
                <a:solidFill>
                  <a:srgbClr val="A2272C"/>
                </a:solidFill>
                <a:latin typeface="ไอติม Bold"/>
              </a:rPr>
              <a:t>III. Phòng bệnh về máu và hệ tuần hoàn</a:t>
            </a:r>
          </a:p>
        </p:txBody>
      </p:sp>
      <p:pic>
        <p:nvPicPr>
          <p:cNvPr id="4" name="Picture 4"/>
          <p:cNvPicPr>
            <a:picLocks noChangeAspect="1"/>
          </p:cNvPicPr>
          <p:nvPr>
            <a:videoFile r:link="rId1"/>
          </p:nvPr>
        </p:nvPicPr>
        <p:blipFill>
          <a:blip r:embed="rId4"/>
          <a:stretch>
            <a:fillRect/>
          </a:stretch>
        </p:blipFill>
        <p:spPr>
          <a:xfrm>
            <a:off x="4625799" y="1812238"/>
            <a:ext cx="12230454" cy="6879629"/>
          </a:xfrm>
          <a:prstGeom prst="rect">
            <a:avLst/>
          </a:prstGeom>
        </p:spPr>
      </p:pic>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13981" y="2546887"/>
            <a:ext cx="5342663" cy="4808396"/>
          </a:xfrm>
          <a:custGeom>
            <a:avLst/>
            <a:gdLst/>
            <a:ahLst/>
            <a:cxnLst/>
            <a:rect l="l" t="t" r="r" b="b"/>
            <a:pathLst>
              <a:path w="5342663" h="4808396">
                <a:moveTo>
                  <a:pt x="5342663" y="0"/>
                </a:moveTo>
                <a:lnTo>
                  <a:pt x="0" y="0"/>
                </a:lnTo>
                <a:lnTo>
                  <a:pt x="0" y="4808397"/>
                </a:lnTo>
                <a:lnTo>
                  <a:pt x="5342663" y="4808397"/>
                </a:lnTo>
                <a:lnTo>
                  <a:pt x="53426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699705" y="4564225"/>
            <a:ext cx="1482822" cy="1482822"/>
          </a:xfrm>
          <a:custGeom>
            <a:avLst/>
            <a:gdLst/>
            <a:ahLst/>
            <a:cxnLst/>
            <a:rect l="l" t="t" r="r" b="b"/>
            <a:pathLst>
              <a:path w="1482822" h="1482822">
                <a:moveTo>
                  <a:pt x="0" y="0"/>
                </a:moveTo>
                <a:lnTo>
                  <a:pt x="1482822" y="0"/>
                </a:lnTo>
                <a:lnTo>
                  <a:pt x="1482822" y="1482822"/>
                </a:lnTo>
                <a:lnTo>
                  <a:pt x="0" y="14828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w="57150" cap="rnd">
            <a:solidFill>
              <a:srgbClr val="000000"/>
            </a:solidFill>
            <a:prstDash val="solid"/>
            <a:round/>
          </a:ln>
        </p:spPr>
      </p:sp>
      <p:sp>
        <p:nvSpPr>
          <p:cNvPr id="4" name="Freeform 4"/>
          <p:cNvSpPr/>
          <p:nvPr/>
        </p:nvSpPr>
        <p:spPr>
          <a:xfrm>
            <a:off x="6429745" y="2817340"/>
            <a:ext cx="1482822" cy="1482822"/>
          </a:xfrm>
          <a:custGeom>
            <a:avLst/>
            <a:gdLst/>
            <a:ahLst/>
            <a:cxnLst/>
            <a:rect l="l" t="t" r="r" b="b"/>
            <a:pathLst>
              <a:path w="1482822" h="1482822">
                <a:moveTo>
                  <a:pt x="0" y="0"/>
                </a:moveTo>
                <a:lnTo>
                  <a:pt x="1482821" y="0"/>
                </a:lnTo>
                <a:lnTo>
                  <a:pt x="1482821" y="1482822"/>
                </a:lnTo>
                <a:lnTo>
                  <a:pt x="0" y="14828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w="57150" cap="rnd">
            <a:solidFill>
              <a:srgbClr val="000000"/>
            </a:solidFill>
            <a:prstDash val="solid"/>
            <a:round/>
          </a:ln>
        </p:spPr>
      </p:sp>
      <p:sp>
        <p:nvSpPr>
          <p:cNvPr id="5" name="TextBox 5"/>
          <p:cNvSpPr txBox="1"/>
          <p:nvPr/>
        </p:nvSpPr>
        <p:spPr>
          <a:xfrm>
            <a:off x="3302608" y="718087"/>
            <a:ext cx="11968419" cy="1409700"/>
          </a:xfrm>
          <a:prstGeom prst="rect">
            <a:avLst/>
          </a:prstGeom>
        </p:spPr>
        <p:txBody>
          <a:bodyPr lIns="0" tIns="0" rIns="0" bIns="0" rtlCol="0" anchor="t">
            <a:spAutoFit/>
          </a:bodyPr>
          <a:lstStyle/>
          <a:p>
            <a:pPr algn="ctr">
              <a:lnSpc>
                <a:spcPts val="11174"/>
              </a:lnSpc>
            </a:pPr>
            <a:r>
              <a:rPr lang="en-US" sz="9312" spc="-195">
                <a:solidFill>
                  <a:srgbClr val="A2272C"/>
                </a:solidFill>
                <a:latin typeface="ไอติม Bold"/>
              </a:rPr>
              <a:t>NỘI DUNG BÀI HỌC</a:t>
            </a:r>
          </a:p>
        </p:txBody>
      </p:sp>
      <p:sp>
        <p:nvSpPr>
          <p:cNvPr id="6" name="TextBox 6"/>
          <p:cNvSpPr txBox="1"/>
          <p:nvPr/>
        </p:nvSpPr>
        <p:spPr>
          <a:xfrm>
            <a:off x="6841577" y="3087264"/>
            <a:ext cx="659158" cy="942975"/>
          </a:xfrm>
          <a:prstGeom prst="rect">
            <a:avLst/>
          </a:prstGeom>
        </p:spPr>
        <p:txBody>
          <a:bodyPr lIns="0" tIns="0" rIns="0" bIns="0" rtlCol="0" anchor="t">
            <a:spAutoFit/>
          </a:bodyPr>
          <a:lstStyle/>
          <a:p>
            <a:pPr algn="ctr">
              <a:lnSpc>
                <a:spcPts val="7474"/>
              </a:lnSpc>
            </a:pPr>
            <a:r>
              <a:rPr lang="en-US" sz="6229" spc="-130">
                <a:solidFill>
                  <a:srgbClr val="A2272C"/>
                </a:solidFill>
                <a:latin typeface="Sigmar One"/>
              </a:rPr>
              <a:t>I</a:t>
            </a:r>
          </a:p>
        </p:txBody>
      </p:sp>
      <p:sp>
        <p:nvSpPr>
          <p:cNvPr id="7" name="TextBox 7"/>
          <p:cNvSpPr txBox="1"/>
          <p:nvPr/>
        </p:nvSpPr>
        <p:spPr>
          <a:xfrm>
            <a:off x="6020462" y="4834148"/>
            <a:ext cx="841308" cy="942975"/>
          </a:xfrm>
          <a:prstGeom prst="rect">
            <a:avLst/>
          </a:prstGeom>
        </p:spPr>
        <p:txBody>
          <a:bodyPr lIns="0" tIns="0" rIns="0" bIns="0" rtlCol="0" anchor="t">
            <a:spAutoFit/>
          </a:bodyPr>
          <a:lstStyle/>
          <a:p>
            <a:pPr algn="ctr">
              <a:lnSpc>
                <a:spcPts val="7474"/>
              </a:lnSpc>
            </a:pPr>
            <a:r>
              <a:rPr lang="en-US" sz="6229" spc="-130">
                <a:solidFill>
                  <a:srgbClr val="A2272C"/>
                </a:solidFill>
                <a:latin typeface="Sigmar One"/>
              </a:rPr>
              <a:t>II</a:t>
            </a:r>
          </a:p>
        </p:txBody>
      </p:sp>
      <p:sp>
        <p:nvSpPr>
          <p:cNvPr id="8" name="Freeform 8"/>
          <p:cNvSpPr/>
          <p:nvPr/>
        </p:nvSpPr>
        <p:spPr>
          <a:xfrm>
            <a:off x="5185602" y="6313747"/>
            <a:ext cx="1482822" cy="1482822"/>
          </a:xfrm>
          <a:custGeom>
            <a:avLst/>
            <a:gdLst/>
            <a:ahLst/>
            <a:cxnLst/>
            <a:rect l="l" t="t" r="r" b="b"/>
            <a:pathLst>
              <a:path w="1482822" h="1482822">
                <a:moveTo>
                  <a:pt x="0" y="0"/>
                </a:moveTo>
                <a:lnTo>
                  <a:pt x="1482821" y="0"/>
                </a:lnTo>
                <a:lnTo>
                  <a:pt x="1482821" y="1482821"/>
                </a:lnTo>
                <a:lnTo>
                  <a:pt x="0" y="1482821"/>
                </a:lnTo>
                <a:lnTo>
                  <a:pt x="0" y="0"/>
                </a:lnTo>
                <a:close/>
              </a:path>
            </a:pathLst>
          </a:custGeom>
          <a:blipFill>
            <a:blip r:embed="rId4">
              <a:extLst>
                <a:ext uri="{96DAC541-7B7A-43D3-8B79-37D633B846F1}">
                  <asvg:svgBlip xmlns:asvg="http://schemas.microsoft.com/office/drawing/2016/SVG/main" r:embed="rId5"/>
                </a:ext>
              </a:extLst>
            </a:blip>
            <a:stretch>
              <a:fillRect/>
            </a:stretch>
          </a:blipFill>
          <a:ln w="57150" cap="rnd">
            <a:solidFill>
              <a:srgbClr val="000000"/>
            </a:solidFill>
            <a:prstDash val="solid"/>
            <a:round/>
          </a:ln>
        </p:spPr>
      </p:sp>
      <p:sp>
        <p:nvSpPr>
          <p:cNvPr id="9" name="TextBox 9"/>
          <p:cNvSpPr txBox="1"/>
          <p:nvPr/>
        </p:nvSpPr>
        <p:spPr>
          <a:xfrm>
            <a:off x="5344447" y="6583670"/>
            <a:ext cx="1165132" cy="942975"/>
          </a:xfrm>
          <a:prstGeom prst="rect">
            <a:avLst/>
          </a:prstGeom>
        </p:spPr>
        <p:txBody>
          <a:bodyPr lIns="0" tIns="0" rIns="0" bIns="0" rtlCol="0" anchor="t">
            <a:spAutoFit/>
          </a:bodyPr>
          <a:lstStyle/>
          <a:p>
            <a:pPr algn="ctr">
              <a:lnSpc>
                <a:spcPts val="7474"/>
              </a:lnSpc>
            </a:pPr>
            <a:r>
              <a:rPr lang="en-US" sz="6229" spc="-130">
                <a:solidFill>
                  <a:srgbClr val="A2272C"/>
                </a:solidFill>
                <a:latin typeface="Sigmar One"/>
              </a:rPr>
              <a:t>III</a:t>
            </a:r>
          </a:p>
        </p:txBody>
      </p:sp>
      <p:sp>
        <p:nvSpPr>
          <p:cNvPr id="10" name="Freeform 10"/>
          <p:cNvSpPr/>
          <p:nvPr/>
        </p:nvSpPr>
        <p:spPr>
          <a:xfrm>
            <a:off x="4273822" y="8063268"/>
            <a:ext cx="1482822" cy="1482822"/>
          </a:xfrm>
          <a:custGeom>
            <a:avLst/>
            <a:gdLst/>
            <a:ahLst/>
            <a:cxnLst/>
            <a:rect l="l" t="t" r="r" b="b"/>
            <a:pathLst>
              <a:path w="1482822" h="1482822">
                <a:moveTo>
                  <a:pt x="0" y="0"/>
                </a:moveTo>
                <a:lnTo>
                  <a:pt x="1482822" y="0"/>
                </a:lnTo>
                <a:lnTo>
                  <a:pt x="1482822" y="1482822"/>
                </a:lnTo>
                <a:lnTo>
                  <a:pt x="0" y="14828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w="57150" cap="rnd">
            <a:solidFill>
              <a:srgbClr val="000000"/>
            </a:solidFill>
            <a:prstDash val="solid"/>
            <a:round/>
          </a:ln>
        </p:spPr>
      </p:sp>
      <p:sp>
        <p:nvSpPr>
          <p:cNvPr id="11" name="TextBox 11"/>
          <p:cNvSpPr txBox="1"/>
          <p:nvPr/>
        </p:nvSpPr>
        <p:spPr>
          <a:xfrm>
            <a:off x="4432667" y="8333192"/>
            <a:ext cx="1165132" cy="942975"/>
          </a:xfrm>
          <a:prstGeom prst="rect">
            <a:avLst/>
          </a:prstGeom>
        </p:spPr>
        <p:txBody>
          <a:bodyPr lIns="0" tIns="0" rIns="0" bIns="0" rtlCol="0" anchor="t">
            <a:spAutoFit/>
          </a:bodyPr>
          <a:lstStyle/>
          <a:p>
            <a:pPr algn="ctr">
              <a:lnSpc>
                <a:spcPts val="7474"/>
              </a:lnSpc>
            </a:pPr>
            <a:r>
              <a:rPr lang="en-US" sz="6229" spc="-130">
                <a:solidFill>
                  <a:srgbClr val="A2272C"/>
                </a:solidFill>
                <a:latin typeface="Sigmar One"/>
              </a:rPr>
              <a:t>IV</a:t>
            </a:r>
          </a:p>
        </p:txBody>
      </p:sp>
      <p:sp>
        <p:nvSpPr>
          <p:cNvPr id="12" name="TextBox 12"/>
          <p:cNvSpPr txBox="1"/>
          <p:nvPr/>
        </p:nvSpPr>
        <p:spPr>
          <a:xfrm>
            <a:off x="7912566" y="3050487"/>
            <a:ext cx="2272931" cy="1057275"/>
          </a:xfrm>
          <a:prstGeom prst="rect">
            <a:avLst/>
          </a:prstGeom>
        </p:spPr>
        <p:txBody>
          <a:bodyPr lIns="0" tIns="0" rIns="0" bIns="0" rtlCol="0" anchor="t">
            <a:spAutoFit/>
          </a:bodyPr>
          <a:lstStyle/>
          <a:p>
            <a:pPr algn="ctr">
              <a:lnSpc>
                <a:spcPts val="8399"/>
              </a:lnSpc>
            </a:pPr>
            <a:r>
              <a:rPr lang="en-US" sz="6999" spc="-146">
                <a:solidFill>
                  <a:srgbClr val="A2272C"/>
                </a:solidFill>
                <a:latin typeface="ไอติม Bold"/>
              </a:rPr>
              <a:t>Máu</a:t>
            </a:r>
          </a:p>
        </p:txBody>
      </p:sp>
      <p:sp>
        <p:nvSpPr>
          <p:cNvPr id="13" name="TextBox 13"/>
          <p:cNvSpPr txBox="1"/>
          <p:nvPr/>
        </p:nvSpPr>
        <p:spPr>
          <a:xfrm>
            <a:off x="7182527" y="4776998"/>
            <a:ext cx="5602592" cy="1057275"/>
          </a:xfrm>
          <a:prstGeom prst="rect">
            <a:avLst/>
          </a:prstGeom>
        </p:spPr>
        <p:txBody>
          <a:bodyPr lIns="0" tIns="0" rIns="0" bIns="0" rtlCol="0" anchor="t">
            <a:spAutoFit/>
          </a:bodyPr>
          <a:lstStyle/>
          <a:p>
            <a:pPr algn="ctr">
              <a:lnSpc>
                <a:spcPts val="8399"/>
              </a:lnSpc>
            </a:pPr>
            <a:r>
              <a:rPr lang="en-US" sz="6999" spc="-146">
                <a:solidFill>
                  <a:srgbClr val="A2272C"/>
                </a:solidFill>
                <a:latin typeface="ไอติม Bold"/>
              </a:rPr>
              <a:t>Hệ tuần hoàn</a:t>
            </a:r>
          </a:p>
        </p:txBody>
      </p:sp>
      <p:sp>
        <p:nvSpPr>
          <p:cNvPr id="14" name="TextBox 14"/>
          <p:cNvSpPr txBox="1"/>
          <p:nvPr/>
        </p:nvSpPr>
        <p:spPr>
          <a:xfrm>
            <a:off x="6668423" y="6647122"/>
            <a:ext cx="11433263" cy="1000125"/>
          </a:xfrm>
          <a:prstGeom prst="rect">
            <a:avLst/>
          </a:prstGeom>
        </p:spPr>
        <p:txBody>
          <a:bodyPr lIns="0" tIns="0" rIns="0" bIns="0" rtlCol="0" anchor="t">
            <a:spAutoFit/>
          </a:bodyPr>
          <a:lstStyle/>
          <a:p>
            <a:pPr algn="ctr">
              <a:lnSpc>
                <a:spcPts val="7800"/>
              </a:lnSpc>
            </a:pPr>
            <a:r>
              <a:rPr lang="en-US" sz="6500" spc="-136">
                <a:solidFill>
                  <a:srgbClr val="A2272C"/>
                </a:solidFill>
                <a:latin typeface="ไอติม Bold"/>
              </a:rPr>
              <a:t>Một số bệnh về máu và tim mạch</a:t>
            </a:r>
          </a:p>
        </p:txBody>
      </p:sp>
      <p:sp>
        <p:nvSpPr>
          <p:cNvPr id="15" name="TextBox 15"/>
          <p:cNvSpPr txBox="1"/>
          <p:nvPr/>
        </p:nvSpPr>
        <p:spPr>
          <a:xfrm>
            <a:off x="5828399" y="8201025"/>
            <a:ext cx="7313276" cy="1057275"/>
          </a:xfrm>
          <a:prstGeom prst="rect">
            <a:avLst/>
          </a:prstGeom>
        </p:spPr>
        <p:txBody>
          <a:bodyPr lIns="0" tIns="0" rIns="0" bIns="0" rtlCol="0" anchor="t">
            <a:spAutoFit/>
          </a:bodyPr>
          <a:lstStyle/>
          <a:p>
            <a:pPr algn="ctr">
              <a:lnSpc>
                <a:spcPts val="8399"/>
              </a:lnSpc>
            </a:pPr>
            <a:r>
              <a:rPr lang="en-US" sz="6999" spc="-146">
                <a:solidFill>
                  <a:srgbClr val="A2272C"/>
                </a:solidFill>
                <a:latin typeface="ไอติม Bold"/>
              </a:rPr>
              <a:t>Cũng cố kiến thức</a:t>
            </a:r>
          </a:p>
        </p:txBody>
      </p:sp>
      <p:sp>
        <p:nvSpPr>
          <p:cNvPr id="16" name="Freeform 16"/>
          <p:cNvSpPr/>
          <p:nvPr/>
        </p:nvSpPr>
        <p:spPr>
          <a:xfrm>
            <a:off x="14213869" y="1147325"/>
            <a:ext cx="3771499" cy="5166422"/>
          </a:xfrm>
          <a:custGeom>
            <a:avLst/>
            <a:gdLst/>
            <a:ahLst/>
            <a:cxnLst/>
            <a:rect l="l" t="t" r="r" b="b"/>
            <a:pathLst>
              <a:path w="3771499" h="5166422">
                <a:moveTo>
                  <a:pt x="0" y="0"/>
                </a:moveTo>
                <a:lnTo>
                  <a:pt x="3771499" y="0"/>
                </a:lnTo>
                <a:lnTo>
                  <a:pt x="3771499" y="5166422"/>
                </a:lnTo>
                <a:lnTo>
                  <a:pt x="0" y="5166422"/>
                </a:lnTo>
                <a:lnTo>
                  <a:pt x="0" y="0"/>
                </a:lnTo>
                <a:close/>
              </a:path>
            </a:pathLst>
          </a:custGeom>
          <a:blipFill>
            <a:blip r:embed="rId6"/>
            <a:stretch>
              <a:fillRect l="-16920" r="-525359" b="-84499"/>
            </a:stretch>
          </a:blipFill>
        </p:spPr>
      </p:sp>
    </p:spTree>
  </p:cSld>
  <p:clrMapOvr>
    <a:masterClrMapping/>
  </p:clrMapOvr>
  <p:transition>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01653" y="5087048"/>
            <a:ext cx="5877111" cy="3311781"/>
          </a:xfrm>
          <a:custGeom>
            <a:avLst/>
            <a:gdLst/>
            <a:ahLst/>
            <a:cxnLst/>
            <a:rect l="l" t="t" r="r" b="b"/>
            <a:pathLst>
              <a:path w="5877111" h="3311781">
                <a:moveTo>
                  <a:pt x="0" y="0"/>
                </a:moveTo>
                <a:lnTo>
                  <a:pt x="5877111" y="0"/>
                </a:lnTo>
                <a:lnTo>
                  <a:pt x="5877111" y="3311781"/>
                </a:lnTo>
                <a:lnTo>
                  <a:pt x="0" y="3311781"/>
                </a:lnTo>
                <a:lnTo>
                  <a:pt x="0" y="0"/>
                </a:lnTo>
                <a:close/>
              </a:path>
            </a:pathLst>
          </a:custGeom>
          <a:blipFill>
            <a:blip r:embed="rId2"/>
            <a:stretch>
              <a:fillRect b="-81629"/>
            </a:stretch>
          </a:blipFill>
        </p:spPr>
      </p:sp>
      <p:sp>
        <p:nvSpPr>
          <p:cNvPr id="3" name="Freeform 3"/>
          <p:cNvSpPr/>
          <p:nvPr/>
        </p:nvSpPr>
        <p:spPr>
          <a:xfrm>
            <a:off x="328944" y="4408894"/>
            <a:ext cx="4450043" cy="4288729"/>
          </a:xfrm>
          <a:custGeom>
            <a:avLst/>
            <a:gdLst/>
            <a:ahLst/>
            <a:cxnLst/>
            <a:rect l="l" t="t" r="r" b="b"/>
            <a:pathLst>
              <a:path w="4450043" h="4288729">
                <a:moveTo>
                  <a:pt x="0" y="0"/>
                </a:moveTo>
                <a:lnTo>
                  <a:pt x="4450044" y="0"/>
                </a:lnTo>
                <a:lnTo>
                  <a:pt x="4450044" y="4288730"/>
                </a:lnTo>
                <a:lnTo>
                  <a:pt x="0" y="4288730"/>
                </a:lnTo>
                <a:lnTo>
                  <a:pt x="0" y="0"/>
                </a:lnTo>
                <a:close/>
              </a:path>
            </a:pathLst>
          </a:custGeom>
          <a:blipFill>
            <a:blip r:embed="rId3"/>
            <a:stretch>
              <a:fillRect/>
            </a:stretch>
          </a:blipFill>
        </p:spPr>
      </p:sp>
      <p:sp>
        <p:nvSpPr>
          <p:cNvPr id="4" name="Freeform 4"/>
          <p:cNvSpPr/>
          <p:nvPr/>
        </p:nvSpPr>
        <p:spPr>
          <a:xfrm>
            <a:off x="5438391" y="4685538"/>
            <a:ext cx="5805714" cy="4114800"/>
          </a:xfrm>
          <a:custGeom>
            <a:avLst/>
            <a:gdLst/>
            <a:ahLst/>
            <a:cxnLst/>
            <a:rect l="l" t="t" r="r" b="b"/>
            <a:pathLst>
              <a:path w="5805714" h="4114800">
                <a:moveTo>
                  <a:pt x="0" y="0"/>
                </a:moveTo>
                <a:lnTo>
                  <a:pt x="5805714" y="0"/>
                </a:lnTo>
                <a:lnTo>
                  <a:pt x="58057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28700" y="2051545"/>
            <a:ext cx="15489323" cy="1979296"/>
          </a:xfrm>
          <a:prstGeom prst="rect">
            <a:avLst/>
          </a:prstGeom>
        </p:spPr>
        <p:txBody>
          <a:bodyPr lIns="0" tIns="0" rIns="0" bIns="0" rtlCol="0" anchor="t">
            <a:spAutoFit/>
          </a:bodyPr>
          <a:lstStyle/>
          <a:p>
            <a:pPr algn="ctr">
              <a:lnSpc>
                <a:spcPts val="7979"/>
              </a:lnSpc>
              <a:spcBef>
                <a:spcPct val="0"/>
              </a:spcBef>
            </a:pPr>
            <a:r>
              <a:rPr lang="en-US" sz="5699">
                <a:solidFill>
                  <a:srgbClr val="000000"/>
                </a:solidFill>
                <a:latin typeface="Big Shoulders Display Bold"/>
              </a:rPr>
              <a:t>Để bảo vệ hệ tuần hoàn cần thực hiện chế độ dinh dưỡng, lối sống lành mạnh và hạn chế tác nhân truyền bệnh.</a:t>
            </a:r>
          </a:p>
        </p:txBody>
      </p:sp>
      <p:sp>
        <p:nvSpPr>
          <p:cNvPr id="6" name="TextBox 6"/>
          <p:cNvSpPr txBox="1"/>
          <p:nvPr/>
        </p:nvSpPr>
        <p:spPr>
          <a:xfrm>
            <a:off x="1391554" y="604781"/>
            <a:ext cx="5481935" cy="1406292"/>
          </a:xfrm>
          <a:prstGeom prst="rect">
            <a:avLst/>
          </a:prstGeom>
        </p:spPr>
        <p:txBody>
          <a:bodyPr lIns="0" tIns="0" rIns="0" bIns="0" rtlCol="0" anchor="t">
            <a:spAutoFit/>
          </a:bodyPr>
          <a:lstStyle/>
          <a:p>
            <a:pPr algn="ctr">
              <a:lnSpc>
                <a:spcPts val="10029"/>
              </a:lnSpc>
              <a:spcBef>
                <a:spcPct val="0"/>
              </a:spcBef>
            </a:pPr>
            <a:r>
              <a:rPr lang="en-US" sz="7835" spc="297">
                <a:solidFill>
                  <a:srgbClr val="FF3131"/>
                </a:solidFill>
                <a:latin typeface="Bungee"/>
              </a:rPr>
              <a:t>KẾT LUẬN</a:t>
            </a:r>
          </a:p>
        </p:txBody>
      </p:sp>
      <p:sp>
        <p:nvSpPr>
          <p:cNvPr id="7" name="TextBox 7"/>
          <p:cNvSpPr txBox="1"/>
          <p:nvPr/>
        </p:nvSpPr>
        <p:spPr>
          <a:xfrm>
            <a:off x="328944" y="8754774"/>
            <a:ext cx="3544274" cy="1429512"/>
          </a:xfrm>
          <a:prstGeom prst="rect">
            <a:avLst/>
          </a:prstGeom>
        </p:spPr>
        <p:txBody>
          <a:bodyPr lIns="0" tIns="0" rIns="0" bIns="0" rtlCol="0" anchor="t">
            <a:spAutoFit/>
          </a:bodyPr>
          <a:lstStyle/>
          <a:p>
            <a:pPr algn="ctr">
              <a:lnSpc>
                <a:spcPts val="5728"/>
              </a:lnSpc>
              <a:spcBef>
                <a:spcPct val="0"/>
              </a:spcBef>
            </a:pPr>
            <a:r>
              <a:rPr lang="en-US" sz="4092">
                <a:solidFill>
                  <a:srgbClr val="000000"/>
                </a:solidFill>
                <a:latin typeface="Quicksand 1"/>
              </a:rPr>
              <a:t>Kiểm tra sức khỏe định kì</a:t>
            </a:r>
          </a:p>
        </p:txBody>
      </p:sp>
      <p:sp>
        <p:nvSpPr>
          <p:cNvPr id="8" name="TextBox 8"/>
          <p:cNvSpPr txBox="1"/>
          <p:nvPr/>
        </p:nvSpPr>
        <p:spPr>
          <a:xfrm>
            <a:off x="5201101" y="8857488"/>
            <a:ext cx="6979533" cy="1429512"/>
          </a:xfrm>
          <a:prstGeom prst="rect">
            <a:avLst/>
          </a:prstGeom>
        </p:spPr>
        <p:txBody>
          <a:bodyPr lIns="0" tIns="0" rIns="0" bIns="0" rtlCol="0" anchor="t">
            <a:spAutoFit/>
          </a:bodyPr>
          <a:lstStyle/>
          <a:p>
            <a:pPr algn="ctr">
              <a:lnSpc>
                <a:spcPts val="5728"/>
              </a:lnSpc>
              <a:spcBef>
                <a:spcPct val="0"/>
              </a:spcBef>
            </a:pPr>
            <a:r>
              <a:rPr lang="en-US" sz="4092">
                <a:solidFill>
                  <a:srgbClr val="000000"/>
                </a:solidFill>
                <a:latin typeface="Quicksand 1"/>
              </a:rPr>
              <a:t>Tập luyện thể dục khác phụ các nguyên nhân gây bệnh</a:t>
            </a:r>
          </a:p>
        </p:txBody>
      </p:sp>
      <p:sp>
        <p:nvSpPr>
          <p:cNvPr id="9" name="TextBox 9"/>
          <p:cNvSpPr txBox="1"/>
          <p:nvPr/>
        </p:nvSpPr>
        <p:spPr>
          <a:xfrm>
            <a:off x="12180634" y="8857488"/>
            <a:ext cx="6107366" cy="1429512"/>
          </a:xfrm>
          <a:prstGeom prst="rect">
            <a:avLst/>
          </a:prstGeom>
        </p:spPr>
        <p:txBody>
          <a:bodyPr lIns="0" tIns="0" rIns="0" bIns="0" rtlCol="0" anchor="t">
            <a:spAutoFit/>
          </a:bodyPr>
          <a:lstStyle/>
          <a:p>
            <a:pPr algn="ctr">
              <a:lnSpc>
                <a:spcPts val="5728"/>
              </a:lnSpc>
              <a:spcBef>
                <a:spcPct val="0"/>
              </a:spcBef>
            </a:pPr>
            <a:r>
              <a:rPr lang="en-US" sz="4092">
                <a:solidFill>
                  <a:srgbClr val="000000"/>
                </a:solidFill>
                <a:latin typeface="Quicksand 1"/>
              </a:rPr>
              <a:t>Chế độ ăn uống đủ chất dinh dưỡng</a:t>
            </a:r>
          </a:p>
        </p:txBody>
      </p:sp>
    </p:spTree>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7785104" y="421327"/>
            <a:ext cx="246430" cy="24643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20D"/>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93603" y="421327"/>
            <a:ext cx="246430" cy="24643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800"/>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401702" y="421327"/>
            <a:ext cx="246430" cy="24643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D00"/>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710201" y="421327"/>
            <a:ext cx="246430" cy="24643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0091"/>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018299" y="421327"/>
            <a:ext cx="246430" cy="24643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E1"/>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326799" y="421327"/>
            <a:ext cx="246430" cy="24643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34A1"/>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98242" y="8121702"/>
            <a:ext cx="18520359" cy="4167081"/>
          </a:xfrm>
          <a:custGeom>
            <a:avLst/>
            <a:gdLst/>
            <a:ahLst/>
            <a:cxnLst/>
            <a:rect l="l" t="t" r="r" b="b"/>
            <a:pathLst>
              <a:path w="18520359" h="4167081">
                <a:moveTo>
                  <a:pt x="0" y="0"/>
                </a:moveTo>
                <a:lnTo>
                  <a:pt x="18520359" y="0"/>
                </a:lnTo>
                <a:lnTo>
                  <a:pt x="18520359" y="4167080"/>
                </a:lnTo>
                <a:lnTo>
                  <a:pt x="0" y="4167080"/>
                </a:lnTo>
                <a:lnTo>
                  <a:pt x="0" y="0"/>
                </a:lnTo>
                <a:close/>
              </a:path>
            </a:pathLst>
          </a:custGeom>
          <a:blipFill>
            <a:blip r:embed="rId2"/>
            <a:stretch>
              <a:fillRect/>
            </a:stretch>
          </a:blipFill>
        </p:spPr>
      </p:sp>
      <p:sp>
        <p:nvSpPr>
          <p:cNvPr id="21" name="TextBox 21"/>
          <p:cNvSpPr txBox="1"/>
          <p:nvPr/>
        </p:nvSpPr>
        <p:spPr>
          <a:xfrm>
            <a:off x="3703627" y="936571"/>
            <a:ext cx="9889009" cy="1070157"/>
          </a:xfrm>
          <a:prstGeom prst="rect">
            <a:avLst/>
          </a:prstGeom>
        </p:spPr>
        <p:txBody>
          <a:bodyPr lIns="0" tIns="0" rIns="0" bIns="0" rtlCol="0" anchor="t">
            <a:spAutoFit/>
          </a:bodyPr>
          <a:lstStyle/>
          <a:p>
            <a:pPr algn="ctr">
              <a:lnSpc>
                <a:spcPts val="8271"/>
              </a:lnSpc>
            </a:pPr>
            <a:r>
              <a:rPr lang="en-US" sz="5908">
                <a:solidFill>
                  <a:srgbClr val="FFD800"/>
                </a:solidFill>
                <a:latin typeface="Arcade Gamer"/>
              </a:rPr>
              <a:t>ARE YOU READY?</a:t>
            </a:r>
          </a:p>
        </p:txBody>
      </p:sp>
    </p:spTree>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564" b="-15954"/>
            </a:stretch>
          </a:blipFill>
        </p:spPr>
      </p:sp>
      <p:grpSp>
        <p:nvGrpSpPr>
          <p:cNvPr id="3" name="Group 3"/>
          <p:cNvGrpSpPr/>
          <p:nvPr/>
        </p:nvGrpSpPr>
        <p:grpSpPr>
          <a:xfrm>
            <a:off x="2381775" y="-1164745"/>
            <a:ext cx="13524450" cy="11451745"/>
            <a:chOff x="0" y="0"/>
            <a:chExt cx="18032600" cy="15268993"/>
          </a:xfrm>
        </p:grpSpPr>
        <p:grpSp>
          <p:nvGrpSpPr>
            <p:cNvPr id="4" name="Group 4"/>
            <p:cNvGrpSpPr/>
            <p:nvPr/>
          </p:nvGrpSpPr>
          <p:grpSpPr>
            <a:xfrm>
              <a:off x="2115433" y="0"/>
              <a:ext cx="14606080" cy="1460608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0232">
                  <a:alpha val="57647"/>
                </a:srgbClr>
              </a:solidFill>
            </p:spPr>
          </p:sp>
        </p:grpSp>
        <p:sp>
          <p:nvSpPr>
            <p:cNvPr id="6" name="Freeform 6"/>
            <p:cNvSpPr/>
            <p:nvPr/>
          </p:nvSpPr>
          <p:spPr>
            <a:xfrm>
              <a:off x="13882243" y="8729889"/>
              <a:ext cx="4150357" cy="2599161"/>
            </a:xfrm>
            <a:custGeom>
              <a:avLst/>
              <a:gdLst/>
              <a:ahLst/>
              <a:cxnLst/>
              <a:rect l="l" t="t" r="r" b="b"/>
              <a:pathLst>
                <a:path w="4150357" h="2599161">
                  <a:moveTo>
                    <a:pt x="0" y="0"/>
                  </a:moveTo>
                  <a:lnTo>
                    <a:pt x="4150357" y="0"/>
                  </a:lnTo>
                  <a:lnTo>
                    <a:pt x="4150357" y="2599161"/>
                  </a:lnTo>
                  <a:lnTo>
                    <a:pt x="0" y="25991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0" y="8089889"/>
              <a:ext cx="3097134" cy="1939580"/>
            </a:xfrm>
            <a:custGeom>
              <a:avLst/>
              <a:gdLst/>
              <a:ahLst/>
              <a:cxnLst/>
              <a:rect l="l" t="t" r="r" b="b"/>
              <a:pathLst>
                <a:path w="3097134" h="1939580">
                  <a:moveTo>
                    <a:pt x="0" y="0"/>
                  </a:moveTo>
                  <a:lnTo>
                    <a:pt x="3097134" y="0"/>
                  </a:lnTo>
                  <a:lnTo>
                    <a:pt x="3097134" y="1939580"/>
                  </a:lnTo>
                  <a:lnTo>
                    <a:pt x="0" y="1939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a:off x="4711370" y="11622132"/>
              <a:ext cx="5823330" cy="3646861"/>
            </a:xfrm>
            <a:custGeom>
              <a:avLst/>
              <a:gdLst/>
              <a:ahLst/>
              <a:cxnLst/>
              <a:rect l="l" t="t" r="r" b="b"/>
              <a:pathLst>
                <a:path w="5823330" h="3646861">
                  <a:moveTo>
                    <a:pt x="5823331" y="0"/>
                  </a:moveTo>
                  <a:lnTo>
                    <a:pt x="0" y="0"/>
                  </a:lnTo>
                  <a:lnTo>
                    <a:pt x="0" y="3646861"/>
                  </a:lnTo>
                  <a:lnTo>
                    <a:pt x="5823331" y="3646861"/>
                  </a:lnTo>
                  <a:lnTo>
                    <a:pt x="582333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6150439" y="12202122"/>
              <a:ext cx="976554" cy="942963"/>
            </a:xfrm>
            <a:custGeom>
              <a:avLst/>
              <a:gdLst/>
              <a:ahLst/>
              <a:cxnLst/>
              <a:rect l="l" t="t" r="r" b="b"/>
              <a:pathLst>
                <a:path w="976554" h="942963">
                  <a:moveTo>
                    <a:pt x="0" y="0"/>
                  </a:moveTo>
                  <a:lnTo>
                    <a:pt x="976555" y="0"/>
                  </a:lnTo>
                  <a:lnTo>
                    <a:pt x="976555" y="942963"/>
                  </a:lnTo>
                  <a:lnTo>
                    <a:pt x="0" y="942963"/>
                  </a:lnTo>
                  <a:lnTo>
                    <a:pt x="0" y="0"/>
                  </a:lnTo>
                  <a:close/>
                </a:path>
              </a:pathLst>
            </a:custGeom>
            <a:blipFill>
              <a:blip r:embed="rId5">
                <a:extLst>
                  <a:ext uri="{96DAC541-7B7A-43D3-8B79-37D633B846F1}">
                    <asvg:svgBlip xmlns:asvg="http://schemas.microsoft.com/office/drawing/2016/SVG/main" r:embed="rId6"/>
                  </a:ext>
                </a:extLst>
              </a:blip>
              <a:stretch>
                <a:fillRect r="-203422" b="-174559"/>
              </a:stretch>
            </a:blipFill>
          </p:spPr>
        </p:sp>
        <p:sp>
          <p:nvSpPr>
            <p:cNvPr id="10" name="Freeform 10"/>
            <p:cNvSpPr/>
            <p:nvPr/>
          </p:nvSpPr>
          <p:spPr>
            <a:xfrm>
              <a:off x="15812830" y="5927547"/>
              <a:ext cx="1585930" cy="1531378"/>
            </a:xfrm>
            <a:custGeom>
              <a:avLst/>
              <a:gdLst/>
              <a:ahLst/>
              <a:cxnLst/>
              <a:rect l="l" t="t" r="r" b="b"/>
              <a:pathLst>
                <a:path w="1585930" h="1531378">
                  <a:moveTo>
                    <a:pt x="0" y="0"/>
                  </a:moveTo>
                  <a:lnTo>
                    <a:pt x="1585931" y="0"/>
                  </a:lnTo>
                  <a:lnTo>
                    <a:pt x="1585931" y="1531378"/>
                  </a:lnTo>
                  <a:lnTo>
                    <a:pt x="0" y="1531378"/>
                  </a:lnTo>
                  <a:lnTo>
                    <a:pt x="0" y="0"/>
                  </a:lnTo>
                  <a:close/>
                </a:path>
              </a:pathLst>
            </a:custGeom>
            <a:blipFill>
              <a:blip r:embed="rId5">
                <a:extLst>
                  <a:ext uri="{96DAC541-7B7A-43D3-8B79-37D633B846F1}">
                    <asvg:svgBlip xmlns:asvg="http://schemas.microsoft.com/office/drawing/2016/SVG/main" r:embed="rId6"/>
                  </a:ext>
                </a:extLst>
              </a:blip>
              <a:stretch>
                <a:fillRect r="-203422" b="-174559"/>
              </a:stretch>
            </a:blipFill>
          </p:spPr>
        </p:sp>
        <p:sp>
          <p:nvSpPr>
            <p:cNvPr id="11" name="TextBox 11"/>
            <p:cNvSpPr txBox="1"/>
            <p:nvPr/>
          </p:nvSpPr>
          <p:spPr>
            <a:xfrm>
              <a:off x="2382321" y="4763804"/>
              <a:ext cx="12777529" cy="2855293"/>
            </a:xfrm>
            <a:prstGeom prst="rect">
              <a:avLst/>
            </a:prstGeom>
          </p:spPr>
          <p:txBody>
            <a:bodyPr lIns="0" tIns="0" rIns="0" bIns="0" rtlCol="0" anchor="t">
              <a:spAutoFit/>
            </a:bodyPr>
            <a:lstStyle/>
            <a:p>
              <a:pPr marL="0" lvl="0" indent="0" algn="ctr">
                <a:lnSpc>
                  <a:spcPts val="15155"/>
                </a:lnSpc>
              </a:pPr>
              <a:r>
                <a:rPr lang="en-US" sz="15952">
                  <a:solidFill>
                    <a:srgbClr val="FFFFFF"/>
                  </a:solidFill>
                  <a:latin typeface="Pattaya"/>
                </a:rPr>
                <a:t>Cám ơn</a:t>
              </a:r>
            </a:p>
          </p:txBody>
        </p:sp>
        <p:sp>
          <p:nvSpPr>
            <p:cNvPr id="12" name="TextBox 12"/>
            <p:cNvSpPr txBox="1"/>
            <p:nvPr/>
          </p:nvSpPr>
          <p:spPr>
            <a:xfrm>
              <a:off x="1173841" y="7771496"/>
              <a:ext cx="15910300" cy="1089064"/>
            </a:xfrm>
            <a:prstGeom prst="rect">
              <a:avLst/>
            </a:prstGeom>
          </p:spPr>
          <p:txBody>
            <a:bodyPr lIns="0" tIns="0" rIns="0" bIns="0" rtlCol="0" anchor="t">
              <a:spAutoFit/>
            </a:bodyPr>
            <a:lstStyle/>
            <a:p>
              <a:pPr marL="0" lvl="0" indent="0" algn="ctr">
                <a:lnSpc>
                  <a:spcPts val="5883"/>
                </a:lnSpc>
              </a:pPr>
              <a:r>
                <a:rPr lang="en-US" sz="6193">
                  <a:solidFill>
                    <a:srgbClr val="FACE1E"/>
                  </a:solidFill>
                  <a:latin typeface="Pattaya"/>
                </a:rPr>
                <a:t>Thầy và các bạn đã lắng nghe</a:t>
              </a:r>
            </a:p>
          </p:txBody>
        </p:sp>
      </p:grpSp>
      <p:sp>
        <p:nvSpPr>
          <p:cNvPr id="13" name="Freeform 13"/>
          <p:cNvSpPr/>
          <p:nvPr/>
        </p:nvSpPr>
        <p:spPr>
          <a:xfrm rot="-759693">
            <a:off x="15885033" y="6719655"/>
            <a:ext cx="2748535" cy="4543032"/>
          </a:xfrm>
          <a:custGeom>
            <a:avLst/>
            <a:gdLst/>
            <a:ahLst/>
            <a:cxnLst/>
            <a:rect l="l" t="t" r="r" b="b"/>
            <a:pathLst>
              <a:path w="2748535" h="4543032">
                <a:moveTo>
                  <a:pt x="0" y="0"/>
                </a:moveTo>
                <a:lnTo>
                  <a:pt x="2748534" y="0"/>
                </a:lnTo>
                <a:lnTo>
                  <a:pt x="2748534" y="4543033"/>
                </a:lnTo>
                <a:lnTo>
                  <a:pt x="0" y="4543033"/>
                </a:lnTo>
                <a:lnTo>
                  <a:pt x="0" y="0"/>
                </a:lnTo>
                <a:close/>
              </a:path>
            </a:pathLst>
          </a:custGeom>
          <a:blipFill>
            <a:blip r:embed="rId7"/>
            <a:stretch>
              <a:fillRect/>
            </a:stretch>
          </a:blipFill>
        </p:spPr>
      </p:sp>
      <p:sp>
        <p:nvSpPr>
          <p:cNvPr id="14" name="Freeform 14"/>
          <p:cNvSpPr/>
          <p:nvPr/>
        </p:nvSpPr>
        <p:spPr>
          <a:xfrm>
            <a:off x="5950234" y="6172200"/>
            <a:ext cx="5697123" cy="4351178"/>
          </a:xfrm>
          <a:custGeom>
            <a:avLst/>
            <a:gdLst/>
            <a:ahLst/>
            <a:cxnLst/>
            <a:rect l="l" t="t" r="r" b="b"/>
            <a:pathLst>
              <a:path w="5697123" h="4351178">
                <a:moveTo>
                  <a:pt x="0" y="0"/>
                </a:moveTo>
                <a:lnTo>
                  <a:pt x="5697123" y="0"/>
                </a:lnTo>
                <a:lnTo>
                  <a:pt x="5697123" y="4351178"/>
                </a:lnTo>
                <a:lnTo>
                  <a:pt x="0" y="43511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0" y="6172200"/>
            <a:ext cx="3194114" cy="4114800"/>
          </a:xfrm>
          <a:custGeom>
            <a:avLst/>
            <a:gdLst/>
            <a:ahLst/>
            <a:cxnLst/>
            <a:rect l="l" t="t" r="r" b="b"/>
            <a:pathLst>
              <a:path w="3194114" h="4114800">
                <a:moveTo>
                  <a:pt x="0" y="0"/>
                </a:moveTo>
                <a:lnTo>
                  <a:pt x="3194114" y="0"/>
                </a:lnTo>
                <a:lnTo>
                  <a:pt x="319411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568" y="-382900"/>
            <a:ext cx="6268601" cy="6123452"/>
          </a:xfrm>
          <a:custGeom>
            <a:avLst/>
            <a:gdLst/>
            <a:ahLst/>
            <a:cxnLst/>
            <a:rect l="l" t="t" r="r" b="b"/>
            <a:pathLst>
              <a:path w="6268601" h="6123452">
                <a:moveTo>
                  <a:pt x="0" y="0"/>
                </a:moveTo>
                <a:lnTo>
                  <a:pt x="6268601" y="0"/>
                </a:lnTo>
                <a:lnTo>
                  <a:pt x="6268601" y="6123453"/>
                </a:lnTo>
                <a:lnTo>
                  <a:pt x="0" y="6123453"/>
                </a:lnTo>
                <a:lnTo>
                  <a:pt x="0" y="0"/>
                </a:lnTo>
                <a:close/>
              </a:path>
            </a:pathLst>
          </a:custGeom>
          <a:blipFill>
            <a:blip r:embed="rId2"/>
            <a:stretch>
              <a:fillRect/>
            </a:stretch>
          </a:blipFill>
        </p:spPr>
      </p:sp>
      <p:sp>
        <p:nvSpPr>
          <p:cNvPr id="3" name="Freeform 3"/>
          <p:cNvSpPr/>
          <p:nvPr/>
        </p:nvSpPr>
        <p:spPr>
          <a:xfrm>
            <a:off x="14669443" y="7884466"/>
            <a:ext cx="3656798" cy="2402534"/>
          </a:xfrm>
          <a:custGeom>
            <a:avLst/>
            <a:gdLst/>
            <a:ahLst/>
            <a:cxnLst/>
            <a:rect l="l" t="t" r="r" b="b"/>
            <a:pathLst>
              <a:path w="3656798" h="2402534">
                <a:moveTo>
                  <a:pt x="0" y="0"/>
                </a:moveTo>
                <a:lnTo>
                  <a:pt x="3656798" y="0"/>
                </a:lnTo>
                <a:lnTo>
                  <a:pt x="3656798" y="2402534"/>
                </a:lnTo>
                <a:lnTo>
                  <a:pt x="0" y="2402534"/>
                </a:lnTo>
                <a:lnTo>
                  <a:pt x="0" y="0"/>
                </a:lnTo>
                <a:close/>
              </a:path>
            </a:pathLst>
          </a:custGeom>
          <a:blipFill>
            <a:blip r:embed="rId3"/>
            <a:stretch>
              <a:fillRect/>
            </a:stretch>
          </a:blipFill>
        </p:spPr>
      </p:sp>
      <p:sp>
        <p:nvSpPr>
          <p:cNvPr id="4" name="Freeform 4"/>
          <p:cNvSpPr/>
          <p:nvPr/>
        </p:nvSpPr>
        <p:spPr>
          <a:xfrm>
            <a:off x="5646033" y="5740553"/>
            <a:ext cx="1401604" cy="2057400"/>
          </a:xfrm>
          <a:custGeom>
            <a:avLst/>
            <a:gdLst/>
            <a:ahLst/>
            <a:cxnLst/>
            <a:rect l="l" t="t" r="r" b="b"/>
            <a:pathLst>
              <a:path w="1401604" h="2057400">
                <a:moveTo>
                  <a:pt x="0" y="0"/>
                </a:moveTo>
                <a:lnTo>
                  <a:pt x="1401604" y="0"/>
                </a:lnTo>
                <a:lnTo>
                  <a:pt x="140160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016908" y="-1376646"/>
            <a:ext cx="4860094" cy="3596470"/>
          </a:xfrm>
          <a:custGeom>
            <a:avLst/>
            <a:gdLst/>
            <a:ahLst/>
            <a:cxnLst/>
            <a:rect l="l" t="t" r="r" b="b"/>
            <a:pathLst>
              <a:path w="4860094" h="3596470">
                <a:moveTo>
                  <a:pt x="0" y="0"/>
                </a:moveTo>
                <a:lnTo>
                  <a:pt x="4860095" y="0"/>
                </a:lnTo>
                <a:lnTo>
                  <a:pt x="4860095" y="3596469"/>
                </a:lnTo>
                <a:lnTo>
                  <a:pt x="0" y="3596469"/>
                </a:lnTo>
                <a:lnTo>
                  <a:pt x="0" y="0"/>
                </a:lnTo>
                <a:close/>
              </a:path>
            </a:pathLst>
          </a:custGeom>
          <a:blipFill>
            <a:blip r:embed="rId6">
              <a:alphaModFix amt="12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879565" y="3887778"/>
            <a:ext cx="6426644" cy="2989413"/>
          </a:xfrm>
          <a:prstGeom prst="rect">
            <a:avLst/>
          </a:prstGeom>
        </p:spPr>
        <p:txBody>
          <a:bodyPr lIns="0" tIns="0" rIns="0" bIns="0" rtlCol="0" anchor="t">
            <a:spAutoFit/>
          </a:bodyPr>
          <a:lstStyle/>
          <a:p>
            <a:pPr algn="ctr">
              <a:lnSpc>
                <a:spcPts val="23750"/>
              </a:lnSpc>
            </a:pPr>
            <a:r>
              <a:rPr lang="en-US" sz="19792" spc="-415">
                <a:solidFill>
                  <a:srgbClr val="A2272C"/>
                </a:solidFill>
                <a:latin typeface="ไอติม Bold"/>
              </a:rPr>
              <a:t>Máu</a:t>
            </a:r>
          </a:p>
        </p:txBody>
      </p:sp>
      <p:sp>
        <p:nvSpPr>
          <p:cNvPr id="7" name="Freeform 7"/>
          <p:cNvSpPr/>
          <p:nvPr/>
        </p:nvSpPr>
        <p:spPr>
          <a:xfrm>
            <a:off x="14607200" y="146589"/>
            <a:ext cx="4860094" cy="3596470"/>
          </a:xfrm>
          <a:custGeom>
            <a:avLst/>
            <a:gdLst/>
            <a:ahLst/>
            <a:cxnLst/>
            <a:rect l="l" t="t" r="r" b="b"/>
            <a:pathLst>
              <a:path w="4860094" h="3596470">
                <a:moveTo>
                  <a:pt x="0" y="0"/>
                </a:moveTo>
                <a:lnTo>
                  <a:pt x="4860094" y="0"/>
                </a:lnTo>
                <a:lnTo>
                  <a:pt x="4860094" y="3596470"/>
                </a:lnTo>
                <a:lnTo>
                  <a:pt x="0" y="3596470"/>
                </a:lnTo>
                <a:lnTo>
                  <a:pt x="0" y="0"/>
                </a:lnTo>
                <a:close/>
              </a:path>
            </a:pathLst>
          </a:custGeom>
          <a:blipFill>
            <a:blip r:embed="rId6">
              <a:alphaModFix amt="12000"/>
              <a:extLst>
                <a:ext uri="{96DAC541-7B7A-43D3-8B79-37D633B846F1}">
                  <asvg:svgBlip xmlns:asvg="http://schemas.microsoft.com/office/drawing/2016/SVG/main" r:embed="rId7"/>
                </a:ext>
              </a:extLst>
            </a:blip>
            <a:stretch>
              <a:fillRect/>
            </a:stretch>
          </a:blipFill>
        </p:spPr>
      </p:sp>
      <p:sp>
        <p:nvSpPr>
          <p:cNvPr id="8" name="Freeform 8"/>
          <p:cNvSpPr/>
          <p:nvPr/>
        </p:nvSpPr>
        <p:spPr>
          <a:xfrm rot="-520532">
            <a:off x="7446956" y="7626027"/>
            <a:ext cx="4860094" cy="3596470"/>
          </a:xfrm>
          <a:custGeom>
            <a:avLst/>
            <a:gdLst/>
            <a:ahLst/>
            <a:cxnLst/>
            <a:rect l="l" t="t" r="r" b="b"/>
            <a:pathLst>
              <a:path w="4860094" h="3596470">
                <a:moveTo>
                  <a:pt x="0" y="0"/>
                </a:moveTo>
                <a:lnTo>
                  <a:pt x="4860094" y="0"/>
                </a:lnTo>
                <a:lnTo>
                  <a:pt x="4860094" y="3596469"/>
                </a:lnTo>
                <a:lnTo>
                  <a:pt x="0" y="3596469"/>
                </a:lnTo>
                <a:lnTo>
                  <a:pt x="0" y="0"/>
                </a:lnTo>
                <a:close/>
              </a:path>
            </a:pathLst>
          </a:custGeom>
          <a:blipFill>
            <a:blip r:embed="rId6">
              <a:alphaModFix amt="12000"/>
              <a:extLst>
                <a:ext uri="{96DAC541-7B7A-43D3-8B79-37D633B846F1}">
                  <asvg:svgBlip xmlns:asvg="http://schemas.microsoft.com/office/drawing/2016/SVG/main" r:embed="rId7"/>
                </a:ext>
              </a:extLst>
            </a:blip>
            <a:stretch>
              <a:fillRect/>
            </a:stretch>
          </a:blipFill>
        </p:spPr>
      </p:sp>
      <p:sp>
        <p:nvSpPr>
          <p:cNvPr id="9" name="Freeform 9"/>
          <p:cNvSpPr/>
          <p:nvPr/>
        </p:nvSpPr>
        <p:spPr>
          <a:xfrm rot="-520532">
            <a:off x="-2856264" y="6344559"/>
            <a:ext cx="4860094" cy="3596470"/>
          </a:xfrm>
          <a:custGeom>
            <a:avLst/>
            <a:gdLst/>
            <a:ahLst/>
            <a:cxnLst/>
            <a:rect l="l" t="t" r="r" b="b"/>
            <a:pathLst>
              <a:path w="4860094" h="3596470">
                <a:moveTo>
                  <a:pt x="0" y="0"/>
                </a:moveTo>
                <a:lnTo>
                  <a:pt x="4860095" y="0"/>
                </a:lnTo>
                <a:lnTo>
                  <a:pt x="4860095" y="3596470"/>
                </a:lnTo>
                <a:lnTo>
                  <a:pt x="0" y="3596470"/>
                </a:lnTo>
                <a:lnTo>
                  <a:pt x="0" y="0"/>
                </a:lnTo>
                <a:close/>
              </a:path>
            </a:pathLst>
          </a:custGeom>
          <a:blipFill>
            <a:blip r:embed="rId6">
              <a:alphaModFix amt="12000"/>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2368" y="1028700"/>
            <a:ext cx="16783263" cy="2672323"/>
            <a:chOff x="0" y="0"/>
            <a:chExt cx="4420283" cy="703822"/>
          </a:xfrm>
        </p:grpSpPr>
        <p:sp>
          <p:nvSpPr>
            <p:cNvPr id="3" name="Freeform 3"/>
            <p:cNvSpPr/>
            <p:nvPr/>
          </p:nvSpPr>
          <p:spPr>
            <a:xfrm>
              <a:off x="0" y="0"/>
              <a:ext cx="4420283" cy="703822"/>
            </a:xfrm>
            <a:custGeom>
              <a:avLst/>
              <a:gdLst/>
              <a:ahLst/>
              <a:cxnLst/>
              <a:rect l="l" t="t" r="r" b="b"/>
              <a:pathLst>
                <a:path w="4420283" h="703822">
                  <a:moveTo>
                    <a:pt x="23526" y="0"/>
                  </a:moveTo>
                  <a:lnTo>
                    <a:pt x="4396758" y="0"/>
                  </a:lnTo>
                  <a:cubicBezTo>
                    <a:pt x="4409751" y="0"/>
                    <a:pt x="4420283" y="10533"/>
                    <a:pt x="4420283" y="23526"/>
                  </a:cubicBezTo>
                  <a:lnTo>
                    <a:pt x="4420283" y="680296"/>
                  </a:lnTo>
                  <a:cubicBezTo>
                    <a:pt x="4420283" y="693289"/>
                    <a:pt x="4409751" y="703822"/>
                    <a:pt x="4396758" y="703822"/>
                  </a:cubicBezTo>
                  <a:lnTo>
                    <a:pt x="23526" y="703822"/>
                  </a:lnTo>
                  <a:cubicBezTo>
                    <a:pt x="10533" y="703822"/>
                    <a:pt x="0" y="693289"/>
                    <a:pt x="0" y="680296"/>
                  </a:cubicBezTo>
                  <a:lnTo>
                    <a:pt x="0" y="23526"/>
                  </a:lnTo>
                  <a:cubicBezTo>
                    <a:pt x="0" y="10533"/>
                    <a:pt x="10533" y="0"/>
                    <a:pt x="23526" y="0"/>
                  </a:cubicBezTo>
                  <a:close/>
                </a:path>
              </a:pathLst>
            </a:custGeom>
            <a:solidFill>
              <a:srgbClr val="DFEFF4"/>
            </a:solidFill>
            <a:ln w="38100" cap="rnd">
              <a:solidFill>
                <a:srgbClr val="448B81"/>
              </a:solidFill>
              <a:prstDash val="solid"/>
              <a:round/>
            </a:ln>
          </p:spPr>
        </p:sp>
        <p:sp>
          <p:nvSpPr>
            <p:cNvPr id="4" name="TextBox 4"/>
            <p:cNvSpPr txBox="1"/>
            <p:nvPr/>
          </p:nvSpPr>
          <p:spPr>
            <a:xfrm>
              <a:off x="0" y="-38100"/>
              <a:ext cx="4420283" cy="74192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276702" flipH="1">
            <a:off x="1100661" y="1435161"/>
            <a:ext cx="1935683" cy="2267272"/>
          </a:xfrm>
          <a:custGeom>
            <a:avLst/>
            <a:gdLst/>
            <a:ahLst/>
            <a:cxnLst/>
            <a:rect l="l" t="t" r="r" b="b"/>
            <a:pathLst>
              <a:path w="1935683" h="2267272">
                <a:moveTo>
                  <a:pt x="1935684" y="0"/>
                </a:moveTo>
                <a:lnTo>
                  <a:pt x="0" y="0"/>
                </a:lnTo>
                <a:lnTo>
                  <a:pt x="0" y="2267272"/>
                </a:lnTo>
                <a:lnTo>
                  <a:pt x="1935684" y="2267272"/>
                </a:lnTo>
                <a:lnTo>
                  <a:pt x="1935684" y="0"/>
                </a:lnTo>
                <a:close/>
              </a:path>
            </a:pathLst>
          </a:custGeom>
          <a:blipFill>
            <a:blip r:embed="rId2"/>
            <a:stretch>
              <a:fillRect/>
            </a:stretch>
          </a:blipFill>
        </p:spPr>
      </p:sp>
      <p:sp>
        <p:nvSpPr>
          <p:cNvPr id="6" name="Freeform 6"/>
          <p:cNvSpPr/>
          <p:nvPr/>
        </p:nvSpPr>
        <p:spPr>
          <a:xfrm>
            <a:off x="1938039" y="4272011"/>
            <a:ext cx="1742978" cy="1742978"/>
          </a:xfrm>
          <a:custGeom>
            <a:avLst/>
            <a:gdLst/>
            <a:ahLst/>
            <a:cxnLst/>
            <a:rect l="l" t="t" r="r" b="b"/>
            <a:pathLst>
              <a:path w="1742978" h="1742978">
                <a:moveTo>
                  <a:pt x="0" y="0"/>
                </a:moveTo>
                <a:lnTo>
                  <a:pt x="1742978" y="0"/>
                </a:lnTo>
                <a:lnTo>
                  <a:pt x="1742978" y="1742978"/>
                </a:lnTo>
                <a:lnTo>
                  <a:pt x="0" y="1742978"/>
                </a:lnTo>
                <a:lnTo>
                  <a:pt x="0" y="0"/>
                </a:lnTo>
                <a:close/>
              </a:path>
            </a:pathLst>
          </a:custGeom>
          <a:blipFill>
            <a:blip r:embed="rId3"/>
            <a:stretch>
              <a:fillRect/>
            </a:stretch>
          </a:blipFill>
        </p:spPr>
      </p:sp>
      <p:grpSp>
        <p:nvGrpSpPr>
          <p:cNvPr id="7" name="Group 7"/>
          <p:cNvGrpSpPr/>
          <p:nvPr/>
        </p:nvGrpSpPr>
        <p:grpSpPr>
          <a:xfrm>
            <a:off x="885415" y="6290350"/>
            <a:ext cx="3848226" cy="1143146"/>
            <a:chOff x="0" y="0"/>
            <a:chExt cx="1013524" cy="301075"/>
          </a:xfrm>
        </p:grpSpPr>
        <p:sp>
          <p:nvSpPr>
            <p:cNvPr id="8" name="Freeform 8"/>
            <p:cNvSpPr/>
            <p:nvPr/>
          </p:nvSpPr>
          <p:spPr>
            <a:xfrm>
              <a:off x="0" y="0"/>
              <a:ext cx="1013524" cy="301075"/>
            </a:xfrm>
            <a:custGeom>
              <a:avLst/>
              <a:gdLst/>
              <a:ahLst/>
              <a:cxnLst/>
              <a:rect l="l" t="t" r="r" b="b"/>
              <a:pathLst>
                <a:path w="1013524" h="301075">
                  <a:moveTo>
                    <a:pt x="24142" y="0"/>
                  </a:moveTo>
                  <a:lnTo>
                    <a:pt x="989383" y="0"/>
                  </a:lnTo>
                  <a:cubicBezTo>
                    <a:pt x="995785" y="0"/>
                    <a:pt x="1001926" y="2544"/>
                    <a:pt x="1006453" y="7071"/>
                  </a:cubicBezTo>
                  <a:cubicBezTo>
                    <a:pt x="1010981" y="11598"/>
                    <a:pt x="1013524" y="17739"/>
                    <a:pt x="1013524" y="24142"/>
                  </a:cubicBezTo>
                  <a:lnTo>
                    <a:pt x="1013524" y="276934"/>
                  </a:lnTo>
                  <a:cubicBezTo>
                    <a:pt x="1013524" y="283336"/>
                    <a:pt x="1010981" y="289477"/>
                    <a:pt x="1006453" y="294004"/>
                  </a:cubicBezTo>
                  <a:cubicBezTo>
                    <a:pt x="1001926" y="298532"/>
                    <a:pt x="995786" y="301075"/>
                    <a:pt x="989383" y="301075"/>
                  </a:cubicBezTo>
                  <a:lnTo>
                    <a:pt x="24142" y="301075"/>
                  </a:lnTo>
                  <a:cubicBezTo>
                    <a:pt x="17739" y="301075"/>
                    <a:pt x="11598" y="298532"/>
                    <a:pt x="7071" y="294004"/>
                  </a:cubicBezTo>
                  <a:cubicBezTo>
                    <a:pt x="2544" y="289477"/>
                    <a:pt x="0" y="283336"/>
                    <a:pt x="0" y="276934"/>
                  </a:cubicBezTo>
                  <a:lnTo>
                    <a:pt x="0" y="24142"/>
                  </a:lnTo>
                  <a:cubicBezTo>
                    <a:pt x="0" y="17739"/>
                    <a:pt x="2544" y="11598"/>
                    <a:pt x="7071" y="7071"/>
                  </a:cubicBezTo>
                  <a:cubicBezTo>
                    <a:pt x="11598" y="2544"/>
                    <a:pt x="17739" y="0"/>
                    <a:pt x="24142" y="0"/>
                  </a:cubicBezTo>
                  <a:close/>
                </a:path>
              </a:pathLst>
            </a:custGeom>
            <a:solidFill>
              <a:srgbClr val="FF3131"/>
            </a:solidFill>
            <a:ln w="47625" cap="sq">
              <a:solidFill>
                <a:srgbClr val="D9AC38"/>
              </a:solidFill>
              <a:prstDash val="solid"/>
              <a:miter/>
            </a:ln>
          </p:spPr>
        </p:sp>
        <p:sp>
          <p:nvSpPr>
            <p:cNvPr id="9" name="TextBox 9"/>
            <p:cNvSpPr txBox="1"/>
            <p:nvPr/>
          </p:nvSpPr>
          <p:spPr>
            <a:xfrm>
              <a:off x="0" y="-38100"/>
              <a:ext cx="1013524" cy="33917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728311" y="4517296"/>
            <a:ext cx="1730345" cy="1497693"/>
          </a:xfrm>
          <a:custGeom>
            <a:avLst/>
            <a:gdLst/>
            <a:ahLst/>
            <a:cxnLst/>
            <a:rect l="l" t="t" r="r" b="b"/>
            <a:pathLst>
              <a:path w="1730345" h="1497693">
                <a:moveTo>
                  <a:pt x="0" y="0"/>
                </a:moveTo>
                <a:lnTo>
                  <a:pt x="1730345" y="0"/>
                </a:lnTo>
                <a:lnTo>
                  <a:pt x="1730345" y="1497693"/>
                </a:lnTo>
                <a:lnTo>
                  <a:pt x="0" y="1497693"/>
                </a:lnTo>
                <a:lnTo>
                  <a:pt x="0" y="0"/>
                </a:lnTo>
                <a:close/>
              </a:path>
            </a:pathLst>
          </a:custGeom>
          <a:blipFill>
            <a:blip r:embed="rId4"/>
            <a:stretch>
              <a:fillRect/>
            </a:stretch>
          </a:blipFill>
        </p:spPr>
      </p:sp>
      <p:sp>
        <p:nvSpPr>
          <p:cNvPr id="11" name="Freeform 11"/>
          <p:cNvSpPr/>
          <p:nvPr/>
        </p:nvSpPr>
        <p:spPr>
          <a:xfrm>
            <a:off x="13506781" y="4381231"/>
            <a:ext cx="1798837" cy="1769823"/>
          </a:xfrm>
          <a:custGeom>
            <a:avLst/>
            <a:gdLst/>
            <a:ahLst/>
            <a:cxnLst/>
            <a:rect l="l" t="t" r="r" b="b"/>
            <a:pathLst>
              <a:path w="1798837" h="1769823">
                <a:moveTo>
                  <a:pt x="0" y="0"/>
                </a:moveTo>
                <a:lnTo>
                  <a:pt x="1798836" y="0"/>
                </a:lnTo>
                <a:lnTo>
                  <a:pt x="1798836" y="1769823"/>
                </a:lnTo>
                <a:lnTo>
                  <a:pt x="0" y="1769823"/>
                </a:lnTo>
                <a:lnTo>
                  <a:pt x="0" y="0"/>
                </a:lnTo>
                <a:close/>
              </a:path>
            </a:pathLst>
          </a:custGeom>
          <a:blipFill>
            <a:blip r:embed="rId5"/>
            <a:stretch>
              <a:fillRect/>
            </a:stretch>
          </a:blipFill>
        </p:spPr>
      </p:sp>
      <p:sp>
        <p:nvSpPr>
          <p:cNvPr id="12" name="TextBox 12"/>
          <p:cNvSpPr txBox="1"/>
          <p:nvPr/>
        </p:nvSpPr>
        <p:spPr>
          <a:xfrm>
            <a:off x="3079596" y="1421886"/>
            <a:ext cx="14289759" cy="1885950"/>
          </a:xfrm>
          <a:prstGeom prst="rect">
            <a:avLst/>
          </a:prstGeom>
        </p:spPr>
        <p:txBody>
          <a:bodyPr lIns="0" tIns="0" rIns="0" bIns="0" rtlCol="0" anchor="t">
            <a:spAutoFit/>
          </a:bodyPr>
          <a:lstStyle/>
          <a:p>
            <a:pPr algn="ctr">
              <a:lnSpc>
                <a:spcPts val="7440"/>
              </a:lnSpc>
            </a:pPr>
            <a:r>
              <a:rPr lang="en-US" sz="6200" spc="-130">
                <a:solidFill>
                  <a:srgbClr val="000000"/>
                </a:solidFill>
                <a:latin typeface="Big Shoulders Display Bold"/>
              </a:rPr>
              <a:t>Học sinh đọc tài liệu, quan sát hình ảnh và hoàn thành lần lượt các  nội dung ở mỗi trạm trong Phiếu học tập.</a:t>
            </a:r>
          </a:p>
        </p:txBody>
      </p:sp>
      <p:sp>
        <p:nvSpPr>
          <p:cNvPr id="13" name="TextBox 13"/>
          <p:cNvSpPr txBox="1"/>
          <p:nvPr/>
        </p:nvSpPr>
        <p:spPr>
          <a:xfrm>
            <a:off x="1475521" y="6390435"/>
            <a:ext cx="2668015" cy="942975"/>
          </a:xfrm>
          <a:prstGeom prst="rect">
            <a:avLst/>
          </a:prstGeom>
        </p:spPr>
        <p:txBody>
          <a:bodyPr lIns="0" tIns="0" rIns="0" bIns="0" rtlCol="0" anchor="t">
            <a:spAutoFit/>
          </a:bodyPr>
          <a:lstStyle/>
          <a:p>
            <a:pPr algn="ctr">
              <a:lnSpc>
                <a:spcPts val="7440"/>
              </a:lnSpc>
            </a:pPr>
            <a:r>
              <a:rPr lang="en-US" sz="6200" spc="-130">
                <a:solidFill>
                  <a:srgbClr val="FFDE59"/>
                </a:solidFill>
                <a:latin typeface="Big Shoulders Display Bold"/>
              </a:rPr>
              <a:t>Trạm 1</a:t>
            </a:r>
          </a:p>
        </p:txBody>
      </p:sp>
      <p:grpSp>
        <p:nvGrpSpPr>
          <p:cNvPr id="14" name="Group 14"/>
          <p:cNvGrpSpPr/>
          <p:nvPr/>
        </p:nvGrpSpPr>
        <p:grpSpPr>
          <a:xfrm>
            <a:off x="6669370" y="6290350"/>
            <a:ext cx="3848226" cy="1143146"/>
            <a:chOff x="0" y="0"/>
            <a:chExt cx="1013524" cy="301075"/>
          </a:xfrm>
        </p:grpSpPr>
        <p:sp>
          <p:nvSpPr>
            <p:cNvPr id="15" name="Freeform 15"/>
            <p:cNvSpPr/>
            <p:nvPr/>
          </p:nvSpPr>
          <p:spPr>
            <a:xfrm>
              <a:off x="0" y="0"/>
              <a:ext cx="1013524" cy="301075"/>
            </a:xfrm>
            <a:custGeom>
              <a:avLst/>
              <a:gdLst/>
              <a:ahLst/>
              <a:cxnLst/>
              <a:rect l="l" t="t" r="r" b="b"/>
              <a:pathLst>
                <a:path w="1013524" h="301075">
                  <a:moveTo>
                    <a:pt x="24142" y="0"/>
                  </a:moveTo>
                  <a:lnTo>
                    <a:pt x="989383" y="0"/>
                  </a:lnTo>
                  <a:cubicBezTo>
                    <a:pt x="995785" y="0"/>
                    <a:pt x="1001926" y="2544"/>
                    <a:pt x="1006453" y="7071"/>
                  </a:cubicBezTo>
                  <a:cubicBezTo>
                    <a:pt x="1010981" y="11598"/>
                    <a:pt x="1013524" y="17739"/>
                    <a:pt x="1013524" y="24142"/>
                  </a:cubicBezTo>
                  <a:lnTo>
                    <a:pt x="1013524" y="276934"/>
                  </a:lnTo>
                  <a:cubicBezTo>
                    <a:pt x="1013524" y="283336"/>
                    <a:pt x="1010981" y="289477"/>
                    <a:pt x="1006453" y="294004"/>
                  </a:cubicBezTo>
                  <a:cubicBezTo>
                    <a:pt x="1001926" y="298532"/>
                    <a:pt x="995786" y="301075"/>
                    <a:pt x="989383" y="301075"/>
                  </a:cubicBezTo>
                  <a:lnTo>
                    <a:pt x="24142" y="301075"/>
                  </a:lnTo>
                  <a:cubicBezTo>
                    <a:pt x="17739" y="301075"/>
                    <a:pt x="11598" y="298532"/>
                    <a:pt x="7071" y="294004"/>
                  </a:cubicBezTo>
                  <a:cubicBezTo>
                    <a:pt x="2544" y="289477"/>
                    <a:pt x="0" y="283336"/>
                    <a:pt x="0" y="276934"/>
                  </a:cubicBezTo>
                  <a:lnTo>
                    <a:pt x="0" y="24142"/>
                  </a:lnTo>
                  <a:cubicBezTo>
                    <a:pt x="0" y="17739"/>
                    <a:pt x="2544" y="11598"/>
                    <a:pt x="7071" y="7071"/>
                  </a:cubicBezTo>
                  <a:cubicBezTo>
                    <a:pt x="11598" y="2544"/>
                    <a:pt x="17739" y="0"/>
                    <a:pt x="24142" y="0"/>
                  </a:cubicBezTo>
                  <a:close/>
                </a:path>
              </a:pathLst>
            </a:custGeom>
            <a:solidFill>
              <a:srgbClr val="FF3131"/>
            </a:solidFill>
            <a:ln w="47625" cap="sq">
              <a:solidFill>
                <a:srgbClr val="D9AC38"/>
              </a:solidFill>
              <a:prstDash val="solid"/>
              <a:miter/>
            </a:ln>
          </p:spPr>
        </p:sp>
        <p:sp>
          <p:nvSpPr>
            <p:cNvPr id="16" name="TextBox 16"/>
            <p:cNvSpPr txBox="1"/>
            <p:nvPr/>
          </p:nvSpPr>
          <p:spPr>
            <a:xfrm>
              <a:off x="0" y="-38100"/>
              <a:ext cx="1013524" cy="339175"/>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7259476" y="6390435"/>
            <a:ext cx="2668015" cy="942975"/>
          </a:xfrm>
          <a:prstGeom prst="rect">
            <a:avLst/>
          </a:prstGeom>
        </p:spPr>
        <p:txBody>
          <a:bodyPr lIns="0" tIns="0" rIns="0" bIns="0" rtlCol="0" anchor="t">
            <a:spAutoFit/>
          </a:bodyPr>
          <a:lstStyle/>
          <a:p>
            <a:pPr algn="ctr">
              <a:lnSpc>
                <a:spcPts val="7440"/>
              </a:lnSpc>
            </a:pPr>
            <a:r>
              <a:rPr lang="en-US" sz="6200" spc="-130">
                <a:solidFill>
                  <a:srgbClr val="FFDE59"/>
                </a:solidFill>
                <a:latin typeface="Big Shoulders Display Bold"/>
              </a:rPr>
              <a:t>Trạm 2</a:t>
            </a:r>
          </a:p>
        </p:txBody>
      </p:sp>
      <p:grpSp>
        <p:nvGrpSpPr>
          <p:cNvPr id="18" name="Group 18"/>
          <p:cNvGrpSpPr/>
          <p:nvPr/>
        </p:nvGrpSpPr>
        <p:grpSpPr>
          <a:xfrm>
            <a:off x="12453326" y="6390435"/>
            <a:ext cx="3848226" cy="1143146"/>
            <a:chOff x="0" y="0"/>
            <a:chExt cx="1013524" cy="301075"/>
          </a:xfrm>
        </p:grpSpPr>
        <p:sp>
          <p:nvSpPr>
            <p:cNvPr id="19" name="Freeform 19"/>
            <p:cNvSpPr/>
            <p:nvPr/>
          </p:nvSpPr>
          <p:spPr>
            <a:xfrm>
              <a:off x="0" y="0"/>
              <a:ext cx="1013524" cy="301075"/>
            </a:xfrm>
            <a:custGeom>
              <a:avLst/>
              <a:gdLst/>
              <a:ahLst/>
              <a:cxnLst/>
              <a:rect l="l" t="t" r="r" b="b"/>
              <a:pathLst>
                <a:path w="1013524" h="301075">
                  <a:moveTo>
                    <a:pt x="24142" y="0"/>
                  </a:moveTo>
                  <a:lnTo>
                    <a:pt x="989383" y="0"/>
                  </a:lnTo>
                  <a:cubicBezTo>
                    <a:pt x="995785" y="0"/>
                    <a:pt x="1001926" y="2544"/>
                    <a:pt x="1006453" y="7071"/>
                  </a:cubicBezTo>
                  <a:cubicBezTo>
                    <a:pt x="1010981" y="11598"/>
                    <a:pt x="1013524" y="17739"/>
                    <a:pt x="1013524" y="24142"/>
                  </a:cubicBezTo>
                  <a:lnTo>
                    <a:pt x="1013524" y="276934"/>
                  </a:lnTo>
                  <a:cubicBezTo>
                    <a:pt x="1013524" y="283336"/>
                    <a:pt x="1010981" y="289477"/>
                    <a:pt x="1006453" y="294004"/>
                  </a:cubicBezTo>
                  <a:cubicBezTo>
                    <a:pt x="1001926" y="298532"/>
                    <a:pt x="995786" y="301075"/>
                    <a:pt x="989383" y="301075"/>
                  </a:cubicBezTo>
                  <a:lnTo>
                    <a:pt x="24142" y="301075"/>
                  </a:lnTo>
                  <a:cubicBezTo>
                    <a:pt x="17739" y="301075"/>
                    <a:pt x="11598" y="298532"/>
                    <a:pt x="7071" y="294004"/>
                  </a:cubicBezTo>
                  <a:cubicBezTo>
                    <a:pt x="2544" y="289477"/>
                    <a:pt x="0" y="283336"/>
                    <a:pt x="0" y="276934"/>
                  </a:cubicBezTo>
                  <a:lnTo>
                    <a:pt x="0" y="24142"/>
                  </a:lnTo>
                  <a:cubicBezTo>
                    <a:pt x="0" y="17739"/>
                    <a:pt x="2544" y="11598"/>
                    <a:pt x="7071" y="7071"/>
                  </a:cubicBezTo>
                  <a:cubicBezTo>
                    <a:pt x="11598" y="2544"/>
                    <a:pt x="17739" y="0"/>
                    <a:pt x="24142" y="0"/>
                  </a:cubicBezTo>
                  <a:close/>
                </a:path>
              </a:pathLst>
            </a:custGeom>
            <a:solidFill>
              <a:srgbClr val="FF3131"/>
            </a:solidFill>
            <a:ln w="47625" cap="sq">
              <a:solidFill>
                <a:srgbClr val="D9AC38"/>
              </a:solidFill>
              <a:prstDash val="solid"/>
              <a:miter/>
            </a:ln>
          </p:spPr>
        </p:sp>
        <p:sp>
          <p:nvSpPr>
            <p:cNvPr id="20" name="TextBox 20"/>
            <p:cNvSpPr txBox="1"/>
            <p:nvPr/>
          </p:nvSpPr>
          <p:spPr>
            <a:xfrm>
              <a:off x="0" y="-38100"/>
              <a:ext cx="1013524" cy="339175"/>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13043431" y="6490521"/>
            <a:ext cx="2668015" cy="942975"/>
          </a:xfrm>
          <a:prstGeom prst="rect">
            <a:avLst/>
          </a:prstGeom>
        </p:spPr>
        <p:txBody>
          <a:bodyPr lIns="0" tIns="0" rIns="0" bIns="0" rtlCol="0" anchor="t">
            <a:spAutoFit/>
          </a:bodyPr>
          <a:lstStyle/>
          <a:p>
            <a:pPr algn="ctr">
              <a:lnSpc>
                <a:spcPts val="7440"/>
              </a:lnSpc>
            </a:pPr>
            <a:r>
              <a:rPr lang="en-US" sz="6200" spc="-130">
                <a:solidFill>
                  <a:srgbClr val="FFDE59"/>
                </a:solidFill>
                <a:latin typeface="Big Shoulders Display Bold"/>
              </a:rPr>
              <a:t>Trạm 3</a:t>
            </a:r>
          </a:p>
        </p:txBody>
      </p:sp>
      <p:sp>
        <p:nvSpPr>
          <p:cNvPr id="22" name="TextBox 22"/>
          <p:cNvSpPr txBox="1"/>
          <p:nvPr/>
        </p:nvSpPr>
        <p:spPr>
          <a:xfrm>
            <a:off x="243184" y="7709721"/>
            <a:ext cx="5132688" cy="1885950"/>
          </a:xfrm>
          <a:prstGeom prst="rect">
            <a:avLst/>
          </a:prstGeom>
        </p:spPr>
        <p:txBody>
          <a:bodyPr lIns="0" tIns="0" rIns="0" bIns="0" rtlCol="0" anchor="t">
            <a:spAutoFit/>
          </a:bodyPr>
          <a:lstStyle/>
          <a:p>
            <a:pPr algn="ctr">
              <a:lnSpc>
                <a:spcPts val="7440"/>
              </a:lnSpc>
            </a:pPr>
            <a:r>
              <a:rPr lang="en-US" sz="6200" spc="-130">
                <a:solidFill>
                  <a:srgbClr val="000000"/>
                </a:solidFill>
                <a:latin typeface="Big Shoulders Display Bold"/>
              </a:rPr>
              <a:t>Tìm hiểu về thành phần của máu.</a:t>
            </a:r>
          </a:p>
        </p:txBody>
      </p:sp>
      <p:sp>
        <p:nvSpPr>
          <p:cNvPr id="23" name="TextBox 23"/>
          <p:cNvSpPr txBox="1"/>
          <p:nvPr/>
        </p:nvSpPr>
        <p:spPr>
          <a:xfrm>
            <a:off x="6493031" y="7804971"/>
            <a:ext cx="4197336" cy="1885950"/>
          </a:xfrm>
          <a:prstGeom prst="rect">
            <a:avLst/>
          </a:prstGeom>
        </p:spPr>
        <p:txBody>
          <a:bodyPr lIns="0" tIns="0" rIns="0" bIns="0" rtlCol="0" anchor="t">
            <a:spAutoFit/>
          </a:bodyPr>
          <a:lstStyle/>
          <a:p>
            <a:pPr algn="ctr">
              <a:lnSpc>
                <a:spcPts val="7440"/>
              </a:lnSpc>
            </a:pPr>
            <a:r>
              <a:rPr lang="en-US" sz="6200" spc="-130">
                <a:solidFill>
                  <a:srgbClr val="000000"/>
                </a:solidFill>
                <a:latin typeface="Big Shoulders Display Bold"/>
              </a:rPr>
              <a:t>Tìm hiểu về miễn dịch.</a:t>
            </a:r>
          </a:p>
        </p:txBody>
      </p:sp>
      <p:sp>
        <p:nvSpPr>
          <p:cNvPr id="24" name="TextBox 24"/>
          <p:cNvSpPr txBox="1"/>
          <p:nvPr/>
        </p:nvSpPr>
        <p:spPr>
          <a:xfrm>
            <a:off x="11697472" y="7804971"/>
            <a:ext cx="5561828" cy="1885950"/>
          </a:xfrm>
          <a:prstGeom prst="rect">
            <a:avLst/>
          </a:prstGeom>
        </p:spPr>
        <p:txBody>
          <a:bodyPr lIns="0" tIns="0" rIns="0" bIns="0" rtlCol="0" anchor="t">
            <a:spAutoFit/>
          </a:bodyPr>
          <a:lstStyle/>
          <a:p>
            <a:pPr algn="ctr">
              <a:lnSpc>
                <a:spcPts val="7440"/>
              </a:lnSpc>
            </a:pPr>
            <a:r>
              <a:rPr lang="en-US" sz="6200" spc="-130">
                <a:solidFill>
                  <a:srgbClr val="000000"/>
                </a:solidFill>
                <a:latin typeface="Big Shoulders Display Bold"/>
              </a:rPr>
              <a:t>Tìm hiểu về nhóm máu và truyền máu.</a:t>
            </a:r>
          </a:p>
        </p:txBody>
      </p:sp>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260" y="6543890"/>
            <a:ext cx="3848226" cy="3161485"/>
            <a:chOff x="0" y="0"/>
            <a:chExt cx="5130968" cy="4215313"/>
          </a:xfrm>
        </p:grpSpPr>
        <p:sp>
          <p:nvSpPr>
            <p:cNvPr id="3" name="Freeform 3"/>
            <p:cNvSpPr/>
            <p:nvPr/>
          </p:nvSpPr>
          <p:spPr>
            <a:xfrm>
              <a:off x="1403498" y="0"/>
              <a:ext cx="2323971" cy="2323971"/>
            </a:xfrm>
            <a:custGeom>
              <a:avLst/>
              <a:gdLst/>
              <a:ahLst/>
              <a:cxnLst/>
              <a:rect l="l" t="t" r="r" b="b"/>
              <a:pathLst>
                <a:path w="2323971" h="2323971">
                  <a:moveTo>
                    <a:pt x="0" y="0"/>
                  </a:moveTo>
                  <a:lnTo>
                    <a:pt x="2323971" y="0"/>
                  </a:lnTo>
                  <a:lnTo>
                    <a:pt x="2323971" y="2323971"/>
                  </a:lnTo>
                  <a:lnTo>
                    <a:pt x="0" y="2323971"/>
                  </a:lnTo>
                  <a:lnTo>
                    <a:pt x="0" y="0"/>
                  </a:lnTo>
                  <a:close/>
                </a:path>
              </a:pathLst>
            </a:custGeom>
            <a:blipFill>
              <a:blip r:embed="rId2"/>
              <a:stretch>
                <a:fillRect/>
              </a:stretch>
            </a:blipFill>
          </p:spPr>
        </p:sp>
        <p:grpSp>
          <p:nvGrpSpPr>
            <p:cNvPr id="4" name="Group 4"/>
            <p:cNvGrpSpPr/>
            <p:nvPr/>
          </p:nvGrpSpPr>
          <p:grpSpPr>
            <a:xfrm>
              <a:off x="0" y="2691119"/>
              <a:ext cx="5130968" cy="1524194"/>
              <a:chOff x="0" y="0"/>
              <a:chExt cx="1013524" cy="301075"/>
            </a:xfrm>
          </p:grpSpPr>
          <p:sp>
            <p:nvSpPr>
              <p:cNvPr id="5" name="Freeform 5"/>
              <p:cNvSpPr/>
              <p:nvPr/>
            </p:nvSpPr>
            <p:spPr>
              <a:xfrm>
                <a:off x="0" y="0"/>
                <a:ext cx="1013524" cy="301075"/>
              </a:xfrm>
              <a:custGeom>
                <a:avLst/>
                <a:gdLst/>
                <a:ahLst/>
                <a:cxnLst/>
                <a:rect l="l" t="t" r="r" b="b"/>
                <a:pathLst>
                  <a:path w="1013524" h="301075">
                    <a:moveTo>
                      <a:pt x="24142" y="0"/>
                    </a:moveTo>
                    <a:lnTo>
                      <a:pt x="989383" y="0"/>
                    </a:lnTo>
                    <a:cubicBezTo>
                      <a:pt x="995785" y="0"/>
                      <a:pt x="1001926" y="2544"/>
                      <a:pt x="1006453" y="7071"/>
                    </a:cubicBezTo>
                    <a:cubicBezTo>
                      <a:pt x="1010981" y="11598"/>
                      <a:pt x="1013524" y="17739"/>
                      <a:pt x="1013524" y="24142"/>
                    </a:cubicBezTo>
                    <a:lnTo>
                      <a:pt x="1013524" y="276934"/>
                    </a:lnTo>
                    <a:cubicBezTo>
                      <a:pt x="1013524" y="283336"/>
                      <a:pt x="1010981" y="289477"/>
                      <a:pt x="1006453" y="294004"/>
                    </a:cubicBezTo>
                    <a:cubicBezTo>
                      <a:pt x="1001926" y="298532"/>
                      <a:pt x="995786" y="301075"/>
                      <a:pt x="989383" y="301075"/>
                    </a:cubicBezTo>
                    <a:lnTo>
                      <a:pt x="24142" y="301075"/>
                    </a:lnTo>
                    <a:cubicBezTo>
                      <a:pt x="17739" y="301075"/>
                      <a:pt x="11598" y="298532"/>
                      <a:pt x="7071" y="294004"/>
                    </a:cubicBezTo>
                    <a:cubicBezTo>
                      <a:pt x="2544" y="289477"/>
                      <a:pt x="0" y="283336"/>
                      <a:pt x="0" y="276934"/>
                    </a:cubicBezTo>
                    <a:lnTo>
                      <a:pt x="0" y="24142"/>
                    </a:lnTo>
                    <a:cubicBezTo>
                      <a:pt x="0" y="17739"/>
                      <a:pt x="2544" y="11598"/>
                      <a:pt x="7071" y="7071"/>
                    </a:cubicBezTo>
                    <a:cubicBezTo>
                      <a:pt x="11598" y="2544"/>
                      <a:pt x="17739" y="0"/>
                      <a:pt x="24142" y="0"/>
                    </a:cubicBezTo>
                    <a:close/>
                  </a:path>
                </a:pathLst>
              </a:custGeom>
              <a:solidFill>
                <a:srgbClr val="FF3131"/>
              </a:solidFill>
              <a:ln w="47625" cap="sq">
                <a:solidFill>
                  <a:srgbClr val="D9AC38"/>
                </a:solidFill>
                <a:prstDash val="solid"/>
                <a:miter/>
              </a:ln>
            </p:spPr>
          </p:sp>
          <p:sp>
            <p:nvSpPr>
              <p:cNvPr id="6" name="TextBox 6"/>
              <p:cNvSpPr txBox="1"/>
              <p:nvPr/>
            </p:nvSpPr>
            <p:spPr>
              <a:xfrm>
                <a:off x="0" y="-38100"/>
                <a:ext cx="1013524" cy="339175"/>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786807" y="2824566"/>
              <a:ext cx="3557353" cy="1257300"/>
            </a:xfrm>
            <a:prstGeom prst="rect">
              <a:avLst/>
            </a:prstGeom>
          </p:spPr>
          <p:txBody>
            <a:bodyPr lIns="0" tIns="0" rIns="0" bIns="0" rtlCol="0" anchor="t">
              <a:spAutoFit/>
            </a:bodyPr>
            <a:lstStyle/>
            <a:p>
              <a:pPr algn="ctr">
                <a:lnSpc>
                  <a:spcPts val="7440"/>
                </a:lnSpc>
              </a:pPr>
              <a:r>
                <a:rPr lang="en-US" sz="6200" spc="-130">
                  <a:solidFill>
                    <a:srgbClr val="FFDE59"/>
                  </a:solidFill>
                  <a:latin typeface="Big Shoulders Display Bold"/>
                </a:rPr>
                <a:t>Trạm 1</a:t>
              </a:r>
            </a:p>
          </p:txBody>
        </p:sp>
      </p:grpSp>
      <p:sp>
        <p:nvSpPr>
          <p:cNvPr id="8" name="TextBox 8"/>
          <p:cNvSpPr txBox="1"/>
          <p:nvPr/>
        </p:nvSpPr>
        <p:spPr>
          <a:xfrm>
            <a:off x="1430941" y="2475172"/>
            <a:ext cx="15426118" cy="1703846"/>
          </a:xfrm>
          <a:prstGeom prst="rect">
            <a:avLst/>
          </a:prstGeom>
        </p:spPr>
        <p:txBody>
          <a:bodyPr lIns="0" tIns="0" rIns="0" bIns="0" rtlCol="0" anchor="t">
            <a:spAutoFit/>
          </a:bodyPr>
          <a:lstStyle/>
          <a:p>
            <a:pPr algn="ctr">
              <a:lnSpc>
                <a:spcPts val="6785"/>
              </a:lnSpc>
              <a:spcBef>
                <a:spcPct val="0"/>
              </a:spcBef>
            </a:pPr>
            <a:r>
              <a:rPr lang="en-US" sz="5654" spc="-118">
                <a:solidFill>
                  <a:srgbClr val="000000"/>
                </a:solidFill>
                <a:latin typeface="Big Shoulders Display Bold"/>
              </a:rPr>
              <a:t>Đọc thông tin, quan sát các hình 30.2 – 30.7 trang 143 – 146 SGK và hoàn thành các nhiệm vụ sau:</a:t>
            </a:r>
          </a:p>
        </p:txBody>
      </p:sp>
      <p:sp>
        <p:nvSpPr>
          <p:cNvPr id="9" name="TextBox 9"/>
          <p:cNvSpPr txBox="1"/>
          <p:nvPr/>
        </p:nvSpPr>
        <p:spPr>
          <a:xfrm>
            <a:off x="4613921" y="213682"/>
            <a:ext cx="10325983" cy="1354642"/>
          </a:xfrm>
          <a:prstGeom prst="rect">
            <a:avLst/>
          </a:prstGeom>
        </p:spPr>
        <p:txBody>
          <a:bodyPr lIns="0" tIns="0" rIns="0" bIns="0" rtlCol="0" anchor="t">
            <a:spAutoFit/>
          </a:bodyPr>
          <a:lstStyle/>
          <a:p>
            <a:pPr algn="ctr">
              <a:lnSpc>
                <a:spcPts val="11110"/>
              </a:lnSpc>
            </a:pPr>
            <a:r>
              <a:rPr lang="en-US" sz="7935">
                <a:solidFill>
                  <a:srgbClr val="7C86E4"/>
                </a:solidFill>
                <a:latin typeface="Quicksand 1 Bold"/>
              </a:rPr>
              <a:t>PHIẾU HỌC TẬP SỐ 1</a:t>
            </a:r>
          </a:p>
        </p:txBody>
      </p:sp>
      <p:grpSp>
        <p:nvGrpSpPr>
          <p:cNvPr id="10" name="Group 10"/>
          <p:cNvGrpSpPr/>
          <p:nvPr/>
        </p:nvGrpSpPr>
        <p:grpSpPr>
          <a:xfrm>
            <a:off x="4415524" y="4807667"/>
            <a:ext cx="958045" cy="845804"/>
            <a:chOff x="0" y="0"/>
            <a:chExt cx="1277393" cy="1127739"/>
          </a:xfrm>
        </p:grpSpPr>
        <p:sp>
          <p:nvSpPr>
            <p:cNvPr id="11" name="AutoShape 11"/>
            <p:cNvSpPr/>
            <p:nvPr/>
          </p:nvSpPr>
          <p:spPr>
            <a:xfrm>
              <a:off x="0" y="0"/>
              <a:ext cx="1277393" cy="1127739"/>
            </a:xfrm>
            <a:prstGeom prst="rect">
              <a:avLst/>
            </a:prstGeom>
            <a:solidFill>
              <a:srgbClr val="2E3859"/>
            </a:solidFill>
          </p:spPr>
        </p:sp>
        <p:sp>
          <p:nvSpPr>
            <p:cNvPr id="12" name="TextBox 12"/>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1</a:t>
              </a:r>
            </a:p>
          </p:txBody>
        </p:sp>
      </p:grpSp>
      <p:sp>
        <p:nvSpPr>
          <p:cNvPr id="13" name="TextBox 13"/>
          <p:cNvSpPr txBox="1"/>
          <p:nvPr/>
        </p:nvSpPr>
        <p:spPr>
          <a:xfrm>
            <a:off x="5526558" y="4764405"/>
            <a:ext cx="12435719" cy="672466"/>
          </a:xfrm>
          <a:prstGeom prst="rect">
            <a:avLst/>
          </a:prstGeom>
        </p:spPr>
        <p:txBody>
          <a:bodyPr lIns="0" tIns="0" rIns="0" bIns="0" rtlCol="0" anchor="t">
            <a:spAutoFit/>
          </a:bodyPr>
          <a:lstStyle/>
          <a:p>
            <a:pPr>
              <a:lnSpc>
                <a:spcPts val="5459"/>
              </a:lnSpc>
              <a:spcBef>
                <a:spcPct val="0"/>
              </a:spcBef>
            </a:pPr>
            <a:r>
              <a:rPr lang="en-US" sz="3899">
                <a:solidFill>
                  <a:srgbClr val="000000"/>
                </a:solidFill>
                <a:latin typeface="Public Sans Bold"/>
              </a:rPr>
              <a:t>Kể tên các thành phần của máu?</a:t>
            </a:r>
          </a:p>
        </p:txBody>
      </p:sp>
      <p:grpSp>
        <p:nvGrpSpPr>
          <p:cNvPr id="14" name="Group 14"/>
          <p:cNvGrpSpPr/>
          <p:nvPr/>
        </p:nvGrpSpPr>
        <p:grpSpPr>
          <a:xfrm>
            <a:off x="4415524" y="6063046"/>
            <a:ext cx="958045" cy="845804"/>
            <a:chOff x="0" y="0"/>
            <a:chExt cx="1277393" cy="1127739"/>
          </a:xfrm>
        </p:grpSpPr>
        <p:sp>
          <p:nvSpPr>
            <p:cNvPr id="15" name="AutoShape 15"/>
            <p:cNvSpPr/>
            <p:nvPr/>
          </p:nvSpPr>
          <p:spPr>
            <a:xfrm>
              <a:off x="0" y="0"/>
              <a:ext cx="1277393" cy="1127739"/>
            </a:xfrm>
            <a:prstGeom prst="rect">
              <a:avLst/>
            </a:prstGeom>
            <a:solidFill>
              <a:srgbClr val="2E3859"/>
            </a:solidFill>
          </p:spPr>
        </p:sp>
        <p:sp>
          <p:nvSpPr>
            <p:cNvPr id="16" name="TextBox 16"/>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2</a:t>
              </a:r>
            </a:p>
          </p:txBody>
        </p:sp>
      </p:grpSp>
      <p:sp>
        <p:nvSpPr>
          <p:cNvPr id="17" name="TextBox 17"/>
          <p:cNvSpPr txBox="1"/>
          <p:nvPr/>
        </p:nvSpPr>
        <p:spPr>
          <a:xfrm>
            <a:off x="5526558" y="5799513"/>
            <a:ext cx="12124025" cy="1296670"/>
          </a:xfrm>
          <a:prstGeom prst="rect">
            <a:avLst/>
          </a:prstGeom>
        </p:spPr>
        <p:txBody>
          <a:bodyPr lIns="0" tIns="0" rIns="0" bIns="0" rtlCol="0" anchor="t">
            <a:spAutoFit/>
          </a:bodyPr>
          <a:lstStyle/>
          <a:p>
            <a:pPr>
              <a:lnSpc>
                <a:spcPts val="5179"/>
              </a:lnSpc>
              <a:spcBef>
                <a:spcPct val="0"/>
              </a:spcBef>
            </a:pPr>
            <a:r>
              <a:rPr lang="en-US" sz="3699">
                <a:solidFill>
                  <a:srgbClr val="000000"/>
                </a:solidFill>
                <a:latin typeface="Public Sans Bold"/>
              </a:rPr>
              <a:t>Người bị sốt xuất huyết có thể bị giảm tiểu cầu nghiêm trọng. Điều gì xảy ra nếu cơ thể thiếu tiểu cầu?</a:t>
            </a:r>
          </a:p>
        </p:txBody>
      </p:sp>
      <p:grpSp>
        <p:nvGrpSpPr>
          <p:cNvPr id="18" name="Group 18"/>
          <p:cNvGrpSpPr/>
          <p:nvPr/>
        </p:nvGrpSpPr>
        <p:grpSpPr>
          <a:xfrm>
            <a:off x="4415524" y="7318426"/>
            <a:ext cx="958045" cy="845804"/>
            <a:chOff x="0" y="0"/>
            <a:chExt cx="1277393" cy="1127739"/>
          </a:xfrm>
        </p:grpSpPr>
        <p:sp>
          <p:nvSpPr>
            <p:cNvPr id="19" name="AutoShape 19"/>
            <p:cNvSpPr/>
            <p:nvPr/>
          </p:nvSpPr>
          <p:spPr>
            <a:xfrm>
              <a:off x="0" y="0"/>
              <a:ext cx="1277393" cy="1127739"/>
            </a:xfrm>
            <a:prstGeom prst="rect">
              <a:avLst/>
            </a:prstGeom>
            <a:solidFill>
              <a:srgbClr val="2E3859"/>
            </a:solidFill>
          </p:spPr>
        </p:sp>
        <p:sp>
          <p:nvSpPr>
            <p:cNvPr id="20" name="TextBox 20"/>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3</a:t>
              </a:r>
            </a:p>
          </p:txBody>
        </p:sp>
      </p:grpSp>
      <p:sp>
        <p:nvSpPr>
          <p:cNvPr id="21" name="TextBox 21"/>
          <p:cNvSpPr txBox="1"/>
          <p:nvPr/>
        </p:nvSpPr>
        <p:spPr>
          <a:xfrm>
            <a:off x="5526558" y="7386085"/>
            <a:ext cx="9413346" cy="672465"/>
          </a:xfrm>
          <a:prstGeom prst="rect">
            <a:avLst/>
          </a:prstGeom>
        </p:spPr>
        <p:txBody>
          <a:bodyPr lIns="0" tIns="0" rIns="0" bIns="0" rtlCol="0" anchor="t">
            <a:spAutoFit/>
          </a:bodyPr>
          <a:lstStyle/>
          <a:p>
            <a:pPr>
              <a:lnSpc>
                <a:spcPts val="5459"/>
              </a:lnSpc>
              <a:spcBef>
                <a:spcPct val="0"/>
              </a:spcBef>
            </a:pPr>
            <a:r>
              <a:rPr lang="en-US" sz="3900">
                <a:solidFill>
                  <a:srgbClr val="000000"/>
                </a:solidFill>
                <a:latin typeface="Public Sans Bold"/>
              </a:rPr>
              <a:t>Theo em, chức năng của máu là gì?</a:t>
            </a:r>
          </a:p>
        </p:txBody>
      </p:sp>
      <p:grpSp>
        <p:nvGrpSpPr>
          <p:cNvPr id="22" name="Group 22"/>
          <p:cNvGrpSpPr/>
          <p:nvPr/>
        </p:nvGrpSpPr>
        <p:grpSpPr>
          <a:xfrm>
            <a:off x="4415524" y="8573805"/>
            <a:ext cx="958045" cy="845804"/>
            <a:chOff x="0" y="0"/>
            <a:chExt cx="1277393" cy="1127739"/>
          </a:xfrm>
        </p:grpSpPr>
        <p:sp>
          <p:nvSpPr>
            <p:cNvPr id="23" name="AutoShape 23"/>
            <p:cNvSpPr/>
            <p:nvPr/>
          </p:nvSpPr>
          <p:spPr>
            <a:xfrm>
              <a:off x="0" y="0"/>
              <a:ext cx="1277393" cy="1127739"/>
            </a:xfrm>
            <a:prstGeom prst="rect">
              <a:avLst/>
            </a:prstGeom>
            <a:solidFill>
              <a:srgbClr val="2E3859"/>
            </a:solidFill>
          </p:spPr>
        </p:sp>
        <p:sp>
          <p:nvSpPr>
            <p:cNvPr id="24" name="TextBox 24"/>
            <p:cNvSpPr txBox="1"/>
            <p:nvPr/>
          </p:nvSpPr>
          <p:spPr>
            <a:xfrm>
              <a:off x="0" y="100783"/>
              <a:ext cx="1277393" cy="859498"/>
            </a:xfrm>
            <a:prstGeom prst="rect">
              <a:avLst/>
            </a:prstGeom>
          </p:spPr>
          <p:txBody>
            <a:bodyPr lIns="0" tIns="0" rIns="0" bIns="0" rtlCol="0" anchor="t">
              <a:spAutoFit/>
            </a:bodyPr>
            <a:lstStyle/>
            <a:p>
              <a:pPr algn="ctr">
                <a:lnSpc>
                  <a:spcPts val="5578"/>
                </a:lnSpc>
              </a:pPr>
              <a:r>
                <a:rPr lang="en-US" sz="3984">
                  <a:solidFill>
                    <a:srgbClr val="FFE36D"/>
                  </a:solidFill>
                  <a:latin typeface="Nunito Bold Bold"/>
                </a:rPr>
                <a:t>4</a:t>
              </a:r>
            </a:p>
          </p:txBody>
        </p:sp>
      </p:grpSp>
      <p:sp>
        <p:nvSpPr>
          <p:cNvPr id="25" name="TextBox 25"/>
          <p:cNvSpPr txBox="1"/>
          <p:nvPr/>
        </p:nvSpPr>
        <p:spPr>
          <a:xfrm>
            <a:off x="5526558" y="8347109"/>
            <a:ext cx="12220091" cy="1358266"/>
          </a:xfrm>
          <a:prstGeom prst="rect">
            <a:avLst/>
          </a:prstGeom>
        </p:spPr>
        <p:txBody>
          <a:bodyPr lIns="0" tIns="0" rIns="0" bIns="0" rtlCol="0" anchor="t">
            <a:spAutoFit/>
          </a:bodyPr>
          <a:lstStyle/>
          <a:p>
            <a:pPr>
              <a:lnSpc>
                <a:spcPts val="5459"/>
              </a:lnSpc>
              <a:spcBef>
                <a:spcPct val="0"/>
              </a:spcBef>
            </a:pPr>
            <a:r>
              <a:rPr lang="en-US" sz="3899">
                <a:solidFill>
                  <a:srgbClr val="000000"/>
                </a:solidFill>
                <a:latin typeface="Public Sans Bold"/>
              </a:rPr>
              <a:t>Nêu một số đặc điểm cấu tạo và chức năng của các thành phần máu theo gợi ý ở bảng dưới đây:</a:t>
            </a:r>
          </a:p>
        </p:txBody>
      </p:sp>
      <p:sp>
        <p:nvSpPr>
          <p:cNvPr id="26" name="TextBox 26"/>
          <p:cNvSpPr txBox="1"/>
          <p:nvPr/>
        </p:nvSpPr>
        <p:spPr>
          <a:xfrm>
            <a:off x="4415524" y="1564087"/>
            <a:ext cx="10791150" cy="748031"/>
          </a:xfrm>
          <a:prstGeom prst="rect">
            <a:avLst/>
          </a:prstGeom>
        </p:spPr>
        <p:txBody>
          <a:bodyPr lIns="0" tIns="0" rIns="0" bIns="0" rtlCol="0" anchor="t">
            <a:spAutoFit/>
          </a:bodyPr>
          <a:lstStyle/>
          <a:p>
            <a:pPr algn="ctr">
              <a:lnSpc>
                <a:spcPts val="6019"/>
              </a:lnSpc>
            </a:pPr>
            <a:r>
              <a:rPr lang="en-US" sz="4299">
                <a:solidFill>
                  <a:srgbClr val="E30613"/>
                </a:solidFill>
                <a:latin typeface="Quicksand 1 Bold"/>
              </a:rPr>
              <a:t>TÌM HIỂU VỀ THÀNH PHẦN CỦA MÁU </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49216"/>
            <a:ext cx="826335" cy="729525"/>
            <a:chOff x="0" y="0"/>
            <a:chExt cx="1101780" cy="972700"/>
          </a:xfrm>
        </p:grpSpPr>
        <p:sp>
          <p:nvSpPr>
            <p:cNvPr id="3" name="AutoShape 3"/>
            <p:cNvSpPr/>
            <p:nvPr/>
          </p:nvSpPr>
          <p:spPr>
            <a:xfrm>
              <a:off x="0" y="0"/>
              <a:ext cx="1101780" cy="972700"/>
            </a:xfrm>
            <a:prstGeom prst="rect">
              <a:avLst/>
            </a:prstGeom>
            <a:solidFill>
              <a:srgbClr val="2E3859"/>
            </a:solidFill>
          </p:spPr>
        </p:sp>
        <p:sp>
          <p:nvSpPr>
            <p:cNvPr id="4" name="TextBox 4"/>
            <p:cNvSpPr txBox="1"/>
            <p:nvPr/>
          </p:nvSpPr>
          <p:spPr>
            <a:xfrm>
              <a:off x="0" y="77761"/>
              <a:ext cx="1101780" cy="750502"/>
            </a:xfrm>
            <a:prstGeom prst="rect">
              <a:avLst/>
            </a:prstGeom>
          </p:spPr>
          <p:txBody>
            <a:bodyPr lIns="0" tIns="0" rIns="0" bIns="0" rtlCol="0" anchor="t">
              <a:spAutoFit/>
            </a:bodyPr>
            <a:lstStyle/>
            <a:p>
              <a:pPr algn="ctr">
                <a:lnSpc>
                  <a:spcPts val="4811"/>
                </a:lnSpc>
              </a:pPr>
              <a:r>
                <a:rPr lang="en-US" sz="3436">
                  <a:solidFill>
                    <a:srgbClr val="FFE36D"/>
                  </a:solidFill>
                  <a:latin typeface="Nunito Bold Bold"/>
                </a:rPr>
                <a:t>1</a:t>
              </a:r>
            </a:p>
          </p:txBody>
        </p:sp>
      </p:grpSp>
      <p:sp>
        <p:nvSpPr>
          <p:cNvPr id="5" name="Freeform 5"/>
          <p:cNvSpPr/>
          <p:nvPr/>
        </p:nvSpPr>
        <p:spPr>
          <a:xfrm>
            <a:off x="1845193" y="2214837"/>
            <a:ext cx="11373903" cy="7043463"/>
          </a:xfrm>
          <a:custGeom>
            <a:avLst/>
            <a:gdLst/>
            <a:ahLst/>
            <a:cxnLst/>
            <a:rect l="l" t="t" r="r" b="b"/>
            <a:pathLst>
              <a:path w="11373903" h="7043463">
                <a:moveTo>
                  <a:pt x="0" y="0"/>
                </a:moveTo>
                <a:lnTo>
                  <a:pt x="11373903" y="0"/>
                </a:lnTo>
                <a:lnTo>
                  <a:pt x="11373903" y="7043463"/>
                </a:lnTo>
                <a:lnTo>
                  <a:pt x="0" y="7043463"/>
                </a:lnTo>
                <a:lnTo>
                  <a:pt x="0" y="0"/>
                </a:lnTo>
                <a:close/>
              </a:path>
            </a:pathLst>
          </a:custGeom>
          <a:blipFill>
            <a:blip r:embed="rId2"/>
            <a:stretch>
              <a:fillRect t="-4394"/>
            </a:stretch>
          </a:blipFill>
        </p:spPr>
      </p:sp>
      <p:sp>
        <p:nvSpPr>
          <p:cNvPr id="6" name="TextBox 6"/>
          <p:cNvSpPr txBox="1"/>
          <p:nvPr/>
        </p:nvSpPr>
        <p:spPr>
          <a:xfrm>
            <a:off x="2015217" y="449113"/>
            <a:ext cx="10655209" cy="804545"/>
          </a:xfrm>
          <a:prstGeom prst="rect">
            <a:avLst/>
          </a:prstGeom>
        </p:spPr>
        <p:txBody>
          <a:bodyPr lIns="0" tIns="0" rIns="0" bIns="0" rtlCol="0" anchor="t">
            <a:spAutoFit/>
          </a:bodyPr>
          <a:lstStyle/>
          <a:p>
            <a:pPr algn="just">
              <a:lnSpc>
                <a:spcPts val="6579"/>
              </a:lnSpc>
              <a:spcBef>
                <a:spcPct val="0"/>
              </a:spcBef>
            </a:pPr>
            <a:r>
              <a:rPr lang="en-US" sz="4699">
                <a:solidFill>
                  <a:srgbClr val="000000"/>
                </a:solidFill>
                <a:latin typeface="Public Sans Bold"/>
              </a:rPr>
              <a:t>Kể tên các thành phần của máu?</a:t>
            </a:r>
          </a:p>
        </p:txBody>
      </p:sp>
      <p:sp>
        <p:nvSpPr>
          <p:cNvPr id="7" name="TextBox 7"/>
          <p:cNvSpPr txBox="1"/>
          <p:nvPr/>
        </p:nvSpPr>
        <p:spPr>
          <a:xfrm>
            <a:off x="13407744" y="1461752"/>
            <a:ext cx="3035062" cy="870222"/>
          </a:xfrm>
          <a:prstGeom prst="rect">
            <a:avLst/>
          </a:prstGeom>
        </p:spPr>
        <p:txBody>
          <a:bodyPr lIns="0" tIns="0" rIns="0" bIns="0" rtlCol="0" anchor="t">
            <a:spAutoFit/>
          </a:bodyPr>
          <a:lstStyle/>
          <a:p>
            <a:pPr algn="ctr">
              <a:lnSpc>
                <a:spcPts val="6866"/>
              </a:lnSpc>
              <a:spcBef>
                <a:spcPct val="0"/>
              </a:spcBef>
            </a:pPr>
            <a:r>
              <a:rPr lang="en-US" sz="5721" spc="-120">
                <a:solidFill>
                  <a:srgbClr val="902121"/>
                </a:solidFill>
                <a:latin typeface="Big Shoulders Display Bold"/>
              </a:rPr>
              <a:t>Huyết tương</a:t>
            </a:r>
          </a:p>
        </p:txBody>
      </p:sp>
      <p:sp>
        <p:nvSpPr>
          <p:cNvPr id="8" name="TextBox 8"/>
          <p:cNvSpPr txBox="1"/>
          <p:nvPr/>
        </p:nvSpPr>
        <p:spPr>
          <a:xfrm>
            <a:off x="13407744" y="3866921"/>
            <a:ext cx="1991648" cy="870222"/>
          </a:xfrm>
          <a:prstGeom prst="rect">
            <a:avLst/>
          </a:prstGeom>
        </p:spPr>
        <p:txBody>
          <a:bodyPr lIns="0" tIns="0" rIns="0" bIns="0" rtlCol="0" anchor="t">
            <a:spAutoFit/>
          </a:bodyPr>
          <a:lstStyle/>
          <a:p>
            <a:pPr algn="ctr">
              <a:lnSpc>
                <a:spcPts val="6866"/>
              </a:lnSpc>
              <a:spcBef>
                <a:spcPct val="0"/>
              </a:spcBef>
            </a:pPr>
            <a:r>
              <a:rPr lang="en-US" sz="5721" spc="-120">
                <a:solidFill>
                  <a:srgbClr val="FF040D"/>
                </a:solidFill>
                <a:latin typeface="Big Shoulders Display Bold"/>
              </a:rPr>
              <a:t>Tiểu cầu</a:t>
            </a:r>
          </a:p>
        </p:txBody>
      </p:sp>
      <p:sp>
        <p:nvSpPr>
          <p:cNvPr id="9" name="TextBox 9"/>
          <p:cNvSpPr txBox="1"/>
          <p:nvPr/>
        </p:nvSpPr>
        <p:spPr>
          <a:xfrm>
            <a:off x="13407744" y="6272091"/>
            <a:ext cx="2142728" cy="870222"/>
          </a:xfrm>
          <a:prstGeom prst="rect">
            <a:avLst/>
          </a:prstGeom>
        </p:spPr>
        <p:txBody>
          <a:bodyPr lIns="0" tIns="0" rIns="0" bIns="0" rtlCol="0" anchor="t">
            <a:spAutoFit/>
          </a:bodyPr>
          <a:lstStyle/>
          <a:p>
            <a:pPr algn="ctr">
              <a:lnSpc>
                <a:spcPts val="6866"/>
              </a:lnSpc>
              <a:spcBef>
                <a:spcPct val="0"/>
              </a:spcBef>
            </a:pPr>
            <a:r>
              <a:rPr lang="en-US" sz="5721" spc="-120">
                <a:solidFill>
                  <a:srgbClr val="000000"/>
                </a:solidFill>
                <a:latin typeface="Big Shoulders Display Bold"/>
              </a:rPr>
              <a:t>Bạch cầu</a:t>
            </a:r>
          </a:p>
        </p:txBody>
      </p:sp>
      <p:sp>
        <p:nvSpPr>
          <p:cNvPr id="10" name="TextBox 10"/>
          <p:cNvSpPr txBox="1"/>
          <p:nvPr/>
        </p:nvSpPr>
        <p:spPr>
          <a:xfrm>
            <a:off x="13407744" y="8136910"/>
            <a:ext cx="2209616" cy="870222"/>
          </a:xfrm>
          <a:prstGeom prst="rect">
            <a:avLst/>
          </a:prstGeom>
        </p:spPr>
        <p:txBody>
          <a:bodyPr lIns="0" tIns="0" rIns="0" bIns="0" rtlCol="0" anchor="t">
            <a:spAutoFit/>
          </a:bodyPr>
          <a:lstStyle/>
          <a:p>
            <a:pPr algn="ctr">
              <a:lnSpc>
                <a:spcPts val="6866"/>
              </a:lnSpc>
              <a:spcBef>
                <a:spcPct val="0"/>
              </a:spcBef>
            </a:pPr>
            <a:r>
              <a:rPr lang="en-US" sz="5721" spc="-120">
                <a:solidFill>
                  <a:srgbClr val="FF009D"/>
                </a:solidFill>
                <a:latin typeface="Big Shoulders Display Bold"/>
              </a:rPr>
              <a:t>Hồng cầu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2273</Words>
  <Application>Microsoft Office PowerPoint</Application>
  <PresentationFormat>Custom</PresentationFormat>
  <Paragraphs>188</Paragraphs>
  <Slides>52</Slides>
  <Notes>0</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Sigmar One</vt:lpstr>
      <vt:lpstr>Big Shoulders Display</vt:lpstr>
      <vt:lpstr>Quicksand 2 Bold</vt:lpstr>
      <vt:lpstr>Londrina Solid Heavy</vt:lpstr>
      <vt:lpstr>Pattaya</vt:lpstr>
      <vt:lpstr>Arial</vt:lpstr>
      <vt:lpstr>Calibri</vt:lpstr>
      <vt:lpstr>ไอติม Bold</vt:lpstr>
      <vt:lpstr>Big Shoulders Display Bold</vt:lpstr>
      <vt:lpstr>Arcade Gamer</vt:lpstr>
      <vt:lpstr>Public Sans Bold</vt:lpstr>
      <vt:lpstr>Quicksand 1 Bold</vt:lpstr>
      <vt:lpstr>Nunito Bold Bold</vt:lpstr>
      <vt:lpstr>Quicksand 1</vt:lpstr>
      <vt:lpstr>Bungee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30: MÁU VÀ HỆ TUẦN HOÀN Ở NGƯỜI </dc:title>
  <cp:lastModifiedBy>Administrator</cp:lastModifiedBy>
  <cp:revision>5</cp:revision>
  <dcterms:created xsi:type="dcterms:W3CDTF">2006-08-16T00:00:00Z</dcterms:created>
  <dcterms:modified xsi:type="dcterms:W3CDTF">2025-10-01T03:04:29Z</dcterms:modified>
  <dc:identifier>DAF96UGdbX0</dc:identifier>
</cp:coreProperties>
</file>