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1" r:id="rId4"/>
    <p:sldId id="258" r:id="rId5"/>
    <p:sldId id="274" r:id="rId6"/>
    <p:sldId id="261" r:id="rId7"/>
    <p:sldId id="275" r:id="rId8"/>
    <p:sldId id="280" r:id="rId9"/>
    <p:sldId id="281" r:id="rId10"/>
    <p:sldId id="282" r:id="rId11"/>
    <p:sldId id="283" r:id="rId12"/>
    <p:sldId id="285" r:id="rId13"/>
    <p:sldId id="286" r:id="rId14"/>
    <p:sldId id="284" r:id="rId15"/>
    <p:sldId id="287" r:id="rId16"/>
    <p:sldId id="278" r:id="rId17"/>
    <p:sldId id="288" r:id="rId18"/>
    <p:sldId id="277" r:id="rId19"/>
    <p:sldId id="289" r:id="rId20"/>
    <p:sldId id="290" r:id="rId21"/>
    <p:sldId id="268" r:id="rId22"/>
    <p:sldId id="27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36992-ACA5-4CCD-873A-007B725C8E52}" type="datetimeFigureOut">
              <a:rPr lang="en-US" smtClean="0"/>
              <a:t>7/25/2022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F0FA7-80D7-4707-9569-ABDD28972AFA}" type="slidenum">
              <a:rPr lang="en-US" smtClean="0"/>
              <a:t>‹#›</a:t>
            </a:fld>
            <a:endParaRPr lang="en-US"/>
          </a:p>
        </p:txBody>
      </p:sp>
    </p:spTree>
    <p:extLst>
      <p:ext uri="{BB962C8B-B14F-4D97-AF65-F5344CB8AC3E}">
        <p14:creationId xmlns:p14="http://schemas.microsoft.com/office/powerpoint/2010/main" val="156109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F0FA7-80D7-4707-9569-ABDD28972AFA}" type="slidenum">
              <a:rPr lang="en-US" smtClean="0"/>
              <a:t>16</a:t>
            </a:fld>
            <a:endParaRPr lang="en-US"/>
          </a:p>
        </p:txBody>
      </p:sp>
    </p:spTree>
    <p:extLst>
      <p:ext uri="{BB962C8B-B14F-4D97-AF65-F5344CB8AC3E}">
        <p14:creationId xmlns:p14="http://schemas.microsoft.com/office/powerpoint/2010/main" val="263102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F0FA7-80D7-4707-9569-ABDD28972AFA}" type="slidenum">
              <a:rPr lang="en-US" smtClean="0"/>
              <a:t>17</a:t>
            </a:fld>
            <a:endParaRPr lang="en-US"/>
          </a:p>
        </p:txBody>
      </p:sp>
    </p:spTree>
    <p:extLst>
      <p:ext uri="{BB962C8B-B14F-4D97-AF65-F5344CB8AC3E}">
        <p14:creationId xmlns:p14="http://schemas.microsoft.com/office/powerpoint/2010/main" val="263102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7/25/2022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5</a:t>
            </a:r>
            <a:r>
              <a:rPr lang="en-US" sz="2400" b="1" smtClean="0">
                <a:solidFill>
                  <a:srgbClr val="FF0000"/>
                </a:solidFill>
                <a:latin typeface="Arial" pitchFamily="34" charset="0"/>
                <a:cs typeface="Arial" pitchFamily="34" charset="0"/>
              </a:rPr>
              <a:t>. </a:t>
            </a:r>
            <a:r>
              <a:rPr lang="en-US" sz="2400" b="1">
                <a:solidFill>
                  <a:srgbClr val="FF0000"/>
                </a:solidFill>
                <a:latin typeface="Arial" pitchFamily="34" charset="0"/>
                <a:cs typeface="Arial" pitchFamily="34" charset="0"/>
              </a:rPr>
              <a:t>BÀI </a:t>
            </a:r>
            <a:r>
              <a:rPr lang="en-US" sz="2400" b="1">
                <a:solidFill>
                  <a:srgbClr val="FF0000"/>
                </a:solidFill>
                <a:latin typeface="Arial" pitchFamily="34" charset="0"/>
                <a:cs typeface="Arial" pitchFamily="34" charset="0"/>
              </a:rPr>
              <a:t>2</a:t>
            </a:r>
            <a:r>
              <a:rPr lang="en-US" sz="2400" b="1" smtClean="0">
                <a:solidFill>
                  <a:srgbClr val="FF0000"/>
                </a:solidFill>
                <a:latin typeface="Arial" pitchFamily="34" charset="0"/>
                <a:cs typeface="Arial" pitchFamily="34" charset="0"/>
              </a:rPr>
              <a:t>. </a:t>
            </a:r>
            <a:r>
              <a:rPr lang="en-US" sz="2400" b="1">
                <a:solidFill>
                  <a:srgbClr val="FF0000"/>
                </a:solidFill>
                <a:latin typeface="Arial" pitchFamily="34" charset="0"/>
                <a:cs typeface="Arial" pitchFamily="34" charset="0"/>
              </a:rPr>
              <a:t>QUY TRÌNH TRỒNG </a:t>
            </a:r>
            <a:r>
              <a:rPr lang="en-US" sz="2400" b="1" smtClean="0">
                <a:solidFill>
                  <a:srgbClr val="FF0000"/>
                </a:solidFill>
                <a:latin typeface="Arial" pitchFamily="34" charset="0"/>
                <a:cs typeface="Arial" pitchFamily="34" charset="0"/>
              </a:rPr>
              <a:t>TRỌT(TIẾP)</a:t>
            </a:r>
            <a:endParaRPr lang="en-US" sz="2400">
              <a:solidFill>
                <a:srgbClr val="FF0000"/>
              </a:solidFill>
              <a:latin typeface="Arial" pitchFamily="34" charset="0"/>
              <a:cs typeface="Arial"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228600" y="228600"/>
            <a:ext cx="8839200" cy="1200329"/>
          </a:xfrm>
          <a:prstGeom prst="rect">
            <a:avLst/>
          </a:prstGeom>
        </p:spPr>
        <p:txBody>
          <a:bodyPr wrap="square">
            <a:spAutoFit/>
          </a:bodyPr>
          <a:lstStyle/>
          <a:p>
            <a:r>
              <a:rPr lang="en-US" sz="2400" b="1">
                <a:solidFill>
                  <a:srgbClr val="000099"/>
                </a:solidFill>
                <a:latin typeface="Arial" pitchFamily="34" charset="0"/>
                <a:cs typeface="Arial" pitchFamily="34" charset="0"/>
              </a:rPr>
              <a:t>2.So sánh ưu, nhược điểm của các hình thức bón phân theo mẫu Bảng 2.3.</a:t>
            </a:r>
            <a:br>
              <a:rPr lang="en-US" sz="2400" b="1">
                <a:solidFill>
                  <a:srgbClr val="000099"/>
                </a:solidFill>
                <a:latin typeface="Arial" pitchFamily="34" charset="0"/>
                <a:cs typeface="Arial" pitchFamily="34" charset="0"/>
              </a:rPr>
            </a:br>
            <a:endParaRPr lang="en-US" sz="2400" b="1">
              <a:solidFill>
                <a:srgbClr val="000099"/>
              </a:solidFill>
              <a:latin typeface="Arial" pitchFamily="34" charset="0"/>
              <a:cs typeface="Arial" pitchFamily="34" charset="0"/>
            </a:endParaRPr>
          </a:p>
        </p:txBody>
      </p:sp>
      <p:pic>
        <p:nvPicPr>
          <p:cNvPr id="2050" name="Picture 2" descr="C:\Users\USER\Desktop\pasted image 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05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229600" cy="1569660"/>
          </a:xfrm>
          <a:prstGeom prst="rect">
            <a:avLst/>
          </a:prstGeom>
        </p:spPr>
        <p:txBody>
          <a:bodyPr wrap="square">
            <a:spAutoFit/>
          </a:bodyPr>
          <a:lstStyle/>
          <a:p>
            <a:r>
              <a:rPr lang="vi-VN" sz="2400" b="1">
                <a:solidFill>
                  <a:srgbClr val="0000FF"/>
                </a:solidFill>
              </a:rPr>
              <a:t>1.Em hãy nêu các phương pháp tưới nước cho cây trồng.</a:t>
            </a:r>
          </a:p>
          <a:p>
            <a:r>
              <a:rPr lang="vi-VN" sz="2400" b="1">
                <a:solidFill>
                  <a:srgbClr val="0000FF"/>
                </a:solidFill>
              </a:rPr>
              <a:t>2.Hãy chỉ ra các phương pháp tưới trong Hình 2.9. Phương pháp tưới nào tiết kiệm nước nhất? Vì sao?</a:t>
            </a:r>
          </a:p>
        </p:txBody>
      </p:sp>
      <p:pic>
        <p:nvPicPr>
          <p:cNvPr id="5" name="Picture 4" descr="C:\Users\USER\Desktop\pasted image 0 (4).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98260"/>
            <a:ext cx="8077199" cy="4678740"/>
          </a:xfrm>
          <a:prstGeom prst="rect">
            <a:avLst/>
          </a:prstGeom>
          <a:noFill/>
          <a:ln>
            <a:noFill/>
          </a:ln>
        </p:spPr>
      </p:pic>
    </p:spTree>
    <p:extLst>
      <p:ext uri="{BB962C8B-B14F-4D97-AF65-F5344CB8AC3E}">
        <p14:creationId xmlns:p14="http://schemas.microsoft.com/office/powerpoint/2010/main" val="31032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0010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3. Có những nhóm biện pháp phòng trừ sâu, bệnh hại nào?</a:t>
            </a:r>
          </a:p>
          <a:p>
            <a:r>
              <a:rPr lang="en-US" sz="2400" b="1">
                <a:solidFill>
                  <a:srgbClr val="0000FF"/>
                </a:solidFill>
                <a:latin typeface="Arial" pitchFamily="34" charset="0"/>
                <a:cs typeface="Arial" pitchFamily="34" charset="0"/>
              </a:rPr>
              <a:t>4. Có những biện pháp canh tác nào giúp phòng trừ sâu, bệnh hại</a:t>
            </a:r>
          </a:p>
        </p:txBody>
      </p:sp>
    </p:spTree>
    <p:extLst>
      <p:ext uri="{BB962C8B-B14F-4D97-AF65-F5344CB8AC3E}">
        <p14:creationId xmlns:p14="http://schemas.microsoft.com/office/powerpoint/2010/main" val="37071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001643"/>
          </a:xfrm>
          <a:prstGeom prst="rect">
            <a:avLst/>
          </a:prstGeom>
        </p:spPr>
        <p:txBody>
          <a:bodyPr wrap="square">
            <a:spAutoFit/>
          </a:bodyPr>
          <a:lstStyle/>
          <a:p>
            <a:r>
              <a:rPr lang="en-US" sz="2400" smtClean="0">
                <a:solidFill>
                  <a:srgbClr val="FF0000"/>
                </a:solidFill>
                <a:latin typeface="Arial" pitchFamily="34" charset="0"/>
                <a:cs typeface="Arial" pitchFamily="34" charset="0"/>
              </a:rPr>
              <a:t>3</a:t>
            </a:r>
            <a:r>
              <a:rPr lang="vi-VN" sz="2400" smtClean="0">
                <a:solidFill>
                  <a:srgbClr val="FF0000"/>
                </a:solidFill>
                <a:latin typeface="Arial" pitchFamily="34" charset="0"/>
                <a:cs typeface="Arial" pitchFamily="34" charset="0"/>
              </a:rPr>
              <a:t>. </a:t>
            </a:r>
            <a:r>
              <a:rPr lang="vi-VN" sz="2400">
                <a:solidFill>
                  <a:srgbClr val="FF0000"/>
                </a:solidFill>
                <a:latin typeface="Arial" pitchFamily="34" charset="0"/>
                <a:cs typeface="Arial" pitchFamily="34" charset="0"/>
              </a:rPr>
              <a:t>Đọc nội dung Phòng trừ sâu bệnh hại, ta thấy có 4 biện </a:t>
            </a:r>
            <a:r>
              <a:rPr lang="vi-VN" sz="2400">
                <a:solidFill>
                  <a:srgbClr val="FF0000"/>
                </a:solidFill>
                <a:latin typeface="Arial" pitchFamily="34" charset="0"/>
                <a:cs typeface="Arial" pitchFamily="34" charset="0"/>
              </a:rPr>
              <a:t>pháp</a:t>
            </a:r>
            <a:r>
              <a:rPr lang="vi-VN" sz="2400" smtClean="0">
                <a:solidFill>
                  <a:srgbClr val="FF0000"/>
                </a:solidFill>
                <a:latin typeface="Arial" pitchFamily="34" charset="0"/>
                <a:cs typeface="Arial" pitchFamily="34" charset="0"/>
              </a:rPr>
              <a:t>:</a:t>
            </a:r>
            <a:endParaRPr lang="vi-VN" sz="2400">
              <a:solidFill>
                <a:srgbClr val="FF0000"/>
              </a:solidFill>
              <a:latin typeface="Arial" pitchFamily="34" charset="0"/>
              <a:cs typeface="Arial" pitchFamily="34" charset="0"/>
            </a:endParaRPr>
          </a:p>
          <a:p>
            <a:r>
              <a:rPr lang="vi-VN" sz="2400">
                <a:solidFill>
                  <a:srgbClr val="FF0000"/>
                </a:solidFill>
                <a:latin typeface="Arial" pitchFamily="34" charset="0"/>
                <a:cs typeface="Arial" pitchFamily="34" charset="0"/>
              </a:rPr>
              <a:t>   + Biện pháp canh tác: vệ sinh đồng ruộng, làm đất, sử dụng giống chống chịu sâu, bệnh, luân canh, xen canh, … để ngăn ngừa và giảm thiệt hại do các loài sâu bệnh gây </a:t>
            </a:r>
            <a:r>
              <a:rPr lang="vi-VN" sz="2400">
                <a:solidFill>
                  <a:srgbClr val="FF0000"/>
                </a:solidFill>
                <a:latin typeface="Arial" pitchFamily="34" charset="0"/>
                <a:cs typeface="Arial" pitchFamily="34" charset="0"/>
              </a:rPr>
              <a:t>ra</a:t>
            </a:r>
            <a:r>
              <a:rPr lang="vi-VN" sz="2400" smtClean="0">
                <a:solidFill>
                  <a:srgbClr val="FF0000"/>
                </a:solidFill>
                <a:latin typeface="Arial" pitchFamily="34" charset="0"/>
                <a:cs typeface="Arial" pitchFamily="34" charset="0"/>
              </a:rPr>
              <a:t>.</a:t>
            </a:r>
            <a:endParaRPr lang="vi-VN" sz="2400">
              <a:solidFill>
                <a:srgbClr val="FF0000"/>
              </a:solidFill>
              <a:latin typeface="Arial" pitchFamily="34" charset="0"/>
              <a:cs typeface="Arial" pitchFamily="34" charset="0"/>
            </a:endParaRPr>
          </a:p>
          <a:p>
            <a:r>
              <a:rPr lang="vi-VN" sz="2400">
                <a:solidFill>
                  <a:srgbClr val="FF0000"/>
                </a:solidFill>
                <a:latin typeface="Arial" pitchFamily="34" charset="0"/>
                <a:cs typeface="Arial" pitchFamily="34" charset="0"/>
              </a:rPr>
              <a:t>   + Biện pháp vật lí, cơ giới: bẫy bả, bắt bằng tay, bao quả, che lưới</a:t>
            </a:r>
            <a:r>
              <a:rPr lang="vi-VN" sz="2400">
                <a:solidFill>
                  <a:srgbClr val="FF0000"/>
                </a:solidFill>
                <a:latin typeface="Arial" pitchFamily="34" charset="0"/>
                <a:cs typeface="Arial" pitchFamily="34" charset="0"/>
              </a:rPr>
              <a:t>, </a:t>
            </a:r>
            <a:r>
              <a:rPr lang="vi-VN" sz="2400" smtClean="0">
                <a:solidFill>
                  <a:srgbClr val="FF0000"/>
                </a:solidFill>
                <a:latin typeface="Arial" pitchFamily="34" charset="0"/>
                <a:cs typeface="Arial" pitchFamily="34" charset="0"/>
              </a:rPr>
              <a:t>…</a:t>
            </a:r>
            <a:endParaRPr lang="vi-VN" sz="2400">
              <a:solidFill>
                <a:srgbClr val="FF0000"/>
              </a:solidFill>
              <a:latin typeface="Arial" pitchFamily="34" charset="0"/>
              <a:cs typeface="Arial" pitchFamily="34" charset="0"/>
            </a:endParaRPr>
          </a:p>
          <a:p>
            <a:r>
              <a:rPr lang="vi-VN" sz="2400">
                <a:solidFill>
                  <a:srgbClr val="FF0000"/>
                </a:solidFill>
                <a:latin typeface="Arial" pitchFamily="34" charset="0"/>
                <a:cs typeface="Arial" pitchFamily="34" charset="0"/>
              </a:rPr>
              <a:t>   + Biện pháp hóa học: sử dụng thuốc bảo vệ thực vật hóa học như thuốc trừ sâu, thuốc trừ bệnh, … để tiêu diệt sâu </a:t>
            </a:r>
            <a:r>
              <a:rPr lang="vi-VN" sz="2400">
                <a:solidFill>
                  <a:srgbClr val="FF0000"/>
                </a:solidFill>
                <a:latin typeface="Arial" pitchFamily="34" charset="0"/>
                <a:cs typeface="Arial" pitchFamily="34" charset="0"/>
              </a:rPr>
              <a:t>bệnh</a:t>
            </a:r>
            <a:r>
              <a:rPr lang="vi-VN" sz="2400" smtClean="0">
                <a:solidFill>
                  <a:srgbClr val="FF0000"/>
                </a:solidFill>
                <a:latin typeface="Arial" pitchFamily="34" charset="0"/>
                <a:cs typeface="Arial" pitchFamily="34" charset="0"/>
              </a:rPr>
              <a:t>.</a:t>
            </a:r>
            <a:endParaRPr lang="vi-VN" sz="2400">
              <a:solidFill>
                <a:srgbClr val="FF0000"/>
              </a:solidFill>
              <a:latin typeface="Arial" pitchFamily="34" charset="0"/>
              <a:cs typeface="Arial" pitchFamily="34" charset="0"/>
            </a:endParaRPr>
          </a:p>
          <a:p>
            <a:r>
              <a:rPr lang="vi-VN" sz="2400">
                <a:solidFill>
                  <a:srgbClr val="FF0000"/>
                </a:solidFill>
                <a:latin typeface="Arial" pitchFamily="34" charset="0"/>
                <a:cs typeface="Arial" pitchFamily="34" charset="0"/>
              </a:rPr>
              <a:t>   + Biện pháp sinh học: sử dụng các loài sinh vật hay sản phẩm hoạt động của chúng để phòng trừ sâu bệnh (bọ rùa, ong mắt đỏ, vi khuẩn Bt, chế phẩm thảo mộc</a:t>
            </a:r>
            <a:r>
              <a:rPr lang="vi-VN" sz="2400">
                <a:solidFill>
                  <a:srgbClr val="FF0000"/>
                </a:solidFill>
                <a:latin typeface="Arial" pitchFamily="34" charset="0"/>
                <a:cs typeface="Arial" pitchFamily="34" charset="0"/>
              </a:rPr>
              <a:t>, </a:t>
            </a:r>
            <a:r>
              <a:rPr lang="vi-VN" sz="2400" smtClean="0">
                <a:solidFill>
                  <a:srgbClr val="FF0000"/>
                </a:solidFill>
                <a:latin typeface="Arial" pitchFamily="34" charset="0"/>
                <a:cs typeface="Arial" pitchFamily="34" charset="0"/>
              </a:rPr>
              <a:t>…).</a:t>
            </a:r>
            <a:endParaRPr lang="vi-VN" sz="2400">
              <a:solidFill>
                <a:srgbClr val="FF0000"/>
              </a:solidFill>
              <a:latin typeface="Arial" pitchFamily="34" charset="0"/>
              <a:cs typeface="Arial" pitchFamily="34" charset="0"/>
            </a:endParaRPr>
          </a:p>
          <a:p>
            <a:r>
              <a:rPr lang="en-US" sz="2400" smtClean="0">
                <a:solidFill>
                  <a:srgbClr val="FF0000"/>
                </a:solidFill>
                <a:latin typeface="Arial" pitchFamily="34" charset="0"/>
                <a:cs typeface="Arial" pitchFamily="34" charset="0"/>
              </a:rPr>
              <a:t>4. </a:t>
            </a:r>
            <a:r>
              <a:rPr lang="vi-VN" sz="2400" smtClean="0">
                <a:solidFill>
                  <a:srgbClr val="FF0000"/>
                </a:solidFill>
                <a:latin typeface="Arial" pitchFamily="34" charset="0"/>
                <a:cs typeface="Arial" pitchFamily="34" charset="0"/>
              </a:rPr>
              <a:t>Một </a:t>
            </a:r>
            <a:r>
              <a:rPr lang="vi-VN" sz="2400">
                <a:solidFill>
                  <a:srgbClr val="FF0000"/>
                </a:solidFill>
                <a:latin typeface="Arial" pitchFamily="34" charset="0"/>
                <a:cs typeface="Arial" pitchFamily="34" charset="0"/>
              </a:rPr>
              <a:t>số biện pháp canh tác: vệ sinh đồng ruộng, làm đất, sử dụng giống chống chịu sâu, bệnh, luân canh, xen canh, … để ngăn ngừa và giảm thiệt hại do các loài sâu bệnh gây </a:t>
            </a:r>
            <a:r>
              <a:rPr lang="vi-VN" sz="2400">
                <a:solidFill>
                  <a:srgbClr val="FF0000"/>
                </a:solidFill>
                <a:latin typeface="Arial" pitchFamily="34" charset="0"/>
                <a:cs typeface="Arial" pitchFamily="34" charset="0"/>
              </a:rPr>
              <a:t>ra</a:t>
            </a:r>
            <a:r>
              <a:rPr lang="vi-VN" sz="2400" smtClean="0">
                <a:solidFill>
                  <a:srgbClr val="FF0000"/>
                </a:solidFill>
                <a:latin typeface="Arial" pitchFamily="34" charset="0"/>
                <a:cs typeface="Arial" pitchFamily="34" charset="0"/>
              </a:rPr>
              <a:t>.</a:t>
            </a:r>
            <a:endParaRPr lang="vi-VN"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7460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46"/>
            <a:ext cx="8077200" cy="5632311"/>
          </a:xfrm>
          <a:prstGeom prst="rect">
            <a:avLst/>
          </a:prstGeom>
        </p:spPr>
        <p:txBody>
          <a:bodyPr wrap="square">
            <a:spAutoFit/>
          </a:bodyPr>
          <a:lstStyle/>
          <a:p>
            <a:r>
              <a:rPr lang="en-US" sz="2000" smtClean="0">
                <a:solidFill>
                  <a:srgbClr val="FF0000"/>
                </a:solidFill>
                <a:latin typeface="Arial" pitchFamily="34" charset="0"/>
                <a:cs typeface="Arial" pitchFamily="34" charset="0"/>
              </a:rPr>
              <a:t>1.</a:t>
            </a:r>
            <a:r>
              <a:rPr lang="vi-VN" sz="2000" smtClean="0">
                <a:solidFill>
                  <a:srgbClr val="FF0000"/>
                </a:solidFill>
                <a:latin typeface="Arial" pitchFamily="34" charset="0"/>
                <a:cs typeface="Arial" pitchFamily="34" charset="0"/>
              </a:rPr>
              <a:t>Có </a:t>
            </a:r>
            <a:r>
              <a:rPr lang="vi-VN" sz="2000">
                <a:solidFill>
                  <a:srgbClr val="FF0000"/>
                </a:solidFill>
                <a:latin typeface="Arial" pitchFamily="34" charset="0"/>
                <a:cs typeface="Arial" pitchFamily="34" charset="0"/>
              </a:rPr>
              <a:t>4 phương pháp tưới cho cây </a:t>
            </a:r>
            <a:r>
              <a:rPr lang="vi-VN" sz="2000">
                <a:solidFill>
                  <a:srgbClr val="FF0000"/>
                </a:solidFill>
                <a:latin typeface="Arial" pitchFamily="34" charset="0"/>
                <a:cs typeface="Arial" pitchFamily="34" charset="0"/>
              </a:rPr>
              <a:t>trồng</a:t>
            </a:r>
            <a:r>
              <a:rPr lang="vi-VN" sz="2000" smtClean="0">
                <a:solidFill>
                  <a:srgbClr val="FF0000"/>
                </a:solidFill>
                <a:latin typeface="Arial" pitchFamily="34" charset="0"/>
                <a:cs typeface="Arial" pitchFamily="34" charset="0"/>
              </a:rPr>
              <a:t>:</a:t>
            </a:r>
            <a:endParaRPr lang="vi-VN" sz="2000">
              <a:solidFill>
                <a:srgbClr val="FF0000"/>
              </a:solidFill>
              <a:latin typeface="Arial" pitchFamily="34" charset="0"/>
              <a:cs typeface="Arial" pitchFamily="34" charset="0"/>
            </a:endParaRPr>
          </a:p>
          <a:p>
            <a:r>
              <a:rPr lang="vi-VN" sz="2000">
                <a:solidFill>
                  <a:srgbClr val="FF0000"/>
                </a:solidFill>
                <a:latin typeface="Arial" pitchFamily="34" charset="0"/>
                <a:cs typeface="Arial" pitchFamily="34" charset="0"/>
              </a:rPr>
              <a:t>   + Tưới tràn: cho nước chảy tràn trên mặt </a:t>
            </a:r>
            <a:r>
              <a:rPr lang="vi-VN" sz="2000">
                <a:solidFill>
                  <a:srgbClr val="FF0000"/>
                </a:solidFill>
                <a:latin typeface="Arial" pitchFamily="34" charset="0"/>
                <a:cs typeface="Arial" pitchFamily="34" charset="0"/>
              </a:rPr>
              <a:t>ruộng</a:t>
            </a:r>
            <a:r>
              <a:rPr lang="vi-VN" sz="2000" smtClean="0">
                <a:solidFill>
                  <a:srgbClr val="FF0000"/>
                </a:solidFill>
                <a:latin typeface="Arial" pitchFamily="34" charset="0"/>
                <a:cs typeface="Arial" pitchFamily="34" charset="0"/>
              </a:rPr>
              <a:t>.</a:t>
            </a:r>
            <a:endParaRPr lang="vi-VN" sz="2000">
              <a:solidFill>
                <a:srgbClr val="FF0000"/>
              </a:solidFill>
              <a:latin typeface="Arial" pitchFamily="34" charset="0"/>
              <a:cs typeface="Arial" pitchFamily="34" charset="0"/>
            </a:endParaRPr>
          </a:p>
          <a:p>
            <a:r>
              <a:rPr lang="vi-VN" sz="2000">
                <a:solidFill>
                  <a:srgbClr val="FF0000"/>
                </a:solidFill>
                <a:latin typeface="Arial" pitchFamily="34" charset="0"/>
                <a:cs typeface="Arial" pitchFamily="34" charset="0"/>
              </a:rPr>
              <a:t>   + Tưới rãnh: cho nước chảy vào rãnh, nước thấm vào luống tới rễ </a:t>
            </a:r>
            <a:r>
              <a:rPr lang="vi-VN" sz="2000">
                <a:solidFill>
                  <a:srgbClr val="FF0000"/>
                </a:solidFill>
                <a:latin typeface="Arial" pitchFamily="34" charset="0"/>
                <a:cs typeface="Arial" pitchFamily="34" charset="0"/>
              </a:rPr>
              <a:t>cây</a:t>
            </a:r>
            <a:r>
              <a:rPr lang="vi-VN" sz="2000" smtClean="0">
                <a:solidFill>
                  <a:srgbClr val="FF0000"/>
                </a:solidFill>
                <a:latin typeface="Arial" pitchFamily="34" charset="0"/>
                <a:cs typeface="Arial" pitchFamily="34" charset="0"/>
              </a:rPr>
              <a:t>.</a:t>
            </a:r>
            <a:endParaRPr lang="vi-VN" sz="2000">
              <a:solidFill>
                <a:srgbClr val="FF0000"/>
              </a:solidFill>
              <a:latin typeface="Arial" pitchFamily="34" charset="0"/>
              <a:cs typeface="Arial" pitchFamily="34" charset="0"/>
            </a:endParaRPr>
          </a:p>
          <a:p>
            <a:r>
              <a:rPr lang="vi-VN" sz="2000">
                <a:solidFill>
                  <a:srgbClr val="FF0000"/>
                </a:solidFill>
                <a:latin typeface="Arial" pitchFamily="34" charset="0"/>
                <a:cs typeface="Arial" pitchFamily="34" charset="0"/>
              </a:rPr>
              <a:t>   + Tưới phun mưa: nước được phun thành hạt nhỏ tỏa ra như mưa bằng hệ thống vòi tưới </a:t>
            </a:r>
            <a:r>
              <a:rPr lang="vi-VN" sz="2000">
                <a:solidFill>
                  <a:srgbClr val="FF0000"/>
                </a:solidFill>
                <a:latin typeface="Arial" pitchFamily="34" charset="0"/>
                <a:cs typeface="Arial" pitchFamily="34" charset="0"/>
              </a:rPr>
              <a:t>phun</a:t>
            </a:r>
            <a:r>
              <a:rPr lang="vi-VN" sz="2000" smtClean="0">
                <a:solidFill>
                  <a:srgbClr val="FF0000"/>
                </a:solidFill>
                <a:latin typeface="Arial" pitchFamily="34" charset="0"/>
                <a:cs typeface="Arial" pitchFamily="34" charset="0"/>
              </a:rPr>
              <a:t>.</a:t>
            </a:r>
            <a:endParaRPr lang="vi-VN" sz="2000">
              <a:solidFill>
                <a:srgbClr val="FF0000"/>
              </a:solidFill>
              <a:latin typeface="Arial" pitchFamily="34" charset="0"/>
              <a:cs typeface="Arial" pitchFamily="34" charset="0"/>
            </a:endParaRPr>
          </a:p>
          <a:p>
            <a:r>
              <a:rPr lang="vi-VN" sz="2000">
                <a:solidFill>
                  <a:srgbClr val="FF0000"/>
                </a:solidFill>
                <a:latin typeface="Arial" pitchFamily="34" charset="0"/>
                <a:cs typeface="Arial" pitchFamily="34" charset="0"/>
              </a:rPr>
              <a:t>   + Tưới nhỏ giọt hoặc tưới ngầm: dùng hệ thống ống dẫn nước có đục lỗ theo khoảng cách cây, nước trong ống sẽ đi qua lỗ nhỏ này thấm đến bộ </a:t>
            </a:r>
            <a:r>
              <a:rPr lang="vi-VN" sz="2000">
                <a:solidFill>
                  <a:srgbClr val="FF0000"/>
                </a:solidFill>
                <a:latin typeface="Arial" pitchFamily="34" charset="0"/>
                <a:cs typeface="Arial" pitchFamily="34" charset="0"/>
              </a:rPr>
              <a:t>rễ</a:t>
            </a:r>
            <a:r>
              <a:rPr lang="vi-VN" sz="2000" smtClean="0">
                <a:solidFill>
                  <a:srgbClr val="FF0000"/>
                </a:solidFill>
                <a:latin typeface="Arial" pitchFamily="34" charset="0"/>
                <a:cs typeface="Arial" pitchFamily="34" charset="0"/>
              </a:rPr>
              <a:t>.</a:t>
            </a:r>
            <a:endParaRPr lang="en-US" sz="2000" smtClean="0">
              <a:solidFill>
                <a:srgbClr val="FF0000"/>
              </a:solidFill>
              <a:latin typeface="Arial" pitchFamily="34" charset="0"/>
              <a:cs typeface="Arial" pitchFamily="34" charset="0"/>
            </a:endParaRPr>
          </a:p>
          <a:p>
            <a:r>
              <a:rPr lang="en-US" sz="2000" smtClean="0">
                <a:solidFill>
                  <a:srgbClr val="FF0000"/>
                </a:solidFill>
                <a:latin typeface="Arial" pitchFamily="34" charset="0"/>
                <a:cs typeface="Arial" pitchFamily="34" charset="0"/>
              </a:rPr>
              <a:t>2.</a:t>
            </a:r>
            <a:r>
              <a:rPr lang="vi-VN" sz="2000" b="1" smtClean="0">
                <a:solidFill>
                  <a:srgbClr val="FF0000"/>
                </a:solidFill>
                <a:latin typeface="Arial" pitchFamily="34" charset="0"/>
                <a:cs typeface="Arial" pitchFamily="34" charset="0"/>
              </a:rPr>
              <a:t>.</a:t>
            </a:r>
            <a:r>
              <a:rPr lang="vi-VN" sz="2000">
                <a:solidFill>
                  <a:srgbClr val="FF0000"/>
                </a:solidFill>
                <a:latin typeface="Arial" pitchFamily="34" charset="0"/>
                <a:cs typeface="Arial" pitchFamily="34" charset="0"/>
              </a:rPr>
              <a:t> Quan sát Hình 2.9, ta thâý:</a:t>
            </a:r>
          </a:p>
          <a:p>
            <a:r>
              <a:rPr lang="vi-VN" sz="2000">
                <a:solidFill>
                  <a:srgbClr val="FF0000"/>
                </a:solidFill>
                <a:latin typeface="Arial" pitchFamily="34" charset="0"/>
                <a:cs typeface="Arial" pitchFamily="34" charset="0"/>
              </a:rPr>
              <a:t>Hình a: Tưới phun mưa</a:t>
            </a:r>
          </a:p>
          <a:p>
            <a:r>
              <a:rPr lang="vi-VN" sz="2000">
                <a:solidFill>
                  <a:srgbClr val="FF0000"/>
                </a:solidFill>
                <a:latin typeface="Arial" pitchFamily="34" charset="0"/>
                <a:cs typeface="Arial" pitchFamily="34" charset="0"/>
              </a:rPr>
              <a:t>Hình b: Tưới nhỏ giọt hoặc tưới ngầm</a:t>
            </a:r>
          </a:p>
          <a:p>
            <a:r>
              <a:rPr lang="vi-VN" sz="2000">
                <a:solidFill>
                  <a:srgbClr val="FF0000"/>
                </a:solidFill>
                <a:latin typeface="Arial" pitchFamily="34" charset="0"/>
                <a:cs typeface="Arial" pitchFamily="34" charset="0"/>
              </a:rPr>
              <a:t>Hình c: Tưới tràn</a:t>
            </a:r>
          </a:p>
          <a:p>
            <a:r>
              <a:rPr lang="vi-VN" sz="2000">
                <a:solidFill>
                  <a:srgbClr val="FF0000"/>
                </a:solidFill>
                <a:latin typeface="Arial" pitchFamily="34" charset="0"/>
                <a:cs typeface="Arial" pitchFamily="34" charset="0"/>
              </a:rPr>
              <a:t>Hình d: Tưới rãnh</a:t>
            </a:r>
          </a:p>
          <a:p>
            <a:r>
              <a:rPr lang="vi-VN" sz="2000">
                <a:solidFill>
                  <a:srgbClr val="FF0000"/>
                </a:solidFill>
                <a:latin typeface="Arial" pitchFamily="34" charset="0"/>
                <a:cs typeface="Arial" pitchFamily="34" charset="0"/>
              </a:rPr>
              <a:t> Phương pháp tưới nhỏ giọt tiết kiệm nước nhất. Vì: tưới nhỏ giọt hay tưới ngầm ta dùng hệ thống ống dẫn nước có đục lỗ theo khoảng cách cây, nước trong ống sẽ đi qua lỗ nhỏ này thấm đến bộ rễ. Việc làm này sẽ tránh làm thất thoát mất </a:t>
            </a:r>
            <a:r>
              <a:rPr lang="vi-VN" sz="2000">
                <a:solidFill>
                  <a:srgbClr val="FF0000"/>
                </a:solidFill>
                <a:latin typeface="Arial" pitchFamily="34" charset="0"/>
                <a:cs typeface="Arial" pitchFamily="34" charset="0"/>
              </a:rPr>
              <a:t>nước</a:t>
            </a:r>
            <a:r>
              <a:rPr lang="vi-VN" sz="2000" smtClean="0">
                <a:solidFill>
                  <a:srgbClr val="FF0000"/>
                </a:solidFill>
                <a:latin typeface="Arial" pitchFamily="34" charset="0"/>
                <a:cs typeface="Arial" pitchFamily="34" charset="0"/>
              </a:rPr>
              <a:t>.</a:t>
            </a:r>
            <a:endParaRPr lang="vi-VN" sz="20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57238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275"/>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5</a:t>
            </a:r>
            <a:r>
              <a:rPr lang="en-US" sz="2400" b="1" smtClean="0">
                <a:solidFill>
                  <a:srgbClr val="FF0000"/>
                </a:solidFill>
                <a:latin typeface="Arial" pitchFamily="34" charset="0"/>
                <a:cs typeface="Arial" pitchFamily="34" charset="0"/>
              </a:rPr>
              <a:t>. </a:t>
            </a:r>
            <a:r>
              <a:rPr lang="en-US" sz="2400" b="1">
                <a:solidFill>
                  <a:srgbClr val="FF0000"/>
                </a:solidFill>
                <a:latin typeface="Arial" pitchFamily="34" charset="0"/>
                <a:cs typeface="Arial" pitchFamily="34" charset="0"/>
              </a:rPr>
              <a:t>BÀI 3. QUY TRÌNH TRỒNG </a:t>
            </a:r>
            <a:r>
              <a:rPr lang="en-US" sz="2400" b="1" smtClean="0">
                <a:solidFill>
                  <a:srgbClr val="FF0000"/>
                </a:solidFill>
                <a:latin typeface="Arial" pitchFamily="34" charset="0"/>
                <a:cs typeface="Arial" pitchFamily="34" charset="0"/>
              </a:rPr>
              <a:t>TRỌT(TIẾP)</a:t>
            </a:r>
            <a:endParaRPr lang="en-US" sz="2400">
              <a:solidFill>
                <a:srgbClr val="FF0000"/>
              </a:solidFill>
              <a:latin typeface="Arial" pitchFamily="34" charset="0"/>
              <a:cs typeface="Arial" pitchFamily="34" charset="0"/>
            </a:endParaRPr>
          </a:p>
        </p:txBody>
      </p:sp>
      <p:sp>
        <p:nvSpPr>
          <p:cNvPr id="3" name="Rectangle 2"/>
          <p:cNvSpPr/>
          <p:nvPr/>
        </p:nvSpPr>
        <p:spPr>
          <a:xfrm>
            <a:off x="152400" y="452957"/>
            <a:ext cx="8991600" cy="7540526"/>
          </a:xfrm>
          <a:prstGeom prst="rect">
            <a:avLst/>
          </a:prstGeom>
        </p:spPr>
        <p:txBody>
          <a:bodyPr wrap="square">
            <a:spAutoFit/>
          </a:bodyPr>
          <a:lstStyle/>
          <a:p>
            <a:r>
              <a:rPr lang="en-US" sz="2400" b="1">
                <a:latin typeface="Arial" pitchFamily="34" charset="0"/>
                <a:cs typeface="Arial" pitchFamily="34" charset="0"/>
              </a:rPr>
              <a:t>2.3.Chăm sóc cây</a:t>
            </a:r>
          </a:p>
          <a:p>
            <a:r>
              <a:rPr lang="en-US" sz="2000" smtClean="0">
                <a:latin typeface="Arial" pitchFamily="34" charset="0"/>
                <a:cs typeface="Arial" pitchFamily="34" charset="0"/>
              </a:rPr>
              <a:t>*</a:t>
            </a:r>
            <a:r>
              <a:rPr lang="en-US" sz="2000">
                <a:latin typeface="Arial" pitchFamily="34" charset="0"/>
                <a:cs typeface="Arial" pitchFamily="34" charset="0"/>
              </a:rPr>
              <a:t>Tưới nước</a:t>
            </a:r>
          </a:p>
          <a:p>
            <a:r>
              <a:rPr lang="en-US" sz="2000" smtClean="0">
                <a:latin typeface="Arial" pitchFamily="34" charset="0"/>
                <a:cs typeface="Arial" pitchFamily="34" charset="0"/>
              </a:rPr>
              <a:t>Có </a:t>
            </a:r>
            <a:r>
              <a:rPr lang="en-US" sz="2000">
                <a:latin typeface="Arial" pitchFamily="34" charset="0"/>
                <a:cs typeface="Arial" pitchFamily="34" charset="0"/>
              </a:rPr>
              <a:t>4 phương pháp tưới cho cây trồng:</a:t>
            </a:r>
          </a:p>
          <a:p>
            <a:r>
              <a:rPr lang="en-US" sz="2000">
                <a:latin typeface="Arial" pitchFamily="34" charset="0"/>
                <a:cs typeface="Arial" pitchFamily="34" charset="0"/>
              </a:rPr>
              <a:t>   + Tưới tràn: cho nước chảy tràn trên mặt ruộng.</a:t>
            </a:r>
          </a:p>
          <a:p>
            <a:r>
              <a:rPr lang="en-US" sz="2000">
                <a:latin typeface="Arial" pitchFamily="34" charset="0"/>
                <a:cs typeface="Arial" pitchFamily="34" charset="0"/>
              </a:rPr>
              <a:t>   + Tưới rãnh: cho nước chảy vào rãnh, nước thấm vào luống tới rễ cây.</a:t>
            </a:r>
          </a:p>
          <a:p>
            <a:r>
              <a:rPr lang="en-US" sz="2000">
                <a:latin typeface="Arial" pitchFamily="34" charset="0"/>
                <a:cs typeface="Arial" pitchFamily="34" charset="0"/>
              </a:rPr>
              <a:t>   + Tưới phun mưa: nước được phun thành hạt nhỏ tỏa ra như mưa bằng hệ thống vòi tưới phun.</a:t>
            </a:r>
          </a:p>
          <a:p>
            <a:r>
              <a:rPr lang="en-US" sz="2000">
                <a:latin typeface="Arial" pitchFamily="34" charset="0"/>
                <a:cs typeface="Arial" pitchFamily="34" charset="0"/>
              </a:rPr>
              <a:t>   + Tưới nhỏ giọt hoặc tưới ngầm: dùng hệ thống ống dẫn nước có đục lỗ theo khoảng cách cây, nước trong ống sẽ đi qua lỗ nhỏ này thấm đến bộ rễ.</a:t>
            </a:r>
          </a:p>
          <a:p>
            <a:r>
              <a:rPr lang="en-US" sz="2000" smtClean="0">
                <a:latin typeface="Arial" pitchFamily="34" charset="0"/>
                <a:cs typeface="Arial" pitchFamily="34" charset="0"/>
              </a:rPr>
              <a:t>*Phòng </a:t>
            </a:r>
            <a:r>
              <a:rPr lang="en-US" sz="2000">
                <a:latin typeface="Arial" pitchFamily="34" charset="0"/>
                <a:cs typeface="Arial" pitchFamily="34" charset="0"/>
              </a:rPr>
              <a:t>trừ sâu bệnh hại</a:t>
            </a:r>
          </a:p>
          <a:p>
            <a:r>
              <a:rPr lang="en-US" sz="2000">
                <a:latin typeface="Arial" pitchFamily="34" charset="0"/>
                <a:cs typeface="Arial" pitchFamily="34" charset="0"/>
              </a:rPr>
              <a:t>+ Biện pháp canh tác: vệ sinh đồng ruộng, làm đất, sử dụng giống chống chịu sâu, bệnh, luân canh, xen canh, … để ngăn ngừa và giảm thiệt hại do các loài sâu bệnh gây ra.</a:t>
            </a:r>
          </a:p>
          <a:p>
            <a:r>
              <a:rPr lang="en-US" sz="2000">
                <a:latin typeface="Arial" pitchFamily="34" charset="0"/>
                <a:cs typeface="Arial" pitchFamily="34" charset="0"/>
              </a:rPr>
              <a:t>   + Biện pháp vật lí, cơ giới: bẫy bả, bắt bằng tay, bao quả, che lưới, …</a:t>
            </a:r>
          </a:p>
          <a:p>
            <a:r>
              <a:rPr lang="en-US" sz="2000">
                <a:latin typeface="Arial" pitchFamily="34" charset="0"/>
                <a:cs typeface="Arial" pitchFamily="34" charset="0"/>
              </a:rPr>
              <a:t>   + Biện pháp hóa học: sử dụng thuốc bảo vệ thực vật hóa học như thuốc trừ sâu, thuốc trừ bệnh, … để tiêu diệt sâu bệnh.</a:t>
            </a:r>
          </a:p>
          <a:p>
            <a:r>
              <a:rPr lang="en-US" sz="2000">
                <a:latin typeface="Arial" pitchFamily="34" charset="0"/>
                <a:cs typeface="Arial" pitchFamily="34" charset="0"/>
              </a:rPr>
              <a:t>   + Biện pháp sinh học: sử dụng các loài sinh vật hay sản phẩm hoạt động của chúng để phòng trừ sâu bệnh (bọ rùa, ong mắt đỏ, vi </a:t>
            </a:r>
            <a:r>
              <a:rPr lang="en-US" sz="2000">
                <a:latin typeface="Arial" pitchFamily="34" charset="0"/>
                <a:cs typeface="Arial" pitchFamily="34" charset="0"/>
              </a:rPr>
              <a:t>khuẩn </a:t>
            </a:r>
            <a:r>
              <a:rPr lang="en-US" sz="2000" smtClean="0">
                <a:latin typeface="Arial" pitchFamily="34" charset="0"/>
                <a:cs typeface="Arial" pitchFamily="34" charset="0"/>
              </a:rPr>
              <a:t>Bt…).</a:t>
            </a:r>
            <a:endParaRPr lang="en-US" sz="2000">
              <a:latin typeface="Arial" pitchFamily="34" charset="0"/>
              <a:cs typeface="Arial" pitchFamily="34" charset="0"/>
            </a:endParaRPr>
          </a:p>
          <a:p>
            <a:r>
              <a:rPr lang="en-US" sz="2000">
                <a:latin typeface="Arial" pitchFamily="34" charset="0"/>
                <a:cs typeface="Arial" pitchFamily="34" charset="0"/>
              </a:rPr>
              <a:t>+ Khi sử dụng thuốc hóa học cần tuân thủ nguyên tắc  4 đúng: Đúng thuốc, đúng liều lượng, đúng cách, đúng lúc.</a:t>
            </a:r>
          </a:p>
          <a:p>
            <a:r>
              <a:rPr lang="en-US" sz="2000">
                <a:latin typeface="Arial" pitchFamily="34" charset="0"/>
                <a:cs typeface="Arial" pitchFamily="34" charset="0"/>
              </a:rPr>
              <a:t/>
            </a:r>
            <a:br>
              <a:rPr lang="en-US" sz="2000">
                <a:latin typeface="Arial" pitchFamily="34" charset="0"/>
                <a:cs typeface="Arial" pitchFamily="34" charset="0"/>
              </a:rPr>
            </a:br>
            <a:r>
              <a:rPr lang="en-US" sz="2000" b="1" smtClean="0">
                <a:latin typeface="Arial" pitchFamily="34" charset="0"/>
                <a:cs typeface="Arial" pitchFamily="34" charset="0"/>
              </a:rPr>
              <a:t>.</a:t>
            </a:r>
            <a:endParaRPr lang="en-US" sz="2000" b="1">
              <a:latin typeface="Arial" pitchFamily="34" charset="0"/>
              <a:cs typeface="Arial" pitchFamily="34" charset="0"/>
            </a:endParaRPr>
          </a:p>
          <a:p>
            <a:r>
              <a:rPr lang="en-US" sz="2000">
                <a:latin typeface="Arial" pitchFamily="34" charset="0"/>
                <a:cs typeface="Arial" pitchFamily="34" charset="0"/>
              </a:rPr>
              <a:t/>
            </a:r>
            <a:br>
              <a:rPr lang="en-US" sz="2000">
                <a:latin typeface="Arial" pitchFamily="34" charset="0"/>
                <a:cs typeface="Arial" pitchFamily="34" charset="0"/>
              </a:rPr>
            </a:br>
            <a:endParaRPr lang="vi-VN" sz="2000" b="1">
              <a:latin typeface="Arial" pitchFamily="34" charset="0"/>
              <a:cs typeface="Arial" pitchFamily="34" charset="0"/>
            </a:endParaRPr>
          </a:p>
        </p:txBody>
      </p:sp>
    </p:spTree>
    <p:extLst>
      <p:ext uri="{BB962C8B-B14F-4D97-AF65-F5344CB8AC3E}">
        <p14:creationId xmlns:p14="http://schemas.microsoft.com/office/powerpoint/2010/main" val="18684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228600" y="181026"/>
            <a:ext cx="8077200" cy="1569660"/>
          </a:xfrm>
          <a:prstGeom prst="rect">
            <a:avLst/>
          </a:prstGeom>
        </p:spPr>
        <p:txBody>
          <a:bodyPr wrap="square">
            <a:spAutoFit/>
          </a:bodyPr>
          <a:lstStyle/>
          <a:p>
            <a:r>
              <a:rPr lang="vi-VN" sz="2400" b="1">
                <a:solidFill>
                  <a:srgbClr val="0000FF"/>
                </a:solidFill>
              </a:rPr>
              <a:t>Hãy đọc nội dung mục 2.4 và trả lời các câu hỏi sau:</a:t>
            </a:r>
          </a:p>
          <a:p>
            <a:r>
              <a:rPr lang="vi-VN" sz="2400" b="1">
                <a:solidFill>
                  <a:srgbClr val="0000FF"/>
                </a:solidFill>
              </a:rPr>
              <a:t>1. Ý nghĩa của việc thu hoạch đúng thời điểm là gì?</a:t>
            </a:r>
          </a:p>
          <a:p>
            <a:r>
              <a:rPr lang="vi-VN" sz="2400" b="1">
                <a:solidFill>
                  <a:srgbClr val="0000FF"/>
                </a:solidFill>
              </a:rPr>
              <a:t>2. Có những cách nào để thu hoạch sản phẩm cây trồng?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0686"/>
            <a:ext cx="8534400" cy="480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228600" y="181026"/>
            <a:ext cx="8077200" cy="1569660"/>
          </a:xfrm>
          <a:prstGeom prst="rect">
            <a:avLst/>
          </a:prstGeom>
        </p:spPr>
        <p:txBody>
          <a:bodyPr wrap="square">
            <a:spAutoFit/>
          </a:bodyPr>
          <a:lstStyle/>
          <a:p>
            <a:r>
              <a:rPr lang="vi-VN" sz="2400" b="1">
                <a:solidFill>
                  <a:srgbClr val="0000FF"/>
                </a:solidFill>
              </a:rPr>
              <a:t>Hãy đọc nội dung mục 2.4 và trả lời các câu hỏi sau:</a:t>
            </a:r>
          </a:p>
          <a:p>
            <a:r>
              <a:rPr lang="vi-VN" sz="2400" b="1">
                <a:solidFill>
                  <a:srgbClr val="0000FF"/>
                </a:solidFill>
              </a:rPr>
              <a:t>1. Ý nghĩa của việc thu hoạch đúng thời điểm là gì?</a:t>
            </a:r>
          </a:p>
          <a:p>
            <a:r>
              <a:rPr lang="vi-VN" sz="2400" b="1">
                <a:solidFill>
                  <a:srgbClr val="0000FF"/>
                </a:solidFill>
              </a:rPr>
              <a:t>2. Có những cách nào để thu hoạch sản phẩm cây trồng?</a:t>
            </a:r>
          </a:p>
        </p:txBody>
      </p:sp>
      <p:sp>
        <p:nvSpPr>
          <p:cNvPr id="4" name="Rectangle 3"/>
          <p:cNvSpPr/>
          <p:nvPr/>
        </p:nvSpPr>
        <p:spPr>
          <a:xfrm>
            <a:off x="381000" y="1761512"/>
            <a:ext cx="8293290" cy="1938992"/>
          </a:xfrm>
          <a:prstGeom prst="rect">
            <a:avLst/>
          </a:prstGeom>
        </p:spPr>
        <p:txBody>
          <a:bodyPr wrap="square">
            <a:spAutoFit/>
          </a:bodyPr>
          <a:lstStyle/>
          <a:p>
            <a:r>
              <a:rPr lang="vi-VN" sz="2400">
                <a:solidFill>
                  <a:srgbClr val="FF0000"/>
                </a:solidFill>
              </a:rPr>
              <a:t>1. Ý nghĩa của thu hoạch đúng thời điểm: để đảm bảo số lượng và chất lượng của nông sản, cần chú ý phải thu hoạch nhanh gọn và cẩn </a:t>
            </a:r>
            <a:r>
              <a:rPr lang="vi-VN" sz="2400">
                <a:solidFill>
                  <a:srgbClr val="FF0000"/>
                </a:solidFill>
              </a:rPr>
              <a:t>thận</a:t>
            </a:r>
            <a:r>
              <a:rPr lang="vi-VN" sz="2400" smtClean="0">
                <a:solidFill>
                  <a:srgbClr val="FF0000"/>
                </a:solidFill>
              </a:rPr>
              <a:t>.</a:t>
            </a:r>
            <a:endParaRPr lang="vi-VN" sz="2400">
              <a:solidFill>
                <a:srgbClr val="FF0000"/>
              </a:solidFill>
            </a:endParaRPr>
          </a:p>
          <a:p>
            <a:r>
              <a:rPr lang="vi-VN" sz="2400">
                <a:solidFill>
                  <a:srgbClr val="FF0000"/>
                </a:solidFill>
              </a:rPr>
              <a:t>2. Tùy theo loại cây trồng mà co cách thu hoạch khác nhau: hái, nhổ, đào và </a:t>
            </a:r>
            <a:r>
              <a:rPr lang="vi-VN" sz="2400">
                <a:solidFill>
                  <a:srgbClr val="FF0000"/>
                </a:solidFill>
              </a:rPr>
              <a:t>cắt</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307867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5</a:t>
            </a:r>
            <a:r>
              <a:rPr lang="en-US" sz="2400" b="1" smtClean="0">
                <a:solidFill>
                  <a:srgbClr val="FF0000"/>
                </a:solidFill>
                <a:latin typeface="Arial" pitchFamily="34" charset="0"/>
                <a:cs typeface="Arial" pitchFamily="34" charset="0"/>
              </a:rPr>
              <a:t>.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2. </a:t>
            </a:r>
            <a:r>
              <a:rPr lang="en-US" sz="2400" b="1">
                <a:solidFill>
                  <a:srgbClr val="FF0000"/>
                </a:solidFill>
                <a:latin typeface="Arial" pitchFamily="34" charset="0"/>
                <a:cs typeface="Arial" pitchFamily="34" charset="0"/>
              </a:rPr>
              <a:t>QUY TRÌNH TRỒNG </a:t>
            </a:r>
            <a:r>
              <a:rPr lang="en-US" sz="2400" b="1" smtClean="0">
                <a:solidFill>
                  <a:srgbClr val="FF0000"/>
                </a:solidFill>
                <a:latin typeface="Arial" pitchFamily="34" charset="0"/>
                <a:cs typeface="Arial" pitchFamily="34" charset="0"/>
              </a:rPr>
              <a:t>TRỌT(TIẾP)</a:t>
            </a:r>
            <a:endParaRPr lang="en-US" sz="2400">
              <a:solidFill>
                <a:srgbClr val="FF0000"/>
              </a:solidFill>
              <a:latin typeface="Arial" pitchFamily="34" charset="0"/>
              <a:cs typeface="Arial" pitchFamily="34" charset="0"/>
            </a:endParaRPr>
          </a:p>
        </p:txBody>
      </p:sp>
      <p:sp>
        <p:nvSpPr>
          <p:cNvPr id="2" name="Rectangle 1"/>
          <p:cNvSpPr/>
          <p:nvPr/>
        </p:nvSpPr>
        <p:spPr>
          <a:xfrm>
            <a:off x="457200" y="614065"/>
            <a:ext cx="7886700" cy="3416320"/>
          </a:xfrm>
          <a:prstGeom prst="rect">
            <a:avLst/>
          </a:prstGeom>
        </p:spPr>
        <p:txBody>
          <a:bodyPr wrap="square">
            <a:spAutoFit/>
          </a:bodyPr>
          <a:lstStyle/>
          <a:p>
            <a:r>
              <a:rPr lang="en-US" sz="2400" b="1">
                <a:latin typeface="Arial" pitchFamily="34" charset="0"/>
                <a:cs typeface="Arial" pitchFamily="34" charset="0"/>
              </a:rPr>
              <a:t>2.4.Thu hoạch</a:t>
            </a:r>
          </a:p>
          <a:p>
            <a:r>
              <a:rPr lang="en-US" sz="2400" b="1">
                <a:latin typeface="Arial" pitchFamily="34" charset="0"/>
                <a:cs typeface="Arial" pitchFamily="34" charset="0"/>
              </a:rPr>
              <a:t>- Ý nghĩa của thu hoạch đúng thời điểm: để đảm bảo số lượng và chất lượng của nông sản, cần chú ý phải thu hoạch nhanh gọn và cẩn thận.</a:t>
            </a:r>
          </a:p>
          <a:p>
            <a:r>
              <a:rPr lang="en-US" sz="2400" b="1">
                <a:latin typeface="Arial" pitchFamily="34" charset="0"/>
                <a:cs typeface="Arial" pitchFamily="34" charset="0"/>
              </a:rPr>
              <a:t>- Tùy theo loại cây trồng mà co cách thu hoạch khác nhau: hái, nhổ, đào và cắt.</a:t>
            </a:r>
          </a:p>
          <a:p>
            <a:r>
              <a:rPr lang="en-US" sz="2400" b="1">
                <a:latin typeface="Arial" pitchFamily="34" charset="0"/>
                <a:cs typeface="Arial" pitchFamily="34" charset="0"/>
              </a:rPr>
              <a:t>- Các phương pháp thu hoạch:</a:t>
            </a:r>
          </a:p>
          <a:p>
            <a:r>
              <a:rPr lang="en-US" sz="2400" b="1">
                <a:latin typeface="Arial" pitchFamily="34" charset="0"/>
                <a:cs typeface="Arial" pitchFamily="34" charset="0"/>
              </a:rPr>
              <a:t>+ Thu hoạch thủ công</a:t>
            </a:r>
          </a:p>
          <a:p>
            <a:r>
              <a:rPr lang="en-US" sz="2400" b="1">
                <a:latin typeface="Arial" pitchFamily="34" charset="0"/>
                <a:cs typeface="Arial" pitchFamily="34" charset="0"/>
              </a:rPr>
              <a:t>+ Thu hoạch cơ giới</a:t>
            </a:r>
          </a:p>
        </p:txBody>
      </p:sp>
    </p:spTree>
    <p:extLst>
      <p:ext uri="{BB962C8B-B14F-4D97-AF65-F5344CB8AC3E}">
        <p14:creationId xmlns:p14="http://schemas.microsoft.com/office/powerpoint/2010/main" val="42045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18743"/>
            <a:ext cx="8534400" cy="830997"/>
          </a:xfrm>
          <a:prstGeom prst="rect">
            <a:avLst/>
          </a:prstGeom>
        </p:spPr>
        <p:txBody>
          <a:bodyPr wrap="square">
            <a:spAutoFit/>
          </a:bodyPr>
          <a:lstStyle/>
          <a:p>
            <a:r>
              <a:rPr lang="en-US" sz="2400" b="1" smtClean="0">
                <a:solidFill>
                  <a:srgbClr val="0000FF"/>
                </a:solidFill>
                <a:latin typeface="Arial" pitchFamily="34" charset="0"/>
                <a:cs typeface="Arial" pitchFamily="34" charset="0"/>
              </a:rPr>
              <a:t>1</a:t>
            </a:r>
            <a:r>
              <a:rPr lang="vi-VN" sz="2400" b="1" smtClean="0">
                <a:solidFill>
                  <a:srgbClr val="0000FF"/>
                </a:solidFill>
                <a:latin typeface="Arial" pitchFamily="34" charset="0"/>
                <a:cs typeface="Arial" pitchFamily="34" charset="0"/>
              </a:rPr>
              <a:t>. </a:t>
            </a:r>
            <a:r>
              <a:rPr lang="vi-VN" sz="2400" b="1">
                <a:solidFill>
                  <a:srgbClr val="0000FF"/>
                </a:solidFill>
                <a:latin typeface="Arial" pitchFamily="34" charset="0"/>
                <a:cs typeface="Arial" pitchFamily="34" charset="0"/>
              </a:rPr>
              <a:t>Quan sát Hình 2.11, nêu các phương pháp thu hoạch và cách thức thu hoạch cho từng loại cây trồng.</a:t>
            </a:r>
            <a:endParaRPr lang="en-US" sz="2400" b="1">
              <a:solidFill>
                <a:srgbClr val="0000FF"/>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36" y="990600"/>
            <a:ext cx="8610599" cy="50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6005824"/>
            <a:ext cx="8001000" cy="830997"/>
          </a:xfrm>
          <a:prstGeom prst="rect">
            <a:avLst/>
          </a:prstGeom>
        </p:spPr>
        <p:txBody>
          <a:bodyPr wrap="square">
            <a:spAutoFit/>
          </a:bodyPr>
          <a:lstStyle/>
          <a:p>
            <a:r>
              <a:rPr lang="vi-VN" sz="2400" b="1">
                <a:solidFill>
                  <a:srgbClr val="0000FF"/>
                </a:solidFill>
              </a:rPr>
              <a:t>2. Thu hoạch bằng máy móc áp dụng hiệu quả nhất trong trường hợp nào?</a:t>
            </a:r>
            <a:endParaRPr lang="en-US" sz="2400" b="1">
              <a:solidFill>
                <a:srgbClr val="0000FF"/>
              </a:solidFill>
            </a:endParaRPr>
          </a:p>
        </p:txBody>
      </p:sp>
    </p:spTree>
    <p:extLst>
      <p:ext uri="{BB962C8B-B14F-4D97-AF65-F5344CB8AC3E}">
        <p14:creationId xmlns:p14="http://schemas.microsoft.com/office/powerpoint/2010/main" val="262330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676400" y="762000"/>
            <a:ext cx="6019800" cy="4572000"/>
          </a:xfrm>
          <a:prstGeom prst="cloudCallout">
            <a:avLst>
              <a:gd name="adj1" fmla="val -53013"/>
              <a:gd name="adj2" fmla="val 5591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99"/>
                </a:solidFill>
                <a:latin typeface="Arial" pitchFamily="34" charset="0"/>
                <a:cs typeface="Arial" pitchFamily="34" charset="0"/>
              </a:rPr>
              <a:t>Nhà bác Lan vừa trồng lạc, để cây lạc sinh trưởng và phát triển tốt thì nhà bác Lan cần tiến hành như thế nào?</a:t>
            </a:r>
            <a:br>
              <a:rPr lang="en-US" sz="2400" b="1">
                <a:solidFill>
                  <a:srgbClr val="000099"/>
                </a:solidFill>
                <a:latin typeface="Arial" pitchFamily="34" charset="0"/>
                <a:cs typeface="Arial" pitchFamily="34" charset="0"/>
              </a:rPr>
            </a:br>
            <a:endParaRPr lang="en-US" sz="2400" b="1">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990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05800" cy="3785652"/>
          </a:xfrm>
          <a:prstGeom prst="rect">
            <a:avLst/>
          </a:prstGeom>
        </p:spPr>
        <p:txBody>
          <a:bodyPr wrap="square">
            <a:spAutoFit/>
          </a:bodyPr>
          <a:lstStyle/>
          <a:p>
            <a:r>
              <a:rPr lang="vi-VN" sz="2400">
                <a:solidFill>
                  <a:srgbClr val="FF0000"/>
                </a:solidFill>
              </a:rPr>
              <a:t>1. Quan sát Hình 2.11, ta thấy có 2 phương pháp thu </a:t>
            </a:r>
            <a:r>
              <a:rPr lang="vi-VN" sz="2400">
                <a:solidFill>
                  <a:srgbClr val="FF0000"/>
                </a:solidFill>
              </a:rPr>
              <a:t>hoạch</a:t>
            </a:r>
            <a:r>
              <a:rPr lang="vi-VN" sz="2400" smtClean="0">
                <a:solidFill>
                  <a:srgbClr val="FF0000"/>
                </a:solidFill>
              </a:rPr>
              <a:t>:</a:t>
            </a:r>
            <a:endParaRPr lang="vi-VN" sz="2400">
              <a:solidFill>
                <a:srgbClr val="FF0000"/>
              </a:solidFill>
            </a:endParaRPr>
          </a:p>
          <a:p>
            <a:r>
              <a:rPr lang="vi-VN" sz="2400">
                <a:solidFill>
                  <a:srgbClr val="FF0000"/>
                </a:solidFill>
              </a:rPr>
              <a:t>   + Hình a: Phương pháp thủ công</a:t>
            </a:r>
            <a:r>
              <a:rPr lang="vi-VN" sz="2400">
                <a:solidFill>
                  <a:srgbClr val="FF0000"/>
                </a:solidFill>
              </a:rPr>
              <a:t>: </a:t>
            </a:r>
            <a:r>
              <a:rPr lang="vi-VN" sz="2400" smtClean="0">
                <a:solidFill>
                  <a:srgbClr val="FF0000"/>
                </a:solidFill>
              </a:rPr>
              <a:t>hái</a:t>
            </a:r>
            <a:endParaRPr lang="vi-VN" sz="2400">
              <a:solidFill>
                <a:srgbClr val="FF0000"/>
              </a:solidFill>
            </a:endParaRPr>
          </a:p>
          <a:p>
            <a:r>
              <a:rPr lang="vi-VN" sz="2400">
                <a:solidFill>
                  <a:srgbClr val="FF0000"/>
                </a:solidFill>
              </a:rPr>
              <a:t>   + Hình b: Phương pháp cơ giới</a:t>
            </a:r>
            <a:r>
              <a:rPr lang="vi-VN" sz="2400">
                <a:solidFill>
                  <a:srgbClr val="FF0000"/>
                </a:solidFill>
              </a:rPr>
              <a:t>: </a:t>
            </a:r>
            <a:r>
              <a:rPr lang="vi-VN" sz="2400" smtClean="0">
                <a:solidFill>
                  <a:srgbClr val="FF0000"/>
                </a:solidFill>
              </a:rPr>
              <a:t>hái</a:t>
            </a:r>
            <a:endParaRPr lang="vi-VN" sz="2400">
              <a:solidFill>
                <a:srgbClr val="FF0000"/>
              </a:solidFill>
            </a:endParaRPr>
          </a:p>
          <a:p>
            <a:r>
              <a:rPr lang="vi-VN" sz="2400">
                <a:solidFill>
                  <a:srgbClr val="FF0000"/>
                </a:solidFill>
              </a:rPr>
              <a:t>   + Hình c: Phương pháp cơ giới</a:t>
            </a:r>
            <a:r>
              <a:rPr lang="vi-VN" sz="2400">
                <a:solidFill>
                  <a:srgbClr val="FF0000"/>
                </a:solidFill>
              </a:rPr>
              <a:t>: </a:t>
            </a:r>
            <a:r>
              <a:rPr lang="vi-VN" sz="2400" smtClean="0">
                <a:solidFill>
                  <a:srgbClr val="FF0000"/>
                </a:solidFill>
              </a:rPr>
              <a:t>cắt</a:t>
            </a:r>
            <a:endParaRPr lang="vi-VN" sz="2400">
              <a:solidFill>
                <a:srgbClr val="FF0000"/>
              </a:solidFill>
            </a:endParaRPr>
          </a:p>
          <a:p>
            <a:r>
              <a:rPr lang="vi-VN" sz="2400">
                <a:solidFill>
                  <a:srgbClr val="FF0000"/>
                </a:solidFill>
              </a:rPr>
              <a:t>   + Hình d: Phương pháp cơ giới</a:t>
            </a:r>
            <a:r>
              <a:rPr lang="vi-VN" sz="2400">
                <a:solidFill>
                  <a:srgbClr val="FF0000"/>
                </a:solidFill>
              </a:rPr>
              <a:t>: </a:t>
            </a:r>
            <a:r>
              <a:rPr lang="vi-VN" sz="2400" smtClean="0">
                <a:solidFill>
                  <a:srgbClr val="FF0000"/>
                </a:solidFill>
              </a:rPr>
              <a:t>nhổ</a:t>
            </a:r>
            <a:endParaRPr lang="vi-VN" sz="2400">
              <a:solidFill>
                <a:srgbClr val="FF0000"/>
              </a:solidFill>
            </a:endParaRPr>
          </a:p>
          <a:p>
            <a:r>
              <a:rPr lang="vi-VN" sz="2400">
                <a:solidFill>
                  <a:srgbClr val="FF0000"/>
                </a:solidFill>
              </a:rPr>
              <a:t>   + Hình e: Phương pháp thủ công</a:t>
            </a:r>
            <a:r>
              <a:rPr lang="vi-VN" sz="2400">
                <a:solidFill>
                  <a:srgbClr val="FF0000"/>
                </a:solidFill>
              </a:rPr>
              <a:t>: </a:t>
            </a:r>
            <a:r>
              <a:rPr lang="vi-VN" sz="2400" smtClean="0">
                <a:solidFill>
                  <a:srgbClr val="FF0000"/>
                </a:solidFill>
              </a:rPr>
              <a:t>nhổ</a:t>
            </a:r>
            <a:endParaRPr lang="vi-VN" sz="2400">
              <a:solidFill>
                <a:srgbClr val="FF0000"/>
              </a:solidFill>
            </a:endParaRPr>
          </a:p>
          <a:p>
            <a:r>
              <a:rPr lang="vi-VN" sz="2400">
                <a:solidFill>
                  <a:srgbClr val="FF0000"/>
                </a:solidFill>
              </a:rPr>
              <a:t>   + Hình g: Phương pháp thủ công</a:t>
            </a:r>
            <a:r>
              <a:rPr lang="vi-VN" sz="2400">
                <a:solidFill>
                  <a:srgbClr val="FF0000"/>
                </a:solidFill>
              </a:rPr>
              <a:t>: </a:t>
            </a:r>
            <a:r>
              <a:rPr lang="vi-VN" sz="2400" smtClean="0">
                <a:solidFill>
                  <a:srgbClr val="FF0000"/>
                </a:solidFill>
              </a:rPr>
              <a:t>cắt</a:t>
            </a:r>
            <a:endParaRPr lang="vi-VN" sz="2400">
              <a:solidFill>
                <a:srgbClr val="FF0000"/>
              </a:solidFill>
            </a:endParaRPr>
          </a:p>
          <a:p>
            <a:r>
              <a:rPr lang="vi-VN" sz="2400">
                <a:solidFill>
                  <a:srgbClr val="FF0000"/>
                </a:solidFill>
              </a:rPr>
              <a:t>2. Thu hoạch bằng máy móc áp dụng hiệu quả nhất trong trường hợp nông trại có quy mô lớn, tốn nhiều sức </a:t>
            </a:r>
            <a:r>
              <a:rPr lang="vi-VN" sz="2400">
                <a:solidFill>
                  <a:srgbClr val="FF0000"/>
                </a:solidFill>
              </a:rPr>
              <a:t>người</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2439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457200" y="474345"/>
            <a:ext cx="8458200" cy="830997"/>
          </a:xfrm>
          <a:prstGeom prst="rect">
            <a:avLst/>
          </a:prstGeom>
        </p:spPr>
        <p:txBody>
          <a:bodyPr wrap="square">
            <a:spAutoFit/>
          </a:bodyPr>
          <a:lstStyle/>
          <a:p>
            <a:r>
              <a:rPr lang="en-US" sz="2400" b="1">
                <a:solidFill>
                  <a:srgbClr val="0000FF"/>
                </a:solidFill>
                <a:latin typeface="Arial" pitchFamily="34" charset="0"/>
                <a:cs typeface="Arial" pitchFamily="34" charset="0"/>
              </a:rPr>
              <a:t>1.Những biện pháp phòng trừ sâu bệnh trong Hình 2.10 thuộc nhóm biện pháp nào?</a:t>
            </a:r>
          </a:p>
        </p:txBody>
      </p:sp>
      <p:pic>
        <p:nvPicPr>
          <p:cNvPr id="5" name="Picture 4" descr="C:\Users\USER\Desktop\screenshot-2022-06-28-154432.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5342"/>
            <a:ext cx="8229600" cy="3876258"/>
          </a:xfrm>
          <a:prstGeom prst="rect">
            <a:avLst/>
          </a:prstGeom>
          <a:noFill/>
          <a:ln>
            <a:noFill/>
          </a:ln>
        </p:spPr>
      </p:pic>
      <p:sp>
        <p:nvSpPr>
          <p:cNvPr id="3" name="Rectangle 2"/>
          <p:cNvSpPr/>
          <p:nvPr/>
        </p:nvSpPr>
        <p:spPr>
          <a:xfrm>
            <a:off x="381000" y="5181600"/>
            <a:ext cx="8534400" cy="1631216"/>
          </a:xfrm>
          <a:prstGeom prst="rect">
            <a:avLst/>
          </a:prstGeom>
        </p:spPr>
        <p:txBody>
          <a:bodyPr wrap="square">
            <a:spAutoFit/>
          </a:bodyPr>
          <a:lstStyle/>
          <a:p>
            <a:r>
              <a:rPr lang="vi-VN" sz="2000" b="1">
                <a:solidFill>
                  <a:srgbClr val="0000FF"/>
                </a:solidFill>
              </a:rPr>
              <a:t>2. Nên ưu tiên sử dụng nhóm biện pháp nào? Vì sao?</a:t>
            </a:r>
          </a:p>
          <a:p>
            <a:r>
              <a:rPr lang="vi-VN" sz="2000" b="1">
                <a:solidFill>
                  <a:srgbClr val="0000FF"/>
                </a:solidFill>
              </a:rPr>
              <a:t>3. Khi sử dụng thuốc trừ sâu hóa học, người phun cần có những dụng cụ bảo hộ gì để đảm bảo an toàn cho bản thân?</a:t>
            </a:r>
          </a:p>
          <a:p>
            <a:r>
              <a:rPr lang="vi-VN" sz="2000" b="1">
                <a:solidFill>
                  <a:srgbClr val="0000FF"/>
                </a:solidFill>
              </a:rPr>
              <a:t>4. Sau khi sử dụng thuốc trừ sâu hóa học, cần làm gì với dụng cụ phun, bình thuốc để đảm bảo an toàn cho con người và môi trường?</a:t>
            </a:r>
          </a:p>
        </p:txBody>
      </p:sp>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457200" y="474345"/>
            <a:ext cx="8458200" cy="6340197"/>
          </a:xfrm>
          <a:prstGeom prst="rect">
            <a:avLst/>
          </a:prstGeom>
        </p:spPr>
        <p:txBody>
          <a:bodyPr wrap="square">
            <a:spAutoFit/>
          </a:bodyPr>
          <a:lstStyle/>
          <a:p>
            <a:r>
              <a:rPr lang="vi-VN" sz="2400" b="1">
                <a:solidFill>
                  <a:srgbClr val="FF0000"/>
                </a:solidFill>
                <a:latin typeface="Arial" pitchFamily="34" charset="0"/>
                <a:cs typeface="Arial" pitchFamily="34" charset="0"/>
              </a:rPr>
              <a:t>1.</a:t>
            </a:r>
            <a:r>
              <a:rPr lang="vi-VN" sz="2400">
                <a:solidFill>
                  <a:srgbClr val="FF0000"/>
                </a:solidFill>
                <a:latin typeface="Arial" pitchFamily="34" charset="0"/>
                <a:cs typeface="Arial" pitchFamily="34" charset="0"/>
              </a:rPr>
              <a:t> </a:t>
            </a:r>
            <a:r>
              <a:rPr lang="vi-VN" sz="2400" smtClean="0">
                <a:solidFill>
                  <a:srgbClr val="FF0000"/>
                </a:solidFill>
                <a:latin typeface="Arial" pitchFamily="34" charset="0"/>
                <a:cs typeface="Arial" pitchFamily="34" charset="0"/>
              </a:rPr>
              <a:t>Biện </a:t>
            </a:r>
            <a:r>
              <a:rPr lang="vi-VN" sz="2400">
                <a:solidFill>
                  <a:srgbClr val="FF0000"/>
                </a:solidFill>
                <a:latin typeface="Arial" pitchFamily="34" charset="0"/>
                <a:cs typeface="Arial" pitchFamily="34" charset="0"/>
              </a:rPr>
              <a:t>pháp canh tác: xen canh (Hình b), giống lúa kháng bệnh bạc lá (Hình d)</a:t>
            </a:r>
          </a:p>
          <a:p>
            <a:r>
              <a:rPr lang="vi-VN" sz="2400">
                <a:solidFill>
                  <a:srgbClr val="FF0000"/>
                </a:solidFill>
                <a:latin typeface="Arial" pitchFamily="34" charset="0"/>
                <a:cs typeface="Arial" pitchFamily="34" charset="0"/>
              </a:rPr>
              <a:t>Biện pháp vật lí, cơ giới: Bao quả (Hình c), bẫy dính màu vàng phòng trừ rầy, rệp (Hình g)</a:t>
            </a:r>
          </a:p>
          <a:p>
            <a:r>
              <a:rPr lang="vi-VN" sz="2400">
                <a:solidFill>
                  <a:srgbClr val="FF0000"/>
                </a:solidFill>
                <a:latin typeface="Arial" pitchFamily="34" charset="0"/>
                <a:cs typeface="Arial" pitchFamily="34" charset="0"/>
              </a:rPr>
              <a:t>Biện pháp sinh học: bọ rùa ăn rệp hại cây trồng (Hình a)</a:t>
            </a:r>
          </a:p>
          <a:p>
            <a:r>
              <a:rPr lang="vi-VN" sz="2400">
                <a:solidFill>
                  <a:srgbClr val="FF0000"/>
                </a:solidFill>
                <a:latin typeface="Arial" pitchFamily="34" charset="0"/>
                <a:cs typeface="Arial" pitchFamily="34" charset="0"/>
              </a:rPr>
              <a:t>Biện pháp hóa học: Phun thuốc trừ sâu hóa học (Hình e)</a:t>
            </a:r>
          </a:p>
          <a:p>
            <a:r>
              <a:rPr lang="vi-VN" sz="2400" b="1">
                <a:solidFill>
                  <a:srgbClr val="FF0000"/>
                </a:solidFill>
                <a:latin typeface="Arial" pitchFamily="34" charset="0"/>
                <a:cs typeface="Arial" pitchFamily="34" charset="0"/>
              </a:rPr>
              <a:t>2.</a:t>
            </a:r>
            <a:r>
              <a:rPr lang="vi-VN" sz="2400">
                <a:solidFill>
                  <a:srgbClr val="FF0000"/>
                </a:solidFill>
                <a:latin typeface="Arial" pitchFamily="34" charset="0"/>
                <a:cs typeface="Arial" pitchFamily="34" charset="0"/>
              </a:rPr>
              <a:t> Nên ưu tiên sử dụng nhóm biện pháp canh tác, vật lí cơ giới và sinh học. Vì các biện pháp này không gây hại cho con người, cho sinh vật có lợi, cho môi </a:t>
            </a:r>
            <a:r>
              <a:rPr lang="vi-VN" sz="2400">
                <a:solidFill>
                  <a:srgbClr val="FF0000"/>
                </a:solidFill>
                <a:latin typeface="Arial" pitchFamily="34" charset="0"/>
                <a:cs typeface="Arial" pitchFamily="34" charset="0"/>
              </a:rPr>
              <a:t>trường</a:t>
            </a:r>
            <a:r>
              <a:rPr lang="vi-VN" sz="2400" smtClean="0">
                <a:solidFill>
                  <a:srgbClr val="FF0000"/>
                </a:solidFill>
                <a:latin typeface="Arial" pitchFamily="34" charset="0"/>
                <a:cs typeface="Arial" pitchFamily="34" charset="0"/>
              </a:rPr>
              <a:t>.</a:t>
            </a:r>
            <a:endParaRPr lang="en-US" sz="2400" smtClean="0">
              <a:solidFill>
                <a:srgbClr val="FF0000"/>
              </a:solidFill>
              <a:latin typeface="Arial" pitchFamily="34" charset="0"/>
              <a:cs typeface="Arial" pitchFamily="34" charset="0"/>
            </a:endParaRPr>
          </a:p>
          <a:p>
            <a:r>
              <a:rPr lang="en-US" sz="2400" b="1">
                <a:solidFill>
                  <a:srgbClr val="FF0000"/>
                </a:solidFill>
                <a:latin typeface="Arial" pitchFamily="34" charset="0"/>
                <a:cs typeface="Arial" pitchFamily="34" charset="0"/>
              </a:rPr>
              <a:t>3.</a:t>
            </a:r>
            <a:r>
              <a:rPr lang="en-US" sz="2400">
                <a:solidFill>
                  <a:srgbClr val="FF0000"/>
                </a:solidFill>
                <a:latin typeface="Arial" pitchFamily="34" charset="0"/>
                <a:cs typeface="Arial" pitchFamily="34" charset="0"/>
              </a:rPr>
              <a:t> Quan sát Hình 2.10.e và liên hệ thực tế để trả lời: đeo khẩu trang, mặc quần dài, áo dài, đội mũ, ...</a:t>
            </a:r>
          </a:p>
          <a:p>
            <a:r>
              <a:rPr lang="en-US" sz="2400" b="1">
                <a:solidFill>
                  <a:srgbClr val="FF0000"/>
                </a:solidFill>
                <a:latin typeface="Arial" pitchFamily="34" charset="0"/>
                <a:cs typeface="Arial" pitchFamily="34" charset="0"/>
              </a:rPr>
              <a:t>4. </a:t>
            </a:r>
            <a:r>
              <a:rPr lang="en-US" sz="2400">
                <a:solidFill>
                  <a:srgbClr val="FF0000"/>
                </a:solidFill>
                <a:latin typeface="Arial" pitchFamily="34" charset="0"/>
                <a:cs typeface="Arial" pitchFamily="34" charset="0"/>
              </a:rPr>
              <a:t> Liên hệ thực tế để trả lời: dụng cụ phun cần xử lí sạch sẽ, vứt bao bì thuốc trừ sâu đúng nơi quy định để không làm ô nhiễm môi trường.</a:t>
            </a:r>
          </a:p>
          <a:p>
            <a:endParaRPr lang="vi-VN" sz="2400"/>
          </a:p>
          <a:p>
            <a:r>
              <a:rPr lang="vi-VN" sz="2400"/>
              <a:t/>
            </a:r>
            <a:br>
              <a:rPr lang="vi-VN" sz="2400"/>
            </a:br>
            <a:endParaRPr lang="vi-VN" sz="2200" b="1">
              <a:solidFill>
                <a:srgbClr val="000099"/>
              </a:solidFill>
            </a:endParaRPr>
          </a:p>
        </p:txBody>
      </p:sp>
    </p:spTree>
    <p:extLst>
      <p:ext uri="{BB962C8B-B14F-4D97-AF65-F5344CB8AC3E}">
        <p14:creationId xmlns:p14="http://schemas.microsoft.com/office/powerpoint/2010/main" val="39426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1200329"/>
          </a:xfrm>
          <a:prstGeom prst="rect">
            <a:avLst/>
          </a:prstGeom>
        </p:spPr>
        <p:txBody>
          <a:bodyPr wrap="square">
            <a:spAutoFit/>
          </a:bodyPr>
          <a:lstStyle/>
          <a:p>
            <a:r>
              <a:rPr lang="en-US" sz="2400" b="1">
                <a:solidFill>
                  <a:srgbClr val="000099"/>
                </a:solidFill>
                <a:latin typeface="Arial" pitchFamily="34" charset="0"/>
                <a:cs typeface="Arial" pitchFamily="34" charset="0"/>
              </a:rPr>
              <a:t>Liệt kê các phương pháp chăm sóc cây trồng được áp dụng tại địa phương em</a:t>
            </a:r>
          </a:p>
          <a:p>
            <a:r>
              <a:rPr lang="vi-VN" sz="2400" b="1" smtClean="0">
                <a:solidFill>
                  <a:srgbClr val="000099"/>
                </a:solidFill>
              </a:rPr>
              <a:t>Ghi </a:t>
            </a:r>
            <a:r>
              <a:rPr lang="vi-VN" sz="2400" b="1" smtClean="0">
                <a:solidFill>
                  <a:srgbClr val="000099"/>
                </a:solidFill>
              </a:rPr>
              <a:t>trên giấy A4. Giờ sau nộp </a:t>
            </a:r>
            <a:r>
              <a:rPr lang="en-US" sz="2400" b="1" smtClean="0">
                <a:solidFill>
                  <a:srgbClr val="000099"/>
                </a:solidFill>
              </a:rPr>
              <a:t>GV</a:t>
            </a:r>
            <a:endParaRPr lang="en-US" sz="2400" b="1">
              <a:solidFill>
                <a:srgbClr val="000099"/>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57200" y="76200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99"/>
                </a:solidFill>
                <a:latin typeface="Arial" pitchFamily="34" charset="0"/>
                <a:cs typeface="Arial" pitchFamily="34" charset="0"/>
              </a:rPr>
              <a:t>Nhà bác Lan vừa trồng lạc, để cây lạc sinh trưởng và phát triển tốt thì nhà bác Lan cần tiến hành như thế nào?</a:t>
            </a:r>
            <a:br>
              <a:rPr lang="en-US" sz="2400" b="1">
                <a:solidFill>
                  <a:srgbClr val="000099"/>
                </a:solidFill>
                <a:latin typeface="Arial" pitchFamily="34" charset="0"/>
                <a:cs typeface="Arial" pitchFamily="34" charset="0"/>
              </a:rPr>
            </a:br>
            <a:endParaRPr lang="en-US" sz="2400" b="1">
              <a:solidFill>
                <a:srgbClr val="000099"/>
              </a:solidFill>
              <a:latin typeface="Arial" pitchFamily="34" charset="0"/>
              <a:cs typeface="Arial" pitchFamily="34" charset="0"/>
            </a:endParaRPr>
          </a:p>
        </p:txBody>
      </p:sp>
      <p:sp>
        <p:nvSpPr>
          <p:cNvPr id="2" name="Rectangle 1"/>
          <p:cNvSpPr/>
          <p:nvPr/>
        </p:nvSpPr>
        <p:spPr>
          <a:xfrm>
            <a:off x="5181600" y="1371600"/>
            <a:ext cx="3124200" cy="461665"/>
          </a:xfrm>
          <a:prstGeom prst="rect">
            <a:avLst/>
          </a:prstGeom>
        </p:spPr>
        <p:txBody>
          <a:bodyPr wrap="square">
            <a:spAutoFit/>
          </a:bodyPr>
          <a:lstStyle/>
          <a:p>
            <a:r>
              <a:rPr lang="en-US" sz="2400" b="1">
                <a:solidFill>
                  <a:srgbClr val="000099"/>
                </a:solidFill>
                <a:latin typeface="Arial" pitchFamily="34" charset="0"/>
                <a:cs typeface="Arial" pitchFamily="34" charset="0"/>
              </a:rPr>
              <a:t>Chăm sóc cây. </a:t>
            </a:r>
            <a:r>
              <a:rPr lang="vi-VN" b="1" smtClean="0">
                <a:solidFill>
                  <a:srgbClr val="000099"/>
                </a:solidFill>
                <a:latin typeface="Arial" pitchFamily="34" charset="0"/>
                <a:cs typeface="Arial" pitchFamily="34" charset="0"/>
              </a:rPr>
              <a:t>. </a:t>
            </a:r>
            <a:endParaRPr lang="en-US" b="1">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5180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296" y="614065"/>
            <a:ext cx="4949504" cy="1384995"/>
          </a:xfrm>
          <a:prstGeom prst="rect">
            <a:avLst/>
          </a:prstGeom>
        </p:spPr>
        <p:txBody>
          <a:bodyPr wrap="square">
            <a:spAutoFit/>
          </a:bodyPr>
          <a:lstStyle/>
          <a:p>
            <a:r>
              <a:rPr lang="en-US" sz="2000" b="1">
                <a:solidFill>
                  <a:srgbClr val="0000FF"/>
                </a:solidFill>
                <a:latin typeface="Arial" pitchFamily="34" charset="0"/>
                <a:cs typeface="Arial" pitchFamily="34" charset="0"/>
              </a:rPr>
              <a:t>1.Em hãy lựa chọn hoạt động thích hợp với tình trạng cây trồng theo mẫu Bảng </a:t>
            </a:r>
            <a:r>
              <a:rPr lang="en-US" sz="2000" b="1">
                <a:solidFill>
                  <a:srgbClr val="0000FF"/>
                </a:solidFill>
                <a:latin typeface="Arial" pitchFamily="34" charset="0"/>
                <a:cs typeface="Arial" pitchFamily="34" charset="0"/>
              </a:rPr>
              <a:t>2.1</a:t>
            </a:r>
            <a:r>
              <a:rPr lang="en-US" sz="2000" b="1" smtClean="0">
                <a:solidFill>
                  <a:srgbClr val="0000FF"/>
                </a:solidFill>
                <a:latin typeface="Arial" pitchFamily="34" charset="0"/>
                <a:cs typeface="Arial" pitchFamily="34" charset="0"/>
              </a:rPr>
              <a:t>.</a:t>
            </a:r>
          </a:p>
          <a:p>
            <a:endParaRPr lang="en-US" sz="2400" b="1">
              <a:solidFill>
                <a:srgbClr val="000099"/>
              </a:solidFill>
              <a:latin typeface="Arial" pitchFamily="34" charset="0"/>
              <a:cs typeface="Arial" pitchFamily="34" charset="0"/>
            </a:endParaRPr>
          </a:p>
        </p:txBody>
      </p:sp>
      <p:sp>
        <p:nvSpPr>
          <p:cNvPr id="11" name="Rectangle 2"/>
          <p:cNvSpPr>
            <a:spLocks noChangeArrowheads="1"/>
          </p:cNvSpPr>
          <p:nvPr/>
        </p:nvSpPr>
        <p:spPr bwMode="auto">
          <a:xfrm>
            <a:off x="60405" y="15240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4108545"/>
              </p:ext>
            </p:extLst>
          </p:nvPr>
        </p:nvGraphicFramePr>
        <p:xfrm>
          <a:off x="321945" y="1699147"/>
          <a:ext cx="4416105" cy="1483360"/>
        </p:xfrm>
        <a:graphic>
          <a:graphicData uri="http://schemas.openxmlformats.org/drawingml/2006/table">
            <a:tbl>
              <a:tblPr firstRow="1" bandRow="1">
                <a:tableStyleId>{5C22544A-7EE6-4342-B048-85BDC9FD1C3A}</a:tableStyleId>
              </a:tblPr>
              <a:tblGrid>
                <a:gridCol w="2358703"/>
                <a:gridCol w="914400"/>
                <a:gridCol w="1143002"/>
              </a:tblGrid>
              <a:tr h="370840">
                <a:tc>
                  <a:txBody>
                    <a:bodyPr/>
                    <a:lstStyle/>
                    <a:p>
                      <a:r>
                        <a:rPr lang="en-US" smtClean="0"/>
                        <a:t>Tình</a:t>
                      </a:r>
                      <a:r>
                        <a:rPr lang="en-US" baseline="0" smtClean="0"/>
                        <a:t> trạng cây trồng</a:t>
                      </a:r>
                      <a:endParaRPr lang="en-US"/>
                    </a:p>
                  </a:txBody>
                  <a:tcPr/>
                </a:tc>
                <a:tc>
                  <a:txBody>
                    <a:bodyPr/>
                    <a:lstStyle/>
                    <a:p>
                      <a:r>
                        <a:rPr lang="en-US" smtClean="0"/>
                        <a:t>Tỉa</a:t>
                      </a:r>
                      <a:r>
                        <a:rPr lang="en-US" baseline="0" smtClean="0"/>
                        <a:t> cây</a:t>
                      </a:r>
                      <a:endParaRPr lang="en-US"/>
                    </a:p>
                  </a:txBody>
                  <a:tcPr/>
                </a:tc>
                <a:tc>
                  <a:txBody>
                    <a:bodyPr/>
                    <a:lstStyle/>
                    <a:p>
                      <a:r>
                        <a:rPr lang="en-US" smtClean="0"/>
                        <a:t>Dặm</a:t>
                      </a:r>
                      <a:r>
                        <a:rPr lang="en-US" baseline="0" smtClean="0"/>
                        <a:t> cây</a:t>
                      </a:r>
                      <a:endParaRPr lang="en-US"/>
                    </a:p>
                  </a:txBody>
                  <a:tcPr/>
                </a:tc>
              </a:tr>
              <a:tr h="370840">
                <a:tc>
                  <a:txBody>
                    <a:bodyPr/>
                    <a:lstStyle/>
                    <a:p>
                      <a:r>
                        <a:rPr lang="en-US" smtClean="0"/>
                        <a:t>Cây</a:t>
                      </a:r>
                      <a:r>
                        <a:rPr lang="en-US" baseline="0" smtClean="0"/>
                        <a:t> yếu, bị sâu bệnh</a:t>
                      </a:r>
                      <a:endParaRPr lang="en-US"/>
                    </a:p>
                  </a:txBody>
                  <a:tcPr/>
                </a:tc>
                <a:tc>
                  <a:txBody>
                    <a:bodyPr/>
                    <a:lstStyle/>
                    <a:p>
                      <a:endParaRPr lang="en-US"/>
                    </a:p>
                  </a:txBody>
                  <a:tcPr/>
                </a:tc>
                <a:tc>
                  <a:txBody>
                    <a:bodyPr/>
                    <a:lstStyle/>
                    <a:p>
                      <a:endParaRPr lang="en-US"/>
                    </a:p>
                  </a:txBody>
                  <a:tcPr/>
                </a:tc>
              </a:tr>
              <a:tr h="370840">
                <a:tc>
                  <a:txBody>
                    <a:bodyPr/>
                    <a:lstStyle/>
                    <a:p>
                      <a:r>
                        <a:rPr lang="en-US" smtClean="0"/>
                        <a:t>Cây</a:t>
                      </a:r>
                      <a:r>
                        <a:rPr lang="en-US" baseline="0" smtClean="0"/>
                        <a:t> bị chết, không mọc</a:t>
                      </a:r>
                      <a:endParaRPr lang="en-US"/>
                    </a:p>
                  </a:txBody>
                  <a:tcPr/>
                </a:tc>
                <a:tc>
                  <a:txBody>
                    <a:bodyPr/>
                    <a:lstStyle/>
                    <a:p>
                      <a:endParaRPr lang="en-US"/>
                    </a:p>
                  </a:txBody>
                  <a:tcPr/>
                </a:tc>
                <a:tc>
                  <a:txBody>
                    <a:bodyPr/>
                    <a:lstStyle/>
                    <a:p>
                      <a:endParaRPr lang="en-US"/>
                    </a:p>
                  </a:txBody>
                  <a:tcPr/>
                </a:tc>
              </a:tr>
              <a:tr h="370840">
                <a:tc>
                  <a:txBody>
                    <a:bodyPr/>
                    <a:lstStyle/>
                    <a:p>
                      <a:r>
                        <a:rPr lang="en-US" smtClean="0"/>
                        <a:t>Cây</a:t>
                      </a:r>
                      <a:r>
                        <a:rPr lang="en-US" baseline="0" smtClean="0"/>
                        <a:t> mọc quá dày</a:t>
                      </a:r>
                      <a:endParaRPr lang="en-US"/>
                    </a:p>
                  </a:txBody>
                  <a:tcPr/>
                </a:tc>
                <a:tc>
                  <a:txBody>
                    <a:bodyPr/>
                    <a:lstStyle/>
                    <a:p>
                      <a:endParaRPr lang="en-US"/>
                    </a:p>
                  </a:txBody>
                  <a:tcPr/>
                </a:tc>
                <a:tc>
                  <a:txBody>
                    <a:bodyPr/>
                    <a:lstStyle/>
                    <a:p>
                      <a:endParaRPr lang="en-US"/>
                    </a:p>
                  </a:txBody>
                  <a:tcPr/>
                </a:tc>
              </a:tr>
            </a:tbl>
          </a:graphicData>
        </a:graphic>
      </p:graphicFrame>
      <p:sp>
        <p:nvSpPr>
          <p:cNvPr id="3" name="Rectangle 2"/>
          <p:cNvSpPr/>
          <p:nvPr/>
        </p:nvSpPr>
        <p:spPr>
          <a:xfrm>
            <a:off x="5105400" y="685800"/>
            <a:ext cx="3832787" cy="1015663"/>
          </a:xfrm>
          <a:prstGeom prst="rect">
            <a:avLst/>
          </a:prstGeom>
        </p:spPr>
        <p:txBody>
          <a:bodyPr wrap="square">
            <a:spAutoFit/>
          </a:bodyPr>
          <a:lstStyle/>
          <a:p>
            <a:r>
              <a:rPr lang="en-US" sz="2000" b="1">
                <a:solidFill>
                  <a:srgbClr val="0000FF"/>
                </a:solidFill>
                <a:latin typeface="Arial" pitchFamily="34" charset="0"/>
                <a:cs typeface="Arial" pitchFamily="34" charset="0"/>
              </a:rPr>
              <a:t>2.Quan sát Hình 2.6 và mô tả công việc làm cỏ (a), vun xới (b).</a:t>
            </a:r>
          </a:p>
        </p:txBody>
      </p:sp>
      <p:pic>
        <p:nvPicPr>
          <p:cNvPr id="12" name="Picture 11" descr="C:\Users\USER\Desktop\image23.png"/>
          <p:cNvPicPr/>
          <p:nvPr/>
        </p:nvPicPr>
        <p:blipFill>
          <a:blip r:embed="rId2">
            <a:extLst>
              <a:ext uri="{28A0092B-C50C-407E-A947-70E740481C1C}">
                <a14:useLocalDpi xmlns:a14="http://schemas.microsoft.com/office/drawing/2010/main" val="0"/>
              </a:ext>
            </a:extLst>
          </a:blip>
          <a:srcRect/>
          <a:stretch>
            <a:fillRect/>
          </a:stretch>
        </p:blipFill>
        <p:spPr bwMode="auto">
          <a:xfrm>
            <a:off x="5083791" y="1600200"/>
            <a:ext cx="4060209" cy="2028825"/>
          </a:xfrm>
          <a:prstGeom prst="rect">
            <a:avLst/>
          </a:prstGeom>
          <a:noFill/>
          <a:ln>
            <a:noFill/>
          </a:ln>
        </p:spPr>
      </p:pic>
      <p:sp>
        <p:nvSpPr>
          <p:cNvPr id="7" name="Rectangle 6"/>
          <p:cNvSpPr/>
          <p:nvPr/>
        </p:nvSpPr>
        <p:spPr>
          <a:xfrm>
            <a:off x="308296" y="3629025"/>
            <a:ext cx="8835704" cy="707886"/>
          </a:xfrm>
          <a:prstGeom prst="rect">
            <a:avLst/>
          </a:prstGeom>
        </p:spPr>
        <p:txBody>
          <a:bodyPr wrap="square">
            <a:spAutoFit/>
          </a:bodyPr>
          <a:lstStyle/>
          <a:p>
            <a:r>
              <a:rPr lang="vi-VN" sz="2000" b="1">
                <a:solidFill>
                  <a:srgbClr val="0000FF"/>
                </a:solidFill>
                <a:latin typeface="Arial" pitchFamily="34" charset="0"/>
                <a:cs typeface="Arial" pitchFamily="34" charset="0"/>
              </a:rPr>
              <a:t>3.Quan sát Hình 2.7 và cho biết: Các thời điểm nào cần bón thúc cho lúa? Vì sao?</a:t>
            </a:r>
            <a:endParaRPr lang="en-US" sz="2000" b="1">
              <a:solidFill>
                <a:srgbClr val="0000FF"/>
              </a:solidFill>
              <a:latin typeface="Arial" pitchFamily="34" charset="0"/>
              <a:cs typeface="Arial" pitchFamily="34" charset="0"/>
            </a:endParaRPr>
          </a:p>
        </p:txBody>
      </p:sp>
      <p:pic>
        <p:nvPicPr>
          <p:cNvPr id="13" name="Picture 12" descr="C:\Users\USER\Desktop\pasted image 0 (1).png"/>
          <p:cNvPicPr/>
          <p:nvPr/>
        </p:nvPicPr>
        <p:blipFill>
          <a:blip r:embed="rId3">
            <a:extLst>
              <a:ext uri="{28A0092B-C50C-407E-A947-70E740481C1C}">
                <a14:useLocalDpi xmlns:a14="http://schemas.microsoft.com/office/drawing/2010/main" val="0"/>
              </a:ext>
            </a:extLst>
          </a:blip>
          <a:srcRect/>
          <a:stretch>
            <a:fillRect/>
          </a:stretch>
        </p:blipFill>
        <p:spPr bwMode="auto">
          <a:xfrm>
            <a:off x="308296" y="4495800"/>
            <a:ext cx="8378504" cy="2219325"/>
          </a:xfrm>
          <a:prstGeom prst="rect">
            <a:avLst/>
          </a:prstGeom>
          <a:noFill/>
          <a:ln>
            <a:noFill/>
          </a:ln>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60405" y="15240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40764926"/>
              </p:ext>
            </p:extLst>
          </p:nvPr>
        </p:nvGraphicFramePr>
        <p:xfrm>
          <a:off x="457200" y="762000"/>
          <a:ext cx="4416105" cy="1483360"/>
        </p:xfrm>
        <a:graphic>
          <a:graphicData uri="http://schemas.openxmlformats.org/drawingml/2006/table">
            <a:tbl>
              <a:tblPr firstRow="1" bandRow="1">
                <a:tableStyleId>{5C22544A-7EE6-4342-B048-85BDC9FD1C3A}</a:tableStyleId>
              </a:tblPr>
              <a:tblGrid>
                <a:gridCol w="2358703"/>
                <a:gridCol w="914400"/>
                <a:gridCol w="1143002"/>
              </a:tblGrid>
              <a:tr h="370840">
                <a:tc>
                  <a:txBody>
                    <a:bodyPr/>
                    <a:lstStyle/>
                    <a:p>
                      <a:r>
                        <a:rPr lang="en-US" smtClean="0"/>
                        <a:t>Tình</a:t>
                      </a:r>
                      <a:r>
                        <a:rPr lang="en-US" baseline="0" smtClean="0"/>
                        <a:t> trạng cây trồng</a:t>
                      </a:r>
                      <a:endParaRPr lang="en-US"/>
                    </a:p>
                  </a:txBody>
                  <a:tcPr/>
                </a:tc>
                <a:tc>
                  <a:txBody>
                    <a:bodyPr/>
                    <a:lstStyle/>
                    <a:p>
                      <a:r>
                        <a:rPr lang="en-US" smtClean="0"/>
                        <a:t>Tỉa</a:t>
                      </a:r>
                      <a:r>
                        <a:rPr lang="en-US" baseline="0" smtClean="0"/>
                        <a:t> cây</a:t>
                      </a:r>
                      <a:endParaRPr lang="en-US"/>
                    </a:p>
                  </a:txBody>
                  <a:tcPr/>
                </a:tc>
                <a:tc>
                  <a:txBody>
                    <a:bodyPr/>
                    <a:lstStyle/>
                    <a:p>
                      <a:r>
                        <a:rPr lang="en-US" smtClean="0"/>
                        <a:t>Dặm</a:t>
                      </a:r>
                      <a:r>
                        <a:rPr lang="en-US" baseline="0" smtClean="0"/>
                        <a:t> cây</a:t>
                      </a:r>
                      <a:endParaRPr lang="en-US"/>
                    </a:p>
                  </a:txBody>
                  <a:tcPr/>
                </a:tc>
              </a:tr>
              <a:tr h="370840">
                <a:tc>
                  <a:txBody>
                    <a:bodyPr/>
                    <a:lstStyle/>
                    <a:p>
                      <a:r>
                        <a:rPr lang="en-US" smtClean="0"/>
                        <a:t>Cây</a:t>
                      </a:r>
                      <a:r>
                        <a:rPr lang="en-US" baseline="0" smtClean="0"/>
                        <a:t> yếu, bị sâu bệnh</a:t>
                      </a:r>
                      <a:endParaRPr lang="en-US"/>
                    </a:p>
                  </a:txBody>
                  <a:tcPr/>
                </a:tc>
                <a:tc>
                  <a:txBody>
                    <a:bodyPr/>
                    <a:lstStyle/>
                    <a:p>
                      <a:r>
                        <a:rPr lang="en-US" smtClean="0"/>
                        <a:t>x</a:t>
                      </a:r>
                      <a:endParaRPr lang="en-US"/>
                    </a:p>
                  </a:txBody>
                  <a:tcPr/>
                </a:tc>
                <a:tc>
                  <a:txBody>
                    <a:bodyPr/>
                    <a:lstStyle/>
                    <a:p>
                      <a:endParaRPr lang="en-US"/>
                    </a:p>
                  </a:txBody>
                  <a:tcPr/>
                </a:tc>
              </a:tr>
              <a:tr h="370840">
                <a:tc>
                  <a:txBody>
                    <a:bodyPr/>
                    <a:lstStyle/>
                    <a:p>
                      <a:r>
                        <a:rPr lang="en-US" smtClean="0"/>
                        <a:t>Cây</a:t>
                      </a:r>
                      <a:r>
                        <a:rPr lang="en-US" baseline="0" smtClean="0"/>
                        <a:t> bị chết, không mọc</a:t>
                      </a:r>
                      <a:endParaRPr lang="en-US"/>
                    </a:p>
                  </a:txBody>
                  <a:tcPr/>
                </a:tc>
                <a:tc>
                  <a:txBody>
                    <a:bodyPr/>
                    <a:lstStyle/>
                    <a:p>
                      <a:endParaRPr lang="en-US"/>
                    </a:p>
                  </a:txBody>
                  <a:tcPr/>
                </a:tc>
                <a:tc>
                  <a:txBody>
                    <a:bodyPr/>
                    <a:lstStyle/>
                    <a:p>
                      <a:r>
                        <a:rPr lang="en-US" smtClean="0"/>
                        <a:t>x</a:t>
                      </a:r>
                      <a:endParaRPr lang="en-US"/>
                    </a:p>
                  </a:txBody>
                  <a:tcPr/>
                </a:tc>
              </a:tr>
              <a:tr h="370840">
                <a:tc>
                  <a:txBody>
                    <a:bodyPr/>
                    <a:lstStyle/>
                    <a:p>
                      <a:r>
                        <a:rPr lang="en-US" smtClean="0"/>
                        <a:t>Cây</a:t>
                      </a:r>
                      <a:r>
                        <a:rPr lang="en-US" baseline="0" smtClean="0"/>
                        <a:t> mọc quá dày</a:t>
                      </a:r>
                      <a:endParaRPr lang="en-US"/>
                    </a:p>
                  </a:txBody>
                  <a:tcPr/>
                </a:tc>
                <a:tc>
                  <a:txBody>
                    <a:bodyPr/>
                    <a:lstStyle/>
                    <a:p>
                      <a:r>
                        <a:rPr lang="en-US" smtClean="0"/>
                        <a:t>x</a:t>
                      </a:r>
                      <a:endParaRPr lang="en-US"/>
                    </a:p>
                  </a:txBody>
                  <a:tcPr/>
                </a:tc>
                <a:tc>
                  <a:txBody>
                    <a:bodyPr/>
                    <a:lstStyle/>
                    <a:p>
                      <a:endParaRPr lang="en-US"/>
                    </a:p>
                  </a:txBody>
                  <a:tcPr/>
                </a:tc>
              </a:tr>
            </a:tbl>
          </a:graphicData>
        </a:graphic>
      </p:graphicFrame>
      <p:sp>
        <p:nvSpPr>
          <p:cNvPr id="5" name="TextBox 4"/>
          <p:cNvSpPr txBox="1"/>
          <p:nvPr/>
        </p:nvSpPr>
        <p:spPr>
          <a:xfrm>
            <a:off x="60405" y="990600"/>
            <a:ext cx="396795" cy="400110"/>
          </a:xfrm>
          <a:prstGeom prst="rect">
            <a:avLst/>
          </a:prstGeom>
          <a:noFill/>
        </p:spPr>
        <p:txBody>
          <a:bodyPr wrap="square" rtlCol="0">
            <a:spAutoFit/>
          </a:bodyPr>
          <a:lstStyle/>
          <a:p>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6" name="Rectangle 5"/>
          <p:cNvSpPr/>
          <p:nvPr/>
        </p:nvSpPr>
        <p:spPr>
          <a:xfrm>
            <a:off x="258801" y="2323575"/>
            <a:ext cx="8679385" cy="4154984"/>
          </a:xfrm>
          <a:prstGeom prst="rect">
            <a:avLst/>
          </a:prstGeom>
        </p:spPr>
        <p:txBody>
          <a:bodyPr wrap="square">
            <a:spAutoFit/>
          </a:bodyPr>
          <a:lstStyle/>
          <a:p>
            <a:r>
              <a:rPr lang="en-US" sz="2400" smtClean="0">
                <a:solidFill>
                  <a:srgbClr val="FF0000"/>
                </a:solidFill>
                <a:latin typeface="Arial" pitchFamily="34" charset="0"/>
                <a:cs typeface="Arial" pitchFamily="34" charset="0"/>
              </a:rPr>
              <a:t>2.</a:t>
            </a:r>
            <a:r>
              <a:rPr lang="vi-VN" sz="2400" smtClean="0">
                <a:solidFill>
                  <a:srgbClr val="FF0000"/>
                </a:solidFill>
                <a:latin typeface="Arial" pitchFamily="34" charset="0"/>
                <a:cs typeface="Arial" pitchFamily="34" charset="0"/>
              </a:rPr>
              <a:t>Hình </a:t>
            </a:r>
            <a:r>
              <a:rPr lang="vi-VN" sz="2400">
                <a:solidFill>
                  <a:srgbClr val="FF0000"/>
                </a:solidFill>
                <a:latin typeface="Arial" pitchFamily="34" charset="0"/>
                <a:cs typeface="Arial" pitchFamily="34" charset="0"/>
              </a:rPr>
              <a:t>a: Làm cỏ: Ta sử dụng tay đã mang găng tay hoặc sử dụng dầm để nhặt bỏ cỏ dại, diệt cỏ dại xen lẫn cây </a:t>
            </a:r>
            <a:r>
              <a:rPr lang="vi-VN" sz="2400">
                <a:solidFill>
                  <a:srgbClr val="FF0000"/>
                </a:solidFill>
                <a:latin typeface="Arial" pitchFamily="34" charset="0"/>
                <a:cs typeface="Arial" pitchFamily="34" charset="0"/>
              </a:rPr>
              <a:t>trồng</a:t>
            </a:r>
            <a:r>
              <a:rPr lang="vi-VN" sz="2400" smtClean="0">
                <a:solidFill>
                  <a:srgbClr val="FF0000"/>
                </a:solidFill>
                <a:latin typeface="Arial" pitchFamily="34" charset="0"/>
                <a:cs typeface="Arial" pitchFamily="34" charset="0"/>
              </a:rPr>
              <a:t>.</a:t>
            </a:r>
            <a:endParaRPr lang="vi-VN" sz="2400">
              <a:solidFill>
                <a:srgbClr val="FF0000"/>
              </a:solidFill>
              <a:latin typeface="Arial" pitchFamily="34" charset="0"/>
              <a:cs typeface="Arial" pitchFamily="34" charset="0"/>
            </a:endParaRPr>
          </a:p>
          <a:p>
            <a:r>
              <a:rPr lang="vi-VN" sz="2400">
                <a:solidFill>
                  <a:srgbClr val="FF0000"/>
                </a:solidFill>
                <a:latin typeface="Arial" pitchFamily="34" charset="0"/>
                <a:cs typeface="Arial" pitchFamily="34" charset="0"/>
              </a:rPr>
              <a:t>Hình b: Vun xới: Cuốc thêm đất vào gốc cây, làm cho đất </a:t>
            </a:r>
            <a:r>
              <a:rPr lang="vi-VN" sz="2400">
                <a:solidFill>
                  <a:srgbClr val="FF0000"/>
                </a:solidFill>
                <a:latin typeface="Arial" pitchFamily="34" charset="0"/>
                <a:cs typeface="Arial" pitchFamily="34" charset="0"/>
              </a:rPr>
              <a:t>tơi </a:t>
            </a:r>
            <a:r>
              <a:rPr lang="vi-VN" sz="2400" smtClean="0">
                <a:solidFill>
                  <a:srgbClr val="FF0000"/>
                </a:solidFill>
                <a:latin typeface="Arial" pitchFamily="34" charset="0"/>
                <a:cs typeface="Arial" pitchFamily="34" charset="0"/>
              </a:rPr>
              <a:t>xốp</a:t>
            </a:r>
            <a:endParaRPr lang="en-US" sz="2400" smtClean="0">
              <a:solidFill>
                <a:srgbClr val="FF0000"/>
              </a:solidFill>
              <a:latin typeface="Arial" pitchFamily="34" charset="0"/>
              <a:cs typeface="Arial" pitchFamily="34" charset="0"/>
            </a:endParaRPr>
          </a:p>
          <a:p>
            <a:r>
              <a:rPr lang="en-US" sz="2400" smtClean="0">
                <a:solidFill>
                  <a:srgbClr val="FF0000"/>
                </a:solidFill>
                <a:latin typeface="Arial" pitchFamily="34" charset="0"/>
                <a:cs typeface="Arial" pitchFamily="34" charset="0"/>
              </a:rPr>
              <a:t>3.</a:t>
            </a:r>
            <a:r>
              <a:rPr lang="vi-VN" sz="2400">
                <a:solidFill>
                  <a:srgbClr val="FF0000"/>
                </a:solidFill>
                <a:latin typeface="Arial" pitchFamily="34" charset="0"/>
                <a:cs typeface="Arial" pitchFamily="34" charset="0"/>
              </a:rPr>
              <a:t> - Quan sát Hình 2.7, ta thấy có 3 thời điểm cần bón thúc lúa: </a:t>
            </a:r>
          </a:p>
          <a:p>
            <a:r>
              <a:rPr lang="vi-VN" sz="2400">
                <a:solidFill>
                  <a:srgbClr val="FF0000"/>
                </a:solidFill>
                <a:latin typeface="Arial" pitchFamily="34" charset="0"/>
                <a:cs typeface="Arial" pitchFamily="34" charset="0"/>
              </a:rPr>
              <a:t>   + Bón thúc đẻ nhánh</a:t>
            </a:r>
          </a:p>
          <a:p>
            <a:r>
              <a:rPr lang="vi-VN" sz="2400">
                <a:solidFill>
                  <a:srgbClr val="FF0000"/>
                </a:solidFill>
                <a:latin typeface="Arial" pitchFamily="34" charset="0"/>
                <a:cs typeface="Arial" pitchFamily="34" charset="0"/>
              </a:rPr>
              <a:t>   + Bón thúc đón đòng</a:t>
            </a:r>
          </a:p>
          <a:p>
            <a:r>
              <a:rPr lang="vi-VN" sz="2400">
                <a:solidFill>
                  <a:srgbClr val="FF0000"/>
                </a:solidFill>
                <a:latin typeface="Arial" pitchFamily="34" charset="0"/>
                <a:cs typeface="Arial" pitchFamily="34" charset="0"/>
              </a:rPr>
              <a:t>   + Bón thúc nuôi hạt.</a:t>
            </a:r>
          </a:p>
          <a:p>
            <a:r>
              <a:rPr lang="vi-VN" sz="2400">
                <a:solidFill>
                  <a:srgbClr val="FF0000"/>
                </a:solidFill>
                <a:latin typeface="Arial" pitchFamily="34" charset="0"/>
                <a:cs typeface="Arial" pitchFamily="34" charset="0"/>
              </a:rPr>
              <a:t>Vì trong các thời điểm này cây lúa cần nhiều dinh dưỡng để cây sinh trưởng, phát triển </a:t>
            </a:r>
            <a:r>
              <a:rPr lang="vi-VN" sz="2400">
                <a:solidFill>
                  <a:srgbClr val="FF0000"/>
                </a:solidFill>
                <a:latin typeface="Arial" pitchFamily="34" charset="0"/>
                <a:cs typeface="Arial" pitchFamily="34" charset="0"/>
              </a:rPr>
              <a:t>tốt</a:t>
            </a:r>
            <a:r>
              <a:rPr lang="vi-VN" sz="2400" smtClean="0">
                <a:solidFill>
                  <a:srgbClr val="FF0000"/>
                </a:solidFill>
                <a:latin typeface="Arial" pitchFamily="34" charset="0"/>
                <a:cs typeface="Arial" pitchFamily="34" charset="0"/>
              </a:rPr>
              <a:t>.</a:t>
            </a:r>
            <a:endParaRPr lang="vi-VN"/>
          </a:p>
        </p:txBody>
      </p:sp>
    </p:spTree>
    <p:extLst>
      <p:ext uri="{BB962C8B-B14F-4D97-AF65-F5344CB8AC3E}">
        <p14:creationId xmlns:p14="http://schemas.microsoft.com/office/powerpoint/2010/main" val="376445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5</a:t>
            </a:r>
            <a:r>
              <a:rPr lang="en-US" sz="2400" b="1" smtClean="0">
                <a:solidFill>
                  <a:srgbClr val="FF0000"/>
                </a:solidFill>
                <a:latin typeface="Arial" pitchFamily="34" charset="0"/>
                <a:cs typeface="Arial" pitchFamily="34" charset="0"/>
              </a:rPr>
              <a:t>. </a:t>
            </a:r>
            <a:r>
              <a:rPr lang="en-US" sz="2400" b="1">
                <a:solidFill>
                  <a:srgbClr val="FF0000"/>
                </a:solidFill>
                <a:latin typeface="Arial" pitchFamily="34" charset="0"/>
                <a:cs typeface="Arial" pitchFamily="34" charset="0"/>
              </a:rPr>
              <a:t>BÀI 3. QUY TRÌNH TRỒNG </a:t>
            </a:r>
            <a:r>
              <a:rPr lang="en-US" sz="2400" b="1" smtClean="0">
                <a:solidFill>
                  <a:srgbClr val="FF0000"/>
                </a:solidFill>
                <a:latin typeface="Arial" pitchFamily="34" charset="0"/>
                <a:cs typeface="Arial" pitchFamily="34" charset="0"/>
              </a:rPr>
              <a:t>TRỌT(TIẾP)</a:t>
            </a:r>
            <a:endParaRPr lang="en-US" sz="2400">
              <a:solidFill>
                <a:srgbClr val="FF0000"/>
              </a:solidFill>
              <a:latin typeface="Arial" pitchFamily="34" charset="0"/>
              <a:cs typeface="Arial" pitchFamily="34" charset="0"/>
            </a:endParaRPr>
          </a:p>
        </p:txBody>
      </p:sp>
      <p:sp>
        <p:nvSpPr>
          <p:cNvPr id="3" name="Rectangle 2"/>
          <p:cNvSpPr/>
          <p:nvPr/>
        </p:nvSpPr>
        <p:spPr>
          <a:xfrm>
            <a:off x="381000" y="630462"/>
            <a:ext cx="8229599" cy="6370975"/>
          </a:xfrm>
          <a:prstGeom prst="rect">
            <a:avLst/>
          </a:prstGeom>
        </p:spPr>
        <p:txBody>
          <a:bodyPr wrap="square">
            <a:spAutoFit/>
          </a:bodyPr>
          <a:lstStyle/>
          <a:p>
            <a:r>
              <a:rPr lang="en-US" sz="2400" b="1">
                <a:latin typeface="Arial" pitchFamily="34" charset="0"/>
                <a:cs typeface="Arial" pitchFamily="34" charset="0"/>
              </a:rPr>
              <a:t>2.3.Chăm sóc cây</a:t>
            </a:r>
          </a:p>
          <a:p>
            <a:r>
              <a:rPr lang="en-US" sz="2400" b="1">
                <a:latin typeface="Arial" pitchFamily="34" charset="0"/>
                <a:cs typeface="Arial" pitchFamily="34" charset="0"/>
              </a:rPr>
              <a:t>*Tỉa, dặm cây: </a:t>
            </a:r>
          </a:p>
          <a:p>
            <a:r>
              <a:rPr lang="en-US" sz="2400" b="1">
                <a:latin typeface="Arial" pitchFamily="34" charset="0"/>
                <a:cs typeface="Arial" pitchFamily="34" charset="0"/>
              </a:rPr>
              <a:t>- Mục đích: Đảm bảo mật độ, khoảng cách cây trên ruộng</a:t>
            </a:r>
          </a:p>
          <a:p>
            <a:r>
              <a:rPr lang="en-US" sz="2400" b="1">
                <a:latin typeface="Arial" pitchFamily="34" charset="0"/>
                <a:cs typeface="Arial" pitchFamily="34" charset="0"/>
              </a:rPr>
              <a:t>- Tỉa bỏ cây yếu, cây bị sâu bệnh, chỗ cây mọc dày và tiến hành dặm cây vào chỗ không hạt, cây bị chết</a:t>
            </a:r>
          </a:p>
          <a:p>
            <a:r>
              <a:rPr lang="en-US" sz="2400" b="1">
                <a:latin typeface="Arial" pitchFamily="34" charset="0"/>
                <a:cs typeface="Arial" pitchFamily="34" charset="0"/>
              </a:rPr>
              <a:t>* Làm cỏ, vun xới</a:t>
            </a:r>
          </a:p>
          <a:p>
            <a:r>
              <a:rPr lang="en-US" sz="2400" b="1">
                <a:latin typeface="Arial" pitchFamily="34" charset="0"/>
                <a:cs typeface="Arial" pitchFamily="34" charset="0"/>
              </a:rPr>
              <a:t>- Tiến hành làm cỏ, vun xới kịp thời để đảm bảo cây sinh trưởng và phát triển tốt</a:t>
            </a:r>
          </a:p>
          <a:p>
            <a:r>
              <a:rPr lang="en-US" sz="2400" b="1">
                <a:latin typeface="Arial" pitchFamily="34" charset="0"/>
                <a:cs typeface="Arial" pitchFamily="34" charset="0"/>
              </a:rPr>
              <a:t>- Bón thúc phân: Bón phân vào thời là bón phân trong thời gian sinh trưởng của cây nhằm đáp ứng kịp thời nhu cầu dinh dưỡng của cây theo thời kì quan trọng tạo điều kiện cho cây sinh trưởng, phát triển tốt.</a:t>
            </a:r>
          </a:p>
          <a:p>
            <a:r>
              <a:rPr lang="en-US" sz="2400" b="1">
                <a:latin typeface="Arial" pitchFamily="34" charset="0"/>
                <a:cs typeface="Arial" pitchFamily="34" charset="0"/>
              </a:rPr>
              <a:t>+ Căn cứ vào cách bón phân, có 4 hình thức bón phân: bón vãi, bón theo hốc, bón theo hàng, bón phun qua lá.</a:t>
            </a:r>
          </a:p>
          <a:p>
            <a:r>
              <a:rPr lang="en-US" sz="2400"/>
              <a:t/>
            </a:r>
            <a:br>
              <a:rPr lang="en-US" sz="2400"/>
            </a:br>
            <a:endParaRPr lang="vi-VN" sz="2400" b="1"/>
          </a:p>
        </p:txBody>
      </p:sp>
    </p:spTree>
    <p:extLst>
      <p:ext uri="{BB962C8B-B14F-4D97-AF65-F5344CB8AC3E}">
        <p14:creationId xmlns:p14="http://schemas.microsoft.com/office/powerpoint/2010/main" val="325248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228600" y="228600"/>
            <a:ext cx="8839200" cy="830997"/>
          </a:xfrm>
          <a:prstGeom prst="rect">
            <a:avLst/>
          </a:prstGeom>
        </p:spPr>
        <p:txBody>
          <a:bodyPr wrap="square">
            <a:spAutoFit/>
          </a:bodyPr>
          <a:lstStyle/>
          <a:p>
            <a:r>
              <a:rPr lang="en-US" sz="2400" b="1">
                <a:solidFill>
                  <a:srgbClr val="0000FF"/>
                </a:solidFill>
                <a:latin typeface="Arial" pitchFamily="34" charset="0"/>
                <a:cs typeface="Arial" pitchFamily="34" charset="0"/>
              </a:rPr>
              <a:t>Em hãy hoàn thành Bảng 2.2 bằng cách lựa chọn lợi ích của việc làm cỏ và vun xới sao cho phù </a:t>
            </a:r>
            <a:r>
              <a:rPr lang="en-US" sz="2400" b="1">
                <a:solidFill>
                  <a:srgbClr val="0000FF"/>
                </a:solidFill>
                <a:latin typeface="Arial" pitchFamily="34" charset="0"/>
                <a:cs typeface="Arial" pitchFamily="34" charset="0"/>
              </a:rPr>
              <a:t>hợp</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7" name="Picture 6" descr="C:\Users\USER\Desktop\image20.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4356"/>
            <a:ext cx="8229600" cy="5525044"/>
          </a:xfrm>
          <a:prstGeom prst="rect">
            <a:avLst/>
          </a:prstGeom>
          <a:noFill/>
          <a:ln>
            <a:noFill/>
          </a:ln>
        </p:spPr>
      </p:pic>
    </p:spTree>
    <p:extLst>
      <p:ext uri="{BB962C8B-B14F-4D97-AF65-F5344CB8AC3E}">
        <p14:creationId xmlns:p14="http://schemas.microsoft.com/office/powerpoint/2010/main" val="33363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228600" y="228600"/>
            <a:ext cx="8839200" cy="830997"/>
          </a:xfrm>
          <a:prstGeom prst="rect">
            <a:avLst/>
          </a:prstGeom>
        </p:spPr>
        <p:txBody>
          <a:bodyPr wrap="square">
            <a:spAutoFit/>
          </a:bodyPr>
          <a:lstStyle/>
          <a:p>
            <a:r>
              <a:rPr lang="en-US" sz="2400" b="1">
                <a:solidFill>
                  <a:srgbClr val="0000FF"/>
                </a:solidFill>
                <a:latin typeface="Arial" pitchFamily="34" charset="0"/>
                <a:cs typeface="Arial" pitchFamily="34" charset="0"/>
              </a:rPr>
              <a:t>Em hãy hoàn thành Bảng 2.2 bằng cách lựa chọn lợi ích của việc làm cỏ và vun xới sao cho phù </a:t>
            </a:r>
            <a:r>
              <a:rPr lang="en-US" sz="2400" b="1">
                <a:solidFill>
                  <a:srgbClr val="0000FF"/>
                </a:solidFill>
                <a:latin typeface="Arial" pitchFamily="34" charset="0"/>
                <a:cs typeface="Arial" pitchFamily="34" charset="0"/>
              </a:rPr>
              <a:t>hợp</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595203"/>
              </p:ext>
            </p:extLst>
          </p:nvPr>
        </p:nvGraphicFramePr>
        <p:xfrm>
          <a:off x="609600" y="1295400"/>
          <a:ext cx="7772400" cy="4572002"/>
        </p:xfrm>
        <a:graphic>
          <a:graphicData uri="http://schemas.openxmlformats.org/drawingml/2006/table">
            <a:tbl>
              <a:tblPr/>
              <a:tblGrid>
                <a:gridCol w="5539238"/>
                <a:gridCol w="1172722"/>
                <a:gridCol w="1060440"/>
              </a:tblGrid>
              <a:tr h="590525">
                <a:tc>
                  <a:txBody>
                    <a:bodyPr/>
                    <a:lstStyle/>
                    <a:p>
                      <a:pPr fontAlgn="t"/>
                      <a:r>
                        <a:rPr lang="en-US" sz="2000" b="1" smtClean="0">
                          <a:solidFill>
                            <a:srgbClr val="FF0000"/>
                          </a:solidFill>
                          <a:effectLst/>
                          <a:latin typeface="Arial" pitchFamily="34" charset="0"/>
                          <a:cs typeface="Arial" pitchFamily="34" charset="0"/>
                        </a:rPr>
                        <a:t>Lợi </a:t>
                      </a:r>
                      <a:r>
                        <a:rPr lang="en-US" sz="2000" b="1">
                          <a:solidFill>
                            <a:srgbClr val="FF0000"/>
                          </a:solidFill>
                          <a:effectLst/>
                          <a:latin typeface="Arial" pitchFamily="34" charset="0"/>
                          <a:cs typeface="Arial" pitchFamily="34" charset="0"/>
                        </a:rPr>
                        <a:t>ích</a:t>
                      </a:r>
                      <a:endParaRPr lang="en-US" sz="2000" b="0">
                        <a:solidFill>
                          <a:srgbClr val="FF0000"/>
                        </a:solidFill>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en-US" sz="2000" b="1">
                          <a:solidFill>
                            <a:srgbClr val="FF0000"/>
                          </a:solidFill>
                          <a:effectLst/>
                          <a:latin typeface="Arial" pitchFamily="34" charset="0"/>
                          <a:cs typeface="Arial" pitchFamily="34" charset="0"/>
                        </a:rPr>
                        <a:t>Làm cỏ</a:t>
                      </a:r>
                      <a:endParaRPr lang="en-US" sz="2000" b="0">
                        <a:solidFill>
                          <a:srgbClr val="FF0000"/>
                        </a:solidFill>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en-US" sz="2000" b="1">
                          <a:solidFill>
                            <a:srgbClr val="FF0000"/>
                          </a:solidFill>
                          <a:effectLst/>
                          <a:latin typeface="Arial" pitchFamily="34" charset="0"/>
                          <a:cs typeface="Arial" pitchFamily="34" charset="0"/>
                        </a:rPr>
                        <a:t>Vun xới</a:t>
                      </a:r>
                      <a:endParaRPr lang="en-US" sz="2000" b="0">
                        <a:solidFill>
                          <a:srgbClr val="FF0000"/>
                        </a:solidFill>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r>
              <a:tr h="590525">
                <a:tc>
                  <a:txBody>
                    <a:bodyPr/>
                    <a:lstStyle/>
                    <a:p>
                      <a:pPr fontAlgn="t"/>
                      <a:r>
                        <a:rPr lang="en-US" sz="2000" b="0">
                          <a:solidFill>
                            <a:srgbClr val="FF0000"/>
                          </a:solidFill>
                          <a:effectLst/>
                          <a:latin typeface="Arial" pitchFamily="34" charset="0"/>
                          <a:cs typeface="Arial" pitchFamily="34" charset="0"/>
                        </a:rPr>
                        <a:t>Diệt cỏ dại mọc xen cây trồng</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X</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 </a:t>
                      </a:r>
                    </a:p>
                  </a:txBody>
                  <a:tcPr marL="47625" marR="47625" marT="47625" marB="47625">
                    <a:lnL>
                      <a:noFill/>
                    </a:lnL>
                    <a:lnR>
                      <a:noFill/>
                    </a:lnR>
                    <a:lnT>
                      <a:noFill/>
                    </a:lnT>
                    <a:lnB>
                      <a:noFill/>
                    </a:lnB>
                    <a:solidFill>
                      <a:schemeClr val="accent1">
                        <a:lumMod val="20000"/>
                        <a:lumOff val="80000"/>
                      </a:schemeClr>
                    </a:solidFill>
                  </a:tcPr>
                </a:tc>
              </a:tr>
              <a:tr h="1028852">
                <a:tc>
                  <a:txBody>
                    <a:bodyPr/>
                    <a:lstStyle/>
                    <a:p>
                      <a:pPr fontAlgn="t"/>
                      <a:r>
                        <a:rPr lang="vi-VN" sz="2000" b="0">
                          <a:solidFill>
                            <a:srgbClr val="FF0000"/>
                          </a:solidFill>
                          <a:effectLst/>
                          <a:latin typeface="Arial" pitchFamily="34" charset="0"/>
                          <a:cs typeface="Arial" pitchFamily="34" charset="0"/>
                        </a:rPr>
                        <a:t>Cung cấp oxygen và tăng cường dinh dưỡng trong đất</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 </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X</a:t>
                      </a:r>
                    </a:p>
                  </a:txBody>
                  <a:tcPr marL="47625" marR="47625" marT="47625" marB="47625">
                    <a:lnL>
                      <a:noFill/>
                    </a:lnL>
                    <a:lnR>
                      <a:noFill/>
                    </a:lnR>
                    <a:lnT>
                      <a:noFill/>
                    </a:lnT>
                    <a:lnB>
                      <a:noFill/>
                    </a:lnB>
                    <a:solidFill>
                      <a:schemeClr val="accent1">
                        <a:lumMod val="20000"/>
                        <a:lumOff val="80000"/>
                      </a:schemeClr>
                    </a:solidFill>
                  </a:tcPr>
                </a:tc>
              </a:tr>
              <a:tr h="590525">
                <a:tc>
                  <a:txBody>
                    <a:bodyPr/>
                    <a:lstStyle/>
                    <a:p>
                      <a:pPr fontAlgn="t"/>
                      <a:r>
                        <a:rPr lang="en-US" sz="2000" b="0">
                          <a:solidFill>
                            <a:srgbClr val="FF0000"/>
                          </a:solidFill>
                          <a:effectLst/>
                          <a:latin typeface="Arial" pitchFamily="34" charset="0"/>
                          <a:cs typeface="Arial" pitchFamily="34" charset="0"/>
                        </a:rPr>
                        <a:t>Tạo khoảng không cho cây trồng phát triển</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X</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 </a:t>
                      </a:r>
                    </a:p>
                  </a:txBody>
                  <a:tcPr marL="47625" marR="47625" marT="47625" marB="47625">
                    <a:lnL>
                      <a:noFill/>
                    </a:lnL>
                    <a:lnR>
                      <a:noFill/>
                    </a:lnR>
                    <a:lnT>
                      <a:noFill/>
                    </a:lnT>
                    <a:lnB>
                      <a:noFill/>
                    </a:lnB>
                    <a:solidFill>
                      <a:schemeClr val="accent1">
                        <a:lumMod val="20000"/>
                        <a:lumOff val="80000"/>
                      </a:schemeClr>
                    </a:solidFill>
                  </a:tcPr>
                </a:tc>
              </a:tr>
              <a:tr h="590525">
                <a:tc>
                  <a:txBody>
                    <a:bodyPr/>
                    <a:lstStyle/>
                    <a:p>
                      <a:pPr fontAlgn="t"/>
                      <a:r>
                        <a:rPr lang="vi-VN" sz="2000" b="0">
                          <a:solidFill>
                            <a:srgbClr val="FF0000"/>
                          </a:solidFill>
                          <a:effectLst/>
                          <a:latin typeface="Arial" pitchFamily="34" charset="0"/>
                          <a:cs typeface="Arial" pitchFamily="34" charset="0"/>
                        </a:rPr>
                        <a:t>Làm cho đất tơi xốp</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 </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X</a:t>
                      </a:r>
                    </a:p>
                  </a:txBody>
                  <a:tcPr marL="47625" marR="47625" marT="47625" marB="47625">
                    <a:lnL>
                      <a:noFill/>
                    </a:lnL>
                    <a:lnR>
                      <a:noFill/>
                    </a:lnR>
                    <a:lnT>
                      <a:noFill/>
                    </a:lnT>
                    <a:lnB>
                      <a:noFill/>
                    </a:lnB>
                    <a:solidFill>
                      <a:schemeClr val="accent1">
                        <a:lumMod val="20000"/>
                        <a:lumOff val="80000"/>
                      </a:schemeClr>
                    </a:solidFill>
                  </a:tcPr>
                </a:tc>
              </a:tr>
              <a:tr h="590525">
                <a:tc>
                  <a:txBody>
                    <a:bodyPr/>
                    <a:lstStyle/>
                    <a:p>
                      <a:pPr fontAlgn="t"/>
                      <a:r>
                        <a:rPr lang="en-US" sz="2000" b="0">
                          <a:solidFill>
                            <a:srgbClr val="FF0000"/>
                          </a:solidFill>
                          <a:effectLst/>
                          <a:latin typeface="Arial" pitchFamily="34" charset="0"/>
                          <a:cs typeface="Arial" pitchFamily="34" charset="0"/>
                        </a:rPr>
                        <a:t>Giảm sâu bệnh</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X</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 </a:t>
                      </a:r>
                    </a:p>
                  </a:txBody>
                  <a:tcPr marL="47625" marR="47625" marT="47625" marB="47625">
                    <a:lnL>
                      <a:noFill/>
                    </a:lnL>
                    <a:lnR>
                      <a:noFill/>
                    </a:lnR>
                    <a:lnT>
                      <a:noFill/>
                    </a:lnT>
                    <a:lnB>
                      <a:noFill/>
                    </a:lnB>
                    <a:solidFill>
                      <a:schemeClr val="accent1">
                        <a:lumMod val="20000"/>
                        <a:lumOff val="80000"/>
                      </a:schemeClr>
                    </a:solidFill>
                  </a:tcPr>
                </a:tc>
              </a:tr>
              <a:tr h="590525">
                <a:tc>
                  <a:txBody>
                    <a:bodyPr/>
                    <a:lstStyle/>
                    <a:p>
                      <a:pPr fontAlgn="t"/>
                      <a:r>
                        <a:rPr lang="vi-VN" sz="2000" b="0">
                          <a:solidFill>
                            <a:srgbClr val="FF0000"/>
                          </a:solidFill>
                          <a:effectLst/>
                          <a:latin typeface="Arial" pitchFamily="34" charset="0"/>
                          <a:cs typeface="Arial" pitchFamily="34" charset="0"/>
                        </a:rPr>
                        <a:t>Hạn chế bốc hơi nước, bốc mặn, bốc phèn</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 </a:t>
                      </a:r>
                    </a:p>
                  </a:txBody>
                  <a:tcPr marL="47625" marR="47625" marT="47625" marB="47625">
                    <a:lnL>
                      <a:noFill/>
                    </a:lnL>
                    <a:lnR>
                      <a:noFill/>
                    </a:lnR>
                    <a:lnT>
                      <a:noFill/>
                    </a:lnT>
                    <a:lnB>
                      <a:noFill/>
                    </a:lnB>
                    <a:solidFill>
                      <a:schemeClr val="accent1">
                        <a:lumMod val="20000"/>
                        <a:lumOff val="80000"/>
                      </a:schemeClr>
                    </a:solidFill>
                  </a:tcPr>
                </a:tc>
                <a:tc>
                  <a:txBody>
                    <a:bodyPr/>
                    <a:lstStyle/>
                    <a:p>
                      <a:pPr algn="ctr" fontAlgn="t"/>
                      <a:r>
                        <a:rPr lang="en-US" sz="2000" b="0">
                          <a:solidFill>
                            <a:srgbClr val="FF0000"/>
                          </a:solidFill>
                          <a:effectLst/>
                          <a:latin typeface="Arial" pitchFamily="34" charset="0"/>
                          <a:cs typeface="Arial" pitchFamily="34" charset="0"/>
                        </a:rPr>
                        <a:t>X</a:t>
                      </a:r>
                    </a:p>
                  </a:txBody>
                  <a:tcPr marL="47625" marR="47625" marT="47625" marB="47625">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94397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228600" y="228600"/>
            <a:ext cx="8839200" cy="1200329"/>
          </a:xfrm>
          <a:prstGeom prst="rect">
            <a:avLst/>
          </a:prstGeom>
        </p:spPr>
        <p:txBody>
          <a:bodyPr wrap="square">
            <a:spAutoFit/>
          </a:bodyPr>
          <a:lstStyle/>
          <a:p>
            <a:r>
              <a:rPr lang="en-US" sz="2400" b="1">
                <a:solidFill>
                  <a:srgbClr val="000099"/>
                </a:solidFill>
                <a:latin typeface="Arial" pitchFamily="34" charset="0"/>
                <a:cs typeface="Arial" pitchFamily="34" charset="0"/>
              </a:rPr>
              <a:t>2.So sánh ưu, nhược điểm của các hình thức bón phân theo mẫu Bảng 2.3.</a:t>
            </a:r>
            <a:br>
              <a:rPr lang="en-US" sz="2400" b="1">
                <a:solidFill>
                  <a:srgbClr val="000099"/>
                </a:solidFill>
                <a:latin typeface="Arial" pitchFamily="34" charset="0"/>
                <a:cs typeface="Arial" pitchFamily="34" charset="0"/>
              </a:rPr>
            </a:br>
            <a:endParaRPr lang="en-US" sz="2400" b="1">
              <a:solidFill>
                <a:srgbClr val="000099"/>
              </a:solidFill>
              <a:latin typeface="Arial" pitchFamily="34" charset="0"/>
              <a:cs typeface="Arial" pitchFamily="34" charset="0"/>
            </a:endParaRPr>
          </a:p>
        </p:txBody>
      </p:sp>
      <p:pic>
        <p:nvPicPr>
          <p:cNvPr id="5" name="Picture 4" descr="C:\Users\USER\Desktop\pasted image 0 (2).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4356"/>
            <a:ext cx="8458200" cy="5372644"/>
          </a:xfrm>
          <a:prstGeom prst="rect">
            <a:avLst/>
          </a:prstGeom>
          <a:noFill/>
          <a:ln>
            <a:noFill/>
          </a:ln>
        </p:spPr>
      </p:pic>
    </p:spTree>
    <p:extLst>
      <p:ext uri="{BB962C8B-B14F-4D97-AF65-F5344CB8AC3E}">
        <p14:creationId xmlns:p14="http://schemas.microsoft.com/office/powerpoint/2010/main" val="234934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1479</Words>
  <Application>Microsoft Office PowerPoint</Application>
  <PresentationFormat>On-screen Show (4:3)</PresentationFormat>
  <Paragraphs>155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cp:revision>
  <dcterms:created xsi:type="dcterms:W3CDTF">2022-07-15T07:39:46Z</dcterms:created>
  <dcterms:modified xsi:type="dcterms:W3CDTF">2022-07-25T02:55:20Z</dcterms:modified>
</cp:coreProperties>
</file>