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Open Sans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9" roundtripDataSignature="AMtx7mgd2tOD4X/gx9iEF6lpDVescXQF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6D43A4F-535C-4534-9E5D-247593476CDB}">
  <a:tblStyle styleId="{96D43A4F-535C-4534-9E5D-247593476C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016240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6842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30109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2" name="Google Shape;252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83902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63028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916725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5" name="Google Shape;305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51439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896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46607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1" name="Google Shape;39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" name="Google Shape;39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3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35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1644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5416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7531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3670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131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50471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1481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0" name="Google Shape;22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84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9144"/>
            <a:ext cx="9143999" cy="6839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0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0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0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0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0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44" name="Google Shape;244;p10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5" name="Google Shape;245;p10"/>
          <p:cNvCxnSpPr>
            <a:stCxn id="239" idx="3"/>
            <a:endCxn id="24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6" name="Google Shape;246;p10"/>
          <p:cNvCxnSpPr>
            <a:stCxn id="240" idx="1"/>
            <a:endCxn id="24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47" name="Google Shape;247;p10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8" name="Google Shape;248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0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1"/>
          <p:cNvSpPr/>
          <p:nvPr/>
        </p:nvSpPr>
        <p:spPr>
          <a:xfrm>
            <a:off x="476600" y="1837044"/>
            <a:ext cx="11521869" cy="3785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members of the club clean the school playground ___ Saturday mornings.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have to sit for the final exam ___ June.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one of the most famous schools ___ Ha Noi.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canteen is ___ the second floor.</a:t>
            </a:r>
            <a:endParaRPr/>
          </a:p>
          <a:p>
            <a:pPr marL="514350" marR="0" lvl="0" indent="-51435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AutoNum type="arabicPeriod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subjects do you like to study ___ school?</a:t>
            </a:r>
            <a:endParaRPr/>
          </a:p>
        </p:txBody>
      </p:sp>
      <p:pic>
        <p:nvPicPr>
          <p:cNvPr id="256" name="Google Shape;25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1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58" name="Google Shape;258;p11"/>
          <p:cNvSpPr txBox="1"/>
          <p:nvPr/>
        </p:nvSpPr>
        <p:spPr>
          <a:xfrm>
            <a:off x="746330" y="1222838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appropriate prepositions of place or time.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11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1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1" name="Google Shape;261;p11"/>
          <p:cNvSpPr txBox="1"/>
          <p:nvPr/>
        </p:nvSpPr>
        <p:spPr>
          <a:xfrm>
            <a:off x="7781099" y="1864884"/>
            <a:ext cx="561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2" name="Google Shape;262;p11"/>
          <p:cNvSpPr txBox="1"/>
          <p:nvPr/>
        </p:nvSpPr>
        <p:spPr>
          <a:xfrm>
            <a:off x="6322449" y="2575400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3" name="Google Shape;263;p11"/>
          <p:cNvSpPr txBox="1"/>
          <p:nvPr/>
        </p:nvSpPr>
        <p:spPr>
          <a:xfrm>
            <a:off x="9965842" y="3273326"/>
            <a:ext cx="4662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64" name="Google Shape;264;p11"/>
          <p:cNvSpPr txBox="1"/>
          <p:nvPr/>
        </p:nvSpPr>
        <p:spPr>
          <a:xfrm>
            <a:off x="3771933" y="4007845"/>
            <a:ext cx="609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65" name="Google Shape;265;p11"/>
          <p:cNvSpPr txBox="1"/>
          <p:nvPr/>
        </p:nvSpPr>
        <p:spPr>
          <a:xfrm>
            <a:off x="5518705" y="4756509"/>
            <a:ext cx="508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2"/>
          <p:cNvSpPr/>
          <p:nvPr/>
        </p:nvSpPr>
        <p:spPr>
          <a:xfrm>
            <a:off x="744346" y="2050035"/>
            <a:ext cx="10584054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Tom is a student (1)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private school in the suburbs of Manchester. He lives with his parents (2)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small house near his school. He usually studies at school (3)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mornings. (4)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Monday and Thursday afternoons, he joins different outdoor activities with his schoolmates. He sings 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(5)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Little Bees’ Club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on Tuesdays and Fridays. He goes to the cinema with his friends (6) </a:t>
            </a:r>
            <a:r>
              <a:rPr lang="en-US" sz="24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______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weekend. He finds his studies and outdoor activities enjoyable. </a:t>
            </a:r>
            <a:endParaRPr/>
          </a:p>
        </p:txBody>
      </p:sp>
      <p:pic>
        <p:nvPicPr>
          <p:cNvPr id="272" name="Google Shape;27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2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GRAMMAR REVIEW</a:t>
            </a:r>
            <a:endParaRPr/>
          </a:p>
        </p:txBody>
      </p:sp>
      <p:sp>
        <p:nvSpPr>
          <p:cNvPr id="274" name="Google Shape;274;p12"/>
          <p:cNvSpPr txBox="1"/>
          <p:nvPr/>
        </p:nvSpPr>
        <p:spPr>
          <a:xfrm>
            <a:off x="746331" y="1239497"/>
            <a:ext cx="1127715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Read the passage and fill in the gaps with prepositions of time or place.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2"/>
          <p:cNvSpPr/>
          <p:nvPr/>
        </p:nvSpPr>
        <p:spPr>
          <a:xfrm>
            <a:off x="241740" y="1200514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12"/>
          <p:cNvSpPr txBox="1"/>
          <p:nvPr/>
        </p:nvSpPr>
        <p:spPr>
          <a:xfrm>
            <a:off x="294525" y="10978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77" name="Google Shape;277;p12"/>
          <p:cNvSpPr txBox="1"/>
          <p:nvPr/>
        </p:nvSpPr>
        <p:spPr>
          <a:xfrm>
            <a:off x="4011570" y="2050026"/>
            <a:ext cx="6270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  <p:sp>
        <p:nvSpPr>
          <p:cNvPr id="278" name="Google Shape;278;p12"/>
          <p:cNvSpPr txBox="1"/>
          <p:nvPr/>
        </p:nvSpPr>
        <p:spPr>
          <a:xfrm>
            <a:off x="4156507" y="2588206"/>
            <a:ext cx="4395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79" name="Google Shape;279;p12"/>
          <p:cNvSpPr txBox="1"/>
          <p:nvPr/>
        </p:nvSpPr>
        <p:spPr>
          <a:xfrm>
            <a:off x="2307250" y="3157277"/>
            <a:ext cx="4983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0" name="Google Shape;280;p12"/>
          <p:cNvSpPr txBox="1"/>
          <p:nvPr/>
        </p:nvSpPr>
        <p:spPr>
          <a:xfrm>
            <a:off x="5473265" y="3157284"/>
            <a:ext cx="673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On</a:t>
            </a:r>
            <a:endParaRPr/>
          </a:p>
        </p:txBody>
      </p:sp>
      <p:sp>
        <p:nvSpPr>
          <p:cNvPr id="281" name="Google Shape;281;p12"/>
          <p:cNvSpPr txBox="1"/>
          <p:nvPr/>
        </p:nvSpPr>
        <p:spPr>
          <a:xfrm>
            <a:off x="1486950" y="4217149"/>
            <a:ext cx="5196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</a:t>
            </a:r>
            <a:endParaRPr/>
          </a:p>
        </p:txBody>
      </p:sp>
      <p:sp>
        <p:nvSpPr>
          <p:cNvPr id="282" name="Google Shape;282;p12"/>
          <p:cNvSpPr txBox="1"/>
          <p:nvPr/>
        </p:nvSpPr>
        <p:spPr>
          <a:xfrm>
            <a:off x="2805561" y="4749571"/>
            <a:ext cx="4869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13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3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13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13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13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13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13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295" name="Google Shape;295;p13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6" name="Google Shape;296;p13"/>
          <p:cNvCxnSpPr>
            <a:stCxn id="289" idx="3"/>
            <a:endCxn id="290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7" name="Google Shape;297;p13"/>
          <p:cNvCxnSpPr>
            <a:stCxn id="290" idx="1"/>
            <a:endCxn id="291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8" name="Google Shape;298;p13"/>
          <p:cNvCxnSpPr>
            <a:stCxn id="291" idx="3"/>
            <a:endCxn id="292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9" name="Google Shape;299;p13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00" name="Google Shape;300;p13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13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4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5</a:t>
            </a:r>
            <a:endParaRPr/>
          </a:p>
        </p:txBody>
      </p:sp>
      <p:pic>
        <p:nvPicPr>
          <p:cNvPr id="309" name="Google Shape;309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14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PROJECT</a:t>
            </a:r>
            <a:endParaRPr/>
          </a:p>
        </p:txBody>
      </p:sp>
      <p:sp>
        <p:nvSpPr>
          <p:cNvPr id="311" name="Google Shape;311;p14"/>
          <p:cNvSpPr/>
          <p:nvPr/>
        </p:nvSpPr>
        <p:spPr>
          <a:xfrm>
            <a:off x="749350" y="1219675"/>
            <a:ext cx="10325700" cy="9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Search for a school you would like to study at. Then find information about that school to complete the table.</a:t>
            </a:r>
            <a:endParaRPr sz="2200">
              <a:solidFill>
                <a:srgbClr val="24202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14"/>
          <p:cNvSpPr/>
          <p:nvPr/>
        </p:nvSpPr>
        <p:spPr>
          <a:xfrm>
            <a:off x="240720" y="5617748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4"/>
          <p:cNvSpPr txBox="1"/>
          <p:nvPr/>
        </p:nvSpPr>
        <p:spPr>
          <a:xfrm>
            <a:off x="293506" y="5528356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</a:t>
            </a:r>
            <a:endParaRPr/>
          </a:p>
        </p:txBody>
      </p:sp>
      <p:sp>
        <p:nvSpPr>
          <p:cNvPr id="314" name="Google Shape;314;p14"/>
          <p:cNvSpPr/>
          <p:nvPr/>
        </p:nvSpPr>
        <p:spPr>
          <a:xfrm>
            <a:off x="240721" y="468077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14"/>
          <p:cNvSpPr txBox="1"/>
          <p:nvPr/>
        </p:nvSpPr>
        <p:spPr>
          <a:xfrm>
            <a:off x="295491" y="4561474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sp>
        <p:nvSpPr>
          <p:cNvPr id="316" name="Google Shape;316;p14"/>
          <p:cNvSpPr/>
          <p:nvPr/>
        </p:nvSpPr>
        <p:spPr>
          <a:xfrm>
            <a:off x="240721" y="1309612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14"/>
          <p:cNvSpPr txBox="1"/>
          <p:nvPr/>
        </p:nvSpPr>
        <p:spPr>
          <a:xfrm>
            <a:off x="293506" y="1206972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18" name="Google Shape;318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8975" y="2214558"/>
            <a:ext cx="5826551" cy="1944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93334" y="2099851"/>
            <a:ext cx="5093865" cy="342850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14"/>
          <p:cNvSpPr/>
          <p:nvPr/>
        </p:nvSpPr>
        <p:spPr>
          <a:xfrm>
            <a:off x="756026" y="4688588"/>
            <a:ext cx="7941599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Look at the table and tell the class about that school.</a:t>
            </a:r>
            <a:endParaRPr/>
          </a:p>
        </p:txBody>
      </p:sp>
      <p:sp>
        <p:nvSpPr>
          <p:cNvPr id="321" name="Google Shape;321;p14"/>
          <p:cNvSpPr/>
          <p:nvPr/>
        </p:nvSpPr>
        <p:spPr>
          <a:xfrm>
            <a:off x="762058" y="5626671"/>
            <a:ext cx="7111941" cy="498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>
                <a:solidFill>
                  <a:srgbClr val="242021"/>
                </a:solidFill>
                <a:latin typeface="Calibri"/>
                <a:ea typeface="Calibri"/>
                <a:cs typeface="Calibri"/>
                <a:sym typeface="Calibri"/>
              </a:rPr>
              <a:t>Vote for the best presentation.</a:t>
            </a:r>
            <a:endParaRPr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15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1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15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15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15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1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15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334" name="Google Shape;334;p15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5" name="Google Shape;335;p15"/>
          <p:cNvCxnSpPr>
            <a:stCxn id="328" idx="3"/>
            <a:endCxn id="329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6" name="Google Shape;336;p15"/>
          <p:cNvCxnSpPr>
            <a:stCxn id="329" idx="1"/>
            <a:endCxn id="330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37" name="Google Shape;337;p15"/>
          <p:cNvCxnSpPr>
            <a:stCxn id="330" idx="3"/>
            <a:endCxn id="331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38" name="Google Shape;338;p15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9" name="Google Shape;339;p15"/>
          <p:cNvCxnSpPr>
            <a:stCxn id="331" idx="1"/>
            <a:endCxn id="338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40" name="Google Shape;340;p15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15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342" name="Google Shape;342;p1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3" name="Google Shape;3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1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WRAP-UP</a:t>
            </a:r>
            <a:endParaRPr/>
          </a:p>
        </p:txBody>
      </p:sp>
      <p:sp>
        <p:nvSpPr>
          <p:cNvPr id="351" name="Google Shape;351;p16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2" name="Google Shape;352;p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/>
          </a:p>
        </p:txBody>
      </p:sp>
      <p:pic>
        <p:nvPicPr>
          <p:cNvPr id="353" name="Google Shape;353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16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5" name="Google Shape;355;p16"/>
          <p:cNvGrpSpPr/>
          <p:nvPr/>
        </p:nvGrpSpPr>
        <p:grpSpPr>
          <a:xfrm>
            <a:off x="3873645" y="1793578"/>
            <a:ext cx="5482921" cy="4344624"/>
            <a:chOff x="1022357" y="65"/>
            <a:chExt cx="5482921" cy="4344624"/>
          </a:xfrm>
        </p:grpSpPr>
        <p:sp>
          <p:nvSpPr>
            <p:cNvPr id="356" name="Google Shape;356;p16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17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HOMEWORK</a:t>
            </a:r>
            <a:endParaRPr/>
          </a:p>
        </p:txBody>
      </p:sp>
      <p:sp>
        <p:nvSpPr>
          <p:cNvPr id="395" name="Google Shape;395;p17"/>
          <p:cNvSpPr/>
          <p:nvPr/>
        </p:nvSpPr>
        <p:spPr>
          <a:xfrm>
            <a:off x="576198" y="1290971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p17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/>
          </a:p>
        </p:txBody>
      </p:sp>
      <p:pic>
        <p:nvPicPr>
          <p:cNvPr id="397" name="Google Shape;39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17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CONSOLIDATION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7"/>
          <p:cNvSpPr txBox="1"/>
          <p:nvPr/>
        </p:nvSpPr>
        <p:spPr>
          <a:xfrm>
            <a:off x="827500" y="2272145"/>
            <a:ext cx="99195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Prepare for the next lesson: </a:t>
            </a:r>
            <a:r>
              <a:rPr lang="en-US" sz="2800" b="1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Review 2</a:t>
            </a:r>
            <a:endParaRPr sz="2800" b="1">
              <a:solidFill>
                <a:schemeClr val="accen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0" name="Google Shape;40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62780" y="3371831"/>
            <a:ext cx="4249429" cy="296526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18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524001" y="7553"/>
            <a:ext cx="9143999" cy="6839711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8"/>
          <p:cNvSpPr/>
          <p:nvPr/>
        </p:nvSpPr>
        <p:spPr>
          <a:xfrm>
            <a:off x="2951748" y="5993141"/>
            <a:ext cx="60960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sz="1800" b="1" err="1">
                <a:latin typeface="Calibri" panose="020F0502020204030204" pitchFamily="34" charset="0"/>
              </a:rPr>
              <a:t>Website</a:t>
            </a:r>
            <a:r>
              <a:rPr lang="en-GB" sz="1800" b="1" smtClean="0">
                <a:latin typeface="Calibri" panose="020F0502020204030204" pitchFamily="34" charset="0"/>
              </a:rPr>
              <a:t>: </a:t>
            </a:r>
            <a:r>
              <a:rPr lang="en-GB" sz="1800" b="1" i="1" smtClean="0">
                <a:latin typeface="Calibri" panose="020F0502020204030204" pitchFamily="34" charset="0"/>
              </a:rPr>
              <a:t>hoclieu.vn</a:t>
            </a:r>
            <a:endParaRPr lang="en-GB" sz="1800" dirty="0"/>
          </a:p>
          <a:p>
            <a:pPr algn="ctr"/>
            <a:r>
              <a:rPr lang="en-GB" sz="1800" b="1" dirty="0" err="1">
                <a:latin typeface="Calibri" panose="020F0502020204030204" pitchFamily="34" charset="0"/>
              </a:rPr>
              <a:t>Fanpage</a:t>
            </a:r>
            <a:r>
              <a:rPr lang="en-GB" sz="1800" b="1" dirty="0">
                <a:latin typeface="Calibri" panose="020F0502020204030204" pitchFamily="34" charset="0"/>
              </a:rPr>
              <a:t>: </a:t>
            </a:r>
            <a:r>
              <a:rPr lang="en-GB" sz="1800" b="1" i="1" dirty="0" err="1">
                <a:latin typeface="Calibri" panose="020F0502020204030204" pitchFamily="34" charset="0"/>
              </a:rPr>
              <a:t>facebook.com</a:t>
            </a:r>
            <a:r>
              <a:rPr lang="en-GB" sz="1800" b="1" i="1" dirty="0">
                <a:latin typeface="Calibri" panose="020F0502020204030204" pitchFamily="34" charset="0"/>
              </a:rPr>
              <a:t>/</a:t>
            </a:r>
            <a:r>
              <a:rPr lang="en-GB" sz="1800" b="1" i="1" dirty="0" err="1">
                <a:latin typeface="Calibri" panose="020F0502020204030204" pitchFamily="34" charset="0"/>
              </a:rPr>
              <a:t>www.tienganhglobalsuccess.vn</a:t>
            </a:r>
            <a:r>
              <a:rPr lang="en-GB" sz="1800" b="1" i="1">
                <a:latin typeface="Calibri" panose="020F0502020204030204" pitchFamily="34" charset="0"/>
              </a:rPr>
              <a:t>/</a:t>
            </a:r>
            <a:endParaRPr lang="en-GB" sz="180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3372567" y="1670264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" name="Google Shape;9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80778" y="1303957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" y="0"/>
            <a:ext cx="12192000" cy="1303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68547" y="172218"/>
            <a:ext cx="855823" cy="848808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2"/>
          <p:cNvSpPr txBox="1"/>
          <p:nvPr/>
        </p:nvSpPr>
        <p:spPr>
          <a:xfrm>
            <a:off x="544275" y="237700"/>
            <a:ext cx="14193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/>
          </a:p>
        </p:txBody>
      </p:sp>
      <p:sp>
        <p:nvSpPr>
          <p:cNvPr id="100" name="Google Shape;100;p2"/>
          <p:cNvSpPr txBox="1"/>
          <p:nvPr/>
        </p:nvSpPr>
        <p:spPr>
          <a:xfrm>
            <a:off x="3327150" y="229764"/>
            <a:ext cx="68554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 VISIT TO A SCHOOL</a:t>
            </a:r>
            <a:endParaRPr/>
          </a:p>
        </p:txBody>
      </p:sp>
      <p:sp>
        <p:nvSpPr>
          <p:cNvPr id="101" name="Google Shape;101;p2"/>
          <p:cNvSpPr txBox="1"/>
          <p:nvPr/>
        </p:nvSpPr>
        <p:spPr>
          <a:xfrm>
            <a:off x="2235238" y="190029"/>
            <a:ext cx="722440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6</a:t>
            </a:r>
            <a:endParaRPr/>
          </a:p>
        </p:txBody>
      </p:sp>
      <p:grpSp>
        <p:nvGrpSpPr>
          <p:cNvPr id="102" name="Google Shape;102;p2"/>
          <p:cNvGrpSpPr/>
          <p:nvPr/>
        </p:nvGrpSpPr>
        <p:grpSpPr>
          <a:xfrm>
            <a:off x="3874546" y="2264697"/>
            <a:ext cx="5482921" cy="4344624"/>
            <a:chOff x="1022357" y="65"/>
            <a:chExt cx="5482921" cy="4344624"/>
          </a:xfrm>
        </p:grpSpPr>
        <p:sp>
          <p:nvSpPr>
            <p:cNvPr id="103" name="Google Shape;103;p2"/>
            <p:cNvSpPr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 txBox="1"/>
            <p:nvPr/>
          </p:nvSpPr>
          <p:spPr>
            <a:xfrm>
              <a:off x="1022357" y="6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022357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37472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2453151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3168266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3883945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459906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314740" y="462589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 txBox="1"/>
            <p:nvPr/>
          </p:nvSpPr>
          <p:spPr>
            <a:xfrm>
              <a:off x="1022357" y="556807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Vocabulary review</a:t>
              </a: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 txBox="1"/>
            <p:nvPr/>
          </p:nvSpPr>
          <p:spPr>
            <a:xfrm>
              <a:off x="1022357" y="1470025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1022357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1737472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2453151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168266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883945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459906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5314740" y="193255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 txBox="1"/>
            <p:nvPr/>
          </p:nvSpPr>
          <p:spPr>
            <a:xfrm>
              <a:off x="1022357" y="202676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Grammar review</a:t>
              </a: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 txBox="1"/>
            <p:nvPr/>
          </p:nvSpPr>
          <p:spPr>
            <a:xfrm>
              <a:off x="1022357" y="2939986"/>
              <a:ext cx="5087770" cy="46252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b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1022357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1737472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453151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3"/>
            </a:solidFill>
            <a:ln w="12700" cap="flat" cmpd="sng">
              <a:solidFill>
                <a:schemeClr val="accent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3168266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4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3883945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rgbClr val="4372C3"/>
            </a:solidFill>
            <a:ln w="12700" cap="flat" cmpd="sng">
              <a:solidFill>
                <a:srgbClr val="4372C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59906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6"/>
            </a:solidFill>
            <a:ln w="12700" cap="flat" cmpd="sng">
              <a:solidFill>
                <a:schemeClr val="accent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314740" y="3402510"/>
              <a:ext cx="1190538" cy="942179"/>
            </a:xfrm>
            <a:prstGeom prst="chevron">
              <a:avLst>
                <a:gd name="adj" fmla="val 70610"/>
              </a:avLst>
            </a:prstGeom>
            <a:solidFill>
              <a:schemeClr val="accent2"/>
            </a:solidFill>
            <a:ln w="12700" cap="flat" cmpd="sng">
              <a:solidFill>
                <a:schemeClr val="accent2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solidFill>
              <a:schemeClr val="lt1"/>
            </a:solidFill>
            <a:ln w="12700" cap="flat" cmpd="sng">
              <a:solidFill>
                <a:schemeClr val="accent4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 txBox="1"/>
            <p:nvPr/>
          </p:nvSpPr>
          <p:spPr>
            <a:xfrm>
              <a:off x="1022357" y="3496728"/>
              <a:ext cx="5153911" cy="75374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6350" tIns="86350" rIns="86350" bIns="8635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4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Project: My favourite school</a:t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"/>
          <p:cNvSpPr/>
          <p:nvPr/>
        </p:nvSpPr>
        <p:spPr>
          <a:xfrm>
            <a:off x="3754479" y="762953"/>
            <a:ext cx="4958616" cy="884574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3"/>
          <p:cNvSpPr txBox="1"/>
          <p:nvPr/>
        </p:nvSpPr>
        <p:spPr>
          <a:xfrm>
            <a:off x="5118937" y="882074"/>
            <a:ext cx="331537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OBJECTIVES</a:t>
            </a:r>
            <a:endParaRPr/>
          </a:p>
        </p:txBody>
      </p:sp>
      <p:pic>
        <p:nvPicPr>
          <p:cNvPr id="142" name="Google Shape;14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19697" y="320262"/>
            <a:ext cx="1515332" cy="1583743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3"/>
          <p:cNvSpPr txBox="1"/>
          <p:nvPr/>
        </p:nvSpPr>
        <p:spPr>
          <a:xfrm>
            <a:off x="1348674" y="2467808"/>
            <a:ext cx="9770226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the end of the lesson, students will be able to:</a:t>
            </a:r>
            <a:endParaRPr/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the vocabulary and grammar of </a:t>
            </a:r>
            <a:r>
              <a:rPr lang="en-US" sz="28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Unit 6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ourier New"/>
              <a:buChar char="o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apply what they have learnt (vocabulary and grammar) into practice through a project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4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/>
            <a:ahLst/>
            <a:cxnLst/>
            <a:rect l="l" t="t" r="r" b="b"/>
            <a:pathLst>
              <a:path w="1419439" h="941884" extrusionOk="0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4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4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4"/>
          <p:cNvSpPr/>
          <p:nvPr/>
        </p:nvSpPr>
        <p:spPr>
          <a:xfrm>
            <a:off x="621477" y="3797992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GRAMMAR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2749020" y="4943673"/>
            <a:ext cx="1950733" cy="62348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sp>
        <p:nvSpPr>
          <p:cNvPr id="156" name="Google Shape;156;p4"/>
          <p:cNvSpPr/>
          <p:nvPr/>
        </p:nvSpPr>
        <p:spPr>
          <a:xfrm>
            <a:off x="5588839" y="3550257"/>
            <a:ext cx="5465179" cy="11508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3: Complete the sentences with appropriate prepositions of place or time.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4: Read the passage and fill in the gaps with prepositions of time or place.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57" name="Google Shape;157;p4"/>
          <p:cNvCxnSpPr>
            <a:stCxn id="150" idx="3"/>
            <a:endCxn id="151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8" name="Google Shape;158;p4"/>
          <p:cNvCxnSpPr>
            <a:stCxn id="151" idx="1"/>
            <a:endCxn id="152" idx="0"/>
          </p:cNvCxnSpPr>
          <p:nvPr/>
        </p:nvCxnSpPr>
        <p:spPr>
          <a:xfrm flipH="1">
            <a:off x="1596720" y="2749112"/>
            <a:ext cx="1152300" cy="10488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59" name="Google Shape;159;p4"/>
          <p:cNvCxnSpPr>
            <a:stCxn id="152" idx="3"/>
            <a:endCxn id="153" idx="0"/>
          </p:cNvCxnSpPr>
          <p:nvPr/>
        </p:nvCxnSpPr>
        <p:spPr>
          <a:xfrm>
            <a:off x="2572210" y="4125694"/>
            <a:ext cx="1152300" cy="8181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0" name="Google Shape;160;p4"/>
          <p:cNvSpPr/>
          <p:nvPr/>
        </p:nvSpPr>
        <p:spPr>
          <a:xfrm>
            <a:off x="621475" y="5839963"/>
            <a:ext cx="1950733" cy="62443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1" name="Google Shape;161;p4"/>
          <p:cNvCxnSpPr>
            <a:stCxn id="153" idx="1"/>
            <a:endCxn id="160" idx="0"/>
          </p:cNvCxnSpPr>
          <p:nvPr/>
        </p:nvCxnSpPr>
        <p:spPr>
          <a:xfrm flipH="1">
            <a:off x="1596720" y="5255415"/>
            <a:ext cx="1152300" cy="5844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2" name="Google Shape;162;p4"/>
          <p:cNvSpPr/>
          <p:nvPr/>
        </p:nvSpPr>
        <p:spPr>
          <a:xfrm>
            <a:off x="5588839" y="5809699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Wrap-up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4"/>
          <p:cNvSpPr/>
          <p:nvPr/>
        </p:nvSpPr>
        <p:spPr>
          <a:xfrm>
            <a:off x="5585947" y="4912934"/>
            <a:ext cx="5465179" cy="684962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Project: My favourite school</a:t>
            </a:r>
            <a:endParaRPr/>
          </a:p>
        </p:txBody>
      </p:sp>
      <p:sp>
        <p:nvSpPr>
          <p:cNvPr id="164" name="Google Shape;164;p4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4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5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5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5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5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5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  <p:sp>
        <p:nvSpPr>
          <p:cNvPr id="177" name="Google Shape;177;p5"/>
          <p:cNvSpPr/>
          <p:nvPr/>
        </p:nvSpPr>
        <p:spPr>
          <a:xfrm>
            <a:off x="5282929" y="2805800"/>
            <a:ext cx="6638138" cy="27392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Aims of the stage:</a:t>
            </a:r>
            <a:endParaRPr sz="2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revise the vocabulary related to the topic and lead in the next part of the lesson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⮚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enhance students’ skills of cooperating with team mates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6160" y="2805800"/>
            <a:ext cx="3972100" cy="28776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6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WARM-UP</a:t>
            </a:r>
            <a:endParaRPr sz="36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6"/>
          <p:cNvSpPr txBox="1"/>
          <p:nvPr/>
        </p:nvSpPr>
        <p:spPr>
          <a:xfrm>
            <a:off x="316653" y="1073252"/>
            <a:ext cx="10840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rgbClr val="00A9A5"/>
                </a:solidFill>
                <a:latin typeface="Calibri"/>
                <a:ea typeface="Calibri"/>
                <a:cs typeface="Calibri"/>
                <a:sym typeface="Calibri"/>
              </a:rPr>
              <a:t>BRAINSTORMING: SCHOOL FACILITIES</a:t>
            </a:r>
            <a:endParaRPr sz="3200">
              <a:solidFill>
                <a:srgbClr val="00A9A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6"/>
          <p:cNvSpPr txBox="1"/>
          <p:nvPr/>
        </p:nvSpPr>
        <p:spPr>
          <a:xfrm>
            <a:off x="804978" y="2584925"/>
            <a:ext cx="31257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Write as many school facilities as possible in 2 minutes.</a:t>
            </a:r>
            <a:endParaRPr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8" name="Google Shape;188;p6" descr="C:\Users\ADMIN\Desktop\31089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6525" y="1667509"/>
            <a:ext cx="7555476" cy="50369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7"/>
          <p:cNvSpPr/>
          <p:nvPr/>
        </p:nvSpPr>
        <p:spPr>
          <a:xfrm>
            <a:off x="621477" y="1229521"/>
            <a:ext cx="1950733" cy="655074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WARM-UP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7"/>
          <p:cNvSpPr/>
          <p:nvPr/>
        </p:nvSpPr>
        <p:spPr>
          <a:xfrm>
            <a:off x="2749020" y="2421410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48C0B6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VOCABULARY REVIEW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7"/>
          <p:cNvSpPr/>
          <p:nvPr/>
        </p:nvSpPr>
        <p:spPr>
          <a:xfrm>
            <a:off x="5588839" y="1234448"/>
            <a:ext cx="5459396" cy="699274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7"/>
          <p:cNvSpPr/>
          <p:nvPr/>
        </p:nvSpPr>
        <p:spPr>
          <a:xfrm>
            <a:off x="5571062" y="2126136"/>
            <a:ext cx="5465180" cy="1231707"/>
          </a:xfrm>
          <a:prstGeom prst="rect">
            <a:avLst/>
          </a:prstGeom>
          <a:solidFill>
            <a:srgbClr val="CBEAF0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1: Find the words and phrases that match the definitions.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Task 2: Complete the sentences with the words and phrases in Task 1. </a:t>
            </a:r>
            <a:endParaRPr/>
          </a:p>
        </p:txBody>
      </p:sp>
      <p:cxnSp>
        <p:nvCxnSpPr>
          <p:cNvPr id="198" name="Google Shape;198;p7"/>
          <p:cNvCxnSpPr>
            <a:stCxn id="194" idx="3"/>
            <a:endCxn id="195" idx="0"/>
          </p:cNvCxnSpPr>
          <p:nvPr/>
        </p:nvCxnSpPr>
        <p:spPr>
          <a:xfrm>
            <a:off x="2572210" y="1557058"/>
            <a:ext cx="1152300" cy="864300"/>
          </a:xfrm>
          <a:prstGeom prst="curvedConnector2">
            <a:avLst/>
          </a:prstGeom>
          <a:noFill/>
          <a:ln w="57150" cap="flat" cmpd="sng">
            <a:solidFill>
              <a:srgbClr val="F7941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99" name="Google Shape;199;p7"/>
          <p:cNvSpPr/>
          <p:nvPr/>
        </p:nvSpPr>
        <p:spPr>
          <a:xfrm>
            <a:off x="3514510" y="320026"/>
            <a:ext cx="5875424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0" name="Google Shape;200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2721" y="-46281"/>
            <a:ext cx="1344559" cy="1277694"/>
          </a:xfrm>
          <a:prstGeom prst="rect">
            <a:avLst/>
          </a:prstGeom>
          <a:noFill/>
          <a:ln>
            <a:noFill/>
          </a:ln>
        </p:spPr>
      </p:pic>
      <p:sp>
        <p:nvSpPr>
          <p:cNvPr id="201" name="Google Shape;201;p7"/>
          <p:cNvSpPr txBox="1"/>
          <p:nvPr/>
        </p:nvSpPr>
        <p:spPr>
          <a:xfrm>
            <a:off x="4267280" y="407238"/>
            <a:ext cx="50208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LESSON 7: LOOKING BACK &amp; PROJECT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graphicFrame>
        <p:nvGraphicFramePr>
          <p:cNvPr id="209" name="Google Shape;209;p8"/>
          <p:cNvGraphicFramePr/>
          <p:nvPr/>
        </p:nvGraphicFramePr>
        <p:xfrm>
          <a:off x="709352" y="2395508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{96D43A4F-535C-4534-9E5D-247593476CDB}</a:tableStyleId>
              </a:tblPr>
              <a:tblGrid>
                <a:gridCol w="6659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41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90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known by many people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85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buildings, services, equipment, etc. at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an exam taken to enter a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intelligent and / or talented students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 b="1" i="0" u="none" strike="noStrike" cap="none">
                          <a:solidFill>
                            <a:srgbClr val="F26548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5. </a:t>
                      </a:r>
                      <a:r>
                        <a:rPr lang="en-US" sz="2400" b="0" i="0" u="none" strike="noStrike" cap="none">
                          <a:solidFill>
                            <a:srgbClr val="24202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extra activities that students do at school</a:t>
                      </a: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10" name="Google Shape;210;p8"/>
          <p:cNvSpPr txBox="1"/>
          <p:nvPr/>
        </p:nvSpPr>
        <p:spPr>
          <a:xfrm>
            <a:off x="995326" y="1385828"/>
            <a:ext cx="10840381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Find the words and phrases from this unit that match these definitions.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p8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p8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13" name="Google Shape;213;p8"/>
          <p:cNvSpPr txBox="1"/>
          <p:nvPr/>
        </p:nvSpPr>
        <p:spPr>
          <a:xfrm>
            <a:off x="7490470" y="254101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>
              <a:solidFill>
                <a:srgbClr val="980000"/>
              </a:solidFill>
            </a:endParaRPr>
          </a:p>
        </p:txBody>
      </p:sp>
      <p:sp>
        <p:nvSpPr>
          <p:cNvPr id="214" name="Google Shape;214;p8"/>
          <p:cNvSpPr txBox="1"/>
          <p:nvPr/>
        </p:nvSpPr>
        <p:spPr>
          <a:xfrm>
            <a:off x="7490470" y="3179073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5" name="Google Shape;215;p8"/>
          <p:cNvSpPr txBox="1"/>
          <p:nvPr/>
        </p:nvSpPr>
        <p:spPr>
          <a:xfrm>
            <a:off x="7490470" y="3894544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an entrance exam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6" name="Google Shape;216;p8"/>
          <p:cNvSpPr txBox="1"/>
          <p:nvPr/>
        </p:nvSpPr>
        <p:spPr>
          <a:xfrm>
            <a:off x="7490468" y="4562162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>
              <a:solidFill>
                <a:srgbClr val="CC0000"/>
              </a:solidFill>
            </a:endParaRPr>
          </a:p>
        </p:txBody>
      </p:sp>
      <p:sp>
        <p:nvSpPr>
          <p:cNvPr id="217" name="Google Shape;217;p8"/>
          <p:cNvSpPr txBox="1"/>
          <p:nvPr/>
        </p:nvSpPr>
        <p:spPr>
          <a:xfrm>
            <a:off x="7490467" y="5233187"/>
            <a:ext cx="273303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i="1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>
              <a:solidFill>
                <a:srgbClr val="CC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22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10053"/>
            <a:ext cx="12192000" cy="1083306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9"/>
          <p:cNvSpPr txBox="1"/>
          <p:nvPr/>
        </p:nvSpPr>
        <p:spPr>
          <a:xfrm>
            <a:off x="487067" y="208434"/>
            <a:ext cx="61132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VOCABULARY REVIEW</a:t>
            </a:r>
            <a:endParaRPr/>
          </a:p>
        </p:txBody>
      </p:sp>
      <p:sp>
        <p:nvSpPr>
          <p:cNvPr id="225" name="Google Shape;225;p9"/>
          <p:cNvSpPr txBox="1"/>
          <p:nvPr/>
        </p:nvSpPr>
        <p:spPr>
          <a:xfrm>
            <a:off x="991658" y="1371170"/>
            <a:ext cx="10840381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Complete the sentences with the words and phrases in Task 1.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9"/>
          <p:cNvSpPr/>
          <p:nvPr/>
        </p:nvSpPr>
        <p:spPr>
          <a:xfrm>
            <a:off x="487067" y="1357587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0FB7B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48DA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9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sz="40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8" name="Google Shape;228;p9"/>
          <p:cNvSpPr/>
          <p:nvPr/>
        </p:nvSpPr>
        <p:spPr>
          <a:xfrm>
            <a:off x="573270" y="2009023"/>
            <a:ext cx="11618730" cy="3693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school is free for _____________ who pass some exams.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students in the school find _______________ useful and enjoyable.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Chu Van An Lower Secondary School is famous for its intelligent students and modern ______________.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Students have to pass a difficult _______________ to attend that school.</a:t>
            </a:r>
            <a:endParaRPr/>
          </a:p>
          <a:p>
            <a:pPr marL="514350" marR="0" lvl="0" indent="-5143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Calibri"/>
              <a:buAutoNum type="arabicPeriod"/>
            </a:pPr>
            <a:r>
              <a:rPr lang="en-US" sz="2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most ____________ teacher of Van Mieu – Quoc Tu Giam was Chu Van An.</a:t>
            </a:r>
            <a:endParaRPr sz="2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9"/>
          <p:cNvSpPr txBox="1"/>
          <p:nvPr/>
        </p:nvSpPr>
        <p:spPr>
          <a:xfrm>
            <a:off x="4051975" y="1962822"/>
            <a:ext cx="2716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gifted students</a:t>
            </a:r>
            <a:endParaRPr/>
          </a:p>
        </p:txBody>
      </p:sp>
      <p:sp>
        <p:nvSpPr>
          <p:cNvPr id="230" name="Google Shape;230;p9"/>
          <p:cNvSpPr txBox="1"/>
          <p:nvPr/>
        </p:nvSpPr>
        <p:spPr>
          <a:xfrm>
            <a:off x="5415527" y="2585434"/>
            <a:ext cx="2691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outdoor activities</a:t>
            </a:r>
            <a:endParaRPr/>
          </a:p>
        </p:txBody>
      </p:sp>
      <p:sp>
        <p:nvSpPr>
          <p:cNvPr id="231" name="Google Shape;231;p9"/>
          <p:cNvSpPr txBox="1"/>
          <p:nvPr/>
        </p:nvSpPr>
        <p:spPr>
          <a:xfrm>
            <a:off x="2241366" y="3694341"/>
            <a:ext cx="3098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(school) facilities</a:t>
            </a:r>
            <a:endParaRPr/>
          </a:p>
        </p:txBody>
      </p:sp>
      <p:sp>
        <p:nvSpPr>
          <p:cNvPr id="232" name="Google Shape;232;p9"/>
          <p:cNvSpPr txBox="1"/>
          <p:nvPr/>
        </p:nvSpPr>
        <p:spPr>
          <a:xfrm>
            <a:off x="5511825" y="4376062"/>
            <a:ext cx="2595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entrance exam</a:t>
            </a:r>
            <a:endParaRPr/>
          </a:p>
        </p:txBody>
      </p:sp>
      <p:sp>
        <p:nvSpPr>
          <p:cNvPr id="233" name="Google Shape;233;p9"/>
          <p:cNvSpPr txBox="1"/>
          <p:nvPr/>
        </p:nvSpPr>
        <p:spPr>
          <a:xfrm>
            <a:off x="2622233" y="4914939"/>
            <a:ext cx="1842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 i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well-known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824</Words>
  <Application>Microsoft Office PowerPoint</Application>
  <PresentationFormat>Widescreen</PresentationFormat>
  <Paragraphs>153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Noto Sans Symbols</vt:lpstr>
      <vt:lpstr>Courier New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Hoai Linh</cp:lastModifiedBy>
  <cp:revision>2</cp:revision>
  <dcterms:created xsi:type="dcterms:W3CDTF">2020-12-09T02:04:09Z</dcterms:created>
  <dcterms:modified xsi:type="dcterms:W3CDTF">2023-04-19T04:01:14Z</dcterms:modified>
</cp:coreProperties>
</file>