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5"/>
  </p:notesMasterIdLst>
  <p:sldIdLst>
    <p:sldId id="293" r:id="rId2"/>
    <p:sldId id="285" r:id="rId3"/>
    <p:sldId id="277" r:id="rId4"/>
    <p:sldId id="281" r:id="rId5"/>
    <p:sldId id="288" r:id="rId6"/>
    <p:sldId id="292" r:id="rId7"/>
    <p:sldId id="290" r:id="rId8"/>
    <p:sldId id="266" r:id="rId9"/>
    <p:sldId id="294" r:id="rId10"/>
    <p:sldId id="263" r:id="rId11"/>
    <p:sldId id="295" r:id="rId12"/>
    <p:sldId id="272" r:id="rId13"/>
    <p:sldId id="271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FF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CC6600"/>
    <a:srgbClr val="336600"/>
    <a:srgbClr val="009900"/>
    <a:srgbClr val="66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0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5" Type="http://schemas.openxmlformats.org/officeDocument/2006/relationships/image" Target="../media/image2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Relationship Id="rId1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7BEEF-A64C-4C77-A615-99B52C40B25E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1E28F-E75F-4AE0-BA19-87D036B3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12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1E28F-E75F-4AE0-BA19-87D036B397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125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1E28F-E75F-4AE0-BA19-87D036B397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73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11E28F-E75F-4AE0-BA19-87D036B3970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4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DC5436-DDA9-4595-9991-0E3E79DE4D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6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89B63-AC14-4648-8538-76DE459919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14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0BB9B4-1201-47BC-917C-F55F748F19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01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F5464-6BA1-4CC1-9F56-805ED6FA6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78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7CCE5-B257-4D3F-A576-DA5CFD21A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2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D594BC-9687-405A-8689-559CF9743C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78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5A600-A56F-42E4-B093-1EC05BAB6A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67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AD46FF-9D84-4925-BDCE-458A276C74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5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516FDF-EFBC-4D87-A9F4-52ABEBA4B2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8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FA27BE-2A47-4C6D-B721-CC01D3669C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691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FBEA03-4E83-454D-B317-56EFCB08D4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75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94D14E-B663-46B5-A553-FDE926F630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1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FF8C9E-685D-477B-8C03-8FB41CF6A0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5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DB42246-E6BE-4599-8326-CBE3FC9CA9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9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3.bin"/><Relationship Id="rId26" Type="http://schemas.openxmlformats.org/officeDocument/2006/relationships/oleObject" Target="../embeddings/oleObject17.bin"/><Relationship Id="rId21" Type="http://schemas.openxmlformats.org/officeDocument/2006/relationships/image" Target="../media/image19.wmf"/><Relationship Id="rId34" Type="http://schemas.openxmlformats.org/officeDocument/2006/relationships/oleObject" Target="../embeddings/oleObject21.bin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44.png"/><Relationship Id="rId25" Type="http://schemas.openxmlformats.org/officeDocument/2006/relationships/image" Target="../media/image21.wmf"/><Relationship Id="rId33" Type="http://schemas.openxmlformats.org/officeDocument/2006/relationships/image" Target="../media/image25.wmf"/><Relationship Id="rId38" Type="http://schemas.openxmlformats.org/officeDocument/2006/relationships/image" Target="../media/image45.png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43.png"/><Relationship Id="rId20" Type="http://schemas.openxmlformats.org/officeDocument/2006/relationships/oleObject" Target="../embeddings/oleObject14.bin"/><Relationship Id="rId29" Type="http://schemas.openxmlformats.org/officeDocument/2006/relationships/image" Target="../media/image23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42.png"/><Relationship Id="rId24" Type="http://schemas.openxmlformats.org/officeDocument/2006/relationships/oleObject" Target="../embeddings/oleObject16.bin"/><Relationship Id="rId32" Type="http://schemas.openxmlformats.org/officeDocument/2006/relationships/oleObject" Target="../embeddings/oleObject20.bin"/><Relationship Id="rId37" Type="http://schemas.openxmlformats.org/officeDocument/2006/relationships/image" Target="../media/image27.wmf"/><Relationship Id="rId5" Type="http://schemas.openxmlformats.org/officeDocument/2006/relationships/image" Target="../media/image13.wmf"/><Relationship Id="rId15" Type="http://schemas.openxmlformats.org/officeDocument/2006/relationships/image" Target="../media/image17.wmf"/><Relationship Id="rId23" Type="http://schemas.openxmlformats.org/officeDocument/2006/relationships/image" Target="../media/image20.wmf"/><Relationship Id="rId28" Type="http://schemas.openxmlformats.org/officeDocument/2006/relationships/oleObject" Target="../embeddings/oleObject18.bin"/><Relationship Id="rId36" Type="http://schemas.openxmlformats.org/officeDocument/2006/relationships/oleObject" Target="../embeddings/oleObject22.bin"/><Relationship Id="rId10" Type="http://schemas.openxmlformats.org/officeDocument/2006/relationships/image" Target="../media/image15.wmf"/><Relationship Id="rId19" Type="http://schemas.openxmlformats.org/officeDocument/2006/relationships/image" Target="../media/image18.wmf"/><Relationship Id="rId31" Type="http://schemas.openxmlformats.org/officeDocument/2006/relationships/image" Target="../media/image24.wmf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0.bin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5.bin"/><Relationship Id="rId27" Type="http://schemas.openxmlformats.org/officeDocument/2006/relationships/image" Target="../media/image22.wmf"/><Relationship Id="rId30" Type="http://schemas.openxmlformats.org/officeDocument/2006/relationships/oleObject" Target="../embeddings/oleObject19.bin"/><Relationship Id="rId35" Type="http://schemas.openxmlformats.org/officeDocument/2006/relationships/image" Target="../media/image26.wmf"/><Relationship Id="rId8" Type="http://schemas.openxmlformats.org/officeDocument/2006/relationships/image" Target="../media/image41.png"/><Relationship Id="rId3" Type="http://schemas.openxmlformats.org/officeDocument/2006/relationships/image" Target="../media/image4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image" Target="../media/image8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6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png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10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1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11"/>
          <p:cNvSpPr txBox="1">
            <a:spLocks noChangeArrowheads="1"/>
          </p:cNvSpPr>
          <p:nvPr/>
        </p:nvSpPr>
        <p:spPr bwMode="auto">
          <a:xfrm>
            <a:off x="1295400" y="2154804"/>
            <a:ext cx="9601200" cy="4155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prstTxWarp prst="textArchUp">
              <a:avLst>
                <a:gd name="adj" fmla="val 9907143"/>
              </a:avLst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endParaRPr lang="en-US" altLang="en-US" sz="3600" b="1" dirty="0">
              <a:solidFill>
                <a:srgbClr val="FF0000"/>
              </a:solidFill>
            </a:endParaRPr>
          </a:p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4000" b="1" dirty="0">
                <a:solidFill>
                  <a:srgbClr val="FF0000"/>
                </a:solidFill>
              </a:rPr>
              <a:t>CHÀO  MỪNG QUÝ THẦY CÔ GIÁO</a:t>
            </a:r>
          </a:p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4000" b="1" dirty="0">
                <a:solidFill>
                  <a:srgbClr val="FF0000"/>
                </a:solidFill>
              </a:rPr>
              <a:t>ĐẾN DỰ GIỜ MÔN TOÁN - LỚP 7C2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6E0D370-DCB7-4CFB-83CB-893D0FCE5420}"/>
              </a:ext>
            </a:extLst>
          </p:cNvPr>
          <p:cNvSpPr/>
          <p:nvPr/>
        </p:nvSpPr>
        <p:spPr>
          <a:xfrm>
            <a:off x="8458200" y="6309812"/>
            <a:ext cx="3566160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800" b="1" dirty="0"/>
              <a:t>GV: </a:t>
            </a:r>
            <a:r>
              <a:rPr lang="en-US" altLang="en-US" sz="2800" b="1" dirty="0" err="1"/>
              <a:t>Đỗ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Thị</a:t>
            </a:r>
            <a:r>
              <a:rPr lang="en-US" altLang="en-US" sz="2800" b="1" dirty="0"/>
              <a:t> Mai Anh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3DD681-915D-494C-BC4D-799CB518719D}"/>
              </a:ext>
            </a:extLst>
          </p:cNvPr>
          <p:cNvSpPr txBox="1"/>
          <p:nvPr/>
        </p:nvSpPr>
        <p:spPr>
          <a:xfrm>
            <a:off x="2971800" y="3276600"/>
            <a:ext cx="66087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49 –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TỈ LỆ THỨC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FB9AAB-DFEE-4CA5-BF1E-BD2F65DA1DB1}"/>
              </a:ext>
            </a:extLst>
          </p:cNvPr>
          <p:cNvSpPr txBox="1"/>
          <p:nvPr/>
        </p:nvSpPr>
        <p:spPr>
          <a:xfrm rot="738902">
            <a:off x="10607039" y="929710"/>
            <a:ext cx="883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7C2</a:t>
            </a:r>
          </a:p>
        </p:txBody>
      </p:sp>
    </p:spTree>
    <p:extLst>
      <p:ext uri="{BB962C8B-B14F-4D97-AF65-F5344CB8AC3E}">
        <p14:creationId xmlns:p14="http://schemas.microsoft.com/office/powerpoint/2010/main" val="2714659825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9269414" y="5929314"/>
            <a:ext cx="636587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8632825" y="5929314"/>
            <a:ext cx="636588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996239" y="5929314"/>
            <a:ext cx="636587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359650" y="5929314"/>
            <a:ext cx="636588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721476" y="5929314"/>
            <a:ext cx="638175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084889" y="5929314"/>
            <a:ext cx="636587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5449888" y="5929314"/>
            <a:ext cx="635000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4811714" y="5929314"/>
            <a:ext cx="638175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4175125" y="5929314"/>
            <a:ext cx="636588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3536951" y="5929314"/>
            <a:ext cx="638175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2900364" y="5929314"/>
            <a:ext cx="636587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2265363" y="5929314"/>
            <a:ext cx="635000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1627189" y="5929314"/>
            <a:ext cx="638175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990600" y="5929314"/>
            <a:ext cx="636588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9269414" y="5151439"/>
            <a:ext cx="636587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8632825" y="5151439"/>
            <a:ext cx="636588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7996239" y="5151439"/>
            <a:ext cx="636587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7359650" y="5151439"/>
            <a:ext cx="636588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721476" y="5151439"/>
            <a:ext cx="638175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6084889" y="5151439"/>
            <a:ext cx="636587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5449888" y="5151439"/>
            <a:ext cx="635000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4811714" y="5151439"/>
            <a:ext cx="638175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4175125" y="5151439"/>
            <a:ext cx="636588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3536951" y="5151439"/>
            <a:ext cx="638175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2900364" y="5151439"/>
            <a:ext cx="636587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2265363" y="5151439"/>
            <a:ext cx="635000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1627189" y="5151439"/>
            <a:ext cx="638175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990600" y="5151439"/>
            <a:ext cx="636588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 flipV="1">
            <a:off x="990599" y="5140968"/>
            <a:ext cx="10210787" cy="1046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990600" y="5929313"/>
            <a:ext cx="891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 flipV="1">
            <a:off x="990599" y="6675438"/>
            <a:ext cx="10210789" cy="301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>
            <a:off x="990600" y="5151438"/>
            <a:ext cx="0" cy="15541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>
            <a:off x="1627188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>
            <a:off x="2265363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>
            <a:off x="2900363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3536950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>
            <a:off x="4175125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>
            <a:off x="4811713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5449888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>
            <a:off x="6084888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8" name="Line 42"/>
          <p:cNvSpPr>
            <a:spLocks noChangeShapeType="1"/>
          </p:cNvSpPr>
          <p:nvPr/>
        </p:nvSpPr>
        <p:spPr bwMode="auto">
          <a:xfrm>
            <a:off x="6721475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59" name="Line 43"/>
          <p:cNvSpPr>
            <a:spLocks noChangeShapeType="1"/>
          </p:cNvSpPr>
          <p:nvPr/>
        </p:nvSpPr>
        <p:spPr bwMode="auto">
          <a:xfrm>
            <a:off x="7359650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>
            <a:off x="7996238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61" name="Line 45"/>
          <p:cNvSpPr>
            <a:spLocks noChangeShapeType="1"/>
          </p:cNvSpPr>
          <p:nvPr/>
        </p:nvSpPr>
        <p:spPr bwMode="auto">
          <a:xfrm>
            <a:off x="8632825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62" name="Line 46"/>
          <p:cNvSpPr>
            <a:spLocks noChangeShapeType="1"/>
          </p:cNvSpPr>
          <p:nvPr/>
        </p:nvSpPr>
        <p:spPr bwMode="auto">
          <a:xfrm>
            <a:off x="9269413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63" name="Line 47"/>
          <p:cNvSpPr>
            <a:spLocks noChangeShapeType="1"/>
          </p:cNvSpPr>
          <p:nvPr/>
        </p:nvSpPr>
        <p:spPr bwMode="auto">
          <a:xfrm>
            <a:off x="9906000" y="5151438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1076325" y="52276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1766888" y="5224463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CC0000"/>
                </a:solidFill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2357438" y="52276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Ê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2967038" y="52276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19508" name="Text Box 52"/>
          <p:cNvSpPr txBox="1">
            <a:spLocks noChangeArrowheads="1"/>
          </p:cNvSpPr>
          <p:nvPr/>
        </p:nvSpPr>
        <p:spPr bwMode="auto">
          <a:xfrm>
            <a:off x="3590925" y="52276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T</a:t>
            </a: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4200525" y="52276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19510" name="Text Box 54"/>
          <p:cNvSpPr txBox="1">
            <a:spLocks noChangeArrowheads="1"/>
          </p:cNvSpPr>
          <p:nvPr/>
        </p:nvSpPr>
        <p:spPr bwMode="auto">
          <a:xfrm>
            <a:off x="4852988" y="52276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9511" name="Text Box 55"/>
          <p:cNvSpPr txBox="1">
            <a:spLocks noChangeArrowheads="1"/>
          </p:cNvSpPr>
          <p:nvPr/>
        </p:nvSpPr>
        <p:spPr bwMode="auto">
          <a:xfrm>
            <a:off x="5491163" y="52276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19512" name="Text Box 56"/>
          <p:cNvSpPr txBox="1">
            <a:spLocks noChangeArrowheads="1"/>
          </p:cNvSpPr>
          <p:nvPr/>
        </p:nvSpPr>
        <p:spPr bwMode="auto">
          <a:xfrm>
            <a:off x="6767513" y="52276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9513" name="Text Box 57"/>
          <p:cNvSpPr txBox="1">
            <a:spLocks noChangeArrowheads="1"/>
          </p:cNvSpPr>
          <p:nvPr/>
        </p:nvSpPr>
        <p:spPr bwMode="auto">
          <a:xfrm>
            <a:off x="7443788" y="52276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Ă</a:t>
            </a:r>
          </a:p>
        </p:txBody>
      </p:sp>
      <p:sp>
        <p:nvSpPr>
          <p:cNvPr id="19514" name="Text Box 58"/>
          <p:cNvSpPr txBox="1">
            <a:spLocks noChangeArrowheads="1"/>
          </p:cNvSpPr>
          <p:nvPr/>
        </p:nvSpPr>
        <p:spPr bwMode="auto">
          <a:xfrm>
            <a:off x="8039100" y="52276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9515" name="Text Box 59"/>
          <p:cNvSpPr txBox="1">
            <a:spLocks noChangeArrowheads="1"/>
          </p:cNvSpPr>
          <p:nvPr/>
        </p:nvSpPr>
        <p:spPr bwMode="auto">
          <a:xfrm>
            <a:off x="9305925" y="52276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9516" name="Text Box 60"/>
          <p:cNvSpPr txBox="1">
            <a:spLocks noChangeArrowheads="1"/>
          </p:cNvSpPr>
          <p:nvPr/>
        </p:nvSpPr>
        <p:spPr bwMode="auto">
          <a:xfrm>
            <a:off x="6129338" y="5227638"/>
            <a:ext cx="533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9517" name="Text Box 61"/>
          <p:cNvSpPr txBox="1">
            <a:spLocks noChangeArrowheads="1"/>
          </p:cNvSpPr>
          <p:nvPr/>
        </p:nvSpPr>
        <p:spPr bwMode="auto">
          <a:xfrm>
            <a:off x="8648700" y="5218113"/>
            <a:ext cx="533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VNI-Times" pitchFamily="2" charset="0"/>
              </a:rPr>
              <a:t>GÏ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78" name="Object 62"/>
              <p:cNvSpPr txBox="1"/>
              <p:nvPr/>
            </p:nvSpPr>
            <p:spPr bwMode="auto">
              <a:xfrm>
                <a:off x="1182688" y="5986463"/>
                <a:ext cx="368300" cy="62230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 fontScale="550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9278" name="Object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82688" y="5986463"/>
                <a:ext cx="368300" cy="622300"/>
              </a:xfrm>
              <a:prstGeom prst="rect">
                <a:avLst/>
              </a:prstGeom>
              <a:blipFill>
                <a:blip r:embed="rId3"/>
                <a:stretch>
                  <a:fillRect r="-6667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279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360684"/>
              </p:ext>
            </p:extLst>
          </p:nvPr>
        </p:nvGraphicFramePr>
        <p:xfrm>
          <a:off x="2432050" y="6153150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6" name="Equation" r:id="rId4" imgW="279400" imgH="228600" progId="Equation.DSMT4">
                  <p:embed/>
                </p:oleObj>
              </mc:Choice>
              <mc:Fallback>
                <p:oleObj name="Equation" r:id="rId4" imgW="279400" imgH="22860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6153150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80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141863"/>
              </p:ext>
            </p:extLst>
          </p:nvPr>
        </p:nvGraphicFramePr>
        <p:xfrm>
          <a:off x="3789363" y="6148388"/>
          <a:ext cx="165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7" name="Equation" r:id="rId6" imgW="164957" imgH="241091" progId="Equation.DSMT4">
                  <p:embed/>
                </p:oleObj>
              </mc:Choice>
              <mc:Fallback>
                <p:oleObj name="Equation" r:id="rId6" imgW="164957" imgH="241091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363" y="6148388"/>
                        <a:ext cx="165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281" name="Object 65"/>
              <p:cNvSpPr txBox="1"/>
              <p:nvPr/>
            </p:nvSpPr>
            <p:spPr bwMode="auto">
              <a:xfrm>
                <a:off x="5602288" y="5970588"/>
                <a:ext cx="355600" cy="63500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 fontScale="550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9281" name="Object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02288" y="5970588"/>
                <a:ext cx="355600" cy="635000"/>
              </a:xfrm>
              <a:prstGeom prst="rect">
                <a:avLst/>
              </a:prstGeom>
              <a:blipFill>
                <a:blip r:embed="rId8"/>
                <a:stretch>
                  <a:fillRect r="-10345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282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207151"/>
              </p:ext>
            </p:extLst>
          </p:nvPr>
        </p:nvGraphicFramePr>
        <p:xfrm>
          <a:off x="6188075" y="6169025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8" name="Equation" r:id="rId9" imgW="495085" imgH="279279" progId="Equation.DSMT4">
                  <p:embed/>
                </p:oleObj>
              </mc:Choice>
              <mc:Fallback>
                <p:oleObj name="Equation" r:id="rId9" imgW="495085" imgH="279279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075" y="6169025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283" name="Object 67"/>
              <p:cNvSpPr txBox="1"/>
              <p:nvPr/>
            </p:nvSpPr>
            <p:spPr bwMode="auto">
              <a:xfrm>
                <a:off x="6940550" y="5976938"/>
                <a:ext cx="203200" cy="62230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 fontScale="475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9283" name="Object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40550" y="5976938"/>
                <a:ext cx="203200" cy="622300"/>
              </a:xfrm>
              <a:prstGeom prst="rect">
                <a:avLst/>
              </a:prstGeom>
              <a:blipFill>
                <a:blip r:embed="rId11"/>
                <a:stretch>
                  <a:fillRect r="-12121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284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333184"/>
              </p:ext>
            </p:extLst>
          </p:nvPr>
        </p:nvGraphicFramePr>
        <p:xfrm>
          <a:off x="7540625" y="6173788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9" name="Equation" r:id="rId12" imgW="380835" imgH="279279" progId="Equation.DSMT4">
                  <p:embed/>
                </p:oleObj>
              </mc:Choice>
              <mc:Fallback>
                <p:oleObj name="Equation" r:id="rId12" imgW="380835" imgH="279279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25" y="6173788"/>
                        <a:ext cx="38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85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873286"/>
              </p:ext>
            </p:extLst>
          </p:nvPr>
        </p:nvGraphicFramePr>
        <p:xfrm>
          <a:off x="8801100" y="5989638"/>
          <a:ext cx="342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60" name="Equation" r:id="rId14" imgW="342751" imgH="634725" progId="Equation.DSMT4">
                  <p:embed/>
                </p:oleObj>
              </mc:Choice>
              <mc:Fallback>
                <p:oleObj name="Equation" r:id="rId14" imgW="342751" imgH="634725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1100" y="5989638"/>
                        <a:ext cx="342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286" name="Object 70"/>
              <p:cNvSpPr txBox="1"/>
              <p:nvPr/>
            </p:nvSpPr>
            <p:spPr bwMode="auto">
              <a:xfrm>
                <a:off x="9394826" y="5967096"/>
                <a:ext cx="279400" cy="24130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 fontScale="250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8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8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8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286" name="Object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394826" y="5967096"/>
                <a:ext cx="279400" cy="241300"/>
              </a:xfrm>
              <a:prstGeom prst="rect">
                <a:avLst/>
              </a:prstGeom>
              <a:blipFill>
                <a:blip r:embed="rId16"/>
                <a:stretch>
                  <a:fillRect b="-161538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87" name="Text Box 71"/>
              <p:cNvSpPr txBox="1">
                <a:spLocks noChangeArrowheads="1"/>
              </p:cNvSpPr>
              <p:nvPr/>
            </p:nvSpPr>
            <p:spPr bwMode="auto">
              <a:xfrm>
                <a:off x="7878763" y="5979418"/>
                <a:ext cx="881062" cy="6109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1800" b="1" dirty="0">
                  <a:solidFill>
                    <a:srgbClr val="CC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287" name="Text 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78763" y="5979418"/>
                <a:ext cx="881062" cy="61093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88" name="Text Box 72"/>
          <p:cNvSpPr txBox="1">
            <a:spLocks noChangeArrowheads="1"/>
          </p:cNvSpPr>
          <p:nvPr/>
        </p:nvSpPr>
        <p:spPr bwMode="auto">
          <a:xfrm>
            <a:off x="4776788" y="6108701"/>
            <a:ext cx="9572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rgbClr val="CC0000"/>
                </a:solidFill>
                <a:latin typeface="Times New Roman" panose="02020603050405020304" pitchFamily="18" charset="0"/>
              </a:rPr>
              <a:t>- 0,84</a:t>
            </a:r>
          </a:p>
        </p:txBody>
      </p:sp>
      <p:sp>
        <p:nvSpPr>
          <p:cNvPr id="9289" name="Text Box 73"/>
          <p:cNvSpPr txBox="1">
            <a:spLocks noChangeArrowheads="1"/>
          </p:cNvSpPr>
          <p:nvPr/>
        </p:nvSpPr>
        <p:spPr bwMode="auto">
          <a:xfrm>
            <a:off x="2919413" y="6065839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Times New Roman" panose="02020603050405020304" pitchFamily="18" charset="0"/>
              </a:rPr>
              <a:t>- 25</a:t>
            </a:r>
          </a:p>
        </p:txBody>
      </p:sp>
      <p:sp>
        <p:nvSpPr>
          <p:cNvPr id="9290" name="Text Box 74"/>
          <p:cNvSpPr txBox="1">
            <a:spLocks noChangeArrowheads="1"/>
          </p:cNvSpPr>
          <p:nvPr/>
        </p:nvSpPr>
        <p:spPr bwMode="auto">
          <a:xfrm>
            <a:off x="4271964" y="6065838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16</a:t>
            </a:r>
          </a:p>
        </p:txBody>
      </p:sp>
      <p:sp>
        <p:nvSpPr>
          <p:cNvPr id="9291" name="Text Box 75"/>
          <p:cNvSpPr txBox="1">
            <a:spLocks noChangeArrowheads="1"/>
          </p:cNvSpPr>
          <p:nvPr/>
        </p:nvSpPr>
        <p:spPr bwMode="auto">
          <a:xfrm>
            <a:off x="1685925" y="6065839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Times New Roman" panose="02020603050405020304" pitchFamily="18" charset="0"/>
              </a:rPr>
              <a:t>- 63</a:t>
            </a:r>
          </a:p>
        </p:txBody>
      </p:sp>
      <p:sp>
        <p:nvSpPr>
          <p:cNvPr id="9292" name="Text Box 138"/>
          <p:cNvSpPr txBox="1">
            <a:spLocks noChangeArrowheads="1"/>
          </p:cNvSpPr>
          <p:nvPr/>
        </p:nvSpPr>
        <p:spPr bwMode="auto">
          <a:xfrm>
            <a:off x="8267700" y="4565650"/>
            <a:ext cx="838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/>
              <a:t>13,5</a:t>
            </a:r>
          </a:p>
        </p:txBody>
      </p:sp>
      <p:grpSp>
        <p:nvGrpSpPr>
          <p:cNvPr id="9293" name="Group 140"/>
          <p:cNvGrpSpPr>
            <a:grpSpLocks/>
          </p:cNvGrpSpPr>
          <p:nvPr/>
        </p:nvGrpSpPr>
        <p:grpSpPr bwMode="auto">
          <a:xfrm>
            <a:off x="1714501" y="207964"/>
            <a:ext cx="7267575" cy="4740275"/>
            <a:chOff x="120" y="131"/>
            <a:chExt cx="4578" cy="2986"/>
          </a:xfrm>
        </p:grpSpPr>
        <p:sp>
          <p:nvSpPr>
            <p:cNvPr id="9306" name="Text Box 76"/>
            <p:cNvSpPr txBox="1">
              <a:spLocks noChangeArrowheads="1"/>
            </p:cNvSpPr>
            <p:nvPr/>
          </p:nvSpPr>
          <p:spPr bwMode="auto">
            <a:xfrm>
              <a:off x="492" y="140"/>
              <a:ext cx="300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2000" b="1" dirty="0">
                <a:solidFill>
                  <a:srgbClr val="FF0000"/>
                </a:solidFill>
                <a:latin typeface="VNI-Times" pitchFamily="2" charset="0"/>
              </a:endParaRPr>
            </a:p>
          </p:txBody>
        </p:sp>
        <p:sp>
          <p:nvSpPr>
            <p:cNvPr id="9307" name="Text Box 77"/>
            <p:cNvSpPr txBox="1">
              <a:spLocks noChangeArrowheads="1"/>
            </p:cNvSpPr>
            <p:nvPr/>
          </p:nvSpPr>
          <p:spPr bwMode="auto">
            <a:xfrm>
              <a:off x="795" y="161"/>
              <a:ext cx="10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 dirty="0"/>
                <a:t>: 6 </a:t>
              </a:r>
              <a:r>
                <a:rPr lang="en-US" sz="2000" dirty="0"/>
                <a:t>=</a:t>
              </a:r>
              <a:r>
                <a:rPr lang="en-US" sz="2000" b="1" dirty="0"/>
                <a:t> 7 : 3</a:t>
              </a:r>
            </a:p>
          </p:txBody>
        </p:sp>
        <p:sp>
          <p:nvSpPr>
            <p:cNvPr id="9308" name="Text Box 78"/>
            <p:cNvSpPr txBox="1">
              <a:spLocks noChangeArrowheads="1"/>
            </p:cNvSpPr>
            <p:nvPr/>
          </p:nvSpPr>
          <p:spPr bwMode="auto">
            <a:xfrm>
              <a:off x="120" y="158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 dirty="0"/>
                <a:t>Ê.</a:t>
              </a:r>
            </a:p>
          </p:txBody>
        </p:sp>
        <p:sp>
          <p:nvSpPr>
            <p:cNvPr id="9309" name="Text Box 79"/>
            <p:cNvSpPr txBox="1">
              <a:spLocks noChangeArrowheads="1"/>
            </p:cNvSpPr>
            <p:nvPr/>
          </p:nvSpPr>
          <p:spPr bwMode="auto">
            <a:xfrm>
              <a:off x="792" y="641"/>
              <a:ext cx="384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2000" b="1" dirty="0">
                <a:solidFill>
                  <a:srgbClr val="FF0000"/>
                </a:solidFill>
                <a:latin typeface="VNI-Times" pitchFamily="2" charset="0"/>
              </a:endParaRPr>
            </a:p>
          </p:txBody>
        </p:sp>
        <p:sp>
          <p:nvSpPr>
            <p:cNvPr id="9310" name="Text Box 80"/>
            <p:cNvSpPr txBox="1">
              <a:spLocks noChangeArrowheads="1"/>
            </p:cNvSpPr>
            <p:nvPr/>
          </p:nvSpPr>
          <p:spPr bwMode="auto">
            <a:xfrm>
              <a:off x="132" y="665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 dirty="0"/>
                <a:t>M.</a:t>
              </a:r>
            </a:p>
          </p:txBody>
        </p:sp>
        <p:sp>
          <p:nvSpPr>
            <p:cNvPr id="9311" name="Text Box 81"/>
            <p:cNvSpPr txBox="1">
              <a:spLocks noChangeArrowheads="1"/>
            </p:cNvSpPr>
            <p:nvPr/>
          </p:nvSpPr>
          <p:spPr bwMode="auto">
            <a:xfrm>
              <a:off x="1164" y="1052"/>
              <a:ext cx="300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2000" b="1">
                <a:solidFill>
                  <a:srgbClr val="FF0000"/>
                </a:solidFill>
                <a:latin typeface="VNI-Times" pitchFamily="2" charset="0"/>
              </a:endParaRPr>
            </a:p>
          </p:txBody>
        </p:sp>
        <p:sp>
          <p:nvSpPr>
            <p:cNvPr id="9312" name="Text Box 82"/>
            <p:cNvSpPr txBox="1">
              <a:spLocks noChangeArrowheads="1"/>
            </p:cNvSpPr>
            <p:nvPr/>
          </p:nvSpPr>
          <p:spPr bwMode="auto">
            <a:xfrm>
              <a:off x="123" y="1103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 dirty="0"/>
                <a:t>R.</a:t>
              </a:r>
            </a:p>
          </p:txBody>
        </p:sp>
        <p:sp>
          <p:nvSpPr>
            <p:cNvPr id="9313" name="Text Box 83"/>
            <p:cNvSpPr txBox="1">
              <a:spLocks noChangeArrowheads="1"/>
            </p:cNvSpPr>
            <p:nvPr/>
          </p:nvSpPr>
          <p:spPr bwMode="auto">
            <a:xfrm>
              <a:off x="1731" y="1478"/>
              <a:ext cx="405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2000" b="1" dirty="0">
                <a:solidFill>
                  <a:srgbClr val="FF0000"/>
                </a:solidFill>
                <a:latin typeface="VNI-Times" pitchFamily="2" charset="0"/>
              </a:endParaRPr>
            </a:p>
          </p:txBody>
        </p:sp>
        <p:sp>
          <p:nvSpPr>
            <p:cNvPr id="9314" name="Text Box 84"/>
            <p:cNvSpPr txBox="1">
              <a:spLocks noChangeArrowheads="1"/>
            </p:cNvSpPr>
            <p:nvPr/>
          </p:nvSpPr>
          <p:spPr bwMode="auto">
            <a:xfrm>
              <a:off x="141" y="1523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latin typeface="Times New Roman" panose="02020603050405020304" pitchFamily="18" charset="0"/>
                </a:rPr>
                <a:t>I</a:t>
              </a:r>
              <a:r>
                <a:rPr lang="en-US" sz="2000" b="1"/>
                <a:t>.</a:t>
              </a:r>
            </a:p>
          </p:txBody>
        </p:sp>
        <p:sp>
          <p:nvSpPr>
            <p:cNvPr id="9315" name="Text Box 85"/>
            <p:cNvSpPr txBox="1">
              <a:spLocks noChangeArrowheads="1"/>
            </p:cNvSpPr>
            <p:nvPr/>
          </p:nvSpPr>
          <p:spPr bwMode="auto">
            <a:xfrm>
              <a:off x="1176" y="1820"/>
              <a:ext cx="480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2000" b="1">
                <a:solidFill>
                  <a:srgbClr val="FF0000"/>
                </a:solidFill>
                <a:latin typeface="VNI-Times" pitchFamily="2" charset="0"/>
              </a:endParaRPr>
            </a:p>
          </p:txBody>
        </p:sp>
        <p:sp>
          <p:nvSpPr>
            <p:cNvPr id="9316" name="Text Box 86"/>
            <p:cNvSpPr txBox="1">
              <a:spLocks noChangeArrowheads="1"/>
            </p:cNvSpPr>
            <p:nvPr/>
          </p:nvSpPr>
          <p:spPr bwMode="auto">
            <a:xfrm>
              <a:off x="141" y="1982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 dirty="0">
                  <a:latin typeface="VNI-Times" pitchFamily="2" charset="0"/>
                </a:rPr>
                <a:t>A</a:t>
              </a:r>
              <a:r>
                <a:rPr lang="en-US" sz="2000" b="1" dirty="0"/>
                <a:t>.</a:t>
              </a:r>
            </a:p>
          </p:txBody>
        </p:sp>
        <p:sp>
          <p:nvSpPr>
            <p:cNvPr id="9317" name="Text Box 87"/>
            <p:cNvSpPr txBox="1">
              <a:spLocks noChangeArrowheads="1"/>
            </p:cNvSpPr>
            <p:nvPr/>
          </p:nvSpPr>
          <p:spPr bwMode="auto">
            <a:xfrm>
              <a:off x="1320" y="2627"/>
              <a:ext cx="528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2000" b="1">
                <a:solidFill>
                  <a:srgbClr val="FF0000"/>
                </a:solidFill>
                <a:latin typeface="VNI-Times" pitchFamily="2" charset="0"/>
              </a:endParaRPr>
            </a:p>
          </p:txBody>
        </p:sp>
        <p:sp>
          <p:nvSpPr>
            <p:cNvPr id="9318" name="Text Box 88"/>
            <p:cNvSpPr txBox="1">
              <a:spLocks noChangeArrowheads="1"/>
            </p:cNvSpPr>
            <p:nvPr/>
          </p:nvSpPr>
          <p:spPr bwMode="auto">
            <a:xfrm>
              <a:off x="173" y="2426"/>
              <a:ext cx="30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Y.</a:t>
              </a:r>
            </a:p>
          </p:txBody>
        </p:sp>
        <p:sp>
          <p:nvSpPr>
            <p:cNvPr id="9319" name="Text Box 89"/>
            <p:cNvSpPr txBox="1">
              <a:spLocks noChangeArrowheads="1"/>
            </p:cNvSpPr>
            <p:nvPr/>
          </p:nvSpPr>
          <p:spPr bwMode="auto">
            <a:xfrm>
              <a:off x="4347" y="131"/>
              <a:ext cx="300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VNI-Times" pitchFamily="2" charset="0"/>
                </a:rPr>
                <a:t>145</a:t>
              </a:r>
            </a:p>
          </p:txBody>
        </p:sp>
        <p:sp>
          <p:nvSpPr>
            <p:cNvPr id="9320" name="Text Box 90"/>
            <p:cNvSpPr txBox="1">
              <a:spLocks noChangeArrowheads="1"/>
            </p:cNvSpPr>
            <p:nvPr/>
          </p:nvSpPr>
          <p:spPr bwMode="auto">
            <a:xfrm>
              <a:off x="3081" y="200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 dirty="0"/>
                <a:t>O.</a:t>
              </a:r>
            </a:p>
          </p:txBody>
        </p:sp>
        <p:sp>
          <p:nvSpPr>
            <p:cNvPr id="9321" name="Text Box 91"/>
            <p:cNvSpPr txBox="1">
              <a:spLocks noChangeArrowheads="1"/>
            </p:cNvSpPr>
            <p:nvPr/>
          </p:nvSpPr>
          <p:spPr bwMode="auto">
            <a:xfrm>
              <a:off x="4014" y="545"/>
              <a:ext cx="300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VNI-Times" pitchFamily="2" charset="0"/>
                </a:rPr>
                <a:t>145</a:t>
              </a:r>
            </a:p>
          </p:txBody>
        </p:sp>
        <p:sp>
          <p:nvSpPr>
            <p:cNvPr id="9322" name="Text Box 92"/>
            <p:cNvSpPr txBox="1">
              <a:spLocks noChangeArrowheads="1"/>
            </p:cNvSpPr>
            <p:nvPr/>
          </p:nvSpPr>
          <p:spPr bwMode="auto">
            <a:xfrm>
              <a:off x="3090" y="635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9323" name="Text Box 93"/>
            <p:cNvSpPr txBox="1">
              <a:spLocks noChangeArrowheads="1"/>
            </p:cNvSpPr>
            <p:nvPr/>
          </p:nvSpPr>
          <p:spPr bwMode="auto">
            <a:xfrm>
              <a:off x="3642" y="1055"/>
              <a:ext cx="288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VNI-Times" pitchFamily="2" charset="0"/>
                </a:rPr>
                <a:t>145</a:t>
              </a:r>
            </a:p>
          </p:txBody>
        </p:sp>
        <p:sp>
          <p:nvSpPr>
            <p:cNvPr id="9324" name="Text Box 94"/>
            <p:cNvSpPr txBox="1">
              <a:spLocks noChangeArrowheads="1"/>
            </p:cNvSpPr>
            <p:nvPr/>
          </p:nvSpPr>
          <p:spPr bwMode="auto">
            <a:xfrm>
              <a:off x="3090" y="1145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 dirty="0"/>
                <a:t>K.</a:t>
              </a:r>
            </a:p>
          </p:txBody>
        </p:sp>
        <p:sp>
          <p:nvSpPr>
            <p:cNvPr id="9325" name="Text Box 95"/>
            <p:cNvSpPr txBox="1">
              <a:spLocks noChangeArrowheads="1"/>
            </p:cNvSpPr>
            <p:nvPr/>
          </p:nvSpPr>
          <p:spPr bwMode="auto">
            <a:xfrm>
              <a:off x="3450" y="1565"/>
              <a:ext cx="300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VNI-Times" pitchFamily="2" charset="0"/>
                </a:rPr>
                <a:t>123</a:t>
              </a:r>
            </a:p>
          </p:txBody>
        </p:sp>
        <p:sp>
          <p:nvSpPr>
            <p:cNvPr id="9326" name="Text Box 96"/>
            <p:cNvSpPr txBox="1">
              <a:spLocks noChangeArrowheads="1"/>
            </p:cNvSpPr>
            <p:nvPr/>
          </p:nvSpPr>
          <p:spPr bwMode="auto">
            <a:xfrm>
              <a:off x="3096" y="1637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 dirty="0"/>
                <a:t>N.</a:t>
              </a:r>
            </a:p>
          </p:txBody>
        </p:sp>
        <p:sp>
          <p:nvSpPr>
            <p:cNvPr id="9327" name="Text Box 97"/>
            <p:cNvSpPr txBox="1">
              <a:spLocks noChangeArrowheads="1"/>
            </p:cNvSpPr>
            <p:nvPr/>
          </p:nvSpPr>
          <p:spPr bwMode="auto">
            <a:xfrm>
              <a:off x="3465" y="2062"/>
              <a:ext cx="399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2000" b="1">
                <a:solidFill>
                  <a:srgbClr val="FF0000"/>
                </a:solidFill>
                <a:latin typeface="VNI-Times" pitchFamily="2" charset="0"/>
              </a:endParaRPr>
            </a:p>
          </p:txBody>
        </p:sp>
        <p:sp>
          <p:nvSpPr>
            <p:cNvPr id="9328" name="Text Box 98"/>
            <p:cNvSpPr txBox="1">
              <a:spLocks noChangeArrowheads="1"/>
            </p:cNvSpPr>
            <p:nvPr/>
          </p:nvSpPr>
          <p:spPr bwMode="auto">
            <a:xfrm>
              <a:off x="3111" y="2194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 dirty="0"/>
                <a:t>Ă.</a:t>
              </a:r>
            </a:p>
          </p:txBody>
        </p:sp>
        <p:sp>
          <p:nvSpPr>
            <p:cNvPr id="9329" name="Text Box 99"/>
            <p:cNvSpPr txBox="1">
              <a:spLocks noChangeArrowheads="1"/>
            </p:cNvSpPr>
            <p:nvPr/>
          </p:nvSpPr>
          <p:spPr bwMode="auto">
            <a:xfrm>
              <a:off x="3558" y="2861"/>
              <a:ext cx="300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2000" b="1">
                <a:solidFill>
                  <a:srgbClr val="FF0000"/>
                </a:solidFill>
                <a:latin typeface="VNI-Times" pitchFamily="2" charset="0"/>
              </a:endParaRPr>
            </a:p>
          </p:txBody>
        </p:sp>
        <p:sp>
          <p:nvSpPr>
            <p:cNvPr id="9330" name="Text Box 100"/>
            <p:cNvSpPr txBox="1">
              <a:spLocks noChangeArrowheads="1"/>
            </p:cNvSpPr>
            <p:nvPr/>
          </p:nvSpPr>
          <p:spPr bwMode="auto">
            <a:xfrm>
              <a:off x="3129" y="2674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/>
                <a:t>T.</a:t>
              </a:r>
            </a:p>
          </p:txBody>
        </p:sp>
        <p:sp>
          <p:nvSpPr>
            <p:cNvPr id="9331" name="Text Box 101"/>
            <p:cNvSpPr txBox="1">
              <a:spLocks noChangeArrowheads="1"/>
            </p:cNvSpPr>
            <p:nvPr/>
          </p:nvSpPr>
          <p:spPr bwMode="auto">
            <a:xfrm>
              <a:off x="402" y="653"/>
              <a:ext cx="43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/>
                <a:t>20 :</a:t>
              </a:r>
            </a:p>
          </p:txBody>
        </p:sp>
        <p:sp>
          <p:nvSpPr>
            <p:cNvPr id="9332" name="Text Box 102"/>
            <p:cNvSpPr txBox="1">
              <a:spLocks noChangeArrowheads="1"/>
            </p:cNvSpPr>
            <p:nvPr/>
          </p:nvSpPr>
          <p:spPr bwMode="auto">
            <a:xfrm>
              <a:off x="1176" y="650"/>
              <a:ext cx="129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dirty="0"/>
                <a:t>=</a:t>
              </a:r>
              <a:r>
                <a:rPr lang="en-US" sz="2200" b="1" dirty="0"/>
                <a:t> (- 12 : 15)</a:t>
              </a:r>
            </a:p>
          </p:txBody>
        </p:sp>
        <p:sp>
          <p:nvSpPr>
            <p:cNvPr id="9333" name="Text Box 103"/>
            <p:cNvSpPr txBox="1">
              <a:spLocks noChangeArrowheads="1"/>
            </p:cNvSpPr>
            <p:nvPr/>
          </p:nvSpPr>
          <p:spPr bwMode="auto">
            <a:xfrm>
              <a:off x="375" y="1082"/>
              <a:ext cx="72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/>
                <a:t>6 : 27 </a:t>
              </a:r>
              <a:r>
                <a:rPr lang="en-US" sz="2200" dirty="0"/>
                <a:t>=</a:t>
              </a:r>
            </a:p>
          </p:txBody>
        </p:sp>
        <p:sp>
          <p:nvSpPr>
            <p:cNvPr id="9334" name="Text Box 104"/>
            <p:cNvSpPr txBox="1">
              <a:spLocks noChangeArrowheads="1"/>
            </p:cNvSpPr>
            <p:nvPr/>
          </p:nvSpPr>
          <p:spPr bwMode="auto">
            <a:xfrm>
              <a:off x="1512" y="1064"/>
              <a:ext cx="48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/>
                <a:t>: 72</a:t>
              </a:r>
            </a:p>
          </p:txBody>
        </p:sp>
        <p:sp>
          <p:nvSpPr>
            <p:cNvPr id="9335" name="Text Box 105"/>
            <p:cNvSpPr txBox="1">
              <a:spLocks noChangeArrowheads="1"/>
            </p:cNvSpPr>
            <p:nvPr/>
          </p:nvSpPr>
          <p:spPr bwMode="auto">
            <a:xfrm>
              <a:off x="408" y="1484"/>
              <a:ext cx="1488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/>
                <a:t>(- 15): 35 </a:t>
              </a:r>
              <a:r>
                <a:rPr lang="en-US" sz="2200"/>
                <a:t>=</a:t>
              </a:r>
              <a:r>
                <a:rPr lang="en-US" sz="2200" b="1"/>
                <a:t> 27 :</a:t>
              </a:r>
            </a:p>
          </p:txBody>
        </p:sp>
        <p:sp>
          <p:nvSpPr>
            <p:cNvPr id="9336" name="Line 106"/>
            <p:cNvSpPr>
              <a:spLocks noChangeShapeType="1"/>
            </p:cNvSpPr>
            <p:nvPr/>
          </p:nvSpPr>
          <p:spPr bwMode="auto">
            <a:xfrm>
              <a:off x="531" y="210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7" name="Line 107"/>
            <p:cNvSpPr>
              <a:spLocks noChangeShapeType="1"/>
            </p:cNvSpPr>
            <p:nvPr/>
          </p:nvSpPr>
          <p:spPr bwMode="auto">
            <a:xfrm>
              <a:off x="1194" y="210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8" name="Text Box 108"/>
            <p:cNvSpPr txBox="1">
              <a:spLocks noChangeArrowheads="1"/>
            </p:cNvSpPr>
            <p:nvPr/>
          </p:nvSpPr>
          <p:spPr bwMode="auto">
            <a:xfrm>
              <a:off x="930" y="1961"/>
              <a:ext cx="1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/>
                <a:t>=</a:t>
              </a:r>
            </a:p>
          </p:txBody>
        </p:sp>
        <p:sp>
          <p:nvSpPr>
            <p:cNvPr id="9339" name="Text Box 109"/>
            <p:cNvSpPr txBox="1">
              <a:spLocks noChangeArrowheads="1"/>
            </p:cNvSpPr>
            <p:nvPr/>
          </p:nvSpPr>
          <p:spPr bwMode="auto">
            <a:xfrm>
              <a:off x="435" y="1865"/>
              <a:ext cx="528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/>
                <a:t>- 4,4</a:t>
              </a:r>
            </a:p>
          </p:txBody>
        </p:sp>
        <p:sp>
          <p:nvSpPr>
            <p:cNvPr id="9340" name="Text Box 110"/>
            <p:cNvSpPr txBox="1">
              <a:spLocks noChangeArrowheads="1"/>
            </p:cNvSpPr>
            <p:nvPr/>
          </p:nvSpPr>
          <p:spPr bwMode="auto">
            <a:xfrm>
              <a:off x="504" y="2066"/>
              <a:ext cx="38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/>
                <a:t>9,9</a:t>
              </a:r>
            </a:p>
          </p:txBody>
        </p:sp>
        <p:sp>
          <p:nvSpPr>
            <p:cNvPr id="9341" name="Text Box 111"/>
            <p:cNvSpPr txBox="1">
              <a:spLocks noChangeArrowheads="1"/>
            </p:cNvSpPr>
            <p:nvPr/>
          </p:nvSpPr>
          <p:spPr bwMode="auto">
            <a:xfrm>
              <a:off x="1176" y="2060"/>
              <a:ext cx="57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/>
                <a:t>1,89</a:t>
              </a:r>
            </a:p>
          </p:txBody>
        </p:sp>
        <p:sp>
          <p:nvSpPr>
            <p:cNvPr id="9342" name="Line 112"/>
            <p:cNvSpPr>
              <a:spLocks noChangeShapeType="1"/>
            </p:cNvSpPr>
            <p:nvPr/>
          </p:nvSpPr>
          <p:spPr bwMode="auto">
            <a:xfrm>
              <a:off x="489" y="2585"/>
              <a:ext cx="543" cy="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43" name="Line 113"/>
            <p:cNvSpPr>
              <a:spLocks noChangeShapeType="1"/>
            </p:cNvSpPr>
            <p:nvPr/>
          </p:nvSpPr>
          <p:spPr bwMode="auto">
            <a:xfrm>
              <a:off x="1266" y="258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44" name="Text Box 114"/>
            <p:cNvSpPr txBox="1">
              <a:spLocks noChangeArrowheads="1"/>
            </p:cNvSpPr>
            <p:nvPr/>
          </p:nvSpPr>
          <p:spPr bwMode="auto">
            <a:xfrm>
              <a:off x="456" y="2348"/>
              <a:ext cx="62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/>
                <a:t>- 0,65</a:t>
              </a:r>
            </a:p>
          </p:txBody>
        </p:sp>
        <p:sp>
          <p:nvSpPr>
            <p:cNvPr id="9345" name="Text Box 115"/>
            <p:cNvSpPr txBox="1">
              <a:spLocks noChangeArrowheads="1"/>
            </p:cNvSpPr>
            <p:nvPr/>
          </p:nvSpPr>
          <p:spPr bwMode="auto">
            <a:xfrm>
              <a:off x="1272" y="2318"/>
              <a:ext cx="62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/>
                <a:t>- 6,55</a:t>
              </a:r>
            </a:p>
          </p:txBody>
        </p:sp>
        <p:sp>
          <p:nvSpPr>
            <p:cNvPr id="9346" name="Text Box 116"/>
            <p:cNvSpPr txBox="1">
              <a:spLocks noChangeArrowheads="1"/>
            </p:cNvSpPr>
            <p:nvPr/>
          </p:nvSpPr>
          <p:spPr bwMode="auto">
            <a:xfrm>
              <a:off x="540" y="2540"/>
              <a:ext cx="528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/>
                <a:t>0,91</a:t>
              </a:r>
            </a:p>
          </p:txBody>
        </p:sp>
        <p:sp>
          <p:nvSpPr>
            <p:cNvPr id="9347" name="Text Box 117"/>
            <p:cNvSpPr txBox="1">
              <a:spLocks noChangeArrowheads="1"/>
            </p:cNvSpPr>
            <p:nvPr/>
          </p:nvSpPr>
          <p:spPr bwMode="auto">
            <a:xfrm>
              <a:off x="1053" y="2444"/>
              <a:ext cx="1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/>
                <a:t>=</a:t>
              </a:r>
            </a:p>
          </p:txBody>
        </p:sp>
        <p:graphicFrame>
          <p:nvGraphicFramePr>
            <p:cNvPr id="9348" name="Object 118"/>
            <p:cNvGraphicFramePr>
              <a:graphicFrameLocks noChangeAspect="1"/>
            </p:cNvGraphicFramePr>
            <p:nvPr/>
          </p:nvGraphicFramePr>
          <p:xfrm>
            <a:off x="3384" y="143"/>
            <a:ext cx="848" cy="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361" name="Equation" r:id="rId18" imgW="1345616" imgH="634725" progId="Equation.DSMT4">
                    <p:embed/>
                  </p:oleObj>
                </mc:Choice>
                <mc:Fallback>
                  <p:oleObj name="Equation" r:id="rId18" imgW="1345616" imgH="634725" progId="Equation.DSMT4">
                    <p:embed/>
                    <p:pic>
                      <p:nvPicPr>
                        <p:cNvPr id="0" name="Object 1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4" y="143"/>
                          <a:ext cx="848" cy="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349" name="Object 119"/>
            <p:cNvGraphicFramePr>
              <a:graphicFrameLocks noChangeAspect="1"/>
            </p:cNvGraphicFramePr>
            <p:nvPr/>
          </p:nvGraphicFramePr>
          <p:xfrm>
            <a:off x="3384" y="587"/>
            <a:ext cx="544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362" name="Equation" r:id="rId20" imgW="863225" imgH="622030" progId="Equation.DSMT4">
                    <p:embed/>
                  </p:oleObj>
                </mc:Choice>
                <mc:Fallback>
                  <p:oleObj name="Equation" r:id="rId20" imgW="863225" imgH="622030" progId="Equation.DSMT4">
                    <p:embed/>
                    <p:pic>
                      <p:nvPicPr>
                        <p:cNvPr id="0" name="Object 1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4" y="587"/>
                          <a:ext cx="544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350" name="Object 120"/>
            <p:cNvGraphicFramePr>
              <a:graphicFrameLocks noChangeAspect="1"/>
            </p:cNvGraphicFramePr>
            <p:nvPr/>
          </p:nvGraphicFramePr>
          <p:xfrm>
            <a:off x="4344" y="560"/>
            <a:ext cx="288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363" name="Equation" r:id="rId22" imgW="457200" imgH="622300" progId="Equation.DSMT4">
                    <p:embed/>
                  </p:oleObj>
                </mc:Choice>
                <mc:Fallback>
                  <p:oleObj name="Equation" r:id="rId22" imgW="457200" imgH="622300" progId="Equation.DSMT4">
                    <p:embed/>
                    <p:pic>
                      <p:nvPicPr>
                        <p:cNvPr id="0" name="Object 1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4" y="560"/>
                          <a:ext cx="288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351" name="Object 121"/>
            <p:cNvGraphicFramePr>
              <a:graphicFrameLocks noChangeAspect="1"/>
            </p:cNvGraphicFramePr>
            <p:nvPr/>
          </p:nvGraphicFramePr>
          <p:xfrm>
            <a:off x="3408" y="1052"/>
            <a:ext cx="192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364" name="Equation" r:id="rId24" imgW="304668" imgH="622030" progId="Equation.DSMT4">
                    <p:embed/>
                  </p:oleObj>
                </mc:Choice>
                <mc:Fallback>
                  <p:oleObj name="Equation" r:id="rId24" imgW="304668" imgH="622030" progId="Equation.DSMT4">
                    <p:embed/>
                    <p:pic>
                      <p:nvPicPr>
                        <p:cNvPr id="0" name="Object 1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1052"/>
                          <a:ext cx="192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352" name="Object 122"/>
            <p:cNvGraphicFramePr>
              <a:graphicFrameLocks noChangeAspect="1"/>
            </p:cNvGraphicFramePr>
            <p:nvPr/>
          </p:nvGraphicFramePr>
          <p:xfrm>
            <a:off x="4011" y="1058"/>
            <a:ext cx="560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365" name="Equation" r:id="rId26" imgW="888614" imgH="622030" progId="Equation.DSMT4">
                    <p:embed/>
                  </p:oleObj>
                </mc:Choice>
                <mc:Fallback>
                  <p:oleObj name="Equation" r:id="rId26" imgW="888614" imgH="622030" progId="Equation.DSMT4">
                    <p:embed/>
                    <p:pic>
                      <p:nvPicPr>
                        <p:cNvPr id="0" name="Object 1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1" y="1058"/>
                          <a:ext cx="560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353" name="Object 123"/>
            <p:cNvGraphicFramePr>
              <a:graphicFrameLocks noChangeAspect="1"/>
            </p:cNvGraphicFramePr>
            <p:nvPr/>
          </p:nvGraphicFramePr>
          <p:xfrm>
            <a:off x="3810" y="1589"/>
            <a:ext cx="808" cy="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366" name="Equation" r:id="rId28" imgW="1282700" imgH="635000" progId="Equation.DSMT4">
                    <p:embed/>
                  </p:oleObj>
                </mc:Choice>
                <mc:Fallback>
                  <p:oleObj name="Equation" r:id="rId28" imgW="1282700" imgH="635000" progId="Equation.DSMT4">
                    <p:embed/>
                    <p:pic>
                      <p:nvPicPr>
                        <p:cNvPr id="0" name="Object 1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" y="1589"/>
                          <a:ext cx="808" cy="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354" name="Line 125"/>
            <p:cNvSpPr>
              <a:spLocks noChangeShapeType="1"/>
            </p:cNvSpPr>
            <p:nvPr/>
          </p:nvSpPr>
          <p:spPr bwMode="auto">
            <a:xfrm>
              <a:off x="3432" y="234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55" name="Line 126"/>
            <p:cNvSpPr>
              <a:spLocks noChangeShapeType="1"/>
            </p:cNvSpPr>
            <p:nvPr/>
          </p:nvSpPr>
          <p:spPr bwMode="auto">
            <a:xfrm>
              <a:off x="4248" y="234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56" name="Text Box 127"/>
            <p:cNvSpPr txBox="1">
              <a:spLocks noChangeArrowheads="1"/>
            </p:cNvSpPr>
            <p:nvPr/>
          </p:nvSpPr>
          <p:spPr bwMode="auto">
            <a:xfrm>
              <a:off x="3960" y="2223"/>
              <a:ext cx="1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/>
                <a:t>=</a:t>
              </a:r>
            </a:p>
          </p:txBody>
        </p:sp>
        <p:sp>
          <p:nvSpPr>
            <p:cNvPr id="9357" name="Text Box 128"/>
            <p:cNvSpPr txBox="1">
              <a:spLocks noChangeArrowheads="1"/>
            </p:cNvSpPr>
            <p:nvPr/>
          </p:nvSpPr>
          <p:spPr bwMode="auto">
            <a:xfrm>
              <a:off x="3480" y="2322"/>
              <a:ext cx="38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/>
                <a:t>2,7</a:t>
              </a:r>
            </a:p>
          </p:txBody>
        </p:sp>
        <p:sp>
          <p:nvSpPr>
            <p:cNvPr id="9358" name="Text Box 129"/>
            <p:cNvSpPr txBox="1">
              <a:spLocks noChangeArrowheads="1"/>
            </p:cNvSpPr>
            <p:nvPr/>
          </p:nvSpPr>
          <p:spPr bwMode="auto">
            <a:xfrm>
              <a:off x="4248" y="2085"/>
              <a:ext cx="38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/>
                <a:t>0,7</a:t>
              </a:r>
            </a:p>
          </p:txBody>
        </p:sp>
        <p:sp>
          <p:nvSpPr>
            <p:cNvPr id="9359" name="Text Box 130"/>
            <p:cNvSpPr txBox="1">
              <a:spLocks noChangeArrowheads="1"/>
            </p:cNvSpPr>
            <p:nvPr/>
          </p:nvSpPr>
          <p:spPr bwMode="auto">
            <a:xfrm>
              <a:off x="4242" y="2331"/>
              <a:ext cx="38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/>
                <a:t>6,3</a:t>
              </a:r>
            </a:p>
          </p:txBody>
        </p:sp>
        <p:sp>
          <p:nvSpPr>
            <p:cNvPr id="9360" name="Line 134"/>
            <p:cNvSpPr>
              <a:spLocks noChangeShapeType="1"/>
            </p:cNvSpPr>
            <p:nvPr/>
          </p:nvSpPr>
          <p:spPr bwMode="auto">
            <a:xfrm>
              <a:off x="3432" y="282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1" name="Line 135"/>
            <p:cNvSpPr>
              <a:spLocks noChangeShapeType="1"/>
            </p:cNvSpPr>
            <p:nvPr/>
          </p:nvSpPr>
          <p:spPr bwMode="auto">
            <a:xfrm>
              <a:off x="4266" y="283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62" name="Text Box 136"/>
            <p:cNvSpPr txBox="1">
              <a:spLocks noChangeArrowheads="1"/>
            </p:cNvSpPr>
            <p:nvPr/>
          </p:nvSpPr>
          <p:spPr bwMode="auto">
            <a:xfrm>
              <a:off x="3969" y="2684"/>
              <a:ext cx="1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/>
                <a:t>=</a:t>
              </a:r>
            </a:p>
          </p:txBody>
        </p:sp>
        <p:sp>
          <p:nvSpPr>
            <p:cNvPr id="9363" name="Text Box 137"/>
            <p:cNvSpPr txBox="1">
              <a:spLocks noChangeArrowheads="1"/>
            </p:cNvSpPr>
            <p:nvPr/>
          </p:nvSpPr>
          <p:spPr bwMode="auto">
            <a:xfrm>
              <a:off x="3495" y="2540"/>
              <a:ext cx="38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/>
                <a:t>2,4</a:t>
              </a:r>
            </a:p>
          </p:txBody>
        </p:sp>
        <p:sp>
          <p:nvSpPr>
            <p:cNvPr id="9364" name="Text Box 139"/>
            <p:cNvSpPr txBox="1">
              <a:spLocks noChangeArrowheads="1"/>
            </p:cNvSpPr>
            <p:nvPr/>
          </p:nvSpPr>
          <p:spPr bwMode="auto">
            <a:xfrm>
              <a:off x="4296" y="2555"/>
              <a:ext cx="38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/>
                <a:t>5,4</a:t>
              </a:r>
            </a:p>
          </p:txBody>
        </p:sp>
      </p:grpSp>
      <p:sp>
        <p:nvSpPr>
          <p:cNvPr id="19597" name="Text Box 141"/>
          <p:cNvSpPr txBox="1">
            <a:spLocks noChangeArrowheads="1"/>
          </p:cNvSpPr>
          <p:nvPr/>
        </p:nvSpPr>
        <p:spPr bwMode="auto">
          <a:xfrm>
            <a:off x="2305050" y="222250"/>
            <a:ext cx="47625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VNI-Times" pitchFamily="2" charset="0"/>
              </a:rPr>
              <a:t>14</a:t>
            </a:r>
          </a:p>
        </p:txBody>
      </p:sp>
      <p:sp>
        <p:nvSpPr>
          <p:cNvPr id="19598" name="Text Box 142"/>
          <p:cNvSpPr txBox="1">
            <a:spLocks noChangeArrowheads="1"/>
          </p:cNvSpPr>
          <p:nvPr/>
        </p:nvSpPr>
        <p:spPr bwMode="auto">
          <a:xfrm>
            <a:off x="2781300" y="1017588"/>
            <a:ext cx="6096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VNI-Times" pitchFamily="2" charset="0"/>
              </a:rPr>
              <a:t>-25</a:t>
            </a:r>
          </a:p>
        </p:txBody>
      </p:sp>
      <p:sp>
        <p:nvSpPr>
          <p:cNvPr id="19599" name="Text Box 143"/>
          <p:cNvSpPr txBox="1">
            <a:spLocks noChangeArrowheads="1"/>
          </p:cNvSpPr>
          <p:nvPr/>
        </p:nvSpPr>
        <p:spPr bwMode="auto">
          <a:xfrm>
            <a:off x="3371850" y="1670050"/>
            <a:ext cx="47625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VNI-Times" pitchFamily="2" charset="0"/>
              </a:rPr>
              <a:t>16</a:t>
            </a:r>
          </a:p>
        </p:txBody>
      </p:sp>
      <p:sp>
        <p:nvSpPr>
          <p:cNvPr id="19600" name="Text Box 144"/>
          <p:cNvSpPr txBox="1">
            <a:spLocks noChangeArrowheads="1"/>
          </p:cNvSpPr>
          <p:nvPr/>
        </p:nvSpPr>
        <p:spPr bwMode="auto">
          <a:xfrm>
            <a:off x="4271964" y="2346325"/>
            <a:ext cx="642937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VNI-Times" pitchFamily="2" charset="0"/>
              </a:rPr>
              <a:t>-63 </a:t>
            </a:r>
          </a:p>
        </p:txBody>
      </p:sp>
      <p:sp>
        <p:nvSpPr>
          <p:cNvPr id="19601" name="Text Box 145"/>
          <p:cNvSpPr txBox="1">
            <a:spLocks noChangeArrowheads="1"/>
          </p:cNvSpPr>
          <p:nvPr/>
        </p:nvSpPr>
        <p:spPr bwMode="auto">
          <a:xfrm>
            <a:off x="3390899" y="2889250"/>
            <a:ext cx="762001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VNI-Times" pitchFamily="2" charset="0"/>
              </a:rPr>
              <a:t>-0,84</a:t>
            </a:r>
          </a:p>
        </p:txBody>
      </p:sp>
      <p:sp>
        <p:nvSpPr>
          <p:cNvPr id="19602" name="Text Box 146"/>
          <p:cNvSpPr txBox="1">
            <a:spLocks noChangeArrowheads="1"/>
          </p:cNvSpPr>
          <p:nvPr/>
        </p:nvSpPr>
        <p:spPr bwMode="auto">
          <a:xfrm>
            <a:off x="3619500" y="4170363"/>
            <a:ext cx="8382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VNI-Times" pitchFamily="2" charset="0"/>
              </a:rPr>
              <a:t>9,17</a:t>
            </a:r>
          </a:p>
        </p:txBody>
      </p:sp>
      <p:graphicFrame>
        <p:nvGraphicFramePr>
          <p:cNvPr id="19603" name="Object 147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51653320"/>
              </p:ext>
            </p:extLst>
          </p:nvPr>
        </p:nvGraphicFramePr>
        <p:xfrm>
          <a:off x="8458200" y="228600"/>
          <a:ext cx="3556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67" name="Equation" r:id="rId30" imgW="355446" imgH="634725" progId="Equation.DSMT4">
                  <p:embed/>
                </p:oleObj>
              </mc:Choice>
              <mc:Fallback>
                <p:oleObj name="Equation" r:id="rId30" imgW="355446" imgH="634725" progId="Equation.DSMT4">
                  <p:embed/>
                  <p:pic>
                    <p:nvPicPr>
                      <p:cNvPr id="0" name="Object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200" y="228600"/>
                        <a:ext cx="3556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05" name="Object 149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091287614"/>
              </p:ext>
            </p:extLst>
          </p:nvPr>
        </p:nvGraphicFramePr>
        <p:xfrm>
          <a:off x="8001000" y="914400"/>
          <a:ext cx="342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68" name="Equation" r:id="rId32" imgW="342751" imgH="634725" progId="Equation.DSMT4">
                  <p:embed/>
                </p:oleObj>
              </mc:Choice>
              <mc:Fallback>
                <p:oleObj name="Equation" r:id="rId32" imgW="342751" imgH="634725" progId="Equation.DSMT4">
                  <p:embed/>
                  <p:pic>
                    <p:nvPicPr>
                      <p:cNvPr id="0" name="Object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914400"/>
                        <a:ext cx="342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08" name="Object 15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862211758"/>
              </p:ext>
            </p:extLst>
          </p:nvPr>
        </p:nvGraphicFramePr>
        <p:xfrm>
          <a:off x="7315200" y="17526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69" name="Equation" r:id="rId34" imgW="368140" imgH="622030" progId="Equation.DSMT4">
                  <p:embed/>
                </p:oleObj>
              </mc:Choice>
              <mc:Fallback>
                <p:oleObj name="Equation" r:id="rId34" imgW="368140" imgH="622030" progId="Equation.DSMT4">
                  <p:embed/>
                  <p:pic>
                    <p:nvPicPr>
                      <p:cNvPr id="0" name="Object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7526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11" name="Object 155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799522437"/>
              </p:ext>
            </p:extLst>
          </p:nvPr>
        </p:nvGraphicFramePr>
        <p:xfrm>
          <a:off x="7143750" y="2514600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70" name="Equation" r:id="rId36" imgW="203112" imgH="622030" progId="Equation.DSMT4">
                  <p:embed/>
                </p:oleObj>
              </mc:Choice>
              <mc:Fallback>
                <p:oleObj name="Equation" r:id="rId36" imgW="203112" imgH="622030" progId="Equation.DSMT4">
                  <p:embed/>
                  <p:pic>
                    <p:nvPicPr>
                      <p:cNvPr id="0" name="Object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2514600"/>
                        <a:ext cx="20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14" name="Text Box 158"/>
          <p:cNvSpPr txBox="1">
            <a:spLocks noChangeArrowheads="1"/>
          </p:cNvSpPr>
          <p:nvPr/>
        </p:nvSpPr>
        <p:spPr bwMode="auto">
          <a:xfrm>
            <a:off x="7024688" y="3273425"/>
            <a:ext cx="6334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VNI-Times" pitchFamily="2" charset="0"/>
              </a:rPr>
              <a:t>0,3</a:t>
            </a:r>
          </a:p>
        </p:txBody>
      </p:sp>
      <p:sp>
        <p:nvSpPr>
          <p:cNvPr id="19615" name="Text Box 159"/>
          <p:cNvSpPr txBox="1">
            <a:spLocks noChangeArrowheads="1"/>
          </p:cNvSpPr>
          <p:nvPr/>
        </p:nvSpPr>
        <p:spPr bwMode="auto">
          <a:xfrm>
            <a:off x="7172325" y="4541838"/>
            <a:ext cx="47625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149" name="Rectangle 2">
            <a:extLst>
              <a:ext uri="{FF2B5EF4-FFF2-40B4-BE49-F238E27FC236}">
                <a16:creationId xmlns:a16="http://schemas.microsoft.com/office/drawing/2014/main" id="{9A45C2B3-8E50-4F83-BD54-3306FA354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4813" y="5929313"/>
            <a:ext cx="636587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150" name="Rectangle 3">
            <a:extLst>
              <a:ext uri="{FF2B5EF4-FFF2-40B4-BE49-F238E27FC236}">
                <a16:creationId xmlns:a16="http://schemas.microsoft.com/office/drawing/2014/main" id="{1F89E022-2737-4469-B9C5-830E62E0D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8224" y="5929313"/>
            <a:ext cx="636588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151" name="Rectangle 16">
            <a:extLst>
              <a:ext uri="{FF2B5EF4-FFF2-40B4-BE49-F238E27FC236}">
                <a16:creationId xmlns:a16="http://schemas.microsoft.com/office/drawing/2014/main" id="{7A85AE4B-60B4-4B48-9EA4-F0B7F4FDA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4813" y="5151438"/>
            <a:ext cx="636587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152" name="Rectangle 17">
            <a:extLst>
              <a:ext uri="{FF2B5EF4-FFF2-40B4-BE49-F238E27FC236}">
                <a16:creationId xmlns:a16="http://schemas.microsoft.com/office/drawing/2014/main" id="{3353B639-62D8-4CC1-BC34-4336B3CB9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8224" y="5151438"/>
            <a:ext cx="636588" cy="7778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sz="2800"/>
          </a:p>
        </p:txBody>
      </p:sp>
      <p:sp>
        <p:nvSpPr>
          <p:cNvPr id="153" name="Line 45">
            <a:extLst>
              <a:ext uri="{FF2B5EF4-FFF2-40B4-BE49-F238E27FC236}">
                <a16:creationId xmlns:a16="http://schemas.microsoft.com/office/drawing/2014/main" id="{C0BB2D60-4F51-46A7-8352-21EF09D1462C}"/>
              </a:ext>
            </a:extLst>
          </p:cNvPr>
          <p:cNvSpPr>
            <a:spLocks noChangeShapeType="1"/>
          </p:cNvSpPr>
          <p:nvPr/>
        </p:nvSpPr>
        <p:spPr bwMode="auto">
          <a:xfrm>
            <a:off x="9928224" y="5151437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4" name="Line 46">
            <a:extLst>
              <a:ext uri="{FF2B5EF4-FFF2-40B4-BE49-F238E27FC236}">
                <a16:creationId xmlns:a16="http://schemas.microsoft.com/office/drawing/2014/main" id="{10475562-22F8-4F7E-B694-CF41104102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64812" y="5151437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5" name="Line 47">
            <a:extLst>
              <a:ext uri="{FF2B5EF4-FFF2-40B4-BE49-F238E27FC236}">
                <a16:creationId xmlns:a16="http://schemas.microsoft.com/office/drawing/2014/main" id="{F0884876-972C-4127-8841-416EC7C1FE5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1399" y="5151437"/>
            <a:ext cx="0" cy="1554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6" name="Text Box 59">
            <a:extLst>
              <a:ext uri="{FF2B5EF4-FFF2-40B4-BE49-F238E27FC236}">
                <a16:creationId xmlns:a16="http://schemas.microsoft.com/office/drawing/2014/main" id="{CA83AAA5-0D6D-40CE-9A2C-4C852A5A2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3556" y="5227003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157" name="Text Box 61">
            <a:extLst>
              <a:ext uri="{FF2B5EF4-FFF2-40B4-BE49-F238E27FC236}">
                <a16:creationId xmlns:a16="http://schemas.microsoft.com/office/drawing/2014/main" id="{48FBCD17-5BDC-4FCE-A6B2-B0E208683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4099" y="5218112"/>
            <a:ext cx="533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600" b="1" dirty="0">
                <a:solidFill>
                  <a:srgbClr val="CC0000"/>
                </a:solidFill>
                <a:latin typeface="VNI-Times" pitchFamily="2" charset="0"/>
              </a:rPr>
              <a:t>Ï</a:t>
            </a:r>
          </a:p>
        </p:txBody>
      </p:sp>
      <p:graphicFrame>
        <p:nvGraphicFramePr>
          <p:cNvPr id="158" name="Object 69">
            <a:extLst>
              <a:ext uri="{FF2B5EF4-FFF2-40B4-BE49-F238E27FC236}">
                <a16:creationId xmlns:a16="http://schemas.microsoft.com/office/drawing/2014/main" id="{FD8B00FC-EE6B-497A-96A0-2338312D1D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328221"/>
              </p:ext>
            </p:extLst>
          </p:nvPr>
        </p:nvGraphicFramePr>
        <p:xfrm>
          <a:off x="10096499" y="5989637"/>
          <a:ext cx="342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71" name="Equation" r:id="rId14" imgW="342751" imgH="634725" progId="Equation.DSMT4">
                  <p:embed/>
                </p:oleObj>
              </mc:Choice>
              <mc:Fallback>
                <p:oleObj name="Equation" r:id="rId14" imgW="342751" imgH="634725" progId="Equation.DSMT4">
                  <p:embed/>
                  <p:pic>
                    <p:nvPicPr>
                      <p:cNvPr id="9285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499" y="5989637"/>
                        <a:ext cx="342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Object 70">
                <a:extLst>
                  <a:ext uri="{FF2B5EF4-FFF2-40B4-BE49-F238E27FC236}">
                    <a16:creationId xmlns:a16="http://schemas.microsoft.com/office/drawing/2014/main" id="{63979F60-3362-4F85-8AC1-75E20B340B7E}"/>
                  </a:ext>
                </a:extLst>
              </p:cNvPr>
              <p:cNvSpPr txBox="1"/>
              <p:nvPr/>
            </p:nvSpPr>
            <p:spPr bwMode="auto">
              <a:xfrm>
                <a:off x="10572590" y="6088380"/>
                <a:ext cx="320992" cy="21526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𝟔𝟑</m:t>
                      </m:r>
                    </m:oMath>
                  </m:oMathPara>
                </a14:m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9" name="Object 70">
                <a:extLst>
                  <a:ext uri="{FF2B5EF4-FFF2-40B4-BE49-F238E27FC236}">
                    <a16:creationId xmlns:a16="http://schemas.microsoft.com/office/drawing/2014/main" id="{63979F60-3362-4F85-8AC1-75E20B340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572590" y="6088380"/>
                <a:ext cx="320992" cy="215265"/>
              </a:xfrm>
              <a:prstGeom prst="rect">
                <a:avLst/>
              </a:prstGeom>
              <a:blipFill>
                <a:blip r:embed="rId38"/>
                <a:stretch>
                  <a:fillRect r="-109434" b="-80000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843482EE-6C12-4DCD-AA65-E49064BE0ECC}"/>
              </a:ext>
            </a:extLst>
          </p:cNvPr>
          <p:cNvSpPr/>
          <p:nvPr/>
        </p:nvSpPr>
        <p:spPr>
          <a:xfrm>
            <a:off x="838201" y="5986463"/>
            <a:ext cx="10398756" cy="7420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9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19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19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19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19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500"/>
                                        <p:tgtEl>
                                          <p:spTgt spid="19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500"/>
                                        <p:tgtEl>
                                          <p:spTgt spid="1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500"/>
                                        <p:tgtEl>
                                          <p:spTgt spid="19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1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500"/>
                                        <p:tgtEl>
                                          <p:spTgt spid="19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500"/>
                                        <p:tgtEl>
                                          <p:spTgt spid="19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1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500"/>
                                        <p:tgtEl>
                                          <p:spTgt spid="19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1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500"/>
                                        <p:tgtEl>
                                          <p:spTgt spid="19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04" grpId="0"/>
      <p:bldP spid="19505" grpId="0"/>
      <p:bldP spid="19506" grpId="0"/>
      <p:bldP spid="19507" grpId="0"/>
      <p:bldP spid="19508" grpId="0"/>
      <p:bldP spid="19509" grpId="0"/>
      <p:bldP spid="19510" grpId="0"/>
      <p:bldP spid="19511" grpId="0"/>
      <p:bldP spid="19512" grpId="0"/>
      <p:bldP spid="19513" grpId="0"/>
      <p:bldP spid="19514" grpId="0"/>
      <p:bldP spid="19515" grpId="0"/>
      <p:bldP spid="19516" grpId="0"/>
      <p:bldP spid="19517" grpId="0"/>
      <p:bldP spid="156" grpId="0"/>
      <p:bldP spid="1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1BCCE-C042-4DAF-A48C-17F2FF0D39A1}"/>
              </a:ext>
            </a:extLst>
          </p:cNvPr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A9643-4D59-4F04-A84C-6899B217C5A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43017-CD2D-4E34-8026-C05A8A563EB9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231AAA1-E461-49BF-AAC9-A6D407628285}"/>
              </a:ext>
            </a:extLst>
          </p:cNvPr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3CDC08-DBAD-4845-96A4-6E1C0251885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D5DD88-5687-433B-AA83-BBAB2580B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846138"/>
            <a:ext cx="11049000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470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1495DA-2331-405B-A62A-5001AFAF1D82}"/>
              </a:ext>
            </a:extLst>
          </p:cNvPr>
          <p:cNvSpPr txBox="1"/>
          <p:nvPr/>
        </p:nvSpPr>
        <p:spPr>
          <a:xfrm>
            <a:off x="1447800" y="5562600"/>
            <a:ext cx="1005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B45706-211D-4AAE-B60A-33896BF1CD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802639"/>
            <a:ext cx="8753475" cy="23050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988457-D6B7-421E-BC98-28C096E7A9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3408997"/>
            <a:ext cx="8401050" cy="19335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489D3E-4139-40F1-AB29-DC9D7DC594E6}"/>
              </a:ext>
            </a:extLst>
          </p:cNvPr>
          <p:cNvSpPr txBox="1"/>
          <p:nvPr/>
        </p:nvSpPr>
        <p:spPr>
          <a:xfrm flipH="1">
            <a:off x="3505200" y="129062"/>
            <a:ext cx="545592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HỢP CÁC DẠNG BÀI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03739" y="1371600"/>
            <a:ext cx="4879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VNI-Times" pitchFamily="2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905000" y="1972946"/>
            <a:ext cx="84582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v"/>
            </a:pPr>
            <a:r>
              <a:rPr lang="en-US" sz="2800" b="1" dirty="0" err="1"/>
              <a:t>Học</a:t>
            </a:r>
            <a:r>
              <a:rPr lang="en-US" sz="2800" b="1" dirty="0"/>
              <a:t> </a:t>
            </a:r>
            <a:r>
              <a:rPr lang="en-US" sz="2800" b="1" dirty="0" err="1"/>
              <a:t>thuộc</a:t>
            </a:r>
            <a:r>
              <a:rPr lang="en-US" sz="2800" b="1" dirty="0"/>
              <a:t> </a:t>
            </a:r>
            <a:r>
              <a:rPr lang="en-US" sz="2800" b="1" dirty="0" err="1"/>
              <a:t>định</a:t>
            </a:r>
            <a:r>
              <a:rPr lang="en-US" sz="2800" b="1" dirty="0"/>
              <a:t> </a:t>
            </a:r>
            <a:r>
              <a:rPr lang="en-US" sz="2800" b="1" dirty="0" err="1"/>
              <a:t>nghĩa</a:t>
            </a:r>
            <a:r>
              <a:rPr lang="en-US" sz="2800" b="1" dirty="0"/>
              <a:t> </a:t>
            </a:r>
            <a:r>
              <a:rPr lang="en-US" sz="2800" b="1" dirty="0" err="1"/>
              <a:t>và</a:t>
            </a:r>
            <a:r>
              <a:rPr lang="en-US" sz="2800" b="1" dirty="0"/>
              <a:t> </a:t>
            </a:r>
            <a:r>
              <a:rPr lang="en-US" sz="2800" b="1" dirty="0" err="1"/>
              <a:t>các</a:t>
            </a:r>
            <a:r>
              <a:rPr lang="en-US" sz="2800" b="1" dirty="0"/>
              <a:t> </a:t>
            </a:r>
            <a:r>
              <a:rPr lang="en-US" sz="2800" b="1" dirty="0" err="1"/>
              <a:t>tính</a:t>
            </a:r>
            <a:r>
              <a:rPr lang="en-US" sz="2800" b="1" dirty="0"/>
              <a:t> </a:t>
            </a:r>
            <a:r>
              <a:rPr lang="en-US" sz="2800" b="1" dirty="0" err="1"/>
              <a:t>chất</a:t>
            </a:r>
            <a:r>
              <a:rPr lang="en-US" sz="2800" b="1" dirty="0"/>
              <a:t> </a:t>
            </a:r>
            <a:r>
              <a:rPr lang="en-US" sz="2800" b="1" dirty="0" err="1"/>
              <a:t>của</a:t>
            </a:r>
            <a:r>
              <a:rPr lang="en-US" sz="2800" b="1" dirty="0"/>
              <a:t> </a:t>
            </a:r>
            <a:r>
              <a:rPr lang="en-US" sz="2800" b="1" dirty="0" err="1"/>
              <a:t>tỉ</a:t>
            </a:r>
            <a:r>
              <a:rPr lang="en-US" sz="2800" b="1" dirty="0"/>
              <a:t> </a:t>
            </a:r>
            <a:r>
              <a:rPr lang="en-US" sz="2800" b="1" dirty="0" err="1"/>
              <a:t>lệ</a:t>
            </a:r>
            <a:r>
              <a:rPr lang="en-US" sz="2800" b="1" dirty="0"/>
              <a:t> </a:t>
            </a:r>
            <a:r>
              <a:rPr lang="en-US" sz="2800" b="1" dirty="0" err="1"/>
              <a:t>thức</a:t>
            </a:r>
            <a:r>
              <a:rPr lang="en-US" sz="2800" b="1" dirty="0"/>
              <a:t>, </a:t>
            </a:r>
            <a:r>
              <a:rPr lang="en-US" sz="2800" b="1" dirty="0" err="1"/>
              <a:t>xem</a:t>
            </a:r>
            <a:r>
              <a:rPr lang="en-US" sz="2800" b="1" dirty="0"/>
              <a:t> </a:t>
            </a:r>
            <a:r>
              <a:rPr lang="en-US" sz="2800" b="1" dirty="0" err="1"/>
              <a:t>lại</a:t>
            </a:r>
            <a:r>
              <a:rPr lang="en-US" sz="2800" b="1" dirty="0"/>
              <a:t> </a:t>
            </a:r>
            <a:r>
              <a:rPr lang="en-US" sz="2800" b="1" dirty="0" err="1"/>
              <a:t>các</a:t>
            </a:r>
            <a:r>
              <a:rPr lang="en-US" sz="2800" b="1" dirty="0"/>
              <a:t> </a:t>
            </a:r>
            <a:r>
              <a:rPr lang="en-US" sz="2800" b="1" dirty="0" err="1"/>
              <a:t>dạng</a:t>
            </a:r>
            <a:r>
              <a:rPr lang="en-US" sz="2800" b="1" dirty="0"/>
              <a:t> </a:t>
            </a:r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</a:t>
            </a:r>
            <a:r>
              <a:rPr lang="en-US" sz="2800" b="1" dirty="0" err="1"/>
              <a:t>áp</a:t>
            </a:r>
            <a:r>
              <a:rPr lang="en-US" sz="2800" b="1" dirty="0"/>
              <a:t> </a:t>
            </a:r>
            <a:r>
              <a:rPr lang="en-US" sz="2800" b="1" dirty="0" err="1"/>
              <a:t>dụng</a:t>
            </a:r>
            <a:r>
              <a:rPr lang="en-US" sz="2800" b="1" dirty="0"/>
              <a:t> </a:t>
            </a:r>
          </a:p>
          <a:p>
            <a:pPr algn="just" eaLnBrk="1" hangingPunct="1">
              <a:buFont typeface="Wingdings" panose="05000000000000000000" pitchFamily="2" charset="2"/>
              <a:buChar char="v"/>
            </a:pPr>
            <a:endParaRPr lang="en-US" sz="2800" b="1" dirty="0"/>
          </a:p>
          <a:p>
            <a:pPr algn="just" eaLnBrk="1" hangingPunct="1">
              <a:buFont typeface="Wingdings" panose="05000000000000000000" pitchFamily="2" charset="2"/>
              <a:buChar char="v"/>
            </a:pPr>
            <a:r>
              <a:rPr lang="en-US" sz="2800" b="1" i="1" dirty="0">
                <a:latin typeface="VNI-Times" pitchFamily="2" charset="0"/>
              </a:rPr>
              <a:t>BT </a:t>
            </a:r>
            <a:r>
              <a:rPr lang="en-US" sz="2800" b="1" dirty="0">
                <a:latin typeface="VNI-Times" pitchFamily="2" charset="0"/>
              </a:rPr>
              <a:t>:         49c,d ; </a:t>
            </a:r>
            <a:r>
              <a:rPr lang="en-US" sz="2800" b="1" dirty="0" err="1">
                <a:latin typeface="VNI-Times" pitchFamily="2" charset="0"/>
              </a:rPr>
              <a:t>trang</a:t>
            </a:r>
            <a:r>
              <a:rPr lang="en-US" sz="2800" b="1" dirty="0">
                <a:latin typeface="VNI-Times" pitchFamily="2" charset="0"/>
              </a:rPr>
              <a:t> 26 SGK</a:t>
            </a:r>
            <a:r>
              <a:rPr lang="en-US" sz="2800" b="1" i="1" dirty="0">
                <a:latin typeface="VNI-Times" pitchFamily="2" charset="0"/>
              </a:rPr>
              <a:t> </a:t>
            </a:r>
            <a:r>
              <a:rPr lang="en-US" sz="2800" b="1" dirty="0">
                <a:latin typeface="VNI-Times" pitchFamily="2" charset="0"/>
              </a:rPr>
              <a:t>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sz="2800" b="1" dirty="0">
                <a:latin typeface="VNI-Times" pitchFamily="2" charset="0"/>
              </a:rPr>
              <a:t>                     52; 53 </a:t>
            </a:r>
            <a:r>
              <a:rPr lang="en-US" sz="2800" b="1" dirty="0" err="1">
                <a:latin typeface="VNI-Times" pitchFamily="2" charset="0"/>
              </a:rPr>
              <a:t>trang</a:t>
            </a:r>
            <a:r>
              <a:rPr lang="en-US" sz="2800" b="1" dirty="0">
                <a:latin typeface="VNI-Times" pitchFamily="2" charset="0"/>
              </a:rPr>
              <a:t> 28 SGK</a:t>
            </a:r>
            <a:r>
              <a:rPr lang="en-US" sz="2800" dirty="0">
                <a:latin typeface="VNI-Times" pitchFamily="2" charset="0"/>
              </a:rPr>
              <a:t> </a:t>
            </a:r>
            <a:endParaRPr lang="en-US" sz="2800" b="1" dirty="0">
              <a:latin typeface="VNI-Times" pitchFamily="2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sz="2800" b="1" dirty="0">
                <a:latin typeface="VNI-Times" pitchFamily="2" charset="0"/>
              </a:rPr>
              <a:t>                     66 - 69 </a:t>
            </a:r>
            <a:r>
              <a:rPr lang="en-US" sz="2800" b="1" dirty="0" err="1">
                <a:latin typeface="VNI-Times" pitchFamily="2" charset="0"/>
              </a:rPr>
              <a:t>trang</a:t>
            </a:r>
            <a:r>
              <a:rPr lang="en-US" sz="2800" b="1" dirty="0">
                <a:latin typeface="VNI-Times" pitchFamily="2" charset="0"/>
              </a:rPr>
              <a:t> 13 SBT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sz="2800" b="1" dirty="0">
              <a:latin typeface="VNI-Times" pitchFamily="2" charset="0"/>
            </a:endParaRPr>
          </a:p>
          <a:p>
            <a:pPr algn="just" eaLnBrk="1" hangingPunct="1"/>
            <a:endParaRPr lang="en-US" sz="2800" b="1" dirty="0">
              <a:latin typeface="VNI-Times" pitchFamily="2" charset="0"/>
            </a:endParaRP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3048000" y="304800"/>
            <a:ext cx="5181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6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6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600" b="1" kern="1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122398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161450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0" y="1905000"/>
            <a:ext cx="12192000" cy="34057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en-US" sz="2800" b="1" u="sng" dirty="0" err="1"/>
              <a:t>Câu</a:t>
            </a:r>
            <a:r>
              <a:rPr lang="en-US" sz="2800" b="1" u="sng" dirty="0"/>
              <a:t> </a:t>
            </a:r>
            <a:r>
              <a:rPr lang="en-US" sz="2800" b="1" u="sng" dirty="0" err="1"/>
              <a:t>hỏi</a:t>
            </a:r>
            <a:r>
              <a:rPr lang="en-US" sz="2800" b="1" u="sng" dirty="0"/>
              <a:t> 1</a:t>
            </a:r>
            <a:r>
              <a:rPr lang="en-US" sz="2800" b="1" dirty="0"/>
              <a:t>: </a:t>
            </a:r>
            <a:r>
              <a:rPr lang="en-US" sz="2800" b="1" dirty="0" err="1"/>
              <a:t>Nêu</a:t>
            </a:r>
            <a:r>
              <a:rPr lang="en-US" sz="2800" b="1" dirty="0"/>
              <a:t> </a:t>
            </a:r>
            <a:r>
              <a:rPr lang="en-US" sz="2800" b="1" dirty="0" err="1"/>
              <a:t>khái</a:t>
            </a:r>
            <a:r>
              <a:rPr lang="en-US" sz="2800" b="1" dirty="0"/>
              <a:t> </a:t>
            </a:r>
            <a:r>
              <a:rPr lang="en-US" sz="2800" b="1" dirty="0" err="1"/>
              <a:t>niệm</a:t>
            </a:r>
            <a:r>
              <a:rPr lang="en-US" sz="2800" b="1" dirty="0"/>
              <a:t> </a:t>
            </a:r>
            <a:r>
              <a:rPr lang="en-US" sz="2800" b="1" dirty="0" err="1"/>
              <a:t>và</a:t>
            </a:r>
            <a:r>
              <a:rPr lang="en-US" sz="2800" b="1" dirty="0"/>
              <a:t> </a:t>
            </a:r>
            <a:r>
              <a:rPr lang="en-US" sz="2800" b="1" dirty="0" err="1"/>
              <a:t>tính</a:t>
            </a:r>
            <a:r>
              <a:rPr lang="en-US" sz="2800" b="1" dirty="0"/>
              <a:t> </a:t>
            </a:r>
            <a:r>
              <a:rPr lang="en-US" sz="2800" b="1" dirty="0" err="1"/>
              <a:t>chất</a:t>
            </a:r>
            <a:r>
              <a:rPr lang="en-US" sz="2800" b="1" dirty="0"/>
              <a:t> 1 </a:t>
            </a:r>
            <a:r>
              <a:rPr lang="en-US" sz="2800" b="1" dirty="0" err="1"/>
              <a:t>của</a:t>
            </a:r>
            <a:r>
              <a:rPr lang="en-US" sz="2800" b="1" dirty="0"/>
              <a:t> </a:t>
            </a:r>
            <a:r>
              <a:rPr lang="en-US" sz="2800" b="1" dirty="0" err="1"/>
              <a:t>tỉ</a:t>
            </a:r>
            <a:r>
              <a:rPr lang="en-US" sz="2800" b="1" dirty="0"/>
              <a:t> </a:t>
            </a:r>
            <a:r>
              <a:rPr lang="en-US" sz="2800" b="1" dirty="0" err="1"/>
              <a:t>lệ</a:t>
            </a:r>
            <a:r>
              <a:rPr lang="en-US" sz="2800" b="1" dirty="0"/>
              <a:t> </a:t>
            </a:r>
            <a:r>
              <a:rPr lang="en-US" sz="2800" b="1" dirty="0" err="1"/>
              <a:t>thức</a:t>
            </a:r>
            <a:r>
              <a:rPr lang="en-US" sz="2800" b="1" dirty="0"/>
              <a:t>? </a:t>
            </a:r>
          </a:p>
          <a:p>
            <a:pPr algn="ctr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en-US" sz="2800" i="1" dirty="0"/>
              <a:t>(D</a:t>
            </a:r>
            <a:r>
              <a:rPr lang="vi-VN" sz="2800" i="1" dirty="0"/>
              <a:t>ư</a:t>
            </a:r>
            <a:r>
              <a:rPr lang="en-US" sz="2800" i="1" dirty="0" err="1"/>
              <a:t>ới</a:t>
            </a:r>
            <a:r>
              <a:rPr lang="en-US" sz="2800" i="1" dirty="0"/>
              <a:t> </a:t>
            </a:r>
            <a:r>
              <a:rPr lang="en-US" sz="2800" i="1" dirty="0" err="1"/>
              <a:t>dạng</a:t>
            </a:r>
            <a:r>
              <a:rPr lang="en-US" sz="2800" i="1" dirty="0"/>
              <a:t> </a:t>
            </a:r>
            <a:r>
              <a:rPr lang="en-US" sz="2800" i="1" dirty="0" err="1"/>
              <a:t>kí</a:t>
            </a:r>
            <a:r>
              <a:rPr lang="en-US" sz="2800" i="1" dirty="0"/>
              <a:t> </a:t>
            </a:r>
            <a:r>
              <a:rPr lang="en-US" sz="2800" i="1" dirty="0" err="1"/>
              <a:t>hiệu</a:t>
            </a:r>
            <a:r>
              <a:rPr lang="en-US" sz="2800" i="1" dirty="0"/>
              <a:t>)</a:t>
            </a:r>
            <a:endParaRPr lang="en-US" sz="2800" i="1" u="sng" dirty="0"/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en-US" sz="2800" b="1" u="sng" dirty="0" err="1"/>
              <a:t>Câu</a:t>
            </a:r>
            <a:r>
              <a:rPr lang="en-US" sz="2800" b="1" u="sng" dirty="0"/>
              <a:t> </a:t>
            </a:r>
            <a:r>
              <a:rPr lang="en-US" sz="2800" b="1" u="sng" dirty="0" err="1"/>
              <a:t>hỏi</a:t>
            </a:r>
            <a:r>
              <a:rPr lang="en-US" sz="2800" b="1" u="sng" dirty="0"/>
              <a:t> 2</a:t>
            </a:r>
            <a:r>
              <a:rPr lang="en-US" sz="2800" b="1" dirty="0"/>
              <a:t>: </a:t>
            </a:r>
            <a:r>
              <a:rPr lang="vi-VN" sz="2800" b="1" dirty="0"/>
              <a:t>Từ các tỉ số sau đây có lập được</a:t>
            </a:r>
            <a:r>
              <a:rPr lang="en-US" sz="2800" b="1" dirty="0"/>
              <a:t> </a:t>
            </a:r>
            <a:r>
              <a:rPr lang="vi-VN" sz="2800" b="1" dirty="0"/>
              <a:t>tỉ lệ thức không?</a:t>
            </a:r>
            <a:endParaRPr lang="en-US" sz="2800" b="1" dirty="0"/>
          </a:p>
          <a:p>
            <a:pPr algn="ctr" eaLnBrk="1" hangingPunct="1">
              <a:lnSpc>
                <a:spcPct val="200000"/>
              </a:lnSpc>
              <a:spcBef>
                <a:spcPct val="0"/>
              </a:spcBef>
              <a:buNone/>
            </a:pPr>
            <a:r>
              <a:rPr lang="en-US" sz="2800" b="1" dirty="0"/>
              <a:t>3,5 : 5,25 </a:t>
            </a:r>
            <a:r>
              <a:rPr lang="en-US" sz="2800" b="1" dirty="0" err="1"/>
              <a:t>và</a:t>
            </a:r>
            <a:r>
              <a:rPr lang="en-US" sz="2800" b="1" dirty="0"/>
              <a:t> 14 : 21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F513490-AD68-40B7-8CC9-8361F50DBC29}"/>
              </a:ext>
            </a:extLst>
          </p:cNvPr>
          <p:cNvSpPr/>
          <p:nvPr/>
        </p:nvSpPr>
        <p:spPr>
          <a:xfrm>
            <a:off x="4114800" y="491621"/>
            <a:ext cx="37305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en-US" sz="3200" dirty="0">
                <a:solidFill>
                  <a:srgbClr val="FF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KIỂM TRA BÀI CŨ</a:t>
            </a:r>
          </a:p>
        </p:txBody>
      </p:sp>
    </p:spTree>
    <p:extLst>
      <p:ext uri="{BB962C8B-B14F-4D97-AF65-F5344CB8AC3E}">
        <p14:creationId xmlns:p14="http://schemas.microsoft.com/office/powerpoint/2010/main" val="4150097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122398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161450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2514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2905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0" y="0"/>
            <a:ext cx="12192000" cy="18158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sz="28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KIỂM TRA BÀI CŨ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en-US" sz="2800" dirty="0"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 u="sng" dirty="0" err="1"/>
              <a:t>Câu</a:t>
            </a:r>
            <a:r>
              <a:rPr lang="en-US" sz="2800" b="1" u="sng" dirty="0"/>
              <a:t> </a:t>
            </a:r>
            <a:r>
              <a:rPr lang="en-US" sz="2800" b="1" u="sng" dirty="0" err="1"/>
              <a:t>hỏi</a:t>
            </a:r>
            <a:r>
              <a:rPr lang="en-US" sz="2800" b="1" u="sng" dirty="0"/>
              <a:t> 2</a:t>
            </a:r>
            <a:r>
              <a:rPr lang="en-US" sz="2800" b="1" dirty="0"/>
              <a:t>: </a:t>
            </a:r>
            <a:r>
              <a:rPr lang="vi-VN" sz="2800" b="1" dirty="0"/>
              <a:t>Từ các tỉ số sau đây có lập được</a:t>
            </a:r>
            <a:r>
              <a:rPr lang="en-US" sz="2800" b="1" dirty="0"/>
              <a:t> </a:t>
            </a:r>
            <a:r>
              <a:rPr lang="vi-VN" sz="2800" b="1" dirty="0"/>
              <a:t>tỉ lệ thức không?</a:t>
            </a:r>
            <a:endParaRPr lang="en-US" sz="2800" b="1" dirty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sz="2800" b="1" dirty="0"/>
              <a:t>3,5 : 5,25 </a:t>
            </a:r>
            <a:r>
              <a:rPr lang="en-US" sz="2800" b="1" dirty="0" err="1"/>
              <a:t>và</a:t>
            </a:r>
            <a:r>
              <a:rPr lang="en-US" sz="2800" b="1" dirty="0"/>
              <a:t> 14 : 21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6096000" y="2524125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E0AF348E-BDAF-4A97-9365-7A6F2BDCAA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291445"/>
              </p:ext>
            </p:extLst>
          </p:nvPr>
        </p:nvGraphicFramePr>
        <p:xfrm>
          <a:off x="1295400" y="3711955"/>
          <a:ext cx="3746573" cy="80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2" name="Equation" r:id="rId3" imgW="2133600" imgH="457200" progId="Equation.DSMT4">
                  <p:embed/>
                </p:oleObj>
              </mc:Choice>
              <mc:Fallback>
                <p:oleObj name="Equation" r:id="rId3" imgW="2133600" imgH="4572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711955"/>
                        <a:ext cx="3746573" cy="802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0A6D655E-081B-435F-A679-9D595AFFF2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192538"/>
              </p:ext>
            </p:extLst>
          </p:nvPr>
        </p:nvGraphicFramePr>
        <p:xfrm>
          <a:off x="1295400" y="4520565"/>
          <a:ext cx="2176267" cy="877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3" name="Equation" r:id="rId5" imgW="1130300" imgH="457200" progId="Equation.DSMT4">
                  <p:embed/>
                </p:oleObj>
              </mc:Choice>
              <mc:Fallback>
                <p:oleObj name="Equation" r:id="rId5" imgW="1130300" imgH="457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520565"/>
                        <a:ext cx="2176267" cy="8778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24D82623-5444-49FF-8906-9F346E16AA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575926"/>
              </p:ext>
            </p:extLst>
          </p:nvPr>
        </p:nvGraphicFramePr>
        <p:xfrm>
          <a:off x="3553412" y="5611143"/>
          <a:ext cx="2390580" cy="40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4" name="Equation" r:id="rId7" imgW="1307532" imgH="215806" progId="Equation.DSMT4">
                  <p:embed/>
                </p:oleObj>
              </mc:Choice>
              <mc:Fallback>
                <p:oleObj name="Equation" r:id="rId7" imgW="1307532" imgH="215806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3412" y="5611143"/>
                        <a:ext cx="2390580" cy="4013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">
            <a:extLst>
              <a:ext uri="{FF2B5EF4-FFF2-40B4-BE49-F238E27FC236}">
                <a16:creationId xmlns:a16="http://schemas.microsoft.com/office/drawing/2014/main" id="{763E98AF-8DAF-4F14-B640-565477B47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148561"/>
            <a:ext cx="43845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 (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định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nghĩa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6">
            <a:extLst>
              <a:ext uri="{FF2B5EF4-FFF2-40B4-BE49-F238E27FC236}">
                <a16:creationId xmlns:a16="http://schemas.microsoft.com/office/drawing/2014/main" id="{409987D1-9FA0-4E9C-B9D6-9BE761B8E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550816"/>
            <a:ext cx="30043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Vậy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tỉ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lệ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thức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991FA4DF-2B85-4081-AC0C-118156FFA6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167636"/>
              </p:ext>
            </p:extLst>
          </p:nvPr>
        </p:nvGraphicFramePr>
        <p:xfrm>
          <a:off x="9553429" y="6153092"/>
          <a:ext cx="2280490" cy="382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5" name="Equation" r:id="rId9" imgW="1307532" imgH="215806" progId="Equation.DSMT4">
                  <p:embed/>
                </p:oleObj>
              </mc:Choice>
              <mc:Fallback>
                <p:oleObj name="Equation" r:id="rId9" imgW="1307532" imgH="215806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3429" y="6153092"/>
                        <a:ext cx="2280490" cy="3828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10">
            <a:extLst>
              <a:ext uri="{FF2B5EF4-FFF2-40B4-BE49-F238E27FC236}">
                <a16:creationId xmlns:a16="http://schemas.microsoft.com/office/drawing/2014/main" id="{A3A3EF6A-05CA-47BE-B6F1-FC9EF4B21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2731" y="2098093"/>
            <a:ext cx="44941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457200" algn="l"/>
              </a:tabLs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457200" algn="l"/>
              </a:tabLs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457200" algn="l"/>
              </a:tabLs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457200" algn="l"/>
              </a:tabLs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457200" algn="l"/>
              </a:tabLs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 (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1) 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81006BE-E529-41CF-8939-F0696ACAAFF7}"/>
              </a:ext>
            </a:extLst>
          </p:cNvPr>
          <p:cNvSpPr/>
          <p:nvPr/>
        </p:nvSpPr>
        <p:spPr>
          <a:xfrm>
            <a:off x="6673050" y="6089983"/>
            <a:ext cx="30043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 err="1">
                <a:ea typeface="Times New Roman" panose="02020603050405020304" pitchFamily="18" charset="0"/>
              </a:rPr>
              <a:t>Vậy</a:t>
            </a:r>
            <a:r>
              <a:rPr lang="en-US" sz="2400" b="1" dirty="0">
                <a:ea typeface="Times New Roman" panose="02020603050405020304" pitchFamily="18" charset="0"/>
              </a:rPr>
              <a:t> ta </a:t>
            </a:r>
            <a:r>
              <a:rPr lang="en-US" sz="2400" b="1" dirty="0" err="1"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a typeface="Times New Roman" panose="02020603050405020304" pitchFamily="18" charset="0"/>
              </a:rPr>
              <a:t>tỉ</a:t>
            </a:r>
            <a:r>
              <a:rPr lang="en-US" sz="2400" b="1" dirty="0"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a typeface="Times New Roman" panose="02020603050405020304" pitchFamily="18" charset="0"/>
              </a:rPr>
              <a:t>lệ</a:t>
            </a:r>
            <a:r>
              <a:rPr lang="en-US" sz="2400" b="1" dirty="0"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ea typeface="Times New Roman" panose="02020603050405020304" pitchFamily="18" charset="0"/>
              </a:rPr>
              <a:t>thức</a:t>
            </a:r>
            <a:r>
              <a:rPr lang="en-US" sz="2400" b="1" dirty="0">
                <a:ea typeface="Times New Roman" panose="02020603050405020304" pitchFamily="18" charset="0"/>
              </a:rPr>
              <a:t> </a:t>
            </a:r>
            <a:endParaRPr lang="en-US" sz="3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CE722F-9F84-4E81-9FC9-D316CB408E1F}"/>
              </a:ext>
            </a:extLst>
          </p:cNvPr>
          <p:cNvSpPr/>
          <p:nvPr/>
        </p:nvSpPr>
        <p:spPr>
          <a:xfrm>
            <a:off x="697599" y="2981980"/>
            <a:ext cx="1087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B0CD0E8-E2D5-4B8A-8B8E-A01F461E8AC4}"/>
                  </a:ext>
                </a:extLst>
              </p:cNvPr>
              <p:cNvSpPr/>
              <p:nvPr/>
            </p:nvSpPr>
            <p:spPr>
              <a:xfrm>
                <a:off x="6450267" y="2622651"/>
                <a:ext cx="2952155" cy="8825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2800" b="1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4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400" b="0" i="0" smtClean="0">
                            <a:latin typeface="Cambria Math" panose="02040503050406030204" pitchFamily="18" charset="0"/>
                          </a:rPr>
                          <m:t>,5</m:t>
                        </m:r>
                      </m:num>
                      <m:den>
                        <m:r>
                          <a:rPr lang="en-US" sz="3400" b="0" i="0" smtClean="0">
                            <a:latin typeface="Cambria Math" panose="02040503050406030204" pitchFamily="18" charset="0"/>
                          </a:rPr>
                          <m:t>5,25</m:t>
                        </m:r>
                      </m:den>
                    </m:f>
                  </m:oMath>
                </a14:m>
                <a:r>
                  <a:rPr lang="en-US" sz="34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800" b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400" b="0" i="0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3400" b="0" i="0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en-US" sz="3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B0CD0E8-E2D5-4B8A-8B8E-A01F461E8A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0267" y="2622651"/>
                <a:ext cx="2952155" cy="882549"/>
              </a:xfrm>
              <a:prstGeom prst="rect">
                <a:avLst/>
              </a:prstGeom>
              <a:blipFill>
                <a:blip r:embed="rId10"/>
                <a:stretch>
                  <a:fillRect l="-41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5F013ADC-227D-4289-9C31-502E4B0D31DF}"/>
              </a:ext>
            </a:extLst>
          </p:cNvPr>
          <p:cNvSpPr/>
          <p:nvPr/>
        </p:nvSpPr>
        <p:spPr>
          <a:xfrm>
            <a:off x="6550115" y="3734914"/>
            <a:ext cx="9332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3598E0-96CC-4480-AE07-58EDDCE65E07}"/>
              </a:ext>
            </a:extLst>
          </p:cNvPr>
          <p:cNvCxnSpPr>
            <a:cxnSpLocks/>
          </p:cNvCxnSpPr>
          <p:nvPr/>
        </p:nvCxnSpPr>
        <p:spPr>
          <a:xfrm>
            <a:off x="8175225" y="2905125"/>
            <a:ext cx="724586" cy="381001"/>
          </a:xfrm>
          <a:prstGeom prst="line">
            <a:avLst/>
          </a:prstGeom>
          <a:ln w="635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AFDEC06-F9DC-4EA3-9053-C5AC8C1160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47824" y="3782436"/>
            <a:ext cx="1885950" cy="419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CA19E78-CC2F-47D5-AA4E-2B982F832D6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413526" y="4230682"/>
            <a:ext cx="2000250" cy="4381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A94EAF4-86EF-43E2-9337-719CF63875E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121667" y="4684720"/>
            <a:ext cx="2505075" cy="4762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2B64C25-B19B-4A5E-AC89-BEBA7E73D06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413526" y="5258764"/>
            <a:ext cx="1771650" cy="733425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AC518A3-CCD7-40B5-AEBD-EEC606E71F16}"/>
              </a:ext>
            </a:extLst>
          </p:cNvPr>
          <p:cNvCxnSpPr>
            <a:cxnSpLocks/>
          </p:cNvCxnSpPr>
          <p:nvPr/>
        </p:nvCxnSpPr>
        <p:spPr>
          <a:xfrm flipV="1">
            <a:off x="8208759" y="2905124"/>
            <a:ext cx="691052" cy="417520"/>
          </a:xfrm>
          <a:prstGeom prst="line">
            <a:avLst/>
          </a:prstGeom>
          <a:ln w="635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67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4" grpId="1"/>
      <p:bldP spid="47" grpId="0"/>
      <p:bldP spid="48" grpId="0"/>
      <p:bldP spid="4" grpId="0"/>
      <p:bldP spid="4" grpId="1"/>
      <p:bldP spid="18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8">
            <a:extLst>
              <a:ext uri="{FF2B5EF4-FFF2-40B4-BE49-F238E27FC236}">
                <a16:creationId xmlns:a16="http://schemas.microsoft.com/office/drawing/2014/main" id="{836705CE-E105-486F-ABA6-E84975E0A29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273935"/>
            <a:ext cx="8582025" cy="2663825"/>
            <a:chOff x="159" y="2496"/>
            <a:chExt cx="5406" cy="1678"/>
          </a:xfrm>
        </p:grpSpPr>
        <p:sp>
          <p:nvSpPr>
            <p:cNvPr id="3" name="Rectangle 10">
              <a:extLst>
                <a:ext uri="{FF2B5EF4-FFF2-40B4-BE49-F238E27FC236}">
                  <a16:creationId xmlns:a16="http://schemas.microsoft.com/office/drawing/2014/main" id="{1F563F9D-535E-49A2-ADC0-2D903655A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6" y="2496"/>
              <a:ext cx="1365" cy="51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sz="2400" b="1" dirty="0">
                  <a:solidFill>
                    <a:srgbClr val="CC0000"/>
                  </a:solidFill>
                </a:rPr>
                <a:t>ad</a:t>
              </a:r>
              <a:r>
                <a:rPr lang="en-US" sz="2400" b="1" dirty="0"/>
                <a:t> = </a:t>
              </a:r>
              <a:r>
                <a:rPr lang="en-US" sz="2400" b="1" dirty="0" err="1"/>
                <a:t>bc</a:t>
              </a:r>
              <a:endParaRPr lang="en-US" sz="2400" b="1" dirty="0"/>
            </a:p>
          </p:txBody>
        </p:sp>
        <p:grpSp>
          <p:nvGrpSpPr>
            <p:cNvPr id="4" name="Group 76">
              <a:extLst>
                <a:ext uri="{FF2B5EF4-FFF2-40B4-BE49-F238E27FC236}">
                  <a16:creationId xmlns:a16="http://schemas.microsoft.com/office/drawing/2014/main" id="{3AD091E1-241D-47C6-A165-CAA9DCDE3E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9" y="2880"/>
              <a:ext cx="5406" cy="1294"/>
              <a:chOff x="240" y="2880"/>
              <a:chExt cx="5406" cy="1294"/>
            </a:xfrm>
          </p:grpSpPr>
          <p:sp>
            <p:nvSpPr>
              <p:cNvPr id="5" name="Rectangle 12">
                <a:extLst>
                  <a:ext uri="{FF2B5EF4-FFF2-40B4-BE49-F238E27FC236}">
                    <a16:creationId xmlns:a16="http://schemas.microsoft.com/office/drawing/2014/main" id="{A15CA614-2645-4AF2-8650-AAAB0617B3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3371"/>
                <a:ext cx="854" cy="80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sz="1800" b="1" dirty="0"/>
              </a:p>
            </p:txBody>
          </p:sp>
          <p:sp>
            <p:nvSpPr>
              <p:cNvPr id="6" name="Rectangle 20">
                <a:extLst>
                  <a:ext uri="{FF2B5EF4-FFF2-40B4-BE49-F238E27FC236}">
                    <a16:creationId xmlns:a16="http://schemas.microsoft.com/office/drawing/2014/main" id="{5C0482BF-2BFC-4011-A4AA-D4B5A08B0E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3371"/>
                <a:ext cx="853" cy="80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sz="1800" b="1"/>
              </a:p>
            </p:txBody>
          </p:sp>
          <p:sp>
            <p:nvSpPr>
              <p:cNvPr id="7" name="Rectangle 23">
                <a:extLst>
                  <a:ext uri="{FF2B5EF4-FFF2-40B4-BE49-F238E27FC236}">
                    <a16:creationId xmlns:a16="http://schemas.microsoft.com/office/drawing/2014/main" id="{2E5F6D55-99D5-455E-BDCA-31EFB93743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3" y="3371"/>
                <a:ext cx="853" cy="80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sz="1800" b="1"/>
              </a:p>
            </p:txBody>
          </p:sp>
          <p:sp>
            <p:nvSpPr>
              <p:cNvPr id="8" name="Rectangle 26">
                <a:extLst>
                  <a:ext uri="{FF2B5EF4-FFF2-40B4-BE49-F238E27FC236}">
                    <a16:creationId xmlns:a16="http://schemas.microsoft.com/office/drawing/2014/main" id="{1B5B1330-7F7A-4E58-9247-DAB4206B66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2" y="3371"/>
                <a:ext cx="854" cy="80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sz="1800" b="1"/>
              </a:p>
            </p:txBody>
          </p:sp>
          <p:cxnSp>
            <p:nvCxnSpPr>
              <p:cNvPr id="10" name="AutoShape 44">
                <a:extLst>
                  <a:ext uri="{FF2B5EF4-FFF2-40B4-BE49-F238E27FC236}">
                    <a16:creationId xmlns:a16="http://schemas.microsoft.com/office/drawing/2014/main" id="{6B7B78D1-ABDD-42F9-89F6-13A115462A2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1008" y="2880"/>
                <a:ext cx="1299" cy="432"/>
              </a:xfrm>
              <a:prstGeom prst="straightConnector1">
                <a:avLst/>
              </a:prstGeom>
              <a:noFill/>
              <a:ln w="222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" name="AutoShape 45">
                <a:extLst>
                  <a:ext uri="{FF2B5EF4-FFF2-40B4-BE49-F238E27FC236}">
                    <a16:creationId xmlns:a16="http://schemas.microsoft.com/office/drawing/2014/main" id="{D295195A-71C1-4FFD-9FA0-71DA799D2159}"/>
                  </a:ext>
                </a:extLst>
              </p:cNvPr>
              <p:cNvCxnSpPr>
                <a:cxnSpLocks noChangeShapeType="1"/>
                <a:stCxn id="3" idx="2"/>
              </p:cNvCxnSpPr>
              <p:nvPr/>
            </p:nvCxnSpPr>
            <p:spPr bwMode="auto">
              <a:xfrm flipH="1">
                <a:off x="2216" y="3007"/>
                <a:ext cx="774" cy="305"/>
              </a:xfrm>
              <a:prstGeom prst="straightConnector1">
                <a:avLst/>
              </a:prstGeom>
              <a:noFill/>
              <a:ln w="222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" name="AutoShape 46">
                <a:extLst>
                  <a:ext uri="{FF2B5EF4-FFF2-40B4-BE49-F238E27FC236}">
                    <a16:creationId xmlns:a16="http://schemas.microsoft.com/office/drawing/2014/main" id="{33D21810-4B68-4177-9128-A0E1961BE38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007" y="3010"/>
                <a:ext cx="756" cy="302"/>
              </a:xfrm>
              <a:prstGeom prst="straightConnector1">
                <a:avLst/>
              </a:prstGeom>
              <a:noFill/>
              <a:ln w="222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Object 11">
                <a:extLst>
                  <a:ext uri="{FF2B5EF4-FFF2-40B4-BE49-F238E27FC236}">
                    <a16:creationId xmlns:a16="http://schemas.microsoft.com/office/drawing/2014/main" id="{A00CECBD-B12E-46AB-B7DC-20797DF69C96}"/>
                  </a:ext>
                </a:extLst>
              </p:cNvPr>
              <p:cNvSpPr txBox="1"/>
              <p:nvPr/>
            </p:nvSpPr>
            <p:spPr bwMode="auto">
              <a:xfrm>
                <a:off x="1677988" y="3852704"/>
                <a:ext cx="1141412" cy="8953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𝐜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1" name="Object 11">
                <a:extLst>
                  <a:ext uri="{FF2B5EF4-FFF2-40B4-BE49-F238E27FC236}">
                    <a16:creationId xmlns:a16="http://schemas.microsoft.com/office/drawing/2014/main" id="{A00CECBD-B12E-46AB-B7DC-20797DF69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77988" y="3852704"/>
                <a:ext cx="1141412" cy="8953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D3F03797-431F-4E57-9B9E-CE12C9046354}"/>
              </a:ext>
            </a:extLst>
          </p:cNvPr>
          <p:cNvSpPr txBox="1"/>
          <p:nvPr/>
        </p:nvSpPr>
        <p:spPr>
          <a:xfrm>
            <a:off x="228600" y="381000"/>
            <a:ext cx="38576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2. </a:t>
            </a:r>
            <a:r>
              <a:rPr lang="en-US" b="1" dirty="0" err="1"/>
              <a:t>Tính</a:t>
            </a:r>
            <a:r>
              <a:rPr lang="en-US" b="1" dirty="0"/>
              <a:t> </a:t>
            </a:r>
            <a:r>
              <a:rPr lang="en-US" b="1" dirty="0" err="1"/>
              <a:t>chất</a:t>
            </a:r>
            <a:r>
              <a:rPr lang="en-US" b="1" dirty="0"/>
              <a:t> 2</a:t>
            </a:r>
          </a:p>
        </p:txBody>
      </p:sp>
      <p:cxnSp>
        <p:nvCxnSpPr>
          <p:cNvPr id="38" name="AutoShape 44">
            <a:extLst>
              <a:ext uri="{FF2B5EF4-FFF2-40B4-BE49-F238E27FC236}">
                <a16:creationId xmlns:a16="http://schemas.microsoft.com/office/drawing/2014/main" id="{7B3D4E1E-E02E-4858-935A-99E26CA1F3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098347" y="2746375"/>
            <a:ext cx="2045653" cy="685800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D1397EBB-342B-477F-96B1-3DFA72E536AF}"/>
                  </a:ext>
                </a:extLst>
              </p:cNvPr>
              <p:cNvSpPr txBox="1"/>
              <p:nvPr/>
            </p:nvSpPr>
            <p:spPr>
              <a:xfrm>
                <a:off x="4191000" y="1371600"/>
                <a:ext cx="413480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Điều</a:t>
                </a:r>
                <a:r>
                  <a:rPr lang="en-US" dirty="0"/>
                  <a:t> </a:t>
                </a:r>
                <a:r>
                  <a:rPr lang="en-US" dirty="0" err="1"/>
                  <a:t>kiện</a:t>
                </a:r>
                <a:r>
                  <a:rPr lang="en-US" dirty="0"/>
                  <a:t>: </a:t>
                </a:r>
                <a:r>
                  <a:rPr lang="en-US" dirty="0" err="1"/>
                  <a:t>a,b,c,d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dirty="0"/>
                  <a:t> 0</a:t>
                </a: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D1397EBB-342B-477F-96B1-3DFA72E536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1371600"/>
                <a:ext cx="4134802" cy="553998"/>
              </a:xfrm>
              <a:prstGeom prst="rect">
                <a:avLst/>
              </a:prstGeom>
              <a:blipFill>
                <a:blip r:embed="rId6"/>
                <a:stretch>
                  <a:fillRect l="-3540" t="-14286" b="-329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bject 11">
                <a:extLst>
                  <a:ext uri="{FF2B5EF4-FFF2-40B4-BE49-F238E27FC236}">
                    <a16:creationId xmlns:a16="http://schemas.microsoft.com/office/drawing/2014/main" id="{E3ACDA75-C031-47D9-9122-261E4C4FB19F}"/>
                  </a:ext>
                </a:extLst>
              </p:cNvPr>
              <p:cNvSpPr txBox="1"/>
              <p:nvPr/>
            </p:nvSpPr>
            <p:spPr bwMode="auto">
              <a:xfrm>
                <a:off x="4056063" y="3852704"/>
                <a:ext cx="1141412" cy="8953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20" name="Object 11">
                <a:extLst>
                  <a:ext uri="{FF2B5EF4-FFF2-40B4-BE49-F238E27FC236}">
                    <a16:creationId xmlns:a16="http://schemas.microsoft.com/office/drawing/2014/main" id="{E3ACDA75-C031-47D9-9122-261E4C4FB1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56063" y="3852704"/>
                <a:ext cx="1141412" cy="89535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Object 11">
                <a:extLst>
                  <a:ext uri="{FF2B5EF4-FFF2-40B4-BE49-F238E27FC236}">
                    <a16:creationId xmlns:a16="http://schemas.microsoft.com/office/drawing/2014/main" id="{F4A9E9DC-FEC0-4964-A05C-B058C5200F3F}"/>
                  </a:ext>
                </a:extLst>
              </p:cNvPr>
              <p:cNvSpPr txBox="1"/>
              <p:nvPr/>
            </p:nvSpPr>
            <p:spPr bwMode="auto">
              <a:xfrm>
                <a:off x="6584951" y="3852704"/>
                <a:ext cx="1141412" cy="8953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num>
                        <m:den>
                          <m:r>
                            <a:rPr lang="en-US" sz="28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𝐚</m:t>
                          </m:r>
                        </m:den>
                      </m:f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𝐝</m:t>
                          </m:r>
                        </m:num>
                        <m:den>
                          <m:r>
                            <a:rPr lang="en-US" sz="2800" b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𝐜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21" name="Object 11">
                <a:extLst>
                  <a:ext uri="{FF2B5EF4-FFF2-40B4-BE49-F238E27FC236}">
                    <a16:creationId xmlns:a16="http://schemas.microsoft.com/office/drawing/2014/main" id="{F4A9E9DC-FEC0-4964-A05C-B058C5200F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84951" y="3852704"/>
                <a:ext cx="1141412" cy="89535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ject 11">
                <a:extLst>
                  <a:ext uri="{FF2B5EF4-FFF2-40B4-BE49-F238E27FC236}">
                    <a16:creationId xmlns:a16="http://schemas.microsoft.com/office/drawing/2014/main" id="{5F0744CA-BFC6-4333-A7B0-F73DB2214DB3}"/>
                  </a:ext>
                </a:extLst>
              </p:cNvPr>
              <p:cNvSpPr txBox="1"/>
              <p:nvPr/>
            </p:nvSpPr>
            <p:spPr bwMode="auto">
              <a:xfrm>
                <a:off x="9007476" y="3827304"/>
                <a:ext cx="1141412" cy="8953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𝐝</m:t>
                          </m:r>
                        </m:den>
                      </m:f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2800" b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𝐜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22" name="Object 11">
                <a:extLst>
                  <a:ext uri="{FF2B5EF4-FFF2-40B4-BE49-F238E27FC236}">
                    <a16:creationId xmlns:a16="http://schemas.microsoft.com/office/drawing/2014/main" id="{5F0744CA-BFC6-4333-A7B0-F73DB2214D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07476" y="3827304"/>
                <a:ext cx="1141412" cy="89535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86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/>
      <p:bldP spid="2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966458"/>
            <a:ext cx="50625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9. 2,5 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5. 4,5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122398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286228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52400" y="2976563"/>
                <a:ext cx="4343400" cy="22761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4,5</m:t>
                          </m:r>
                        </m:num>
                        <m:den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;        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4,5</m:t>
                          </m:r>
                        </m:num>
                        <m:den>
                          <m:r>
                            <a:rPr lang="en-US" sz="2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2,5</m:t>
                        </m:r>
                      </m:num>
                      <m:den>
                        <m:r>
                          <a:rPr lang="en-US" sz="3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,5</m:t>
                        </m:r>
                      </m:den>
                    </m:f>
                  </m:oMath>
                </a14:m>
                <a:r>
                  <a:rPr lang="en-US" sz="32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;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2,5</m:t>
                        </m:r>
                      </m:den>
                    </m:f>
                    <m: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,5</m:t>
                        </m:r>
                      </m:den>
                    </m:f>
                  </m:oMath>
                </a14:m>
                <a:endParaRPr lang="en-US" sz="2400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976563"/>
                <a:ext cx="4343400" cy="22761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>
            <a:off x="5900738" y="2221675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D3E9C45-5717-4485-A0BF-EA159CA6DA0B}"/>
              </a:ext>
            </a:extLst>
          </p:cNvPr>
          <p:cNvSpPr txBox="1"/>
          <p:nvPr/>
        </p:nvSpPr>
        <p:spPr>
          <a:xfrm flipH="1">
            <a:off x="0" y="0"/>
            <a:ext cx="12192000" cy="13917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US" b="1" dirty="0" err="1"/>
              <a:t>tập</a:t>
            </a:r>
            <a:r>
              <a:rPr lang="en-US" b="1" dirty="0"/>
              <a:t> 2: </a:t>
            </a:r>
            <a:r>
              <a:rPr lang="en-US" b="1" dirty="0" err="1"/>
              <a:t>Lập</a:t>
            </a:r>
            <a:r>
              <a:rPr lang="en-US" b="1" dirty="0"/>
              <a:t> </a:t>
            </a:r>
            <a:r>
              <a:rPr lang="en-US" b="1" dirty="0" err="1"/>
              <a:t>tất</a:t>
            </a:r>
            <a:r>
              <a:rPr lang="en-US" b="1" dirty="0"/>
              <a:t> </a:t>
            </a:r>
            <a:r>
              <a:rPr lang="en-US" b="1" dirty="0" err="1"/>
              <a:t>cả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tỉ</a:t>
            </a:r>
            <a:r>
              <a:rPr lang="en-US" b="1" dirty="0"/>
              <a:t> </a:t>
            </a:r>
            <a:r>
              <a:rPr lang="en-US" b="1" dirty="0" err="1"/>
              <a:t>lệ</a:t>
            </a:r>
            <a:r>
              <a:rPr lang="en-US" b="1" dirty="0"/>
              <a:t> </a:t>
            </a:r>
            <a:r>
              <a:rPr lang="en-US" b="1" dirty="0" err="1"/>
              <a:t>thức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thể</a:t>
            </a:r>
            <a:r>
              <a:rPr lang="en-US" b="1" dirty="0"/>
              <a:t> đ</a:t>
            </a:r>
            <a:r>
              <a:rPr lang="vi-VN" b="1" dirty="0"/>
              <a:t>ư</a:t>
            </a:r>
            <a:r>
              <a:rPr lang="en-US" b="1" dirty="0" err="1"/>
              <a:t>ợc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đẳng</a:t>
            </a:r>
            <a:r>
              <a:rPr lang="en-US" b="1" dirty="0"/>
              <a:t> </a:t>
            </a:r>
            <a:r>
              <a:rPr lang="en-US" b="1" dirty="0" err="1"/>
              <a:t>thức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:</a:t>
            </a:r>
          </a:p>
          <a:p>
            <a:pPr>
              <a:lnSpc>
                <a:spcPct val="150000"/>
              </a:lnSpc>
            </a:pPr>
            <a:r>
              <a:rPr lang="en-US" b="1" dirty="0"/>
              <a:t>	a)  9. 2,5 = 5. 4,5				b) 0,8. 9 = 0,6. 12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D706C1F-E84F-4E2B-9F9F-56A3F2C72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981200"/>
            <a:ext cx="50625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0,8. 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0,6.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kumimoji="0" lang="en-US" sz="24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6340C0C-C881-4AD7-A0BB-F5F00124CD11}"/>
                  </a:ext>
                </a:extLst>
              </p:cNvPr>
              <p:cNvSpPr/>
              <p:nvPr/>
            </p:nvSpPr>
            <p:spPr>
              <a:xfrm>
                <a:off x="6477000" y="3128963"/>
                <a:ext cx="4343400" cy="22624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0,6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;        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0,6</m:t>
                          </m:r>
                        </m:den>
                      </m:f>
                      <m:r>
                        <a:rPr lang="en-US" sz="24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32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;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0,6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0,8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2400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6340C0C-C881-4AD7-A0BB-F5F00124CD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3128963"/>
                <a:ext cx="4343400" cy="22624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46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21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40577" y="2089569"/>
            <a:ext cx="50625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1,5. 4,8 = 2. 3,6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122398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286228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3E9C45-5717-4485-A0BF-EA159CA6DA0B}"/>
              </a:ext>
            </a:extLst>
          </p:cNvPr>
          <p:cNvSpPr txBox="1"/>
          <p:nvPr/>
        </p:nvSpPr>
        <p:spPr>
          <a:xfrm flipH="1">
            <a:off x="0" y="0"/>
            <a:ext cx="12192000" cy="13917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US" b="1" dirty="0" err="1"/>
              <a:t>tập</a:t>
            </a:r>
            <a:r>
              <a:rPr lang="en-US" b="1" dirty="0"/>
              <a:t> 3 (SGK/54) </a:t>
            </a:r>
            <a:r>
              <a:rPr lang="en-US" b="1" dirty="0" err="1"/>
              <a:t>Lập</a:t>
            </a:r>
            <a:r>
              <a:rPr lang="en-US" b="1" dirty="0"/>
              <a:t> </a:t>
            </a:r>
            <a:r>
              <a:rPr lang="en-US" b="1" dirty="0" err="1"/>
              <a:t>tất</a:t>
            </a:r>
            <a:r>
              <a:rPr lang="en-US" b="1" dirty="0"/>
              <a:t> </a:t>
            </a:r>
            <a:r>
              <a:rPr lang="en-US" b="1" dirty="0" err="1"/>
              <a:t>cả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tỉ</a:t>
            </a:r>
            <a:r>
              <a:rPr lang="en-US" b="1" dirty="0"/>
              <a:t> </a:t>
            </a:r>
            <a:r>
              <a:rPr lang="en-US" b="1" dirty="0" err="1"/>
              <a:t>lệ</a:t>
            </a:r>
            <a:r>
              <a:rPr lang="en-US" b="1" dirty="0"/>
              <a:t> </a:t>
            </a:r>
            <a:r>
              <a:rPr lang="en-US" b="1" dirty="0" err="1"/>
              <a:t>thức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thể</a:t>
            </a:r>
            <a:r>
              <a:rPr lang="en-US" b="1" dirty="0"/>
              <a:t> đ</a:t>
            </a:r>
            <a:r>
              <a:rPr lang="vi-VN" b="1" dirty="0"/>
              <a:t>ư</a:t>
            </a:r>
            <a:r>
              <a:rPr lang="en-US" b="1" dirty="0" err="1"/>
              <a:t>ợc</a:t>
            </a:r>
            <a:r>
              <a:rPr lang="en-US" b="1" dirty="0"/>
              <a:t> 4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:</a:t>
            </a:r>
          </a:p>
          <a:p>
            <a:pPr>
              <a:lnSpc>
                <a:spcPct val="150000"/>
              </a:lnSpc>
            </a:pPr>
            <a:r>
              <a:rPr lang="en-US" b="1" dirty="0"/>
              <a:t>	</a:t>
            </a:r>
            <a:r>
              <a:rPr lang="en-US" b="1" dirty="0">
                <a:solidFill>
                  <a:srgbClr val="FF0000"/>
                </a:solidFill>
              </a:rPr>
              <a:t>1,5</a:t>
            </a:r>
            <a:r>
              <a:rPr lang="en-US" b="1" dirty="0"/>
              <a:t>;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b="1" dirty="0"/>
              <a:t>; </a:t>
            </a:r>
            <a:r>
              <a:rPr lang="en-US" b="1" dirty="0">
                <a:solidFill>
                  <a:srgbClr val="FF0000"/>
                </a:solidFill>
              </a:rPr>
              <a:t>3,6</a:t>
            </a:r>
            <a:r>
              <a:rPr lang="en-US" b="1" dirty="0"/>
              <a:t>; </a:t>
            </a:r>
            <a:r>
              <a:rPr lang="en-US" b="1" dirty="0">
                <a:solidFill>
                  <a:srgbClr val="FF0000"/>
                </a:solidFill>
              </a:rPr>
              <a:t>4,8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3CF8DD7-A7FC-40BA-A666-5B0B6DCE4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577" y="2726610"/>
            <a:ext cx="558402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sz="3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kumimoji="0" lang="en-US" sz="3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3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1,5. 4,8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2. 3,6</a:t>
            </a:r>
            <a:endParaRPr kumimoji="0" lang="en-US" sz="320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2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4936A02-9B37-4FEC-AC42-1B20B407C573}"/>
                  </a:ext>
                </a:extLst>
              </p:cNvPr>
              <p:cNvSpPr/>
              <p:nvPr/>
            </p:nvSpPr>
            <p:spPr>
              <a:xfrm>
                <a:off x="1100146" y="3755945"/>
                <a:ext cx="4343400" cy="22761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3,6</m:t>
                          </m:r>
                        </m:num>
                        <m:den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;        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3,6</m:t>
                          </m:r>
                        </m:num>
                        <m:den>
                          <m:r>
                            <a:rPr lang="en-US" sz="2400" b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1,5</m:t>
                        </m:r>
                      </m:den>
                    </m:f>
                    <m: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4,8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3,6</m:t>
                        </m:r>
                      </m:den>
                    </m:f>
                  </m:oMath>
                </a14:m>
                <a:r>
                  <a:rPr lang="en-US" sz="32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;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4,8</m:t>
                        </m:r>
                      </m:den>
                    </m:f>
                    <m: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1,5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3,6</m:t>
                        </m:r>
                      </m:den>
                    </m:f>
                  </m:oMath>
                </a14:m>
                <a:endParaRPr lang="en-US" sz="2400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4936A02-9B37-4FEC-AC42-1B20B407C5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0146" y="3755945"/>
                <a:ext cx="4343400" cy="22761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072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8">
            <a:extLst>
              <a:ext uri="{FF2B5EF4-FFF2-40B4-BE49-F238E27FC236}">
                <a16:creationId xmlns:a16="http://schemas.microsoft.com/office/drawing/2014/main" id="{836705CE-E105-486F-ABA6-E84975E0A29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676400"/>
            <a:ext cx="8582025" cy="2663825"/>
            <a:chOff x="159" y="2496"/>
            <a:chExt cx="5406" cy="1678"/>
          </a:xfrm>
        </p:grpSpPr>
        <p:sp>
          <p:nvSpPr>
            <p:cNvPr id="3" name="Rectangle 10">
              <a:extLst>
                <a:ext uri="{FF2B5EF4-FFF2-40B4-BE49-F238E27FC236}">
                  <a16:creationId xmlns:a16="http://schemas.microsoft.com/office/drawing/2014/main" id="{1F563F9D-535E-49A2-ADC0-2D903655A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6" y="2496"/>
              <a:ext cx="1365" cy="51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sz="2400" b="1" dirty="0">
                  <a:solidFill>
                    <a:srgbClr val="CC0000"/>
                  </a:solidFill>
                </a:rPr>
                <a:t>ad</a:t>
              </a:r>
              <a:r>
                <a:rPr lang="en-US" sz="2400" b="1" dirty="0"/>
                <a:t> = </a:t>
              </a:r>
              <a:r>
                <a:rPr lang="en-US" sz="2400" b="1" dirty="0" err="1"/>
                <a:t>bc</a:t>
              </a:r>
              <a:endParaRPr lang="en-US" sz="2400" b="1" dirty="0"/>
            </a:p>
          </p:txBody>
        </p:sp>
        <p:grpSp>
          <p:nvGrpSpPr>
            <p:cNvPr id="4" name="Group 76">
              <a:extLst>
                <a:ext uri="{FF2B5EF4-FFF2-40B4-BE49-F238E27FC236}">
                  <a16:creationId xmlns:a16="http://schemas.microsoft.com/office/drawing/2014/main" id="{3AD091E1-241D-47C6-A165-CAA9DCDE3E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9" y="2880"/>
              <a:ext cx="5406" cy="1294"/>
              <a:chOff x="240" y="2880"/>
              <a:chExt cx="5406" cy="1294"/>
            </a:xfrm>
          </p:grpSpPr>
          <p:sp>
            <p:nvSpPr>
              <p:cNvPr id="5" name="Rectangle 12">
                <a:extLst>
                  <a:ext uri="{FF2B5EF4-FFF2-40B4-BE49-F238E27FC236}">
                    <a16:creationId xmlns:a16="http://schemas.microsoft.com/office/drawing/2014/main" id="{A15CA614-2645-4AF2-8650-AAAB0617B3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3371"/>
                <a:ext cx="854" cy="80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sz="1800" b="1" dirty="0"/>
              </a:p>
            </p:txBody>
          </p:sp>
          <p:sp>
            <p:nvSpPr>
              <p:cNvPr id="6" name="Rectangle 20">
                <a:extLst>
                  <a:ext uri="{FF2B5EF4-FFF2-40B4-BE49-F238E27FC236}">
                    <a16:creationId xmlns:a16="http://schemas.microsoft.com/office/drawing/2014/main" id="{5C0482BF-2BFC-4011-A4AA-D4B5A08B0E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3371"/>
                <a:ext cx="853" cy="80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sz="1800" b="1"/>
              </a:p>
            </p:txBody>
          </p:sp>
          <p:sp>
            <p:nvSpPr>
              <p:cNvPr id="7" name="Rectangle 23">
                <a:extLst>
                  <a:ext uri="{FF2B5EF4-FFF2-40B4-BE49-F238E27FC236}">
                    <a16:creationId xmlns:a16="http://schemas.microsoft.com/office/drawing/2014/main" id="{2E5F6D55-99D5-455E-BDCA-31EFB93743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3" y="3371"/>
                <a:ext cx="853" cy="80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sz="1800" b="1"/>
              </a:p>
            </p:txBody>
          </p:sp>
          <p:sp>
            <p:nvSpPr>
              <p:cNvPr id="8" name="Rectangle 26">
                <a:extLst>
                  <a:ext uri="{FF2B5EF4-FFF2-40B4-BE49-F238E27FC236}">
                    <a16:creationId xmlns:a16="http://schemas.microsoft.com/office/drawing/2014/main" id="{1B5B1330-7F7A-4E58-9247-DAB4206B66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2" y="3371"/>
                <a:ext cx="854" cy="80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sz="1800" b="1"/>
              </a:p>
            </p:txBody>
          </p:sp>
          <p:cxnSp>
            <p:nvCxnSpPr>
              <p:cNvPr id="10" name="AutoShape 44">
                <a:extLst>
                  <a:ext uri="{FF2B5EF4-FFF2-40B4-BE49-F238E27FC236}">
                    <a16:creationId xmlns:a16="http://schemas.microsoft.com/office/drawing/2014/main" id="{6B7B78D1-ABDD-42F9-89F6-13A115462A2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1008" y="2880"/>
                <a:ext cx="1299" cy="432"/>
              </a:xfrm>
              <a:prstGeom prst="straightConnector1">
                <a:avLst/>
              </a:prstGeom>
              <a:noFill/>
              <a:ln w="222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" name="AutoShape 45">
                <a:extLst>
                  <a:ext uri="{FF2B5EF4-FFF2-40B4-BE49-F238E27FC236}">
                    <a16:creationId xmlns:a16="http://schemas.microsoft.com/office/drawing/2014/main" id="{D295195A-71C1-4FFD-9FA0-71DA799D2159}"/>
                  </a:ext>
                </a:extLst>
              </p:cNvPr>
              <p:cNvCxnSpPr>
                <a:cxnSpLocks noChangeShapeType="1"/>
                <a:stCxn id="3" idx="2"/>
              </p:cNvCxnSpPr>
              <p:nvPr/>
            </p:nvCxnSpPr>
            <p:spPr bwMode="auto">
              <a:xfrm flipH="1">
                <a:off x="2216" y="3007"/>
                <a:ext cx="774" cy="305"/>
              </a:xfrm>
              <a:prstGeom prst="straightConnector1">
                <a:avLst/>
              </a:prstGeom>
              <a:noFill/>
              <a:ln w="222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" name="AutoShape 46">
                <a:extLst>
                  <a:ext uri="{FF2B5EF4-FFF2-40B4-BE49-F238E27FC236}">
                    <a16:creationId xmlns:a16="http://schemas.microsoft.com/office/drawing/2014/main" id="{33D21810-4B68-4177-9128-A0E1961BE38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007" y="3010"/>
                <a:ext cx="756" cy="302"/>
              </a:xfrm>
              <a:prstGeom prst="straightConnector1">
                <a:avLst/>
              </a:prstGeom>
              <a:noFill/>
              <a:ln w="222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Object 11">
                    <a:extLst>
                      <a:ext uri="{FF2B5EF4-FFF2-40B4-BE49-F238E27FC236}">
                        <a16:creationId xmlns:a16="http://schemas.microsoft.com/office/drawing/2014/main" id="{D5FFEA02-7C6D-47F5-8B5D-3C67DD5F1AFB}"/>
                      </a:ext>
                    </a:extLst>
                  </p:cNvPr>
                  <p:cNvSpPr txBox="1"/>
                  <p:nvPr/>
                </p:nvSpPr>
                <p:spPr bwMode="auto">
                  <a:xfrm>
                    <a:off x="1803" y="3440"/>
                    <a:ext cx="718" cy="564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  <a:extLst/>
                </p:spPr>
                <p:txBody>
                  <a:bodyPr>
                    <a:no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num>
                            <m:den>
                              <m:r>
                                <a:rPr lang="en-US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den>
                          </m:f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den>
                          </m:f>
                        </m:oMath>
                      </m:oMathPara>
                    </a14:m>
                    <a:endParaRPr lang="en-US" sz="2800" b="1" dirty="0"/>
                  </a:p>
                </p:txBody>
              </p:sp>
            </mc:Choice>
            <mc:Fallback xmlns="">
              <p:sp>
                <p:nvSpPr>
                  <p:cNvPr id="17" name="Object 11">
                    <a:extLst>
                      <a:ext uri="{FF2B5EF4-FFF2-40B4-BE49-F238E27FC236}">
                        <a16:creationId xmlns:a16="http://schemas.microsoft.com/office/drawing/2014/main" id="{D5FFEA02-7C6D-47F5-8B5D-3C67DD5F1AF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803" y="3440"/>
                    <a:ext cx="718" cy="564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  <a:ln>
                    <a:noFill/>
                  </a:ln>
                  <a:effectLst/>
                  <a:ex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Object 12">
                    <a:extLst>
                      <a:ext uri="{FF2B5EF4-FFF2-40B4-BE49-F238E27FC236}">
                        <a16:creationId xmlns:a16="http://schemas.microsoft.com/office/drawing/2014/main" id="{C4985D7D-6531-490A-92D7-0A1300644FF2}"/>
                      </a:ext>
                    </a:extLst>
                  </p:cNvPr>
                  <p:cNvSpPr txBox="1"/>
                  <p:nvPr/>
                </p:nvSpPr>
                <p:spPr bwMode="auto">
                  <a:xfrm>
                    <a:off x="3396" y="3468"/>
                    <a:ext cx="735" cy="57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  <a:extLst/>
                </p:spPr>
                <p:txBody>
                  <a:bodyPr>
                    <a:no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𝐝</m:t>
                              </m:r>
                            </m:num>
                            <m:den>
                              <m:r>
                                <a:rPr lang="en-US" sz="2800" b="1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𝐛</m:t>
                              </m:r>
                            </m:den>
                          </m:f>
                          <m:r>
                            <a:rPr lang="en-US" sz="28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</m:num>
                            <m:den>
                              <m:r>
                                <a:rPr lang="en-US" sz="2800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den>
                          </m:f>
                        </m:oMath>
                      </m:oMathPara>
                    </a14:m>
                    <a:endParaRPr lang="en-US" sz="2800" b="1" dirty="0"/>
                  </a:p>
                </p:txBody>
              </p:sp>
            </mc:Choice>
            <mc:Fallback xmlns="">
              <p:sp>
                <p:nvSpPr>
                  <p:cNvPr id="18" name="Object 12">
                    <a:extLst>
                      <a:ext uri="{FF2B5EF4-FFF2-40B4-BE49-F238E27FC236}">
                        <a16:creationId xmlns:a16="http://schemas.microsoft.com/office/drawing/2014/main" id="{C4985D7D-6531-490A-92D7-0A1300644FF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396" y="3468"/>
                    <a:ext cx="735" cy="578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>
                    <a:noFill/>
                  </a:ln>
                  <a:effectLst/>
                  <a:ex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Object 13">
                    <a:extLst>
                      <a:ext uri="{FF2B5EF4-FFF2-40B4-BE49-F238E27FC236}">
                        <a16:creationId xmlns:a16="http://schemas.microsoft.com/office/drawing/2014/main" id="{4EBB1567-95FC-4877-97CC-B11D529C2D55}"/>
                      </a:ext>
                    </a:extLst>
                  </p:cNvPr>
                  <p:cNvSpPr txBox="1"/>
                  <p:nvPr/>
                </p:nvSpPr>
                <p:spPr bwMode="auto">
                  <a:xfrm>
                    <a:off x="4861" y="3460"/>
                    <a:ext cx="775" cy="625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  <a:extLst/>
                </p:spPr>
                <p:txBody>
                  <a:bodyPr>
                    <a:no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𝐝</m:t>
                              </m:r>
                            </m:num>
                            <m:den>
                              <m:r>
                                <a:rPr lang="en-US" sz="2800" b="1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</m:den>
                          </m:f>
                          <m:r>
                            <a:rPr lang="en-US" sz="28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𝐛</m:t>
                              </m:r>
                            </m:num>
                            <m:den>
                              <m:r>
                                <a:rPr lang="en-US" sz="2800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𝐚</m:t>
                              </m:r>
                            </m:den>
                          </m:f>
                        </m:oMath>
                      </m:oMathPara>
                    </a14:m>
                    <a:endParaRPr lang="en-US" sz="2800" b="1" dirty="0"/>
                  </a:p>
                </p:txBody>
              </p:sp>
            </mc:Choice>
            <mc:Fallback xmlns="">
              <p:sp>
                <p:nvSpPr>
                  <p:cNvPr id="19" name="Object 13">
                    <a:extLst>
                      <a:ext uri="{FF2B5EF4-FFF2-40B4-BE49-F238E27FC236}">
                        <a16:creationId xmlns:a16="http://schemas.microsoft.com/office/drawing/2014/main" id="{4EBB1567-95FC-4877-97CC-B11D529C2D5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861" y="3460"/>
                    <a:ext cx="775" cy="625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  <a:effectLst/>
                  <a:ex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Object 11">
                <a:extLst>
                  <a:ext uri="{FF2B5EF4-FFF2-40B4-BE49-F238E27FC236}">
                    <a16:creationId xmlns:a16="http://schemas.microsoft.com/office/drawing/2014/main" id="{A00CECBD-B12E-46AB-B7DC-20797DF69C96}"/>
                  </a:ext>
                </a:extLst>
              </p:cNvPr>
              <p:cNvSpPr txBox="1"/>
              <p:nvPr/>
            </p:nvSpPr>
            <p:spPr bwMode="auto">
              <a:xfrm>
                <a:off x="1726408" y="3241676"/>
                <a:ext cx="1141412" cy="89535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𝐜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1" name="Object 11">
                <a:extLst>
                  <a:ext uri="{FF2B5EF4-FFF2-40B4-BE49-F238E27FC236}">
                    <a16:creationId xmlns:a16="http://schemas.microsoft.com/office/drawing/2014/main" id="{A00CECBD-B12E-46AB-B7DC-20797DF69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26408" y="3241676"/>
                <a:ext cx="1141412" cy="89535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D3F03797-431F-4E57-9B9E-CE12C9046354}"/>
              </a:ext>
            </a:extLst>
          </p:cNvPr>
          <p:cNvSpPr txBox="1"/>
          <p:nvPr/>
        </p:nvSpPr>
        <p:spPr>
          <a:xfrm>
            <a:off x="228600" y="381000"/>
            <a:ext cx="38576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2. </a:t>
            </a:r>
            <a:r>
              <a:rPr lang="en-US" b="1" dirty="0" err="1"/>
              <a:t>Tính</a:t>
            </a:r>
            <a:r>
              <a:rPr lang="en-US" b="1" dirty="0"/>
              <a:t> </a:t>
            </a:r>
            <a:r>
              <a:rPr lang="en-US" b="1" dirty="0" err="1"/>
              <a:t>chất</a:t>
            </a:r>
            <a:r>
              <a:rPr lang="en-US" b="1" dirty="0"/>
              <a:t> 2</a:t>
            </a:r>
          </a:p>
        </p:txBody>
      </p:sp>
      <p:cxnSp>
        <p:nvCxnSpPr>
          <p:cNvPr id="38" name="AutoShape 44">
            <a:extLst>
              <a:ext uri="{FF2B5EF4-FFF2-40B4-BE49-F238E27FC236}">
                <a16:creationId xmlns:a16="http://schemas.microsoft.com/office/drawing/2014/main" id="{7B3D4E1E-E02E-4858-935A-99E26CA1F3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098347" y="2286000"/>
            <a:ext cx="2045653" cy="685800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D1397EBB-342B-477F-96B1-3DFA72E536AF}"/>
                  </a:ext>
                </a:extLst>
              </p:cNvPr>
              <p:cNvSpPr txBox="1"/>
              <p:nvPr/>
            </p:nvSpPr>
            <p:spPr>
              <a:xfrm>
                <a:off x="4191000" y="934441"/>
                <a:ext cx="4134802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Điều</a:t>
                </a:r>
                <a:r>
                  <a:rPr lang="en-US" dirty="0"/>
                  <a:t> </a:t>
                </a:r>
                <a:r>
                  <a:rPr lang="en-US" dirty="0" err="1"/>
                  <a:t>kiện</a:t>
                </a:r>
                <a:r>
                  <a:rPr lang="en-US" dirty="0"/>
                  <a:t>: </a:t>
                </a:r>
                <a:r>
                  <a:rPr lang="en-US" dirty="0" err="1"/>
                  <a:t>a,b,c,d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dirty="0"/>
                  <a:t> 0</a:t>
                </a: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D1397EBB-342B-477F-96B1-3DFA72E536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934441"/>
                <a:ext cx="4134802" cy="553998"/>
              </a:xfrm>
              <a:prstGeom prst="rect">
                <a:avLst/>
              </a:prstGeom>
              <a:blipFill>
                <a:blip r:embed="rId10"/>
                <a:stretch>
                  <a:fillRect l="-3540" t="-14286" b="-329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AutoShape 45">
            <a:extLst>
              <a:ext uri="{FF2B5EF4-FFF2-40B4-BE49-F238E27FC236}">
                <a16:creationId xmlns:a16="http://schemas.microsoft.com/office/drawing/2014/main" id="{3250BD10-DF3F-41DE-B539-0ACD0798C6E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002759" y="3671094"/>
            <a:ext cx="847722" cy="0"/>
          </a:xfrm>
          <a:prstGeom prst="straightConnector1">
            <a:avLst/>
          </a:prstGeom>
          <a:noFill/>
          <a:ln w="60325">
            <a:solidFill>
              <a:srgbClr val="00B05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AutoShape 45">
            <a:extLst>
              <a:ext uri="{FF2B5EF4-FFF2-40B4-BE49-F238E27FC236}">
                <a16:creationId xmlns:a16="http://schemas.microsoft.com/office/drawing/2014/main" id="{3FC636FB-DDEC-4154-BC97-4372E2839B7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44811" y="3733800"/>
            <a:ext cx="847722" cy="0"/>
          </a:xfrm>
          <a:prstGeom prst="straightConnector1">
            <a:avLst/>
          </a:prstGeom>
          <a:noFill/>
          <a:ln w="60325">
            <a:solidFill>
              <a:srgbClr val="00B05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AutoShape 45">
            <a:extLst>
              <a:ext uri="{FF2B5EF4-FFF2-40B4-BE49-F238E27FC236}">
                <a16:creationId xmlns:a16="http://schemas.microsoft.com/office/drawing/2014/main" id="{158C4C34-93C7-44AC-BF61-8FFD562A12A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915278" y="3733800"/>
            <a:ext cx="847722" cy="0"/>
          </a:xfrm>
          <a:prstGeom prst="straightConnector1">
            <a:avLst/>
          </a:prstGeom>
          <a:noFill/>
          <a:ln w="60325">
            <a:solidFill>
              <a:srgbClr val="00B05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0D7BA58-7535-41EF-B3CD-5A2E1B51EF7C}"/>
              </a:ext>
            </a:extLst>
          </p:cNvPr>
          <p:cNvSpPr txBox="1"/>
          <p:nvPr/>
        </p:nvSpPr>
        <p:spPr>
          <a:xfrm flipH="1">
            <a:off x="685800" y="5181600"/>
            <a:ext cx="10241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: SGK/54</a:t>
            </a:r>
          </a:p>
        </p:txBody>
      </p:sp>
    </p:spTree>
    <p:extLst>
      <p:ext uri="{BB962C8B-B14F-4D97-AF65-F5344CB8AC3E}">
        <p14:creationId xmlns:p14="http://schemas.microsoft.com/office/powerpoint/2010/main" val="56023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76" name="Group 80"/>
          <p:cNvGrpSpPr>
            <a:grpSpLocks/>
          </p:cNvGrpSpPr>
          <p:nvPr/>
        </p:nvGrpSpPr>
        <p:grpSpPr bwMode="auto">
          <a:xfrm>
            <a:off x="1752600" y="4686299"/>
            <a:ext cx="8458200" cy="1238250"/>
            <a:chOff x="144" y="1668"/>
            <a:chExt cx="5328" cy="780"/>
          </a:xfrm>
        </p:grpSpPr>
        <p:sp>
          <p:nvSpPr>
            <p:cNvPr id="2075" name="AutoShape 5"/>
            <p:cNvSpPr>
              <a:spLocks noChangeArrowheads="1"/>
            </p:cNvSpPr>
            <p:nvPr/>
          </p:nvSpPr>
          <p:spPr bwMode="auto">
            <a:xfrm>
              <a:off x="144" y="1668"/>
              <a:ext cx="5328" cy="78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2000" b="1"/>
                <a:t> 3. </a:t>
              </a:r>
              <a:r>
                <a:rPr lang="vi-VN" sz="2400" b="1"/>
                <a:t>Nếu</a:t>
              </a:r>
              <a:r>
                <a:rPr lang="en-US" sz="2400" b="1"/>
                <a:t> </a:t>
              </a:r>
              <a:r>
                <a:rPr lang="vi-VN" sz="2400" b="1"/>
                <a:t>ad = bc</a:t>
              </a:r>
              <a:r>
                <a:rPr lang="en-US" sz="2400" b="1"/>
                <a:t> và a, b, c, d ≠ 0 thì ta có các tỉ lệ thức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sz="2400" b="1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sz="1600" b="1" i="1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sz="1600" b="1" i="1"/>
            </a:p>
          </p:txBody>
        </p:sp>
        <p:graphicFrame>
          <p:nvGraphicFramePr>
            <p:cNvPr id="2076" name="Object 48"/>
            <p:cNvGraphicFramePr>
              <a:graphicFrameLocks noChangeAspect="1"/>
            </p:cNvGraphicFramePr>
            <p:nvPr/>
          </p:nvGraphicFramePr>
          <p:xfrm>
            <a:off x="582" y="1908"/>
            <a:ext cx="4232" cy="5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8" name="Equation" r:id="rId3" imgW="2933700" imgH="457200" progId="Equation.DSMT4">
                    <p:embed/>
                  </p:oleObj>
                </mc:Choice>
                <mc:Fallback>
                  <p:oleObj name="Equation" r:id="rId3" imgW="2933700" imgH="457200" progId="Equation.DSMT4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2" y="1908"/>
                          <a:ext cx="4232" cy="518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783" name="Group 87"/>
          <p:cNvGrpSpPr>
            <a:grpSpLocks/>
          </p:cNvGrpSpPr>
          <p:nvPr/>
        </p:nvGrpSpPr>
        <p:grpSpPr bwMode="auto">
          <a:xfrm>
            <a:off x="1742440" y="2947987"/>
            <a:ext cx="8458200" cy="962025"/>
            <a:chOff x="144" y="978"/>
            <a:chExt cx="5328" cy="606"/>
          </a:xfrm>
        </p:grpSpPr>
        <p:sp>
          <p:nvSpPr>
            <p:cNvPr id="2073" name="AutoShape 40"/>
            <p:cNvSpPr>
              <a:spLocks noChangeArrowheads="1"/>
            </p:cNvSpPr>
            <p:nvPr/>
          </p:nvSpPr>
          <p:spPr bwMode="auto">
            <a:xfrm>
              <a:off x="144" y="978"/>
              <a:ext cx="5328" cy="60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1800" b="1" dirty="0"/>
                <a:t>  2.</a:t>
              </a:r>
              <a:r>
                <a:rPr lang="vi-VN" sz="1800" b="1" dirty="0"/>
                <a:t> </a:t>
              </a:r>
              <a:r>
                <a:rPr lang="vi-VN" sz="2400" b="1" dirty="0"/>
                <a:t>Nếu             thì ad = bc</a:t>
              </a:r>
              <a:endParaRPr lang="en-US" sz="2400" b="1" dirty="0"/>
            </a:p>
          </p:txBody>
        </p:sp>
        <p:graphicFrame>
          <p:nvGraphicFramePr>
            <p:cNvPr id="2074" name="Object 42"/>
            <p:cNvGraphicFramePr>
              <a:graphicFrameLocks noChangeAspect="1"/>
            </p:cNvGraphicFramePr>
            <p:nvPr/>
          </p:nvGraphicFramePr>
          <p:xfrm>
            <a:off x="902" y="1044"/>
            <a:ext cx="538" cy="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9" name="Equation" r:id="rId5" imgW="533169" imgH="507780" progId="Equation.DSMT4">
                    <p:embed/>
                  </p:oleObj>
                </mc:Choice>
                <mc:Fallback>
                  <p:oleObj name="Equation" r:id="rId5" imgW="533169" imgH="507780" progId="Equation.DSMT4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2" y="1044"/>
                          <a:ext cx="538" cy="53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782" name="Group 86"/>
          <p:cNvGrpSpPr>
            <a:grpSpLocks/>
          </p:cNvGrpSpPr>
          <p:nvPr/>
        </p:nvGrpSpPr>
        <p:grpSpPr bwMode="auto">
          <a:xfrm>
            <a:off x="1752600" y="1069975"/>
            <a:ext cx="8458200" cy="1101725"/>
            <a:chOff x="144" y="206"/>
            <a:chExt cx="5328" cy="694"/>
          </a:xfrm>
        </p:grpSpPr>
        <p:sp>
          <p:nvSpPr>
            <p:cNvPr id="2054" name="AutoShape 24"/>
            <p:cNvSpPr>
              <a:spLocks noChangeArrowheads="1"/>
            </p:cNvSpPr>
            <p:nvPr/>
          </p:nvSpPr>
          <p:spPr bwMode="auto">
            <a:xfrm>
              <a:off x="144" y="206"/>
              <a:ext cx="5328" cy="69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vi-VN" sz="1800" b="1" dirty="0"/>
                <a:t>  </a:t>
              </a:r>
              <a:r>
                <a:rPr lang="en-US" sz="1800" b="1" dirty="0"/>
                <a:t>1.</a:t>
              </a:r>
              <a:r>
                <a:rPr lang="vi-VN" sz="2400" b="1" dirty="0"/>
                <a:t>Tỉ lệ thức là đẳng thức của hai tỉ số</a:t>
              </a:r>
              <a:r>
                <a:rPr lang="en-US" sz="2400" b="1" dirty="0"/>
                <a:t>           (</a:t>
              </a:r>
              <a:r>
                <a:rPr lang="en-US" sz="2400" b="1" dirty="0" err="1"/>
                <a:t>với</a:t>
              </a:r>
              <a:r>
                <a:rPr lang="en-US" sz="2400" b="1" dirty="0"/>
                <a:t> b; d ≠ 0)</a:t>
              </a:r>
              <a:r>
                <a:rPr lang="vi-VN" sz="2400" b="1" dirty="0"/>
                <a:t> </a:t>
              </a:r>
              <a:endParaRPr lang="en-US" sz="2400" b="1" dirty="0"/>
            </a:p>
          </p:txBody>
        </p:sp>
        <p:graphicFrame>
          <p:nvGraphicFramePr>
            <p:cNvPr id="2055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52730863"/>
                </p:ext>
              </p:extLst>
            </p:nvPr>
          </p:nvGraphicFramePr>
          <p:xfrm>
            <a:off x="3658" y="243"/>
            <a:ext cx="614" cy="6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70" name="Equation" r:id="rId7" imgW="469900" imgH="457200" progId="Equation.DSMT4">
                    <p:embed/>
                  </p:oleObj>
                </mc:Choice>
                <mc:Fallback>
                  <p:oleObj name="Equation" r:id="rId7" imgW="469900" imgH="457200" progId="Equation.DSMT4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8" y="243"/>
                          <a:ext cx="614" cy="63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E692A-1A1F-4C47-9F1A-116227E5BBAA}"/>
              </a:ext>
            </a:extLst>
          </p:cNvPr>
          <p:cNvSpPr>
            <a:spLocks noGrp="1"/>
          </p:cNvSpPr>
          <p:nvPr>
            <p:ph type="title" sz="quarter"/>
          </p:nvPr>
        </p:nvSpPr>
        <p:spPr>
          <a:xfrm>
            <a:off x="4419600" y="228600"/>
            <a:ext cx="33528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</a:t>
            </a:r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D8C550-5067-4175-90C9-663D4BFBE4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90800" y="1447800"/>
            <a:ext cx="6583680" cy="838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MÃ Ô CHỮ THÁNG 12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310CB2-8B79-45BE-AF6E-5887904DD5A1}"/>
              </a:ext>
            </a:extLst>
          </p:cNvPr>
          <p:cNvSpPr txBox="1"/>
          <p:nvPr/>
        </p:nvSpPr>
        <p:spPr>
          <a:xfrm>
            <a:off x="1524000" y="2679175"/>
            <a:ext cx="9906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/>
              <a:t>Luật</a:t>
            </a:r>
            <a:r>
              <a:rPr lang="en-US" b="1" u="sng" dirty="0"/>
              <a:t> </a:t>
            </a:r>
            <a:r>
              <a:rPr lang="en-US" b="1" u="sng" dirty="0" err="1"/>
              <a:t>ch</a:t>
            </a:r>
            <a:r>
              <a:rPr lang="vi-VN" b="1" u="sng" dirty="0"/>
              <a:t>ơ</a:t>
            </a:r>
            <a:r>
              <a:rPr lang="en-US" b="1" u="sng" dirty="0"/>
              <a:t>i</a:t>
            </a:r>
            <a:r>
              <a:rPr lang="en-US" b="1" dirty="0"/>
              <a:t>:</a:t>
            </a:r>
          </a:p>
          <a:p>
            <a:pPr marL="457200" indent="-457200">
              <a:buFontTx/>
              <a:buChar char="-"/>
            </a:pPr>
            <a:r>
              <a:rPr lang="en-US" dirty="0"/>
              <a:t>Hai </a:t>
            </a:r>
            <a:r>
              <a:rPr lang="en-US" dirty="0" err="1"/>
              <a:t>đội</a:t>
            </a:r>
            <a:r>
              <a:rPr lang="en-US" dirty="0"/>
              <a:t> </a:t>
            </a:r>
            <a:r>
              <a:rPr lang="en-US" dirty="0" err="1"/>
              <a:t>ch</a:t>
            </a:r>
            <a:r>
              <a:rPr lang="vi-VN" dirty="0"/>
              <a:t>ơ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l</a:t>
            </a:r>
            <a:r>
              <a:rPr lang="vi-VN" dirty="0"/>
              <a:t>ư</a:t>
            </a:r>
            <a:r>
              <a:rPr lang="en-US" dirty="0" err="1"/>
              <a:t>ợt</a:t>
            </a:r>
            <a:r>
              <a:rPr lang="en-US" dirty="0"/>
              <a:t>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dành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i="1" dirty="0"/>
              <a:t>(1 </a:t>
            </a:r>
            <a:r>
              <a:rPr lang="en-US" i="1" dirty="0" err="1"/>
              <a:t>chữ</a:t>
            </a:r>
            <a:r>
              <a:rPr lang="en-US" i="1" dirty="0"/>
              <a:t> </a:t>
            </a:r>
            <a:r>
              <a:rPr lang="en-US" i="1" dirty="0" err="1"/>
              <a:t>cái</a:t>
            </a:r>
            <a:r>
              <a:rPr lang="en-US" i="1" dirty="0"/>
              <a:t> đ</a:t>
            </a:r>
            <a:r>
              <a:rPr lang="vi-VN" i="1" dirty="0"/>
              <a:t>ư</a:t>
            </a:r>
            <a:r>
              <a:rPr lang="en-US" i="1" dirty="0" err="1"/>
              <a:t>ợc</a:t>
            </a:r>
            <a:r>
              <a:rPr lang="en-US" i="1" dirty="0"/>
              <a:t> </a:t>
            </a:r>
            <a:r>
              <a:rPr lang="en-US" i="1" dirty="0" err="1"/>
              <a:t>mở</a:t>
            </a:r>
            <a:r>
              <a:rPr lang="en-US" i="1" dirty="0"/>
              <a:t> </a:t>
            </a:r>
            <a:r>
              <a:rPr lang="en-US" i="1" dirty="0" err="1"/>
              <a:t>tư</a:t>
            </a:r>
            <a:r>
              <a:rPr lang="vi-VN" i="1" dirty="0"/>
              <a:t>ơ</a:t>
            </a:r>
            <a:r>
              <a:rPr lang="en-US" i="1" dirty="0"/>
              <a:t>ng </a:t>
            </a:r>
            <a:r>
              <a:rPr lang="en-US" i="1" dirty="0" err="1"/>
              <a:t>ứng</a:t>
            </a:r>
            <a:r>
              <a:rPr lang="en-US" i="1" dirty="0"/>
              <a:t> 10đ)</a:t>
            </a:r>
          </a:p>
          <a:p>
            <a:pPr marL="457200" indent="-457200">
              <a:buFontTx/>
              <a:buChar char="-"/>
            </a:pPr>
            <a:r>
              <a:rPr lang="en-US" dirty="0" err="1"/>
              <a:t>Đội</a:t>
            </a:r>
            <a:r>
              <a:rPr lang="en-US" dirty="0"/>
              <a:t>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sai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mất</a:t>
            </a:r>
            <a:r>
              <a:rPr lang="en-US" dirty="0"/>
              <a:t> l</a:t>
            </a:r>
            <a:r>
              <a:rPr lang="vi-VN" dirty="0"/>
              <a:t>ư</a:t>
            </a:r>
            <a:r>
              <a:rPr lang="en-US" dirty="0" err="1"/>
              <a:t>ợt</a:t>
            </a:r>
            <a:endParaRPr lang="en-US" dirty="0"/>
          </a:p>
          <a:p>
            <a:pPr marL="457200" indent="-457200">
              <a:buFontTx/>
              <a:buChar char="-"/>
            </a:pPr>
            <a:r>
              <a:rPr lang="en-US" dirty="0" err="1"/>
              <a:t>Đội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mã</a:t>
            </a:r>
            <a:r>
              <a:rPr lang="en-US" dirty="0"/>
              <a:t> ô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sớm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coi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mở</a:t>
            </a:r>
            <a:r>
              <a:rPr lang="en-US" dirty="0"/>
              <a:t> đ</a:t>
            </a:r>
            <a:r>
              <a:rPr lang="vi-VN" dirty="0"/>
              <a:t>ư</a:t>
            </a:r>
            <a:r>
              <a:rPr lang="en-US" dirty="0" err="1"/>
              <a:t>ợc</a:t>
            </a:r>
            <a:r>
              <a:rPr lang="en-US" dirty="0"/>
              <a:t> </a:t>
            </a: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cái</a:t>
            </a:r>
            <a:r>
              <a:rPr lang="en-US" dirty="0"/>
              <a:t> </a:t>
            </a:r>
            <a:r>
              <a:rPr lang="en-US" dirty="0" err="1"/>
              <a:t>còn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(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tương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)</a:t>
            </a:r>
          </a:p>
          <a:p>
            <a:pPr marL="457200" indent="-457200">
              <a:buFontTx/>
              <a:buChar char="-"/>
            </a:pPr>
            <a:r>
              <a:rPr lang="en-US" dirty="0" err="1"/>
              <a:t>Đội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mã</a:t>
            </a:r>
            <a:r>
              <a:rPr lang="en-US" dirty="0"/>
              <a:t> ô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đ</a:t>
            </a:r>
            <a:r>
              <a:rPr lang="vi-VN" dirty="0"/>
              <a:t>ư</a:t>
            </a:r>
            <a:r>
              <a:rPr lang="en-US" dirty="0" err="1"/>
              <a:t>ợc</a:t>
            </a:r>
            <a:r>
              <a:rPr lang="en-US" dirty="0"/>
              <a:t> 10đ</a:t>
            </a:r>
          </a:p>
          <a:p>
            <a:pPr marL="457200" indent="-45720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08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3" grpId="0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1021</TotalTime>
  <Words>754</Words>
  <Application>Microsoft Office PowerPoint</Application>
  <PresentationFormat>Widescreen</PresentationFormat>
  <Paragraphs>149</Paragraphs>
  <Slides>13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Segoe UI Black</vt:lpstr>
      <vt:lpstr>Times New Roman</vt:lpstr>
      <vt:lpstr>VNI-Times</vt:lpstr>
      <vt:lpstr>Wingdings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01. Vũ Đức Anh</cp:lastModifiedBy>
  <cp:revision>195</cp:revision>
  <dcterms:created xsi:type="dcterms:W3CDTF">2014-09-27T12:30:00Z</dcterms:created>
  <dcterms:modified xsi:type="dcterms:W3CDTF">2022-11-28T02:37:10Z</dcterms:modified>
</cp:coreProperties>
</file>