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67" r:id="rId3"/>
    <p:sldId id="268" r:id="rId4"/>
    <p:sldId id="269" r:id="rId5"/>
    <p:sldId id="270" r:id="rId6"/>
    <p:sldId id="271" r:id="rId7"/>
    <p:sldId id="273" r:id="rId8"/>
    <p:sldId id="274" r:id="rId9"/>
    <p:sldId id="275" r:id="rId10"/>
    <p:sldId id="276" r:id="rId11"/>
    <p:sldId id="277" r:id="rId12"/>
    <p:sldId id="278" r:id="rId13"/>
    <p:sldId id="279" r:id="rId14"/>
    <p:sldId id="272" r:id="rId15"/>
    <p:sldId id="280" r:id="rId16"/>
    <p:sldId id="281" r:id="rId17"/>
    <p:sldId id="282" r:id="rId18"/>
    <p:sldId id="283" r:id="rId19"/>
    <p:sldId id="284" r:id="rId20"/>
    <p:sldId id="285" r:id="rId21"/>
    <p:sldId id="286" r:id="rId22"/>
    <p:sldId id="287" r:id="rId23"/>
    <p:sldId id="288" r:id="rId24"/>
    <p:sldId id="257" r:id="rId25"/>
    <p:sldId id="289" r:id="rId26"/>
    <p:sldId id="261" r:id="rId27"/>
    <p:sldId id="265" r:id="rId28"/>
    <p:sldId id="258" r:id="rId29"/>
    <p:sldId id="290" r:id="rId30"/>
    <p:sldId id="264" r:id="rId31"/>
    <p:sldId id="266" r:id="rId32"/>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66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B1184-D007-4A90-982C-05AA2DEF4908}" type="datetimeFigureOut">
              <a:rPr lang="en-GB" smtClean="0"/>
              <a:t>04/08/2024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1FB18A-4A60-4F8F-844B-7E281A75AE27}" type="slidenum">
              <a:rPr lang="en-GB" smtClean="0"/>
              <a:t>‹#›</a:t>
            </a:fld>
            <a:endParaRPr lang="en-GB"/>
          </a:p>
        </p:txBody>
      </p:sp>
    </p:spTree>
    <p:extLst>
      <p:ext uri="{BB962C8B-B14F-4D97-AF65-F5344CB8AC3E}">
        <p14:creationId xmlns:p14="http://schemas.microsoft.com/office/powerpoint/2010/main" val="3074917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1FB18A-4A60-4F8F-844B-7E281A75AE27}" type="slidenum">
              <a:rPr lang="en-GB" smtClean="0"/>
              <a:t>10</a:t>
            </a:fld>
            <a:endParaRPr lang="en-GB"/>
          </a:p>
        </p:txBody>
      </p:sp>
    </p:spTree>
    <p:extLst>
      <p:ext uri="{BB962C8B-B14F-4D97-AF65-F5344CB8AC3E}">
        <p14:creationId xmlns:p14="http://schemas.microsoft.com/office/powerpoint/2010/main" val="3158684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1111930" y="1047196"/>
            <a:ext cx="16064139" cy="4182574"/>
            <a:chOff x="0" y="0"/>
            <a:chExt cx="45219913" cy="11773780"/>
          </a:xfrm>
        </p:grpSpPr>
        <p:sp>
          <p:nvSpPr>
            <p:cNvPr id="4" name="Freeform 4"/>
            <p:cNvSpPr/>
            <p:nvPr/>
          </p:nvSpPr>
          <p:spPr>
            <a:xfrm>
              <a:off x="72390" y="72390"/>
              <a:ext cx="45075133" cy="11629000"/>
            </a:xfrm>
            <a:custGeom>
              <a:avLst/>
              <a:gdLst/>
              <a:ahLst/>
              <a:cxnLst/>
              <a:rect l="l" t="t" r="r" b="b"/>
              <a:pathLst>
                <a:path w="45075133" h="11629000">
                  <a:moveTo>
                    <a:pt x="0" y="0"/>
                  </a:moveTo>
                  <a:lnTo>
                    <a:pt x="45075133" y="0"/>
                  </a:lnTo>
                  <a:lnTo>
                    <a:pt x="45075133" y="11629000"/>
                  </a:lnTo>
                  <a:lnTo>
                    <a:pt x="0" y="11629000"/>
                  </a:lnTo>
                  <a:lnTo>
                    <a:pt x="0" y="0"/>
                  </a:lnTo>
                  <a:close/>
                </a:path>
              </a:pathLst>
            </a:custGeom>
            <a:solidFill>
              <a:srgbClr val="025738"/>
            </a:solidFill>
          </p:spPr>
        </p:sp>
        <p:sp>
          <p:nvSpPr>
            <p:cNvPr id="5" name="Freeform 5"/>
            <p:cNvSpPr/>
            <p:nvPr/>
          </p:nvSpPr>
          <p:spPr>
            <a:xfrm>
              <a:off x="0" y="0"/>
              <a:ext cx="45219913" cy="11773780"/>
            </a:xfrm>
            <a:custGeom>
              <a:avLst/>
              <a:gdLst/>
              <a:ahLst/>
              <a:cxnLst/>
              <a:rect l="l" t="t" r="r" b="b"/>
              <a:pathLst>
                <a:path w="45219913" h="11773780">
                  <a:moveTo>
                    <a:pt x="45075134" y="11628999"/>
                  </a:moveTo>
                  <a:lnTo>
                    <a:pt x="45219913" y="11628999"/>
                  </a:lnTo>
                  <a:lnTo>
                    <a:pt x="45219913" y="11773780"/>
                  </a:lnTo>
                  <a:lnTo>
                    <a:pt x="45075134" y="11773780"/>
                  </a:lnTo>
                  <a:lnTo>
                    <a:pt x="45075134" y="11628999"/>
                  </a:lnTo>
                  <a:close/>
                  <a:moveTo>
                    <a:pt x="0" y="144780"/>
                  </a:moveTo>
                  <a:lnTo>
                    <a:pt x="144780" y="144780"/>
                  </a:lnTo>
                  <a:lnTo>
                    <a:pt x="144780" y="11628999"/>
                  </a:lnTo>
                  <a:lnTo>
                    <a:pt x="0" y="11628999"/>
                  </a:lnTo>
                  <a:lnTo>
                    <a:pt x="0" y="144780"/>
                  </a:lnTo>
                  <a:close/>
                  <a:moveTo>
                    <a:pt x="0" y="11628999"/>
                  </a:moveTo>
                  <a:lnTo>
                    <a:pt x="144780" y="11628999"/>
                  </a:lnTo>
                  <a:lnTo>
                    <a:pt x="144780" y="11773780"/>
                  </a:lnTo>
                  <a:lnTo>
                    <a:pt x="0" y="11773780"/>
                  </a:lnTo>
                  <a:lnTo>
                    <a:pt x="0" y="11628999"/>
                  </a:lnTo>
                  <a:close/>
                  <a:moveTo>
                    <a:pt x="45075134" y="144780"/>
                  </a:moveTo>
                  <a:lnTo>
                    <a:pt x="45219913" y="144780"/>
                  </a:lnTo>
                  <a:lnTo>
                    <a:pt x="45219913" y="11628999"/>
                  </a:lnTo>
                  <a:lnTo>
                    <a:pt x="45075134" y="11628999"/>
                  </a:lnTo>
                  <a:lnTo>
                    <a:pt x="45075134" y="144780"/>
                  </a:lnTo>
                  <a:close/>
                  <a:moveTo>
                    <a:pt x="144780" y="11628999"/>
                  </a:moveTo>
                  <a:lnTo>
                    <a:pt x="45075134" y="11628999"/>
                  </a:lnTo>
                  <a:lnTo>
                    <a:pt x="45075134" y="11773780"/>
                  </a:lnTo>
                  <a:lnTo>
                    <a:pt x="144780" y="11773780"/>
                  </a:lnTo>
                  <a:lnTo>
                    <a:pt x="144780" y="11628999"/>
                  </a:lnTo>
                  <a:close/>
                  <a:moveTo>
                    <a:pt x="45075134" y="0"/>
                  </a:moveTo>
                  <a:lnTo>
                    <a:pt x="45219913" y="0"/>
                  </a:lnTo>
                  <a:lnTo>
                    <a:pt x="45219913" y="144780"/>
                  </a:lnTo>
                  <a:lnTo>
                    <a:pt x="45075134" y="144780"/>
                  </a:lnTo>
                  <a:lnTo>
                    <a:pt x="45075134" y="0"/>
                  </a:lnTo>
                  <a:close/>
                  <a:moveTo>
                    <a:pt x="0" y="0"/>
                  </a:moveTo>
                  <a:lnTo>
                    <a:pt x="144780" y="0"/>
                  </a:lnTo>
                  <a:lnTo>
                    <a:pt x="144780" y="144780"/>
                  </a:lnTo>
                  <a:lnTo>
                    <a:pt x="0" y="144780"/>
                  </a:lnTo>
                  <a:lnTo>
                    <a:pt x="0" y="0"/>
                  </a:lnTo>
                  <a:close/>
                  <a:moveTo>
                    <a:pt x="144780" y="0"/>
                  </a:moveTo>
                  <a:lnTo>
                    <a:pt x="45075134" y="0"/>
                  </a:lnTo>
                  <a:lnTo>
                    <a:pt x="45075134" y="144780"/>
                  </a:lnTo>
                  <a:lnTo>
                    <a:pt x="144780" y="144780"/>
                  </a:lnTo>
                  <a:lnTo>
                    <a:pt x="144780" y="0"/>
                  </a:lnTo>
                  <a:close/>
                </a:path>
              </a:pathLst>
            </a:custGeom>
            <a:solidFill>
              <a:srgbClr val="000000"/>
            </a:solidFill>
          </p:spPr>
        </p:sp>
      </p:grpSp>
      <p:grpSp>
        <p:nvGrpSpPr>
          <p:cNvPr id="6" name="Group 6"/>
          <p:cNvGrpSpPr/>
          <p:nvPr/>
        </p:nvGrpSpPr>
        <p:grpSpPr>
          <a:xfrm>
            <a:off x="1390128" y="1365614"/>
            <a:ext cx="15507744" cy="3582732"/>
            <a:chOff x="0" y="0"/>
            <a:chExt cx="41155827" cy="9508173"/>
          </a:xfrm>
        </p:grpSpPr>
        <p:sp>
          <p:nvSpPr>
            <p:cNvPr id="7" name="Freeform 7"/>
            <p:cNvSpPr/>
            <p:nvPr/>
          </p:nvSpPr>
          <p:spPr>
            <a:xfrm>
              <a:off x="72390" y="72390"/>
              <a:ext cx="41011047" cy="9363393"/>
            </a:xfrm>
            <a:custGeom>
              <a:avLst/>
              <a:gdLst/>
              <a:ahLst/>
              <a:cxnLst/>
              <a:rect l="l" t="t" r="r" b="b"/>
              <a:pathLst>
                <a:path w="41011047" h="9363393">
                  <a:moveTo>
                    <a:pt x="0" y="0"/>
                  </a:moveTo>
                  <a:lnTo>
                    <a:pt x="41011046" y="0"/>
                  </a:lnTo>
                  <a:lnTo>
                    <a:pt x="41011046" y="9363393"/>
                  </a:lnTo>
                  <a:lnTo>
                    <a:pt x="0" y="9363393"/>
                  </a:lnTo>
                  <a:lnTo>
                    <a:pt x="0" y="0"/>
                  </a:lnTo>
                  <a:close/>
                </a:path>
              </a:pathLst>
            </a:custGeom>
            <a:solidFill>
              <a:srgbClr val="FFFFFF"/>
            </a:solidFill>
          </p:spPr>
        </p:sp>
        <p:sp>
          <p:nvSpPr>
            <p:cNvPr id="8" name="Freeform 8"/>
            <p:cNvSpPr/>
            <p:nvPr/>
          </p:nvSpPr>
          <p:spPr>
            <a:xfrm>
              <a:off x="0" y="0"/>
              <a:ext cx="41155826" cy="9508173"/>
            </a:xfrm>
            <a:custGeom>
              <a:avLst/>
              <a:gdLst/>
              <a:ahLst/>
              <a:cxnLst/>
              <a:rect l="l" t="t" r="r" b="b"/>
              <a:pathLst>
                <a:path w="41155826" h="9508173">
                  <a:moveTo>
                    <a:pt x="41011047" y="9363393"/>
                  </a:moveTo>
                  <a:lnTo>
                    <a:pt x="41155826" y="9363393"/>
                  </a:lnTo>
                  <a:lnTo>
                    <a:pt x="41155826" y="9508173"/>
                  </a:lnTo>
                  <a:lnTo>
                    <a:pt x="41011047" y="9508173"/>
                  </a:lnTo>
                  <a:lnTo>
                    <a:pt x="41011047" y="9363393"/>
                  </a:lnTo>
                  <a:close/>
                  <a:moveTo>
                    <a:pt x="0" y="144780"/>
                  </a:moveTo>
                  <a:lnTo>
                    <a:pt x="144780" y="144780"/>
                  </a:lnTo>
                  <a:lnTo>
                    <a:pt x="144780" y="9363393"/>
                  </a:lnTo>
                  <a:lnTo>
                    <a:pt x="0" y="9363393"/>
                  </a:lnTo>
                  <a:lnTo>
                    <a:pt x="0" y="144780"/>
                  </a:lnTo>
                  <a:close/>
                  <a:moveTo>
                    <a:pt x="0" y="9363393"/>
                  </a:moveTo>
                  <a:lnTo>
                    <a:pt x="144780" y="9363393"/>
                  </a:lnTo>
                  <a:lnTo>
                    <a:pt x="144780" y="9508173"/>
                  </a:lnTo>
                  <a:lnTo>
                    <a:pt x="0" y="9508173"/>
                  </a:lnTo>
                  <a:lnTo>
                    <a:pt x="0" y="9363393"/>
                  </a:lnTo>
                  <a:close/>
                  <a:moveTo>
                    <a:pt x="41011047" y="144780"/>
                  </a:moveTo>
                  <a:lnTo>
                    <a:pt x="41155826" y="144780"/>
                  </a:lnTo>
                  <a:lnTo>
                    <a:pt x="41155826" y="9363393"/>
                  </a:lnTo>
                  <a:lnTo>
                    <a:pt x="41011047" y="9363393"/>
                  </a:lnTo>
                  <a:lnTo>
                    <a:pt x="41011047" y="144780"/>
                  </a:lnTo>
                  <a:close/>
                  <a:moveTo>
                    <a:pt x="144780" y="9363393"/>
                  </a:moveTo>
                  <a:lnTo>
                    <a:pt x="41011047" y="9363393"/>
                  </a:lnTo>
                  <a:lnTo>
                    <a:pt x="41011047" y="9508173"/>
                  </a:lnTo>
                  <a:lnTo>
                    <a:pt x="144780" y="9508173"/>
                  </a:lnTo>
                  <a:lnTo>
                    <a:pt x="144780" y="9363393"/>
                  </a:lnTo>
                  <a:close/>
                  <a:moveTo>
                    <a:pt x="41011047" y="0"/>
                  </a:moveTo>
                  <a:lnTo>
                    <a:pt x="41155826" y="0"/>
                  </a:lnTo>
                  <a:lnTo>
                    <a:pt x="41155826" y="144780"/>
                  </a:lnTo>
                  <a:lnTo>
                    <a:pt x="41011047" y="144780"/>
                  </a:lnTo>
                  <a:lnTo>
                    <a:pt x="41011047" y="0"/>
                  </a:lnTo>
                  <a:close/>
                  <a:moveTo>
                    <a:pt x="0" y="0"/>
                  </a:moveTo>
                  <a:lnTo>
                    <a:pt x="144780" y="0"/>
                  </a:lnTo>
                  <a:lnTo>
                    <a:pt x="144780" y="144780"/>
                  </a:lnTo>
                  <a:lnTo>
                    <a:pt x="0" y="144780"/>
                  </a:lnTo>
                  <a:lnTo>
                    <a:pt x="0" y="0"/>
                  </a:lnTo>
                  <a:close/>
                  <a:moveTo>
                    <a:pt x="144780" y="0"/>
                  </a:moveTo>
                  <a:lnTo>
                    <a:pt x="41011047" y="0"/>
                  </a:lnTo>
                  <a:lnTo>
                    <a:pt x="41011047" y="144780"/>
                  </a:lnTo>
                  <a:lnTo>
                    <a:pt x="144780" y="144780"/>
                  </a:lnTo>
                  <a:lnTo>
                    <a:pt x="144780" y="0"/>
                  </a:lnTo>
                  <a:close/>
                </a:path>
              </a:pathLst>
            </a:custGeom>
            <a:solidFill>
              <a:srgbClr val="000000"/>
            </a:solidFill>
          </p:spPr>
        </p:sp>
      </p:grpSp>
      <p:sp>
        <p:nvSpPr>
          <p:cNvPr id="9" name="Freeform 9"/>
          <p:cNvSpPr/>
          <p:nvPr/>
        </p:nvSpPr>
        <p:spPr>
          <a:xfrm>
            <a:off x="10104762" y="4619199"/>
            <a:ext cx="4395002" cy="6757211"/>
          </a:xfrm>
          <a:custGeom>
            <a:avLst/>
            <a:gdLst/>
            <a:ahLst/>
            <a:cxnLst/>
            <a:rect l="l" t="t" r="r" b="b"/>
            <a:pathLst>
              <a:path w="4395002" h="6757211">
                <a:moveTo>
                  <a:pt x="0" y="0"/>
                </a:moveTo>
                <a:lnTo>
                  <a:pt x="4395002" y="0"/>
                </a:lnTo>
                <a:lnTo>
                  <a:pt x="4395002" y="6757210"/>
                </a:lnTo>
                <a:lnTo>
                  <a:pt x="0" y="6757210"/>
                </a:lnTo>
                <a:lnTo>
                  <a:pt x="0" y="0"/>
                </a:lnTo>
                <a:close/>
              </a:path>
            </a:pathLst>
          </a:custGeom>
          <a:blipFill>
            <a:blip r:embed="rId3"/>
            <a:stretch>
              <a:fillRect/>
            </a:stretch>
          </a:blipFill>
        </p:spPr>
      </p:sp>
      <p:sp>
        <p:nvSpPr>
          <p:cNvPr id="10" name="Freeform 10"/>
          <p:cNvSpPr/>
          <p:nvPr/>
        </p:nvSpPr>
        <p:spPr>
          <a:xfrm>
            <a:off x="3788236" y="4619199"/>
            <a:ext cx="4177541" cy="8211382"/>
          </a:xfrm>
          <a:custGeom>
            <a:avLst/>
            <a:gdLst/>
            <a:ahLst/>
            <a:cxnLst/>
            <a:rect l="l" t="t" r="r" b="b"/>
            <a:pathLst>
              <a:path w="4177541" h="8211382">
                <a:moveTo>
                  <a:pt x="0" y="0"/>
                </a:moveTo>
                <a:lnTo>
                  <a:pt x="4177540" y="0"/>
                </a:lnTo>
                <a:lnTo>
                  <a:pt x="4177540" y="8211381"/>
                </a:lnTo>
                <a:lnTo>
                  <a:pt x="0" y="8211381"/>
                </a:lnTo>
                <a:lnTo>
                  <a:pt x="0" y="0"/>
                </a:lnTo>
                <a:close/>
              </a:path>
            </a:pathLst>
          </a:custGeom>
          <a:blipFill>
            <a:blip r:embed="rId4"/>
            <a:stretch>
              <a:fillRect/>
            </a:stretch>
          </a:blipFill>
        </p:spPr>
      </p:sp>
      <p:sp>
        <p:nvSpPr>
          <p:cNvPr id="11" name="Freeform 11"/>
          <p:cNvSpPr/>
          <p:nvPr/>
        </p:nvSpPr>
        <p:spPr>
          <a:xfrm>
            <a:off x="6295248" y="4619199"/>
            <a:ext cx="6007015" cy="7544132"/>
          </a:xfrm>
          <a:custGeom>
            <a:avLst/>
            <a:gdLst/>
            <a:ahLst/>
            <a:cxnLst/>
            <a:rect l="l" t="t" r="r" b="b"/>
            <a:pathLst>
              <a:path w="6007015" h="7544132">
                <a:moveTo>
                  <a:pt x="0" y="0"/>
                </a:moveTo>
                <a:lnTo>
                  <a:pt x="6007015" y="0"/>
                </a:lnTo>
                <a:lnTo>
                  <a:pt x="6007015" y="7544132"/>
                </a:lnTo>
                <a:lnTo>
                  <a:pt x="0" y="7544132"/>
                </a:lnTo>
                <a:lnTo>
                  <a:pt x="0" y="0"/>
                </a:lnTo>
                <a:close/>
              </a:path>
            </a:pathLst>
          </a:custGeom>
          <a:blipFill>
            <a:blip r:embed="rId5"/>
            <a:stretch>
              <a:fillRect/>
            </a:stretch>
          </a:blipFill>
        </p:spPr>
      </p:sp>
      <p:sp>
        <p:nvSpPr>
          <p:cNvPr id="12" name="TextBox 12"/>
          <p:cNvSpPr txBox="1"/>
          <p:nvPr/>
        </p:nvSpPr>
        <p:spPr>
          <a:xfrm>
            <a:off x="1678327" y="1495863"/>
            <a:ext cx="14931346" cy="1477328"/>
          </a:xfrm>
          <a:prstGeom prst="rect">
            <a:avLst/>
          </a:prstGeom>
        </p:spPr>
        <p:txBody>
          <a:bodyPr lIns="0" tIns="0" rIns="0" bIns="0" rtlCol="0" anchor="t">
            <a:spAutoFit/>
          </a:bodyPr>
          <a:lstStyle/>
          <a:p>
            <a:pPr algn="ctr"/>
            <a:r>
              <a:rPr lang="vi-VN" sz="9600" b="1" i="1">
                <a:latin typeface="+mj-lt"/>
              </a:rPr>
              <a:t>Mục đích của việc học</a:t>
            </a:r>
            <a:endParaRPr lang="en-GB" sz="9600">
              <a:latin typeface="+mj-lt"/>
            </a:endParaRPr>
          </a:p>
        </p:txBody>
      </p:sp>
      <p:sp>
        <p:nvSpPr>
          <p:cNvPr id="13" name="TextBox 13"/>
          <p:cNvSpPr txBox="1"/>
          <p:nvPr/>
        </p:nvSpPr>
        <p:spPr>
          <a:xfrm>
            <a:off x="1678327" y="3377773"/>
            <a:ext cx="14931346" cy="918970"/>
          </a:xfrm>
          <a:prstGeom prst="rect">
            <a:avLst/>
          </a:prstGeom>
        </p:spPr>
        <p:txBody>
          <a:bodyPr lIns="0" tIns="0" rIns="0" bIns="0" rtlCol="0" anchor="t">
            <a:spAutoFit/>
          </a:bodyPr>
          <a:lstStyle/>
          <a:p>
            <a:pPr algn="ctr">
              <a:lnSpc>
                <a:spcPts val="7699"/>
              </a:lnSpc>
            </a:pPr>
            <a:r>
              <a:rPr lang="vi-VN" sz="5400" b="1">
                <a:latin typeface="+mj-lt"/>
              </a:rPr>
              <a:t>(NGUYỄN CẢNH TOÀN) </a:t>
            </a:r>
            <a:endParaRPr lang="en-US" sz="5400">
              <a:solidFill>
                <a:srgbClr val="000000"/>
              </a:solidFill>
              <a:latin typeface="+mj-lt"/>
              <a:ea typeface="Handyman"/>
              <a:cs typeface="Handyman"/>
              <a:sym typeface="Handy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222" b="-222"/>
            </a:stretch>
          </a:blipFill>
        </p:spPr>
      </p:sp>
      <p:grpSp>
        <p:nvGrpSpPr>
          <p:cNvPr id="3" name="Group 3"/>
          <p:cNvGrpSpPr/>
          <p:nvPr/>
        </p:nvGrpSpPr>
        <p:grpSpPr>
          <a:xfrm>
            <a:off x="716130" y="748453"/>
            <a:ext cx="16855739" cy="8790095"/>
            <a:chOff x="0" y="0"/>
            <a:chExt cx="47448236" cy="24743767"/>
          </a:xfrm>
        </p:grpSpPr>
        <p:sp>
          <p:nvSpPr>
            <p:cNvPr id="4" name="Freeform 4"/>
            <p:cNvSpPr/>
            <p:nvPr/>
          </p:nvSpPr>
          <p:spPr>
            <a:xfrm>
              <a:off x="72390" y="72390"/>
              <a:ext cx="47303456" cy="24598988"/>
            </a:xfrm>
            <a:custGeom>
              <a:avLst/>
              <a:gdLst/>
              <a:ahLst/>
              <a:cxnLst/>
              <a:rect l="l" t="t" r="r" b="b"/>
              <a:pathLst>
                <a:path w="47303456" h="24598988">
                  <a:moveTo>
                    <a:pt x="0" y="0"/>
                  </a:moveTo>
                  <a:lnTo>
                    <a:pt x="47303456" y="0"/>
                  </a:lnTo>
                  <a:lnTo>
                    <a:pt x="47303456" y="24598988"/>
                  </a:lnTo>
                  <a:lnTo>
                    <a:pt x="0" y="24598988"/>
                  </a:lnTo>
                  <a:lnTo>
                    <a:pt x="0" y="0"/>
                  </a:lnTo>
                  <a:close/>
                </a:path>
              </a:pathLst>
            </a:custGeom>
            <a:solidFill>
              <a:srgbClr val="025738"/>
            </a:solidFill>
          </p:spPr>
        </p:sp>
        <p:sp>
          <p:nvSpPr>
            <p:cNvPr id="5" name="Freeform 5"/>
            <p:cNvSpPr/>
            <p:nvPr/>
          </p:nvSpPr>
          <p:spPr>
            <a:xfrm>
              <a:off x="0" y="0"/>
              <a:ext cx="47448236" cy="24743767"/>
            </a:xfrm>
            <a:custGeom>
              <a:avLst/>
              <a:gdLst/>
              <a:ahLst/>
              <a:cxnLst/>
              <a:rect l="l" t="t" r="r" b="b"/>
              <a:pathLst>
                <a:path w="47448236" h="24743767">
                  <a:moveTo>
                    <a:pt x="47303457" y="24598987"/>
                  </a:moveTo>
                  <a:lnTo>
                    <a:pt x="47448236" y="24598987"/>
                  </a:lnTo>
                  <a:lnTo>
                    <a:pt x="47448236" y="24743767"/>
                  </a:lnTo>
                  <a:lnTo>
                    <a:pt x="47303457" y="24743767"/>
                  </a:lnTo>
                  <a:lnTo>
                    <a:pt x="47303457" y="24598987"/>
                  </a:lnTo>
                  <a:close/>
                  <a:moveTo>
                    <a:pt x="0" y="144780"/>
                  </a:moveTo>
                  <a:lnTo>
                    <a:pt x="144780" y="144780"/>
                  </a:lnTo>
                  <a:lnTo>
                    <a:pt x="144780" y="24598987"/>
                  </a:lnTo>
                  <a:lnTo>
                    <a:pt x="0" y="24598987"/>
                  </a:lnTo>
                  <a:lnTo>
                    <a:pt x="0" y="144780"/>
                  </a:lnTo>
                  <a:close/>
                  <a:moveTo>
                    <a:pt x="0" y="24598987"/>
                  </a:moveTo>
                  <a:lnTo>
                    <a:pt x="144780" y="24598987"/>
                  </a:lnTo>
                  <a:lnTo>
                    <a:pt x="144780" y="24743767"/>
                  </a:lnTo>
                  <a:lnTo>
                    <a:pt x="0" y="24743767"/>
                  </a:lnTo>
                  <a:lnTo>
                    <a:pt x="0" y="24598987"/>
                  </a:lnTo>
                  <a:close/>
                  <a:moveTo>
                    <a:pt x="47303457" y="144780"/>
                  </a:moveTo>
                  <a:lnTo>
                    <a:pt x="47448236" y="144780"/>
                  </a:lnTo>
                  <a:lnTo>
                    <a:pt x="47448236" y="24598987"/>
                  </a:lnTo>
                  <a:lnTo>
                    <a:pt x="47303457" y="24598987"/>
                  </a:lnTo>
                  <a:lnTo>
                    <a:pt x="47303457" y="144780"/>
                  </a:lnTo>
                  <a:close/>
                  <a:moveTo>
                    <a:pt x="144780" y="24598987"/>
                  </a:moveTo>
                  <a:lnTo>
                    <a:pt x="47303457" y="24598987"/>
                  </a:lnTo>
                  <a:lnTo>
                    <a:pt x="47303457" y="24743767"/>
                  </a:lnTo>
                  <a:lnTo>
                    <a:pt x="144780" y="24743767"/>
                  </a:lnTo>
                  <a:lnTo>
                    <a:pt x="144780" y="24598987"/>
                  </a:lnTo>
                  <a:close/>
                  <a:moveTo>
                    <a:pt x="47303457" y="0"/>
                  </a:moveTo>
                  <a:lnTo>
                    <a:pt x="47448236" y="0"/>
                  </a:lnTo>
                  <a:lnTo>
                    <a:pt x="47448236" y="144780"/>
                  </a:lnTo>
                  <a:lnTo>
                    <a:pt x="47303457" y="144780"/>
                  </a:lnTo>
                  <a:lnTo>
                    <a:pt x="47303457" y="0"/>
                  </a:lnTo>
                  <a:close/>
                  <a:moveTo>
                    <a:pt x="0" y="0"/>
                  </a:moveTo>
                  <a:lnTo>
                    <a:pt x="144780" y="0"/>
                  </a:lnTo>
                  <a:lnTo>
                    <a:pt x="144780" y="144780"/>
                  </a:lnTo>
                  <a:lnTo>
                    <a:pt x="0" y="144780"/>
                  </a:lnTo>
                  <a:lnTo>
                    <a:pt x="0" y="0"/>
                  </a:lnTo>
                  <a:close/>
                  <a:moveTo>
                    <a:pt x="144780" y="0"/>
                  </a:moveTo>
                  <a:lnTo>
                    <a:pt x="47303457" y="0"/>
                  </a:lnTo>
                  <a:lnTo>
                    <a:pt x="47303457" y="144780"/>
                  </a:lnTo>
                  <a:lnTo>
                    <a:pt x="144780" y="144780"/>
                  </a:lnTo>
                  <a:lnTo>
                    <a:pt x="144780" y="0"/>
                  </a:lnTo>
                  <a:close/>
                </a:path>
              </a:pathLst>
            </a:custGeom>
            <a:solidFill>
              <a:srgbClr val="000000"/>
            </a:solidFill>
          </p:spPr>
        </p:sp>
      </p:grpSp>
      <p:grpSp>
        <p:nvGrpSpPr>
          <p:cNvPr id="6" name="Group 6"/>
          <p:cNvGrpSpPr/>
          <p:nvPr/>
        </p:nvGrpSpPr>
        <p:grpSpPr>
          <a:xfrm>
            <a:off x="1028700" y="1028700"/>
            <a:ext cx="16230600" cy="8229600"/>
            <a:chOff x="0" y="0"/>
            <a:chExt cx="43074205" cy="21840442"/>
          </a:xfrm>
        </p:grpSpPr>
        <p:sp>
          <p:nvSpPr>
            <p:cNvPr id="7" name="Freeform 7"/>
            <p:cNvSpPr/>
            <p:nvPr/>
          </p:nvSpPr>
          <p:spPr>
            <a:xfrm>
              <a:off x="72390" y="72390"/>
              <a:ext cx="42929426" cy="21695663"/>
            </a:xfrm>
            <a:custGeom>
              <a:avLst/>
              <a:gdLst/>
              <a:ahLst/>
              <a:cxnLst/>
              <a:rect l="l" t="t" r="r" b="b"/>
              <a:pathLst>
                <a:path w="42929426" h="21695663">
                  <a:moveTo>
                    <a:pt x="0" y="0"/>
                  </a:moveTo>
                  <a:lnTo>
                    <a:pt x="42929426" y="0"/>
                  </a:lnTo>
                  <a:lnTo>
                    <a:pt x="42929426" y="21695663"/>
                  </a:lnTo>
                  <a:lnTo>
                    <a:pt x="0" y="21695663"/>
                  </a:lnTo>
                  <a:lnTo>
                    <a:pt x="0" y="0"/>
                  </a:lnTo>
                  <a:close/>
                </a:path>
              </a:pathLst>
            </a:custGeom>
            <a:solidFill>
              <a:srgbClr val="FFFFFF"/>
            </a:solidFill>
          </p:spPr>
        </p:sp>
        <p:sp>
          <p:nvSpPr>
            <p:cNvPr id="8" name="Freeform 8"/>
            <p:cNvSpPr/>
            <p:nvPr/>
          </p:nvSpPr>
          <p:spPr>
            <a:xfrm>
              <a:off x="0" y="0"/>
              <a:ext cx="43074205" cy="21840442"/>
            </a:xfrm>
            <a:custGeom>
              <a:avLst/>
              <a:gdLst/>
              <a:ahLst/>
              <a:cxnLst/>
              <a:rect l="l" t="t" r="r" b="b"/>
              <a:pathLst>
                <a:path w="43074205" h="21840442">
                  <a:moveTo>
                    <a:pt x="42929426" y="21695662"/>
                  </a:moveTo>
                  <a:lnTo>
                    <a:pt x="43074205" y="21695662"/>
                  </a:lnTo>
                  <a:lnTo>
                    <a:pt x="43074205" y="21840442"/>
                  </a:lnTo>
                  <a:lnTo>
                    <a:pt x="42929426" y="21840442"/>
                  </a:lnTo>
                  <a:lnTo>
                    <a:pt x="42929426" y="21695662"/>
                  </a:lnTo>
                  <a:close/>
                  <a:moveTo>
                    <a:pt x="0" y="144780"/>
                  </a:moveTo>
                  <a:lnTo>
                    <a:pt x="144780" y="144780"/>
                  </a:lnTo>
                  <a:lnTo>
                    <a:pt x="144780" y="21695662"/>
                  </a:lnTo>
                  <a:lnTo>
                    <a:pt x="0" y="21695662"/>
                  </a:lnTo>
                  <a:lnTo>
                    <a:pt x="0" y="144780"/>
                  </a:lnTo>
                  <a:close/>
                  <a:moveTo>
                    <a:pt x="0" y="21695662"/>
                  </a:moveTo>
                  <a:lnTo>
                    <a:pt x="144780" y="21695662"/>
                  </a:lnTo>
                  <a:lnTo>
                    <a:pt x="144780" y="21840442"/>
                  </a:lnTo>
                  <a:lnTo>
                    <a:pt x="0" y="21840442"/>
                  </a:lnTo>
                  <a:lnTo>
                    <a:pt x="0" y="21695662"/>
                  </a:lnTo>
                  <a:close/>
                  <a:moveTo>
                    <a:pt x="42929426" y="144780"/>
                  </a:moveTo>
                  <a:lnTo>
                    <a:pt x="43074205" y="144780"/>
                  </a:lnTo>
                  <a:lnTo>
                    <a:pt x="43074205" y="21695662"/>
                  </a:lnTo>
                  <a:lnTo>
                    <a:pt x="42929426" y="21695662"/>
                  </a:lnTo>
                  <a:lnTo>
                    <a:pt x="42929426" y="144780"/>
                  </a:lnTo>
                  <a:close/>
                  <a:moveTo>
                    <a:pt x="144780" y="21695662"/>
                  </a:moveTo>
                  <a:lnTo>
                    <a:pt x="42929426" y="21695662"/>
                  </a:lnTo>
                  <a:lnTo>
                    <a:pt x="42929426" y="21840442"/>
                  </a:lnTo>
                  <a:lnTo>
                    <a:pt x="144780" y="21840442"/>
                  </a:lnTo>
                  <a:lnTo>
                    <a:pt x="144780" y="21695662"/>
                  </a:lnTo>
                  <a:close/>
                  <a:moveTo>
                    <a:pt x="42929426" y="0"/>
                  </a:moveTo>
                  <a:lnTo>
                    <a:pt x="43074205" y="0"/>
                  </a:lnTo>
                  <a:lnTo>
                    <a:pt x="43074205" y="144780"/>
                  </a:lnTo>
                  <a:lnTo>
                    <a:pt x="42929426" y="144780"/>
                  </a:lnTo>
                  <a:lnTo>
                    <a:pt x="42929426" y="0"/>
                  </a:lnTo>
                  <a:close/>
                  <a:moveTo>
                    <a:pt x="0" y="0"/>
                  </a:moveTo>
                  <a:lnTo>
                    <a:pt x="144780" y="0"/>
                  </a:lnTo>
                  <a:lnTo>
                    <a:pt x="144780" y="144780"/>
                  </a:lnTo>
                  <a:lnTo>
                    <a:pt x="0" y="144780"/>
                  </a:lnTo>
                  <a:lnTo>
                    <a:pt x="0" y="0"/>
                  </a:lnTo>
                  <a:close/>
                  <a:moveTo>
                    <a:pt x="144780" y="0"/>
                  </a:moveTo>
                  <a:lnTo>
                    <a:pt x="42929426" y="0"/>
                  </a:lnTo>
                  <a:lnTo>
                    <a:pt x="42929426" y="144780"/>
                  </a:lnTo>
                  <a:lnTo>
                    <a:pt x="144780" y="144780"/>
                  </a:lnTo>
                  <a:lnTo>
                    <a:pt x="144780" y="0"/>
                  </a:lnTo>
                  <a:close/>
                </a:path>
              </a:pathLst>
            </a:custGeom>
            <a:solidFill>
              <a:srgbClr val="000000"/>
            </a:solidFill>
          </p:spPr>
        </p:sp>
      </p:grpSp>
      <p:sp>
        <p:nvSpPr>
          <p:cNvPr id="9" name="Freeform 9"/>
          <p:cNvSpPr/>
          <p:nvPr/>
        </p:nvSpPr>
        <p:spPr>
          <a:xfrm>
            <a:off x="11364732" y="1454419"/>
            <a:ext cx="5436737" cy="11872765"/>
          </a:xfrm>
          <a:custGeom>
            <a:avLst/>
            <a:gdLst/>
            <a:ahLst/>
            <a:cxnLst/>
            <a:rect l="l" t="t" r="r" b="b"/>
            <a:pathLst>
              <a:path w="5436737" h="11872765">
                <a:moveTo>
                  <a:pt x="0" y="0"/>
                </a:moveTo>
                <a:lnTo>
                  <a:pt x="5436737" y="0"/>
                </a:lnTo>
                <a:lnTo>
                  <a:pt x="5436737" y="11872764"/>
                </a:lnTo>
                <a:lnTo>
                  <a:pt x="0" y="11872764"/>
                </a:lnTo>
                <a:lnTo>
                  <a:pt x="0" y="0"/>
                </a:lnTo>
                <a:close/>
              </a:path>
            </a:pathLst>
          </a:custGeom>
          <a:blipFill>
            <a:blip r:embed="rId4"/>
            <a:stretch>
              <a:fillRect/>
            </a:stretch>
          </a:blipFill>
        </p:spPr>
      </p:sp>
      <p:sp>
        <p:nvSpPr>
          <p:cNvPr id="11" name="TextBox 11"/>
          <p:cNvSpPr txBox="1"/>
          <p:nvPr/>
        </p:nvSpPr>
        <p:spPr>
          <a:xfrm>
            <a:off x="1848154" y="1776238"/>
            <a:ext cx="9158513" cy="2031325"/>
          </a:xfrm>
          <a:prstGeom prst="rect">
            <a:avLst/>
          </a:prstGeom>
        </p:spPr>
        <p:txBody>
          <a:bodyPr wrap="square" lIns="0" tIns="0" rIns="0" bIns="0" rtlCol="0" anchor="t">
            <a:spAutoFit/>
          </a:bodyPr>
          <a:lstStyle/>
          <a:p>
            <a:pPr algn="just"/>
            <a:r>
              <a:rPr lang="vi-VN" sz="4400" b="1">
                <a:latin typeface="Times New Roman" panose="02020603050405020304" pitchFamily="18" charset="0"/>
                <a:cs typeface="Times New Roman" panose="02020603050405020304" pitchFamily="18" charset="0"/>
              </a:rPr>
              <a:t>- Phần (1): Phần mở đầu: tác giả nhấn mạnh những đặc điểm của bối cảnh thời đại</a:t>
            </a:r>
            <a:endParaRPr lang="en-US" sz="4400">
              <a:solidFill>
                <a:srgbClr val="000000"/>
              </a:solidFill>
              <a:latin typeface="Times New Roman" panose="02020603050405020304" pitchFamily="18" charset="0"/>
              <a:ea typeface="Handyman"/>
              <a:cs typeface="Times New Roman" panose="02020603050405020304" pitchFamily="18" charset="0"/>
              <a:sym typeface="Handyman"/>
            </a:endParaRPr>
          </a:p>
        </p:txBody>
      </p:sp>
      <p:sp>
        <p:nvSpPr>
          <p:cNvPr id="12" name="Rectangle 11"/>
          <p:cNvSpPr/>
          <p:nvPr/>
        </p:nvSpPr>
        <p:spPr>
          <a:xfrm>
            <a:off x="1790178" y="4181790"/>
            <a:ext cx="9144000" cy="4154984"/>
          </a:xfrm>
          <a:prstGeom prst="rect">
            <a:avLst/>
          </a:prstGeom>
        </p:spPr>
        <p:txBody>
          <a:bodyPr>
            <a:spAutoFit/>
          </a:bodyPr>
          <a:lstStyle/>
          <a:p>
            <a:pPr algn="just">
              <a:spcAft>
                <a:spcPts val="0"/>
              </a:spcAft>
            </a:pPr>
            <a:r>
              <a:rPr lang="vi-VN" sz="4400">
                <a:latin typeface="Times New Roman" panose="02020603050405020304" pitchFamily="18" charset="0"/>
                <a:ea typeface="Times New Roman" panose="02020603050405020304" pitchFamily="18" charset="0"/>
                <a:cs typeface="Times New Roman" panose="02020603050405020304" pitchFamily="18" charset="0"/>
              </a:rPr>
              <a:t>+ Thế kỉ XXI là sự phát triển của nền tri thức, nhân loại bước sang một nền văn minh mới – văn minh trí tuệ;</a:t>
            </a:r>
            <a:endParaRPr lang="en-GB" sz="44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4400">
                <a:latin typeface="Times New Roman" panose="02020603050405020304" pitchFamily="18" charset="0"/>
                <a:ea typeface="Times New Roman" panose="02020603050405020304" pitchFamily="18" charset="0"/>
                <a:cs typeface="Times New Roman" panose="02020603050405020304" pitchFamily="18" charset="0"/>
              </a:rPr>
              <a:t>+ Việc học là suốt đời là chìa khóa để con người có thể mở cánh cửa vào thế kỉ XXI một cách tự tin và thành công.</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298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sp>
        <p:nvSpPr>
          <p:cNvPr id="3" name="Freeform 3"/>
          <p:cNvSpPr/>
          <p:nvPr/>
        </p:nvSpPr>
        <p:spPr>
          <a:xfrm>
            <a:off x="12868795" y="1790700"/>
            <a:ext cx="6302215" cy="12227418"/>
          </a:xfrm>
          <a:custGeom>
            <a:avLst/>
            <a:gdLst/>
            <a:ahLst/>
            <a:cxnLst/>
            <a:rect l="l" t="t" r="r" b="b"/>
            <a:pathLst>
              <a:path w="6302215" h="12227418">
                <a:moveTo>
                  <a:pt x="0" y="0"/>
                </a:moveTo>
                <a:lnTo>
                  <a:pt x="6302215" y="0"/>
                </a:lnTo>
                <a:lnTo>
                  <a:pt x="6302215" y="12227418"/>
                </a:lnTo>
                <a:lnTo>
                  <a:pt x="0" y="12227418"/>
                </a:lnTo>
                <a:lnTo>
                  <a:pt x="0" y="0"/>
                </a:lnTo>
                <a:close/>
              </a:path>
            </a:pathLst>
          </a:custGeom>
          <a:blipFill>
            <a:blip r:embed="rId3"/>
            <a:stretch>
              <a:fillRect/>
            </a:stretch>
          </a:blipFill>
        </p:spPr>
      </p:sp>
      <p:grpSp>
        <p:nvGrpSpPr>
          <p:cNvPr id="4" name="Group 4"/>
          <p:cNvGrpSpPr/>
          <p:nvPr/>
        </p:nvGrpSpPr>
        <p:grpSpPr>
          <a:xfrm rot="5400000">
            <a:off x="3162603" y="-837898"/>
            <a:ext cx="8229600" cy="11962796"/>
            <a:chOff x="0" y="0"/>
            <a:chExt cx="23165997" cy="25120028"/>
          </a:xfrm>
        </p:grpSpPr>
        <p:sp>
          <p:nvSpPr>
            <p:cNvPr id="5" name="Freeform 5"/>
            <p:cNvSpPr/>
            <p:nvPr/>
          </p:nvSpPr>
          <p:spPr>
            <a:xfrm>
              <a:off x="72390" y="72390"/>
              <a:ext cx="23021217" cy="24975249"/>
            </a:xfrm>
            <a:custGeom>
              <a:avLst/>
              <a:gdLst/>
              <a:ahLst/>
              <a:cxnLst/>
              <a:rect l="l" t="t" r="r" b="b"/>
              <a:pathLst>
                <a:path w="23021217" h="24975249">
                  <a:moveTo>
                    <a:pt x="0" y="0"/>
                  </a:moveTo>
                  <a:lnTo>
                    <a:pt x="23021217" y="0"/>
                  </a:lnTo>
                  <a:lnTo>
                    <a:pt x="23021217" y="24975249"/>
                  </a:lnTo>
                  <a:lnTo>
                    <a:pt x="0" y="24975249"/>
                  </a:lnTo>
                  <a:lnTo>
                    <a:pt x="0" y="0"/>
                  </a:lnTo>
                  <a:close/>
                </a:path>
              </a:pathLst>
            </a:custGeom>
            <a:solidFill>
              <a:srgbClr val="025738"/>
            </a:solidFill>
          </p:spPr>
        </p:sp>
        <p:sp>
          <p:nvSpPr>
            <p:cNvPr id="6" name="Freeform 6"/>
            <p:cNvSpPr/>
            <p:nvPr/>
          </p:nvSpPr>
          <p:spPr>
            <a:xfrm>
              <a:off x="0" y="0"/>
              <a:ext cx="23165997" cy="25120028"/>
            </a:xfrm>
            <a:custGeom>
              <a:avLst/>
              <a:gdLst/>
              <a:ahLst/>
              <a:cxnLst/>
              <a:rect l="l" t="t" r="r" b="b"/>
              <a:pathLst>
                <a:path w="23165997" h="25120028">
                  <a:moveTo>
                    <a:pt x="23021217" y="24975248"/>
                  </a:moveTo>
                  <a:lnTo>
                    <a:pt x="23165997" y="24975248"/>
                  </a:lnTo>
                  <a:lnTo>
                    <a:pt x="23165997" y="25120028"/>
                  </a:lnTo>
                  <a:lnTo>
                    <a:pt x="23021217" y="25120028"/>
                  </a:lnTo>
                  <a:lnTo>
                    <a:pt x="23021217" y="24975248"/>
                  </a:lnTo>
                  <a:close/>
                  <a:moveTo>
                    <a:pt x="0" y="144780"/>
                  </a:moveTo>
                  <a:lnTo>
                    <a:pt x="144780" y="144780"/>
                  </a:lnTo>
                  <a:lnTo>
                    <a:pt x="144780" y="24975248"/>
                  </a:lnTo>
                  <a:lnTo>
                    <a:pt x="0" y="24975248"/>
                  </a:lnTo>
                  <a:lnTo>
                    <a:pt x="0" y="144780"/>
                  </a:lnTo>
                  <a:close/>
                  <a:moveTo>
                    <a:pt x="0" y="24975248"/>
                  </a:moveTo>
                  <a:lnTo>
                    <a:pt x="144780" y="24975248"/>
                  </a:lnTo>
                  <a:lnTo>
                    <a:pt x="144780" y="25120028"/>
                  </a:lnTo>
                  <a:lnTo>
                    <a:pt x="0" y="25120028"/>
                  </a:lnTo>
                  <a:lnTo>
                    <a:pt x="0" y="24975248"/>
                  </a:lnTo>
                  <a:close/>
                  <a:moveTo>
                    <a:pt x="23021217" y="144780"/>
                  </a:moveTo>
                  <a:lnTo>
                    <a:pt x="23165997" y="144780"/>
                  </a:lnTo>
                  <a:lnTo>
                    <a:pt x="23165997" y="24975248"/>
                  </a:lnTo>
                  <a:lnTo>
                    <a:pt x="23021217" y="24975248"/>
                  </a:lnTo>
                  <a:lnTo>
                    <a:pt x="23021217" y="144780"/>
                  </a:lnTo>
                  <a:close/>
                  <a:moveTo>
                    <a:pt x="144780" y="24975248"/>
                  </a:moveTo>
                  <a:lnTo>
                    <a:pt x="23021217" y="24975248"/>
                  </a:lnTo>
                  <a:lnTo>
                    <a:pt x="23021217" y="25120028"/>
                  </a:lnTo>
                  <a:lnTo>
                    <a:pt x="144780" y="25120028"/>
                  </a:lnTo>
                  <a:lnTo>
                    <a:pt x="144780" y="24975248"/>
                  </a:lnTo>
                  <a:close/>
                  <a:moveTo>
                    <a:pt x="23021217" y="0"/>
                  </a:moveTo>
                  <a:lnTo>
                    <a:pt x="23165997" y="0"/>
                  </a:lnTo>
                  <a:lnTo>
                    <a:pt x="23165997" y="144780"/>
                  </a:lnTo>
                  <a:lnTo>
                    <a:pt x="23021217" y="144780"/>
                  </a:lnTo>
                  <a:lnTo>
                    <a:pt x="23021217" y="0"/>
                  </a:lnTo>
                  <a:close/>
                  <a:moveTo>
                    <a:pt x="0" y="0"/>
                  </a:moveTo>
                  <a:lnTo>
                    <a:pt x="144780" y="0"/>
                  </a:lnTo>
                  <a:lnTo>
                    <a:pt x="144780" y="144780"/>
                  </a:lnTo>
                  <a:lnTo>
                    <a:pt x="0" y="144780"/>
                  </a:lnTo>
                  <a:lnTo>
                    <a:pt x="0" y="0"/>
                  </a:lnTo>
                  <a:close/>
                  <a:moveTo>
                    <a:pt x="144780" y="0"/>
                  </a:moveTo>
                  <a:lnTo>
                    <a:pt x="23021217" y="0"/>
                  </a:lnTo>
                  <a:lnTo>
                    <a:pt x="23021217" y="144780"/>
                  </a:lnTo>
                  <a:lnTo>
                    <a:pt x="144780" y="144780"/>
                  </a:lnTo>
                  <a:lnTo>
                    <a:pt x="144780" y="0"/>
                  </a:lnTo>
                  <a:close/>
                </a:path>
              </a:pathLst>
            </a:custGeom>
            <a:solidFill>
              <a:srgbClr val="000000"/>
            </a:solidFill>
          </p:spPr>
        </p:sp>
      </p:grpSp>
      <p:grpSp>
        <p:nvGrpSpPr>
          <p:cNvPr id="7" name="Group 7"/>
          <p:cNvGrpSpPr/>
          <p:nvPr/>
        </p:nvGrpSpPr>
        <p:grpSpPr>
          <a:xfrm rot="5400000">
            <a:off x="3466563" y="-589502"/>
            <a:ext cx="7661271" cy="11466005"/>
            <a:chOff x="0" y="0"/>
            <a:chExt cx="20332161" cy="22198673"/>
          </a:xfrm>
        </p:grpSpPr>
        <p:sp>
          <p:nvSpPr>
            <p:cNvPr id="8" name="Freeform 8"/>
            <p:cNvSpPr/>
            <p:nvPr/>
          </p:nvSpPr>
          <p:spPr>
            <a:xfrm>
              <a:off x="72390" y="72390"/>
              <a:ext cx="20187381" cy="22053894"/>
            </a:xfrm>
            <a:custGeom>
              <a:avLst/>
              <a:gdLst/>
              <a:ahLst/>
              <a:cxnLst/>
              <a:rect l="l" t="t" r="r" b="b"/>
              <a:pathLst>
                <a:path w="20187381" h="22053894">
                  <a:moveTo>
                    <a:pt x="0" y="0"/>
                  </a:moveTo>
                  <a:lnTo>
                    <a:pt x="20187381" y="0"/>
                  </a:lnTo>
                  <a:lnTo>
                    <a:pt x="20187381" y="22053894"/>
                  </a:lnTo>
                  <a:lnTo>
                    <a:pt x="0" y="22053894"/>
                  </a:lnTo>
                  <a:lnTo>
                    <a:pt x="0" y="0"/>
                  </a:lnTo>
                  <a:close/>
                </a:path>
              </a:pathLst>
            </a:custGeom>
            <a:solidFill>
              <a:srgbClr val="FFFFFF"/>
            </a:solidFill>
          </p:spPr>
        </p:sp>
        <p:sp>
          <p:nvSpPr>
            <p:cNvPr id="9" name="Freeform 9"/>
            <p:cNvSpPr/>
            <p:nvPr/>
          </p:nvSpPr>
          <p:spPr>
            <a:xfrm>
              <a:off x="0" y="0"/>
              <a:ext cx="20332162" cy="22198673"/>
            </a:xfrm>
            <a:custGeom>
              <a:avLst/>
              <a:gdLst/>
              <a:ahLst/>
              <a:cxnLst/>
              <a:rect l="l" t="t" r="r" b="b"/>
              <a:pathLst>
                <a:path w="20332162" h="22198673">
                  <a:moveTo>
                    <a:pt x="20187382" y="22053894"/>
                  </a:moveTo>
                  <a:lnTo>
                    <a:pt x="20332162" y="22053894"/>
                  </a:lnTo>
                  <a:lnTo>
                    <a:pt x="20332162" y="22198673"/>
                  </a:lnTo>
                  <a:lnTo>
                    <a:pt x="20187382" y="22198673"/>
                  </a:lnTo>
                  <a:lnTo>
                    <a:pt x="20187382" y="22053894"/>
                  </a:lnTo>
                  <a:close/>
                  <a:moveTo>
                    <a:pt x="0" y="144780"/>
                  </a:moveTo>
                  <a:lnTo>
                    <a:pt x="144780" y="144780"/>
                  </a:lnTo>
                  <a:lnTo>
                    <a:pt x="144780" y="22053894"/>
                  </a:lnTo>
                  <a:lnTo>
                    <a:pt x="0" y="22053894"/>
                  </a:lnTo>
                  <a:lnTo>
                    <a:pt x="0" y="144780"/>
                  </a:lnTo>
                  <a:close/>
                  <a:moveTo>
                    <a:pt x="0" y="22053894"/>
                  </a:moveTo>
                  <a:lnTo>
                    <a:pt x="144780" y="22053894"/>
                  </a:lnTo>
                  <a:lnTo>
                    <a:pt x="144780" y="22198673"/>
                  </a:lnTo>
                  <a:lnTo>
                    <a:pt x="0" y="22198673"/>
                  </a:lnTo>
                  <a:lnTo>
                    <a:pt x="0" y="22053894"/>
                  </a:lnTo>
                  <a:close/>
                  <a:moveTo>
                    <a:pt x="20187382" y="144780"/>
                  </a:moveTo>
                  <a:lnTo>
                    <a:pt x="20332162" y="144780"/>
                  </a:lnTo>
                  <a:lnTo>
                    <a:pt x="20332162" y="22053894"/>
                  </a:lnTo>
                  <a:lnTo>
                    <a:pt x="20187382" y="22053894"/>
                  </a:lnTo>
                  <a:lnTo>
                    <a:pt x="20187382" y="144780"/>
                  </a:lnTo>
                  <a:close/>
                  <a:moveTo>
                    <a:pt x="144780" y="22053894"/>
                  </a:moveTo>
                  <a:lnTo>
                    <a:pt x="20187382" y="22053894"/>
                  </a:lnTo>
                  <a:lnTo>
                    <a:pt x="20187382" y="22198673"/>
                  </a:lnTo>
                  <a:lnTo>
                    <a:pt x="144780" y="22198673"/>
                  </a:lnTo>
                  <a:lnTo>
                    <a:pt x="144780" y="22053894"/>
                  </a:lnTo>
                  <a:close/>
                  <a:moveTo>
                    <a:pt x="20187382" y="0"/>
                  </a:moveTo>
                  <a:lnTo>
                    <a:pt x="20332162" y="0"/>
                  </a:lnTo>
                  <a:lnTo>
                    <a:pt x="20332162" y="144780"/>
                  </a:lnTo>
                  <a:lnTo>
                    <a:pt x="20187382" y="144780"/>
                  </a:lnTo>
                  <a:lnTo>
                    <a:pt x="20187382" y="0"/>
                  </a:lnTo>
                  <a:close/>
                  <a:moveTo>
                    <a:pt x="0" y="0"/>
                  </a:moveTo>
                  <a:lnTo>
                    <a:pt x="144780" y="0"/>
                  </a:lnTo>
                  <a:lnTo>
                    <a:pt x="144780" y="144780"/>
                  </a:lnTo>
                  <a:lnTo>
                    <a:pt x="0" y="144780"/>
                  </a:lnTo>
                  <a:lnTo>
                    <a:pt x="0" y="0"/>
                  </a:lnTo>
                  <a:close/>
                  <a:moveTo>
                    <a:pt x="144780" y="0"/>
                  </a:moveTo>
                  <a:lnTo>
                    <a:pt x="20187382" y="0"/>
                  </a:lnTo>
                  <a:lnTo>
                    <a:pt x="20187382" y="144780"/>
                  </a:lnTo>
                  <a:lnTo>
                    <a:pt x="144780" y="144780"/>
                  </a:lnTo>
                  <a:lnTo>
                    <a:pt x="144780" y="0"/>
                  </a:lnTo>
                  <a:close/>
                </a:path>
              </a:pathLst>
            </a:custGeom>
            <a:solidFill>
              <a:srgbClr val="000000"/>
            </a:solidFill>
          </p:spPr>
        </p:sp>
      </p:grpSp>
      <p:sp>
        <p:nvSpPr>
          <p:cNvPr id="12" name="Rectangle 11"/>
          <p:cNvSpPr/>
          <p:nvPr/>
        </p:nvSpPr>
        <p:spPr>
          <a:xfrm>
            <a:off x="1899858" y="1716295"/>
            <a:ext cx="10085927" cy="1569660"/>
          </a:xfrm>
          <a:prstGeom prst="rect">
            <a:avLst/>
          </a:prstGeom>
        </p:spPr>
        <p:txBody>
          <a:bodyPr wrap="square">
            <a:spAutoFit/>
          </a:bodyPr>
          <a:lstStyle/>
          <a:p>
            <a:pPr algn="ctr"/>
            <a:r>
              <a:rPr lang="vi-VN" sz="4800" b="1">
                <a:latin typeface="Times New Roman" panose="02020603050405020304" pitchFamily="18" charset="0"/>
                <a:ea typeface="Times New Roman" panose="02020603050405020304" pitchFamily="18" charset="0"/>
              </a:rPr>
              <a:t>Ý nghĩa của vấn đề nghị luận trong bối cảnh đó</a:t>
            </a:r>
            <a:endParaRPr lang="en-GB" sz="4800"/>
          </a:p>
        </p:txBody>
      </p:sp>
      <p:sp>
        <p:nvSpPr>
          <p:cNvPr id="13" name="Rectangle 12"/>
          <p:cNvSpPr/>
          <p:nvPr/>
        </p:nvSpPr>
        <p:spPr>
          <a:xfrm>
            <a:off x="2248203" y="3698050"/>
            <a:ext cx="10058400" cy="4401205"/>
          </a:xfrm>
          <a:prstGeom prst="rect">
            <a:avLst/>
          </a:prstGeom>
        </p:spPr>
        <p:txBody>
          <a:bodyPr wrap="square">
            <a:spAutoFit/>
          </a:bodyPr>
          <a:lstStyle/>
          <a:p>
            <a:pPr algn="just">
              <a:spcAft>
                <a:spcPts val="0"/>
              </a:spcAft>
            </a:pPr>
            <a:r>
              <a:rPr lang="vi-VN" sz="4000">
                <a:latin typeface="Times New Roman" panose="02020603050405020304" pitchFamily="18" charset="0"/>
                <a:ea typeface="Times New Roman" panose="02020603050405020304" pitchFamily="18" charset="0"/>
                <a:cs typeface="Times New Roman" panose="02020603050405020304" pitchFamily="18" charset="0"/>
              </a:rPr>
              <a:t>+ Ý nghĩa thời sự nóng bỏng: đó là vấn đề toàn xã hội đang quan tâm;</a:t>
            </a:r>
            <a:endParaRPr lang="en-GB" sz="4000">
              <a:latin typeface="Times New Roman" panose="02020603050405020304" pitchFamily="18" charset="0"/>
              <a:ea typeface="Times New Roman" panose="02020603050405020304" pitchFamily="18" charset="0"/>
            </a:endParaRPr>
          </a:p>
          <a:p>
            <a:pPr algn="just">
              <a:spcAft>
                <a:spcPts val="0"/>
              </a:spcAft>
            </a:pPr>
            <a:r>
              <a:rPr lang="vi-VN" sz="4000">
                <a:latin typeface="Times New Roman" panose="02020603050405020304" pitchFamily="18" charset="0"/>
                <a:ea typeface="Times New Roman" panose="02020603050405020304" pitchFamily="18" charset="0"/>
                <a:cs typeface="Times New Roman" panose="02020603050405020304" pitchFamily="18" charset="0"/>
              </a:rPr>
              <a:t>+ Ý nghĩa xã hội rộng lớn: có tính chất dẫn dắt, định hướng tư tưởng cho mọi người nhất là thế hệ trẻ;</a:t>
            </a:r>
            <a:endParaRPr lang="en-GB" sz="4000">
              <a:latin typeface="Times New Roman" panose="02020603050405020304" pitchFamily="18" charset="0"/>
              <a:ea typeface="Times New Roman" panose="02020603050405020304" pitchFamily="18" charset="0"/>
            </a:endParaRPr>
          </a:p>
          <a:p>
            <a:pPr algn="just">
              <a:spcAft>
                <a:spcPts val="0"/>
              </a:spcAft>
            </a:pPr>
            <a:r>
              <a:rPr lang="vi-VN" sz="4000">
                <a:latin typeface="Times New Roman" panose="02020603050405020304" pitchFamily="18" charset="0"/>
                <a:ea typeface="Times New Roman" panose="02020603050405020304" pitchFamily="18" charset="0"/>
                <a:cs typeface="Times New Roman" panose="02020603050405020304" pitchFamily="18" charset="0"/>
              </a:rPr>
              <a:t>+ Ý nghĩa nhân văn sâu sắc: giúp con người tích lũy, làm giàu giá trị của bản thân với cộng đồng.</a:t>
            </a:r>
            <a:endParaRPr lang="en-GB" sz="4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4091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6923272" y="131856"/>
            <a:ext cx="10450328" cy="9583644"/>
            <a:chOff x="0" y="0"/>
            <a:chExt cx="58189900" cy="14365551"/>
          </a:xfrm>
        </p:grpSpPr>
        <p:sp>
          <p:nvSpPr>
            <p:cNvPr id="4" name="Freeform 4"/>
            <p:cNvSpPr/>
            <p:nvPr/>
          </p:nvSpPr>
          <p:spPr>
            <a:xfrm>
              <a:off x="72390" y="72390"/>
              <a:ext cx="58045123" cy="14220772"/>
            </a:xfrm>
            <a:custGeom>
              <a:avLst/>
              <a:gdLst/>
              <a:ahLst/>
              <a:cxnLst/>
              <a:rect l="l" t="t" r="r" b="b"/>
              <a:pathLst>
                <a:path w="58045123" h="14220772">
                  <a:moveTo>
                    <a:pt x="0" y="0"/>
                  </a:moveTo>
                  <a:lnTo>
                    <a:pt x="58045123" y="0"/>
                  </a:lnTo>
                  <a:lnTo>
                    <a:pt x="58045123" y="14220772"/>
                  </a:lnTo>
                  <a:lnTo>
                    <a:pt x="0" y="14220772"/>
                  </a:lnTo>
                  <a:lnTo>
                    <a:pt x="0" y="0"/>
                  </a:lnTo>
                  <a:close/>
                </a:path>
              </a:pathLst>
            </a:custGeom>
            <a:solidFill>
              <a:srgbClr val="025738"/>
            </a:solidFill>
          </p:spPr>
        </p:sp>
        <p:sp>
          <p:nvSpPr>
            <p:cNvPr id="5" name="Freeform 5"/>
            <p:cNvSpPr/>
            <p:nvPr/>
          </p:nvSpPr>
          <p:spPr>
            <a:xfrm>
              <a:off x="0" y="0"/>
              <a:ext cx="58189899" cy="14365551"/>
            </a:xfrm>
            <a:custGeom>
              <a:avLst/>
              <a:gdLst/>
              <a:ahLst/>
              <a:cxnLst/>
              <a:rect l="l" t="t" r="r" b="b"/>
              <a:pathLst>
                <a:path w="58189899" h="14365551">
                  <a:moveTo>
                    <a:pt x="58045121" y="14220772"/>
                  </a:moveTo>
                  <a:lnTo>
                    <a:pt x="58189899" y="14220772"/>
                  </a:lnTo>
                  <a:lnTo>
                    <a:pt x="58189899" y="14365551"/>
                  </a:lnTo>
                  <a:lnTo>
                    <a:pt x="58045121" y="14365551"/>
                  </a:lnTo>
                  <a:lnTo>
                    <a:pt x="58045121" y="14220772"/>
                  </a:lnTo>
                  <a:close/>
                  <a:moveTo>
                    <a:pt x="0" y="144780"/>
                  </a:moveTo>
                  <a:lnTo>
                    <a:pt x="144780" y="144780"/>
                  </a:lnTo>
                  <a:lnTo>
                    <a:pt x="144780" y="14220772"/>
                  </a:lnTo>
                  <a:lnTo>
                    <a:pt x="0" y="14220772"/>
                  </a:lnTo>
                  <a:lnTo>
                    <a:pt x="0" y="144780"/>
                  </a:lnTo>
                  <a:close/>
                  <a:moveTo>
                    <a:pt x="0" y="14220772"/>
                  </a:moveTo>
                  <a:lnTo>
                    <a:pt x="144780" y="14220772"/>
                  </a:lnTo>
                  <a:lnTo>
                    <a:pt x="144780" y="14365551"/>
                  </a:lnTo>
                  <a:lnTo>
                    <a:pt x="0" y="14365551"/>
                  </a:lnTo>
                  <a:lnTo>
                    <a:pt x="0" y="14220772"/>
                  </a:lnTo>
                  <a:close/>
                  <a:moveTo>
                    <a:pt x="58045121" y="144780"/>
                  </a:moveTo>
                  <a:lnTo>
                    <a:pt x="58189899" y="144780"/>
                  </a:lnTo>
                  <a:lnTo>
                    <a:pt x="58189899" y="14220772"/>
                  </a:lnTo>
                  <a:lnTo>
                    <a:pt x="58045121" y="14220772"/>
                  </a:lnTo>
                  <a:lnTo>
                    <a:pt x="58045121" y="144780"/>
                  </a:lnTo>
                  <a:close/>
                  <a:moveTo>
                    <a:pt x="144780" y="14220772"/>
                  </a:moveTo>
                  <a:lnTo>
                    <a:pt x="58045121" y="14220772"/>
                  </a:lnTo>
                  <a:lnTo>
                    <a:pt x="58045121" y="14365551"/>
                  </a:lnTo>
                  <a:lnTo>
                    <a:pt x="144780" y="14365551"/>
                  </a:lnTo>
                  <a:lnTo>
                    <a:pt x="144780" y="14220772"/>
                  </a:lnTo>
                  <a:close/>
                  <a:moveTo>
                    <a:pt x="58045121" y="0"/>
                  </a:moveTo>
                  <a:lnTo>
                    <a:pt x="58189899" y="0"/>
                  </a:lnTo>
                  <a:lnTo>
                    <a:pt x="58189899" y="144780"/>
                  </a:lnTo>
                  <a:lnTo>
                    <a:pt x="58045121" y="144780"/>
                  </a:lnTo>
                  <a:lnTo>
                    <a:pt x="58045121" y="0"/>
                  </a:lnTo>
                  <a:close/>
                  <a:moveTo>
                    <a:pt x="0" y="0"/>
                  </a:moveTo>
                  <a:lnTo>
                    <a:pt x="144780" y="0"/>
                  </a:lnTo>
                  <a:lnTo>
                    <a:pt x="144780" y="144780"/>
                  </a:lnTo>
                  <a:lnTo>
                    <a:pt x="0" y="144780"/>
                  </a:lnTo>
                  <a:lnTo>
                    <a:pt x="0" y="0"/>
                  </a:lnTo>
                  <a:close/>
                  <a:moveTo>
                    <a:pt x="144780" y="0"/>
                  </a:moveTo>
                  <a:lnTo>
                    <a:pt x="58045121" y="0"/>
                  </a:lnTo>
                  <a:lnTo>
                    <a:pt x="58045121" y="144780"/>
                  </a:lnTo>
                  <a:lnTo>
                    <a:pt x="144780" y="144780"/>
                  </a:lnTo>
                  <a:lnTo>
                    <a:pt x="144780" y="0"/>
                  </a:lnTo>
                  <a:close/>
                </a:path>
              </a:pathLst>
            </a:custGeom>
            <a:solidFill>
              <a:srgbClr val="000000"/>
            </a:solidFill>
          </p:spPr>
        </p:sp>
      </p:grpSp>
      <p:grpSp>
        <p:nvGrpSpPr>
          <p:cNvPr id="6" name="Group 6"/>
          <p:cNvGrpSpPr/>
          <p:nvPr/>
        </p:nvGrpSpPr>
        <p:grpSpPr>
          <a:xfrm>
            <a:off x="7153355" y="484374"/>
            <a:ext cx="9991645" cy="8926326"/>
            <a:chOff x="0" y="0"/>
            <a:chExt cx="55711059" cy="11646586"/>
          </a:xfrm>
        </p:grpSpPr>
        <p:sp>
          <p:nvSpPr>
            <p:cNvPr id="7" name="Freeform 7"/>
            <p:cNvSpPr/>
            <p:nvPr/>
          </p:nvSpPr>
          <p:spPr>
            <a:xfrm>
              <a:off x="72390" y="72390"/>
              <a:ext cx="55566279" cy="11501807"/>
            </a:xfrm>
            <a:custGeom>
              <a:avLst/>
              <a:gdLst/>
              <a:ahLst/>
              <a:cxnLst/>
              <a:rect l="l" t="t" r="r" b="b"/>
              <a:pathLst>
                <a:path w="55566279" h="11501807">
                  <a:moveTo>
                    <a:pt x="0" y="0"/>
                  </a:moveTo>
                  <a:lnTo>
                    <a:pt x="55566279" y="0"/>
                  </a:lnTo>
                  <a:lnTo>
                    <a:pt x="55566279" y="11501807"/>
                  </a:lnTo>
                  <a:lnTo>
                    <a:pt x="0" y="11501807"/>
                  </a:lnTo>
                  <a:lnTo>
                    <a:pt x="0" y="0"/>
                  </a:lnTo>
                  <a:close/>
                </a:path>
              </a:pathLst>
            </a:custGeom>
            <a:solidFill>
              <a:srgbClr val="FFFFFF"/>
            </a:solidFill>
          </p:spPr>
        </p:sp>
        <p:sp>
          <p:nvSpPr>
            <p:cNvPr id="8" name="Freeform 8"/>
            <p:cNvSpPr/>
            <p:nvPr/>
          </p:nvSpPr>
          <p:spPr>
            <a:xfrm>
              <a:off x="0" y="0"/>
              <a:ext cx="55711061" cy="11646587"/>
            </a:xfrm>
            <a:custGeom>
              <a:avLst/>
              <a:gdLst/>
              <a:ahLst/>
              <a:cxnLst/>
              <a:rect l="l" t="t" r="r" b="b"/>
              <a:pathLst>
                <a:path w="55711061" h="11646587">
                  <a:moveTo>
                    <a:pt x="55566277" y="11501806"/>
                  </a:moveTo>
                  <a:lnTo>
                    <a:pt x="55711061" y="11501806"/>
                  </a:lnTo>
                  <a:lnTo>
                    <a:pt x="55711061" y="11646587"/>
                  </a:lnTo>
                  <a:lnTo>
                    <a:pt x="55566277" y="11646587"/>
                  </a:lnTo>
                  <a:lnTo>
                    <a:pt x="55566277" y="11501806"/>
                  </a:lnTo>
                  <a:close/>
                  <a:moveTo>
                    <a:pt x="0" y="144780"/>
                  </a:moveTo>
                  <a:lnTo>
                    <a:pt x="144780" y="144780"/>
                  </a:lnTo>
                  <a:lnTo>
                    <a:pt x="144780" y="11501806"/>
                  </a:lnTo>
                  <a:lnTo>
                    <a:pt x="0" y="11501806"/>
                  </a:lnTo>
                  <a:lnTo>
                    <a:pt x="0" y="144780"/>
                  </a:lnTo>
                  <a:close/>
                  <a:moveTo>
                    <a:pt x="0" y="11501806"/>
                  </a:moveTo>
                  <a:lnTo>
                    <a:pt x="144780" y="11501806"/>
                  </a:lnTo>
                  <a:lnTo>
                    <a:pt x="144780" y="11646587"/>
                  </a:lnTo>
                  <a:lnTo>
                    <a:pt x="0" y="11646587"/>
                  </a:lnTo>
                  <a:lnTo>
                    <a:pt x="0" y="11501806"/>
                  </a:lnTo>
                  <a:close/>
                  <a:moveTo>
                    <a:pt x="55566277" y="144780"/>
                  </a:moveTo>
                  <a:lnTo>
                    <a:pt x="55711061" y="144780"/>
                  </a:lnTo>
                  <a:lnTo>
                    <a:pt x="55711061" y="11501806"/>
                  </a:lnTo>
                  <a:lnTo>
                    <a:pt x="55566277" y="11501806"/>
                  </a:lnTo>
                  <a:lnTo>
                    <a:pt x="55566277" y="144780"/>
                  </a:lnTo>
                  <a:close/>
                  <a:moveTo>
                    <a:pt x="144780" y="11501806"/>
                  </a:moveTo>
                  <a:lnTo>
                    <a:pt x="55566277" y="11501806"/>
                  </a:lnTo>
                  <a:lnTo>
                    <a:pt x="55566277" y="11646587"/>
                  </a:lnTo>
                  <a:lnTo>
                    <a:pt x="144780" y="11646587"/>
                  </a:lnTo>
                  <a:lnTo>
                    <a:pt x="144780" y="11501806"/>
                  </a:lnTo>
                  <a:close/>
                  <a:moveTo>
                    <a:pt x="55566277" y="0"/>
                  </a:moveTo>
                  <a:lnTo>
                    <a:pt x="55711061" y="0"/>
                  </a:lnTo>
                  <a:lnTo>
                    <a:pt x="55711061" y="144780"/>
                  </a:lnTo>
                  <a:lnTo>
                    <a:pt x="55566277" y="144780"/>
                  </a:lnTo>
                  <a:lnTo>
                    <a:pt x="55566277" y="0"/>
                  </a:lnTo>
                  <a:close/>
                  <a:moveTo>
                    <a:pt x="0" y="0"/>
                  </a:moveTo>
                  <a:lnTo>
                    <a:pt x="144780" y="0"/>
                  </a:lnTo>
                  <a:lnTo>
                    <a:pt x="144780" y="144780"/>
                  </a:lnTo>
                  <a:lnTo>
                    <a:pt x="0" y="144780"/>
                  </a:lnTo>
                  <a:lnTo>
                    <a:pt x="0" y="0"/>
                  </a:lnTo>
                  <a:close/>
                  <a:moveTo>
                    <a:pt x="144780" y="0"/>
                  </a:moveTo>
                  <a:lnTo>
                    <a:pt x="55566277" y="0"/>
                  </a:lnTo>
                  <a:lnTo>
                    <a:pt x="55566277" y="144780"/>
                  </a:lnTo>
                  <a:lnTo>
                    <a:pt x="144780" y="144780"/>
                  </a:lnTo>
                  <a:lnTo>
                    <a:pt x="144780" y="0"/>
                  </a:lnTo>
                  <a:close/>
                </a:path>
              </a:pathLst>
            </a:custGeom>
            <a:solidFill>
              <a:srgbClr val="000000"/>
            </a:solidFill>
          </p:spPr>
        </p:sp>
      </p:grpSp>
      <p:sp>
        <p:nvSpPr>
          <p:cNvPr id="9" name="Freeform 9"/>
          <p:cNvSpPr/>
          <p:nvPr/>
        </p:nvSpPr>
        <p:spPr>
          <a:xfrm flipH="1">
            <a:off x="700168" y="2833524"/>
            <a:ext cx="5757731" cy="8813774"/>
          </a:xfrm>
          <a:custGeom>
            <a:avLst/>
            <a:gdLst/>
            <a:ahLst/>
            <a:cxnLst/>
            <a:rect l="l" t="t" r="r" b="b"/>
            <a:pathLst>
              <a:path w="6847276" h="9054249">
                <a:moveTo>
                  <a:pt x="6847276" y="0"/>
                </a:moveTo>
                <a:lnTo>
                  <a:pt x="0" y="0"/>
                </a:lnTo>
                <a:lnTo>
                  <a:pt x="0" y="9054249"/>
                </a:lnTo>
                <a:lnTo>
                  <a:pt x="6847276" y="9054249"/>
                </a:lnTo>
                <a:lnTo>
                  <a:pt x="6847276" y="0"/>
                </a:lnTo>
                <a:close/>
              </a:path>
            </a:pathLst>
          </a:custGeom>
          <a:blipFill>
            <a:blip r:embed="rId3"/>
            <a:stretch>
              <a:fillRect/>
            </a:stretch>
          </a:blipFill>
        </p:spPr>
      </p:sp>
      <p:grpSp>
        <p:nvGrpSpPr>
          <p:cNvPr id="18" name="Group 3"/>
          <p:cNvGrpSpPr/>
          <p:nvPr/>
        </p:nvGrpSpPr>
        <p:grpSpPr>
          <a:xfrm>
            <a:off x="703797" y="180149"/>
            <a:ext cx="5341870" cy="1951851"/>
            <a:chOff x="0" y="0"/>
            <a:chExt cx="58189900" cy="14365551"/>
          </a:xfrm>
        </p:grpSpPr>
        <p:sp>
          <p:nvSpPr>
            <p:cNvPr id="19" name="Freeform 4"/>
            <p:cNvSpPr/>
            <p:nvPr/>
          </p:nvSpPr>
          <p:spPr>
            <a:xfrm>
              <a:off x="72390" y="72390"/>
              <a:ext cx="58045123" cy="14220772"/>
            </a:xfrm>
            <a:custGeom>
              <a:avLst/>
              <a:gdLst/>
              <a:ahLst/>
              <a:cxnLst/>
              <a:rect l="l" t="t" r="r" b="b"/>
              <a:pathLst>
                <a:path w="58045123" h="14220772">
                  <a:moveTo>
                    <a:pt x="0" y="0"/>
                  </a:moveTo>
                  <a:lnTo>
                    <a:pt x="58045123" y="0"/>
                  </a:lnTo>
                  <a:lnTo>
                    <a:pt x="58045123" y="14220772"/>
                  </a:lnTo>
                  <a:lnTo>
                    <a:pt x="0" y="14220772"/>
                  </a:lnTo>
                  <a:lnTo>
                    <a:pt x="0" y="0"/>
                  </a:lnTo>
                  <a:close/>
                </a:path>
              </a:pathLst>
            </a:custGeom>
            <a:solidFill>
              <a:srgbClr val="025738"/>
            </a:solidFill>
          </p:spPr>
        </p:sp>
        <p:sp>
          <p:nvSpPr>
            <p:cNvPr id="20" name="Freeform 5"/>
            <p:cNvSpPr/>
            <p:nvPr/>
          </p:nvSpPr>
          <p:spPr>
            <a:xfrm>
              <a:off x="0" y="0"/>
              <a:ext cx="58189899" cy="14365551"/>
            </a:xfrm>
            <a:custGeom>
              <a:avLst/>
              <a:gdLst/>
              <a:ahLst/>
              <a:cxnLst/>
              <a:rect l="l" t="t" r="r" b="b"/>
              <a:pathLst>
                <a:path w="58189899" h="14365551">
                  <a:moveTo>
                    <a:pt x="58045121" y="14220772"/>
                  </a:moveTo>
                  <a:lnTo>
                    <a:pt x="58189899" y="14220772"/>
                  </a:lnTo>
                  <a:lnTo>
                    <a:pt x="58189899" y="14365551"/>
                  </a:lnTo>
                  <a:lnTo>
                    <a:pt x="58045121" y="14365551"/>
                  </a:lnTo>
                  <a:lnTo>
                    <a:pt x="58045121" y="14220772"/>
                  </a:lnTo>
                  <a:close/>
                  <a:moveTo>
                    <a:pt x="0" y="144780"/>
                  </a:moveTo>
                  <a:lnTo>
                    <a:pt x="144780" y="144780"/>
                  </a:lnTo>
                  <a:lnTo>
                    <a:pt x="144780" y="14220772"/>
                  </a:lnTo>
                  <a:lnTo>
                    <a:pt x="0" y="14220772"/>
                  </a:lnTo>
                  <a:lnTo>
                    <a:pt x="0" y="144780"/>
                  </a:lnTo>
                  <a:close/>
                  <a:moveTo>
                    <a:pt x="0" y="14220772"/>
                  </a:moveTo>
                  <a:lnTo>
                    <a:pt x="144780" y="14220772"/>
                  </a:lnTo>
                  <a:lnTo>
                    <a:pt x="144780" y="14365551"/>
                  </a:lnTo>
                  <a:lnTo>
                    <a:pt x="0" y="14365551"/>
                  </a:lnTo>
                  <a:lnTo>
                    <a:pt x="0" y="14220772"/>
                  </a:lnTo>
                  <a:close/>
                  <a:moveTo>
                    <a:pt x="58045121" y="144780"/>
                  </a:moveTo>
                  <a:lnTo>
                    <a:pt x="58189899" y="144780"/>
                  </a:lnTo>
                  <a:lnTo>
                    <a:pt x="58189899" y="14220772"/>
                  </a:lnTo>
                  <a:lnTo>
                    <a:pt x="58045121" y="14220772"/>
                  </a:lnTo>
                  <a:lnTo>
                    <a:pt x="58045121" y="144780"/>
                  </a:lnTo>
                  <a:close/>
                  <a:moveTo>
                    <a:pt x="144780" y="14220772"/>
                  </a:moveTo>
                  <a:lnTo>
                    <a:pt x="58045121" y="14220772"/>
                  </a:lnTo>
                  <a:lnTo>
                    <a:pt x="58045121" y="14365551"/>
                  </a:lnTo>
                  <a:lnTo>
                    <a:pt x="144780" y="14365551"/>
                  </a:lnTo>
                  <a:lnTo>
                    <a:pt x="144780" y="14220772"/>
                  </a:lnTo>
                  <a:close/>
                  <a:moveTo>
                    <a:pt x="58045121" y="0"/>
                  </a:moveTo>
                  <a:lnTo>
                    <a:pt x="58189899" y="0"/>
                  </a:lnTo>
                  <a:lnTo>
                    <a:pt x="58189899" y="144780"/>
                  </a:lnTo>
                  <a:lnTo>
                    <a:pt x="58045121" y="144780"/>
                  </a:lnTo>
                  <a:lnTo>
                    <a:pt x="58045121" y="0"/>
                  </a:lnTo>
                  <a:close/>
                  <a:moveTo>
                    <a:pt x="0" y="0"/>
                  </a:moveTo>
                  <a:lnTo>
                    <a:pt x="144780" y="0"/>
                  </a:lnTo>
                  <a:lnTo>
                    <a:pt x="144780" y="144780"/>
                  </a:lnTo>
                  <a:lnTo>
                    <a:pt x="0" y="144780"/>
                  </a:lnTo>
                  <a:lnTo>
                    <a:pt x="0" y="0"/>
                  </a:lnTo>
                  <a:close/>
                  <a:moveTo>
                    <a:pt x="144780" y="0"/>
                  </a:moveTo>
                  <a:lnTo>
                    <a:pt x="58045121" y="0"/>
                  </a:lnTo>
                  <a:lnTo>
                    <a:pt x="58045121" y="144780"/>
                  </a:lnTo>
                  <a:lnTo>
                    <a:pt x="144780" y="144780"/>
                  </a:lnTo>
                  <a:lnTo>
                    <a:pt x="144780" y="0"/>
                  </a:lnTo>
                  <a:close/>
                </a:path>
              </a:pathLst>
            </a:custGeom>
            <a:solidFill>
              <a:srgbClr val="000000"/>
            </a:solidFill>
          </p:spPr>
        </p:sp>
      </p:grpSp>
      <p:grpSp>
        <p:nvGrpSpPr>
          <p:cNvPr id="21" name="Group 6"/>
          <p:cNvGrpSpPr/>
          <p:nvPr/>
        </p:nvGrpSpPr>
        <p:grpSpPr>
          <a:xfrm>
            <a:off x="838200" y="342900"/>
            <a:ext cx="5246872" cy="2182084"/>
            <a:chOff x="0" y="0"/>
            <a:chExt cx="55711059" cy="11646586"/>
          </a:xfrm>
        </p:grpSpPr>
        <p:sp>
          <p:nvSpPr>
            <p:cNvPr id="22" name="Freeform 7"/>
            <p:cNvSpPr/>
            <p:nvPr/>
          </p:nvSpPr>
          <p:spPr>
            <a:xfrm>
              <a:off x="72390" y="72390"/>
              <a:ext cx="55566279" cy="11501807"/>
            </a:xfrm>
            <a:custGeom>
              <a:avLst/>
              <a:gdLst/>
              <a:ahLst/>
              <a:cxnLst/>
              <a:rect l="l" t="t" r="r" b="b"/>
              <a:pathLst>
                <a:path w="55566279" h="11501807">
                  <a:moveTo>
                    <a:pt x="0" y="0"/>
                  </a:moveTo>
                  <a:lnTo>
                    <a:pt x="55566279" y="0"/>
                  </a:lnTo>
                  <a:lnTo>
                    <a:pt x="55566279" y="11501807"/>
                  </a:lnTo>
                  <a:lnTo>
                    <a:pt x="0" y="11501807"/>
                  </a:lnTo>
                  <a:lnTo>
                    <a:pt x="0" y="0"/>
                  </a:lnTo>
                  <a:close/>
                </a:path>
              </a:pathLst>
            </a:custGeom>
            <a:solidFill>
              <a:srgbClr val="FFFFFF"/>
            </a:solidFill>
          </p:spPr>
        </p:sp>
        <p:sp>
          <p:nvSpPr>
            <p:cNvPr id="23" name="Freeform 8"/>
            <p:cNvSpPr/>
            <p:nvPr/>
          </p:nvSpPr>
          <p:spPr>
            <a:xfrm>
              <a:off x="0" y="0"/>
              <a:ext cx="55711061" cy="11646587"/>
            </a:xfrm>
            <a:custGeom>
              <a:avLst/>
              <a:gdLst/>
              <a:ahLst/>
              <a:cxnLst/>
              <a:rect l="l" t="t" r="r" b="b"/>
              <a:pathLst>
                <a:path w="55711061" h="11646587">
                  <a:moveTo>
                    <a:pt x="55566277" y="11501806"/>
                  </a:moveTo>
                  <a:lnTo>
                    <a:pt x="55711061" y="11501806"/>
                  </a:lnTo>
                  <a:lnTo>
                    <a:pt x="55711061" y="11646587"/>
                  </a:lnTo>
                  <a:lnTo>
                    <a:pt x="55566277" y="11646587"/>
                  </a:lnTo>
                  <a:lnTo>
                    <a:pt x="55566277" y="11501806"/>
                  </a:lnTo>
                  <a:close/>
                  <a:moveTo>
                    <a:pt x="0" y="144780"/>
                  </a:moveTo>
                  <a:lnTo>
                    <a:pt x="144780" y="144780"/>
                  </a:lnTo>
                  <a:lnTo>
                    <a:pt x="144780" y="11501806"/>
                  </a:lnTo>
                  <a:lnTo>
                    <a:pt x="0" y="11501806"/>
                  </a:lnTo>
                  <a:lnTo>
                    <a:pt x="0" y="144780"/>
                  </a:lnTo>
                  <a:close/>
                  <a:moveTo>
                    <a:pt x="0" y="11501806"/>
                  </a:moveTo>
                  <a:lnTo>
                    <a:pt x="144780" y="11501806"/>
                  </a:lnTo>
                  <a:lnTo>
                    <a:pt x="144780" y="11646587"/>
                  </a:lnTo>
                  <a:lnTo>
                    <a:pt x="0" y="11646587"/>
                  </a:lnTo>
                  <a:lnTo>
                    <a:pt x="0" y="11501806"/>
                  </a:lnTo>
                  <a:close/>
                  <a:moveTo>
                    <a:pt x="55566277" y="144780"/>
                  </a:moveTo>
                  <a:lnTo>
                    <a:pt x="55711061" y="144780"/>
                  </a:lnTo>
                  <a:lnTo>
                    <a:pt x="55711061" y="11501806"/>
                  </a:lnTo>
                  <a:lnTo>
                    <a:pt x="55566277" y="11501806"/>
                  </a:lnTo>
                  <a:lnTo>
                    <a:pt x="55566277" y="144780"/>
                  </a:lnTo>
                  <a:close/>
                  <a:moveTo>
                    <a:pt x="144780" y="11501806"/>
                  </a:moveTo>
                  <a:lnTo>
                    <a:pt x="55566277" y="11501806"/>
                  </a:lnTo>
                  <a:lnTo>
                    <a:pt x="55566277" y="11646587"/>
                  </a:lnTo>
                  <a:lnTo>
                    <a:pt x="144780" y="11646587"/>
                  </a:lnTo>
                  <a:lnTo>
                    <a:pt x="144780" y="11501806"/>
                  </a:lnTo>
                  <a:close/>
                  <a:moveTo>
                    <a:pt x="55566277" y="0"/>
                  </a:moveTo>
                  <a:lnTo>
                    <a:pt x="55711061" y="0"/>
                  </a:lnTo>
                  <a:lnTo>
                    <a:pt x="55711061" y="144780"/>
                  </a:lnTo>
                  <a:lnTo>
                    <a:pt x="55566277" y="144780"/>
                  </a:lnTo>
                  <a:lnTo>
                    <a:pt x="55566277" y="0"/>
                  </a:lnTo>
                  <a:close/>
                  <a:moveTo>
                    <a:pt x="0" y="0"/>
                  </a:moveTo>
                  <a:lnTo>
                    <a:pt x="144780" y="0"/>
                  </a:lnTo>
                  <a:lnTo>
                    <a:pt x="144780" y="144780"/>
                  </a:lnTo>
                  <a:lnTo>
                    <a:pt x="0" y="144780"/>
                  </a:lnTo>
                  <a:lnTo>
                    <a:pt x="0" y="0"/>
                  </a:lnTo>
                  <a:close/>
                  <a:moveTo>
                    <a:pt x="144780" y="0"/>
                  </a:moveTo>
                  <a:lnTo>
                    <a:pt x="55566277" y="0"/>
                  </a:lnTo>
                  <a:lnTo>
                    <a:pt x="55566277" y="144780"/>
                  </a:lnTo>
                  <a:lnTo>
                    <a:pt x="144780" y="144780"/>
                  </a:lnTo>
                  <a:lnTo>
                    <a:pt x="144780" y="0"/>
                  </a:lnTo>
                  <a:close/>
                </a:path>
              </a:pathLst>
            </a:custGeom>
            <a:solidFill>
              <a:srgbClr val="000000"/>
            </a:solidFill>
          </p:spPr>
        </p:sp>
      </p:grpSp>
      <p:sp>
        <p:nvSpPr>
          <p:cNvPr id="24" name="Rectangle 23"/>
          <p:cNvSpPr/>
          <p:nvPr/>
        </p:nvSpPr>
        <p:spPr>
          <a:xfrm>
            <a:off x="859971" y="521465"/>
            <a:ext cx="5083623" cy="1938992"/>
          </a:xfrm>
          <a:prstGeom prst="rect">
            <a:avLst/>
          </a:prstGeom>
        </p:spPr>
        <p:txBody>
          <a:bodyPr wrap="square">
            <a:spAutoFit/>
          </a:bodyPr>
          <a:lstStyle/>
          <a:p>
            <a:pPr algn="ctr"/>
            <a:r>
              <a:rPr lang="vi-VN" sz="4000" b="1">
                <a:latin typeface="Times New Roman" panose="02020603050405020304" pitchFamily="18" charset="0"/>
                <a:cs typeface="Times New Roman" panose="02020603050405020304" pitchFamily="18" charset="0"/>
              </a:rPr>
              <a:t>2. L</a:t>
            </a:r>
            <a:r>
              <a:rPr lang="en-GB" sz="4000" b="1">
                <a:latin typeface="Times New Roman" panose="02020603050405020304" pitchFamily="18" charset="0"/>
                <a:cs typeface="Times New Roman" panose="02020603050405020304" pitchFamily="18" charset="0"/>
              </a:rPr>
              <a:t>uận đề, </a:t>
            </a:r>
            <a:r>
              <a:rPr lang="vi-VN" sz="4000" b="1">
                <a:latin typeface="Times New Roman" panose="02020603050405020304" pitchFamily="18" charset="0"/>
                <a:cs typeface="Times New Roman" panose="02020603050405020304" pitchFamily="18" charset="0"/>
              </a:rPr>
              <a:t>luận điểm, lí lẽ và bằng chứng của VB</a:t>
            </a:r>
            <a:endParaRPr lang="en-GB" sz="4000">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4114519637"/>
              </p:ext>
            </p:extLst>
          </p:nvPr>
        </p:nvGraphicFramePr>
        <p:xfrm>
          <a:off x="7296099" y="885078"/>
          <a:ext cx="9620301" cy="8077200"/>
        </p:xfrm>
        <a:graphic>
          <a:graphicData uri="http://schemas.openxmlformats.org/drawingml/2006/table">
            <a:tbl>
              <a:tblPr firstRow="1" firstCol="1" bandRow="1">
                <a:effectLst>
                  <a:outerShdw blurRad="50800" dist="38100" dir="2700000" algn="tl" rotWithShape="0">
                    <a:prstClr val="black">
                      <a:alpha val="40000"/>
                    </a:prstClr>
                  </a:outerShdw>
                </a:effectLst>
              </a:tblPr>
              <a:tblGrid>
                <a:gridCol w="2990901"/>
                <a:gridCol w="6629400"/>
              </a:tblGrid>
              <a:tr h="0">
                <a:tc gridSpan="2">
                  <a:txBody>
                    <a:bodyPr/>
                    <a:lstStyle/>
                    <a:p>
                      <a:pPr algn="ctr">
                        <a:spcBef>
                          <a:spcPts val="300"/>
                        </a:spcBef>
                        <a:spcAft>
                          <a:spcPts val="300"/>
                        </a:spcAft>
                      </a:pPr>
                      <a:r>
                        <a:rPr lang="en-GB" sz="400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4000">
                          <a:ln>
                            <a:noFill/>
                          </a:ln>
                          <a:solidFill>
                            <a:srgbClr val="00B050"/>
                          </a:solidFill>
                          <a:effectLst>
                            <a:outerShdw blurRad="38100" dist="19050" dir="2700000" algn="tl">
                              <a:schemeClr val="dk1">
                                <a:alpha val="40000"/>
                              </a:schemeClr>
                            </a:outerShdw>
                          </a:effectLst>
                          <a:latin typeface="Times New Roman" panose="02020603050405020304" pitchFamily="18" charset="0"/>
                          <a:ea typeface="MS Mincho"/>
                          <a:cs typeface="Times New Roman" panose="02020603050405020304" pitchFamily="18" charset="0"/>
                        </a:rPr>
                        <a:t>PHIẾU HT SỐ </a:t>
                      </a:r>
                      <a:r>
                        <a:rPr lang="vi-VN" sz="4000" smtClean="0">
                          <a:ln>
                            <a:noFill/>
                          </a:ln>
                          <a:solidFill>
                            <a:srgbClr val="00B050"/>
                          </a:solidFill>
                          <a:effectLst>
                            <a:outerShdw blurRad="38100" dist="19050" dir="2700000" algn="tl">
                              <a:schemeClr val="dk1">
                                <a:alpha val="40000"/>
                              </a:schemeClr>
                            </a:outerShdw>
                          </a:effectLst>
                          <a:latin typeface="Times New Roman" panose="02020603050405020304" pitchFamily="18" charset="0"/>
                          <a:ea typeface="MS Mincho"/>
                          <a:cs typeface="Times New Roman" panose="02020603050405020304" pitchFamily="18" charset="0"/>
                        </a:rPr>
                        <a:t>01</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300"/>
                        </a:spcBef>
                        <a:spcAft>
                          <a:spcPts val="300"/>
                        </a:spcAft>
                      </a:pPr>
                      <a:r>
                        <a:rPr lang="vi-VN" sz="400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MS Mincho"/>
                          <a:cs typeface="Times New Roman" panose="02020603050405020304" pitchFamily="18" charset="0"/>
                        </a:rPr>
                        <a:t>Thực hiện yêu cầu:</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300"/>
                        </a:spcBef>
                        <a:spcAft>
                          <a:spcPts val="300"/>
                        </a:spcAft>
                      </a:pPr>
                      <a:r>
                        <a:rPr lang="vi-VN" sz="4000" i="1">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MS Mincho"/>
                          <a:cs typeface="Times New Roman" panose="02020603050405020304" pitchFamily="18" charset="0"/>
                        </a:rPr>
                        <a:t>Xác định hệ thống luận điểm, lí lẽ, ba của văn bản.  Có thể trình bày bằng bảng hoặc sơ đồ</a:t>
                      </a:r>
                      <a:r>
                        <a:rPr lang="vi-VN" sz="4000" i="1" smtClean="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MS Mincho"/>
                          <a:cs typeface="Times New Roman" panose="02020603050405020304" pitchFamily="18" charset="0"/>
                        </a:rPr>
                        <a: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0">
                <a:tc>
                  <a:txBody>
                    <a:bodyPr/>
                    <a:lstStyle/>
                    <a:p>
                      <a:pPr algn="ctr">
                        <a:spcAft>
                          <a:spcPts val="0"/>
                        </a:spcAft>
                      </a:pPr>
                      <a:r>
                        <a:rPr lang="vi-VN" sz="4000" b="1">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4000" b="1">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Nhiệm vụ cụ thể</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vi-VN" sz="400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vi-VN" sz="400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Tìm luận điểm 1, lí lẽ, bằng chứng cho LĐ 1</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vi-VN" sz="400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vi-VN" sz="400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Tìm luận điểm 2 lí lẽ, bằng chứng cho LĐ 2</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vi-VN" sz="400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vi-VN" sz="400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Tìm luận điểm 3 lí lẽ, bằng chứng cho LĐ 3</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vi-VN" sz="400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vi-VN" sz="400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Tìm luận điểm 4, lí lẽ, bằng chứng cho LĐ 4</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2490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1191830" y="1560351"/>
            <a:ext cx="20671660" cy="7166299"/>
            <a:chOff x="0" y="0"/>
            <a:chExt cx="58189900" cy="20172846"/>
          </a:xfrm>
        </p:grpSpPr>
        <p:sp>
          <p:nvSpPr>
            <p:cNvPr id="4" name="Freeform 4"/>
            <p:cNvSpPr/>
            <p:nvPr/>
          </p:nvSpPr>
          <p:spPr>
            <a:xfrm>
              <a:off x="72390" y="72390"/>
              <a:ext cx="58045123" cy="20028067"/>
            </a:xfrm>
            <a:custGeom>
              <a:avLst/>
              <a:gdLst/>
              <a:ahLst/>
              <a:cxnLst/>
              <a:rect l="l" t="t" r="r" b="b"/>
              <a:pathLst>
                <a:path w="58045123" h="20028067">
                  <a:moveTo>
                    <a:pt x="0" y="0"/>
                  </a:moveTo>
                  <a:lnTo>
                    <a:pt x="58045123" y="0"/>
                  </a:lnTo>
                  <a:lnTo>
                    <a:pt x="58045123" y="20028067"/>
                  </a:lnTo>
                  <a:lnTo>
                    <a:pt x="0" y="20028067"/>
                  </a:lnTo>
                  <a:lnTo>
                    <a:pt x="0" y="0"/>
                  </a:lnTo>
                  <a:close/>
                </a:path>
              </a:pathLst>
            </a:custGeom>
            <a:solidFill>
              <a:srgbClr val="025738"/>
            </a:solidFill>
          </p:spPr>
        </p:sp>
        <p:sp>
          <p:nvSpPr>
            <p:cNvPr id="5" name="Freeform 5"/>
            <p:cNvSpPr/>
            <p:nvPr/>
          </p:nvSpPr>
          <p:spPr>
            <a:xfrm>
              <a:off x="0" y="0"/>
              <a:ext cx="58189899" cy="20172846"/>
            </a:xfrm>
            <a:custGeom>
              <a:avLst/>
              <a:gdLst/>
              <a:ahLst/>
              <a:cxnLst/>
              <a:rect l="l" t="t" r="r" b="b"/>
              <a:pathLst>
                <a:path w="58189899" h="20172846">
                  <a:moveTo>
                    <a:pt x="58045121" y="20028066"/>
                  </a:moveTo>
                  <a:lnTo>
                    <a:pt x="58189899" y="20028066"/>
                  </a:lnTo>
                  <a:lnTo>
                    <a:pt x="58189899" y="20172846"/>
                  </a:lnTo>
                  <a:lnTo>
                    <a:pt x="58045121" y="20172846"/>
                  </a:lnTo>
                  <a:lnTo>
                    <a:pt x="58045121" y="20028066"/>
                  </a:lnTo>
                  <a:close/>
                  <a:moveTo>
                    <a:pt x="0" y="144780"/>
                  </a:moveTo>
                  <a:lnTo>
                    <a:pt x="144780" y="144780"/>
                  </a:lnTo>
                  <a:lnTo>
                    <a:pt x="144780" y="20028066"/>
                  </a:lnTo>
                  <a:lnTo>
                    <a:pt x="0" y="20028066"/>
                  </a:lnTo>
                  <a:lnTo>
                    <a:pt x="0" y="144780"/>
                  </a:lnTo>
                  <a:close/>
                  <a:moveTo>
                    <a:pt x="0" y="20028066"/>
                  </a:moveTo>
                  <a:lnTo>
                    <a:pt x="144780" y="20028066"/>
                  </a:lnTo>
                  <a:lnTo>
                    <a:pt x="144780" y="20172846"/>
                  </a:lnTo>
                  <a:lnTo>
                    <a:pt x="0" y="20172846"/>
                  </a:lnTo>
                  <a:lnTo>
                    <a:pt x="0" y="20028066"/>
                  </a:lnTo>
                  <a:close/>
                  <a:moveTo>
                    <a:pt x="58045121" y="144780"/>
                  </a:moveTo>
                  <a:lnTo>
                    <a:pt x="58189899" y="144780"/>
                  </a:lnTo>
                  <a:lnTo>
                    <a:pt x="58189899" y="20028066"/>
                  </a:lnTo>
                  <a:lnTo>
                    <a:pt x="58045121" y="20028066"/>
                  </a:lnTo>
                  <a:lnTo>
                    <a:pt x="58045121" y="144780"/>
                  </a:lnTo>
                  <a:close/>
                  <a:moveTo>
                    <a:pt x="144780" y="20028066"/>
                  </a:moveTo>
                  <a:lnTo>
                    <a:pt x="58045121" y="20028066"/>
                  </a:lnTo>
                  <a:lnTo>
                    <a:pt x="58045121" y="20172846"/>
                  </a:lnTo>
                  <a:lnTo>
                    <a:pt x="144780" y="20172846"/>
                  </a:lnTo>
                  <a:lnTo>
                    <a:pt x="144780" y="20028066"/>
                  </a:lnTo>
                  <a:close/>
                  <a:moveTo>
                    <a:pt x="58045121" y="0"/>
                  </a:moveTo>
                  <a:lnTo>
                    <a:pt x="58189899" y="0"/>
                  </a:lnTo>
                  <a:lnTo>
                    <a:pt x="58189899" y="144780"/>
                  </a:lnTo>
                  <a:lnTo>
                    <a:pt x="58045121" y="144780"/>
                  </a:lnTo>
                  <a:lnTo>
                    <a:pt x="58045121" y="0"/>
                  </a:lnTo>
                  <a:close/>
                  <a:moveTo>
                    <a:pt x="0" y="0"/>
                  </a:moveTo>
                  <a:lnTo>
                    <a:pt x="144780" y="0"/>
                  </a:lnTo>
                  <a:lnTo>
                    <a:pt x="144780" y="144780"/>
                  </a:lnTo>
                  <a:lnTo>
                    <a:pt x="0" y="144780"/>
                  </a:lnTo>
                  <a:lnTo>
                    <a:pt x="0" y="0"/>
                  </a:lnTo>
                  <a:close/>
                  <a:moveTo>
                    <a:pt x="144780" y="0"/>
                  </a:moveTo>
                  <a:lnTo>
                    <a:pt x="58045121" y="0"/>
                  </a:lnTo>
                  <a:lnTo>
                    <a:pt x="58045121" y="144780"/>
                  </a:lnTo>
                  <a:lnTo>
                    <a:pt x="144780" y="144780"/>
                  </a:lnTo>
                  <a:lnTo>
                    <a:pt x="144780" y="0"/>
                  </a:lnTo>
                  <a:close/>
                </a:path>
              </a:pathLst>
            </a:custGeom>
            <a:solidFill>
              <a:srgbClr val="000000"/>
            </a:solidFill>
          </p:spPr>
        </p:sp>
      </p:grpSp>
      <p:grpSp>
        <p:nvGrpSpPr>
          <p:cNvPr id="6" name="Group 6"/>
          <p:cNvGrpSpPr/>
          <p:nvPr/>
        </p:nvGrpSpPr>
        <p:grpSpPr>
          <a:xfrm>
            <a:off x="-1352118" y="1931936"/>
            <a:ext cx="20992237" cy="6423127"/>
            <a:chOff x="0" y="0"/>
            <a:chExt cx="55711059" cy="17046264"/>
          </a:xfrm>
        </p:grpSpPr>
        <p:sp>
          <p:nvSpPr>
            <p:cNvPr id="7" name="Freeform 7"/>
            <p:cNvSpPr/>
            <p:nvPr/>
          </p:nvSpPr>
          <p:spPr>
            <a:xfrm>
              <a:off x="72390" y="72390"/>
              <a:ext cx="55566279" cy="16901484"/>
            </a:xfrm>
            <a:custGeom>
              <a:avLst/>
              <a:gdLst/>
              <a:ahLst/>
              <a:cxnLst/>
              <a:rect l="l" t="t" r="r" b="b"/>
              <a:pathLst>
                <a:path w="55566279" h="16901484">
                  <a:moveTo>
                    <a:pt x="0" y="0"/>
                  </a:moveTo>
                  <a:lnTo>
                    <a:pt x="55566279" y="0"/>
                  </a:lnTo>
                  <a:lnTo>
                    <a:pt x="55566279" y="16901484"/>
                  </a:lnTo>
                  <a:lnTo>
                    <a:pt x="0" y="16901484"/>
                  </a:lnTo>
                  <a:lnTo>
                    <a:pt x="0" y="0"/>
                  </a:lnTo>
                  <a:close/>
                </a:path>
              </a:pathLst>
            </a:custGeom>
            <a:solidFill>
              <a:srgbClr val="FFFFFF"/>
            </a:solidFill>
          </p:spPr>
        </p:sp>
        <p:sp>
          <p:nvSpPr>
            <p:cNvPr id="8" name="Freeform 8"/>
            <p:cNvSpPr/>
            <p:nvPr/>
          </p:nvSpPr>
          <p:spPr>
            <a:xfrm>
              <a:off x="0" y="0"/>
              <a:ext cx="55711061" cy="17046265"/>
            </a:xfrm>
            <a:custGeom>
              <a:avLst/>
              <a:gdLst/>
              <a:ahLst/>
              <a:cxnLst/>
              <a:rect l="l" t="t" r="r" b="b"/>
              <a:pathLst>
                <a:path w="55711061" h="17046265">
                  <a:moveTo>
                    <a:pt x="55566277" y="16901485"/>
                  </a:moveTo>
                  <a:lnTo>
                    <a:pt x="55711061" y="16901485"/>
                  </a:lnTo>
                  <a:lnTo>
                    <a:pt x="55711061" y="17046265"/>
                  </a:lnTo>
                  <a:lnTo>
                    <a:pt x="55566277" y="17046265"/>
                  </a:lnTo>
                  <a:lnTo>
                    <a:pt x="55566277" y="16901485"/>
                  </a:lnTo>
                  <a:close/>
                  <a:moveTo>
                    <a:pt x="0" y="144780"/>
                  </a:moveTo>
                  <a:lnTo>
                    <a:pt x="144780" y="144780"/>
                  </a:lnTo>
                  <a:lnTo>
                    <a:pt x="144780" y="16901485"/>
                  </a:lnTo>
                  <a:lnTo>
                    <a:pt x="0" y="16901485"/>
                  </a:lnTo>
                  <a:lnTo>
                    <a:pt x="0" y="144780"/>
                  </a:lnTo>
                  <a:close/>
                  <a:moveTo>
                    <a:pt x="0" y="16901485"/>
                  </a:moveTo>
                  <a:lnTo>
                    <a:pt x="144780" y="16901485"/>
                  </a:lnTo>
                  <a:lnTo>
                    <a:pt x="144780" y="17046265"/>
                  </a:lnTo>
                  <a:lnTo>
                    <a:pt x="0" y="17046265"/>
                  </a:lnTo>
                  <a:lnTo>
                    <a:pt x="0" y="16901485"/>
                  </a:lnTo>
                  <a:close/>
                  <a:moveTo>
                    <a:pt x="55566277" y="144780"/>
                  </a:moveTo>
                  <a:lnTo>
                    <a:pt x="55711061" y="144780"/>
                  </a:lnTo>
                  <a:lnTo>
                    <a:pt x="55711061" y="16901485"/>
                  </a:lnTo>
                  <a:lnTo>
                    <a:pt x="55566277" y="16901485"/>
                  </a:lnTo>
                  <a:lnTo>
                    <a:pt x="55566277" y="144780"/>
                  </a:lnTo>
                  <a:close/>
                  <a:moveTo>
                    <a:pt x="144780" y="16901485"/>
                  </a:moveTo>
                  <a:lnTo>
                    <a:pt x="55566277" y="16901485"/>
                  </a:lnTo>
                  <a:lnTo>
                    <a:pt x="55566277" y="17046265"/>
                  </a:lnTo>
                  <a:lnTo>
                    <a:pt x="144780" y="17046265"/>
                  </a:lnTo>
                  <a:lnTo>
                    <a:pt x="144780" y="16901485"/>
                  </a:lnTo>
                  <a:close/>
                  <a:moveTo>
                    <a:pt x="55566277" y="0"/>
                  </a:moveTo>
                  <a:lnTo>
                    <a:pt x="55711061" y="0"/>
                  </a:lnTo>
                  <a:lnTo>
                    <a:pt x="55711061" y="144780"/>
                  </a:lnTo>
                  <a:lnTo>
                    <a:pt x="55566277" y="144780"/>
                  </a:lnTo>
                  <a:lnTo>
                    <a:pt x="55566277" y="0"/>
                  </a:lnTo>
                  <a:close/>
                  <a:moveTo>
                    <a:pt x="0" y="0"/>
                  </a:moveTo>
                  <a:lnTo>
                    <a:pt x="144780" y="0"/>
                  </a:lnTo>
                  <a:lnTo>
                    <a:pt x="144780" y="144780"/>
                  </a:lnTo>
                  <a:lnTo>
                    <a:pt x="0" y="144780"/>
                  </a:lnTo>
                  <a:lnTo>
                    <a:pt x="0" y="0"/>
                  </a:lnTo>
                  <a:close/>
                  <a:moveTo>
                    <a:pt x="144780" y="0"/>
                  </a:moveTo>
                  <a:lnTo>
                    <a:pt x="55566277" y="0"/>
                  </a:lnTo>
                  <a:lnTo>
                    <a:pt x="55566277" y="144780"/>
                  </a:lnTo>
                  <a:lnTo>
                    <a:pt x="144780" y="144780"/>
                  </a:lnTo>
                  <a:lnTo>
                    <a:pt x="144780" y="0"/>
                  </a:lnTo>
                  <a:close/>
                </a:path>
              </a:pathLst>
            </a:custGeom>
            <a:solidFill>
              <a:srgbClr val="000000"/>
            </a:solidFill>
          </p:spPr>
        </p:sp>
      </p:grpSp>
      <p:sp>
        <p:nvSpPr>
          <p:cNvPr id="9" name="Freeform 9"/>
          <p:cNvSpPr/>
          <p:nvPr/>
        </p:nvSpPr>
        <p:spPr>
          <a:xfrm>
            <a:off x="1516958" y="1028700"/>
            <a:ext cx="7265732" cy="10784018"/>
          </a:xfrm>
          <a:custGeom>
            <a:avLst/>
            <a:gdLst/>
            <a:ahLst/>
            <a:cxnLst/>
            <a:rect l="l" t="t" r="r" b="b"/>
            <a:pathLst>
              <a:path w="7265732" h="10784018">
                <a:moveTo>
                  <a:pt x="0" y="0"/>
                </a:moveTo>
                <a:lnTo>
                  <a:pt x="7265732" y="0"/>
                </a:lnTo>
                <a:lnTo>
                  <a:pt x="7265732" y="10784018"/>
                </a:lnTo>
                <a:lnTo>
                  <a:pt x="0" y="10784018"/>
                </a:lnTo>
                <a:lnTo>
                  <a:pt x="0" y="0"/>
                </a:lnTo>
                <a:close/>
              </a:path>
            </a:pathLst>
          </a:custGeom>
          <a:blipFill>
            <a:blip r:embed="rId3"/>
            <a:stretch>
              <a:fillRect/>
            </a:stretch>
          </a:blipFill>
        </p:spPr>
      </p:sp>
      <p:sp>
        <p:nvSpPr>
          <p:cNvPr id="11" name="TextBox 11"/>
          <p:cNvSpPr txBox="1"/>
          <p:nvPr/>
        </p:nvSpPr>
        <p:spPr>
          <a:xfrm>
            <a:off x="8748012" y="2815819"/>
            <a:ext cx="8930388" cy="3323987"/>
          </a:xfrm>
          <a:prstGeom prst="rect">
            <a:avLst/>
          </a:prstGeom>
        </p:spPr>
        <p:txBody>
          <a:bodyPr wrap="square" lIns="0" tIns="0" rIns="0" bIns="0" rtlCol="0" anchor="t">
            <a:spAutoFit/>
          </a:bodyPr>
          <a:lstStyle/>
          <a:p>
            <a:pPr algn="ctr">
              <a:spcBef>
                <a:spcPct val="0"/>
              </a:spcBef>
            </a:pPr>
            <a:r>
              <a:rPr lang="en-US" sz="7200" b="1">
                <a:latin typeface="Times New Roman" panose="02020603050405020304" pitchFamily="18" charset="0"/>
                <a:cs typeface="Times New Roman" panose="02020603050405020304" pitchFamily="18" charset="0"/>
              </a:rPr>
              <a:t>Luận đề và các luận điểm, lí lẽ, bằng chứng của văn bản như sau</a:t>
            </a:r>
            <a:endParaRPr lang="en-US" sz="6600">
              <a:solidFill>
                <a:srgbClr val="000000"/>
              </a:solidFill>
              <a:latin typeface="Times New Roman" panose="02020603050405020304" pitchFamily="18" charset="0"/>
              <a:ea typeface="Handyman"/>
              <a:cs typeface="Times New Roman" panose="02020603050405020304" pitchFamily="18" charset="0"/>
              <a:sym typeface="Handyman"/>
            </a:endParaRPr>
          </a:p>
        </p:txBody>
      </p:sp>
    </p:spTree>
    <p:extLst>
      <p:ext uri="{BB962C8B-B14F-4D97-AF65-F5344CB8AC3E}">
        <p14:creationId xmlns:p14="http://schemas.microsoft.com/office/powerpoint/2010/main" val="84034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0" y="0"/>
            <a:ext cx="18288000" cy="10286999"/>
            <a:chOff x="0" y="0"/>
            <a:chExt cx="47448236" cy="24743767"/>
          </a:xfrm>
        </p:grpSpPr>
        <p:sp>
          <p:nvSpPr>
            <p:cNvPr id="4" name="Freeform 4"/>
            <p:cNvSpPr/>
            <p:nvPr/>
          </p:nvSpPr>
          <p:spPr>
            <a:xfrm>
              <a:off x="72390" y="72390"/>
              <a:ext cx="47303456" cy="24598988"/>
            </a:xfrm>
            <a:custGeom>
              <a:avLst/>
              <a:gdLst/>
              <a:ahLst/>
              <a:cxnLst/>
              <a:rect l="l" t="t" r="r" b="b"/>
              <a:pathLst>
                <a:path w="47303456" h="24598988">
                  <a:moveTo>
                    <a:pt x="0" y="0"/>
                  </a:moveTo>
                  <a:lnTo>
                    <a:pt x="47303456" y="0"/>
                  </a:lnTo>
                  <a:lnTo>
                    <a:pt x="47303456" y="24598988"/>
                  </a:lnTo>
                  <a:lnTo>
                    <a:pt x="0" y="24598988"/>
                  </a:lnTo>
                  <a:lnTo>
                    <a:pt x="0" y="0"/>
                  </a:lnTo>
                  <a:close/>
                </a:path>
              </a:pathLst>
            </a:custGeom>
            <a:solidFill>
              <a:srgbClr val="025738"/>
            </a:solidFill>
          </p:spPr>
        </p:sp>
        <p:sp>
          <p:nvSpPr>
            <p:cNvPr id="5" name="Freeform 5"/>
            <p:cNvSpPr/>
            <p:nvPr/>
          </p:nvSpPr>
          <p:spPr>
            <a:xfrm>
              <a:off x="0" y="0"/>
              <a:ext cx="47448236" cy="24743767"/>
            </a:xfrm>
            <a:custGeom>
              <a:avLst/>
              <a:gdLst/>
              <a:ahLst/>
              <a:cxnLst/>
              <a:rect l="l" t="t" r="r" b="b"/>
              <a:pathLst>
                <a:path w="47448236" h="24743767">
                  <a:moveTo>
                    <a:pt x="47303457" y="24598987"/>
                  </a:moveTo>
                  <a:lnTo>
                    <a:pt x="47448236" y="24598987"/>
                  </a:lnTo>
                  <a:lnTo>
                    <a:pt x="47448236" y="24743767"/>
                  </a:lnTo>
                  <a:lnTo>
                    <a:pt x="47303457" y="24743767"/>
                  </a:lnTo>
                  <a:lnTo>
                    <a:pt x="47303457" y="24598987"/>
                  </a:lnTo>
                  <a:close/>
                  <a:moveTo>
                    <a:pt x="0" y="144780"/>
                  </a:moveTo>
                  <a:lnTo>
                    <a:pt x="144780" y="144780"/>
                  </a:lnTo>
                  <a:lnTo>
                    <a:pt x="144780" y="24598987"/>
                  </a:lnTo>
                  <a:lnTo>
                    <a:pt x="0" y="24598987"/>
                  </a:lnTo>
                  <a:lnTo>
                    <a:pt x="0" y="144780"/>
                  </a:lnTo>
                  <a:close/>
                  <a:moveTo>
                    <a:pt x="0" y="24598987"/>
                  </a:moveTo>
                  <a:lnTo>
                    <a:pt x="144780" y="24598987"/>
                  </a:lnTo>
                  <a:lnTo>
                    <a:pt x="144780" y="24743767"/>
                  </a:lnTo>
                  <a:lnTo>
                    <a:pt x="0" y="24743767"/>
                  </a:lnTo>
                  <a:lnTo>
                    <a:pt x="0" y="24598987"/>
                  </a:lnTo>
                  <a:close/>
                  <a:moveTo>
                    <a:pt x="47303457" y="144780"/>
                  </a:moveTo>
                  <a:lnTo>
                    <a:pt x="47448236" y="144780"/>
                  </a:lnTo>
                  <a:lnTo>
                    <a:pt x="47448236" y="24598987"/>
                  </a:lnTo>
                  <a:lnTo>
                    <a:pt x="47303457" y="24598987"/>
                  </a:lnTo>
                  <a:lnTo>
                    <a:pt x="47303457" y="144780"/>
                  </a:lnTo>
                  <a:close/>
                  <a:moveTo>
                    <a:pt x="144780" y="24598987"/>
                  </a:moveTo>
                  <a:lnTo>
                    <a:pt x="47303457" y="24598987"/>
                  </a:lnTo>
                  <a:lnTo>
                    <a:pt x="47303457" y="24743767"/>
                  </a:lnTo>
                  <a:lnTo>
                    <a:pt x="144780" y="24743767"/>
                  </a:lnTo>
                  <a:lnTo>
                    <a:pt x="144780" y="24598987"/>
                  </a:lnTo>
                  <a:close/>
                  <a:moveTo>
                    <a:pt x="47303457" y="0"/>
                  </a:moveTo>
                  <a:lnTo>
                    <a:pt x="47448236" y="0"/>
                  </a:lnTo>
                  <a:lnTo>
                    <a:pt x="47448236" y="144780"/>
                  </a:lnTo>
                  <a:lnTo>
                    <a:pt x="47303457" y="144780"/>
                  </a:lnTo>
                  <a:lnTo>
                    <a:pt x="47303457" y="0"/>
                  </a:lnTo>
                  <a:close/>
                  <a:moveTo>
                    <a:pt x="0" y="0"/>
                  </a:moveTo>
                  <a:lnTo>
                    <a:pt x="144780" y="0"/>
                  </a:lnTo>
                  <a:lnTo>
                    <a:pt x="144780" y="144780"/>
                  </a:lnTo>
                  <a:lnTo>
                    <a:pt x="0" y="144780"/>
                  </a:lnTo>
                  <a:lnTo>
                    <a:pt x="0" y="0"/>
                  </a:lnTo>
                  <a:close/>
                  <a:moveTo>
                    <a:pt x="144780" y="0"/>
                  </a:moveTo>
                  <a:lnTo>
                    <a:pt x="47303457" y="0"/>
                  </a:lnTo>
                  <a:lnTo>
                    <a:pt x="47303457" y="144780"/>
                  </a:lnTo>
                  <a:lnTo>
                    <a:pt x="144780" y="144780"/>
                  </a:lnTo>
                  <a:lnTo>
                    <a:pt x="144780" y="0"/>
                  </a:lnTo>
                  <a:close/>
                </a:path>
              </a:pathLst>
            </a:custGeom>
            <a:solidFill>
              <a:srgbClr val="000000"/>
            </a:solidFill>
          </p:spPr>
        </p:sp>
      </p:grpSp>
      <p:grpSp>
        <p:nvGrpSpPr>
          <p:cNvPr id="6" name="Group 6"/>
          <p:cNvGrpSpPr/>
          <p:nvPr/>
        </p:nvGrpSpPr>
        <p:grpSpPr>
          <a:xfrm>
            <a:off x="60558" y="114300"/>
            <a:ext cx="18075042" cy="9982200"/>
            <a:chOff x="0" y="0"/>
            <a:chExt cx="43074205" cy="21840442"/>
          </a:xfrm>
        </p:grpSpPr>
        <p:sp>
          <p:nvSpPr>
            <p:cNvPr id="7" name="Freeform 7"/>
            <p:cNvSpPr/>
            <p:nvPr/>
          </p:nvSpPr>
          <p:spPr>
            <a:xfrm>
              <a:off x="72390" y="72390"/>
              <a:ext cx="42929426" cy="21695663"/>
            </a:xfrm>
            <a:custGeom>
              <a:avLst/>
              <a:gdLst/>
              <a:ahLst/>
              <a:cxnLst/>
              <a:rect l="l" t="t" r="r" b="b"/>
              <a:pathLst>
                <a:path w="42929426" h="21695663">
                  <a:moveTo>
                    <a:pt x="0" y="0"/>
                  </a:moveTo>
                  <a:lnTo>
                    <a:pt x="42929426" y="0"/>
                  </a:lnTo>
                  <a:lnTo>
                    <a:pt x="42929426" y="21695663"/>
                  </a:lnTo>
                  <a:lnTo>
                    <a:pt x="0" y="21695663"/>
                  </a:lnTo>
                  <a:lnTo>
                    <a:pt x="0" y="0"/>
                  </a:lnTo>
                  <a:close/>
                </a:path>
              </a:pathLst>
            </a:custGeom>
            <a:solidFill>
              <a:srgbClr val="FFFFFF"/>
            </a:solidFill>
          </p:spPr>
        </p:sp>
        <p:sp>
          <p:nvSpPr>
            <p:cNvPr id="8" name="Freeform 8"/>
            <p:cNvSpPr/>
            <p:nvPr/>
          </p:nvSpPr>
          <p:spPr>
            <a:xfrm>
              <a:off x="0" y="0"/>
              <a:ext cx="43074205" cy="21840442"/>
            </a:xfrm>
            <a:custGeom>
              <a:avLst/>
              <a:gdLst/>
              <a:ahLst/>
              <a:cxnLst/>
              <a:rect l="l" t="t" r="r" b="b"/>
              <a:pathLst>
                <a:path w="43074205" h="21840442">
                  <a:moveTo>
                    <a:pt x="42929426" y="21695662"/>
                  </a:moveTo>
                  <a:lnTo>
                    <a:pt x="43074205" y="21695662"/>
                  </a:lnTo>
                  <a:lnTo>
                    <a:pt x="43074205" y="21840442"/>
                  </a:lnTo>
                  <a:lnTo>
                    <a:pt x="42929426" y="21840442"/>
                  </a:lnTo>
                  <a:lnTo>
                    <a:pt x="42929426" y="21695662"/>
                  </a:lnTo>
                  <a:close/>
                  <a:moveTo>
                    <a:pt x="0" y="144780"/>
                  </a:moveTo>
                  <a:lnTo>
                    <a:pt x="144780" y="144780"/>
                  </a:lnTo>
                  <a:lnTo>
                    <a:pt x="144780" y="21695662"/>
                  </a:lnTo>
                  <a:lnTo>
                    <a:pt x="0" y="21695662"/>
                  </a:lnTo>
                  <a:lnTo>
                    <a:pt x="0" y="144780"/>
                  </a:lnTo>
                  <a:close/>
                  <a:moveTo>
                    <a:pt x="0" y="21695662"/>
                  </a:moveTo>
                  <a:lnTo>
                    <a:pt x="144780" y="21695662"/>
                  </a:lnTo>
                  <a:lnTo>
                    <a:pt x="144780" y="21840442"/>
                  </a:lnTo>
                  <a:lnTo>
                    <a:pt x="0" y="21840442"/>
                  </a:lnTo>
                  <a:lnTo>
                    <a:pt x="0" y="21695662"/>
                  </a:lnTo>
                  <a:close/>
                  <a:moveTo>
                    <a:pt x="42929426" y="144780"/>
                  </a:moveTo>
                  <a:lnTo>
                    <a:pt x="43074205" y="144780"/>
                  </a:lnTo>
                  <a:lnTo>
                    <a:pt x="43074205" y="21695662"/>
                  </a:lnTo>
                  <a:lnTo>
                    <a:pt x="42929426" y="21695662"/>
                  </a:lnTo>
                  <a:lnTo>
                    <a:pt x="42929426" y="144780"/>
                  </a:lnTo>
                  <a:close/>
                  <a:moveTo>
                    <a:pt x="144780" y="21695662"/>
                  </a:moveTo>
                  <a:lnTo>
                    <a:pt x="42929426" y="21695662"/>
                  </a:lnTo>
                  <a:lnTo>
                    <a:pt x="42929426" y="21840442"/>
                  </a:lnTo>
                  <a:lnTo>
                    <a:pt x="144780" y="21840442"/>
                  </a:lnTo>
                  <a:lnTo>
                    <a:pt x="144780" y="21695662"/>
                  </a:lnTo>
                  <a:close/>
                  <a:moveTo>
                    <a:pt x="42929426" y="0"/>
                  </a:moveTo>
                  <a:lnTo>
                    <a:pt x="43074205" y="0"/>
                  </a:lnTo>
                  <a:lnTo>
                    <a:pt x="43074205" y="144780"/>
                  </a:lnTo>
                  <a:lnTo>
                    <a:pt x="42929426" y="144780"/>
                  </a:lnTo>
                  <a:lnTo>
                    <a:pt x="42929426" y="0"/>
                  </a:lnTo>
                  <a:close/>
                  <a:moveTo>
                    <a:pt x="0" y="0"/>
                  </a:moveTo>
                  <a:lnTo>
                    <a:pt x="144780" y="0"/>
                  </a:lnTo>
                  <a:lnTo>
                    <a:pt x="144780" y="144780"/>
                  </a:lnTo>
                  <a:lnTo>
                    <a:pt x="0" y="144780"/>
                  </a:lnTo>
                  <a:lnTo>
                    <a:pt x="0" y="0"/>
                  </a:lnTo>
                  <a:close/>
                  <a:moveTo>
                    <a:pt x="144780" y="0"/>
                  </a:moveTo>
                  <a:lnTo>
                    <a:pt x="42929426" y="0"/>
                  </a:lnTo>
                  <a:lnTo>
                    <a:pt x="42929426" y="144780"/>
                  </a:lnTo>
                  <a:lnTo>
                    <a:pt x="144780" y="144780"/>
                  </a:lnTo>
                  <a:lnTo>
                    <a:pt x="144780" y="0"/>
                  </a:lnTo>
                  <a:close/>
                </a:path>
              </a:pathLst>
            </a:custGeom>
            <a:solidFill>
              <a:srgbClr val="000000"/>
            </a:solidFill>
          </p:spPr>
        </p:sp>
      </p:grpSp>
      <p:graphicFrame>
        <p:nvGraphicFramePr>
          <p:cNvPr id="23" name="Table 22"/>
          <p:cNvGraphicFramePr>
            <a:graphicFrameLocks noGrp="1"/>
          </p:cNvGraphicFramePr>
          <p:nvPr>
            <p:extLst>
              <p:ext uri="{D42A27DB-BD31-4B8C-83A1-F6EECF244321}">
                <p14:modId xmlns:p14="http://schemas.microsoft.com/office/powerpoint/2010/main" val="3273388422"/>
              </p:ext>
            </p:extLst>
          </p:nvPr>
        </p:nvGraphicFramePr>
        <p:xfrm>
          <a:off x="335079" y="472440"/>
          <a:ext cx="17526000" cy="9265920"/>
        </p:xfrm>
        <a:graphic>
          <a:graphicData uri="http://schemas.openxmlformats.org/drawingml/2006/table">
            <a:tbl>
              <a:tblPr firstRow="1" firstCol="1" bandRow="1">
                <a:effectLst>
                  <a:outerShdw blurRad="50800" dist="38100" dir="2700000" algn="tl" rotWithShape="0">
                    <a:prstClr val="black">
                      <a:alpha val="40000"/>
                    </a:prstClr>
                  </a:outerShdw>
                </a:effectLst>
              </a:tblPr>
              <a:tblGrid>
                <a:gridCol w="3165489"/>
                <a:gridCol w="4709630"/>
                <a:gridCol w="9650881"/>
              </a:tblGrid>
              <a:tr h="59552">
                <a:tc gridSpan="3">
                  <a:txBody>
                    <a:bodyPr/>
                    <a:lstStyle/>
                    <a:p>
                      <a:pPr algn="ctr">
                        <a:lnSpc>
                          <a:spcPct val="100000"/>
                        </a:lnSpc>
                      </a:pPr>
                      <a:r>
                        <a:rPr lang="en-GB" sz="320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Luận đề của VB</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Mục đích của việc học</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724" marR="1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59552">
                <a:tc>
                  <a:txBody>
                    <a:bodyPr/>
                    <a:lstStyle/>
                    <a:p>
                      <a:pPr algn="ctr">
                        <a:lnSpc>
                          <a:spcPct val="100000"/>
                        </a:lnSpc>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Luận điểm</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724" marR="1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Lí lẽ</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724" marR="1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Bằng chứng</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724" marR="1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9251">
                <a:tc>
                  <a:txBody>
                    <a:bodyPr/>
                    <a:lstStyle/>
                    <a:p>
                      <a:pPr algn="ctr">
                        <a:lnSpc>
                          <a:spcPct val="100000"/>
                        </a:lnSpc>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Luận điểm 1:</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Mục đích đầu tiên của việc học là </a:t>
                      </a: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học để hiểu</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724" marR="1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Học hiểu là đi sâu, nắm được bản chất; biết phát hiện; biết cách tư duy;</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Hiểu vừa là mục đích, vừa là cách học</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724" marR="1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Bối cảnh thông tin bùng nổ, nếu học để ghi nhớ kiến thức thì không thể đáp ứng được, câu nói của nhà khoa học Pháp</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Khối lượng kiến thức của loài người mênh mông như biển cả, không ai có thể học để hiểu biết hết được nên phải học sơ sổ văn hóa chung đủ rộng (phương pháp) để kết hợp với khả năng làm việc sâu,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724" marR="1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147">
                <a:tc>
                  <a:txBody>
                    <a:bodyPr/>
                    <a:lstStyle/>
                    <a:p>
                      <a:pPr algn="ctr">
                        <a:lnSpc>
                          <a:spcPct val="100000"/>
                        </a:lnSpc>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Luận điểm 2:</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Mục đích thứ hai của việc học là </a:t>
                      </a: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học để làm</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724" marR="1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Học để biết làm, muốn làm, tạo cho mình tay nghề và việc làm;</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Làm để có năng lực phát hiện, giải quyết vấn đề để thích nghi kịp thời với thị trường việc làm;</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Làm để hợp tác, học và làm xen kẽ nhau và là một quá trình suốt đời</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724" marR="1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Câu nói của nổi tiếng của Hồ Chí Minh, Can-tơ- Kant, Pi-a-rê –Piaget,..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Thị trường lao động toàn cầu đầy biến động, nhiều tình huống phát sinh.</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Trong quá trình làm việc, đòi hỏi sự hợp tác với người khác</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Trong thực tiễn học lí thuyết với lao đông luôn kết hợp với nhau.</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724" marR="1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7560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0" y="0"/>
            <a:ext cx="18288000" cy="10286999"/>
            <a:chOff x="0" y="0"/>
            <a:chExt cx="47448236" cy="24743767"/>
          </a:xfrm>
        </p:grpSpPr>
        <p:sp>
          <p:nvSpPr>
            <p:cNvPr id="4" name="Freeform 4"/>
            <p:cNvSpPr/>
            <p:nvPr/>
          </p:nvSpPr>
          <p:spPr>
            <a:xfrm>
              <a:off x="72390" y="72390"/>
              <a:ext cx="47303456" cy="24598988"/>
            </a:xfrm>
            <a:custGeom>
              <a:avLst/>
              <a:gdLst/>
              <a:ahLst/>
              <a:cxnLst/>
              <a:rect l="l" t="t" r="r" b="b"/>
              <a:pathLst>
                <a:path w="47303456" h="24598988">
                  <a:moveTo>
                    <a:pt x="0" y="0"/>
                  </a:moveTo>
                  <a:lnTo>
                    <a:pt x="47303456" y="0"/>
                  </a:lnTo>
                  <a:lnTo>
                    <a:pt x="47303456" y="24598988"/>
                  </a:lnTo>
                  <a:lnTo>
                    <a:pt x="0" y="24598988"/>
                  </a:lnTo>
                  <a:lnTo>
                    <a:pt x="0" y="0"/>
                  </a:lnTo>
                  <a:close/>
                </a:path>
              </a:pathLst>
            </a:custGeom>
            <a:solidFill>
              <a:srgbClr val="025738"/>
            </a:solidFill>
          </p:spPr>
        </p:sp>
        <p:sp>
          <p:nvSpPr>
            <p:cNvPr id="5" name="Freeform 5"/>
            <p:cNvSpPr/>
            <p:nvPr/>
          </p:nvSpPr>
          <p:spPr>
            <a:xfrm>
              <a:off x="0" y="0"/>
              <a:ext cx="47448236" cy="24743767"/>
            </a:xfrm>
            <a:custGeom>
              <a:avLst/>
              <a:gdLst/>
              <a:ahLst/>
              <a:cxnLst/>
              <a:rect l="l" t="t" r="r" b="b"/>
              <a:pathLst>
                <a:path w="47448236" h="24743767">
                  <a:moveTo>
                    <a:pt x="47303457" y="24598987"/>
                  </a:moveTo>
                  <a:lnTo>
                    <a:pt x="47448236" y="24598987"/>
                  </a:lnTo>
                  <a:lnTo>
                    <a:pt x="47448236" y="24743767"/>
                  </a:lnTo>
                  <a:lnTo>
                    <a:pt x="47303457" y="24743767"/>
                  </a:lnTo>
                  <a:lnTo>
                    <a:pt x="47303457" y="24598987"/>
                  </a:lnTo>
                  <a:close/>
                  <a:moveTo>
                    <a:pt x="0" y="144780"/>
                  </a:moveTo>
                  <a:lnTo>
                    <a:pt x="144780" y="144780"/>
                  </a:lnTo>
                  <a:lnTo>
                    <a:pt x="144780" y="24598987"/>
                  </a:lnTo>
                  <a:lnTo>
                    <a:pt x="0" y="24598987"/>
                  </a:lnTo>
                  <a:lnTo>
                    <a:pt x="0" y="144780"/>
                  </a:lnTo>
                  <a:close/>
                  <a:moveTo>
                    <a:pt x="0" y="24598987"/>
                  </a:moveTo>
                  <a:lnTo>
                    <a:pt x="144780" y="24598987"/>
                  </a:lnTo>
                  <a:lnTo>
                    <a:pt x="144780" y="24743767"/>
                  </a:lnTo>
                  <a:lnTo>
                    <a:pt x="0" y="24743767"/>
                  </a:lnTo>
                  <a:lnTo>
                    <a:pt x="0" y="24598987"/>
                  </a:lnTo>
                  <a:close/>
                  <a:moveTo>
                    <a:pt x="47303457" y="144780"/>
                  </a:moveTo>
                  <a:lnTo>
                    <a:pt x="47448236" y="144780"/>
                  </a:lnTo>
                  <a:lnTo>
                    <a:pt x="47448236" y="24598987"/>
                  </a:lnTo>
                  <a:lnTo>
                    <a:pt x="47303457" y="24598987"/>
                  </a:lnTo>
                  <a:lnTo>
                    <a:pt x="47303457" y="144780"/>
                  </a:lnTo>
                  <a:close/>
                  <a:moveTo>
                    <a:pt x="144780" y="24598987"/>
                  </a:moveTo>
                  <a:lnTo>
                    <a:pt x="47303457" y="24598987"/>
                  </a:lnTo>
                  <a:lnTo>
                    <a:pt x="47303457" y="24743767"/>
                  </a:lnTo>
                  <a:lnTo>
                    <a:pt x="144780" y="24743767"/>
                  </a:lnTo>
                  <a:lnTo>
                    <a:pt x="144780" y="24598987"/>
                  </a:lnTo>
                  <a:close/>
                  <a:moveTo>
                    <a:pt x="47303457" y="0"/>
                  </a:moveTo>
                  <a:lnTo>
                    <a:pt x="47448236" y="0"/>
                  </a:lnTo>
                  <a:lnTo>
                    <a:pt x="47448236" y="144780"/>
                  </a:lnTo>
                  <a:lnTo>
                    <a:pt x="47303457" y="144780"/>
                  </a:lnTo>
                  <a:lnTo>
                    <a:pt x="47303457" y="0"/>
                  </a:lnTo>
                  <a:close/>
                  <a:moveTo>
                    <a:pt x="0" y="0"/>
                  </a:moveTo>
                  <a:lnTo>
                    <a:pt x="144780" y="0"/>
                  </a:lnTo>
                  <a:lnTo>
                    <a:pt x="144780" y="144780"/>
                  </a:lnTo>
                  <a:lnTo>
                    <a:pt x="0" y="144780"/>
                  </a:lnTo>
                  <a:lnTo>
                    <a:pt x="0" y="0"/>
                  </a:lnTo>
                  <a:close/>
                  <a:moveTo>
                    <a:pt x="144780" y="0"/>
                  </a:moveTo>
                  <a:lnTo>
                    <a:pt x="47303457" y="0"/>
                  </a:lnTo>
                  <a:lnTo>
                    <a:pt x="47303457" y="144780"/>
                  </a:lnTo>
                  <a:lnTo>
                    <a:pt x="144780" y="144780"/>
                  </a:lnTo>
                  <a:lnTo>
                    <a:pt x="144780" y="0"/>
                  </a:lnTo>
                  <a:close/>
                </a:path>
              </a:pathLst>
            </a:custGeom>
            <a:solidFill>
              <a:srgbClr val="000000"/>
            </a:solidFill>
          </p:spPr>
        </p:sp>
      </p:grpSp>
      <p:grpSp>
        <p:nvGrpSpPr>
          <p:cNvPr id="6" name="Group 6"/>
          <p:cNvGrpSpPr/>
          <p:nvPr/>
        </p:nvGrpSpPr>
        <p:grpSpPr>
          <a:xfrm>
            <a:off x="60558" y="114300"/>
            <a:ext cx="18075042" cy="9982200"/>
            <a:chOff x="0" y="0"/>
            <a:chExt cx="43074205" cy="21840442"/>
          </a:xfrm>
        </p:grpSpPr>
        <p:sp>
          <p:nvSpPr>
            <p:cNvPr id="7" name="Freeform 7"/>
            <p:cNvSpPr/>
            <p:nvPr/>
          </p:nvSpPr>
          <p:spPr>
            <a:xfrm>
              <a:off x="72390" y="72390"/>
              <a:ext cx="42929426" cy="21695663"/>
            </a:xfrm>
            <a:custGeom>
              <a:avLst/>
              <a:gdLst/>
              <a:ahLst/>
              <a:cxnLst/>
              <a:rect l="l" t="t" r="r" b="b"/>
              <a:pathLst>
                <a:path w="42929426" h="21695663">
                  <a:moveTo>
                    <a:pt x="0" y="0"/>
                  </a:moveTo>
                  <a:lnTo>
                    <a:pt x="42929426" y="0"/>
                  </a:lnTo>
                  <a:lnTo>
                    <a:pt x="42929426" y="21695663"/>
                  </a:lnTo>
                  <a:lnTo>
                    <a:pt x="0" y="21695663"/>
                  </a:lnTo>
                  <a:lnTo>
                    <a:pt x="0" y="0"/>
                  </a:lnTo>
                  <a:close/>
                </a:path>
              </a:pathLst>
            </a:custGeom>
            <a:solidFill>
              <a:srgbClr val="FFFFFF"/>
            </a:solidFill>
          </p:spPr>
        </p:sp>
        <p:sp>
          <p:nvSpPr>
            <p:cNvPr id="8" name="Freeform 8"/>
            <p:cNvSpPr/>
            <p:nvPr/>
          </p:nvSpPr>
          <p:spPr>
            <a:xfrm>
              <a:off x="0" y="0"/>
              <a:ext cx="43074205" cy="21840442"/>
            </a:xfrm>
            <a:custGeom>
              <a:avLst/>
              <a:gdLst/>
              <a:ahLst/>
              <a:cxnLst/>
              <a:rect l="l" t="t" r="r" b="b"/>
              <a:pathLst>
                <a:path w="43074205" h="21840442">
                  <a:moveTo>
                    <a:pt x="42929426" y="21695662"/>
                  </a:moveTo>
                  <a:lnTo>
                    <a:pt x="43074205" y="21695662"/>
                  </a:lnTo>
                  <a:lnTo>
                    <a:pt x="43074205" y="21840442"/>
                  </a:lnTo>
                  <a:lnTo>
                    <a:pt x="42929426" y="21840442"/>
                  </a:lnTo>
                  <a:lnTo>
                    <a:pt x="42929426" y="21695662"/>
                  </a:lnTo>
                  <a:close/>
                  <a:moveTo>
                    <a:pt x="0" y="144780"/>
                  </a:moveTo>
                  <a:lnTo>
                    <a:pt x="144780" y="144780"/>
                  </a:lnTo>
                  <a:lnTo>
                    <a:pt x="144780" y="21695662"/>
                  </a:lnTo>
                  <a:lnTo>
                    <a:pt x="0" y="21695662"/>
                  </a:lnTo>
                  <a:lnTo>
                    <a:pt x="0" y="144780"/>
                  </a:lnTo>
                  <a:close/>
                  <a:moveTo>
                    <a:pt x="0" y="21695662"/>
                  </a:moveTo>
                  <a:lnTo>
                    <a:pt x="144780" y="21695662"/>
                  </a:lnTo>
                  <a:lnTo>
                    <a:pt x="144780" y="21840442"/>
                  </a:lnTo>
                  <a:lnTo>
                    <a:pt x="0" y="21840442"/>
                  </a:lnTo>
                  <a:lnTo>
                    <a:pt x="0" y="21695662"/>
                  </a:lnTo>
                  <a:close/>
                  <a:moveTo>
                    <a:pt x="42929426" y="144780"/>
                  </a:moveTo>
                  <a:lnTo>
                    <a:pt x="43074205" y="144780"/>
                  </a:lnTo>
                  <a:lnTo>
                    <a:pt x="43074205" y="21695662"/>
                  </a:lnTo>
                  <a:lnTo>
                    <a:pt x="42929426" y="21695662"/>
                  </a:lnTo>
                  <a:lnTo>
                    <a:pt x="42929426" y="144780"/>
                  </a:lnTo>
                  <a:close/>
                  <a:moveTo>
                    <a:pt x="144780" y="21695662"/>
                  </a:moveTo>
                  <a:lnTo>
                    <a:pt x="42929426" y="21695662"/>
                  </a:lnTo>
                  <a:lnTo>
                    <a:pt x="42929426" y="21840442"/>
                  </a:lnTo>
                  <a:lnTo>
                    <a:pt x="144780" y="21840442"/>
                  </a:lnTo>
                  <a:lnTo>
                    <a:pt x="144780" y="21695662"/>
                  </a:lnTo>
                  <a:close/>
                  <a:moveTo>
                    <a:pt x="42929426" y="0"/>
                  </a:moveTo>
                  <a:lnTo>
                    <a:pt x="43074205" y="0"/>
                  </a:lnTo>
                  <a:lnTo>
                    <a:pt x="43074205" y="144780"/>
                  </a:lnTo>
                  <a:lnTo>
                    <a:pt x="42929426" y="144780"/>
                  </a:lnTo>
                  <a:lnTo>
                    <a:pt x="42929426" y="0"/>
                  </a:lnTo>
                  <a:close/>
                  <a:moveTo>
                    <a:pt x="0" y="0"/>
                  </a:moveTo>
                  <a:lnTo>
                    <a:pt x="144780" y="0"/>
                  </a:lnTo>
                  <a:lnTo>
                    <a:pt x="144780" y="144780"/>
                  </a:lnTo>
                  <a:lnTo>
                    <a:pt x="0" y="144780"/>
                  </a:lnTo>
                  <a:lnTo>
                    <a:pt x="0" y="0"/>
                  </a:lnTo>
                  <a:close/>
                  <a:moveTo>
                    <a:pt x="144780" y="0"/>
                  </a:moveTo>
                  <a:lnTo>
                    <a:pt x="42929426" y="0"/>
                  </a:lnTo>
                  <a:lnTo>
                    <a:pt x="42929426" y="144780"/>
                  </a:lnTo>
                  <a:lnTo>
                    <a:pt x="144780" y="144780"/>
                  </a:lnTo>
                  <a:lnTo>
                    <a:pt x="144780" y="0"/>
                  </a:lnTo>
                  <a:close/>
                </a:path>
              </a:pathLst>
            </a:custGeom>
            <a:solidFill>
              <a:srgbClr val="000000"/>
            </a:solidFill>
          </p:spPr>
        </p:sp>
      </p:grpSp>
      <p:graphicFrame>
        <p:nvGraphicFramePr>
          <p:cNvPr id="23" name="Table 22"/>
          <p:cNvGraphicFramePr>
            <a:graphicFrameLocks noGrp="1"/>
          </p:cNvGraphicFramePr>
          <p:nvPr>
            <p:extLst>
              <p:ext uri="{D42A27DB-BD31-4B8C-83A1-F6EECF244321}">
                <p14:modId xmlns:p14="http://schemas.microsoft.com/office/powerpoint/2010/main" val="113649498"/>
              </p:ext>
            </p:extLst>
          </p:nvPr>
        </p:nvGraphicFramePr>
        <p:xfrm>
          <a:off x="601779" y="716280"/>
          <a:ext cx="16992600" cy="8778240"/>
        </p:xfrm>
        <a:graphic>
          <a:graphicData uri="http://schemas.openxmlformats.org/drawingml/2006/table">
            <a:tbl>
              <a:tblPr firstRow="1" firstCol="1" bandRow="1"/>
              <a:tblGrid>
                <a:gridCol w="4558990"/>
                <a:gridCol w="6768447"/>
                <a:gridCol w="5665163"/>
              </a:tblGrid>
              <a:tr h="59552">
                <a:tc gridSpan="3">
                  <a:txBody>
                    <a:bodyPr/>
                    <a:lstStyle/>
                    <a:p>
                      <a:pPr algn="ctr">
                        <a:lnSpc>
                          <a:spcPct val="100000"/>
                        </a:lnSpc>
                      </a:pPr>
                      <a:r>
                        <a:rPr lang="en-GB" sz="360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600" b="1">
                          <a:effectLst/>
                          <a:latin typeface="Times New Roman" panose="02020603050405020304" pitchFamily="18" charset="0"/>
                          <a:ea typeface="Times New Roman" panose="02020603050405020304" pitchFamily="18" charset="0"/>
                          <a:cs typeface="Times New Roman" panose="02020603050405020304" pitchFamily="18" charset="0"/>
                        </a:rPr>
                        <a:t>Luận đề của VB</a:t>
                      </a: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 Mục đích của việc học</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724" marR="1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59552">
                <a:tc>
                  <a:txBody>
                    <a:bodyPr/>
                    <a:lstStyle/>
                    <a:p>
                      <a:pPr algn="ctr">
                        <a:lnSpc>
                          <a:spcPct val="100000"/>
                        </a:lnSpc>
                      </a:pPr>
                      <a:r>
                        <a:rPr lang="vi-VN" sz="3600" b="1">
                          <a:effectLst/>
                          <a:latin typeface="Times New Roman" panose="02020603050405020304" pitchFamily="18" charset="0"/>
                          <a:ea typeface="Times New Roman" panose="02020603050405020304" pitchFamily="18" charset="0"/>
                          <a:cs typeface="Times New Roman" panose="02020603050405020304" pitchFamily="18" charset="0"/>
                        </a:rPr>
                        <a:t>Luận điểm</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724" marR="1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vi-VN" sz="3600" b="1">
                          <a:effectLst/>
                          <a:latin typeface="Times New Roman" panose="02020603050405020304" pitchFamily="18" charset="0"/>
                          <a:ea typeface="Times New Roman" panose="02020603050405020304" pitchFamily="18" charset="0"/>
                          <a:cs typeface="Times New Roman" panose="02020603050405020304" pitchFamily="18" charset="0"/>
                        </a:rPr>
                        <a:t>Lí lẽ</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724" marR="1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vi-VN" sz="3600" b="1">
                          <a:effectLst/>
                          <a:latin typeface="Times New Roman" panose="02020603050405020304" pitchFamily="18" charset="0"/>
                          <a:ea typeface="Times New Roman" panose="02020603050405020304" pitchFamily="18" charset="0"/>
                          <a:cs typeface="Times New Roman" panose="02020603050405020304" pitchFamily="18" charset="0"/>
                        </a:rPr>
                        <a:t>Bằng chứng</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724" marR="1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1491">
                <a:tc>
                  <a:txBody>
                    <a:bodyPr/>
                    <a:lstStyle/>
                    <a:p>
                      <a:pPr>
                        <a:lnSpc>
                          <a:spcPct val="100000"/>
                        </a:lnSpc>
                      </a:pPr>
                      <a:r>
                        <a:rPr lang="vi-VN" sz="3600" b="1">
                          <a:effectLst/>
                          <a:latin typeface="Times New Roman" panose="02020603050405020304" pitchFamily="18" charset="0"/>
                          <a:ea typeface="Times New Roman" panose="02020603050405020304" pitchFamily="18" charset="0"/>
                          <a:cs typeface="Times New Roman" panose="02020603050405020304" pitchFamily="18" charset="0"/>
                        </a:rPr>
                        <a:t>Luận điểm 3:</a:t>
                      </a: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 Mục đích thứ ba của việc học là </a:t>
                      </a:r>
                      <a:r>
                        <a:rPr lang="vi-VN" sz="3600" b="1">
                          <a:effectLst/>
                          <a:latin typeface="Times New Roman" panose="02020603050405020304" pitchFamily="18" charset="0"/>
                          <a:ea typeface="Times New Roman" panose="02020603050405020304" pitchFamily="18" charset="0"/>
                          <a:cs typeface="Times New Roman" panose="02020603050405020304" pitchFamily="18" charset="0"/>
                        </a:rPr>
                        <a:t>học để hợp tác, cùng chung sống</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724" marR="1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 Biết hợp tác để cùng chung sống với mọi người (gia đình, thế hệ, quê hương, ..)</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pP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 Biết hợp tác để chung sống hòa bình.</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pP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 Biết hợp tác để là công dân tốt, quan tâm đến vấn đề chung của nhân loại;</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pP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 Biết hợp tác để tạo ra năng lực giải quyết vấn đề;</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724" marR="1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 về các mối quan hệ của con người với gia đình, quê hương, dân tộc</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pP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 Thế giới còn nhiều xung đột, căng thẳng, hiềm khích</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pP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 Các vấn đề nhân loại như bảo vệ môi trường, đói nghèo, bệnh tật, ..</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pP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724" marR="1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5969">
                <a:tc>
                  <a:txBody>
                    <a:bodyPr/>
                    <a:lstStyle/>
                    <a:p>
                      <a:pPr>
                        <a:lnSpc>
                          <a:spcPct val="100000"/>
                        </a:lnSpc>
                      </a:pPr>
                      <a:r>
                        <a:rPr lang="en-US" sz="3600" b="1">
                          <a:effectLst/>
                          <a:latin typeface="Times New Roman" panose="02020603050405020304" pitchFamily="18" charset="0"/>
                          <a:ea typeface="Times New Roman" panose="02020603050405020304" pitchFamily="18" charset="0"/>
                          <a:cs typeface="Times New Roman" panose="02020603050405020304" pitchFamily="18" charset="0"/>
                        </a:rPr>
                        <a:t>Luận điểm 4:</a:t>
                      </a: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 Mục đích thứ tư của việc học là </a:t>
                      </a:r>
                      <a:r>
                        <a:rPr lang="en-US" sz="3600" b="1">
                          <a:effectLst/>
                          <a:latin typeface="Times New Roman" panose="02020603050405020304" pitchFamily="18" charset="0"/>
                          <a:ea typeface="Times New Roman" panose="02020603050405020304" pitchFamily="18" charset="0"/>
                          <a:cs typeface="Times New Roman" panose="02020603050405020304" pitchFamily="18" charset="0"/>
                        </a:rPr>
                        <a:t>học để làm người</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724" marR="1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 Học để phát triển mình, để hiểu mình, để biến đổi mình, vượt qua bản thân, để làm phong phú giá trị con ngừời mình</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724" marR="1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Hành trình: hoc- hiểu- làm- hợp tác, ...</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724" marR="14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6268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716130" y="748453"/>
            <a:ext cx="16855739" cy="8790095"/>
            <a:chOff x="0" y="0"/>
            <a:chExt cx="47448236" cy="24743767"/>
          </a:xfrm>
        </p:grpSpPr>
        <p:sp>
          <p:nvSpPr>
            <p:cNvPr id="4" name="Freeform 4"/>
            <p:cNvSpPr/>
            <p:nvPr/>
          </p:nvSpPr>
          <p:spPr>
            <a:xfrm>
              <a:off x="72390" y="72390"/>
              <a:ext cx="47303456" cy="24598988"/>
            </a:xfrm>
            <a:custGeom>
              <a:avLst/>
              <a:gdLst/>
              <a:ahLst/>
              <a:cxnLst/>
              <a:rect l="l" t="t" r="r" b="b"/>
              <a:pathLst>
                <a:path w="47303456" h="24598988">
                  <a:moveTo>
                    <a:pt x="0" y="0"/>
                  </a:moveTo>
                  <a:lnTo>
                    <a:pt x="47303456" y="0"/>
                  </a:lnTo>
                  <a:lnTo>
                    <a:pt x="47303456" y="24598988"/>
                  </a:lnTo>
                  <a:lnTo>
                    <a:pt x="0" y="24598988"/>
                  </a:lnTo>
                  <a:lnTo>
                    <a:pt x="0" y="0"/>
                  </a:lnTo>
                  <a:close/>
                </a:path>
              </a:pathLst>
            </a:custGeom>
            <a:solidFill>
              <a:srgbClr val="025738"/>
            </a:solidFill>
          </p:spPr>
        </p:sp>
        <p:sp>
          <p:nvSpPr>
            <p:cNvPr id="5" name="Freeform 5"/>
            <p:cNvSpPr/>
            <p:nvPr/>
          </p:nvSpPr>
          <p:spPr>
            <a:xfrm>
              <a:off x="0" y="0"/>
              <a:ext cx="47448236" cy="24743767"/>
            </a:xfrm>
            <a:custGeom>
              <a:avLst/>
              <a:gdLst/>
              <a:ahLst/>
              <a:cxnLst/>
              <a:rect l="l" t="t" r="r" b="b"/>
              <a:pathLst>
                <a:path w="47448236" h="24743767">
                  <a:moveTo>
                    <a:pt x="47303457" y="24598987"/>
                  </a:moveTo>
                  <a:lnTo>
                    <a:pt x="47448236" y="24598987"/>
                  </a:lnTo>
                  <a:lnTo>
                    <a:pt x="47448236" y="24743767"/>
                  </a:lnTo>
                  <a:lnTo>
                    <a:pt x="47303457" y="24743767"/>
                  </a:lnTo>
                  <a:lnTo>
                    <a:pt x="47303457" y="24598987"/>
                  </a:lnTo>
                  <a:close/>
                  <a:moveTo>
                    <a:pt x="0" y="144780"/>
                  </a:moveTo>
                  <a:lnTo>
                    <a:pt x="144780" y="144780"/>
                  </a:lnTo>
                  <a:lnTo>
                    <a:pt x="144780" y="24598987"/>
                  </a:lnTo>
                  <a:lnTo>
                    <a:pt x="0" y="24598987"/>
                  </a:lnTo>
                  <a:lnTo>
                    <a:pt x="0" y="144780"/>
                  </a:lnTo>
                  <a:close/>
                  <a:moveTo>
                    <a:pt x="0" y="24598987"/>
                  </a:moveTo>
                  <a:lnTo>
                    <a:pt x="144780" y="24598987"/>
                  </a:lnTo>
                  <a:lnTo>
                    <a:pt x="144780" y="24743767"/>
                  </a:lnTo>
                  <a:lnTo>
                    <a:pt x="0" y="24743767"/>
                  </a:lnTo>
                  <a:lnTo>
                    <a:pt x="0" y="24598987"/>
                  </a:lnTo>
                  <a:close/>
                  <a:moveTo>
                    <a:pt x="47303457" y="144780"/>
                  </a:moveTo>
                  <a:lnTo>
                    <a:pt x="47448236" y="144780"/>
                  </a:lnTo>
                  <a:lnTo>
                    <a:pt x="47448236" y="24598987"/>
                  </a:lnTo>
                  <a:lnTo>
                    <a:pt x="47303457" y="24598987"/>
                  </a:lnTo>
                  <a:lnTo>
                    <a:pt x="47303457" y="144780"/>
                  </a:lnTo>
                  <a:close/>
                  <a:moveTo>
                    <a:pt x="144780" y="24598987"/>
                  </a:moveTo>
                  <a:lnTo>
                    <a:pt x="47303457" y="24598987"/>
                  </a:lnTo>
                  <a:lnTo>
                    <a:pt x="47303457" y="24743767"/>
                  </a:lnTo>
                  <a:lnTo>
                    <a:pt x="144780" y="24743767"/>
                  </a:lnTo>
                  <a:lnTo>
                    <a:pt x="144780" y="24598987"/>
                  </a:lnTo>
                  <a:close/>
                  <a:moveTo>
                    <a:pt x="47303457" y="0"/>
                  </a:moveTo>
                  <a:lnTo>
                    <a:pt x="47448236" y="0"/>
                  </a:lnTo>
                  <a:lnTo>
                    <a:pt x="47448236" y="144780"/>
                  </a:lnTo>
                  <a:lnTo>
                    <a:pt x="47303457" y="144780"/>
                  </a:lnTo>
                  <a:lnTo>
                    <a:pt x="47303457" y="0"/>
                  </a:lnTo>
                  <a:close/>
                  <a:moveTo>
                    <a:pt x="0" y="0"/>
                  </a:moveTo>
                  <a:lnTo>
                    <a:pt x="144780" y="0"/>
                  </a:lnTo>
                  <a:lnTo>
                    <a:pt x="144780" y="144780"/>
                  </a:lnTo>
                  <a:lnTo>
                    <a:pt x="0" y="144780"/>
                  </a:lnTo>
                  <a:lnTo>
                    <a:pt x="0" y="0"/>
                  </a:lnTo>
                  <a:close/>
                  <a:moveTo>
                    <a:pt x="144780" y="0"/>
                  </a:moveTo>
                  <a:lnTo>
                    <a:pt x="47303457" y="0"/>
                  </a:lnTo>
                  <a:lnTo>
                    <a:pt x="47303457" y="144780"/>
                  </a:lnTo>
                  <a:lnTo>
                    <a:pt x="144780" y="144780"/>
                  </a:lnTo>
                  <a:lnTo>
                    <a:pt x="144780" y="0"/>
                  </a:lnTo>
                  <a:close/>
                </a:path>
              </a:pathLst>
            </a:custGeom>
            <a:solidFill>
              <a:srgbClr val="000000"/>
            </a:solidFill>
          </p:spPr>
        </p:sp>
      </p:grpSp>
      <p:grpSp>
        <p:nvGrpSpPr>
          <p:cNvPr id="6" name="Group 6"/>
          <p:cNvGrpSpPr/>
          <p:nvPr/>
        </p:nvGrpSpPr>
        <p:grpSpPr>
          <a:xfrm>
            <a:off x="1028700" y="1028700"/>
            <a:ext cx="16230600" cy="8229600"/>
            <a:chOff x="0" y="0"/>
            <a:chExt cx="43074205" cy="21840442"/>
          </a:xfrm>
        </p:grpSpPr>
        <p:sp>
          <p:nvSpPr>
            <p:cNvPr id="7" name="Freeform 7"/>
            <p:cNvSpPr/>
            <p:nvPr/>
          </p:nvSpPr>
          <p:spPr>
            <a:xfrm>
              <a:off x="72390" y="72390"/>
              <a:ext cx="42929425" cy="21695661"/>
            </a:xfrm>
            <a:custGeom>
              <a:avLst/>
              <a:gdLst/>
              <a:ahLst/>
              <a:cxnLst/>
              <a:rect l="l" t="t" r="r" b="b"/>
              <a:pathLst>
                <a:path w="42929426" h="21695663">
                  <a:moveTo>
                    <a:pt x="0" y="0"/>
                  </a:moveTo>
                  <a:lnTo>
                    <a:pt x="42929426" y="0"/>
                  </a:lnTo>
                  <a:lnTo>
                    <a:pt x="42929426" y="21695663"/>
                  </a:lnTo>
                  <a:lnTo>
                    <a:pt x="0" y="21695663"/>
                  </a:lnTo>
                  <a:lnTo>
                    <a:pt x="0" y="0"/>
                  </a:lnTo>
                  <a:close/>
                </a:path>
              </a:pathLst>
            </a:custGeom>
            <a:solidFill>
              <a:srgbClr val="FFFFFF"/>
            </a:solidFill>
          </p:spPr>
        </p:sp>
        <p:sp>
          <p:nvSpPr>
            <p:cNvPr id="8" name="Freeform 8"/>
            <p:cNvSpPr/>
            <p:nvPr/>
          </p:nvSpPr>
          <p:spPr>
            <a:xfrm>
              <a:off x="0" y="0"/>
              <a:ext cx="43074205" cy="21840442"/>
            </a:xfrm>
            <a:custGeom>
              <a:avLst/>
              <a:gdLst/>
              <a:ahLst/>
              <a:cxnLst/>
              <a:rect l="l" t="t" r="r" b="b"/>
              <a:pathLst>
                <a:path w="43074205" h="21840442">
                  <a:moveTo>
                    <a:pt x="42929426" y="21695662"/>
                  </a:moveTo>
                  <a:lnTo>
                    <a:pt x="43074205" y="21695662"/>
                  </a:lnTo>
                  <a:lnTo>
                    <a:pt x="43074205" y="21840442"/>
                  </a:lnTo>
                  <a:lnTo>
                    <a:pt x="42929426" y="21840442"/>
                  </a:lnTo>
                  <a:lnTo>
                    <a:pt x="42929426" y="21695662"/>
                  </a:lnTo>
                  <a:close/>
                  <a:moveTo>
                    <a:pt x="0" y="144780"/>
                  </a:moveTo>
                  <a:lnTo>
                    <a:pt x="144780" y="144780"/>
                  </a:lnTo>
                  <a:lnTo>
                    <a:pt x="144780" y="21695662"/>
                  </a:lnTo>
                  <a:lnTo>
                    <a:pt x="0" y="21695662"/>
                  </a:lnTo>
                  <a:lnTo>
                    <a:pt x="0" y="144780"/>
                  </a:lnTo>
                  <a:close/>
                  <a:moveTo>
                    <a:pt x="0" y="21695662"/>
                  </a:moveTo>
                  <a:lnTo>
                    <a:pt x="144780" y="21695662"/>
                  </a:lnTo>
                  <a:lnTo>
                    <a:pt x="144780" y="21840442"/>
                  </a:lnTo>
                  <a:lnTo>
                    <a:pt x="0" y="21840442"/>
                  </a:lnTo>
                  <a:lnTo>
                    <a:pt x="0" y="21695662"/>
                  </a:lnTo>
                  <a:close/>
                  <a:moveTo>
                    <a:pt x="42929426" y="144780"/>
                  </a:moveTo>
                  <a:lnTo>
                    <a:pt x="43074205" y="144780"/>
                  </a:lnTo>
                  <a:lnTo>
                    <a:pt x="43074205" y="21695662"/>
                  </a:lnTo>
                  <a:lnTo>
                    <a:pt x="42929426" y="21695662"/>
                  </a:lnTo>
                  <a:lnTo>
                    <a:pt x="42929426" y="144780"/>
                  </a:lnTo>
                  <a:close/>
                  <a:moveTo>
                    <a:pt x="144780" y="21695662"/>
                  </a:moveTo>
                  <a:lnTo>
                    <a:pt x="42929426" y="21695662"/>
                  </a:lnTo>
                  <a:lnTo>
                    <a:pt x="42929426" y="21840442"/>
                  </a:lnTo>
                  <a:lnTo>
                    <a:pt x="144780" y="21840442"/>
                  </a:lnTo>
                  <a:lnTo>
                    <a:pt x="144780" y="21695662"/>
                  </a:lnTo>
                  <a:close/>
                  <a:moveTo>
                    <a:pt x="42929426" y="0"/>
                  </a:moveTo>
                  <a:lnTo>
                    <a:pt x="43074205" y="0"/>
                  </a:lnTo>
                  <a:lnTo>
                    <a:pt x="43074205" y="144780"/>
                  </a:lnTo>
                  <a:lnTo>
                    <a:pt x="42929426" y="144780"/>
                  </a:lnTo>
                  <a:lnTo>
                    <a:pt x="42929426" y="0"/>
                  </a:lnTo>
                  <a:close/>
                  <a:moveTo>
                    <a:pt x="0" y="0"/>
                  </a:moveTo>
                  <a:lnTo>
                    <a:pt x="144780" y="0"/>
                  </a:lnTo>
                  <a:lnTo>
                    <a:pt x="144780" y="144780"/>
                  </a:lnTo>
                  <a:lnTo>
                    <a:pt x="0" y="144780"/>
                  </a:lnTo>
                  <a:lnTo>
                    <a:pt x="0" y="0"/>
                  </a:lnTo>
                  <a:close/>
                  <a:moveTo>
                    <a:pt x="144780" y="0"/>
                  </a:moveTo>
                  <a:lnTo>
                    <a:pt x="42929426" y="0"/>
                  </a:lnTo>
                  <a:lnTo>
                    <a:pt x="42929426" y="144780"/>
                  </a:lnTo>
                  <a:lnTo>
                    <a:pt x="144780" y="144780"/>
                  </a:lnTo>
                  <a:lnTo>
                    <a:pt x="144780" y="0"/>
                  </a:lnTo>
                  <a:close/>
                </a:path>
              </a:pathLst>
            </a:custGeom>
            <a:solidFill>
              <a:srgbClr val="000000"/>
            </a:solidFill>
          </p:spPr>
        </p:sp>
      </p:grpSp>
      <p:sp>
        <p:nvSpPr>
          <p:cNvPr id="9" name="Freeform 9"/>
          <p:cNvSpPr/>
          <p:nvPr/>
        </p:nvSpPr>
        <p:spPr>
          <a:xfrm>
            <a:off x="14478000" y="1485900"/>
            <a:ext cx="4500730" cy="11872765"/>
          </a:xfrm>
          <a:custGeom>
            <a:avLst/>
            <a:gdLst/>
            <a:ahLst/>
            <a:cxnLst/>
            <a:rect l="l" t="t" r="r" b="b"/>
            <a:pathLst>
              <a:path w="5436737" h="11872765">
                <a:moveTo>
                  <a:pt x="0" y="0"/>
                </a:moveTo>
                <a:lnTo>
                  <a:pt x="5436737" y="0"/>
                </a:lnTo>
                <a:lnTo>
                  <a:pt x="5436737" y="11872764"/>
                </a:lnTo>
                <a:lnTo>
                  <a:pt x="0" y="11872764"/>
                </a:lnTo>
                <a:lnTo>
                  <a:pt x="0" y="0"/>
                </a:lnTo>
                <a:close/>
              </a:path>
            </a:pathLst>
          </a:custGeom>
          <a:blipFill>
            <a:blip r:embed="rId3"/>
            <a:stretch>
              <a:fillRect/>
            </a:stretch>
          </a:blipFill>
        </p:spPr>
      </p:sp>
      <p:sp>
        <p:nvSpPr>
          <p:cNvPr id="12" name="Rectangle 11"/>
          <p:cNvSpPr/>
          <p:nvPr/>
        </p:nvSpPr>
        <p:spPr>
          <a:xfrm>
            <a:off x="7010400" y="1294696"/>
            <a:ext cx="2561920" cy="830997"/>
          </a:xfrm>
          <a:prstGeom prst="rect">
            <a:avLst/>
          </a:prstGeom>
        </p:spPr>
        <p:txBody>
          <a:bodyPr wrap="none">
            <a:spAutoFit/>
          </a:bodyPr>
          <a:lstStyle/>
          <a:p>
            <a:r>
              <a:rPr lang="en-US" sz="4800" b="1">
                <a:latin typeface="Times New Roman" panose="02020603050405020304" pitchFamily="18" charset="0"/>
                <a:ea typeface="Times New Roman" panose="02020603050405020304" pitchFamily="18" charset="0"/>
              </a:rPr>
              <a:t>Nhận xét</a:t>
            </a:r>
            <a:endParaRPr lang="en-GB" sz="4800"/>
          </a:p>
        </p:txBody>
      </p:sp>
      <p:sp>
        <p:nvSpPr>
          <p:cNvPr id="13" name="Rectangle 12"/>
          <p:cNvSpPr/>
          <p:nvPr/>
        </p:nvSpPr>
        <p:spPr>
          <a:xfrm>
            <a:off x="1600200" y="2296567"/>
            <a:ext cx="12420600" cy="6430222"/>
          </a:xfrm>
          <a:prstGeom prst="rect">
            <a:avLst/>
          </a:prstGeom>
        </p:spPr>
        <p:txBody>
          <a:bodyPr wrap="square">
            <a:spAutoFit/>
          </a:bodyPr>
          <a:lstStyle/>
          <a:p>
            <a:pPr algn="just">
              <a:lnSpc>
                <a:spcPct val="130000"/>
              </a:lnSpc>
            </a:pPr>
            <a:r>
              <a:rPr lang="vi-VN" sz="3200" b="1">
                <a:latin typeface="Times New Roman" panose="02020603050405020304" pitchFamily="18" charset="0"/>
                <a:ea typeface="Times New Roman" panose="02020603050405020304" pitchFamily="18" charset="0"/>
              </a:rPr>
              <a:t>- Về cách sắp xếp các luận điểm:</a:t>
            </a:r>
            <a:r>
              <a:rPr lang="vi-VN" sz="3200">
                <a:latin typeface="Times New Roman" panose="02020603050405020304" pitchFamily="18" charset="0"/>
                <a:ea typeface="Times New Roman" panose="02020603050405020304" pitchFamily="18" charset="0"/>
              </a:rPr>
              <a:t> </a:t>
            </a:r>
            <a:r>
              <a:rPr lang="vi-VN" sz="3200" smtClean="0">
                <a:latin typeface="Times New Roman" panose="02020603050405020304" pitchFamily="18" charset="0"/>
                <a:ea typeface="Times New Roman" panose="02020603050405020304" pitchFamily="18" charset="0"/>
              </a:rPr>
              <a:t>sắp </a:t>
            </a:r>
            <a:r>
              <a:rPr lang="vi-VN" sz="3200">
                <a:latin typeface="Times New Roman" panose="02020603050405020304" pitchFamily="18" charset="0"/>
                <a:ea typeface="Times New Roman" panose="02020603050405020304" pitchFamily="18" charset="0"/>
              </a:rPr>
              <a:t>xếp </a:t>
            </a:r>
            <a:r>
              <a:rPr lang="vi-VN" sz="3200" smtClean="0">
                <a:latin typeface="Times New Roman" panose="02020603050405020304" pitchFamily="18" charset="0"/>
                <a:ea typeface="Times New Roman" panose="02020603050405020304" pitchFamily="18" charset="0"/>
              </a:rPr>
              <a:t>theo </a:t>
            </a:r>
            <a:r>
              <a:rPr lang="vi-VN" sz="3200">
                <a:latin typeface="Times New Roman" panose="02020603050405020304" pitchFamily="18" charset="0"/>
                <a:ea typeface="Times New Roman" panose="02020603050405020304" pitchFamily="18" charset="0"/>
              </a:rPr>
              <a:t>một trật tự lô gích, khoa học, </a:t>
            </a:r>
            <a:r>
              <a:rPr lang="vi-VN" sz="3200" smtClean="0">
                <a:latin typeface="Times New Roman" panose="02020603050405020304" pitchFamily="18" charset="0"/>
                <a:ea typeface="Times New Roman" panose="02020603050405020304" pitchFamily="18" charset="0"/>
              </a:rPr>
              <a:t>theo </a:t>
            </a:r>
            <a:r>
              <a:rPr lang="vi-VN" sz="3200">
                <a:latin typeface="Times New Roman" panose="02020603050405020304" pitchFamily="18" charset="0"/>
                <a:ea typeface="Times New Roman" panose="02020603050405020304" pitchFamily="18" charset="0"/>
              </a:rPr>
              <a:t>thứ tự tăng dần mức độ và tầm quan trọng, đúng với trình tự khi nói tới bốn trụ cột giáo dục của UNESCO.</a:t>
            </a:r>
            <a:endParaRPr lang="en-GB" sz="3200">
              <a:latin typeface="Times New Roman" panose="02020603050405020304" pitchFamily="18" charset="0"/>
              <a:ea typeface="Times New Roman" panose="02020603050405020304" pitchFamily="18" charset="0"/>
            </a:endParaRPr>
          </a:p>
          <a:p>
            <a:pPr algn="just">
              <a:lnSpc>
                <a:spcPct val="130000"/>
              </a:lnSpc>
            </a:pPr>
            <a:r>
              <a:rPr lang="vi-VN" sz="3200" b="1" smtClean="0">
                <a:latin typeface="Times New Roman" panose="02020603050405020304" pitchFamily="18" charset="0"/>
                <a:ea typeface="Times New Roman" panose="02020603050405020304" pitchFamily="18" charset="0"/>
              </a:rPr>
              <a:t>- Về </a:t>
            </a:r>
            <a:r>
              <a:rPr lang="vi-VN" sz="3200" b="1">
                <a:latin typeface="Times New Roman" panose="02020603050405020304" pitchFamily="18" charset="0"/>
                <a:ea typeface="Times New Roman" panose="02020603050405020304" pitchFamily="18" charset="0"/>
              </a:rPr>
              <a:t>mục đích viết của tác giả:</a:t>
            </a:r>
            <a:r>
              <a:rPr lang="vi-VN" sz="3200">
                <a:latin typeface="Times New Roman" panose="02020603050405020304" pitchFamily="18" charset="0"/>
                <a:ea typeface="Times New Roman" panose="02020603050405020304" pitchFamily="18" charset="0"/>
              </a:rPr>
              <a:t> muốn khẳng định bốn trụ cột, cũng là bốn mục đích quan trọng của việc học, giúp cho mọi người có nhận thức đúng đắn, tránh hiểu sai lệch sẽ dẫn đến những hệ lụy đáng tiếc </a:t>
            </a:r>
            <a:endParaRPr lang="vi-VN" sz="3200" smtClean="0">
              <a:latin typeface="Times New Roman" panose="02020603050405020304" pitchFamily="18" charset="0"/>
              <a:ea typeface="Times New Roman" panose="02020603050405020304" pitchFamily="18" charset="0"/>
            </a:endParaRPr>
          </a:p>
          <a:p>
            <a:pPr algn="just">
              <a:lnSpc>
                <a:spcPct val="130000"/>
              </a:lnSpc>
            </a:pPr>
            <a:r>
              <a:rPr lang="vi-VN" sz="3200" b="1" smtClean="0">
                <a:latin typeface="Times New Roman" panose="02020603050405020304" pitchFamily="18" charset="0"/>
                <a:ea typeface="Times New Roman" panose="02020603050405020304" pitchFamily="18" charset="0"/>
              </a:rPr>
              <a:t>- </a:t>
            </a:r>
            <a:r>
              <a:rPr lang="vi-VN" sz="3200" b="1">
                <a:latin typeface="Times New Roman" panose="02020603050405020304" pitchFamily="18" charset="0"/>
                <a:ea typeface="Times New Roman" panose="02020603050405020304" pitchFamily="18" charset="0"/>
              </a:rPr>
              <a:t>Về ý nghĩa của văn bản</a:t>
            </a:r>
            <a:r>
              <a:rPr lang="vi-VN" sz="3200">
                <a:latin typeface="Times New Roman" panose="02020603050405020304" pitchFamily="18" charset="0"/>
                <a:ea typeface="Times New Roman" panose="02020603050405020304" pitchFamily="18" charset="0"/>
              </a:rPr>
              <a:t>: </a:t>
            </a:r>
            <a:r>
              <a:rPr lang="vi-VN" sz="3200" smtClean="0">
                <a:latin typeface="Times New Roman" panose="02020603050405020304" pitchFamily="18" charset="0"/>
                <a:ea typeface="Times New Roman" panose="02020603050405020304" pitchFamily="18" charset="0"/>
              </a:rPr>
              <a:t>muốn </a:t>
            </a:r>
            <a:r>
              <a:rPr lang="vi-VN" sz="3200">
                <a:latin typeface="Times New Roman" panose="02020603050405020304" pitchFamily="18" charset="0"/>
                <a:ea typeface="Times New Roman" panose="02020603050405020304" pitchFamily="18" charset="0"/>
              </a:rPr>
              <a:t>hướng tới nền văn minh trí tuệ thì con người phải coi trọng việc học; tích cực, tự giác “thực học”; “thực rèn” để trở thành người lao động tự chủ, năng động, sáng tạo, đáp ứng yêu cầu của bối cảnh hội hập quốc tế.</a:t>
            </a:r>
            <a:endParaRPr lang="en-GB"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186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arn(inVertical)">
                                      <p:cBhvr>
                                        <p:cTn id="12" dur="500"/>
                                        <p:tgtEl>
                                          <p:spTgt spid="1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barn(inVertical)">
                                      <p:cBhvr>
                                        <p:cTn id="15" dur="500"/>
                                        <p:tgtEl>
                                          <p:spTgt spid="1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barn(inVertical)">
                                      <p:cBhvr>
                                        <p:cTn id="18"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1191830" y="190499"/>
            <a:ext cx="20671660" cy="9677401"/>
            <a:chOff x="0" y="0"/>
            <a:chExt cx="58189900" cy="14293162"/>
          </a:xfrm>
        </p:grpSpPr>
        <p:sp>
          <p:nvSpPr>
            <p:cNvPr id="4" name="Freeform 4"/>
            <p:cNvSpPr/>
            <p:nvPr/>
          </p:nvSpPr>
          <p:spPr>
            <a:xfrm>
              <a:off x="72390" y="72390"/>
              <a:ext cx="58045123" cy="14220772"/>
            </a:xfrm>
            <a:custGeom>
              <a:avLst/>
              <a:gdLst/>
              <a:ahLst/>
              <a:cxnLst/>
              <a:rect l="l" t="t" r="r" b="b"/>
              <a:pathLst>
                <a:path w="58045123" h="14220772">
                  <a:moveTo>
                    <a:pt x="0" y="0"/>
                  </a:moveTo>
                  <a:lnTo>
                    <a:pt x="58045123" y="0"/>
                  </a:lnTo>
                  <a:lnTo>
                    <a:pt x="58045123" y="14220772"/>
                  </a:lnTo>
                  <a:lnTo>
                    <a:pt x="0" y="14220772"/>
                  </a:lnTo>
                  <a:lnTo>
                    <a:pt x="0" y="0"/>
                  </a:lnTo>
                  <a:close/>
                </a:path>
              </a:pathLst>
            </a:custGeom>
            <a:solidFill>
              <a:srgbClr val="025738"/>
            </a:solidFill>
          </p:spPr>
        </p:sp>
        <p:sp>
          <p:nvSpPr>
            <p:cNvPr id="5" name="Freeform 5"/>
            <p:cNvSpPr/>
            <p:nvPr/>
          </p:nvSpPr>
          <p:spPr>
            <a:xfrm>
              <a:off x="0" y="0"/>
              <a:ext cx="58189900" cy="13958334"/>
            </a:xfrm>
            <a:custGeom>
              <a:avLst/>
              <a:gdLst/>
              <a:ahLst/>
              <a:cxnLst/>
              <a:rect l="l" t="t" r="r" b="b"/>
              <a:pathLst>
                <a:path w="58189899" h="14365551">
                  <a:moveTo>
                    <a:pt x="58045121" y="14220772"/>
                  </a:moveTo>
                  <a:lnTo>
                    <a:pt x="58189899" y="14220772"/>
                  </a:lnTo>
                  <a:lnTo>
                    <a:pt x="58189899" y="14365551"/>
                  </a:lnTo>
                  <a:lnTo>
                    <a:pt x="58045121" y="14365551"/>
                  </a:lnTo>
                  <a:lnTo>
                    <a:pt x="58045121" y="14220772"/>
                  </a:lnTo>
                  <a:close/>
                  <a:moveTo>
                    <a:pt x="0" y="144780"/>
                  </a:moveTo>
                  <a:lnTo>
                    <a:pt x="144780" y="144780"/>
                  </a:lnTo>
                  <a:lnTo>
                    <a:pt x="144780" y="14220772"/>
                  </a:lnTo>
                  <a:lnTo>
                    <a:pt x="0" y="14220772"/>
                  </a:lnTo>
                  <a:lnTo>
                    <a:pt x="0" y="144780"/>
                  </a:lnTo>
                  <a:close/>
                  <a:moveTo>
                    <a:pt x="0" y="14220772"/>
                  </a:moveTo>
                  <a:lnTo>
                    <a:pt x="144780" y="14220772"/>
                  </a:lnTo>
                  <a:lnTo>
                    <a:pt x="144780" y="14365551"/>
                  </a:lnTo>
                  <a:lnTo>
                    <a:pt x="0" y="14365551"/>
                  </a:lnTo>
                  <a:lnTo>
                    <a:pt x="0" y="14220772"/>
                  </a:lnTo>
                  <a:close/>
                  <a:moveTo>
                    <a:pt x="58045121" y="144780"/>
                  </a:moveTo>
                  <a:lnTo>
                    <a:pt x="58189899" y="144780"/>
                  </a:lnTo>
                  <a:lnTo>
                    <a:pt x="58189899" y="14220772"/>
                  </a:lnTo>
                  <a:lnTo>
                    <a:pt x="58045121" y="14220772"/>
                  </a:lnTo>
                  <a:lnTo>
                    <a:pt x="58045121" y="144780"/>
                  </a:lnTo>
                  <a:close/>
                  <a:moveTo>
                    <a:pt x="144780" y="14220772"/>
                  </a:moveTo>
                  <a:lnTo>
                    <a:pt x="58045121" y="14220772"/>
                  </a:lnTo>
                  <a:lnTo>
                    <a:pt x="58045121" y="14365551"/>
                  </a:lnTo>
                  <a:lnTo>
                    <a:pt x="144780" y="14365551"/>
                  </a:lnTo>
                  <a:lnTo>
                    <a:pt x="144780" y="14220772"/>
                  </a:lnTo>
                  <a:close/>
                  <a:moveTo>
                    <a:pt x="58045121" y="0"/>
                  </a:moveTo>
                  <a:lnTo>
                    <a:pt x="58189899" y="0"/>
                  </a:lnTo>
                  <a:lnTo>
                    <a:pt x="58189899" y="144780"/>
                  </a:lnTo>
                  <a:lnTo>
                    <a:pt x="58045121" y="144780"/>
                  </a:lnTo>
                  <a:lnTo>
                    <a:pt x="58045121" y="0"/>
                  </a:lnTo>
                  <a:close/>
                  <a:moveTo>
                    <a:pt x="0" y="0"/>
                  </a:moveTo>
                  <a:lnTo>
                    <a:pt x="144780" y="0"/>
                  </a:lnTo>
                  <a:lnTo>
                    <a:pt x="144780" y="144780"/>
                  </a:lnTo>
                  <a:lnTo>
                    <a:pt x="0" y="144780"/>
                  </a:lnTo>
                  <a:lnTo>
                    <a:pt x="0" y="0"/>
                  </a:lnTo>
                  <a:close/>
                  <a:moveTo>
                    <a:pt x="144780" y="0"/>
                  </a:moveTo>
                  <a:lnTo>
                    <a:pt x="58045121" y="0"/>
                  </a:lnTo>
                  <a:lnTo>
                    <a:pt x="58045121" y="144780"/>
                  </a:lnTo>
                  <a:lnTo>
                    <a:pt x="144780" y="144780"/>
                  </a:lnTo>
                  <a:lnTo>
                    <a:pt x="144780" y="0"/>
                  </a:lnTo>
                  <a:close/>
                </a:path>
              </a:pathLst>
            </a:custGeom>
            <a:solidFill>
              <a:srgbClr val="000000"/>
            </a:solidFill>
          </p:spPr>
        </p:sp>
      </p:grpSp>
      <p:grpSp>
        <p:nvGrpSpPr>
          <p:cNvPr id="6" name="Group 6"/>
          <p:cNvGrpSpPr/>
          <p:nvPr/>
        </p:nvGrpSpPr>
        <p:grpSpPr>
          <a:xfrm>
            <a:off x="-1352118" y="495300"/>
            <a:ext cx="20992237" cy="9067800"/>
            <a:chOff x="0" y="0"/>
            <a:chExt cx="55711059" cy="11646586"/>
          </a:xfrm>
        </p:grpSpPr>
        <p:sp>
          <p:nvSpPr>
            <p:cNvPr id="7" name="Freeform 7"/>
            <p:cNvSpPr/>
            <p:nvPr/>
          </p:nvSpPr>
          <p:spPr>
            <a:xfrm>
              <a:off x="72390" y="72390"/>
              <a:ext cx="55566279" cy="11501807"/>
            </a:xfrm>
            <a:custGeom>
              <a:avLst/>
              <a:gdLst/>
              <a:ahLst/>
              <a:cxnLst/>
              <a:rect l="l" t="t" r="r" b="b"/>
              <a:pathLst>
                <a:path w="55566279" h="11501807">
                  <a:moveTo>
                    <a:pt x="0" y="0"/>
                  </a:moveTo>
                  <a:lnTo>
                    <a:pt x="55566279" y="0"/>
                  </a:lnTo>
                  <a:lnTo>
                    <a:pt x="55566279" y="11501807"/>
                  </a:lnTo>
                  <a:lnTo>
                    <a:pt x="0" y="11501807"/>
                  </a:lnTo>
                  <a:lnTo>
                    <a:pt x="0" y="0"/>
                  </a:lnTo>
                  <a:close/>
                </a:path>
              </a:pathLst>
            </a:custGeom>
            <a:solidFill>
              <a:srgbClr val="FFFFFF"/>
            </a:solidFill>
          </p:spPr>
        </p:sp>
        <p:sp>
          <p:nvSpPr>
            <p:cNvPr id="8" name="Freeform 8"/>
            <p:cNvSpPr/>
            <p:nvPr/>
          </p:nvSpPr>
          <p:spPr>
            <a:xfrm>
              <a:off x="0" y="0"/>
              <a:ext cx="55711061" cy="11646587"/>
            </a:xfrm>
            <a:custGeom>
              <a:avLst/>
              <a:gdLst/>
              <a:ahLst/>
              <a:cxnLst/>
              <a:rect l="l" t="t" r="r" b="b"/>
              <a:pathLst>
                <a:path w="55711061" h="11646587">
                  <a:moveTo>
                    <a:pt x="55566277" y="11501806"/>
                  </a:moveTo>
                  <a:lnTo>
                    <a:pt x="55711061" y="11501806"/>
                  </a:lnTo>
                  <a:lnTo>
                    <a:pt x="55711061" y="11646587"/>
                  </a:lnTo>
                  <a:lnTo>
                    <a:pt x="55566277" y="11646587"/>
                  </a:lnTo>
                  <a:lnTo>
                    <a:pt x="55566277" y="11501806"/>
                  </a:lnTo>
                  <a:close/>
                  <a:moveTo>
                    <a:pt x="0" y="144780"/>
                  </a:moveTo>
                  <a:lnTo>
                    <a:pt x="144780" y="144780"/>
                  </a:lnTo>
                  <a:lnTo>
                    <a:pt x="144780" y="11501806"/>
                  </a:lnTo>
                  <a:lnTo>
                    <a:pt x="0" y="11501806"/>
                  </a:lnTo>
                  <a:lnTo>
                    <a:pt x="0" y="144780"/>
                  </a:lnTo>
                  <a:close/>
                  <a:moveTo>
                    <a:pt x="0" y="11501806"/>
                  </a:moveTo>
                  <a:lnTo>
                    <a:pt x="144780" y="11501806"/>
                  </a:lnTo>
                  <a:lnTo>
                    <a:pt x="144780" y="11646587"/>
                  </a:lnTo>
                  <a:lnTo>
                    <a:pt x="0" y="11646587"/>
                  </a:lnTo>
                  <a:lnTo>
                    <a:pt x="0" y="11501806"/>
                  </a:lnTo>
                  <a:close/>
                  <a:moveTo>
                    <a:pt x="55566277" y="144780"/>
                  </a:moveTo>
                  <a:lnTo>
                    <a:pt x="55711061" y="144780"/>
                  </a:lnTo>
                  <a:lnTo>
                    <a:pt x="55711061" y="11501806"/>
                  </a:lnTo>
                  <a:lnTo>
                    <a:pt x="55566277" y="11501806"/>
                  </a:lnTo>
                  <a:lnTo>
                    <a:pt x="55566277" y="144780"/>
                  </a:lnTo>
                  <a:close/>
                  <a:moveTo>
                    <a:pt x="144780" y="11501806"/>
                  </a:moveTo>
                  <a:lnTo>
                    <a:pt x="55566277" y="11501806"/>
                  </a:lnTo>
                  <a:lnTo>
                    <a:pt x="55566277" y="11646587"/>
                  </a:lnTo>
                  <a:lnTo>
                    <a:pt x="144780" y="11646587"/>
                  </a:lnTo>
                  <a:lnTo>
                    <a:pt x="144780" y="11501806"/>
                  </a:lnTo>
                  <a:close/>
                  <a:moveTo>
                    <a:pt x="55566277" y="0"/>
                  </a:moveTo>
                  <a:lnTo>
                    <a:pt x="55711061" y="0"/>
                  </a:lnTo>
                  <a:lnTo>
                    <a:pt x="55711061" y="144780"/>
                  </a:lnTo>
                  <a:lnTo>
                    <a:pt x="55566277" y="144780"/>
                  </a:lnTo>
                  <a:lnTo>
                    <a:pt x="55566277" y="0"/>
                  </a:lnTo>
                  <a:close/>
                  <a:moveTo>
                    <a:pt x="0" y="0"/>
                  </a:moveTo>
                  <a:lnTo>
                    <a:pt x="144780" y="0"/>
                  </a:lnTo>
                  <a:lnTo>
                    <a:pt x="144780" y="144780"/>
                  </a:lnTo>
                  <a:lnTo>
                    <a:pt x="0" y="144780"/>
                  </a:lnTo>
                  <a:lnTo>
                    <a:pt x="0" y="0"/>
                  </a:lnTo>
                  <a:close/>
                  <a:moveTo>
                    <a:pt x="144780" y="0"/>
                  </a:moveTo>
                  <a:lnTo>
                    <a:pt x="55566277" y="0"/>
                  </a:lnTo>
                  <a:lnTo>
                    <a:pt x="55566277" y="144780"/>
                  </a:lnTo>
                  <a:lnTo>
                    <a:pt x="144780" y="144780"/>
                  </a:lnTo>
                  <a:lnTo>
                    <a:pt x="144780" y="0"/>
                  </a:lnTo>
                  <a:close/>
                </a:path>
              </a:pathLst>
            </a:custGeom>
            <a:solidFill>
              <a:srgbClr val="000000"/>
            </a:solidFill>
          </p:spPr>
        </p:sp>
      </p:grpSp>
      <p:sp>
        <p:nvSpPr>
          <p:cNvPr id="9" name="Freeform 9"/>
          <p:cNvSpPr/>
          <p:nvPr/>
        </p:nvSpPr>
        <p:spPr>
          <a:xfrm>
            <a:off x="13031967" y="1638300"/>
            <a:ext cx="7588262" cy="9268106"/>
          </a:xfrm>
          <a:custGeom>
            <a:avLst/>
            <a:gdLst/>
            <a:ahLst/>
            <a:cxnLst/>
            <a:rect l="l" t="t" r="r" b="b"/>
            <a:pathLst>
              <a:path w="7588262" h="9268106">
                <a:moveTo>
                  <a:pt x="0" y="0"/>
                </a:moveTo>
                <a:lnTo>
                  <a:pt x="7588262" y="0"/>
                </a:lnTo>
                <a:lnTo>
                  <a:pt x="7588262" y="9268106"/>
                </a:lnTo>
                <a:lnTo>
                  <a:pt x="0" y="9268106"/>
                </a:lnTo>
                <a:lnTo>
                  <a:pt x="0" y="0"/>
                </a:lnTo>
                <a:close/>
              </a:path>
            </a:pathLst>
          </a:custGeom>
          <a:blipFill>
            <a:blip r:embed="rId3"/>
            <a:stretch>
              <a:fillRect/>
            </a:stretch>
          </a:blipFill>
        </p:spPr>
      </p:sp>
      <p:sp>
        <p:nvSpPr>
          <p:cNvPr id="10" name="TextBox 10"/>
          <p:cNvSpPr txBox="1"/>
          <p:nvPr/>
        </p:nvSpPr>
        <p:spPr>
          <a:xfrm>
            <a:off x="679677" y="1176635"/>
            <a:ext cx="12192000" cy="923330"/>
          </a:xfrm>
          <a:prstGeom prst="rect">
            <a:avLst/>
          </a:prstGeom>
        </p:spPr>
        <p:txBody>
          <a:bodyPr wrap="square" lIns="0" tIns="0" rIns="0" bIns="0" rtlCol="0" anchor="t">
            <a:spAutoFit/>
          </a:bodyPr>
          <a:lstStyle/>
          <a:p>
            <a:pPr algn="ctr"/>
            <a:r>
              <a:rPr lang="en-GB" sz="6000" b="1">
                <a:latin typeface="Times New Roman" panose="02020603050405020304" pitchFamily="18" charset="0"/>
                <a:cs typeface="Times New Roman" panose="02020603050405020304" pitchFamily="18" charset="0"/>
              </a:rPr>
              <a:t>3. </a:t>
            </a:r>
            <a:r>
              <a:rPr lang="vi-VN" sz="6000" b="1">
                <a:latin typeface="Times New Roman" panose="02020603050405020304" pitchFamily="18" charset="0"/>
                <a:cs typeface="Times New Roman" panose="02020603050405020304" pitchFamily="18" charset="0"/>
              </a:rPr>
              <a:t>Đặc điểm hình thức của văn bản</a:t>
            </a:r>
            <a:endParaRPr lang="en-US" sz="6000">
              <a:solidFill>
                <a:srgbClr val="176D46"/>
              </a:solidFill>
              <a:latin typeface="Times New Roman" panose="02020603050405020304" pitchFamily="18" charset="0"/>
              <a:ea typeface="Funtastic"/>
              <a:cs typeface="Times New Roman" panose="02020603050405020304" pitchFamily="18" charset="0"/>
              <a:sym typeface="Funtastic"/>
            </a:endParaRPr>
          </a:p>
        </p:txBody>
      </p:sp>
      <p:graphicFrame>
        <p:nvGraphicFramePr>
          <p:cNvPr id="12" name="Table 11"/>
          <p:cNvGraphicFramePr>
            <a:graphicFrameLocks noGrp="1"/>
          </p:cNvGraphicFramePr>
          <p:nvPr>
            <p:extLst>
              <p:ext uri="{D42A27DB-BD31-4B8C-83A1-F6EECF244321}">
                <p14:modId xmlns:p14="http://schemas.microsoft.com/office/powerpoint/2010/main" val="1061706207"/>
              </p:ext>
            </p:extLst>
          </p:nvPr>
        </p:nvGraphicFramePr>
        <p:xfrm>
          <a:off x="533400" y="2628900"/>
          <a:ext cx="12387326" cy="5615940"/>
        </p:xfrm>
        <a:graphic>
          <a:graphicData uri="http://schemas.openxmlformats.org/drawingml/2006/table">
            <a:tbl>
              <a:tblPr firstRow="1" firstCol="1" bandRow="1"/>
              <a:tblGrid>
                <a:gridCol w="12387326"/>
              </a:tblGrid>
              <a:tr h="2875280">
                <a:tc>
                  <a:txBody>
                    <a:bodyPr/>
                    <a:lstStyle/>
                    <a:p>
                      <a:pPr algn="ctr">
                        <a:lnSpc>
                          <a:spcPct val="115000"/>
                        </a:lnSpc>
                        <a:spcBef>
                          <a:spcPts val="300"/>
                        </a:spcBef>
                        <a:spcAft>
                          <a:spcPts val="300"/>
                        </a:spcAft>
                      </a:pPr>
                      <a:r>
                        <a:rPr lang="vi-VN" sz="4000" b="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PHIẾU HT SỐ </a:t>
                      </a:r>
                      <a:r>
                        <a:rPr lang="vi-VN" sz="4000" b="1" smtClean="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02</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vi-VN" sz="4000">
                          <a:ln>
                            <a:noFill/>
                          </a:ln>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TÌM HIỂU ĐẶC ĐIỂM HÌNH THỨC CỦA VB</a:t>
                      </a:r>
                      <a:r>
                        <a:rPr lang="vi-VN" sz="400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4000" b="1">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Yêu cầu:</a:t>
                      </a:r>
                      <a:r>
                        <a:rPr lang="vi-VN" sz="400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Theo em, sức thuyết phục của văn bản này được tạo nên bởi những yếu tố nào? Hãy đưa ra lí lẽ và phân tích bằng chứng để làm rõ một trong những yếu tố đó.</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4000" b="1">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Gợi ý:</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400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Nhận xét về vấn đề nghị luận của VB và cách người viết làm rõ vấn đề ấy</a:t>
                      </a:r>
                      <a:r>
                        <a:rPr lang="vi-VN" sz="4000" smtClean="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400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Đánh giá về cách triển khai nội dung của các luận điểm.</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6799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716130" y="748453"/>
            <a:ext cx="16855739" cy="8790095"/>
            <a:chOff x="0" y="0"/>
            <a:chExt cx="47448236" cy="24743767"/>
          </a:xfrm>
        </p:grpSpPr>
        <p:sp>
          <p:nvSpPr>
            <p:cNvPr id="4" name="Freeform 4"/>
            <p:cNvSpPr/>
            <p:nvPr/>
          </p:nvSpPr>
          <p:spPr>
            <a:xfrm>
              <a:off x="72390" y="72390"/>
              <a:ext cx="47303456" cy="24598988"/>
            </a:xfrm>
            <a:custGeom>
              <a:avLst/>
              <a:gdLst/>
              <a:ahLst/>
              <a:cxnLst/>
              <a:rect l="l" t="t" r="r" b="b"/>
              <a:pathLst>
                <a:path w="47303456" h="24598988">
                  <a:moveTo>
                    <a:pt x="0" y="0"/>
                  </a:moveTo>
                  <a:lnTo>
                    <a:pt x="47303456" y="0"/>
                  </a:lnTo>
                  <a:lnTo>
                    <a:pt x="47303456" y="24598988"/>
                  </a:lnTo>
                  <a:lnTo>
                    <a:pt x="0" y="24598988"/>
                  </a:lnTo>
                  <a:lnTo>
                    <a:pt x="0" y="0"/>
                  </a:lnTo>
                  <a:close/>
                </a:path>
              </a:pathLst>
            </a:custGeom>
            <a:solidFill>
              <a:srgbClr val="025738"/>
            </a:solidFill>
          </p:spPr>
        </p:sp>
        <p:sp>
          <p:nvSpPr>
            <p:cNvPr id="5" name="Freeform 5"/>
            <p:cNvSpPr/>
            <p:nvPr/>
          </p:nvSpPr>
          <p:spPr>
            <a:xfrm>
              <a:off x="0" y="0"/>
              <a:ext cx="47448236" cy="24743767"/>
            </a:xfrm>
            <a:custGeom>
              <a:avLst/>
              <a:gdLst/>
              <a:ahLst/>
              <a:cxnLst/>
              <a:rect l="l" t="t" r="r" b="b"/>
              <a:pathLst>
                <a:path w="47448236" h="24743767">
                  <a:moveTo>
                    <a:pt x="47303457" y="24598987"/>
                  </a:moveTo>
                  <a:lnTo>
                    <a:pt x="47448236" y="24598987"/>
                  </a:lnTo>
                  <a:lnTo>
                    <a:pt x="47448236" y="24743767"/>
                  </a:lnTo>
                  <a:lnTo>
                    <a:pt x="47303457" y="24743767"/>
                  </a:lnTo>
                  <a:lnTo>
                    <a:pt x="47303457" y="24598987"/>
                  </a:lnTo>
                  <a:close/>
                  <a:moveTo>
                    <a:pt x="0" y="144780"/>
                  </a:moveTo>
                  <a:lnTo>
                    <a:pt x="144780" y="144780"/>
                  </a:lnTo>
                  <a:lnTo>
                    <a:pt x="144780" y="24598987"/>
                  </a:lnTo>
                  <a:lnTo>
                    <a:pt x="0" y="24598987"/>
                  </a:lnTo>
                  <a:lnTo>
                    <a:pt x="0" y="144780"/>
                  </a:lnTo>
                  <a:close/>
                  <a:moveTo>
                    <a:pt x="0" y="24598987"/>
                  </a:moveTo>
                  <a:lnTo>
                    <a:pt x="144780" y="24598987"/>
                  </a:lnTo>
                  <a:lnTo>
                    <a:pt x="144780" y="24743767"/>
                  </a:lnTo>
                  <a:lnTo>
                    <a:pt x="0" y="24743767"/>
                  </a:lnTo>
                  <a:lnTo>
                    <a:pt x="0" y="24598987"/>
                  </a:lnTo>
                  <a:close/>
                  <a:moveTo>
                    <a:pt x="47303457" y="144780"/>
                  </a:moveTo>
                  <a:lnTo>
                    <a:pt x="47448236" y="144780"/>
                  </a:lnTo>
                  <a:lnTo>
                    <a:pt x="47448236" y="24598987"/>
                  </a:lnTo>
                  <a:lnTo>
                    <a:pt x="47303457" y="24598987"/>
                  </a:lnTo>
                  <a:lnTo>
                    <a:pt x="47303457" y="144780"/>
                  </a:lnTo>
                  <a:close/>
                  <a:moveTo>
                    <a:pt x="144780" y="24598987"/>
                  </a:moveTo>
                  <a:lnTo>
                    <a:pt x="47303457" y="24598987"/>
                  </a:lnTo>
                  <a:lnTo>
                    <a:pt x="47303457" y="24743767"/>
                  </a:lnTo>
                  <a:lnTo>
                    <a:pt x="144780" y="24743767"/>
                  </a:lnTo>
                  <a:lnTo>
                    <a:pt x="144780" y="24598987"/>
                  </a:lnTo>
                  <a:close/>
                  <a:moveTo>
                    <a:pt x="47303457" y="0"/>
                  </a:moveTo>
                  <a:lnTo>
                    <a:pt x="47448236" y="0"/>
                  </a:lnTo>
                  <a:lnTo>
                    <a:pt x="47448236" y="144780"/>
                  </a:lnTo>
                  <a:lnTo>
                    <a:pt x="47303457" y="144780"/>
                  </a:lnTo>
                  <a:lnTo>
                    <a:pt x="47303457" y="0"/>
                  </a:lnTo>
                  <a:close/>
                  <a:moveTo>
                    <a:pt x="0" y="0"/>
                  </a:moveTo>
                  <a:lnTo>
                    <a:pt x="144780" y="0"/>
                  </a:lnTo>
                  <a:lnTo>
                    <a:pt x="144780" y="144780"/>
                  </a:lnTo>
                  <a:lnTo>
                    <a:pt x="0" y="144780"/>
                  </a:lnTo>
                  <a:lnTo>
                    <a:pt x="0" y="0"/>
                  </a:lnTo>
                  <a:close/>
                  <a:moveTo>
                    <a:pt x="144780" y="0"/>
                  </a:moveTo>
                  <a:lnTo>
                    <a:pt x="47303457" y="0"/>
                  </a:lnTo>
                  <a:lnTo>
                    <a:pt x="47303457" y="144780"/>
                  </a:lnTo>
                  <a:lnTo>
                    <a:pt x="144780" y="144780"/>
                  </a:lnTo>
                  <a:lnTo>
                    <a:pt x="144780" y="0"/>
                  </a:lnTo>
                  <a:close/>
                </a:path>
              </a:pathLst>
            </a:custGeom>
            <a:solidFill>
              <a:srgbClr val="000000"/>
            </a:solidFill>
          </p:spPr>
        </p:sp>
      </p:grpSp>
      <p:grpSp>
        <p:nvGrpSpPr>
          <p:cNvPr id="6" name="Group 6"/>
          <p:cNvGrpSpPr/>
          <p:nvPr/>
        </p:nvGrpSpPr>
        <p:grpSpPr>
          <a:xfrm>
            <a:off x="1028700" y="1028700"/>
            <a:ext cx="16230600" cy="8229600"/>
            <a:chOff x="0" y="0"/>
            <a:chExt cx="43074205" cy="21840442"/>
          </a:xfrm>
        </p:grpSpPr>
        <p:sp>
          <p:nvSpPr>
            <p:cNvPr id="7" name="Freeform 7"/>
            <p:cNvSpPr/>
            <p:nvPr/>
          </p:nvSpPr>
          <p:spPr>
            <a:xfrm>
              <a:off x="72390" y="72390"/>
              <a:ext cx="42929426" cy="21695663"/>
            </a:xfrm>
            <a:custGeom>
              <a:avLst/>
              <a:gdLst/>
              <a:ahLst/>
              <a:cxnLst/>
              <a:rect l="l" t="t" r="r" b="b"/>
              <a:pathLst>
                <a:path w="42929426" h="21695663">
                  <a:moveTo>
                    <a:pt x="0" y="0"/>
                  </a:moveTo>
                  <a:lnTo>
                    <a:pt x="42929426" y="0"/>
                  </a:lnTo>
                  <a:lnTo>
                    <a:pt x="42929426" y="21695663"/>
                  </a:lnTo>
                  <a:lnTo>
                    <a:pt x="0" y="21695663"/>
                  </a:lnTo>
                  <a:lnTo>
                    <a:pt x="0" y="0"/>
                  </a:lnTo>
                  <a:close/>
                </a:path>
              </a:pathLst>
            </a:custGeom>
            <a:solidFill>
              <a:srgbClr val="FFFFFF"/>
            </a:solidFill>
          </p:spPr>
        </p:sp>
        <p:sp>
          <p:nvSpPr>
            <p:cNvPr id="8" name="Freeform 8"/>
            <p:cNvSpPr/>
            <p:nvPr/>
          </p:nvSpPr>
          <p:spPr>
            <a:xfrm>
              <a:off x="0" y="0"/>
              <a:ext cx="43074205" cy="21840442"/>
            </a:xfrm>
            <a:custGeom>
              <a:avLst/>
              <a:gdLst/>
              <a:ahLst/>
              <a:cxnLst/>
              <a:rect l="l" t="t" r="r" b="b"/>
              <a:pathLst>
                <a:path w="43074205" h="21840442">
                  <a:moveTo>
                    <a:pt x="42929426" y="21695662"/>
                  </a:moveTo>
                  <a:lnTo>
                    <a:pt x="43074205" y="21695662"/>
                  </a:lnTo>
                  <a:lnTo>
                    <a:pt x="43074205" y="21840442"/>
                  </a:lnTo>
                  <a:lnTo>
                    <a:pt x="42929426" y="21840442"/>
                  </a:lnTo>
                  <a:lnTo>
                    <a:pt x="42929426" y="21695662"/>
                  </a:lnTo>
                  <a:close/>
                  <a:moveTo>
                    <a:pt x="0" y="144780"/>
                  </a:moveTo>
                  <a:lnTo>
                    <a:pt x="144780" y="144780"/>
                  </a:lnTo>
                  <a:lnTo>
                    <a:pt x="144780" y="21695662"/>
                  </a:lnTo>
                  <a:lnTo>
                    <a:pt x="0" y="21695662"/>
                  </a:lnTo>
                  <a:lnTo>
                    <a:pt x="0" y="144780"/>
                  </a:lnTo>
                  <a:close/>
                  <a:moveTo>
                    <a:pt x="0" y="21695662"/>
                  </a:moveTo>
                  <a:lnTo>
                    <a:pt x="144780" y="21695662"/>
                  </a:lnTo>
                  <a:lnTo>
                    <a:pt x="144780" y="21840442"/>
                  </a:lnTo>
                  <a:lnTo>
                    <a:pt x="0" y="21840442"/>
                  </a:lnTo>
                  <a:lnTo>
                    <a:pt x="0" y="21695662"/>
                  </a:lnTo>
                  <a:close/>
                  <a:moveTo>
                    <a:pt x="42929426" y="144780"/>
                  </a:moveTo>
                  <a:lnTo>
                    <a:pt x="43074205" y="144780"/>
                  </a:lnTo>
                  <a:lnTo>
                    <a:pt x="43074205" y="21695662"/>
                  </a:lnTo>
                  <a:lnTo>
                    <a:pt x="42929426" y="21695662"/>
                  </a:lnTo>
                  <a:lnTo>
                    <a:pt x="42929426" y="144780"/>
                  </a:lnTo>
                  <a:close/>
                  <a:moveTo>
                    <a:pt x="144780" y="21695662"/>
                  </a:moveTo>
                  <a:lnTo>
                    <a:pt x="42929426" y="21695662"/>
                  </a:lnTo>
                  <a:lnTo>
                    <a:pt x="42929426" y="21840442"/>
                  </a:lnTo>
                  <a:lnTo>
                    <a:pt x="144780" y="21840442"/>
                  </a:lnTo>
                  <a:lnTo>
                    <a:pt x="144780" y="21695662"/>
                  </a:lnTo>
                  <a:close/>
                  <a:moveTo>
                    <a:pt x="42929426" y="0"/>
                  </a:moveTo>
                  <a:lnTo>
                    <a:pt x="43074205" y="0"/>
                  </a:lnTo>
                  <a:lnTo>
                    <a:pt x="43074205" y="144780"/>
                  </a:lnTo>
                  <a:lnTo>
                    <a:pt x="42929426" y="144780"/>
                  </a:lnTo>
                  <a:lnTo>
                    <a:pt x="42929426" y="0"/>
                  </a:lnTo>
                  <a:close/>
                  <a:moveTo>
                    <a:pt x="0" y="0"/>
                  </a:moveTo>
                  <a:lnTo>
                    <a:pt x="144780" y="0"/>
                  </a:lnTo>
                  <a:lnTo>
                    <a:pt x="144780" y="144780"/>
                  </a:lnTo>
                  <a:lnTo>
                    <a:pt x="0" y="144780"/>
                  </a:lnTo>
                  <a:lnTo>
                    <a:pt x="0" y="0"/>
                  </a:lnTo>
                  <a:close/>
                  <a:moveTo>
                    <a:pt x="144780" y="0"/>
                  </a:moveTo>
                  <a:lnTo>
                    <a:pt x="42929426" y="0"/>
                  </a:lnTo>
                  <a:lnTo>
                    <a:pt x="42929426" y="144780"/>
                  </a:lnTo>
                  <a:lnTo>
                    <a:pt x="144780" y="144780"/>
                  </a:lnTo>
                  <a:lnTo>
                    <a:pt x="144780" y="0"/>
                  </a:lnTo>
                  <a:close/>
                </a:path>
              </a:pathLst>
            </a:custGeom>
            <a:solidFill>
              <a:srgbClr val="000000"/>
            </a:solidFill>
          </p:spPr>
        </p:sp>
      </p:grpSp>
      <p:grpSp>
        <p:nvGrpSpPr>
          <p:cNvPr id="13" name="Group 13"/>
          <p:cNvGrpSpPr/>
          <p:nvPr/>
        </p:nvGrpSpPr>
        <p:grpSpPr>
          <a:xfrm>
            <a:off x="3352800" y="3808139"/>
            <a:ext cx="1239263" cy="1239263"/>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25738"/>
            </a:solidFill>
          </p:spPr>
        </p:sp>
      </p:grpSp>
      <p:sp>
        <p:nvSpPr>
          <p:cNvPr id="15" name="TextBox 15"/>
          <p:cNvSpPr txBox="1"/>
          <p:nvPr/>
        </p:nvSpPr>
        <p:spPr>
          <a:xfrm>
            <a:off x="3444139" y="3592301"/>
            <a:ext cx="1056586" cy="1318514"/>
          </a:xfrm>
          <a:prstGeom prst="rect">
            <a:avLst/>
          </a:prstGeom>
        </p:spPr>
        <p:txBody>
          <a:bodyPr lIns="0" tIns="0" rIns="0" bIns="0" rtlCol="0" anchor="t">
            <a:spAutoFit/>
          </a:bodyPr>
          <a:lstStyle/>
          <a:p>
            <a:pPr marL="0" lvl="1" algn="ctr">
              <a:lnSpc>
                <a:spcPts val="10047"/>
              </a:lnSpc>
              <a:spcBef>
                <a:spcPct val="0"/>
              </a:spcBef>
            </a:pPr>
            <a:r>
              <a:rPr lang="en-US" sz="6399" b="1">
                <a:solidFill>
                  <a:srgbClr val="FFFFFF"/>
                </a:solidFill>
                <a:latin typeface="Times New Roman" panose="02020603050405020304" pitchFamily="18" charset="0"/>
                <a:ea typeface="Funtastic"/>
                <a:cs typeface="Times New Roman" panose="02020603050405020304" pitchFamily="18" charset="0"/>
                <a:sym typeface="Funtastic"/>
              </a:rPr>
              <a:t>1</a:t>
            </a:r>
          </a:p>
        </p:txBody>
      </p:sp>
      <p:grpSp>
        <p:nvGrpSpPr>
          <p:cNvPr id="16" name="Group 16"/>
          <p:cNvGrpSpPr/>
          <p:nvPr/>
        </p:nvGrpSpPr>
        <p:grpSpPr>
          <a:xfrm>
            <a:off x="8571973" y="3808139"/>
            <a:ext cx="1239263" cy="1239263"/>
            <a:chOff x="0" y="0"/>
            <a:chExt cx="6350000" cy="6350000"/>
          </a:xfrm>
        </p:grpSpPr>
        <p:sp>
          <p:nvSpPr>
            <p:cNvPr id="17" name="Freeform 1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25738"/>
            </a:solidFill>
          </p:spPr>
        </p:sp>
      </p:grpSp>
      <p:sp>
        <p:nvSpPr>
          <p:cNvPr id="18" name="TextBox 18"/>
          <p:cNvSpPr txBox="1"/>
          <p:nvPr/>
        </p:nvSpPr>
        <p:spPr>
          <a:xfrm>
            <a:off x="8673461" y="3592301"/>
            <a:ext cx="1036289" cy="1318514"/>
          </a:xfrm>
          <a:prstGeom prst="rect">
            <a:avLst/>
          </a:prstGeom>
        </p:spPr>
        <p:txBody>
          <a:bodyPr lIns="0" tIns="0" rIns="0" bIns="0" rtlCol="0" anchor="t">
            <a:spAutoFit/>
          </a:bodyPr>
          <a:lstStyle/>
          <a:p>
            <a:pPr marL="0" lvl="1" algn="ctr">
              <a:lnSpc>
                <a:spcPts val="10047"/>
              </a:lnSpc>
              <a:spcBef>
                <a:spcPct val="0"/>
              </a:spcBef>
            </a:pPr>
            <a:r>
              <a:rPr lang="en-US" sz="6399" b="1">
                <a:solidFill>
                  <a:srgbClr val="FFFFFF"/>
                </a:solidFill>
                <a:latin typeface="Times New Roman" panose="02020603050405020304" pitchFamily="18" charset="0"/>
                <a:ea typeface="Funtastic"/>
                <a:cs typeface="Times New Roman" panose="02020603050405020304" pitchFamily="18" charset="0"/>
                <a:sym typeface="Funtastic"/>
              </a:rPr>
              <a:t>2</a:t>
            </a:r>
          </a:p>
        </p:txBody>
      </p:sp>
      <p:grpSp>
        <p:nvGrpSpPr>
          <p:cNvPr id="19" name="Group 19"/>
          <p:cNvGrpSpPr/>
          <p:nvPr/>
        </p:nvGrpSpPr>
        <p:grpSpPr>
          <a:xfrm>
            <a:off x="13791147" y="3808139"/>
            <a:ext cx="1239263" cy="1239263"/>
            <a:chOff x="0" y="0"/>
            <a:chExt cx="6350000" cy="6350000"/>
          </a:xfrm>
        </p:grpSpPr>
        <p:sp>
          <p:nvSpPr>
            <p:cNvPr id="20" name="Freeform 2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25738"/>
            </a:solidFill>
          </p:spPr>
        </p:sp>
      </p:grpSp>
      <p:sp>
        <p:nvSpPr>
          <p:cNvPr id="21" name="TextBox 21"/>
          <p:cNvSpPr txBox="1"/>
          <p:nvPr/>
        </p:nvSpPr>
        <p:spPr>
          <a:xfrm>
            <a:off x="13878412" y="3592301"/>
            <a:ext cx="1047223" cy="1154162"/>
          </a:xfrm>
          <a:prstGeom prst="rect">
            <a:avLst/>
          </a:prstGeom>
        </p:spPr>
        <p:txBody>
          <a:bodyPr lIns="0" tIns="0" rIns="0" bIns="0" rtlCol="0" anchor="t">
            <a:spAutoFit/>
          </a:bodyPr>
          <a:lstStyle/>
          <a:p>
            <a:pPr marL="0" lvl="1" algn="ctr">
              <a:lnSpc>
                <a:spcPts val="10047"/>
              </a:lnSpc>
              <a:spcBef>
                <a:spcPct val="0"/>
              </a:spcBef>
            </a:pPr>
            <a:r>
              <a:rPr lang="en-US" sz="6399" b="1">
                <a:solidFill>
                  <a:srgbClr val="FFFFFF"/>
                </a:solidFill>
                <a:latin typeface="Times New Roman" panose="02020603050405020304" pitchFamily="18" charset="0"/>
                <a:ea typeface="Funtastic"/>
                <a:cs typeface="Times New Roman" panose="02020603050405020304" pitchFamily="18" charset="0"/>
                <a:sym typeface="Funtastic"/>
              </a:rPr>
              <a:t>3</a:t>
            </a:r>
          </a:p>
        </p:txBody>
      </p:sp>
      <p:sp>
        <p:nvSpPr>
          <p:cNvPr id="22" name="TextBox 22"/>
          <p:cNvSpPr txBox="1"/>
          <p:nvPr/>
        </p:nvSpPr>
        <p:spPr>
          <a:xfrm>
            <a:off x="5380167" y="1256998"/>
            <a:ext cx="7527664" cy="2492990"/>
          </a:xfrm>
          <a:prstGeom prst="rect">
            <a:avLst/>
          </a:prstGeom>
        </p:spPr>
        <p:txBody>
          <a:bodyPr lIns="0" tIns="0" rIns="0" bIns="0" rtlCol="0" anchor="t">
            <a:spAutoFit/>
          </a:bodyPr>
          <a:lstStyle/>
          <a:p>
            <a:pPr algn="ctr">
              <a:spcBef>
                <a:spcPct val="0"/>
              </a:spcBef>
            </a:pPr>
            <a:r>
              <a:rPr lang="vi-VN" sz="5400" b="1">
                <a:latin typeface="Times New Roman" panose="02020603050405020304" pitchFamily="18" charset="0"/>
                <a:cs typeface="Times New Roman" panose="02020603050405020304" pitchFamily="18" charset="0"/>
              </a:rPr>
              <a:t>Sức thuyết phục của văn bản được biểu hiện ở nhiều khí cạnh</a:t>
            </a:r>
            <a:endParaRPr lang="en-US" sz="5000">
              <a:solidFill>
                <a:srgbClr val="242423"/>
              </a:solidFill>
              <a:latin typeface="Times New Roman" panose="02020603050405020304" pitchFamily="18" charset="0"/>
              <a:ea typeface="Handyman"/>
              <a:cs typeface="Times New Roman" panose="02020603050405020304" pitchFamily="18" charset="0"/>
              <a:sym typeface="Handyman"/>
            </a:endParaRPr>
          </a:p>
        </p:txBody>
      </p:sp>
      <p:sp>
        <p:nvSpPr>
          <p:cNvPr id="23" name="Rectangle 22"/>
          <p:cNvSpPr/>
          <p:nvPr/>
        </p:nvSpPr>
        <p:spPr>
          <a:xfrm>
            <a:off x="1346305" y="5126653"/>
            <a:ext cx="5477427" cy="4124206"/>
          </a:xfrm>
          <a:prstGeom prst="rect">
            <a:avLst/>
          </a:prstGeom>
        </p:spPr>
        <p:txBody>
          <a:bodyPr wrap="square">
            <a:spAutoFit/>
          </a:bodyPr>
          <a:lstStyle/>
          <a:p>
            <a:pPr algn="ctr">
              <a:spcAft>
                <a:spcPts val="1200"/>
              </a:spcAft>
            </a:pPr>
            <a:r>
              <a:rPr lang="vi-VN" sz="3600" b="1">
                <a:latin typeface="Times New Roman" panose="02020603050405020304" pitchFamily="18" charset="0"/>
                <a:ea typeface="Times New Roman" panose="02020603050405020304" pitchFamily="18" charset="0"/>
                <a:cs typeface="Times New Roman" panose="02020603050405020304" pitchFamily="18" charset="0"/>
              </a:rPr>
              <a:t>V</a:t>
            </a:r>
            <a:r>
              <a:rPr lang="vi-VN" sz="3600" b="1" smtClean="0">
                <a:latin typeface="Times New Roman" panose="02020603050405020304" pitchFamily="18" charset="0"/>
                <a:ea typeface="Times New Roman" panose="02020603050405020304" pitchFamily="18" charset="0"/>
                <a:cs typeface="Times New Roman" panose="02020603050405020304" pitchFamily="18" charset="0"/>
              </a:rPr>
              <a:t>ấn </a:t>
            </a:r>
            <a:r>
              <a:rPr lang="vi-VN" sz="3600" b="1">
                <a:latin typeface="Times New Roman" panose="02020603050405020304" pitchFamily="18" charset="0"/>
                <a:ea typeface="Times New Roman" panose="02020603050405020304" pitchFamily="18" charset="0"/>
                <a:cs typeface="Times New Roman" panose="02020603050405020304" pitchFamily="18" charset="0"/>
              </a:rPr>
              <a:t>đề nghị </a:t>
            </a:r>
            <a:r>
              <a:rPr lang="vi-VN" sz="3600" b="1" smtClean="0">
                <a:latin typeface="Times New Roman" panose="02020603050405020304" pitchFamily="18" charset="0"/>
                <a:ea typeface="Times New Roman" panose="02020603050405020304" pitchFamily="18" charset="0"/>
                <a:cs typeface="Times New Roman" panose="02020603050405020304" pitchFamily="18" charset="0"/>
              </a:rPr>
              <a:t>luận</a:t>
            </a:r>
            <a:endParaRPr lang="vi-VN" sz="36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1200"/>
              </a:spcAft>
            </a:pPr>
            <a:r>
              <a:rPr lang="vi-VN" sz="3600" smtClean="0">
                <a:latin typeface="Times New Roman" panose="02020603050405020304" pitchFamily="18" charset="0"/>
                <a:ea typeface="Times New Roman" panose="02020603050405020304" pitchFamily="18" charset="0"/>
                <a:cs typeface="Times New Roman" panose="02020603050405020304" pitchFamily="18" charset="0"/>
              </a:rPr>
              <a:t>Người </a:t>
            </a:r>
            <a:r>
              <a:rPr lang="vi-VN" sz="3600">
                <a:latin typeface="Times New Roman" panose="02020603050405020304" pitchFamily="18" charset="0"/>
                <a:ea typeface="Times New Roman" panose="02020603050405020304" pitchFamily="18" charset="0"/>
                <a:cs typeface="Times New Roman" panose="02020603050405020304" pitchFamily="18" charset="0"/>
              </a:rPr>
              <a:t>viết xác định mục đích của việc học theo quan điểm của UNESCO; sau đó triển khai vấn đề nghị luận tường minh với các phần rõ ràng;</a:t>
            </a:r>
            <a:endParaRPr lang="en-GB" sz="3600">
              <a:effectLst/>
              <a:latin typeface="Times New Roman" panose="02020603050405020304" pitchFamily="18" charset="0"/>
              <a:ea typeface="Times New Roman" panose="02020603050405020304" pitchFamily="18" charset="0"/>
            </a:endParaRPr>
          </a:p>
        </p:txBody>
      </p:sp>
      <p:sp>
        <p:nvSpPr>
          <p:cNvPr id="24" name="Rectangle 23"/>
          <p:cNvSpPr/>
          <p:nvPr/>
        </p:nvSpPr>
        <p:spPr>
          <a:xfrm>
            <a:off x="7539864" y="5301933"/>
            <a:ext cx="4339771" cy="3416320"/>
          </a:xfrm>
          <a:prstGeom prst="rect">
            <a:avLst/>
          </a:prstGeom>
        </p:spPr>
        <p:txBody>
          <a:bodyPr wrap="square">
            <a:spAutoFit/>
          </a:bodyPr>
          <a:lstStyle/>
          <a:p>
            <a:pPr algn="ctr"/>
            <a:r>
              <a:rPr lang="vi-VN" sz="3600" b="1">
                <a:latin typeface="Times New Roman" panose="02020603050405020304" pitchFamily="18" charset="0"/>
                <a:ea typeface="Times New Roman" panose="02020603050405020304" pitchFamily="18" charset="0"/>
              </a:rPr>
              <a:t>C</a:t>
            </a:r>
            <a:r>
              <a:rPr lang="vi-VN" sz="3600" b="1" smtClean="0">
                <a:latin typeface="Times New Roman" panose="02020603050405020304" pitchFamily="18" charset="0"/>
                <a:ea typeface="Times New Roman" panose="02020603050405020304" pitchFamily="18" charset="0"/>
              </a:rPr>
              <a:t>ó </a:t>
            </a:r>
            <a:r>
              <a:rPr lang="vi-VN" sz="3600" b="1">
                <a:latin typeface="Times New Roman" panose="02020603050405020304" pitchFamily="18" charset="0"/>
                <a:ea typeface="Times New Roman" panose="02020603050405020304" pitchFamily="18" charset="0"/>
              </a:rPr>
              <a:t>tính lô gích </a:t>
            </a:r>
            <a:r>
              <a:rPr lang="vi-VN" sz="3600" b="1" smtClean="0">
                <a:latin typeface="Times New Roman" panose="02020603050405020304" pitchFamily="18" charset="0"/>
                <a:ea typeface="Times New Roman" panose="02020603050405020304" pitchFamily="18" charset="0"/>
              </a:rPr>
              <a:t>cao</a:t>
            </a:r>
            <a:endParaRPr lang="vi-VN" sz="3600">
              <a:latin typeface="Times New Roman" panose="02020603050405020304" pitchFamily="18" charset="0"/>
              <a:ea typeface="Times New Roman" panose="02020603050405020304" pitchFamily="18" charset="0"/>
            </a:endParaRPr>
          </a:p>
          <a:p>
            <a:pPr algn="just"/>
            <a:r>
              <a:rPr lang="vi-VN" sz="3600" smtClean="0">
                <a:latin typeface="Times New Roman" panose="02020603050405020304" pitchFamily="18" charset="0"/>
                <a:ea typeface="Times New Roman" panose="02020603050405020304" pitchFamily="18" charset="0"/>
              </a:rPr>
              <a:t>Thể </a:t>
            </a:r>
            <a:r>
              <a:rPr lang="vi-VN" sz="3600">
                <a:latin typeface="Times New Roman" panose="02020603050405020304" pitchFamily="18" charset="0"/>
                <a:ea typeface="Times New Roman" panose="02020603050405020304" pitchFamily="18" charset="0"/>
              </a:rPr>
              <a:t>hiện qua hệ thống luận điểm, các lí lẽ, bằng chứng phù hợp, xác đáng, có phân tích đánh giá thuyết phục</a:t>
            </a:r>
            <a:endParaRPr lang="en-GB" sz="3600"/>
          </a:p>
        </p:txBody>
      </p:sp>
      <p:sp>
        <p:nvSpPr>
          <p:cNvPr id="25" name="Rectangle 24"/>
          <p:cNvSpPr/>
          <p:nvPr/>
        </p:nvSpPr>
        <p:spPr>
          <a:xfrm>
            <a:off x="12514558" y="5299066"/>
            <a:ext cx="3792439" cy="3416320"/>
          </a:xfrm>
          <a:prstGeom prst="rect">
            <a:avLst/>
          </a:prstGeom>
        </p:spPr>
        <p:txBody>
          <a:bodyPr wrap="square">
            <a:spAutoFit/>
          </a:bodyPr>
          <a:lstStyle/>
          <a:p>
            <a:pPr algn="ctr"/>
            <a:r>
              <a:rPr lang="vi-VN" sz="3600" b="1" smtClean="0">
                <a:latin typeface="Times New Roman" panose="02020603050405020304" pitchFamily="18" charset="0"/>
                <a:ea typeface="Times New Roman" panose="02020603050405020304" pitchFamily="18" charset="0"/>
              </a:rPr>
              <a:t>Có </a:t>
            </a:r>
            <a:r>
              <a:rPr lang="vi-VN" sz="3600" b="1">
                <a:latin typeface="Times New Roman" panose="02020603050405020304" pitchFamily="18" charset="0"/>
                <a:ea typeface="Times New Roman" panose="02020603050405020304" pitchFamily="18" charset="0"/>
              </a:rPr>
              <a:t>tính khái quát đúng </a:t>
            </a:r>
            <a:r>
              <a:rPr lang="vi-VN" sz="3600" b="1" smtClean="0">
                <a:latin typeface="Times New Roman" panose="02020603050405020304" pitchFamily="18" charset="0"/>
                <a:ea typeface="Times New Roman" panose="02020603050405020304" pitchFamily="18" charset="0"/>
              </a:rPr>
              <a:t>đắn</a:t>
            </a:r>
            <a:endParaRPr lang="vi-VN" sz="3600">
              <a:latin typeface="Times New Roman" panose="02020603050405020304" pitchFamily="18" charset="0"/>
              <a:ea typeface="Times New Roman" panose="02020603050405020304" pitchFamily="18" charset="0"/>
            </a:endParaRPr>
          </a:p>
          <a:p>
            <a:pPr algn="just"/>
            <a:r>
              <a:rPr lang="vi-VN" sz="3600" smtClean="0">
                <a:latin typeface="Times New Roman" panose="02020603050405020304" pitchFamily="18" charset="0"/>
                <a:ea typeface="Times New Roman" panose="02020603050405020304" pitchFamily="18" charset="0"/>
              </a:rPr>
              <a:t> </a:t>
            </a:r>
            <a:r>
              <a:rPr lang="vi-VN" sz="3600">
                <a:latin typeface="Times New Roman" panose="02020603050405020304" pitchFamily="18" charset="0"/>
                <a:ea typeface="Times New Roman" panose="02020603050405020304" pitchFamily="18" charset="0"/>
              </a:rPr>
              <a:t>T</a:t>
            </a:r>
            <a:r>
              <a:rPr lang="vi-VN" sz="3600" smtClean="0">
                <a:latin typeface="Times New Roman" panose="02020603050405020304" pitchFamily="18" charset="0"/>
                <a:ea typeface="Times New Roman" panose="02020603050405020304" pitchFamily="18" charset="0"/>
              </a:rPr>
              <a:t>hể </a:t>
            </a:r>
            <a:r>
              <a:rPr lang="vi-VN" sz="3600">
                <a:latin typeface="Times New Roman" panose="02020603050405020304" pitchFamily="18" charset="0"/>
                <a:ea typeface="Times New Roman" panose="02020603050405020304" pitchFamily="18" charset="0"/>
              </a:rPr>
              <a:t>hiện ở những kết luận có sự gặp gỡ của các tư tưởng lớn.</a:t>
            </a:r>
            <a:endParaRPr lang="en-GB" sz="3600"/>
          </a:p>
        </p:txBody>
      </p:sp>
    </p:spTree>
    <p:extLst>
      <p:ext uri="{BB962C8B-B14F-4D97-AF65-F5344CB8AC3E}">
        <p14:creationId xmlns:p14="http://schemas.microsoft.com/office/powerpoint/2010/main" val="14359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par>
                                <p:cTn id="32" presetID="16" presetClass="entr" presetSubtype="21"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par>
                                <p:cTn id="43" presetID="16" presetClass="entr" presetSubtype="21"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arn(inVertical)">
                                      <p:cBhvr>
                                        <p:cTn id="4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1191830" y="212542"/>
            <a:ext cx="20671660" cy="9883957"/>
            <a:chOff x="0" y="0"/>
            <a:chExt cx="58189900" cy="20172846"/>
          </a:xfrm>
        </p:grpSpPr>
        <p:sp>
          <p:nvSpPr>
            <p:cNvPr id="4" name="Freeform 4"/>
            <p:cNvSpPr/>
            <p:nvPr/>
          </p:nvSpPr>
          <p:spPr>
            <a:xfrm>
              <a:off x="72390" y="72390"/>
              <a:ext cx="58045123" cy="20028067"/>
            </a:xfrm>
            <a:custGeom>
              <a:avLst/>
              <a:gdLst/>
              <a:ahLst/>
              <a:cxnLst/>
              <a:rect l="l" t="t" r="r" b="b"/>
              <a:pathLst>
                <a:path w="58045123" h="20028067">
                  <a:moveTo>
                    <a:pt x="0" y="0"/>
                  </a:moveTo>
                  <a:lnTo>
                    <a:pt x="58045123" y="0"/>
                  </a:lnTo>
                  <a:lnTo>
                    <a:pt x="58045123" y="20028067"/>
                  </a:lnTo>
                  <a:lnTo>
                    <a:pt x="0" y="20028067"/>
                  </a:lnTo>
                  <a:lnTo>
                    <a:pt x="0" y="0"/>
                  </a:lnTo>
                  <a:close/>
                </a:path>
              </a:pathLst>
            </a:custGeom>
            <a:solidFill>
              <a:srgbClr val="025738"/>
            </a:solidFill>
          </p:spPr>
        </p:sp>
        <p:sp>
          <p:nvSpPr>
            <p:cNvPr id="5" name="Freeform 5"/>
            <p:cNvSpPr/>
            <p:nvPr/>
          </p:nvSpPr>
          <p:spPr>
            <a:xfrm>
              <a:off x="0" y="0"/>
              <a:ext cx="58189899" cy="20172846"/>
            </a:xfrm>
            <a:custGeom>
              <a:avLst/>
              <a:gdLst/>
              <a:ahLst/>
              <a:cxnLst/>
              <a:rect l="l" t="t" r="r" b="b"/>
              <a:pathLst>
                <a:path w="58189899" h="20172846">
                  <a:moveTo>
                    <a:pt x="58045121" y="20028066"/>
                  </a:moveTo>
                  <a:lnTo>
                    <a:pt x="58189899" y="20028066"/>
                  </a:lnTo>
                  <a:lnTo>
                    <a:pt x="58189899" y="20172846"/>
                  </a:lnTo>
                  <a:lnTo>
                    <a:pt x="58045121" y="20172846"/>
                  </a:lnTo>
                  <a:lnTo>
                    <a:pt x="58045121" y="20028066"/>
                  </a:lnTo>
                  <a:close/>
                  <a:moveTo>
                    <a:pt x="0" y="144780"/>
                  </a:moveTo>
                  <a:lnTo>
                    <a:pt x="144780" y="144780"/>
                  </a:lnTo>
                  <a:lnTo>
                    <a:pt x="144780" y="20028066"/>
                  </a:lnTo>
                  <a:lnTo>
                    <a:pt x="0" y="20028066"/>
                  </a:lnTo>
                  <a:lnTo>
                    <a:pt x="0" y="144780"/>
                  </a:lnTo>
                  <a:close/>
                  <a:moveTo>
                    <a:pt x="0" y="20028066"/>
                  </a:moveTo>
                  <a:lnTo>
                    <a:pt x="144780" y="20028066"/>
                  </a:lnTo>
                  <a:lnTo>
                    <a:pt x="144780" y="20172846"/>
                  </a:lnTo>
                  <a:lnTo>
                    <a:pt x="0" y="20172846"/>
                  </a:lnTo>
                  <a:lnTo>
                    <a:pt x="0" y="20028066"/>
                  </a:lnTo>
                  <a:close/>
                  <a:moveTo>
                    <a:pt x="58045121" y="144780"/>
                  </a:moveTo>
                  <a:lnTo>
                    <a:pt x="58189899" y="144780"/>
                  </a:lnTo>
                  <a:lnTo>
                    <a:pt x="58189899" y="20028066"/>
                  </a:lnTo>
                  <a:lnTo>
                    <a:pt x="58045121" y="20028066"/>
                  </a:lnTo>
                  <a:lnTo>
                    <a:pt x="58045121" y="144780"/>
                  </a:lnTo>
                  <a:close/>
                  <a:moveTo>
                    <a:pt x="144780" y="20028066"/>
                  </a:moveTo>
                  <a:lnTo>
                    <a:pt x="58045121" y="20028066"/>
                  </a:lnTo>
                  <a:lnTo>
                    <a:pt x="58045121" y="20172846"/>
                  </a:lnTo>
                  <a:lnTo>
                    <a:pt x="144780" y="20172846"/>
                  </a:lnTo>
                  <a:lnTo>
                    <a:pt x="144780" y="20028066"/>
                  </a:lnTo>
                  <a:close/>
                  <a:moveTo>
                    <a:pt x="58045121" y="0"/>
                  </a:moveTo>
                  <a:lnTo>
                    <a:pt x="58189899" y="0"/>
                  </a:lnTo>
                  <a:lnTo>
                    <a:pt x="58189899" y="144780"/>
                  </a:lnTo>
                  <a:lnTo>
                    <a:pt x="58045121" y="144780"/>
                  </a:lnTo>
                  <a:lnTo>
                    <a:pt x="58045121" y="0"/>
                  </a:lnTo>
                  <a:close/>
                  <a:moveTo>
                    <a:pt x="0" y="0"/>
                  </a:moveTo>
                  <a:lnTo>
                    <a:pt x="144780" y="0"/>
                  </a:lnTo>
                  <a:lnTo>
                    <a:pt x="144780" y="144780"/>
                  </a:lnTo>
                  <a:lnTo>
                    <a:pt x="0" y="144780"/>
                  </a:lnTo>
                  <a:lnTo>
                    <a:pt x="0" y="0"/>
                  </a:lnTo>
                  <a:close/>
                  <a:moveTo>
                    <a:pt x="144780" y="0"/>
                  </a:moveTo>
                  <a:lnTo>
                    <a:pt x="58045121" y="0"/>
                  </a:lnTo>
                  <a:lnTo>
                    <a:pt x="58045121" y="144780"/>
                  </a:lnTo>
                  <a:lnTo>
                    <a:pt x="144780" y="144780"/>
                  </a:lnTo>
                  <a:lnTo>
                    <a:pt x="144780" y="0"/>
                  </a:lnTo>
                  <a:close/>
                </a:path>
              </a:pathLst>
            </a:custGeom>
            <a:solidFill>
              <a:srgbClr val="000000"/>
            </a:solidFill>
          </p:spPr>
        </p:sp>
      </p:grpSp>
      <p:grpSp>
        <p:nvGrpSpPr>
          <p:cNvPr id="6" name="Group 6"/>
          <p:cNvGrpSpPr/>
          <p:nvPr/>
        </p:nvGrpSpPr>
        <p:grpSpPr>
          <a:xfrm>
            <a:off x="-1352118" y="723900"/>
            <a:ext cx="20992237" cy="8858954"/>
            <a:chOff x="0" y="0"/>
            <a:chExt cx="55711059" cy="17046264"/>
          </a:xfrm>
        </p:grpSpPr>
        <p:sp>
          <p:nvSpPr>
            <p:cNvPr id="7" name="Freeform 7"/>
            <p:cNvSpPr/>
            <p:nvPr/>
          </p:nvSpPr>
          <p:spPr>
            <a:xfrm>
              <a:off x="72390" y="72390"/>
              <a:ext cx="55566279" cy="16901484"/>
            </a:xfrm>
            <a:custGeom>
              <a:avLst/>
              <a:gdLst/>
              <a:ahLst/>
              <a:cxnLst/>
              <a:rect l="l" t="t" r="r" b="b"/>
              <a:pathLst>
                <a:path w="55566279" h="16901484">
                  <a:moveTo>
                    <a:pt x="0" y="0"/>
                  </a:moveTo>
                  <a:lnTo>
                    <a:pt x="55566279" y="0"/>
                  </a:lnTo>
                  <a:lnTo>
                    <a:pt x="55566279" y="16901484"/>
                  </a:lnTo>
                  <a:lnTo>
                    <a:pt x="0" y="16901484"/>
                  </a:lnTo>
                  <a:lnTo>
                    <a:pt x="0" y="0"/>
                  </a:lnTo>
                  <a:close/>
                </a:path>
              </a:pathLst>
            </a:custGeom>
            <a:solidFill>
              <a:srgbClr val="FFFFFF"/>
            </a:solidFill>
          </p:spPr>
        </p:sp>
        <p:sp>
          <p:nvSpPr>
            <p:cNvPr id="8" name="Freeform 8"/>
            <p:cNvSpPr/>
            <p:nvPr/>
          </p:nvSpPr>
          <p:spPr>
            <a:xfrm>
              <a:off x="0" y="0"/>
              <a:ext cx="55711061" cy="17046265"/>
            </a:xfrm>
            <a:custGeom>
              <a:avLst/>
              <a:gdLst/>
              <a:ahLst/>
              <a:cxnLst/>
              <a:rect l="l" t="t" r="r" b="b"/>
              <a:pathLst>
                <a:path w="55711061" h="17046265">
                  <a:moveTo>
                    <a:pt x="55566277" y="16901485"/>
                  </a:moveTo>
                  <a:lnTo>
                    <a:pt x="55711061" y="16901485"/>
                  </a:lnTo>
                  <a:lnTo>
                    <a:pt x="55711061" y="17046265"/>
                  </a:lnTo>
                  <a:lnTo>
                    <a:pt x="55566277" y="17046265"/>
                  </a:lnTo>
                  <a:lnTo>
                    <a:pt x="55566277" y="16901485"/>
                  </a:lnTo>
                  <a:close/>
                  <a:moveTo>
                    <a:pt x="0" y="144780"/>
                  </a:moveTo>
                  <a:lnTo>
                    <a:pt x="144780" y="144780"/>
                  </a:lnTo>
                  <a:lnTo>
                    <a:pt x="144780" y="16901485"/>
                  </a:lnTo>
                  <a:lnTo>
                    <a:pt x="0" y="16901485"/>
                  </a:lnTo>
                  <a:lnTo>
                    <a:pt x="0" y="144780"/>
                  </a:lnTo>
                  <a:close/>
                  <a:moveTo>
                    <a:pt x="0" y="16901485"/>
                  </a:moveTo>
                  <a:lnTo>
                    <a:pt x="144780" y="16901485"/>
                  </a:lnTo>
                  <a:lnTo>
                    <a:pt x="144780" y="17046265"/>
                  </a:lnTo>
                  <a:lnTo>
                    <a:pt x="0" y="17046265"/>
                  </a:lnTo>
                  <a:lnTo>
                    <a:pt x="0" y="16901485"/>
                  </a:lnTo>
                  <a:close/>
                  <a:moveTo>
                    <a:pt x="55566277" y="144780"/>
                  </a:moveTo>
                  <a:lnTo>
                    <a:pt x="55711061" y="144780"/>
                  </a:lnTo>
                  <a:lnTo>
                    <a:pt x="55711061" y="16901485"/>
                  </a:lnTo>
                  <a:lnTo>
                    <a:pt x="55566277" y="16901485"/>
                  </a:lnTo>
                  <a:lnTo>
                    <a:pt x="55566277" y="144780"/>
                  </a:lnTo>
                  <a:close/>
                  <a:moveTo>
                    <a:pt x="144780" y="16901485"/>
                  </a:moveTo>
                  <a:lnTo>
                    <a:pt x="55566277" y="16901485"/>
                  </a:lnTo>
                  <a:lnTo>
                    <a:pt x="55566277" y="17046265"/>
                  </a:lnTo>
                  <a:lnTo>
                    <a:pt x="144780" y="17046265"/>
                  </a:lnTo>
                  <a:lnTo>
                    <a:pt x="144780" y="16901485"/>
                  </a:lnTo>
                  <a:close/>
                  <a:moveTo>
                    <a:pt x="55566277" y="0"/>
                  </a:moveTo>
                  <a:lnTo>
                    <a:pt x="55711061" y="0"/>
                  </a:lnTo>
                  <a:lnTo>
                    <a:pt x="55711061" y="144780"/>
                  </a:lnTo>
                  <a:lnTo>
                    <a:pt x="55566277" y="144780"/>
                  </a:lnTo>
                  <a:lnTo>
                    <a:pt x="55566277" y="0"/>
                  </a:lnTo>
                  <a:close/>
                  <a:moveTo>
                    <a:pt x="0" y="0"/>
                  </a:moveTo>
                  <a:lnTo>
                    <a:pt x="144780" y="0"/>
                  </a:lnTo>
                  <a:lnTo>
                    <a:pt x="144780" y="144780"/>
                  </a:lnTo>
                  <a:lnTo>
                    <a:pt x="0" y="144780"/>
                  </a:lnTo>
                  <a:lnTo>
                    <a:pt x="0" y="0"/>
                  </a:lnTo>
                  <a:close/>
                  <a:moveTo>
                    <a:pt x="144780" y="0"/>
                  </a:moveTo>
                  <a:lnTo>
                    <a:pt x="55566277" y="0"/>
                  </a:lnTo>
                  <a:lnTo>
                    <a:pt x="55566277" y="144780"/>
                  </a:lnTo>
                  <a:lnTo>
                    <a:pt x="144780" y="144780"/>
                  </a:lnTo>
                  <a:lnTo>
                    <a:pt x="144780" y="0"/>
                  </a:lnTo>
                  <a:close/>
                </a:path>
              </a:pathLst>
            </a:custGeom>
            <a:solidFill>
              <a:srgbClr val="000000"/>
            </a:solidFill>
          </p:spPr>
        </p:sp>
      </p:grpSp>
      <p:sp>
        <p:nvSpPr>
          <p:cNvPr id="9" name="Freeform 9"/>
          <p:cNvSpPr/>
          <p:nvPr/>
        </p:nvSpPr>
        <p:spPr>
          <a:xfrm>
            <a:off x="-2438400" y="619527"/>
            <a:ext cx="7265732" cy="10784018"/>
          </a:xfrm>
          <a:custGeom>
            <a:avLst/>
            <a:gdLst/>
            <a:ahLst/>
            <a:cxnLst/>
            <a:rect l="l" t="t" r="r" b="b"/>
            <a:pathLst>
              <a:path w="7265732" h="10784018">
                <a:moveTo>
                  <a:pt x="0" y="0"/>
                </a:moveTo>
                <a:lnTo>
                  <a:pt x="7265732" y="0"/>
                </a:lnTo>
                <a:lnTo>
                  <a:pt x="7265732" y="10784018"/>
                </a:lnTo>
                <a:lnTo>
                  <a:pt x="0" y="10784018"/>
                </a:lnTo>
                <a:lnTo>
                  <a:pt x="0" y="0"/>
                </a:lnTo>
                <a:close/>
              </a:path>
            </a:pathLst>
          </a:custGeom>
          <a:blipFill>
            <a:blip r:embed="rId3"/>
            <a:stretch>
              <a:fillRect/>
            </a:stretch>
          </a:blipFill>
        </p:spPr>
      </p:sp>
      <p:sp>
        <p:nvSpPr>
          <p:cNvPr id="11" name="TextBox 11"/>
          <p:cNvSpPr txBox="1"/>
          <p:nvPr/>
        </p:nvSpPr>
        <p:spPr>
          <a:xfrm>
            <a:off x="3352800" y="1271526"/>
            <a:ext cx="14706600" cy="769441"/>
          </a:xfrm>
          <a:prstGeom prst="rect">
            <a:avLst/>
          </a:prstGeom>
        </p:spPr>
        <p:txBody>
          <a:bodyPr wrap="square" lIns="0" tIns="0" rIns="0" bIns="0" rtlCol="0" anchor="t">
            <a:spAutoFit/>
          </a:bodyPr>
          <a:lstStyle/>
          <a:p>
            <a:pPr algn="ctr">
              <a:lnSpc>
                <a:spcPts val="6000"/>
              </a:lnSpc>
              <a:spcBef>
                <a:spcPct val="0"/>
              </a:spcBef>
            </a:pPr>
            <a:r>
              <a:rPr lang="vi-VN" sz="5400" b="1">
                <a:latin typeface="Times New Roman" panose="02020603050405020304" pitchFamily="18" charset="0"/>
                <a:cs typeface="Times New Roman" panose="02020603050405020304" pitchFamily="18" charset="0"/>
              </a:rPr>
              <a:t>Cách triển khai nội dung của các luận điểm</a:t>
            </a:r>
            <a:endParaRPr lang="en-US" sz="5000">
              <a:solidFill>
                <a:srgbClr val="000000"/>
              </a:solidFill>
              <a:latin typeface="Times New Roman" panose="02020603050405020304" pitchFamily="18" charset="0"/>
              <a:ea typeface="Handyman"/>
              <a:cs typeface="Times New Roman" panose="02020603050405020304" pitchFamily="18" charset="0"/>
              <a:sym typeface="Handyman"/>
            </a:endParaRPr>
          </a:p>
        </p:txBody>
      </p:sp>
      <p:sp>
        <p:nvSpPr>
          <p:cNvPr id="12" name="Rectangle 11"/>
          <p:cNvSpPr/>
          <p:nvPr/>
        </p:nvSpPr>
        <p:spPr>
          <a:xfrm>
            <a:off x="4827332" y="2789210"/>
            <a:ext cx="12192000" cy="5478423"/>
          </a:xfrm>
          <a:prstGeom prst="rect">
            <a:avLst/>
          </a:prstGeom>
        </p:spPr>
        <p:txBody>
          <a:bodyPr wrap="square">
            <a:spAutoFit/>
          </a:bodyPr>
          <a:lstStyle/>
          <a:p>
            <a:pPr algn="just">
              <a:spcAft>
                <a:spcPts val="1200"/>
              </a:spcAft>
            </a:pPr>
            <a:r>
              <a:rPr lang="vi-VN" sz="4000">
                <a:latin typeface="Times New Roman" panose="02020603050405020304" pitchFamily="18" charset="0"/>
                <a:ea typeface="Times New Roman" panose="02020603050405020304" pitchFamily="18" charset="0"/>
                <a:cs typeface="Times New Roman" panose="02020603050405020304" pitchFamily="18" charset="0"/>
              </a:rPr>
              <a:t>+  Theo một cấu trúc thống nhất (lập luận phối hợp);</a:t>
            </a:r>
            <a:endParaRPr lang="en-GB" sz="40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1200"/>
              </a:spcAft>
            </a:pPr>
            <a:r>
              <a:rPr lang="vi-VN" sz="4000">
                <a:latin typeface="Times New Roman" panose="02020603050405020304" pitchFamily="18" charset="0"/>
                <a:ea typeface="Times New Roman" panose="02020603050405020304" pitchFamily="18" charset="0"/>
                <a:cs typeface="Times New Roman" panose="02020603050405020304" pitchFamily="18" charset="0"/>
              </a:rPr>
              <a:t>+ Chú ý nhấn mạnh tới mối quan hệ biện chứng giữa các yếu tố của luận điểm (học để hiểu- hiểu để học, học để làm- làm để học, học để làm người- làm người phải học)</a:t>
            </a:r>
            <a:endParaRPr lang="en-GB" sz="40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1200"/>
              </a:spcAft>
            </a:pPr>
            <a:r>
              <a:rPr lang="vi-VN" sz="4000">
                <a:latin typeface="Times New Roman" panose="02020603050405020304" pitchFamily="18" charset="0"/>
                <a:ea typeface="Times New Roman" panose="02020603050405020304" pitchFamily="18" charset="0"/>
                <a:cs typeface="Times New Roman" panose="02020603050405020304" pitchFamily="18" charset="0"/>
              </a:rPr>
              <a:t>+ Sử dụng đa dạng, linh hoạt các kiểu câu để thể hiện quan điểm, thái độ của người viết;</a:t>
            </a:r>
            <a:endParaRPr lang="en-GB" sz="4000">
              <a:latin typeface="Times New Roman" panose="02020603050405020304" pitchFamily="18" charset="0"/>
              <a:ea typeface="Times New Roman" panose="02020603050405020304" pitchFamily="18" charset="0"/>
              <a:cs typeface="Times New Roman" panose="02020603050405020304" pitchFamily="18" charset="0"/>
            </a:endParaRPr>
          </a:p>
          <a:p>
            <a:r>
              <a:rPr lang="vi-VN" sz="4000">
                <a:latin typeface="Times New Roman" panose="02020603050405020304" pitchFamily="18" charset="0"/>
                <a:ea typeface="Times New Roman" panose="02020603050405020304" pitchFamily="18" charset="0"/>
                <a:cs typeface="Times New Roman" panose="02020603050405020304" pitchFamily="18" charset="0"/>
              </a:rPr>
              <a:t>+ Lập luận lô gích, chặt chẽ giữa các phần của văn bản, giữa các đoạn của mỗi phần, ...</a:t>
            </a:r>
            <a:endParaRPr lang="en-GB"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792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sp>
        <p:nvSpPr>
          <p:cNvPr id="3" name="Freeform 3"/>
          <p:cNvSpPr/>
          <p:nvPr/>
        </p:nvSpPr>
        <p:spPr>
          <a:xfrm>
            <a:off x="10510541" y="1536136"/>
            <a:ext cx="6302215" cy="12227418"/>
          </a:xfrm>
          <a:custGeom>
            <a:avLst/>
            <a:gdLst/>
            <a:ahLst/>
            <a:cxnLst/>
            <a:rect l="l" t="t" r="r" b="b"/>
            <a:pathLst>
              <a:path w="6302215" h="12227418">
                <a:moveTo>
                  <a:pt x="0" y="0"/>
                </a:moveTo>
                <a:lnTo>
                  <a:pt x="6302215" y="0"/>
                </a:lnTo>
                <a:lnTo>
                  <a:pt x="6302215" y="12227418"/>
                </a:lnTo>
                <a:lnTo>
                  <a:pt x="0" y="12227418"/>
                </a:lnTo>
                <a:lnTo>
                  <a:pt x="0" y="0"/>
                </a:lnTo>
                <a:close/>
              </a:path>
            </a:pathLst>
          </a:custGeom>
          <a:blipFill>
            <a:blip r:embed="rId3"/>
            <a:stretch>
              <a:fillRect/>
            </a:stretch>
          </a:blipFill>
        </p:spPr>
      </p:sp>
      <p:grpSp>
        <p:nvGrpSpPr>
          <p:cNvPr id="4" name="Group 4"/>
          <p:cNvGrpSpPr/>
          <p:nvPr/>
        </p:nvGrpSpPr>
        <p:grpSpPr>
          <a:xfrm rot="5400000">
            <a:off x="1643085" y="681620"/>
            <a:ext cx="8229600" cy="8923759"/>
            <a:chOff x="0" y="0"/>
            <a:chExt cx="23165997" cy="25120028"/>
          </a:xfrm>
        </p:grpSpPr>
        <p:sp>
          <p:nvSpPr>
            <p:cNvPr id="5" name="Freeform 5"/>
            <p:cNvSpPr/>
            <p:nvPr/>
          </p:nvSpPr>
          <p:spPr>
            <a:xfrm>
              <a:off x="72390" y="72390"/>
              <a:ext cx="23021217" cy="24975249"/>
            </a:xfrm>
            <a:custGeom>
              <a:avLst/>
              <a:gdLst/>
              <a:ahLst/>
              <a:cxnLst/>
              <a:rect l="l" t="t" r="r" b="b"/>
              <a:pathLst>
                <a:path w="23021217" h="24975249">
                  <a:moveTo>
                    <a:pt x="0" y="0"/>
                  </a:moveTo>
                  <a:lnTo>
                    <a:pt x="23021217" y="0"/>
                  </a:lnTo>
                  <a:lnTo>
                    <a:pt x="23021217" y="24975249"/>
                  </a:lnTo>
                  <a:lnTo>
                    <a:pt x="0" y="24975249"/>
                  </a:lnTo>
                  <a:lnTo>
                    <a:pt x="0" y="0"/>
                  </a:lnTo>
                  <a:close/>
                </a:path>
              </a:pathLst>
            </a:custGeom>
            <a:solidFill>
              <a:srgbClr val="025738"/>
            </a:solidFill>
          </p:spPr>
        </p:sp>
        <p:sp>
          <p:nvSpPr>
            <p:cNvPr id="6" name="Freeform 6"/>
            <p:cNvSpPr/>
            <p:nvPr/>
          </p:nvSpPr>
          <p:spPr>
            <a:xfrm>
              <a:off x="0" y="0"/>
              <a:ext cx="23165997" cy="25120028"/>
            </a:xfrm>
            <a:custGeom>
              <a:avLst/>
              <a:gdLst/>
              <a:ahLst/>
              <a:cxnLst/>
              <a:rect l="l" t="t" r="r" b="b"/>
              <a:pathLst>
                <a:path w="23165997" h="25120028">
                  <a:moveTo>
                    <a:pt x="23021217" y="24975248"/>
                  </a:moveTo>
                  <a:lnTo>
                    <a:pt x="23165997" y="24975248"/>
                  </a:lnTo>
                  <a:lnTo>
                    <a:pt x="23165997" y="25120028"/>
                  </a:lnTo>
                  <a:lnTo>
                    <a:pt x="23021217" y="25120028"/>
                  </a:lnTo>
                  <a:lnTo>
                    <a:pt x="23021217" y="24975248"/>
                  </a:lnTo>
                  <a:close/>
                  <a:moveTo>
                    <a:pt x="0" y="144780"/>
                  </a:moveTo>
                  <a:lnTo>
                    <a:pt x="144780" y="144780"/>
                  </a:lnTo>
                  <a:lnTo>
                    <a:pt x="144780" y="24975248"/>
                  </a:lnTo>
                  <a:lnTo>
                    <a:pt x="0" y="24975248"/>
                  </a:lnTo>
                  <a:lnTo>
                    <a:pt x="0" y="144780"/>
                  </a:lnTo>
                  <a:close/>
                  <a:moveTo>
                    <a:pt x="0" y="24975248"/>
                  </a:moveTo>
                  <a:lnTo>
                    <a:pt x="144780" y="24975248"/>
                  </a:lnTo>
                  <a:lnTo>
                    <a:pt x="144780" y="25120028"/>
                  </a:lnTo>
                  <a:lnTo>
                    <a:pt x="0" y="25120028"/>
                  </a:lnTo>
                  <a:lnTo>
                    <a:pt x="0" y="24975248"/>
                  </a:lnTo>
                  <a:close/>
                  <a:moveTo>
                    <a:pt x="23021217" y="144780"/>
                  </a:moveTo>
                  <a:lnTo>
                    <a:pt x="23165997" y="144780"/>
                  </a:lnTo>
                  <a:lnTo>
                    <a:pt x="23165997" y="24975248"/>
                  </a:lnTo>
                  <a:lnTo>
                    <a:pt x="23021217" y="24975248"/>
                  </a:lnTo>
                  <a:lnTo>
                    <a:pt x="23021217" y="144780"/>
                  </a:lnTo>
                  <a:close/>
                  <a:moveTo>
                    <a:pt x="144780" y="24975248"/>
                  </a:moveTo>
                  <a:lnTo>
                    <a:pt x="23021217" y="24975248"/>
                  </a:lnTo>
                  <a:lnTo>
                    <a:pt x="23021217" y="25120028"/>
                  </a:lnTo>
                  <a:lnTo>
                    <a:pt x="144780" y="25120028"/>
                  </a:lnTo>
                  <a:lnTo>
                    <a:pt x="144780" y="24975248"/>
                  </a:lnTo>
                  <a:close/>
                  <a:moveTo>
                    <a:pt x="23021217" y="0"/>
                  </a:moveTo>
                  <a:lnTo>
                    <a:pt x="23165997" y="0"/>
                  </a:lnTo>
                  <a:lnTo>
                    <a:pt x="23165997" y="144780"/>
                  </a:lnTo>
                  <a:lnTo>
                    <a:pt x="23021217" y="144780"/>
                  </a:lnTo>
                  <a:lnTo>
                    <a:pt x="23021217" y="0"/>
                  </a:lnTo>
                  <a:close/>
                  <a:moveTo>
                    <a:pt x="0" y="0"/>
                  </a:moveTo>
                  <a:lnTo>
                    <a:pt x="144780" y="0"/>
                  </a:lnTo>
                  <a:lnTo>
                    <a:pt x="144780" y="144780"/>
                  </a:lnTo>
                  <a:lnTo>
                    <a:pt x="0" y="144780"/>
                  </a:lnTo>
                  <a:lnTo>
                    <a:pt x="0" y="0"/>
                  </a:lnTo>
                  <a:close/>
                  <a:moveTo>
                    <a:pt x="144780" y="0"/>
                  </a:moveTo>
                  <a:lnTo>
                    <a:pt x="23021217" y="0"/>
                  </a:lnTo>
                  <a:lnTo>
                    <a:pt x="23021217" y="144780"/>
                  </a:lnTo>
                  <a:lnTo>
                    <a:pt x="144780" y="144780"/>
                  </a:lnTo>
                  <a:lnTo>
                    <a:pt x="144780" y="0"/>
                  </a:lnTo>
                  <a:close/>
                </a:path>
              </a:pathLst>
            </a:custGeom>
            <a:solidFill>
              <a:srgbClr val="000000"/>
            </a:solidFill>
          </p:spPr>
        </p:sp>
      </p:grpSp>
      <p:grpSp>
        <p:nvGrpSpPr>
          <p:cNvPr id="7" name="Group 7"/>
          <p:cNvGrpSpPr/>
          <p:nvPr/>
        </p:nvGrpSpPr>
        <p:grpSpPr>
          <a:xfrm rot="5400000">
            <a:off x="1915853" y="961208"/>
            <a:ext cx="7661271" cy="8364584"/>
            <a:chOff x="0" y="0"/>
            <a:chExt cx="20332161" cy="22198673"/>
          </a:xfrm>
        </p:grpSpPr>
        <p:sp>
          <p:nvSpPr>
            <p:cNvPr id="8" name="Freeform 8"/>
            <p:cNvSpPr/>
            <p:nvPr/>
          </p:nvSpPr>
          <p:spPr>
            <a:xfrm>
              <a:off x="72390" y="72390"/>
              <a:ext cx="20187381" cy="22053894"/>
            </a:xfrm>
            <a:custGeom>
              <a:avLst/>
              <a:gdLst/>
              <a:ahLst/>
              <a:cxnLst/>
              <a:rect l="l" t="t" r="r" b="b"/>
              <a:pathLst>
                <a:path w="20187381" h="22053894">
                  <a:moveTo>
                    <a:pt x="0" y="0"/>
                  </a:moveTo>
                  <a:lnTo>
                    <a:pt x="20187381" y="0"/>
                  </a:lnTo>
                  <a:lnTo>
                    <a:pt x="20187381" y="22053894"/>
                  </a:lnTo>
                  <a:lnTo>
                    <a:pt x="0" y="22053894"/>
                  </a:lnTo>
                  <a:lnTo>
                    <a:pt x="0" y="0"/>
                  </a:lnTo>
                  <a:close/>
                </a:path>
              </a:pathLst>
            </a:custGeom>
            <a:solidFill>
              <a:srgbClr val="FFFFFF"/>
            </a:solidFill>
          </p:spPr>
        </p:sp>
        <p:sp>
          <p:nvSpPr>
            <p:cNvPr id="9" name="Freeform 9"/>
            <p:cNvSpPr/>
            <p:nvPr/>
          </p:nvSpPr>
          <p:spPr>
            <a:xfrm>
              <a:off x="0" y="0"/>
              <a:ext cx="20332162" cy="22198673"/>
            </a:xfrm>
            <a:custGeom>
              <a:avLst/>
              <a:gdLst/>
              <a:ahLst/>
              <a:cxnLst/>
              <a:rect l="l" t="t" r="r" b="b"/>
              <a:pathLst>
                <a:path w="20332162" h="22198673">
                  <a:moveTo>
                    <a:pt x="20187382" y="22053894"/>
                  </a:moveTo>
                  <a:lnTo>
                    <a:pt x="20332162" y="22053894"/>
                  </a:lnTo>
                  <a:lnTo>
                    <a:pt x="20332162" y="22198673"/>
                  </a:lnTo>
                  <a:lnTo>
                    <a:pt x="20187382" y="22198673"/>
                  </a:lnTo>
                  <a:lnTo>
                    <a:pt x="20187382" y="22053894"/>
                  </a:lnTo>
                  <a:close/>
                  <a:moveTo>
                    <a:pt x="0" y="144780"/>
                  </a:moveTo>
                  <a:lnTo>
                    <a:pt x="144780" y="144780"/>
                  </a:lnTo>
                  <a:lnTo>
                    <a:pt x="144780" y="22053894"/>
                  </a:lnTo>
                  <a:lnTo>
                    <a:pt x="0" y="22053894"/>
                  </a:lnTo>
                  <a:lnTo>
                    <a:pt x="0" y="144780"/>
                  </a:lnTo>
                  <a:close/>
                  <a:moveTo>
                    <a:pt x="0" y="22053894"/>
                  </a:moveTo>
                  <a:lnTo>
                    <a:pt x="144780" y="22053894"/>
                  </a:lnTo>
                  <a:lnTo>
                    <a:pt x="144780" y="22198673"/>
                  </a:lnTo>
                  <a:lnTo>
                    <a:pt x="0" y="22198673"/>
                  </a:lnTo>
                  <a:lnTo>
                    <a:pt x="0" y="22053894"/>
                  </a:lnTo>
                  <a:close/>
                  <a:moveTo>
                    <a:pt x="20187382" y="144780"/>
                  </a:moveTo>
                  <a:lnTo>
                    <a:pt x="20332162" y="144780"/>
                  </a:lnTo>
                  <a:lnTo>
                    <a:pt x="20332162" y="22053894"/>
                  </a:lnTo>
                  <a:lnTo>
                    <a:pt x="20187382" y="22053894"/>
                  </a:lnTo>
                  <a:lnTo>
                    <a:pt x="20187382" y="144780"/>
                  </a:lnTo>
                  <a:close/>
                  <a:moveTo>
                    <a:pt x="144780" y="22053894"/>
                  </a:moveTo>
                  <a:lnTo>
                    <a:pt x="20187382" y="22053894"/>
                  </a:lnTo>
                  <a:lnTo>
                    <a:pt x="20187382" y="22198673"/>
                  </a:lnTo>
                  <a:lnTo>
                    <a:pt x="144780" y="22198673"/>
                  </a:lnTo>
                  <a:lnTo>
                    <a:pt x="144780" y="22053894"/>
                  </a:lnTo>
                  <a:close/>
                  <a:moveTo>
                    <a:pt x="20187382" y="0"/>
                  </a:moveTo>
                  <a:lnTo>
                    <a:pt x="20332162" y="0"/>
                  </a:lnTo>
                  <a:lnTo>
                    <a:pt x="20332162" y="144780"/>
                  </a:lnTo>
                  <a:lnTo>
                    <a:pt x="20187382" y="144780"/>
                  </a:lnTo>
                  <a:lnTo>
                    <a:pt x="20187382" y="0"/>
                  </a:lnTo>
                  <a:close/>
                  <a:moveTo>
                    <a:pt x="0" y="0"/>
                  </a:moveTo>
                  <a:lnTo>
                    <a:pt x="144780" y="0"/>
                  </a:lnTo>
                  <a:lnTo>
                    <a:pt x="144780" y="144780"/>
                  </a:lnTo>
                  <a:lnTo>
                    <a:pt x="0" y="144780"/>
                  </a:lnTo>
                  <a:lnTo>
                    <a:pt x="0" y="0"/>
                  </a:lnTo>
                  <a:close/>
                  <a:moveTo>
                    <a:pt x="144780" y="0"/>
                  </a:moveTo>
                  <a:lnTo>
                    <a:pt x="20187382" y="0"/>
                  </a:lnTo>
                  <a:lnTo>
                    <a:pt x="20187382" y="144780"/>
                  </a:lnTo>
                  <a:lnTo>
                    <a:pt x="144780" y="144780"/>
                  </a:lnTo>
                  <a:lnTo>
                    <a:pt x="144780" y="0"/>
                  </a:lnTo>
                  <a:close/>
                </a:path>
              </a:pathLst>
            </a:custGeom>
            <a:solidFill>
              <a:srgbClr val="000000"/>
            </a:solidFill>
          </p:spPr>
        </p:sp>
      </p:grpSp>
      <p:sp>
        <p:nvSpPr>
          <p:cNvPr id="11" name="TextBox 11"/>
          <p:cNvSpPr txBox="1"/>
          <p:nvPr/>
        </p:nvSpPr>
        <p:spPr>
          <a:xfrm>
            <a:off x="2057400" y="3238500"/>
            <a:ext cx="7564365" cy="246221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nchor="t">
            <a:spAutoFit/>
          </a:bodyPr>
          <a:lstStyle/>
          <a:p>
            <a:pPr algn="ctr">
              <a:spcBef>
                <a:spcPct val="0"/>
              </a:spcBef>
            </a:pPr>
            <a:r>
              <a:rPr lang="en-US" sz="8000" b="1">
                <a:latin typeface="Times New Roman" panose="02020603050405020304" pitchFamily="18" charset="0"/>
                <a:cs typeface="Times New Roman" panose="02020603050405020304" pitchFamily="18" charset="0"/>
              </a:rPr>
              <a:t>HOẠT ĐỘNG </a:t>
            </a:r>
            <a:r>
              <a:rPr lang="en-US" sz="8000" b="1" smtClean="0">
                <a:latin typeface="Times New Roman" panose="02020603050405020304" pitchFamily="18" charset="0"/>
                <a:cs typeface="Times New Roman" panose="02020603050405020304" pitchFamily="18" charset="0"/>
              </a:rPr>
              <a:t>1</a:t>
            </a:r>
            <a:endParaRPr lang="vi-VN" sz="8000" b="1" smtClean="0">
              <a:latin typeface="Times New Roman" panose="02020603050405020304" pitchFamily="18" charset="0"/>
              <a:cs typeface="Times New Roman" panose="02020603050405020304" pitchFamily="18" charset="0"/>
            </a:endParaRPr>
          </a:p>
          <a:p>
            <a:pPr algn="ctr">
              <a:spcBef>
                <a:spcPct val="0"/>
              </a:spcBef>
            </a:pPr>
            <a:r>
              <a:rPr lang="en-US" sz="8000" b="1" smtClean="0">
                <a:latin typeface="Times New Roman" panose="02020603050405020304" pitchFamily="18" charset="0"/>
                <a:cs typeface="Times New Roman" panose="02020603050405020304" pitchFamily="18" charset="0"/>
              </a:rPr>
              <a:t> </a:t>
            </a:r>
            <a:r>
              <a:rPr lang="en-US" sz="8000" b="1">
                <a:latin typeface="Times New Roman" panose="02020603050405020304" pitchFamily="18" charset="0"/>
                <a:cs typeface="Times New Roman" panose="02020603050405020304" pitchFamily="18" charset="0"/>
              </a:rPr>
              <a:t>KHỞI ĐỘNG</a:t>
            </a:r>
            <a:endParaRPr lang="en-US" sz="7200" b="1">
              <a:solidFill>
                <a:srgbClr val="000000"/>
              </a:solidFill>
              <a:latin typeface="Times New Roman" panose="02020603050405020304" pitchFamily="18" charset="0"/>
              <a:ea typeface="Handyman"/>
              <a:cs typeface="Times New Roman" panose="02020603050405020304" pitchFamily="18" charset="0"/>
              <a:sym typeface="Handyman"/>
            </a:endParaRPr>
          </a:p>
        </p:txBody>
      </p:sp>
    </p:spTree>
    <p:extLst>
      <p:ext uri="{BB962C8B-B14F-4D97-AF65-F5344CB8AC3E}">
        <p14:creationId xmlns:p14="http://schemas.microsoft.com/office/powerpoint/2010/main" val="153968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rot="5400000">
            <a:off x="8317177" y="681620"/>
            <a:ext cx="8229600" cy="8923759"/>
            <a:chOff x="0" y="0"/>
            <a:chExt cx="23165997" cy="25120028"/>
          </a:xfrm>
        </p:grpSpPr>
        <p:sp>
          <p:nvSpPr>
            <p:cNvPr id="4" name="Freeform 4"/>
            <p:cNvSpPr/>
            <p:nvPr/>
          </p:nvSpPr>
          <p:spPr>
            <a:xfrm>
              <a:off x="72390" y="72390"/>
              <a:ext cx="23021217" cy="24975249"/>
            </a:xfrm>
            <a:custGeom>
              <a:avLst/>
              <a:gdLst/>
              <a:ahLst/>
              <a:cxnLst/>
              <a:rect l="l" t="t" r="r" b="b"/>
              <a:pathLst>
                <a:path w="23021217" h="24975249">
                  <a:moveTo>
                    <a:pt x="0" y="0"/>
                  </a:moveTo>
                  <a:lnTo>
                    <a:pt x="23021217" y="0"/>
                  </a:lnTo>
                  <a:lnTo>
                    <a:pt x="23021217" y="24975249"/>
                  </a:lnTo>
                  <a:lnTo>
                    <a:pt x="0" y="24975249"/>
                  </a:lnTo>
                  <a:lnTo>
                    <a:pt x="0" y="0"/>
                  </a:lnTo>
                  <a:close/>
                </a:path>
              </a:pathLst>
            </a:custGeom>
            <a:solidFill>
              <a:srgbClr val="025738"/>
            </a:solidFill>
          </p:spPr>
        </p:sp>
        <p:sp>
          <p:nvSpPr>
            <p:cNvPr id="5" name="Freeform 5"/>
            <p:cNvSpPr/>
            <p:nvPr/>
          </p:nvSpPr>
          <p:spPr>
            <a:xfrm>
              <a:off x="0" y="0"/>
              <a:ext cx="23165997" cy="25120028"/>
            </a:xfrm>
            <a:custGeom>
              <a:avLst/>
              <a:gdLst/>
              <a:ahLst/>
              <a:cxnLst/>
              <a:rect l="l" t="t" r="r" b="b"/>
              <a:pathLst>
                <a:path w="23165997" h="25120028">
                  <a:moveTo>
                    <a:pt x="23021217" y="24975248"/>
                  </a:moveTo>
                  <a:lnTo>
                    <a:pt x="23165997" y="24975248"/>
                  </a:lnTo>
                  <a:lnTo>
                    <a:pt x="23165997" y="25120028"/>
                  </a:lnTo>
                  <a:lnTo>
                    <a:pt x="23021217" y="25120028"/>
                  </a:lnTo>
                  <a:lnTo>
                    <a:pt x="23021217" y="24975248"/>
                  </a:lnTo>
                  <a:close/>
                  <a:moveTo>
                    <a:pt x="0" y="144780"/>
                  </a:moveTo>
                  <a:lnTo>
                    <a:pt x="144780" y="144780"/>
                  </a:lnTo>
                  <a:lnTo>
                    <a:pt x="144780" y="24975248"/>
                  </a:lnTo>
                  <a:lnTo>
                    <a:pt x="0" y="24975248"/>
                  </a:lnTo>
                  <a:lnTo>
                    <a:pt x="0" y="144780"/>
                  </a:lnTo>
                  <a:close/>
                  <a:moveTo>
                    <a:pt x="0" y="24975248"/>
                  </a:moveTo>
                  <a:lnTo>
                    <a:pt x="144780" y="24975248"/>
                  </a:lnTo>
                  <a:lnTo>
                    <a:pt x="144780" y="25120028"/>
                  </a:lnTo>
                  <a:lnTo>
                    <a:pt x="0" y="25120028"/>
                  </a:lnTo>
                  <a:lnTo>
                    <a:pt x="0" y="24975248"/>
                  </a:lnTo>
                  <a:close/>
                  <a:moveTo>
                    <a:pt x="23021217" y="144780"/>
                  </a:moveTo>
                  <a:lnTo>
                    <a:pt x="23165997" y="144780"/>
                  </a:lnTo>
                  <a:lnTo>
                    <a:pt x="23165997" y="24975248"/>
                  </a:lnTo>
                  <a:lnTo>
                    <a:pt x="23021217" y="24975248"/>
                  </a:lnTo>
                  <a:lnTo>
                    <a:pt x="23021217" y="144780"/>
                  </a:lnTo>
                  <a:close/>
                  <a:moveTo>
                    <a:pt x="144780" y="24975248"/>
                  </a:moveTo>
                  <a:lnTo>
                    <a:pt x="23021217" y="24975248"/>
                  </a:lnTo>
                  <a:lnTo>
                    <a:pt x="23021217" y="25120028"/>
                  </a:lnTo>
                  <a:lnTo>
                    <a:pt x="144780" y="25120028"/>
                  </a:lnTo>
                  <a:lnTo>
                    <a:pt x="144780" y="24975248"/>
                  </a:lnTo>
                  <a:close/>
                  <a:moveTo>
                    <a:pt x="23021217" y="0"/>
                  </a:moveTo>
                  <a:lnTo>
                    <a:pt x="23165997" y="0"/>
                  </a:lnTo>
                  <a:lnTo>
                    <a:pt x="23165997" y="144780"/>
                  </a:lnTo>
                  <a:lnTo>
                    <a:pt x="23021217" y="144780"/>
                  </a:lnTo>
                  <a:lnTo>
                    <a:pt x="23021217" y="0"/>
                  </a:lnTo>
                  <a:close/>
                  <a:moveTo>
                    <a:pt x="0" y="0"/>
                  </a:moveTo>
                  <a:lnTo>
                    <a:pt x="144780" y="0"/>
                  </a:lnTo>
                  <a:lnTo>
                    <a:pt x="144780" y="144780"/>
                  </a:lnTo>
                  <a:lnTo>
                    <a:pt x="0" y="144780"/>
                  </a:lnTo>
                  <a:lnTo>
                    <a:pt x="0" y="0"/>
                  </a:lnTo>
                  <a:close/>
                  <a:moveTo>
                    <a:pt x="144780" y="0"/>
                  </a:moveTo>
                  <a:lnTo>
                    <a:pt x="23021217" y="0"/>
                  </a:lnTo>
                  <a:lnTo>
                    <a:pt x="23021217" y="144780"/>
                  </a:lnTo>
                  <a:lnTo>
                    <a:pt x="144780" y="144780"/>
                  </a:lnTo>
                  <a:lnTo>
                    <a:pt x="144780" y="0"/>
                  </a:lnTo>
                  <a:close/>
                </a:path>
              </a:pathLst>
            </a:custGeom>
            <a:solidFill>
              <a:srgbClr val="000000"/>
            </a:solidFill>
          </p:spPr>
        </p:sp>
      </p:grpSp>
      <p:grpSp>
        <p:nvGrpSpPr>
          <p:cNvPr id="6" name="Group 6"/>
          <p:cNvGrpSpPr/>
          <p:nvPr/>
        </p:nvGrpSpPr>
        <p:grpSpPr>
          <a:xfrm rot="5400000">
            <a:off x="8640688" y="1011952"/>
            <a:ext cx="7559784" cy="8263096"/>
            <a:chOff x="0" y="0"/>
            <a:chExt cx="20062826" cy="21929338"/>
          </a:xfrm>
        </p:grpSpPr>
        <p:sp>
          <p:nvSpPr>
            <p:cNvPr id="7" name="Freeform 7"/>
            <p:cNvSpPr/>
            <p:nvPr/>
          </p:nvSpPr>
          <p:spPr>
            <a:xfrm>
              <a:off x="72390" y="72390"/>
              <a:ext cx="19918046" cy="21784558"/>
            </a:xfrm>
            <a:custGeom>
              <a:avLst/>
              <a:gdLst/>
              <a:ahLst/>
              <a:cxnLst/>
              <a:rect l="l" t="t" r="r" b="b"/>
              <a:pathLst>
                <a:path w="19918046" h="21784558">
                  <a:moveTo>
                    <a:pt x="0" y="0"/>
                  </a:moveTo>
                  <a:lnTo>
                    <a:pt x="19918046" y="0"/>
                  </a:lnTo>
                  <a:lnTo>
                    <a:pt x="19918046" y="21784558"/>
                  </a:lnTo>
                  <a:lnTo>
                    <a:pt x="0" y="21784558"/>
                  </a:lnTo>
                  <a:lnTo>
                    <a:pt x="0" y="0"/>
                  </a:lnTo>
                  <a:close/>
                </a:path>
              </a:pathLst>
            </a:custGeom>
            <a:solidFill>
              <a:srgbClr val="FFFFFF"/>
            </a:solidFill>
          </p:spPr>
        </p:sp>
        <p:sp>
          <p:nvSpPr>
            <p:cNvPr id="8" name="Freeform 8"/>
            <p:cNvSpPr/>
            <p:nvPr/>
          </p:nvSpPr>
          <p:spPr>
            <a:xfrm>
              <a:off x="0" y="0"/>
              <a:ext cx="20062825" cy="21929337"/>
            </a:xfrm>
            <a:custGeom>
              <a:avLst/>
              <a:gdLst/>
              <a:ahLst/>
              <a:cxnLst/>
              <a:rect l="l" t="t" r="r" b="b"/>
              <a:pathLst>
                <a:path w="20062825" h="21929337">
                  <a:moveTo>
                    <a:pt x="19918046" y="21784557"/>
                  </a:moveTo>
                  <a:lnTo>
                    <a:pt x="20062825" y="21784557"/>
                  </a:lnTo>
                  <a:lnTo>
                    <a:pt x="20062825" y="21929337"/>
                  </a:lnTo>
                  <a:lnTo>
                    <a:pt x="19918046" y="21929337"/>
                  </a:lnTo>
                  <a:lnTo>
                    <a:pt x="19918046" y="21784557"/>
                  </a:lnTo>
                  <a:close/>
                  <a:moveTo>
                    <a:pt x="0" y="144780"/>
                  </a:moveTo>
                  <a:lnTo>
                    <a:pt x="144780" y="144780"/>
                  </a:lnTo>
                  <a:lnTo>
                    <a:pt x="144780" y="21784557"/>
                  </a:lnTo>
                  <a:lnTo>
                    <a:pt x="0" y="21784557"/>
                  </a:lnTo>
                  <a:lnTo>
                    <a:pt x="0" y="144780"/>
                  </a:lnTo>
                  <a:close/>
                  <a:moveTo>
                    <a:pt x="0" y="21784557"/>
                  </a:moveTo>
                  <a:lnTo>
                    <a:pt x="144780" y="21784557"/>
                  </a:lnTo>
                  <a:lnTo>
                    <a:pt x="144780" y="21929337"/>
                  </a:lnTo>
                  <a:lnTo>
                    <a:pt x="0" y="21929337"/>
                  </a:lnTo>
                  <a:lnTo>
                    <a:pt x="0" y="21784557"/>
                  </a:lnTo>
                  <a:close/>
                  <a:moveTo>
                    <a:pt x="19918046" y="144780"/>
                  </a:moveTo>
                  <a:lnTo>
                    <a:pt x="20062825" y="144780"/>
                  </a:lnTo>
                  <a:lnTo>
                    <a:pt x="20062825" y="21784557"/>
                  </a:lnTo>
                  <a:lnTo>
                    <a:pt x="19918046" y="21784557"/>
                  </a:lnTo>
                  <a:lnTo>
                    <a:pt x="19918046" y="144780"/>
                  </a:lnTo>
                  <a:close/>
                  <a:moveTo>
                    <a:pt x="144780" y="21784557"/>
                  </a:moveTo>
                  <a:lnTo>
                    <a:pt x="19918046" y="21784557"/>
                  </a:lnTo>
                  <a:lnTo>
                    <a:pt x="19918046" y="21929337"/>
                  </a:lnTo>
                  <a:lnTo>
                    <a:pt x="144780" y="21929337"/>
                  </a:lnTo>
                  <a:lnTo>
                    <a:pt x="144780" y="21784557"/>
                  </a:lnTo>
                  <a:close/>
                  <a:moveTo>
                    <a:pt x="19918046" y="0"/>
                  </a:moveTo>
                  <a:lnTo>
                    <a:pt x="20062825" y="0"/>
                  </a:lnTo>
                  <a:lnTo>
                    <a:pt x="20062825" y="144780"/>
                  </a:lnTo>
                  <a:lnTo>
                    <a:pt x="19918046" y="144780"/>
                  </a:lnTo>
                  <a:lnTo>
                    <a:pt x="19918046" y="0"/>
                  </a:lnTo>
                  <a:close/>
                  <a:moveTo>
                    <a:pt x="0" y="0"/>
                  </a:moveTo>
                  <a:lnTo>
                    <a:pt x="144780" y="0"/>
                  </a:lnTo>
                  <a:lnTo>
                    <a:pt x="144780" y="144780"/>
                  </a:lnTo>
                  <a:lnTo>
                    <a:pt x="0" y="144780"/>
                  </a:lnTo>
                  <a:lnTo>
                    <a:pt x="0" y="0"/>
                  </a:lnTo>
                  <a:close/>
                  <a:moveTo>
                    <a:pt x="144780" y="0"/>
                  </a:moveTo>
                  <a:lnTo>
                    <a:pt x="19918046" y="0"/>
                  </a:lnTo>
                  <a:lnTo>
                    <a:pt x="19918046" y="144780"/>
                  </a:lnTo>
                  <a:lnTo>
                    <a:pt x="144780" y="144780"/>
                  </a:lnTo>
                  <a:lnTo>
                    <a:pt x="144780" y="0"/>
                  </a:lnTo>
                  <a:close/>
                </a:path>
              </a:pathLst>
            </a:custGeom>
            <a:solidFill>
              <a:srgbClr val="000000"/>
            </a:solidFill>
          </p:spPr>
        </p:sp>
      </p:grpSp>
      <p:sp>
        <p:nvSpPr>
          <p:cNvPr id="9" name="Freeform 9"/>
          <p:cNvSpPr/>
          <p:nvPr/>
        </p:nvSpPr>
        <p:spPr>
          <a:xfrm>
            <a:off x="1231674" y="2388629"/>
            <a:ext cx="6470523" cy="8229600"/>
          </a:xfrm>
          <a:custGeom>
            <a:avLst/>
            <a:gdLst/>
            <a:ahLst/>
            <a:cxnLst/>
            <a:rect l="l" t="t" r="r" b="b"/>
            <a:pathLst>
              <a:path w="6470523" h="8229600">
                <a:moveTo>
                  <a:pt x="0" y="0"/>
                </a:moveTo>
                <a:lnTo>
                  <a:pt x="6470523" y="0"/>
                </a:lnTo>
                <a:lnTo>
                  <a:pt x="6470523" y="8229600"/>
                </a:lnTo>
                <a:lnTo>
                  <a:pt x="0" y="8229600"/>
                </a:lnTo>
                <a:lnTo>
                  <a:pt x="0" y="0"/>
                </a:lnTo>
                <a:close/>
              </a:path>
            </a:pathLst>
          </a:custGeom>
          <a:blipFill>
            <a:blip r:embed="rId3"/>
            <a:stretch>
              <a:fillRect/>
            </a:stretch>
          </a:blipFill>
        </p:spPr>
      </p:sp>
      <p:sp>
        <p:nvSpPr>
          <p:cNvPr id="10" name="TextBox 10"/>
          <p:cNvSpPr txBox="1"/>
          <p:nvPr/>
        </p:nvSpPr>
        <p:spPr>
          <a:xfrm>
            <a:off x="8693109" y="2874847"/>
            <a:ext cx="7454943" cy="3539430"/>
          </a:xfrm>
          <a:prstGeom prst="rect">
            <a:avLst/>
          </a:prstGeom>
        </p:spPr>
        <p:txBody>
          <a:bodyPr lIns="0" tIns="0" rIns="0" bIns="0" rtlCol="0" anchor="t">
            <a:spAutoFit/>
          </a:bodyPr>
          <a:lstStyle/>
          <a:p>
            <a:pPr algn="ctr"/>
            <a:r>
              <a:rPr lang="vi-VN" sz="11500" b="1">
                <a:latin typeface="Times New Roman" panose="02020603050405020304" pitchFamily="18" charset="0"/>
                <a:cs typeface="Times New Roman" panose="02020603050405020304" pitchFamily="18" charset="0"/>
              </a:rPr>
              <a:t>III. TỔNG KẾT</a:t>
            </a:r>
            <a:endParaRPr lang="en-GB" sz="115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358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sp>
        <p:nvSpPr>
          <p:cNvPr id="3" name="Freeform 3"/>
          <p:cNvSpPr/>
          <p:nvPr/>
        </p:nvSpPr>
        <p:spPr>
          <a:xfrm>
            <a:off x="10510541" y="1536136"/>
            <a:ext cx="6302215" cy="12227418"/>
          </a:xfrm>
          <a:custGeom>
            <a:avLst/>
            <a:gdLst/>
            <a:ahLst/>
            <a:cxnLst/>
            <a:rect l="l" t="t" r="r" b="b"/>
            <a:pathLst>
              <a:path w="6302215" h="12227418">
                <a:moveTo>
                  <a:pt x="0" y="0"/>
                </a:moveTo>
                <a:lnTo>
                  <a:pt x="6302215" y="0"/>
                </a:lnTo>
                <a:lnTo>
                  <a:pt x="6302215" y="12227418"/>
                </a:lnTo>
                <a:lnTo>
                  <a:pt x="0" y="12227418"/>
                </a:lnTo>
                <a:lnTo>
                  <a:pt x="0" y="0"/>
                </a:lnTo>
                <a:close/>
              </a:path>
            </a:pathLst>
          </a:custGeom>
          <a:blipFill>
            <a:blip r:embed="rId3"/>
            <a:stretch>
              <a:fillRect/>
            </a:stretch>
          </a:blipFill>
        </p:spPr>
      </p:sp>
      <p:grpSp>
        <p:nvGrpSpPr>
          <p:cNvPr id="4" name="Group 4"/>
          <p:cNvGrpSpPr/>
          <p:nvPr/>
        </p:nvGrpSpPr>
        <p:grpSpPr>
          <a:xfrm rot="5400000">
            <a:off x="1643085" y="681620"/>
            <a:ext cx="8229600" cy="8923759"/>
            <a:chOff x="0" y="0"/>
            <a:chExt cx="23165997" cy="25120028"/>
          </a:xfrm>
        </p:grpSpPr>
        <p:sp>
          <p:nvSpPr>
            <p:cNvPr id="5" name="Freeform 5"/>
            <p:cNvSpPr/>
            <p:nvPr/>
          </p:nvSpPr>
          <p:spPr>
            <a:xfrm>
              <a:off x="72390" y="72390"/>
              <a:ext cx="23021217" cy="24975249"/>
            </a:xfrm>
            <a:custGeom>
              <a:avLst/>
              <a:gdLst/>
              <a:ahLst/>
              <a:cxnLst/>
              <a:rect l="l" t="t" r="r" b="b"/>
              <a:pathLst>
                <a:path w="23021217" h="24975249">
                  <a:moveTo>
                    <a:pt x="0" y="0"/>
                  </a:moveTo>
                  <a:lnTo>
                    <a:pt x="23021217" y="0"/>
                  </a:lnTo>
                  <a:lnTo>
                    <a:pt x="23021217" y="24975249"/>
                  </a:lnTo>
                  <a:lnTo>
                    <a:pt x="0" y="24975249"/>
                  </a:lnTo>
                  <a:lnTo>
                    <a:pt x="0" y="0"/>
                  </a:lnTo>
                  <a:close/>
                </a:path>
              </a:pathLst>
            </a:custGeom>
            <a:solidFill>
              <a:srgbClr val="025738"/>
            </a:solidFill>
          </p:spPr>
        </p:sp>
        <p:sp>
          <p:nvSpPr>
            <p:cNvPr id="6" name="Freeform 6"/>
            <p:cNvSpPr/>
            <p:nvPr/>
          </p:nvSpPr>
          <p:spPr>
            <a:xfrm>
              <a:off x="0" y="0"/>
              <a:ext cx="23165997" cy="25120028"/>
            </a:xfrm>
            <a:custGeom>
              <a:avLst/>
              <a:gdLst/>
              <a:ahLst/>
              <a:cxnLst/>
              <a:rect l="l" t="t" r="r" b="b"/>
              <a:pathLst>
                <a:path w="23165997" h="25120028">
                  <a:moveTo>
                    <a:pt x="23021217" y="24975248"/>
                  </a:moveTo>
                  <a:lnTo>
                    <a:pt x="23165997" y="24975248"/>
                  </a:lnTo>
                  <a:lnTo>
                    <a:pt x="23165997" y="25120028"/>
                  </a:lnTo>
                  <a:lnTo>
                    <a:pt x="23021217" y="25120028"/>
                  </a:lnTo>
                  <a:lnTo>
                    <a:pt x="23021217" y="24975248"/>
                  </a:lnTo>
                  <a:close/>
                  <a:moveTo>
                    <a:pt x="0" y="144780"/>
                  </a:moveTo>
                  <a:lnTo>
                    <a:pt x="144780" y="144780"/>
                  </a:lnTo>
                  <a:lnTo>
                    <a:pt x="144780" y="24975248"/>
                  </a:lnTo>
                  <a:lnTo>
                    <a:pt x="0" y="24975248"/>
                  </a:lnTo>
                  <a:lnTo>
                    <a:pt x="0" y="144780"/>
                  </a:lnTo>
                  <a:close/>
                  <a:moveTo>
                    <a:pt x="0" y="24975248"/>
                  </a:moveTo>
                  <a:lnTo>
                    <a:pt x="144780" y="24975248"/>
                  </a:lnTo>
                  <a:lnTo>
                    <a:pt x="144780" y="25120028"/>
                  </a:lnTo>
                  <a:lnTo>
                    <a:pt x="0" y="25120028"/>
                  </a:lnTo>
                  <a:lnTo>
                    <a:pt x="0" y="24975248"/>
                  </a:lnTo>
                  <a:close/>
                  <a:moveTo>
                    <a:pt x="23021217" y="144780"/>
                  </a:moveTo>
                  <a:lnTo>
                    <a:pt x="23165997" y="144780"/>
                  </a:lnTo>
                  <a:lnTo>
                    <a:pt x="23165997" y="24975248"/>
                  </a:lnTo>
                  <a:lnTo>
                    <a:pt x="23021217" y="24975248"/>
                  </a:lnTo>
                  <a:lnTo>
                    <a:pt x="23021217" y="144780"/>
                  </a:lnTo>
                  <a:close/>
                  <a:moveTo>
                    <a:pt x="144780" y="24975248"/>
                  </a:moveTo>
                  <a:lnTo>
                    <a:pt x="23021217" y="24975248"/>
                  </a:lnTo>
                  <a:lnTo>
                    <a:pt x="23021217" y="25120028"/>
                  </a:lnTo>
                  <a:lnTo>
                    <a:pt x="144780" y="25120028"/>
                  </a:lnTo>
                  <a:lnTo>
                    <a:pt x="144780" y="24975248"/>
                  </a:lnTo>
                  <a:close/>
                  <a:moveTo>
                    <a:pt x="23021217" y="0"/>
                  </a:moveTo>
                  <a:lnTo>
                    <a:pt x="23165997" y="0"/>
                  </a:lnTo>
                  <a:lnTo>
                    <a:pt x="23165997" y="144780"/>
                  </a:lnTo>
                  <a:lnTo>
                    <a:pt x="23021217" y="144780"/>
                  </a:lnTo>
                  <a:lnTo>
                    <a:pt x="23021217" y="0"/>
                  </a:lnTo>
                  <a:close/>
                  <a:moveTo>
                    <a:pt x="0" y="0"/>
                  </a:moveTo>
                  <a:lnTo>
                    <a:pt x="144780" y="0"/>
                  </a:lnTo>
                  <a:lnTo>
                    <a:pt x="144780" y="144780"/>
                  </a:lnTo>
                  <a:lnTo>
                    <a:pt x="0" y="144780"/>
                  </a:lnTo>
                  <a:lnTo>
                    <a:pt x="0" y="0"/>
                  </a:lnTo>
                  <a:close/>
                  <a:moveTo>
                    <a:pt x="144780" y="0"/>
                  </a:moveTo>
                  <a:lnTo>
                    <a:pt x="23021217" y="0"/>
                  </a:lnTo>
                  <a:lnTo>
                    <a:pt x="23021217" y="144780"/>
                  </a:lnTo>
                  <a:lnTo>
                    <a:pt x="144780" y="144780"/>
                  </a:lnTo>
                  <a:lnTo>
                    <a:pt x="144780" y="0"/>
                  </a:lnTo>
                  <a:close/>
                </a:path>
              </a:pathLst>
            </a:custGeom>
            <a:solidFill>
              <a:srgbClr val="000000"/>
            </a:solidFill>
          </p:spPr>
        </p:sp>
      </p:grpSp>
      <p:grpSp>
        <p:nvGrpSpPr>
          <p:cNvPr id="7" name="Group 7"/>
          <p:cNvGrpSpPr/>
          <p:nvPr/>
        </p:nvGrpSpPr>
        <p:grpSpPr>
          <a:xfrm rot="5400000">
            <a:off x="1915853" y="961208"/>
            <a:ext cx="7661271" cy="8364584"/>
            <a:chOff x="0" y="0"/>
            <a:chExt cx="20332161" cy="22198673"/>
          </a:xfrm>
        </p:grpSpPr>
        <p:sp>
          <p:nvSpPr>
            <p:cNvPr id="8" name="Freeform 8"/>
            <p:cNvSpPr/>
            <p:nvPr/>
          </p:nvSpPr>
          <p:spPr>
            <a:xfrm>
              <a:off x="72390" y="72390"/>
              <a:ext cx="20187381" cy="22053894"/>
            </a:xfrm>
            <a:custGeom>
              <a:avLst/>
              <a:gdLst/>
              <a:ahLst/>
              <a:cxnLst/>
              <a:rect l="l" t="t" r="r" b="b"/>
              <a:pathLst>
                <a:path w="20187381" h="22053894">
                  <a:moveTo>
                    <a:pt x="0" y="0"/>
                  </a:moveTo>
                  <a:lnTo>
                    <a:pt x="20187381" y="0"/>
                  </a:lnTo>
                  <a:lnTo>
                    <a:pt x="20187381" y="22053894"/>
                  </a:lnTo>
                  <a:lnTo>
                    <a:pt x="0" y="22053894"/>
                  </a:lnTo>
                  <a:lnTo>
                    <a:pt x="0" y="0"/>
                  </a:lnTo>
                  <a:close/>
                </a:path>
              </a:pathLst>
            </a:custGeom>
            <a:solidFill>
              <a:srgbClr val="FFFFFF"/>
            </a:solidFill>
          </p:spPr>
        </p:sp>
        <p:sp>
          <p:nvSpPr>
            <p:cNvPr id="9" name="Freeform 9"/>
            <p:cNvSpPr/>
            <p:nvPr/>
          </p:nvSpPr>
          <p:spPr>
            <a:xfrm>
              <a:off x="0" y="0"/>
              <a:ext cx="20332162" cy="22198673"/>
            </a:xfrm>
            <a:custGeom>
              <a:avLst/>
              <a:gdLst/>
              <a:ahLst/>
              <a:cxnLst/>
              <a:rect l="l" t="t" r="r" b="b"/>
              <a:pathLst>
                <a:path w="20332162" h="22198673">
                  <a:moveTo>
                    <a:pt x="20187382" y="22053894"/>
                  </a:moveTo>
                  <a:lnTo>
                    <a:pt x="20332162" y="22053894"/>
                  </a:lnTo>
                  <a:lnTo>
                    <a:pt x="20332162" y="22198673"/>
                  </a:lnTo>
                  <a:lnTo>
                    <a:pt x="20187382" y="22198673"/>
                  </a:lnTo>
                  <a:lnTo>
                    <a:pt x="20187382" y="22053894"/>
                  </a:lnTo>
                  <a:close/>
                  <a:moveTo>
                    <a:pt x="0" y="144780"/>
                  </a:moveTo>
                  <a:lnTo>
                    <a:pt x="144780" y="144780"/>
                  </a:lnTo>
                  <a:lnTo>
                    <a:pt x="144780" y="22053894"/>
                  </a:lnTo>
                  <a:lnTo>
                    <a:pt x="0" y="22053894"/>
                  </a:lnTo>
                  <a:lnTo>
                    <a:pt x="0" y="144780"/>
                  </a:lnTo>
                  <a:close/>
                  <a:moveTo>
                    <a:pt x="0" y="22053894"/>
                  </a:moveTo>
                  <a:lnTo>
                    <a:pt x="144780" y="22053894"/>
                  </a:lnTo>
                  <a:lnTo>
                    <a:pt x="144780" y="22198673"/>
                  </a:lnTo>
                  <a:lnTo>
                    <a:pt x="0" y="22198673"/>
                  </a:lnTo>
                  <a:lnTo>
                    <a:pt x="0" y="22053894"/>
                  </a:lnTo>
                  <a:close/>
                  <a:moveTo>
                    <a:pt x="20187382" y="144780"/>
                  </a:moveTo>
                  <a:lnTo>
                    <a:pt x="20332162" y="144780"/>
                  </a:lnTo>
                  <a:lnTo>
                    <a:pt x="20332162" y="22053894"/>
                  </a:lnTo>
                  <a:lnTo>
                    <a:pt x="20187382" y="22053894"/>
                  </a:lnTo>
                  <a:lnTo>
                    <a:pt x="20187382" y="144780"/>
                  </a:lnTo>
                  <a:close/>
                  <a:moveTo>
                    <a:pt x="144780" y="22053894"/>
                  </a:moveTo>
                  <a:lnTo>
                    <a:pt x="20187382" y="22053894"/>
                  </a:lnTo>
                  <a:lnTo>
                    <a:pt x="20187382" y="22198673"/>
                  </a:lnTo>
                  <a:lnTo>
                    <a:pt x="144780" y="22198673"/>
                  </a:lnTo>
                  <a:lnTo>
                    <a:pt x="144780" y="22053894"/>
                  </a:lnTo>
                  <a:close/>
                  <a:moveTo>
                    <a:pt x="20187382" y="0"/>
                  </a:moveTo>
                  <a:lnTo>
                    <a:pt x="20332162" y="0"/>
                  </a:lnTo>
                  <a:lnTo>
                    <a:pt x="20332162" y="144780"/>
                  </a:lnTo>
                  <a:lnTo>
                    <a:pt x="20187382" y="144780"/>
                  </a:lnTo>
                  <a:lnTo>
                    <a:pt x="20187382" y="0"/>
                  </a:lnTo>
                  <a:close/>
                  <a:moveTo>
                    <a:pt x="0" y="0"/>
                  </a:moveTo>
                  <a:lnTo>
                    <a:pt x="144780" y="0"/>
                  </a:lnTo>
                  <a:lnTo>
                    <a:pt x="144780" y="144780"/>
                  </a:lnTo>
                  <a:lnTo>
                    <a:pt x="0" y="144780"/>
                  </a:lnTo>
                  <a:lnTo>
                    <a:pt x="0" y="0"/>
                  </a:lnTo>
                  <a:close/>
                  <a:moveTo>
                    <a:pt x="144780" y="0"/>
                  </a:moveTo>
                  <a:lnTo>
                    <a:pt x="20187382" y="0"/>
                  </a:lnTo>
                  <a:lnTo>
                    <a:pt x="20187382" y="144780"/>
                  </a:lnTo>
                  <a:lnTo>
                    <a:pt x="144780" y="144780"/>
                  </a:lnTo>
                  <a:lnTo>
                    <a:pt x="144780" y="0"/>
                  </a:lnTo>
                  <a:close/>
                </a:path>
              </a:pathLst>
            </a:custGeom>
            <a:solidFill>
              <a:srgbClr val="000000"/>
            </a:solidFill>
          </p:spPr>
        </p:sp>
      </p:grpSp>
      <p:sp>
        <p:nvSpPr>
          <p:cNvPr id="10" name="TextBox 10"/>
          <p:cNvSpPr txBox="1"/>
          <p:nvPr/>
        </p:nvSpPr>
        <p:spPr>
          <a:xfrm>
            <a:off x="2019015" y="1754425"/>
            <a:ext cx="7454943" cy="1015663"/>
          </a:xfrm>
          <a:prstGeom prst="rect">
            <a:avLst/>
          </a:prstGeom>
        </p:spPr>
        <p:txBody>
          <a:bodyPr lIns="0" tIns="0" rIns="0" bIns="0" rtlCol="0" anchor="t">
            <a:spAutoFit/>
          </a:bodyPr>
          <a:lstStyle/>
          <a:p>
            <a:pPr algn="ctr"/>
            <a:r>
              <a:rPr lang="vi-VN" sz="6600" b="1">
                <a:latin typeface="Times New Roman" panose="02020603050405020304" pitchFamily="18" charset="0"/>
                <a:cs typeface="Times New Roman" panose="02020603050405020304" pitchFamily="18" charset="0"/>
              </a:rPr>
              <a:t>1. Nghệ thuật</a:t>
            </a:r>
            <a:endParaRPr lang="en-GB" sz="6600">
              <a:latin typeface="Times New Roman" panose="02020603050405020304" pitchFamily="18" charset="0"/>
              <a:cs typeface="Times New Roman" panose="02020603050405020304" pitchFamily="18" charset="0"/>
            </a:endParaRPr>
          </a:p>
        </p:txBody>
      </p:sp>
      <p:sp>
        <p:nvSpPr>
          <p:cNvPr id="12" name="Rectangle 11"/>
          <p:cNvSpPr/>
          <p:nvPr/>
        </p:nvSpPr>
        <p:spPr>
          <a:xfrm>
            <a:off x="1702429" y="3276213"/>
            <a:ext cx="8088117" cy="5016758"/>
          </a:xfrm>
          <a:prstGeom prst="rect">
            <a:avLst/>
          </a:prstGeom>
        </p:spPr>
        <p:txBody>
          <a:bodyPr wrap="square">
            <a:spAutoFit/>
          </a:bodyPr>
          <a:lstStyle/>
          <a:p>
            <a:pPr algn="just">
              <a:spcAft>
                <a:spcPts val="0"/>
              </a:spcAft>
            </a:pPr>
            <a:r>
              <a:rPr lang="vi-VN" sz="4000">
                <a:latin typeface="Times New Roman" panose="02020603050405020304" pitchFamily="18" charset="0"/>
                <a:ea typeface="Times New Roman" panose="02020603050405020304" pitchFamily="18" charset="0"/>
                <a:cs typeface="Times New Roman" panose="02020603050405020304" pitchFamily="18" charset="0"/>
              </a:rPr>
              <a:t>- Văn bản có bố cục chặt chẽ, rõ ràng.</a:t>
            </a:r>
            <a:endParaRPr lang="en-GB" sz="40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4000">
                <a:latin typeface="Times New Roman" panose="02020603050405020304" pitchFamily="18" charset="0"/>
                <a:ea typeface="Times New Roman" panose="02020603050405020304" pitchFamily="18" charset="0"/>
                <a:cs typeface="Times New Roman" panose="02020603050405020304" pitchFamily="18" charset="0"/>
              </a:rPr>
              <a:t>- Cách triển khai luận điểm lô gích, mạch lạc, nhất quán; lí lẽ và bằng chứng xác đáng;</a:t>
            </a:r>
            <a:endParaRPr lang="en-GB" sz="40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4000">
                <a:latin typeface="Times New Roman" panose="02020603050405020304" pitchFamily="18" charset="0"/>
                <a:ea typeface="Times New Roman" panose="02020603050405020304" pitchFamily="18" charset="0"/>
                <a:cs typeface="Times New Roman" panose="02020603050405020304" pitchFamily="18" charset="0"/>
              </a:rPr>
              <a:t>- Lập luận chặt chẽ, súc tích.</a:t>
            </a:r>
            <a:endParaRPr lang="en-GB" sz="40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4000">
                <a:latin typeface="Times New Roman" panose="02020603050405020304" pitchFamily="18" charset="0"/>
                <a:ea typeface="Times New Roman" panose="02020603050405020304" pitchFamily="18" charset="0"/>
                <a:cs typeface="Times New Roman" panose="02020603050405020304" pitchFamily="18" charset="0"/>
              </a:rPr>
              <a:t>- Dùng cách diễn đạt trùng điệp để nhấn mạnh thái độ, quan điểm của tác giả, tạo ấn tượng thú vị cho người đọc</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935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rot="5400000">
            <a:off x="8317177" y="681620"/>
            <a:ext cx="8229600" cy="8923759"/>
            <a:chOff x="0" y="0"/>
            <a:chExt cx="23165997" cy="25120028"/>
          </a:xfrm>
        </p:grpSpPr>
        <p:sp>
          <p:nvSpPr>
            <p:cNvPr id="4" name="Freeform 4"/>
            <p:cNvSpPr/>
            <p:nvPr/>
          </p:nvSpPr>
          <p:spPr>
            <a:xfrm>
              <a:off x="72390" y="72390"/>
              <a:ext cx="23021217" cy="24975249"/>
            </a:xfrm>
            <a:custGeom>
              <a:avLst/>
              <a:gdLst/>
              <a:ahLst/>
              <a:cxnLst/>
              <a:rect l="l" t="t" r="r" b="b"/>
              <a:pathLst>
                <a:path w="23021217" h="24975249">
                  <a:moveTo>
                    <a:pt x="0" y="0"/>
                  </a:moveTo>
                  <a:lnTo>
                    <a:pt x="23021217" y="0"/>
                  </a:lnTo>
                  <a:lnTo>
                    <a:pt x="23021217" y="24975249"/>
                  </a:lnTo>
                  <a:lnTo>
                    <a:pt x="0" y="24975249"/>
                  </a:lnTo>
                  <a:lnTo>
                    <a:pt x="0" y="0"/>
                  </a:lnTo>
                  <a:close/>
                </a:path>
              </a:pathLst>
            </a:custGeom>
            <a:solidFill>
              <a:srgbClr val="025738"/>
            </a:solidFill>
          </p:spPr>
        </p:sp>
        <p:sp>
          <p:nvSpPr>
            <p:cNvPr id="5" name="Freeform 5"/>
            <p:cNvSpPr/>
            <p:nvPr/>
          </p:nvSpPr>
          <p:spPr>
            <a:xfrm>
              <a:off x="0" y="0"/>
              <a:ext cx="23165997" cy="25120028"/>
            </a:xfrm>
            <a:custGeom>
              <a:avLst/>
              <a:gdLst/>
              <a:ahLst/>
              <a:cxnLst/>
              <a:rect l="l" t="t" r="r" b="b"/>
              <a:pathLst>
                <a:path w="23165997" h="25120028">
                  <a:moveTo>
                    <a:pt x="23021217" y="24975248"/>
                  </a:moveTo>
                  <a:lnTo>
                    <a:pt x="23165997" y="24975248"/>
                  </a:lnTo>
                  <a:lnTo>
                    <a:pt x="23165997" y="25120028"/>
                  </a:lnTo>
                  <a:lnTo>
                    <a:pt x="23021217" y="25120028"/>
                  </a:lnTo>
                  <a:lnTo>
                    <a:pt x="23021217" y="24975248"/>
                  </a:lnTo>
                  <a:close/>
                  <a:moveTo>
                    <a:pt x="0" y="144780"/>
                  </a:moveTo>
                  <a:lnTo>
                    <a:pt x="144780" y="144780"/>
                  </a:lnTo>
                  <a:lnTo>
                    <a:pt x="144780" y="24975248"/>
                  </a:lnTo>
                  <a:lnTo>
                    <a:pt x="0" y="24975248"/>
                  </a:lnTo>
                  <a:lnTo>
                    <a:pt x="0" y="144780"/>
                  </a:lnTo>
                  <a:close/>
                  <a:moveTo>
                    <a:pt x="0" y="24975248"/>
                  </a:moveTo>
                  <a:lnTo>
                    <a:pt x="144780" y="24975248"/>
                  </a:lnTo>
                  <a:lnTo>
                    <a:pt x="144780" y="25120028"/>
                  </a:lnTo>
                  <a:lnTo>
                    <a:pt x="0" y="25120028"/>
                  </a:lnTo>
                  <a:lnTo>
                    <a:pt x="0" y="24975248"/>
                  </a:lnTo>
                  <a:close/>
                  <a:moveTo>
                    <a:pt x="23021217" y="144780"/>
                  </a:moveTo>
                  <a:lnTo>
                    <a:pt x="23165997" y="144780"/>
                  </a:lnTo>
                  <a:lnTo>
                    <a:pt x="23165997" y="24975248"/>
                  </a:lnTo>
                  <a:lnTo>
                    <a:pt x="23021217" y="24975248"/>
                  </a:lnTo>
                  <a:lnTo>
                    <a:pt x="23021217" y="144780"/>
                  </a:lnTo>
                  <a:close/>
                  <a:moveTo>
                    <a:pt x="144780" y="24975248"/>
                  </a:moveTo>
                  <a:lnTo>
                    <a:pt x="23021217" y="24975248"/>
                  </a:lnTo>
                  <a:lnTo>
                    <a:pt x="23021217" y="25120028"/>
                  </a:lnTo>
                  <a:lnTo>
                    <a:pt x="144780" y="25120028"/>
                  </a:lnTo>
                  <a:lnTo>
                    <a:pt x="144780" y="24975248"/>
                  </a:lnTo>
                  <a:close/>
                  <a:moveTo>
                    <a:pt x="23021217" y="0"/>
                  </a:moveTo>
                  <a:lnTo>
                    <a:pt x="23165997" y="0"/>
                  </a:lnTo>
                  <a:lnTo>
                    <a:pt x="23165997" y="144780"/>
                  </a:lnTo>
                  <a:lnTo>
                    <a:pt x="23021217" y="144780"/>
                  </a:lnTo>
                  <a:lnTo>
                    <a:pt x="23021217" y="0"/>
                  </a:lnTo>
                  <a:close/>
                  <a:moveTo>
                    <a:pt x="0" y="0"/>
                  </a:moveTo>
                  <a:lnTo>
                    <a:pt x="144780" y="0"/>
                  </a:lnTo>
                  <a:lnTo>
                    <a:pt x="144780" y="144780"/>
                  </a:lnTo>
                  <a:lnTo>
                    <a:pt x="0" y="144780"/>
                  </a:lnTo>
                  <a:lnTo>
                    <a:pt x="0" y="0"/>
                  </a:lnTo>
                  <a:close/>
                  <a:moveTo>
                    <a:pt x="144780" y="0"/>
                  </a:moveTo>
                  <a:lnTo>
                    <a:pt x="23021217" y="0"/>
                  </a:lnTo>
                  <a:lnTo>
                    <a:pt x="23021217" y="144780"/>
                  </a:lnTo>
                  <a:lnTo>
                    <a:pt x="144780" y="144780"/>
                  </a:lnTo>
                  <a:lnTo>
                    <a:pt x="144780" y="0"/>
                  </a:lnTo>
                  <a:close/>
                </a:path>
              </a:pathLst>
            </a:custGeom>
            <a:solidFill>
              <a:srgbClr val="000000"/>
            </a:solidFill>
          </p:spPr>
        </p:sp>
      </p:grpSp>
      <p:grpSp>
        <p:nvGrpSpPr>
          <p:cNvPr id="6" name="Group 6"/>
          <p:cNvGrpSpPr/>
          <p:nvPr/>
        </p:nvGrpSpPr>
        <p:grpSpPr>
          <a:xfrm rot="5400000">
            <a:off x="8640688" y="1011952"/>
            <a:ext cx="7559784" cy="8263096"/>
            <a:chOff x="0" y="0"/>
            <a:chExt cx="20062826" cy="21929338"/>
          </a:xfrm>
        </p:grpSpPr>
        <p:sp>
          <p:nvSpPr>
            <p:cNvPr id="7" name="Freeform 7"/>
            <p:cNvSpPr/>
            <p:nvPr/>
          </p:nvSpPr>
          <p:spPr>
            <a:xfrm>
              <a:off x="72390" y="72390"/>
              <a:ext cx="19918046" cy="21784558"/>
            </a:xfrm>
            <a:custGeom>
              <a:avLst/>
              <a:gdLst/>
              <a:ahLst/>
              <a:cxnLst/>
              <a:rect l="l" t="t" r="r" b="b"/>
              <a:pathLst>
                <a:path w="19918046" h="21784558">
                  <a:moveTo>
                    <a:pt x="0" y="0"/>
                  </a:moveTo>
                  <a:lnTo>
                    <a:pt x="19918046" y="0"/>
                  </a:lnTo>
                  <a:lnTo>
                    <a:pt x="19918046" y="21784558"/>
                  </a:lnTo>
                  <a:lnTo>
                    <a:pt x="0" y="21784558"/>
                  </a:lnTo>
                  <a:lnTo>
                    <a:pt x="0" y="0"/>
                  </a:lnTo>
                  <a:close/>
                </a:path>
              </a:pathLst>
            </a:custGeom>
            <a:solidFill>
              <a:srgbClr val="FFFFFF"/>
            </a:solidFill>
          </p:spPr>
        </p:sp>
        <p:sp>
          <p:nvSpPr>
            <p:cNvPr id="8" name="Freeform 8"/>
            <p:cNvSpPr/>
            <p:nvPr/>
          </p:nvSpPr>
          <p:spPr>
            <a:xfrm>
              <a:off x="0" y="0"/>
              <a:ext cx="20062825" cy="21929337"/>
            </a:xfrm>
            <a:custGeom>
              <a:avLst/>
              <a:gdLst/>
              <a:ahLst/>
              <a:cxnLst/>
              <a:rect l="l" t="t" r="r" b="b"/>
              <a:pathLst>
                <a:path w="20062825" h="21929337">
                  <a:moveTo>
                    <a:pt x="19918046" y="21784557"/>
                  </a:moveTo>
                  <a:lnTo>
                    <a:pt x="20062825" y="21784557"/>
                  </a:lnTo>
                  <a:lnTo>
                    <a:pt x="20062825" y="21929337"/>
                  </a:lnTo>
                  <a:lnTo>
                    <a:pt x="19918046" y="21929337"/>
                  </a:lnTo>
                  <a:lnTo>
                    <a:pt x="19918046" y="21784557"/>
                  </a:lnTo>
                  <a:close/>
                  <a:moveTo>
                    <a:pt x="0" y="144780"/>
                  </a:moveTo>
                  <a:lnTo>
                    <a:pt x="144780" y="144780"/>
                  </a:lnTo>
                  <a:lnTo>
                    <a:pt x="144780" y="21784557"/>
                  </a:lnTo>
                  <a:lnTo>
                    <a:pt x="0" y="21784557"/>
                  </a:lnTo>
                  <a:lnTo>
                    <a:pt x="0" y="144780"/>
                  </a:lnTo>
                  <a:close/>
                  <a:moveTo>
                    <a:pt x="0" y="21784557"/>
                  </a:moveTo>
                  <a:lnTo>
                    <a:pt x="144780" y="21784557"/>
                  </a:lnTo>
                  <a:lnTo>
                    <a:pt x="144780" y="21929337"/>
                  </a:lnTo>
                  <a:lnTo>
                    <a:pt x="0" y="21929337"/>
                  </a:lnTo>
                  <a:lnTo>
                    <a:pt x="0" y="21784557"/>
                  </a:lnTo>
                  <a:close/>
                  <a:moveTo>
                    <a:pt x="19918046" y="144780"/>
                  </a:moveTo>
                  <a:lnTo>
                    <a:pt x="20062825" y="144780"/>
                  </a:lnTo>
                  <a:lnTo>
                    <a:pt x="20062825" y="21784557"/>
                  </a:lnTo>
                  <a:lnTo>
                    <a:pt x="19918046" y="21784557"/>
                  </a:lnTo>
                  <a:lnTo>
                    <a:pt x="19918046" y="144780"/>
                  </a:lnTo>
                  <a:close/>
                  <a:moveTo>
                    <a:pt x="144780" y="21784557"/>
                  </a:moveTo>
                  <a:lnTo>
                    <a:pt x="19918046" y="21784557"/>
                  </a:lnTo>
                  <a:lnTo>
                    <a:pt x="19918046" y="21929337"/>
                  </a:lnTo>
                  <a:lnTo>
                    <a:pt x="144780" y="21929337"/>
                  </a:lnTo>
                  <a:lnTo>
                    <a:pt x="144780" y="21784557"/>
                  </a:lnTo>
                  <a:close/>
                  <a:moveTo>
                    <a:pt x="19918046" y="0"/>
                  </a:moveTo>
                  <a:lnTo>
                    <a:pt x="20062825" y="0"/>
                  </a:lnTo>
                  <a:lnTo>
                    <a:pt x="20062825" y="144780"/>
                  </a:lnTo>
                  <a:lnTo>
                    <a:pt x="19918046" y="144780"/>
                  </a:lnTo>
                  <a:lnTo>
                    <a:pt x="19918046" y="0"/>
                  </a:lnTo>
                  <a:close/>
                  <a:moveTo>
                    <a:pt x="0" y="0"/>
                  </a:moveTo>
                  <a:lnTo>
                    <a:pt x="144780" y="0"/>
                  </a:lnTo>
                  <a:lnTo>
                    <a:pt x="144780" y="144780"/>
                  </a:lnTo>
                  <a:lnTo>
                    <a:pt x="0" y="144780"/>
                  </a:lnTo>
                  <a:lnTo>
                    <a:pt x="0" y="0"/>
                  </a:lnTo>
                  <a:close/>
                  <a:moveTo>
                    <a:pt x="144780" y="0"/>
                  </a:moveTo>
                  <a:lnTo>
                    <a:pt x="19918046" y="0"/>
                  </a:lnTo>
                  <a:lnTo>
                    <a:pt x="19918046" y="144780"/>
                  </a:lnTo>
                  <a:lnTo>
                    <a:pt x="144780" y="144780"/>
                  </a:lnTo>
                  <a:lnTo>
                    <a:pt x="144780" y="0"/>
                  </a:lnTo>
                  <a:close/>
                </a:path>
              </a:pathLst>
            </a:custGeom>
            <a:solidFill>
              <a:srgbClr val="000000"/>
            </a:solidFill>
          </p:spPr>
        </p:sp>
      </p:grpSp>
      <p:sp>
        <p:nvSpPr>
          <p:cNvPr id="9" name="Freeform 9"/>
          <p:cNvSpPr/>
          <p:nvPr/>
        </p:nvSpPr>
        <p:spPr>
          <a:xfrm>
            <a:off x="1231674" y="2388629"/>
            <a:ext cx="6470523" cy="8229600"/>
          </a:xfrm>
          <a:custGeom>
            <a:avLst/>
            <a:gdLst/>
            <a:ahLst/>
            <a:cxnLst/>
            <a:rect l="l" t="t" r="r" b="b"/>
            <a:pathLst>
              <a:path w="6470523" h="8229600">
                <a:moveTo>
                  <a:pt x="0" y="0"/>
                </a:moveTo>
                <a:lnTo>
                  <a:pt x="6470523" y="0"/>
                </a:lnTo>
                <a:lnTo>
                  <a:pt x="6470523" y="8229600"/>
                </a:lnTo>
                <a:lnTo>
                  <a:pt x="0" y="8229600"/>
                </a:lnTo>
                <a:lnTo>
                  <a:pt x="0" y="0"/>
                </a:lnTo>
                <a:close/>
              </a:path>
            </a:pathLst>
          </a:custGeom>
          <a:blipFill>
            <a:blip r:embed="rId3"/>
            <a:stretch>
              <a:fillRect/>
            </a:stretch>
          </a:blipFill>
        </p:spPr>
      </p:sp>
      <p:sp>
        <p:nvSpPr>
          <p:cNvPr id="10" name="TextBox 10"/>
          <p:cNvSpPr txBox="1"/>
          <p:nvPr/>
        </p:nvSpPr>
        <p:spPr>
          <a:xfrm>
            <a:off x="8815401" y="1725937"/>
            <a:ext cx="7454943" cy="1231106"/>
          </a:xfrm>
          <a:prstGeom prst="rect">
            <a:avLst/>
          </a:prstGeom>
        </p:spPr>
        <p:txBody>
          <a:bodyPr lIns="0" tIns="0" rIns="0" bIns="0" rtlCol="0" anchor="t">
            <a:spAutoFit/>
          </a:bodyPr>
          <a:lstStyle/>
          <a:p>
            <a:pPr algn="ctr"/>
            <a:r>
              <a:rPr lang="vi-VN" sz="8000" b="1">
                <a:latin typeface="Times New Roman" panose="02020603050405020304" pitchFamily="18" charset="0"/>
                <a:cs typeface="Times New Roman" panose="02020603050405020304" pitchFamily="18" charset="0"/>
              </a:rPr>
              <a:t>2. Nội dung</a:t>
            </a:r>
            <a:endParaRPr lang="en-GB" sz="8000">
              <a:latin typeface="Times New Roman" panose="02020603050405020304" pitchFamily="18" charset="0"/>
              <a:cs typeface="Times New Roman" panose="02020603050405020304" pitchFamily="18" charset="0"/>
            </a:endParaRPr>
          </a:p>
        </p:txBody>
      </p:sp>
      <p:sp>
        <p:nvSpPr>
          <p:cNvPr id="11" name="TextBox 11"/>
          <p:cNvSpPr txBox="1"/>
          <p:nvPr/>
        </p:nvSpPr>
        <p:spPr>
          <a:xfrm>
            <a:off x="8593610" y="3370190"/>
            <a:ext cx="7676734" cy="4739759"/>
          </a:xfrm>
          <a:prstGeom prst="rect">
            <a:avLst/>
          </a:prstGeom>
        </p:spPr>
        <p:txBody>
          <a:bodyPr wrap="square" lIns="0" tIns="0" rIns="0" bIns="0" rtlCol="0" anchor="t">
            <a:spAutoFit/>
          </a:bodyPr>
          <a:lstStyle/>
          <a:p>
            <a:pPr algn="just"/>
            <a:r>
              <a:rPr lang="vi-VN" sz="4400">
                <a:latin typeface="Times New Roman" panose="02020603050405020304" pitchFamily="18" charset="0"/>
                <a:cs typeface="Times New Roman" panose="02020603050405020304" pitchFamily="18" charset="0"/>
              </a:rPr>
              <a:t>- Văn bản đã khẳng định một cách thuyết phục, sâu sắc mục đích của việc học.</a:t>
            </a:r>
            <a:endParaRPr lang="en-GB" sz="4400">
              <a:latin typeface="Times New Roman" panose="02020603050405020304" pitchFamily="18" charset="0"/>
              <a:cs typeface="Times New Roman" panose="02020603050405020304" pitchFamily="18" charset="0"/>
            </a:endParaRPr>
          </a:p>
          <a:p>
            <a:pPr algn="just"/>
            <a:r>
              <a:rPr lang="vi-VN" sz="4400">
                <a:latin typeface="Times New Roman" panose="02020603050405020304" pitchFamily="18" charset="0"/>
                <a:cs typeface="Times New Roman" panose="02020603050405020304" pitchFamily="18" charset="0"/>
              </a:rPr>
              <a:t>- Văn bản giúp người đọc có nhận thức đúng đắn, cập nhật được quan điểm tiến bộ của thế giới, phù hợp với bối cảnh hiện nay. </a:t>
            </a:r>
            <a:endParaRPr lang="en-GB" sz="4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313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sp>
        <p:nvSpPr>
          <p:cNvPr id="3" name="Freeform 3"/>
          <p:cNvSpPr/>
          <p:nvPr/>
        </p:nvSpPr>
        <p:spPr>
          <a:xfrm>
            <a:off x="10510541" y="1536136"/>
            <a:ext cx="6302215" cy="12227418"/>
          </a:xfrm>
          <a:custGeom>
            <a:avLst/>
            <a:gdLst/>
            <a:ahLst/>
            <a:cxnLst/>
            <a:rect l="l" t="t" r="r" b="b"/>
            <a:pathLst>
              <a:path w="6302215" h="12227418">
                <a:moveTo>
                  <a:pt x="0" y="0"/>
                </a:moveTo>
                <a:lnTo>
                  <a:pt x="6302215" y="0"/>
                </a:lnTo>
                <a:lnTo>
                  <a:pt x="6302215" y="12227418"/>
                </a:lnTo>
                <a:lnTo>
                  <a:pt x="0" y="12227418"/>
                </a:lnTo>
                <a:lnTo>
                  <a:pt x="0" y="0"/>
                </a:lnTo>
                <a:close/>
              </a:path>
            </a:pathLst>
          </a:custGeom>
          <a:blipFill>
            <a:blip r:embed="rId3"/>
            <a:stretch>
              <a:fillRect/>
            </a:stretch>
          </a:blipFill>
        </p:spPr>
      </p:sp>
      <p:grpSp>
        <p:nvGrpSpPr>
          <p:cNvPr id="4" name="Group 4"/>
          <p:cNvGrpSpPr/>
          <p:nvPr/>
        </p:nvGrpSpPr>
        <p:grpSpPr>
          <a:xfrm rot="5400000">
            <a:off x="1643085" y="681620"/>
            <a:ext cx="8229600" cy="8923759"/>
            <a:chOff x="0" y="0"/>
            <a:chExt cx="23165997" cy="25120028"/>
          </a:xfrm>
        </p:grpSpPr>
        <p:sp>
          <p:nvSpPr>
            <p:cNvPr id="5" name="Freeform 5"/>
            <p:cNvSpPr/>
            <p:nvPr/>
          </p:nvSpPr>
          <p:spPr>
            <a:xfrm>
              <a:off x="72390" y="72390"/>
              <a:ext cx="23021217" cy="24975249"/>
            </a:xfrm>
            <a:custGeom>
              <a:avLst/>
              <a:gdLst/>
              <a:ahLst/>
              <a:cxnLst/>
              <a:rect l="l" t="t" r="r" b="b"/>
              <a:pathLst>
                <a:path w="23021217" h="24975249">
                  <a:moveTo>
                    <a:pt x="0" y="0"/>
                  </a:moveTo>
                  <a:lnTo>
                    <a:pt x="23021217" y="0"/>
                  </a:lnTo>
                  <a:lnTo>
                    <a:pt x="23021217" y="24975249"/>
                  </a:lnTo>
                  <a:lnTo>
                    <a:pt x="0" y="24975249"/>
                  </a:lnTo>
                  <a:lnTo>
                    <a:pt x="0" y="0"/>
                  </a:lnTo>
                  <a:close/>
                </a:path>
              </a:pathLst>
            </a:custGeom>
            <a:solidFill>
              <a:srgbClr val="025738"/>
            </a:solidFill>
          </p:spPr>
        </p:sp>
        <p:sp>
          <p:nvSpPr>
            <p:cNvPr id="6" name="Freeform 6"/>
            <p:cNvSpPr/>
            <p:nvPr/>
          </p:nvSpPr>
          <p:spPr>
            <a:xfrm>
              <a:off x="0" y="0"/>
              <a:ext cx="23165997" cy="25120028"/>
            </a:xfrm>
            <a:custGeom>
              <a:avLst/>
              <a:gdLst/>
              <a:ahLst/>
              <a:cxnLst/>
              <a:rect l="l" t="t" r="r" b="b"/>
              <a:pathLst>
                <a:path w="23165997" h="25120028">
                  <a:moveTo>
                    <a:pt x="23021217" y="24975248"/>
                  </a:moveTo>
                  <a:lnTo>
                    <a:pt x="23165997" y="24975248"/>
                  </a:lnTo>
                  <a:lnTo>
                    <a:pt x="23165997" y="25120028"/>
                  </a:lnTo>
                  <a:lnTo>
                    <a:pt x="23021217" y="25120028"/>
                  </a:lnTo>
                  <a:lnTo>
                    <a:pt x="23021217" y="24975248"/>
                  </a:lnTo>
                  <a:close/>
                  <a:moveTo>
                    <a:pt x="0" y="144780"/>
                  </a:moveTo>
                  <a:lnTo>
                    <a:pt x="144780" y="144780"/>
                  </a:lnTo>
                  <a:lnTo>
                    <a:pt x="144780" y="24975248"/>
                  </a:lnTo>
                  <a:lnTo>
                    <a:pt x="0" y="24975248"/>
                  </a:lnTo>
                  <a:lnTo>
                    <a:pt x="0" y="144780"/>
                  </a:lnTo>
                  <a:close/>
                  <a:moveTo>
                    <a:pt x="0" y="24975248"/>
                  </a:moveTo>
                  <a:lnTo>
                    <a:pt x="144780" y="24975248"/>
                  </a:lnTo>
                  <a:lnTo>
                    <a:pt x="144780" y="25120028"/>
                  </a:lnTo>
                  <a:lnTo>
                    <a:pt x="0" y="25120028"/>
                  </a:lnTo>
                  <a:lnTo>
                    <a:pt x="0" y="24975248"/>
                  </a:lnTo>
                  <a:close/>
                  <a:moveTo>
                    <a:pt x="23021217" y="144780"/>
                  </a:moveTo>
                  <a:lnTo>
                    <a:pt x="23165997" y="144780"/>
                  </a:lnTo>
                  <a:lnTo>
                    <a:pt x="23165997" y="24975248"/>
                  </a:lnTo>
                  <a:lnTo>
                    <a:pt x="23021217" y="24975248"/>
                  </a:lnTo>
                  <a:lnTo>
                    <a:pt x="23021217" y="144780"/>
                  </a:lnTo>
                  <a:close/>
                  <a:moveTo>
                    <a:pt x="144780" y="24975248"/>
                  </a:moveTo>
                  <a:lnTo>
                    <a:pt x="23021217" y="24975248"/>
                  </a:lnTo>
                  <a:lnTo>
                    <a:pt x="23021217" y="25120028"/>
                  </a:lnTo>
                  <a:lnTo>
                    <a:pt x="144780" y="25120028"/>
                  </a:lnTo>
                  <a:lnTo>
                    <a:pt x="144780" y="24975248"/>
                  </a:lnTo>
                  <a:close/>
                  <a:moveTo>
                    <a:pt x="23021217" y="0"/>
                  </a:moveTo>
                  <a:lnTo>
                    <a:pt x="23165997" y="0"/>
                  </a:lnTo>
                  <a:lnTo>
                    <a:pt x="23165997" y="144780"/>
                  </a:lnTo>
                  <a:lnTo>
                    <a:pt x="23021217" y="144780"/>
                  </a:lnTo>
                  <a:lnTo>
                    <a:pt x="23021217" y="0"/>
                  </a:lnTo>
                  <a:close/>
                  <a:moveTo>
                    <a:pt x="0" y="0"/>
                  </a:moveTo>
                  <a:lnTo>
                    <a:pt x="144780" y="0"/>
                  </a:lnTo>
                  <a:lnTo>
                    <a:pt x="144780" y="144780"/>
                  </a:lnTo>
                  <a:lnTo>
                    <a:pt x="0" y="144780"/>
                  </a:lnTo>
                  <a:lnTo>
                    <a:pt x="0" y="0"/>
                  </a:lnTo>
                  <a:close/>
                  <a:moveTo>
                    <a:pt x="144780" y="0"/>
                  </a:moveTo>
                  <a:lnTo>
                    <a:pt x="23021217" y="0"/>
                  </a:lnTo>
                  <a:lnTo>
                    <a:pt x="23021217" y="144780"/>
                  </a:lnTo>
                  <a:lnTo>
                    <a:pt x="144780" y="144780"/>
                  </a:lnTo>
                  <a:lnTo>
                    <a:pt x="144780" y="0"/>
                  </a:lnTo>
                  <a:close/>
                </a:path>
              </a:pathLst>
            </a:custGeom>
            <a:solidFill>
              <a:srgbClr val="000000"/>
            </a:solidFill>
          </p:spPr>
        </p:sp>
      </p:grpSp>
      <p:grpSp>
        <p:nvGrpSpPr>
          <p:cNvPr id="7" name="Group 7"/>
          <p:cNvGrpSpPr/>
          <p:nvPr/>
        </p:nvGrpSpPr>
        <p:grpSpPr>
          <a:xfrm rot="5400000">
            <a:off x="1915853" y="961208"/>
            <a:ext cx="7661271" cy="8364584"/>
            <a:chOff x="0" y="0"/>
            <a:chExt cx="20332161" cy="22198673"/>
          </a:xfrm>
        </p:grpSpPr>
        <p:sp>
          <p:nvSpPr>
            <p:cNvPr id="8" name="Freeform 8"/>
            <p:cNvSpPr/>
            <p:nvPr/>
          </p:nvSpPr>
          <p:spPr>
            <a:xfrm>
              <a:off x="72390" y="72390"/>
              <a:ext cx="20187381" cy="22053894"/>
            </a:xfrm>
            <a:custGeom>
              <a:avLst/>
              <a:gdLst/>
              <a:ahLst/>
              <a:cxnLst/>
              <a:rect l="l" t="t" r="r" b="b"/>
              <a:pathLst>
                <a:path w="20187381" h="22053894">
                  <a:moveTo>
                    <a:pt x="0" y="0"/>
                  </a:moveTo>
                  <a:lnTo>
                    <a:pt x="20187381" y="0"/>
                  </a:lnTo>
                  <a:lnTo>
                    <a:pt x="20187381" y="22053894"/>
                  </a:lnTo>
                  <a:lnTo>
                    <a:pt x="0" y="22053894"/>
                  </a:lnTo>
                  <a:lnTo>
                    <a:pt x="0" y="0"/>
                  </a:lnTo>
                  <a:close/>
                </a:path>
              </a:pathLst>
            </a:custGeom>
            <a:solidFill>
              <a:srgbClr val="FFFFFF"/>
            </a:solidFill>
          </p:spPr>
        </p:sp>
        <p:sp>
          <p:nvSpPr>
            <p:cNvPr id="9" name="Freeform 9"/>
            <p:cNvSpPr/>
            <p:nvPr/>
          </p:nvSpPr>
          <p:spPr>
            <a:xfrm>
              <a:off x="0" y="0"/>
              <a:ext cx="20332162" cy="22198673"/>
            </a:xfrm>
            <a:custGeom>
              <a:avLst/>
              <a:gdLst/>
              <a:ahLst/>
              <a:cxnLst/>
              <a:rect l="l" t="t" r="r" b="b"/>
              <a:pathLst>
                <a:path w="20332162" h="22198673">
                  <a:moveTo>
                    <a:pt x="20187382" y="22053894"/>
                  </a:moveTo>
                  <a:lnTo>
                    <a:pt x="20332162" y="22053894"/>
                  </a:lnTo>
                  <a:lnTo>
                    <a:pt x="20332162" y="22198673"/>
                  </a:lnTo>
                  <a:lnTo>
                    <a:pt x="20187382" y="22198673"/>
                  </a:lnTo>
                  <a:lnTo>
                    <a:pt x="20187382" y="22053894"/>
                  </a:lnTo>
                  <a:close/>
                  <a:moveTo>
                    <a:pt x="0" y="144780"/>
                  </a:moveTo>
                  <a:lnTo>
                    <a:pt x="144780" y="144780"/>
                  </a:lnTo>
                  <a:lnTo>
                    <a:pt x="144780" y="22053894"/>
                  </a:lnTo>
                  <a:lnTo>
                    <a:pt x="0" y="22053894"/>
                  </a:lnTo>
                  <a:lnTo>
                    <a:pt x="0" y="144780"/>
                  </a:lnTo>
                  <a:close/>
                  <a:moveTo>
                    <a:pt x="0" y="22053894"/>
                  </a:moveTo>
                  <a:lnTo>
                    <a:pt x="144780" y="22053894"/>
                  </a:lnTo>
                  <a:lnTo>
                    <a:pt x="144780" y="22198673"/>
                  </a:lnTo>
                  <a:lnTo>
                    <a:pt x="0" y="22198673"/>
                  </a:lnTo>
                  <a:lnTo>
                    <a:pt x="0" y="22053894"/>
                  </a:lnTo>
                  <a:close/>
                  <a:moveTo>
                    <a:pt x="20187382" y="144780"/>
                  </a:moveTo>
                  <a:lnTo>
                    <a:pt x="20332162" y="144780"/>
                  </a:lnTo>
                  <a:lnTo>
                    <a:pt x="20332162" y="22053894"/>
                  </a:lnTo>
                  <a:lnTo>
                    <a:pt x="20187382" y="22053894"/>
                  </a:lnTo>
                  <a:lnTo>
                    <a:pt x="20187382" y="144780"/>
                  </a:lnTo>
                  <a:close/>
                  <a:moveTo>
                    <a:pt x="144780" y="22053894"/>
                  </a:moveTo>
                  <a:lnTo>
                    <a:pt x="20187382" y="22053894"/>
                  </a:lnTo>
                  <a:lnTo>
                    <a:pt x="20187382" y="22198673"/>
                  </a:lnTo>
                  <a:lnTo>
                    <a:pt x="144780" y="22198673"/>
                  </a:lnTo>
                  <a:lnTo>
                    <a:pt x="144780" y="22053894"/>
                  </a:lnTo>
                  <a:close/>
                  <a:moveTo>
                    <a:pt x="20187382" y="0"/>
                  </a:moveTo>
                  <a:lnTo>
                    <a:pt x="20332162" y="0"/>
                  </a:lnTo>
                  <a:lnTo>
                    <a:pt x="20332162" y="144780"/>
                  </a:lnTo>
                  <a:lnTo>
                    <a:pt x="20187382" y="144780"/>
                  </a:lnTo>
                  <a:lnTo>
                    <a:pt x="20187382" y="0"/>
                  </a:lnTo>
                  <a:close/>
                  <a:moveTo>
                    <a:pt x="0" y="0"/>
                  </a:moveTo>
                  <a:lnTo>
                    <a:pt x="144780" y="0"/>
                  </a:lnTo>
                  <a:lnTo>
                    <a:pt x="144780" y="144780"/>
                  </a:lnTo>
                  <a:lnTo>
                    <a:pt x="0" y="144780"/>
                  </a:lnTo>
                  <a:lnTo>
                    <a:pt x="0" y="0"/>
                  </a:lnTo>
                  <a:close/>
                  <a:moveTo>
                    <a:pt x="144780" y="0"/>
                  </a:moveTo>
                  <a:lnTo>
                    <a:pt x="20187382" y="0"/>
                  </a:lnTo>
                  <a:lnTo>
                    <a:pt x="20187382" y="144780"/>
                  </a:lnTo>
                  <a:lnTo>
                    <a:pt x="144780" y="144780"/>
                  </a:lnTo>
                  <a:lnTo>
                    <a:pt x="144780" y="0"/>
                  </a:lnTo>
                  <a:close/>
                </a:path>
              </a:pathLst>
            </a:custGeom>
            <a:solidFill>
              <a:srgbClr val="000000"/>
            </a:solidFill>
          </p:spPr>
        </p:sp>
      </p:grpSp>
      <p:sp>
        <p:nvSpPr>
          <p:cNvPr id="11" name="TextBox 11"/>
          <p:cNvSpPr txBox="1"/>
          <p:nvPr/>
        </p:nvSpPr>
        <p:spPr>
          <a:xfrm>
            <a:off x="2089675" y="3543300"/>
            <a:ext cx="7336420" cy="2462213"/>
          </a:xfrm>
          <a:prstGeom prst="rect">
            <a:avLst/>
          </a:prstGeom>
        </p:spPr>
        <p:txBody>
          <a:bodyPr wrap="square" lIns="0" tIns="0" rIns="0" bIns="0" rtlCol="0" anchor="t">
            <a:spAutoFit/>
          </a:bodyPr>
          <a:lstStyle/>
          <a:p>
            <a:pPr algn="ctr">
              <a:spcBef>
                <a:spcPct val="0"/>
              </a:spcBef>
            </a:pPr>
            <a:r>
              <a:rPr lang="pt-BR" sz="8000" b="1">
                <a:ln>
                  <a:solidFill>
                    <a:sysClr val="windowText" lastClr="000000"/>
                  </a:solidFill>
                </a:ln>
                <a:effectLst>
                  <a:glow rad="101600">
                    <a:schemeClr val="accent2">
                      <a:satMod val="175000"/>
                      <a:alpha val="40000"/>
                    </a:schemeClr>
                  </a:glow>
                </a:effectLst>
                <a:latin typeface="Times New Roman" panose="02020603050405020304" pitchFamily="18" charset="0"/>
                <a:cs typeface="Times New Roman" panose="02020603050405020304" pitchFamily="18" charset="0"/>
              </a:rPr>
              <a:t>HOẠT ĐỘNG </a:t>
            </a:r>
            <a:r>
              <a:rPr lang="pt-BR" sz="8000" b="1" smtClean="0">
                <a:ln>
                  <a:solidFill>
                    <a:sysClr val="windowText" lastClr="000000"/>
                  </a:solidFill>
                </a:ln>
                <a:effectLst>
                  <a:glow rad="101600">
                    <a:schemeClr val="accent2">
                      <a:satMod val="175000"/>
                      <a:alpha val="40000"/>
                    </a:schemeClr>
                  </a:glow>
                </a:effectLst>
                <a:latin typeface="Times New Roman" panose="02020603050405020304" pitchFamily="18" charset="0"/>
                <a:cs typeface="Times New Roman" panose="02020603050405020304" pitchFamily="18" charset="0"/>
              </a:rPr>
              <a:t>3</a:t>
            </a:r>
            <a:endParaRPr lang="vi-VN" sz="8000" b="1" smtClean="0">
              <a:ln>
                <a:solidFill>
                  <a:sysClr val="windowText" lastClr="000000"/>
                </a:solidFill>
              </a:ln>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a:p>
            <a:pPr algn="ctr">
              <a:spcBef>
                <a:spcPct val="0"/>
              </a:spcBef>
            </a:pPr>
            <a:r>
              <a:rPr lang="pt-BR" sz="8000" b="1" smtClean="0">
                <a:ln>
                  <a:solidFill>
                    <a:sysClr val="windowText" lastClr="000000"/>
                  </a:solidFill>
                </a:ln>
                <a:effectLst>
                  <a:glow rad="101600">
                    <a:schemeClr val="accent2">
                      <a:satMod val="175000"/>
                      <a:alpha val="40000"/>
                    </a:schemeClr>
                  </a:glow>
                </a:effectLst>
                <a:latin typeface="Times New Roman" panose="02020603050405020304" pitchFamily="18" charset="0"/>
                <a:cs typeface="Times New Roman" panose="02020603050405020304" pitchFamily="18" charset="0"/>
              </a:rPr>
              <a:t> </a:t>
            </a:r>
            <a:r>
              <a:rPr lang="pt-BR" sz="8000" b="1">
                <a:ln>
                  <a:solidFill>
                    <a:sysClr val="windowText" lastClr="000000"/>
                  </a:solidFill>
                </a:ln>
                <a:effectLst>
                  <a:glow rad="101600">
                    <a:schemeClr val="accent2">
                      <a:satMod val="175000"/>
                      <a:alpha val="40000"/>
                    </a:schemeClr>
                  </a:glow>
                </a:effectLst>
                <a:latin typeface="Times New Roman" panose="02020603050405020304" pitchFamily="18" charset="0"/>
                <a:cs typeface="Times New Roman" panose="02020603050405020304" pitchFamily="18" charset="0"/>
              </a:rPr>
              <a:t>LUYỆN TẬP</a:t>
            </a:r>
            <a:endParaRPr lang="en-US" sz="8000">
              <a:ln>
                <a:solidFill>
                  <a:sysClr val="windowText" lastClr="000000"/>
                </a:solidFill>
              </a:ln>
              <a:solidFill>
                <a:srgbClr val="000000"/>
              </a:solidFill>
              <a:effectLst>
                <a:glow rad="101600">
                  <a:schemeClr val="accent2">
                    <a:satMod val="175000"/>
                    <a:alpha val="40000"/>
                  </a:schemeClr>
                </a:glow>
              </a:effectLst>
              <a:latin typeface="Times New Roman" panose="02020603050405020304" pitchFamily="18" charset="0"/>
              <a:ea typeface="Handyman"/>
              <a:cs typeface="Times New Roman" panose="02020603050405020304" pitchFamily="18" charset="0"/>
              <a:sym typeface="Handyman"/>
            </a:endParaRPr>
          </a:p>
        </p:txBody>
      </p:sp>
    </p:spTree>
    <p:extLst>
      <p:ext uri="{BB962C8B-B14F-4D97-AF65-F5344CB8AC3E}">
        <p14:creationId xmlns:p14="http://schemas.microsoft.com/office/powerpoint/2010/main" val="32974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barn(inVertical)">
                                      <p:cBhvr>
                                        <p:cTn id="10"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716130" y="748453"/>
            <a:ext cx="16855739" cy="8790095"/>
            <a:chOff x="0" y="0"/>
            <a:chExt cx="47448236" cy="24743767"/>
          </a:xfrm>
        </p:grpSpPr>
        <p:sp>
          <p:nvSpPr>
            <p:cNvPr id="4" name="Freeform 4"/>
            <p:cNvSpPr/>
            <p:nvPr/>
          </p:nvSpPr>
          <p:spPr>
            <a:xfrm>
              <a:off x="72390" y="72390"/>
              <a:ext cx="47303456" cy="24598988"/>
            </a:xfrm>
            <a:custGeom>
              <a:avLst/>
              <a:gdLst/>
              <a:ahLst/>
              <a:cxnLst/>
              <a:rect l="l" t="t" r="r" b="b"/>
              <a:pathLst>
                <a:path w="47303456" h="24598988">
                  <a:moveTo>
                    <a:pt x="0" y="0"/>
                  </a:moveTo>
                  <a:lnTo>
                    <a:pt x="47303456" y="0"/>
                  </a:lnTo>
                  <a:lnTo>
                    <a:pt x="47303456" y="24598988"/>
                  </a:lnTo>
                  <a:lnTo>
                    <a:pt x="0" y="24598988"/>
                  </a:lnTo>
                  <a:lnTo>
                    <a:pt x="0" y="0"/>
                  </a:lnTo>
                  <a:close/>
                </a:path>
              </a:pathLst>
            </a:custGeom>
            <a:solidFill>
              <a:srgbClr val="025738"/>
            </a:solidFill>
          </p:spPr>
        </p:sp>
        <p:sp>
          <p:nvSpPr>
            <p:cNvPr id="5" name="Freeform 5"/>
            <p:cNvSpPr/>
            <p:nvPr/>
          </p:nvSpPr>
          <p:spPr>
            <a:xfrm>
              <a:off x="0" y="0"/>
              <a:ext cx="47448236" cy="24743767"/>
            </a:xfrm>
            <a:custGeom>
              <a:avLst/>
              <a:gdLst/>
              <a:ahLst/>
              <a:cxnLst/>
              <a:rect l="l" t="t" r="r" b="b"/>
              <a:pathLst>
                <a:path w="47448236" h="24743767">
                  <a:moveTo>
                    <a:pt x="47303457" y="24598987"/>
                  </a:moveTo>
                  <a:lnTo>
                    <a:pt x="47448236" y="24598987"/>
                  </a:lnTo>
                  <a:lnTo>
                    <a:pt x="47448236" y="24743767"/>
                  </a:lnTo>
                  <a:lnTo>
                    <a:pt x="47303457" y="24743767"/>
                  </a:lnTo>
                  <a:lnTo>
                    <a:pt x="47303457" y="24598987"/>
                  </a:lnTo>
                  <a:close/>
                  <a:moveTo>
                    <a:pt x="0" y="144780"/>
                  </a:moveTo>
                  <a:lnTo>
                    <a:pt x="144780" y="144780"/>
                  </a:lnTo>
                  <a:lnTo>
                    <a:pt x="144780" y="24598987"/>
                  </a:lnTo>
                  <a:lnTo>
                    <a:pt x="0" y="24598987"/>
                  </a:lnTo>
                  <a:lnTo>
                    <a:pt x="0" y="144780"/>
                  </a:lnTo>
                  <a:close/>
                  <a:moveTo>
                    <a:pt x="0" y="24598987"/>
                  </a:moveTo>
                  <a:lnTo>
                    <a:pt x="144780" y="24598987"/>
                  </a:lnTo>
                  <a:lnTo>
                    <a:pt x="144780" y="24743767"/>
                  </a:lnTo>
                  <a:lnTo>
                    <a:pt x="0" y="24743767"/>
                  </a:lnTo>
                  <a:lnTo>
                    <a:pt x="0" y="24598987"/>
                  </a:lnTo>
                  <a:close/>
                  <a:moveTo>
                    <a:pt x="47303457" y="144780"/>
                  </a:moveTo>
                  <a:lnTo>
                    <a:pt x="47448236" y="144780"/>
                  </a:lnTo>
                  <a:lnTo>
                    <a:pt x="47448236" y="24598987"/>
                  </a:lnTo>
                  <a:lnTo>
                    <a:pt x="47303457" y="24598987"/>
                  </a:lnTo>
                  <a:lnTo>
                    <a:pt x="47303457" y="144780"/>
                  </a:lnTo>
                  <a:close/>
                  <a:moveTo>
                    <a:pt x="144780" y="24598987"/>
                  </a:moveTo>
                  <a:lnTo>
                    <a:pt x="47303457" y="24598987"/>
                  </a:lnTo>
                  <a:lnTo>
                    <a:pt x="47303457" y="24743767"/>
                  </a:lnTo>
                  <a:lnTo>
                    <a:pt x="144780" y="24743767"/>
                  </a:lnTo>
                  <a:lnTo>
                    <a:pt x="144780" y="24598987"/>
                  </a:lnTo>
                  <a:close/>
                  <a:moveTo>
                    <a:pt x="47303457" y="0"/>
                  </a:moveTo>
                  <a:lnTo>
                    <a:pt x="47448236" y="0"/>
                  </a:lnTo>
                  <a:lnTo>
                    <a:pt x="47448236" y="144780"/>
                  </a:lnTo>
                  <a:lnTo>
                    <a:pt x="47303457" y="144780"/>
                  </a:lnTo>
                  <a:lnTo>
                    <a:pt x="47303457" y="0"/>
                  </a:lnTo>
                  <a:close/>
                  <a:moveTo>
                    <a:pt x="0" y="0"/>
                  </a:moveTo>
                  <a:lnTo>
                    <a:pt x="144780" y="0"/>
                  </a:lnTo>
                  <a:lnTo>
                    <a:pt x="144780" y="144780"/>
                  </a:lnTo>
                  <a:lnTo>
                    <a:pt x="0" y="144780"/>
                  </a:lnTo>
                  <a:lnTo>
                    <a:pt x="0" y="0"/>
                  </a:lnTo>
                  <a:close/>
                  <a:moveTo>
                    <a:pt x="144780" y="0"/>
                  </a:moveTo>
                  <a:lnTo>
                    <a:pt x="47303457" y="0"/>
                  </a:lnTo>
                  <a:lnTo>
                    <a:pt x="47303457" y="144780"/>
                  </a:lnTo>
                  <a:lnTo>
                    <a:pt x="144780" y="144780"/>
                  </a:lnTo>
                  <a:lnTo>
                    <a:pt x="144780" y="0"/>
                  </a:lnTo>
                  <a:close/>
                </a:path>
              </a:pathLst>
            </a:custGeom>
            <a:solidFill>
              <a:srgbClr val="000000"/>
            </a:solidFill>
          </p:spPr>
        </p:sp>
      </p:grpSp>
      <p:grpSp>
        <p:nvGrpSpPr>
          <p:cNvPr id="6" name="Group 6"/>
          <p:cNvGrpSpPr/>
          <p:nvPr/>
        </p:nvGrpSpPr>
        <p:grpSpPr>
          <a:xfrm>
            <a:off x="1028700" y="1028700"/>
            <a:ext cx="16230600" cy="8229600"/>
            <a:chOff x="0" y="0"/>
            <a:chExt cx="43074205" cy="21840442"/>
          </a:xfrm>
        </p:grpSpPr>
        <p:sp>
          <p:nvSpPr>
            <p:cNvPr id="7" name="Freeform 7"/>
            <p:cNvSpPr/>
            <p:nvPr/>
          </p:nvSpPr>
          <p:spPr>
            <a:xfrm>
              <a:off x="72390" y="72390"/>
              <a:ext cx="42929426" cy="21695663"/>
            </a:xfrm>
            <a:custGeom>
              <a:avLst/>
              <a:gdLst/>
              <a:ahLst/>
              <a:cxnLst/>
              <a:rect l="l" t="t" r="r" b="b"/>
              <a:pathLst>
                <a:path w="42929426" h="21695663">
                  <a:moveTo>
                    <a:pt x="0" y="0"/>
                  </a:moveTo>
                  <a:lnTo>
                    <a:pt x="42929426" y="0"/>
                  </a:lnTo>
                  <a:lnTo>
                    <a:pt x="42929426" y="21695663"/>
                  </a:lnTo>
                  <a:lnTo>
                    <a:pt x="0" y="21695663"/>
                  </a:lnTo>
                  <a:lnTo>
                    <a:pt x="0" y="0"/>
                  </a:lnTo>
                  <a:close/>
                </a:path>
              </a:pathLst>
            </a:custGeom>
            <a:solidFill>
              <a:srgbClr val="FFFFFF"/>
            </a:solidFill>
          </p:spPr>
        </p:sp>
        <p:sp>
          <p:nvSpPr>
            <p:cNvPr id="8" name="Freeform 8"/>
            <p:cNvSpPr/>
            <p:nvPr/>
          </p:nvSpPr>
          <p:spPr>
            <a:xfrm>
              <a:off x="0" y="0"/>
              <a:ext cx="43074205" cy="21840442"/>
            </a:xfrm>
            <a:custGeom>
              <a:avLst/>
              <a:gdLst/>
              <a:ahLst/>
              <a:cxnLst/>
              <a:rect l="l" t="t" r="r" b="b"/>
              <a:pathLst>
                <a:path w="43074205" h="21840442">
                  <a:moveTo>
                    <a:pt x="42929426" y="21695662"/>
                  </a:moveTo>
                  <a:lnTo>
                    <a:pt x="43074205" y="21695662"/>
                  </a:lnTo>
                  <a:lnTo>
                    <a:pt x="43074205" y="21840442"/>
                  </a:lnTo>
                  <a:lnTo>
                    <a:pt x="42929426" y="21840442"/>
                  </a:lnTo>
                  <a:lnTo>
                    <a:pt x="42929426" y="21695662"/>
                  </a:lnTo>
                  <a:close/>
                  <a:moveTo>
                    <a:pt x="0" y="144780"/>
                  </a:moveTo>
                  <a:lnTo>
                    <a:pt x="144780" y="144780"/>
                  </a:lnTo>
                  <a:lnTo>
                    <a:pt x="144780" y="21695662"/>
                  </a:lnTo>
                  <a:lnTo>
                    <a:pt x="0" y="21695662"/>
                  </a:lnTo>
                  <a:lnTo>
                    <a:pt x="0" y="144780"/>
                  </a:lnTo>
                  <a:close/>
                  <a:moveTo>
                    <a:pt x="0" y="21695662"/>
                  </a:moveTo>
                  <a:lnTo>
                    <a:pt x="144780" y="21695662"/>
                  </a:lnTo>
                  <a:lnTo>
                    <a:pt x="144780" y="21840442"/>
                  </a:lnTo>
                  <a:lnTo>
                    <a:pt x="0" y="21840442"/>
                  </a:lnTo>
                  <a:lnTo>
                    <a:pt x="0" y="21695662"/>
                  </a:lnTo>
                  <a:close/>
                  <a:moveTo>
                    <a:pt x="42929426" y="144780"/>
                  </a:moveTo>
                  <a:lnTo>
                    <a:pt x="43074205" y="144780"/>
                  </a:lnTo>
                  <a:lnTo>
                    <a:pt x="43074205" y="21695662"/>
                  </a:lnTo>
                  <a:lnTo>
                    <a:pt x="42929426" y="21695662"/>
                  </a:lnTo>
                  <a:lnTo>
                    <a:pt x="42929426" y="144780"/>
                  </a:lnTo>
                  <a:close/>
                  <a:moveTo>
                    <a:pt x="144780" y="21695662"/>
                  </a:moveTo>
                  <a:lnTo>
                    <a:pt x="42929426" y="21695662"/>
                  </a:lnTo>
                  <a:lnTo>
                    <a:pt x="42929426" y="21840442"/>
                  </a:lnTo>
                  <a:lnTo>
                    <a:pt x="144780" y="21840442"/>
                  </a:lnTo>
                  <a:lnTo>
                    <a:pt x="144780" y="21695662"/>
                  </a:lnTo>
                  <a:close/>
                  <a:moveTo>
                    <a:pt x="42929426" y="0"/>
                  </a:moveTo>
                  <a:lnTo>
                    <a:pt x="43074205" y="0"/>
                  </a:lnTo>
                  <a:lnTo>
                    <a:pt x="43074205" y="144780"/>
                  </a:lnTo>
                  <a:lnTo>
                    <a:pt x="42929426" y="144780"/>
                  </a:lnTo>
                  <a:lnTo>
                    <a:pt x="42929426" y="0"/>
                  </a:lnTo>
                  <a:close/>
                  <a:moveTo>
                    <a:pt x="0" y="0"/>
                  </a:moveTo>
                  <a:lnTo>
                    <a:pt x="144780" y="0"/>
                  </a:lnTo>
                  <a:lnTo>
                    <a:pt x="144780" y="144780"/>
                  </a:lnTo>
                  <a:lnTo>
                    <a:pt x="0" y="144780"/>
                  </a:lnTo>
                  <a:lnTo>
                    <a:pt x="0" y="0"/>
                  </a:lnTo>
                  <a:close/>
                  <a:moveTo>
                    <a:pt x="144780" y="0"/>
                  </a:moveTo>
                  <a:lnTo>
                    <a:pt x="42929426" y="0"/>
                  </a:lnTo>
                  <a:lnTo>
                    <a:pt x="42929426" y="144780"/>
                  </a:lnTo>
                  <a:lnTo>
                    <a:pt x="144780" y="144780"/>
                  </a:lnTo>
                  <a:lnTo>
                    <a:pt x="144780" y="0"/>
                  </a:lnTo>
                  <a:close/>
                </a:path>
              </a:pathLst>
            </a:custGeom>
            <a:solidFill>
              <a:srgbClr val="000000"/>
            </a:solidFill>
          </p:spPr>
        </p:sp>
      </p:grpSp>
      <p:sp>
        <p:nvSpPr>
          <p:cNvPr id="9" name="Freeform 9"/>
          <p:cNvSpPr/>
          <p:nvPr/>
        </p:nvSpPr>
        <p:spPr>
          <a:xfrm>
            <a:off x="11364732" y="1454419"/>
            <a:ext cx="5436737" cy="11872765"/>
          </a:xfrm>
          <a:custGeom>
            <a:avLst/>
            <a:gdLst/>
            <a:ahLst/>
            <a:cxnLst/>
            <a:rect l="l" t="t" r="r" b="b"/>
            <a:pathLst>
              <a:path w="5436737" h="11872765">
                <a:moveTo>
                  <a:pt x="0" y="0"/>
                </a:moveTo>
                <a:lnTo>
                  <a:pt x="5436737" y="0"/>
                </a:lnTo>
                <a:lnTo>
                  <a:pt x="5436737" y="11872764"/>
                </a:lnTo>
                <a:lnTo>
                  <a:pt x="0" y="11872764"/>
                </a:lnTo>
                <a:lnTo>
                  <a:pt x="0" y="0"/>
                </a:lnTo>
                <a:close/>
              </a:path>
            </a:pathLst>
          </a:custGeom>
          <a:blipFill>
            <a:blip r:embed="rId3"/>
            <a:stretch>
              <a:fillRect/>
            </a:stretch>
          </a:blipFill>
        </p:spPr>
      </p:sp>
      <p:sp>
        <p:nvSpPr>
          <p:cNvPr id="11" name="TextBox 11"/>
          <p:cNvSpPr txBox="1"/>
          <p:nvPr/>
        </p:nvSpPr>
        <p:spPr>
          <a:xfrm>
            <a:off x="1524000" y="1520262"/>
            <a:ext cx="9553879" cy="6647974"/>
          </a:xfrm>
          <a:prstGeom prst="rect">
            <a:avLst/>
          </a:prstGeom>
        </p:spPr>
        <p:txBody>
          <a:bodyPr wrap="square" lIns="0" tIns="0" rIns="0" bIns="0" rtlCol="0" anchor="t">
            <a:spAutoFit/>
          </a:bodyPr>
          <a:lstStyle/>
          <a:p>
            <a:pPr algn="just"/>
            <a:r>
              <a:rPr lang="en-GB" sz="5400">
                <a:latin typeface="Times New Roman" panose="02020603050405020304" pitchFamily="18" charset="0"/>
                <a:cs typeface="Times New Roman" panose="02020603050405020304" pitchFamily="18" charset="0"/>
              </a:rPr>
              <a:t> </a:t>
            </a:r>
            <a:r>
              <a:rPr lang="vi-VN" sz="5400" b="1">
                <a:latin typeface="Times New Roman" panose="02020603050405020304" pitchFamily="18" charset="0"/>
                <a:cs typeface="Times New Roman" panose="02020603050405020304" pitchFamily="18" charset="0"/>
              </a:rPr>
              <a:t>+ Nhóm 1, 2:</a:t>
            </a:r>
            <a:r>
              <a:rPr lang="vi-VN" sz="5400">
                <a:latin typeface="Times New Roman" panose="02020603050405020304" pitchFamily="18" charset="0"/>
                <a:cs typeface="Times New Roman" panose="02020603050405020304" pitchFamily="18" charset="0"/>
              </a:rPr>
              <a:t> </a:t>
            </a:r>
            <a:r>
              <a:rPr lang="vi-VN" sz="5400" i="1">
                <a:latin typeface="Times New Roman" panose="02020603050405020304" pitchFamily="18" charset="0"/>
                <a:cs typeface="Times New Roman" panose="02020603050405020304" pitchFamily="18" charset="0"/>
              </a:rPr>
              <a:t>Em ấn tượng với lí lẽ, bằng chứng nào nhất? Lí lẽ và bằng chứng ấy đã làm sáng tỏ luận đề như thế nào?</a:t>
            </a:r>
            <a:endParaRPr lang="en-GB" sz="5400">
              <a:latin typeface="Times New Roman" panose="02020603050405020304" pitchFamily="18" charset="0"/>
              <a:cs typeface="Times New Roman" panose="02020603050405020304" pitchFamily="18" charset="0"/>
            </a:endParaRPr>
          </a:p>
          <a:p>
            <a:pPr algn="just"/>
            <a:r>
              <a:rPr lang="vi-VN" sz="5400">
                <a:latin typeface="Times New Roman" panose="02020603050405020304" pitchFamily="18" charset="0"/>
                <a:cs typeface="Times New Roman" panose="02020603050405020304" pitchFamily="18" charset="0"/>
              </a:rPr>
              <a:t>+ </a:t>
            </a:r>
            <a:r>
              <a:rPr lang="vi-VN" sz="5400" b="1">
                <a:latin typeface="Times New Roman" panose="02020603050405020304" pitchFamily="18" charset="0"/>
                <a:cs typeface="Times New Roman" panose="02020603050405020304" pitchFamily="18" charset="0"/>
              </a:rPr>
              <a:t>Nhóm 3, 4: </a:t>
            </a:r>
            <a:r>
              <a:rPr lang="vi-VN" sz="5400" i="1">
                <a:latin typeface="Times New Roman" panose="02020603050405020304" pitchFamily="18" charset="0"/>
                <a:cs typeface="Times New Roman" panose="02020603050405020304" pitchFamily="18" charset="0"/>
              </a:rPr>
              <a:t>Tác giả bài viết cho rằng: “Học để người. Làm người phải học”. Em có đồng tình với ý kiến này không? Vì sao?</a:t>
            </a:r>
            <a:endParaRPr lang="en-GB" sz="5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1000"/>
                                        <p:tgtEl>
                                          <p:spTgt spid="11">
                                            <p:txEl>
                                              <p:pRg st="1" end="1"/>
                                            </p:txEl>
                                          </p:spTgt>
                                        </p:tgtEl>
                                      </p:cBhvr>
                                    </p:animEffect>
                                    <p:anim calcmode="lin" valueType="num">
                                      <p:cBhvr>
                                        <p:cTn id="1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rot="5400000">
            <a:off x="8317177" y="681620"/>
            <a:ext cx="8229600" cy="8923759"/>
            <a:chOff x="0" y="0"/>
            <a:chExt cx="23165997" cy="25120028"/>
          </a:xfrm>
        </p:grpSpPr>
        <p:sp>
          <p:nvSpPr>
            <p:cNvPr id="4" name="Freeform 4"/>
            <p:cNvSpPr/>
            <p:nvPr/>
          </p:nvSpPr>
          <p:spPr>
            <a:xfrm>
              <a:off x="72390" y="72390"/>
              <a:ext cx="23021217" cy="24975249"/>
            </a:xfrm>
            <a:custGeom>
              <a:avLst/>
              <a:gdLst/>
              <a:ahLst/>
              <a:cxnLst/>
              <a:rect l="l" t="t" r="r" b="b"/>
              <a:pathLst>
                <a:path w="23021217" h="24975249">
                  <a:moveTo>
                    <a:pt x="0" y="0"/>
                  </a:moveTo>
                  <a:lnTo>
                    <a:pt x="23021217" y="0"/>
                  </a:lnTo>
                  <a:lnTo>
                    <a:pt x="23021217" y="24975249"/>
                  </a:lnTo>
                  <a:lnTo>
                    <a:pt x="0" y="24975249"/>
                  </a:lnTo>
                  <a:lnTo>
                    <a:pt x="0" y="0"/>
                  </a:lnTo>
                  <a:close/>
                </a:path>
              </a:pathLst>
            </a:custGeom>
            <a:solidFill>
              <a:srgbClr val="025738"/>
            </a:solidFill>
          </p:spPr>
        </p:sp>
        <p:sp>
          <p:nvSpPr>
            <p:cNvPr id="5" name="Freeform 5"/>
            <p:cNvSpPr/>
            <p:nvPr/>
          </p:nvSpPr>
          <p:spPr>
            <a:xfrm>
              <a:off x="0" y="0"/>
              <a:ext cx="23165997" cy="25120028"/>
            </a:xfrm>
            <a:custGeom>
              <a:avLst/>
              <a:gdLst/>
              <a:ahLst/>
              <a:cxnLst/>
              <a:rect l="l" t="t" r="r" b="b"/>
              <a:pathLst>
                <a:path w="23165997" h="25120028">
                  <a:moveTo>
                    <a:pt x="23021217" y="24975248"/>
                  </a:moveTo>
                  <a:lnTo>
                    <a:pt x="23165997" y="24975248"/>
                  </a:lnTo>
                  <a:lnTo>
                    <a:pt x="23165997" y="25120028"/>
                  </a:lnTo>
                  <a:lnTo>
                    <a:pt x="23021217" y="25120028"/>
                  </a:lnTo>
                  <a:lnTo>
                    <a:pt x="23021217" y="24975248"/>
                  </a:lnTo>
                  <a:close/>
                  <a:moveTo>
                    <a:pt x="0" y="144780"/>
                  </a:moveTo>
                  <a:lnTo>
                    <a:pt x="144780" y="144780"/>
                  </a:lnTo>
                  <a:lnTo>
                    <a:pt x="144780" y="24975248"/>
                  </a:lnTo>
                  <a:lnTo>
                    <a:pt x="0" y="24975248"/>
                  </a:lnTo>
                  <a:lnTo>
                    <a:pt x="0" y="144780"/>
                  </a:lnTo>
                  <a:close/>
                  <a:moveTo>
                    <a:pt x="0" y="24975248"/>
                  </a:moveTo>
                  <a:lnTo>
                    <a:pt x="144780" y="24975248"/>
                  </a:lnTo>
                  <a:lnTo>
                    <a:pt x="144780" y="25120028"/>
                  </a:lnTo>
                  <a:lnTo>
                    <a:pt x="0" y="25120028"/>
                  </a:lnTo>
                  <a:lnTo>
                    <a:pt x="0" y="24975248"/>
                  </a:lnTo>
                  <a:close/>
                  <a:moveTo>
                    <a:pt x="23021217" y="144780"/>
                  </a:moveTo>
                  <a:lnTo>
                    <a:pt x="23165997" y="144780"/>
                  </a:lnTo>
                  <a:lnTo>
                    <a:pt x="23165997" y="24975248"/>
                  </a:lnTo>
                  <a:lnTo>
                    <a:pt x="23021217" y="24975248"/>
                  </a:lnTo>
                  <a:lnTo>
                    <a:pt x="23021217" y="144780"/>
                  </a:lnTo>
                  <a:close/>
                  <a:moveTo>
                    <a:pt x="144780" y="24975248"/>
                  </a:moveTo>
                  <a:lnTo>
                    <a:pt x="23021217" y="24975248"/>
                  </a:lnTo>
                  <a:lnTo>
                    <a:pt x="23021217" y="25120028"/>
                  </a:lnTo>
                  <a:lnTo>
                    <a:pt x="144780" y="25120028"/>
                  </a:lnTo>
                  <a:lnTo>
                    <a:pt x="144780" y="24975248"/>
                  </a:lnTo>
                  <a:close/>
                  <a:moveTo>
                    <a:pt x="23021217" y="0"/>
                  </a:moveTo>
                  <a:lnTo>
                    <a:pt x="23165997" y="0"/>
                  </a:lnTo>
                  <a:lnTo>
                    <a:pt x="23165997" y="144780"/>
                  </a:lnTo>
                  <a:lnTo>
                    <a:pt x="23021217" y="144780"/>
                  </a:lnTo>
                  <a:lnTo>
                    <a:pt x="23021217" y="0"/>
                  </a:lnTo>
                  <a:close/>
                  <a:moveTo>
                    <a:pt x="0" y="0"/>
                  </a:moveTo>
                  <a:lnTo>
                    <a:pt x="144780" y="0"/>
                  </a:lnTo>
                  <a:lnTo>
                    <a:pt x="144780" y="144780"/>
                  </a:lnTo>
                  <a:lnTo>
                    <a:pt x="0" y="144780"/>
                  </a:lnTo>
                  <a:lnTo>
                    <a:pt x="0" y="0"/>
                  </a:lnTo>
                  <a:close/>
                  <a:moveTo>
                    <a:pt x="144780" y="0"/>
                  </a:moveTo>
                  <a:lnTo>
                    <a:pt x="23021217" y="0"/>
                  </a:lnTo>
                  <a:lnTo>
                    <a:pt x="23021217" y="144780"/>
                  </a:lnTo>
                  <a:lnTo>
                    <a:pt x="144780" y="144780"/>
                  </a:lnTo>
                  <a:lnTo>
                    <a:pt x="144780" y="0"/>
                  </a:lnTo>
                  <a:close/>
                </a:path>
              </a:pathLst>
            </a:custGeom>
            <a:solidFill>
              <a:srgbClr val="000000"/>
            </a:solidFill>
          </p:spPr>
        </p:sp>
      </p:grpSp>
      <p:grpSp>
        <p:nvGrpSpPr>
          <p:cNvPr id="6" name="Group 6"/>
          <p:cNvGrpSpPr/>
          <p:nvPr/>
        </p:nvGrpSpPr>
        <p:grpSpPr>
          <a:xfrm rot="5400000">
            <a:off x="8640688" y="1011952"/>
            <a:ext cx="7559784" cy="8263096"/>
            <a:chOff x="0" y="0"/>
            <a:chExt cx="20062826" cy="21929338"/>
          </a:xfrm>
        </p:grpSpPr>
        <p:sp>
          <p:nvSpPr>
            <p:cNvPr id="7" name="Freeform 7"/>
            <p:cNvSpPr/>
            <p:nvPr/>
          </p:nvSpPr>
          <p:spPr>
            <a:xfrm>
              <a:off x="72390" y="72390"/>
              <a:ext cx="19918046" cy="21784558"/>
            </a:xfrm>
            <a:custGeom>
              <a:avLst/>
              <a:gdLst/>
              <a:ahLst/>
              <a:cxnLst/>
              <a:rect l="l" t="t" r="r" b="b"/>
              <a:pathLst>
                <a:path w="19918046" h="21784558">
                  <a:moveTo>
                    <a:pt x="0" y="0"/>
                  </a:moveTo>
                  <a:lnTo>
                    <a:pt x="19918046" y="0"/>
                  </a:lnTo>
                  <a:lnTo>
                    <a:pt x="19918046" y="21784558"/>
                  </a:lnTo>
                  <a:lnTo>
                    <a:pt x="0" y="21784558"/>
                  </a:lnTo>
                  <a:lnTo>
                    <a:pt x="0" y="0"/>
                  </a:lnTo>
                  <a:close/>
                </a:path>
              </a:pathLst>
            </a:custGeom>
            <a:solidFill>
              <a:srgbClr val="FFFFFF"/>
            </a:solidFill>
          </p:spPr>
        </p:sp>
        <p:sp>
          <p:nvSpPr>
            <p:cNvPr id="8" name="Freeform 8"/>
            <p:cNvSpPr/>
            <p:nvPr/>
          </p:nvSpPr>
          <p:spPr>
            <a:xfrm>
              <a:off x="0" y="0"/>
              <a:ext cx="20062825" cy="21929337"/>
            </a:xfrm>
            <a:custGeom>
              <a:avLst/>
              <a:gdLst/>
              <a:ahLst/>
              <a:cxnLst/>
              <a:rect l="l" t="t" r="r" b="b"/>
              <a:pathLst>
                <a:path w="20062825" h="21929337">
                  <a:moveTo>
                    <a:pt x="19918046" y="21784557"/>
                  </a:moveTo>
                  <a:lnTo>
                    <a:pt x="20062825" y="21784557"/>
                  </a:lnTo>
                  <a:lnTo>
                    <a:pt x="20062825" y="21929337"/>
                  </a:lnTo>
                  <a:lnTo>
                    <a:pt x="19918046" y="21929337"/>
                  </a:lnTo>
                  <a:lnTo>
                    <a:pt x="19918046" y="21784557"/>
                  </a:lnTo>
                  <a:close/>
                  <a:moveTo>
                    <a:pt x="0" y="144780"/>
                  </a:moveTo>
                  <a:lnTo>
                    <a:pt x="144780" y="144780"/>
                  </a:lnTo>
                  <a:lnTo>
                    <a:pt x="144780" y="21784557"/>
                  </a:lnTo>
                  <a:lnTo>
                    <a:pt x="0" y="21784557"/>
                  </a:lnTo>
                  <a:lnTo>
                    <a:pt x="0" y="144780"/>
                  </a:lnTo>
                  <a:close/>
                  <a:moveTo>
                    <a:pt x="0" y="21784557"/>
                  </a:moveTo>
                  <a:lnTo>
                    <a:pt x="144780" y="21784557"/>
                  </a:lnTo>
                  <a:lnTo>
                    <a:pt x="144780" y="21929337"/>
                  </a:lnTo>
                  <a:lnTo>
                    <a:pt x="0" y="21929337"/>
                  </a:lnTo>
                  <a:lnTo>
                    <a:pt x="0" y="21784557"/>
                  </a:lnTo>
                  <a:close/>
                  <a:moveTo>
                    <a:pt x="19918046" y="144780"/>
                  </a:moveTo>
                  <a:lnTo>
                    <a:pt x="20062825" y="144780"/>
                  </a:lnTo>
                  <a:lnTo>
                    <a:pt x="20062825" y="21784557"/>
                  </a:lnTo>
                  <a:lnTo>
                    <a:pt x="19918046" y="21784557"/>
                  </a:lnTo>
                  <a:lnTo>
                    <a:pt x="19918046" y="144780"/>
                  </a:lnTo>
                  <a:close/>
                  <a:moveTo>
                    <a:pt x="144780" y="21784557"/>
                  </a:moveTo>
                  <a:lnTo>
                    <a:pt x="19918046" y="21784557"/>
                  </a:lnTo>
                  <a:lnTo>
                    <a:pt x="19918046" y="21929337"/>
                  </a:lnTo>
                  <a:lnTo>
                    <a:pt x="144780" y="21929337"/>
                  </a:lnTo>
                  <a:lnTo>
                    <a:pt x="144780" y="21784557"/>
                  </a:lnTo>
                  <a:close/>
                  <a:moveTo>
                    <a:pt x="19918046" y="0"/>
                  </a:moveTo>
                  <a:lnTo>
                    <a:pt x="20062825" y="0"/>
                  </a:lnTo>
                  <a:lnTo>
                    <a:pt x="20062825" y="144780"/>
                  </a:lnTo>
                  <a:lnTo>
                    <a:pt x="19918046" y="144780"/>
                  </a:lnTo>
                  <a:lnTo>
                    <a:pt x="19918046" y="0"/>
                  </a:lnTo>
                  <a:close/>
                  <a:moveTo>
                    <a:pt x="0" y="0"/>
                  </a:moveTo>
                  <a:lnTo>
                    <a:pt x="144780" y="0"/>
                  </a:lnTo>
                  <a:lnTo>
                    <a:pt x="144780" y="144780"/>
                  </a:lnTo>
                  <a:lnTo>
                    <a:pt x="0" y="144780"/>
                  </a:lnTo>
                  <a:lnTo>
                    <a:pt x="0" y="0"/>
                  </a:lnTo>
                  <a:close/>
                  <a:moveTo>
                    <a:pt x="144780" y="0"/>
                  </a:moveTo>
                  <a:lnTo>
                    <a:pt x="19918046" y="0"/>
                  </a:lnTo>
                  <a:lnTo>
                    <a:pt x="19918046" y="144780"/>
                  </a:lnTo>
                  <a:lnTo>
                    <a:pt x="144780" y="144780"/>
                  </a:lnTo>
                  <a:lnTo>
                    <a:pt x="144780" y="0"/>
                  </a:lnTo>
                  <a:close/>
                </a:path>
              </a:pathLst>
            </a:custGeom>
            <a:solidFill>
              <a:srgbClr val="000000"/>
            </a:solidFill>
          </p:spPr>
        </p:sp>
      </p:grpSp>
      <p:sp>
        <p:nvSpPr>
          <p:cNvPr id="9" name="Freeform 9"/>
          <p:cNvSpPr/>
          <p:nvPr/>
        </p:nvSpPr>
        <p:spPr>
          <a:xfrm>
            <a:off x="1231674" y="2388629"/>
            <a:ext cx="6470523" cy="8229600"/>
          </a:xfrm>
          <a:custGeom>
            <a:avLst/>
            <a:gdLst/>
            <a:ahLst/>
            <a:cxnLst/>
            <a:rect l="l" t="t" r="r" b="b"/>
            <a:pathLst>
              <a:path w="6470523" h="8229600">
                <a:moveTo>
                  <a:pt x="0" y="0"/>
                </a:moveTo>
                <a:lnTo>
                  <a:pt x="6470523" y="0"/>
                </a:lnTo>
                <a:lnTo>
                  <a:pt x="6470523" y="8229600"/>
                </a:lnTo>
                <a:lnTo>
                  <a:pt x="0" y="8229600"/>
                </a:lnTo>
                <a:lnTo>
                  <a:pt x="0" y="0"/>
                </a:lnTo>
                <a:close/>
              </a:path>
            </a:pathLst>
          </a:custGeom>
          <a:blipFill>
            <a:blip r:embed="rId3"/>
            <a:stretch>
              <a:fillRect/>
            </a:stretch>
          </a:blipFill>
        </p:spPr>
      </p:sp>
      <p:sp>
        <p:nvSpPr>
          <p:cNvPr id="10" name="TextBox 10"/>
          <p:cNvSpPr txBox="1"/>
          <p:nvPr/>
        </p:nvSpPr>
        <p:spPr>
          <a:xfrm>
            <a:off x="8693109" y="2874847"/>
            <a:ext cx="7454943" cy="2616101"/>
          </a:xfrm>
          <a:prstGeom prst="rect">
            <a:avLst/>
          </a:prstGeom>
        </p:spPr>
        <p:txBody>
          <a:bodyPr lIns="0" tIns="0" rIns="0" bIns="0" rtlCol="0" anchor="t">
            <a:spAutoFit/>
          </a:bodyPr>
          <a:lstStyle/>
          <a:p>
            <a:pPr algn="ctr">
              <a:lnSpc>
                <a:spcPts val="10199"/>
              </a:lnSpc>
            </a:pPr>
            <a:r>
              <a:rPr lang="vi-VN" sz="8000" b="1">
                <a:effectLst>
                  <a:glow rad="101600">
                    <a:schemeClr val="accent2">
                      <a:satMod val="175000"/>
                      <a:alpha val="40000"/>
                    </a:schemeClr>
                  </a:glow>
                </a:effectLst>
                <a:latin typeface="Times New Roman" panose="02020603050405020304" pitchFamily="18" charset="0"/>
                <a:cs typeface="Times New Roman" panose="02020603050405020304" pitchFamily="18" charset="0"/>
              </a:rPr>
              <a:t>HOẠT ĐỘNG </a:t>
            </a:r>
            <a:r>
              <a:rPr lang="vi-VN" sz="8000" b="1" smtClean="0">
                <a:effectLst>
                  <a:glow rad="101600">
                    <a:schemeClr val="accent2">
                      <a:satMod val="175000"/>
                      <a:alpha val="40000"/>
                    </a:schemeClr>
                  </a:glow>
                </a:effectLst>
                <a:latin typeface="Times New Roman" panose="02020603050405020304" pitchFamily="18" charset="0"/>
                <a:cs typeface="Times New Roman" panose="02020603050405020304" pitchFamily="18" charset="0"/>
              </a:rPr>
              <a:t>4</a:t>
            </a:r>
          </a:p>
          <a:p>
            <a:pPr algn="ctr">
              <a:lnSpc>
                <a:spcPts val="10199"/>
              </a:lnSpc>
            </a:pPr>
            <a:r>
              <a:rPr lang="vi-VN" sz="8000" b="1" smtClean="0">
                <a:effectLst>
                  <a:glow rad="101600">
                    <a:schemeClr val="accent2">
                      <a:satMod val="175000"/>
                      <a:alpha val="40000"/>
                    </a:schemeClr>
                  </a:glow>
                </a:effectLst>
                <a:latin typeface="Times New Roman" panose="02020603050405020304" pitchFamily="18" charset="0"/>
                <a:cs typeface="Times New Roman" panose="02020603050405020304" pitchFamily="18" charset="0"/>
              </a:rPr>
              <a:t> </a:t>
            </a:r>
            <a:r>
              <a:rPr lang="vi-VN" sz="8000" b="1">
                <a:effectLst>
                  <a:glow rad="101600">
                    <a:schemeClr val="accent2">
                      <a:satMod val="175000"/>
                      <a:alpha val="40000"/>
                    </a:schemeClr>
                  </a:glow>
                </a:effectLst>
                <a:latin typeface="Times New Roman" panose="02020603050405020304" pitchFamily="18" charset="0"/>
                <a:cs typeface="Times New Roman" panose="02020603050405020304" pitchFamily="18" charset="0"/>
              </a:rPr>
              <a:t>VẬN DỤNG</a:t>
            </a:r>
            <a:endParaRPr lang="en-US" sz="8000">
              <a:solidFill>
                <a:srgbClr val="176D46"/>
              </a:solidFill>
              <a:effectLst>
                <a:glow rad="101600">
                  <a:schemeClr val="accent2">
                    <a:satMod val="175000"/>
                    <a:alpha val="40000"/>
                  </a:schemeClr>
                </a:glow>
              </a:effectLst>
              <a:latin typeface="Times New Roman" panose="02020603050405020304" pitchFamily="18" charset="0"/>
              <a:ea typeface="Funtastic"/>
              <a:cs typeface="Times New Roman" panose="02020603050405020304" pitchFamily="18" charset="0"/>
              <a:sym typeface="Funtastic"/>
            </a:endParaRPr>
          </a:p>
        </p:txBody>
      </p:sp>
    </p:spTree>
    <p:extLst>
      <p:ext uri="{BB962C8B-B14F-4D97-AF65-F5344CB8AC3E}">
        <p14:creationId xmlns:p14="http://schemas.microsoft.com/office/powerpoint/2010/main" val="8000715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1191830" y="1519756"/>
            <a:ext cx="20671660" cy="7247489"/>
            <a:chOff x="0" y="0"/>
            <a:chExt cx="58189900" cy="20401392"/>
          </a:xfrm>
        </p:grpSpPr>
        <p:sp>
          <p:nvSpPr>
            <p:cNvPr id="4" name="Freeform 4"/>
            <p:cNvSpPr/>
            <p:nvPr/>
          </p:nvSpPr>
          <p:spPr>
            <a:xfrm>
              <a:off x="72390" y="72390"/>
              <a:ext cx="58045123" cy="20256613"/>
            </a:xfrm>
            <a:custGeom>
              <a:avLst/>
              <a:gdLst/>
              <a:ahLst/>
              <a:cxnLst/>
              <a:rect l="l" t="t" r="r" b="b"/>
              <a:pathLst>
                <a:path w="58045123" h="20256613">
                  <a:moveTo>
                    <a:pt x="0" y="0"/>
                  </a:moveTo>
                  <a:lnTo>
                    <a:pt x="58045123" y="0"/>
                  </a:lnTo>
                  <a:lnTo>
                    <a:pt x="58045123" y="20256613"/>
                  </a:lnTo>
                  <a:lnTo>
                    <a:pt x="0" y="20256613"/>
                  </a:lnTo>
                  <a:lnTo>
                    <a:pt x="0" y="0"/>
                  </a:lnTo>
                  <a:close/>
                </a:path>
              </a:pathLst>
            </a:custGeom>
            <a:solidFill>
              <a:srgbClr val="025738"/>
            </a:solidFill>
          </p:spPr>
        </p:sp>
        <p:sp>
          <p:nvSpPr>
            <p:cNvPr id="5" name="Freeform 5"/>
            <p:cNvSpPr/>
            <p:nvPr/>
          </p:nvSpPr>
          <p:spPr>
            <a:xfrm>
              <a:off x="0" y="0"/>
              <a:ext cx="58189899" cy="20401392"/>
            </a:xfrm>
            <a:custGeom>
              <a:avLst/>
              <a:gdLst/>
              <a:ahLst/>
              <a:cxnLst/>
              <a:rect l="l" t="t" r="r" b="b"/>
              <a:pathLst>
                <a:path w="58189899" h="20401392">
                  <a:moveTo>
                    <a:pt x="58045121" y="20256613"/>
                  </a:moveTo>
                  <a:lnTo>
                    <a:pt x="58189899" y="20256613"/>
                  </a:lnTo>
                  <a:lnTo>
                    <a:pt x="58189899" y="20401392"/>
                  </a:lnTo>
                  <a:lnTo>
                    <a:pt x="58045121" y="20401392"/>
                  </a:lnTo>
                  <a:lnTo>
                    <a:pt x="58045121" y="20256613"/>
                  </a:lnTo>
                  <a:close/>
                  <a:moveTo>
                    <a:pt x="0" y="144780"/>
                  </a:moveTo>
                  <a:lnTo>
                    <a:pt x="144780" y="144780"/>
                  </a:lnTo>
                  <a:lnTo>
                    <a:pt x="144780" y="20256613"/>
                  </a:lnTo>
                  <a:lnTo>
                    <a:pt x="0" y="20256613"/>
                  </a:lnTo>
                  <a:lnTo>
                    <a:pt x="0" y="144780"/>
                  </a:lnTo>
                  <a:close/>
                  <a:moveTo>
                    <a:pt x="0" y="20256613"/>
                  </a:moveTo>
                  <a:lnTo>
                    <a:pt x="144780" y="20256613"/>
                  </a:lnTo>
                  <a:lnTo>
                    <a:pt x="144780" y="20401392"/>
                  </a:lnTo>
                  <a:lnTo>
                    <a:pt x="0" y="20401392"/>
                  </a:lnTo>
                  <a:lnTo>
                    <a:pt x="0" y="20256613"/>
                  </a:lnTo>
                  <a:close/>
                  <a:moveTo>
                    <a:pt x="58045121" y="144780"/>
                  </a:moveTo>
                  <a:lnTo>
                    <a:pt x="58189899" y="144780"/>
                  </a:lnTo>
                  <a:lnTo>
                    <a:pt x="58189899" y="20256613"/>
                  </a:lnTo>
                  <a:lnTo>
                    <a:pt x="58045121" y="20256613"/>
                  </a:lnTo>
                  <a:lnTo>
                    <a:pt x="58045121" y="144780"/>
                  </a:lnTo>
                  <a:close/>
                  <a:moveTo>
                    <a:pt x="144780" y="20256613"/>
                  </a:moveTo>
                  <a:lnTo>
                    <a:pt x="58045121" y="20256613"/>
                  </a:lnTo>
                  <a:lnTo>
                    <a:pt x="58045121" y="20401392"/>
                  </a:lnTo>
                  <a:lnTo>
                    <a:pt x="144780" y="20401392"/>
                  </a:lnTo>
                  <a:lnTo>
                    <a:pt x="144780" y="20256613"/>
                  </a:lnTo>
                  <a:close/>
                  <a:moveTo>
                    <a:pt x="58045121" y="0"/>
                  </a:moveTo>
                  <a:lnTo>
                    <a:pt x="58189899" y="0"/>
                  </a:lnTo>
                  <a:lnTo>
                    <a:pt x="58189899" y="144780"/>
                  </a:lnTo>
                  <a:lnTo>
                    <a:pt x="58045121" y="144780"/>
                  </a:lnTo>
                  <a:lnTo>
                    <a:pt x="58045121" y="0"/>
                  </a:lnTo>
                  <a:close/>
                  <a:moveTo>
                    <a:pt x="0" y="0"/>
                  </a:moveTo>
                  <a:lnTo>
                    <a:pt x="144780" y="0"/>
                  </a:lnTo>
                  <a:lnTo>
                    <a:pt x="144780" y="144780"/>
                  </a:lnTo>
                  <a:lnTo>
                    <a:pt x="0" y="144780"/>
                  </a:lnTo>
                  <a:lnTo>
                    <a:pt x="0" y="0"/>
                  </a:lnTo>
                  <a:close/>
                  <a:moveTo>
                    <a:pt x="144780" y="0"/>
                  </a:moveTo>
                  <a:lnTo>
                    <a:pt x="58045121" y="0"/>
                  </a:lnTo>
                  <a:lnTo>
                    <a:pt x="58045121" y="144780"/>
                  </a:lnTo>
                  <a:lnTo>
                    <a:pt x="144780" y="144780"/>
                  </a:lnTo>
                  <a:lnTo>
                    <a:pt x="144780" y="0"/>
                  </a:lnTo>
                  <a:close/>
                </a:path>
              </a:pathLst>
            </a:custGeom>
            <a:solidFill>
              <a:srgbClr val="000000"/>
            </a:solidFill>
          </p:spPr>
        </p:sp>
      </p:grpSp>
      <p:grpSp>
        <p:nvGrpSpPr>
          <p:cNvPr id="6" name="Group 6"/>
          <p:cNvGrpSpPr/>
          <p:nvPr/>
        </p:nvGrpSpPr>
        <p:grpSpPr>
          <a:xfrm>
            <a:off x="-1352118" y="1871044"/>
            <a:ext cx="20992237" cy="6544912"/>
            <a:chOff x="0" y="0"/>
            <a:chExt cx="55711059" cy="17369467"/>
          </a:xfrm>
        </p:grpSpPr>
        <p:sp>
          <p:nvSpPr>
            <p:cNvPr id="7" name="Freeform 7"/>
            <p:cNvSpPr/>
            <p:nvPr/>
          </p:nvSpPr>
          <p:spPr>
            <a:xfrm>
              <a:off x="72390" y="72390"/>
              <a:ext cx="55566279" cy="17224688"/>
            </a:xfrm>
            <a:custGeom>
              <a:avLst/>
              <a:gdLst/>
              <a:ahLst/>
              <a:cxnLst/>
              <a:rect l="l" t="t" r="r" b="b"/>
              <a:pathLst>
                <a:path w="55566279" h="17224688">
                  <a:moveTo>
                    <a:pt x="0" y="0"/>
                  </a:moveTo>
                  <a:lnTo>
                    <a:pt x="55566279" y="0"/>
                  </a:lnTo>
                  <a:lnTo>
                    <a:pt x="55566279" y="17224688"/>
                  </a:lnTo>
                  <a:lnTo>
                    <a:pt x="0" y="17224688"/>
                  </a:lnTo>
                  <a:lnTo>
                    <a:pt x="0" y="0"/>
                  </a:lnTo>
                  <a:close/>
                </a:path>
              </a:pathLst>
            </a:custGeom>
            <a:solidFill>
              <a:srgbClr val="FFFFFF"/>
            </a:solidFill>
          </p:spPr>
        </p:sp>
        <p:sp>
          <p:nvSpPr>
            <p:cNvPr id="8" name="Freeform 8"/>
            <p:cNvSpPr/>
            <p:nvPr/>
          </p:nvSpPr>
          <p:spPr>
            <a:xfrm>
              <a:off x="0" y="0"/>
              <a:ext cx="55711061" cy="17369467"/>
            </a:xfrm>
            <a:custGeom>
              <a:avLst/>
              <a:gdLst/>
              <a:ahLst/>
              <a:cxnLst/>
              <a:rect l="l" t="t" r="r" b="b"/>
              <a:pathLst>
                <a:path w="55711061" h="17369467">
                  <a:moveTo>
                    <a:pt x="55566277" y="17224688"/>
                  </a:moveTo>
                  <a:lnTo>
                    <a:pt x="55711061" y="17224688"/>
                  </a:lnTo>
                  <a:lnTo>
                    <a:pt x="55711061" y="17369467"/>
                  </a:lnTo>
                  <a:lnTo>
                    <a:pt x="55566277" y="17369467"/>
                  </a:lnTo>
                  <a:lnTo>
                    <a:pt x="55566277" y="17224688"/>
                  </a:lnTo>
                  <a:close/>
                  <a:moveTo>
                    <a:pt x="0" y="144780"/>
                  </a:moveTo>
                  <a:lnTo>
                    <a:pt x="144780" y="144780"/>
                  </a:lnTo>
                  <a:lnTo>
                    <a:pt x="144780" y="17224688"/>
                  </a:lnTo>
                  <a:lnTo>
                    <a:pt x="0" y="17224688"/>
                  </a:lnTo>
                  <a:lnTo>
                    <a:pt x="0" y="144780"/>
                  </a:lnTo>
                  <a:close/>
                  <a:moveTo>
                    <a:pt x="0" y="17224688"/>
                  </a:moveTo>
                  <a:lnTo>
                    <a:pt x="144780" y="17224688"/>
                  </a:lnTo>
                  <a:lnTo>
                    <a:pt x="144780" y="17369467"/>
                  </a:lnTo>
                  <a:lnTo>
                    <a:pt x="0" y="17369467"/>
                  </a:lnTo>
                  <a:lnTo>
                    <a:pt x="0" y="17224688"/>
                  </a:lnTo>
                  <a:close/>
                  <a:moveTo>
                    <a:pt x="55566277" y="144780"/>
                  </a:moveTo>
                  <a:lnTo>
                    <a:pt x="55711061" y="144780"/>
                  </a:lnTo>
                  <a:lnTo>
                    <a:pt x="55711061" y="17224688"/>
                  </a:lnTo>
                  <a:lnTo>
                    <a:pt x="55566277" y="17224688"/>
                  </a:lnTo>
                  <a:lnTo>
                    <a:pt x="55566277" y="144780"/>
                  </a:lnTo>
                  <a:close/>
                  <a:moveTo>
                    <a:pt x="144780" y="17224688"/>
                  </a:moveTo>
                  <a:lnTo>
                    <a:pt x="55566277" y="17224688"/>
                  </a:lnTo>
                  <a:lnTo>
                    <a:pt x="55566277" y="17369467"/>
                  </a:lnTo>
                  <a:lnTo>
                    <a:pt x="144780" y="17369467"/>
                  </a:lnTo>
                  <a:lnTo>
                    <a:pt x="144780" y="17224688"/>
                  </a:lnTo>
                  <a:close/>
                  <a:moveTo>
                    <a:pt x="55566277" y="0"/>
                  </a:moveTo>
                  <a:lnTo>
                    <a:pt x="55711061" y="0"/>
                  </a:lnTo>
                  <a:lnTo>
                    <a:pt x="55711061" y="144780"/>
                  </a:lnTo>
                  <a:lnTo>
                    <a:pt x="55566277" y="144780"/>
                  </a:lnTo>
                  <a:lnTo>
                    <a:pt x="55566277" y="0"/>
                  </a:lnTo>
                  <a:close/>
                  <a:moveTo>
                    <a:pt x="0" y="0"/>
                  </a:moveTo>
                  <a:lnTo>
                    <a:pt x="144780" y="0"/>
                  </a:lnTo>
                  <a:lnTo>
                    <a:pt x="144780" y="144780"/>
                  </a:lnTo>
                  <a:lnTo>
                    <a:pt x="0" y="144780"/>
                  </a:lnTo>
                  <a:lnTo>
                    <a:pt x="0" y="0"/>
                  </a:lnTo>
                  <a:close/>
                  <a:moveTo>
                    <a:pt x="144780" y="0"/>
                  </a:moveTo>
                  <a:lnTo>
                    <a:pt x="55566277" y="0"/>
                  </a:lnTo>
                  <a:lnTo>
                    <a:pt x="55566277" y="144780"/>
                  </a:lnTo>
                  <a:lnTo>
                    <a:pt x="144780" y="144780"/>
                  </a:lnTo>
                  <a:lnTo>
                    <a:pt x="144780" y="0"/>
                  </a:lnTo>
                  <a:close/>
                </a:path>
              </a:pathLst>
            </a:custGeom>
            <a:solidFill>
              <a:srgbClr val="000000"/>
            </a:solidFill>
          </p:spPr>
        </p:sp>
      </p:grpSp>
      <p:sp>
        <p:nvSpPr>
          <p:cNvPr id="9" name="Freeform 9"/>
          <p:cNvSpPr/>
          <p:nvPr/>
        </p:nvSpPr>
        <p:spPr>
          <a:xfrm>
            <a:off x="10055073" y="1240059"/>
            <a:ext cx="7204227" cy="10765968"/>
          </a:xfrm>
          <a:custGeom>
            <a:avLst/>
            <a:gdLst/>
            <a:ahLst/>
            <a:cxnLst/>
            <a:rect l="l" t="t" r="r" b="b"/>
            <a:pathLst>
              <a:path w="7204227" h="10765968">
                <a:moveTo>
                  <a:pt x="0" y="0"/>
                </a:moveTo>
                <a:lnTo>
                  <a:pt x="7204227" y="0"/>
                </a:lnTo>
                <a:lnTo>
                  <a:pt x="7204227" y="10765968"/>
                </a:lnTo>
                <a:lnTo>
                  <a:pt x="0" y="10765968"/>
                </a:lnTo>
                <a:lnTo>
                  <a:pt x="0" y="0"/>
                </a:lnTo>
                <a:close/>
              </a:path>
            </a:pathLst>
          </a:custGeom>
          <a:blipFill>
            <a:blip r:embed="rId3"/>
            <a:stretch>
              <a:fillRect/>
            </a:stretch>
          </a:blipFill>
        </p:spPr>
      </p:sp>
      <p:sp>
        <p:nvSpPr>
          <p:cNvPr id="11" name="TextBox 11"/>
          <p:cNvSpPr txBox="1"/>
          <p:nvPr/>
        </p:nvSpPr>
        <p:spPr>
          <a:xfrm>
            <a:off x="533400" y="2400300"/>
            <a:ext cx="8492973" cy="5170646"/>
          </a:xfrm>
          <a:prstGeom prst="rect">
            <a:avLst/>
          </a:prstGeom>
        </p:spPr>
        <p:txBody>
          <a:bodyPr wrap="square" lIns="0" tIns="0" rIns="0" bIns="0" rtlCol="0" anchor="t">
            <a:spAutoFit/>
          </a:bodyPr>
          <a:lstStyle/>
          <a:p>
            <a:pPr algn="ctr"/>
            <a:r>
              <a:rPr lang="vi-VN" sz="4800" b="1">
                <a:latin typeface="Times New Roman" panose="02020603050405020304" pitchFamily="18" charset="0"/>
                <a:cs typeface="Times New Roman" panose="02020603050405020304" pitchFamily="18" charset="0"/>
              </a:rPr>
              <a:t>Bài tập </a:t>
            </a:r>
            <a:r>
              <a:rPr lang="vi-VN" sz="4800" b="1" smtClean="0">
                <a:latin typeface="Times New Roman" panose="02020603050405020304" pitchFamily="18" charset="0"/>
                <a:cs typeface="Times New Roman" panose="02020603050405020304" pitchFamily="18" charset="0"/>
              </a:rPr>
              <a:t>2</a:t>
            </a:r>
          </a:p>
          <a:p>
            <a:pPr algn="just"/>
            <a:r>
              <a:rPr lang="en-US" sz="4800" smtClean="0">
                <a:latin typeface="Times New Roman" panose="02020603050405020304" pitchFamily="18" charset="0"/>
                <a:cs typeface="Times New Roman" panose="02020603050405020304" pitchFamily="18" charset="0"/>
              </a:rPr>
              <a:t>Từ </a:t>
            </a:r>
            <a:r>
              <a:rPr lang="en-US" sz="4800">
                <a:latin typeface="Times New Roman" panose="02020603050405020304" pitchFamily="18" charset="0"/>
                <a:cs typeface="Times New Roman" panose="02020603050405020304" pitchFamily="18" charset="0"/>
              </a:rPr>
              <a:t>những vấn đề gợi ra trong văn bản, hãy liên hệ với thực tiễn để chỉ ra một số bất cập (hạn chế) về việc học của học sinh hiện nay. Để giải quyết những bất cập (hạn chế) đó, cần phải làm gì? </a:t>
            </a:r>
            <a:endParaRPr lang="en-GB" sz="4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1191830" y="1519756"/>
            <a:ext cx="20671660" cy="5103288"/>
            <a:chOff x="0" y="0"/>
            <a:chExt cx="58189900" cy="14365551"/>
          </a:xfrm>
        </p:grpSpPr>
        <p:sp>
          <p:nvSpPr>
            <p:cNvPr id="4" name="Freeform 4"/>
            <p:cNvSpPr/>
            <p:nvPr/>
          </p:nvSpPr>
          <p:spPr>
            <a:xfrm>
              <a:off x="72390" y="72390"/>
              <a:ext cx="58045123" cy="14220772"/>
            </a:xfrm>
            <a:custGeom>
              <a:avLst/>
              <a:gdLst/>
              <a:ahLst/>
              <a:cxnLst/>
              <a:rect l="l" t="t" r="r" b="b"/>
              <a:pathLst>
                <a:path w="58045123" h="14220772">
                  <a:moveTo>
                    <a:pt x="0" y="0"/>
                  </a:moveTo>
                  <a:lnTo>
                    <a:pt x="58045123" y="0"/>
                  </a:lnTo>
                  <a:lnTo>
                    <a:pt x="58045123" y="14220772"/>
                  </a:lnTo>
                  <a:lnTo>
                    <a:pt x="0" y="14220772"/>
                  </a:lnTo>
                  <a:lnTo>
                    <a:pt x="0" y="0"/>
                  </a:lnTo>
                  <a:close/>
                </a:path>
              </a:pathLst>
            </a:custGeom>
            <a:solidFill>
              <a:srgbClr val="025738"/>
            </a:solidFill>
          </p:spPr>
        </p:sp>
        <p:sp>
          <p:nvSpPr>
            <p:cNvPr id="5" name="Freeform 5"/>
            <p:cNvSpPr/>
            <p:nvPr/>
          </p:nvSpPr>
          <p:spPr>
            <a:xfrm>
              <a:off x="0" y="0"/>
              <a:ext cx="58189899" cy="14365551"/>
            </a:xfrm>
            <a:custGeom>
              <a:avLst/>
              <a:gdLst/>
              <a:ahLst/>
              <a:cxnLst/>
              <a:rect l="l" t="t" r="r" b="b"/>
              <a:pathLst>
                <a:path w="58189899" h="14365551">
                  <a:moveTo>
                    <a:pt x="58045121" y="14220772"/>
                  </a:moveTo>
                  <a:lnTo>
                    <a:pt x="58189899" y="14220772"/>
                  </a:lnTo>
                  <a:lnTo>
                    <a:pt x="58189899" y="14365551"/>
                  </a:lnTo>
                  <a:lnTo>
                    <a:pt x="58045121" y="14365551"/>
                  </a:lnTo>
                  <a:lnTo>
                    <a:pt x="58045121" y="14220772"/>
                  </a:lnTo>
                  <a:close/>
                  <a:moveTo>
                    <a:pt x="0" y="144780"/>
                  </a:moveTo>
                  <a:lnTo>
                    <a:pt x="144780" y="144780"/>
                  </a:lnTo>
                  <a:lnTo>
                    <a:pt x="144780" y="14220772"/>
                  </a:lnTo>
                  <a:lnTo>
                    <a:pt x="0" y="14220772"/>
                  </a:lnTo>
                  <a:lnTo>
                    <a:pt x="0" y="144780"/>
                  </a:lnTo>
                  <a:close/>
                  <a:moveTo>
                    <a:pt x="0" y="14220772"/>
                  </a:moveTo>
                  <a:lnTo>
                    <a:pt x="144780" y="14220772"/>
                  </a:lnTo>
                  <a:lnTo>
                    <a:pt x="144780" y="14365551"/>
                  </a:lnTo>
                  <a:lnTo>
                    <a:pt x="0" y="14365551"/>
                  </a:lnTo>
                  <a:lnTo>
                    <a:pt x="0" y="14220772"/>
                  </a:lnTo>
                  <a:close/>
                  <a:moveTo>
                    <a:pt x="58045121" y="144780"/>
                  </a:moveTo>
                  <a:lnTo>
                    <a:pt x="58189899" y="144780"/>
                  </a:lnTo>
                  <a:lnTo>
                    <a:pt x="58189899" y="14220772"/>
                  </a:lnTo>
                  <a:lnTo>
                    <a:pt x="58045121" y="14220772"/>
                  </a:lnTo>
                  <a:lnTo>
                    <a:pt x="58045121" y="144780"/>
                  </a:lnTo>
                  <a:close/>
                  <a:moveTo>
                    <a:pt x="144780" y="14220772"/>
                  </a:moveTo>
                  <a:lnTo>
                    <a:pt x="58045121" y="14220772"/>
                  </a:lnTo>
                  <a:lnTo>
                    <a:pt x="58045121" y="14365551"/>
                  </a:lnTo>
                  <a:lnTo>
                    <a:pt x="144780" y="14365551"/>
                  </a:lnTo>
                  <a:lnTo>
                    <a:pt x="144780" y="14220772"/>
                  </a:lnTo>
                  <a:close/>
                  <a:moveTo>
                    <a:pt x="58045121" y="0"/>
                  </a:moveTo>
                  <a:lnTo>
                    <a:pt x="58189899" y="0"/>
                  </a:lnTo>
                  <a:lnTo>
                    <a:pt x="58189899" y="144780"/>
                  </a:lnTo>
                  <a:lnTo>
                    <a:pt x="58045121" y="144780"/>
                  </a:lnTo>
                  <a:lnTo>
                    <a:pt x="58045121" y="0"/>
                  </a:lnTo>
                  <a:close/>
                  <a:moveTo>
                    <a:pt x="0" y="0"/>
                  </a:moveTo>
                  <a:lnTo>
                    <a:pt x="144780" y="0"/>
                  </a:lnTo>
                  <a:lnTo>
                    <a:pt x="144780" y="144780"/>
                  </a:lnTo>
                  <a:lnTo>
                    <a:pt x="0" y="144780"/>
                  </a:lnTo>
                  <a:lnTo>
                    <a:pt x="0" y="0"/>
                  </a:lnTo>
                  <a:close/>
                  <a:moveTo>
                    <a:pt x="144780" y="0"/>
                  </a:moveTo>
                  <a:lnTo>
                    <a:pt x="58045121" y="0"/>
                  </a:lnTo>
                  <a:lnTo>
                    <a:pt x="58045121" y="144780"/>
                  </a:lnTo>
                  <a:lnTo>
                    <a:pt x="144780" y="144780"/>
                  </a:lnTo>
                  <a:lnTo>
                    <a:pt x="144780" y="0"/>
                  </a:lnTo>
                  <a:close/>
                </a:path>
              </a:pathLst>
            </a:custGeom>
            <a:solidFill>
              <a:srgbClr val="000000"/>
            </a:solidFill>
          </p:spPr>
        </p:sp>
      </p:grpSp>
      <p:grpSp>
        <p:nvGrpSpPr>
          <p:cNvPr id="6" name="Group 6"/>
          <p:cNvGrpSpPr/>
          <p:nvPr/>
        </p:nvGrpSpPr>
        <p:grpSpPr>
          <a:xfrm>
            <a:off x="-1352118" y="1871044"/>
            <a:ext cx="20992237" cy="4388499"/>
            <a:chOff x="0" y="0"/>
            <a:chExt cx="55711059" cy="11646586"/>
          </a:xfrm>
        </p:grpSpPr>
        <p:sp>
          <p:nvSpPr>
            <p:cNvPr id="7" name="Freeform 7"/>
            <p:cNvSpPr/>
            <p:nvPr/>
          </p:nvSpPr>
          <p:spPr>
            <a:xfrm>
              <a:off x="72390" y="72390"/>
              <a:ext cx="55566279" cy="11501807"/>
            </a:xfrm>
            <a:custGeom>
              <a:avLst/>
              <a:gdLst/>
              <a:ahLst/>
              <a:cxnLst/>
              <a:rect l="l" t="t" r="r" b="b"/>
              <a:pathLst>
                <a:path w="55566279" h="11501807">
                  <a:moveTo>
                    <a:pt x="0" y="0"/>
                  </a:moveTo>
                  <a:lnTo>
                    <a:pt x="55566279" y="0"/>
                  </a:lnTo>
                  <a:lnTo>
                    <a:pt x="55566279" y="11501807"/>
                  </a:lnTo>
                  <a:lnTo>
                    <a:pt x="0" y="11501807"/>
                  </a:lnTo>
                  <a:lnTo>
                    <a:pt x="0" y="0"/>
                  </a:lnTo>
                  <a:close/>
                </a:path>
              </a:pathLst>
            </a:custGeom>
            <a:solidFill>
              <a:srgbClr val="FFFFFF"/>
            </a:solidFill>
          </p:spPr>
        </p:sp>
        <p:sp>
          <p:nvSpPr>
            <p:cNvPr id="8" name="Freeform 8"/>
            <p:cNvSpPr/>
            <p:nvPr/>
          </p:nvSpPr>
          <p:spPr>
            <a:xfrm>
              <a:off x="0" y="0"/>
              <a:ext cx="55711061" cy="11646587"/>
            </a:xfrm>
            <a:custGeom>
              <a:avLst/>
              <a:gdLst/>
              <a:ahLst/>
              <a:cxnLst/>
              <a:rect l="l" t="t" r="r" b="b"/>
              <a:pathLst>
                <a:path w="55711061" h="11646587">
                  <a:moveTo>
                    <a:pt x="55566277" y="11501806"/>
                  </a:moveTo>
                  <a:lnTo>
                    <a:pt x="55711061" y="11501806"/>
                  </a:lnTo>
                  <a:lnTo>
                    <a:pt x="55711061" y="11646587"/>
                  </a:lnTo>
                  <a:lnTo>
                    <a:pt x="55566277" y="11646587"/>
                  </a:lnTo>
                  <a:lnTo>
                    <a:pt x="55566277" y="11501806"/>
                  </a:lnTo>
                  <a:close/>
                  <a:moveTo>
                    <a:pt x="0" y="144780"/>
                  </a:moveTo>
                  <a:lnTo>
                    <a:pt x="144780" y="144780"/>
                  </a:lnTo>
                  <a:lnTo>
                    <a:pt x="144780" y="11501806"/>
                  </a:lnTo>
                  <a:lnTo>
                    <a:pt x="0" y="11501806"/>
                  </a:lnTo>
                  <a:lnTo>
                    <a:pt x="0" y="144780"/>
                  </a:lnTo>
                  <a:close/>
                  <a:moveTo>
                    <a:pt x="0" y="11501806"/>
                  </a:moveTo>
                  <a:lnTo>
                    <a:pt x="144780" y="11501806"/>
                  </a:lnTo>
                  <a:lnTo>
                    <a:pt x="144780" y="11646587"/>
                  </a:lnTo>
                  <a:lnTo>
                    <a:pt x="0" y="11646587"/>
                  </a:lnTo>
                  <a:lnTo>
                    <a:pt x="0" y="11501806"/>
                  </a:lnTo>
                  <a:close/>
                  <a:moveTo>
                    <a:pt x="55566277" y="144780"/>
                  </a:moveTo>
                  <a:lnTo>
                    <a:pt x="55711061" y="144780"/>
                  </a:lnTo>
                  <a:lnTo>
                    <a:pt x="55711061" y="11501806"/>
                  </a:lnTo>
                  <a:lnTo>
                    <a:pt x="55566277" y="11501806"/>
                  </a:lnTo>
                  <a:lnTo>
                    <a:pt x="55566277" y="144780"/>
                  </a:lnTo>
                  <a:close/>
                  <a:moveTo>
                    <a:pt x="144780" y="11501806"/>
                  </a:moveTo>
                  <a:lnTo>
                    <a:pt x="55566277" y="11501806"/>
                  </a:lnTo>
                  <a:lnTo>
                    <a:pt x="55566277" y="11646587"/>
                  </a:lnTo>
                  <a:lnTo>
                    <a:pt x="144780" y="11646587"/>
                  </a:lnTo>
                  <a:lnTo>
                    <a:pt x="144780" y="11501806"/>
                  </a:lnTo>
                  <a:close/>
                  <a:moveTo>
                    <a:pt x="55566277" y="0"/>
                  </a:moveTo>
                  <a:lnTo>
                    <a:pt x="55711061" y="0"/>
                  </a:lnTo>
                  <a:lnTo>
                    <a:pt x="55711061" y="144780"/>
                  </a:lnTo>
                  <a:lnTo>
                    <a:pt x="55566277" y="144780"/>
                  </a:lnTo>
                  <a:lnTo>
                    <a:pt x="55566277" y="0"/>
                  </a:lnTo>
                  <a:close/>
                  <a:moveTo>
                    <a:pt x="0" y="0"/>
                  </a:moveTo>
                  <a:lnTo>
                    <a:pt x="144780" y="0"/>
                  </a:lnTo>
                  <a:lnTo>
                    <a:pt x="144780" y="144780"/>
                  </a:lnTo>
                  <a:lnTo>
                    <a:pt x="0" y="144780"/>
                  </a:lnTo>
                  <a:lnTo>
                    <a:pt x="0" y="0"/>
                  </a:lnTo>
                  <a:close/>
                  <a:moveTo>
                    <a:pt x="144780" y="0"/>
                  </a:moveTo>
                  <a:lnTo>
                    <a:pt x="55566277" y="0"/>
                  </a:lnTo>
                  <a:lnTo>
                    <a:pt x="55566277" y="144780"/>
                  </a:lnTo>
                  <a:lnTo>
                    <a:pt x="144780" y="144780"/>
                  </a:lnTo>
                  <a:lnTo>
                    <a:pt x="144780" y="0"/>
                  </a:lnTo>
                  <a:close/>
                </a:path>
              </a:pathLst>
            </a:custGeom>
            <a:solidFill>
              <a:srgbClr val="000000"/>
            </a:solidFill>
          </p:spPr>
        </p:sp>
      </p:grpSp>
      <p:sp>
        <p:nvSpPr>
          <p:cNvPr id="9" name="Freeform 9"/>
          <p:cNvSpPr/>
          <p:nvPr/>
        </p:nvSpPr>
        <p:spPr>
          <a:xfrm flipH="1">
            <a:off x="293078" y="2216197"/>
            <a:ext cx="6847276" cy="9054249"/>
          </a:xfrm>
          <a:custGeom>
            <a:avLst/>
            <a:gdLst/>
            <a:ahLst/>
            <a:cxnLst/>
            <a:rect l="l" t="t" r="r" b="b"/>
            <a:pathLst>
              <a:path w="6847276" h="9054249">
                <a:moveTo>
                  <a:pt x="6847276" y="0"/>
                </a:moveTo>
                <a:lnTo>
                  <a:pt x="0" y="0"/>
                </a:lnTo>
                <a:lnTo>
                  <a:pt x="0" y="9054249"/>
                </a:lnTo>
                <a:lnTo>
                  <a:pt x="6847276" y="9054249"/>
                </a:lnTo>
                <a:lnTo>
                  <a:pt x="6847276" y="0"/>
                </a:lnTo>
                <a:close/>
              </a:path>
            </a:pathLst>
          </a:custGeom>
          <a:blipFill>
            <a:blip r:embed="rId3"/>
            <a:stretch>
              <a:fillRect/>
            </a:stretch>
          </a:blipFill>
        </p:spPr>
      </p:sp>
      <p:sp>
        <p:nvSpPr>
          <p:cNvPr id="10" name="TextBox 10"/>
          <p:cNvSpPr txBox="1"/>
          <p:nvPr/>
        </p:nvSpPr>
        <p:spPr>
          <a:xfrm>
            <a:off x="7397146" y="3314700"/>
            <a:ext cx="9789150" cy="1326710"/>
          </a:xfrm>
          <a:prstGeom prst="rect">
            <a:avLst/>
          </a:prstGeom>
        </p:spPr>
        <p:txBody>
          <a:bodyPr lIns="0" tIns="0" rIns="0" bIns="0" rtlCol="0" anchor="t">
            <a:spAutoFit/>
          </a:bodyPr>
          <a:lstStyle/>
          <a:p>
            <a:pPr algn="ctr">
              <a:lnSpc>
                <a:spcPts val="10199"/>
              </a:lnSpc>
            </a:pPr>
            <a:r>
              <a:rPr lang="vi-VN" sz="11500" b="1">
                <a:latin typeface="Times New Roman" panose="02020603050405020304" pitchFamily="18" charset="0"/>
                <a:cs typeface="Times New Roman" panose="02020603050405020304" pitchFamily="18" charset="0"/>
              </a:rPr>
              <a:t>Gợi ý</a:t>
            </a:r>
            <a:endParaRPr lang="en-US" sz="9600">
              <a:solidFill>
                <a:srgbClr val="176D46"/>
              </a:solidFill>
              <a:latin typeface="Times New Roman" panose="02020603050405020304" pitchFamily="18" charset="0"/>
              <a:ea typeface="Funtastic"/>
              <a:cs typeface="Times New Roman" panose="02020603050405020304" pitchFamily="18" charset="0"/>
              <a:sym typeface="Funtast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716130" y="748453"/>
            <a:ext cx="16855739" cy="8790095"/>
            <a:chOff x="0" y="0"/>
            <a:chExt cx="47448236" cy="24743767"/>
          </a:xfrm>
        </p:grpSpPr>
        <p:sp>
          <p:nvSpPr>
            <p:cNvPr id="4" name="Freeform 4"/>
            <p:cNvSpPr/>
            <p:nvPr/>
          </p:nvSpPr>
          <p:spPr>
            <a:xfrm>
              <a:off x="72390" y="72390"/>
              <a:ext cx="47303456" cy="24598988"/>
            </a:xfrm>
            <a:custGeom>
              <a:avLst/>
              <a:gdLst/>
              <a:ahLst/>
              <a:cxnLst/>
              <a:rect l="l" t="t" r="r" b="b"/>
              <a:pathLst>
                <a:path w="47303456" h="24598988">
                  <a:moveTo>
                    <a:pt x="0" y="0"/>
                  </a:moveTo>
                  <a:lnTo>
                    <a:pt x="47303456" y="0"/>
                  </a:lnTo>
                  <a:lnTo>
                    <a:pt x="47303456" y="24598988"/>
                  </a:lnTo>
                  <a:lnTo>
                    <a:pt x="0" y="24598988"/>
                  </a:lnTo>
                  <a:lnTo>
                    <a:pt x="0" y="0"/>
                  </a:lnTo>
                  <a:close/>
                </a:path>
              </a:pathLst>
            </a:custGeom>
            <a:solidFill>
              <a:srgbClr val="025738"/>
            </a:solidFill>
          </p:spPr>
        </p:sp>
        <p:sp>
          <p:nvSpPr>
            <p:cNvPr id="5" name="Freeform 5"/>
            <p:cNvSpPr/>
            <p:nvPr/>
          </p:nvSpPr>
          <p:spPr>
            <a:xfrm>
              <a:off x="0" y="0"/>
              <a:ext cx="47448236" cy="24743767"/>
            </a:xfrm>
            <a:custGeom>
              <a:avLst/>
              <a:gdLst/>
              <a:ahLst/>
              <a:cxnLst/>
              <a:rect l="l" t="t" r="r" b="b"/>
              <a:pathLst>
                <a:path w="47448236" h="24743767">
                  <a:moveTo>
                    <a:pt x="47303457" y="24598987"/>
                  </a:moveTo>
                  <a:lnTo>
                    <a:pt x="47448236" y="24598987"/>
                  </a:lnTo>
                  <a:lnTo>
                    <a:pt x="47448236" y="24743767"/>
                  </a:lnTo>
                  <a:lnTo>
                    <a:pt x="47303457" y="24743767"/>
                  </a:lnTo>
                  <a:lnTo>
                    <a:pt x="47303457" y="24598987"/>
                  </a:lnTo>
                  <a:close/>
                  <a:moveTo>
                    <a:pt x="0" y="144780"/>
                  </a:moveTo>
                  <a:lnTo>
                    <a:pt x="144780" y="144780"/>
                  </a:lnTo>
                  <a:lnTo>
                    <a:pt x="144780" y="24598987"/>
                  </a:lnTo>
                  <a:lnTo>
                    <a:pt x="0" y="24598987"/>
                  </a:lnTo>
                  <a:lnTo>
                    <a:pt x="0" y="144780"/>
                  </a:lnTo>
                  <a:close/>
                  <a:moveTo>
                    <a:pt x="0" y="24598987"/>
                  </a:moveTo>
                  <a:lnTo>
                    <a:pt x="144780" y="24598987"/>
                  </a:lnTo>
                  <a:lnTo>
                    <a:pt x="144780" y="24743767"/>
                  </a:lnTo>
                  <a:lnTo>
                    <a:pt x="0" y="24743767"/>
                  </a:lnTo>
                  <a:lnTo>
                    <a:pt x="0" y="24598987"/>
                  </a:lnTo>
                  <a:close/>
                  <a:moveTo>
                    <a:pt x="47303457" y="144780"/>
                  </a:moveTo>
                  <a:lnTo>
                    <a:pt x="47448236" y="144780"/>
                  </a:lnTo>
                  <a:lnTo>
                    <a:pt x="47448236" y="24598987"/>
                  </a:lnTo>
                  <a:lnTo>
                    <a:pt x="47303457" y="24598987"/>
                  </a:lnTo>
                  <a:lnTo>
                    <a:pt x="47303457" y="144780"/>
                  </a:lnTo>
                  <a:close/>
                  <a:moveTo>
                    <a:pt x="144780" y="24598987"/>
                  </a:moveTo>
                  <a:lnTo>
                    <a:pt x="47303457" y="24598987"/>
                  </a:lnTo>
                  <a:lnTo>
                    <a:pt x="47303457" y="24743767"/>
                  </a:lnTo>
                  <a:lnTo>
                    <a:pt x="144780" y="24743767"/>
                  </a:lnTo>
                  <a:lnTo>
                    <a:pt x="144780" y="24598987"/>
                  </a:lnTo>
                  <a:close/>
                  <a:moveTo>
                    <a:pt x="47303457" y="0"/>
                  </a:moveTo>
                  <a:lnTo>
                    <a:pt x="47448236" y="0"/>
                  </a:lnTo>
                  <a:lnTo>
                    <a:pt x="47448236" y="144780"/>
                  </a:lnTo>
                  <a:lnTo>
                    <a:pt x="47303457" y="144780"/>
                  </a:lnTo>
                  <a:lnTo>
                    <a:pt x="47303457" y="0"/>
                  </a:lnTo>
                  <a:close/>
                  <a:moveTo>
                    <a:pt x="0" y="0"/>
                  </a:moveTo>
                  <a:lnTo>
                    <a:pt x="144780" y="0"/>
                  </a:lnTo>
                  <a:lnTo>
                    <a:pt x="144780" y="144780"/>
                  </a:lnTo>
                  <a:lnTo>
                    <a:pt x="0" y="144780"/>
                  </a:lnTo>
                  <a:lnTo>
                    <a:pt x="0" y="0"/>
                  </a:lnTo>
                  <a:close/>
                  <a:moveTo>
                    <a:pt x="144780" y="0"/>
                  </a:moveTo>
                  <a:lnTo>
                    <a:pt x="47303457" y="0"/>
                  </a:lnTo>
                  <a:lnTo>
                    <a:pt x="47303457" y="144780"/>
                  </a:lnTo>
                  <a:lnTo>
                    <a:pt x="144780" y="144780"/>
                  </a:lnTo>
                  <a:lnTo>
                    <a:pt x="144780" y="0"/>
                  </a:lnTo>
                  <a:close/>
                </a:path>
              </a:pathLst>
            </a:custGeom>
            <a:solidFill>
              <a:srgbClr val="000000"/>
            </a:solidFill>
          </p:spPr>
        </p:sp>
      </p:grpSp>
      <p:grpSp>
        <p:nvGrpSpPr>
          <p:cNvPr id="6" name="Group 6"/>
          <p:cNvGrpSpPr/>
          <p:nvPr/>
        </p:nvGrpSpPr>
        <p:grpSpPr>
          <a:xfrm>
            <a:off x="1028700" y="1028700"/>
            <a:ext cx="16230600" cy="8229600"/>
            <a:chOff x="0" y="0"/>
            <a:chExt cx="43074205" cy="21840442"/>
          </a:xfrm>
        </p:grpSpPr>
        <p:sp>
          <p:nvSpPr>
            <p:cNvPr id="7" name="Freeform 7"/>
            <p:cNvSpPr/>
            <p:nvPr/>
          </p:nvSpPr>
          <p:spPr>
            <a:xfrm>
              <a:off x="72390" y="72390"/>
              <a:ext cx="42929426" cy="21695663"/>
            </a:xfrm>
            <a:custGeom>
              <a:avLst/>
              <a:gdLst/>
              <a:ahLst/>
              <a:cxnLst/>
              <a:rect l="l" t="t" r="r" b="b"/>
              <a:pathLst>
                <a:path w="42929426" h="21695663">
                  <a:moveTo>
                    <a:pt x="0" y="0"/>
                  </a:moveTo>
                  <a:lnTo>
                    <a:pt x="42929426" y="0"/>
                  </a:lnTo>
                  <a:lnTo>
                    <a:pt x="42929426" y="21695663"/>
                  </a:lnTo>
                  <a:lnTo>
                    <a:pt x="0" y="21695663"/>
                  </a:lnTo>
                  <a:lnTo>
                    <a:pt x="0" y="0"/>
                  </a:lnTo>
                  <a:close/>
                </a:path>
              </a:pathLst>
            </a:custGeom>
            <a:solidFill>
              <a:srgbClr val="FFFFFF"/>
            </a:solidFill>
          </p:spPr>
        </p:sp>
        <p:sp>
          <p:nvSpPr>
            <p:cNvPr id="8" name="Freeform 8"/>
            <p:cNvSpPr/>
            <p:nvPr/>
          </p:nvSpPr>
          <p:spPr>
            <a:xfrm>
              <a:off x="0" y="0"/>
              <a:ext cx="43074205" cy="21840442"/>
            </a:xfrm>
            <a:custGeom>
              <a:avLst/>
              <a:gdLst/>
              <a:ahLst/>
              <a:cxnLst/>
              <a:rect l="l" t="t" r="r" b="b"/>
              <a:pathLst>
                <a:path w="43074205" h="21840442">
                  <a:moveTo>
                    <a:pt x="42929426" y="21695662"/>
                  </a:moveTo>
                  <a:lnTo>
                    <a:pt x="43074205" y="21695662"/>
                  </a:lnTo>
                  <a:lnTo>
                    <a:pt x="43074205" y="21840442"/>
                  </a:lnTo>
                  <a:lnTo>
                    <a:pt x="42929426" y="21840442"/>
                  </a:lnTo>
                  <a:lnTo>
                    <a:pt x="42929426" y="21695662"/>
                  </a:lnTo>
                  <a:close/>
                  <a:moveTo>
                    <a:pt x="0" y="144780"/>
                  </a:moveTo>
                  <a:lnTo>
                    <a:pt x="144780" y="144780"/>
                  </a:lnTo>
                  <a:lnTo>
                    <a:pt x="144780" y="21695662"/>
                  </a:lnTo>
                  <a:lnTo>
                    <a:pt x="0" y="21695662"/>
                  </a:lnTo>
                  <a:lnTo>
                    <a:pt x="0" y="144780"/>
                  </a:lnTo>
                  <a:close/>
                  <a:moveTo>
                    <a:pt x="0" y="21695662"/>
                  </a:moveTo>
                  <a:lnTo>
                    <a:pt x="144780" y="21695662"/>
                  </a:lnTo>
                  <a:lnTo>
                    <a:pt x="144780" y="21840442"/>
                  </a:lnTo>
                  <a:lnTo>
                    <a:pt x="0" y="21840442"/>
                  </a:lnTo>
                  <a:lnTo>
                    <a:pt x="0" y="21695662"/>
                  </a:lnTo>
                  <a:close/>
                  <a:moveTo>
                    <a:pt x="42929426" y="144780"/>
                  </a:moveTo>
                  <a:lnTo>
                    <a:pt x="43074205" y="144780"/>
                  </a:lnTo>
                  <a:lnTo>
                    <a:pt x="43074205" y="21695662"/>
                  </a:lnTo>
                  <a:lnTo>
                    <a:pt x="42929426" y="21695662"/>
                  </a:lnTo>
                  <a:lnTo>
                    <a:pt x="42929426" y="144780"/>
                  </a:lnTo>
                  <a:close/>
                  <a:moveTo>
                    <a:pt x="144780" y="21695662"/>
                  </a:moveTo>
                  <a:lnTo>
                    <a:pt x="42929426" y="21695662"/>
                  </a:lnTo>
                  <a:lnTo>
                    <a:pt x="42929426" y="21840442"/>
                  </a:lnTo>
                  <a:lnTo>
                    <a:pt x="144780" y="21840442"/>
                  </a:lnTo>
                  <a:lnTo>
                    <a:pt x="144780" y="21695662"/>
                  </a:lnTo>
                  <a:close/>
                  <a:moveTo>
                    <a:pt x="42929426" y="0"/>
                  </a:moveTo>
                  <a:lnTo>
                    <a:pt x="43074205" y="0"/>
                  </a:lnTo>
                  <a:lnTo>
                    <a:pt x="43074205" y="144780"/>
                  </a:lnTo>
                  <a:lnTo>
                    <a:pt x="42929426" y="144780"/>
                  </a:lnTo>
                  <a:lnTo>
                    <a:pt x="42929426" y="0"/>
                  </a:lnTo>
                  <a:close/>
                  <a:moveTo>
                    <a:pt x="0" y="0"/>
                  </a:moveTo>
                  <a:lnTo>
                    <a:pt x="144780" y="0"/>
                  </a:lnTo>
                  <a:lnTo>
                    <a:pt x="144780" y="144780"/>
                  </a:lnTo>
                  <a:lnTo>
                    <a:pt x="0" y="144780"/>
                  </a:lnTo>
                  <a:lnTo>
                    <a:pt x="0" y="0"/>
                  </a:lnTo>
                  <a:close/>
                  <a:moveTo>
                    <a:pt x="144780" y="0"/>
                  </a:moveTo>
                  <a:lnTo>
                    <a:pt x="42929426" y="0"/>
                  </a:lnTo>
                  <a:lnTo>
                    <a:pt x="42929426" y="144780"/>
                  </a:lnTo>
                  <a:lnTo>
                    <a:pt x="144780" y="144780"/>
                  </a:lnTo>
                  <a:lnTo>
                    <a:pt x="144780" y="0"/>
                  </a:lnTo>
                  <a:close/>
                </a:path>
              </a:pathLst>
            </a:custGeom>
            <a:solidFill>
              <a:srgbClr val="000000"/>
            </a:solidFill>
          </p:spPr>
        </p:sp>
      </p:grpSp>
      <p:sp>
        <p:nvSpPr>
          <p:cNvPr id="15" name="TextBox 15"/>
          <p:cNvSpPr txBox="1"/>
          <p:nvPr/>
        </p:nvSpPr>
        <p:spPr>
          <a:xfrm>
            <a:off x="3396534" y="3951008"/>
            <a:ext cx="1056586" cy="1318514"/>
          </a:xfrm>
          <a:prstGeom prst="rect">
            <a:avLst/>
          </a:prstGeom>
        </p:spPr>
        <p:txBody>
          <a:bodyPr lIns="0" tIns="0" rIns="0" bIns="0" rtlCol="0" anchor="t">
            <a:spAutoFit/>
          </a:bodyPr>
          <a:lstStyle/>
          <a:p>
            <a:pPr marL="0" lvl="1" indent="0" algn="ctr">
              <a:lnSpc>
                <a:spcPts val="10047"/>
              </a:lnSpc>
              <a:spcBef>
                <a:spcPct val="0"/>
              </a:spcBef>
            </a:pPr>
            <a:r>
              <a:rPr lang="en-US" sz="6399" u="none">
                <a:solidFill>
                  <a:srgbClr val="FFFFFF"/>
                </a:solidFill>
                <a:latin typeface="Funtastic"/>
                <a:ea typeface="Funtastic"/>
                <a:cs typeface="Funtastic"/>
                <a:sym typeface="Funtastic"/>
              </a:rPr>
              <a:t>1</a:t>
            </a:r>
          </a:p>
        </p:txBody>
      </p:sp>
      <p:sp>
        <p:nvSpPr>
          <p:cNvPr id="18" name="TextBox 18"/>
          <p:cNvSpPr txBox="1"/>
          <p:nvPr/>
        </p:nvSpPr>
        <p:spPr>
          <a:xfrm>
            <a:off x="8625856" y="3951008"/>
            <a:ext cx="1036289" cy="1318514"/>
          </a:xfrm>
          <a:prstGeom prst="rect">
            <a:avLst/>
          </a:prstGeom>
        </p:spPr>
        <p:txBody>
          <a:bodyPr lIns="0" tIns="0" rIns="0" bIns="0" rtlCol="0" anchor="t">
            <a:spAutoFit/>
          </a:bodyPr>
          <a:lstStyle/>
          <a:p>
            <a:pPr marL="0" lvl="1" indent="0" algn="ctr">
              <a:lnSpc>
                <a:spcPts val="10047"/>
              </a:lnSpc>
              <a:spcBef>
                <a:spcPct val="0"/>
              </a:spcBef>
            </a:pPr>
            <a:r>
              <a:rPr lang="en-US" sz="6399" u="none">
                <a:solidFill>
                  <a:srgbClr val="FFFFFF"/>
                </a:solidFill>
                <a:latin typeface="Funtastic"/>
                <a:ea typeface="Funtastic"/>
                <a:cs typeface="Funtastic"/>
                <a:sym typeface="Funtastic"/>
              </a:rPr>
              <a:t>2</a:t>
            </a:r>
          </a:p>
        </p:txBody>
      </p:sp>
      <p:sp>
        <p:nvSpPr>
          <p:cNvPr id="21" name="TextBox 21"/>
          <p:cNvSpPr txBox="1"/>
          <p:nvPr/>
        </p:nvSpPr>
        <p:spPr>
          <a:xfrm>
            <a:off x="13830807" y="3951008"/>
            <a:ext cx="1047223" cy="1318514"/>
          </a:xfrm>
          <a:prstGeom prst="rect">
            <a:avLst/>
          </a:prstGeom>
        </p:spPr>
        <p:txBody>
          <a:bodyPr lIns="0" tIns="0" rIns="0" bIns="0" rtlCol="0" anchor="t">
            <a:spAutoFit/>
          </a:bodyPr>
          <a:lstStyle/>
          <a:p>
            <a:pPr marL="0" lvl="1" indent="0" algn="ctr">
              <a:lnSpc>
                <a:spcPts val="10047"/>
              </a:lnSpc>
              <a:spcBef>
                <a:spcPct val="0"/>
              </a:spcBef>
            </a:pPr>
            <a:r>
              <a:rPr lang="en-US" sz="6399" u="none">
                <a:solidFill>
                  <a:srgbClr val="FFFFFF"/>
                </a:solidFill>
                <a:latin typeface="Funtastic"/>
                <a:ea typeface="Funtastic"/>
                <a:cs typeface="Funtastic"/>
                <a:sym typeface="Funtastic"/>
              </a:rPr>
              <a:t>3</a:t>
            </a:r>
          </a:p>
        </p:txBody>
      </p:sp>
      <p:sp>
        <p:nvSpPr>
          <p:cNvPr id="23" name="Rectangle 22"/>
          <p:cNvSpPr/>
          <p:nvPr/>
        </p:nvSpPr>
        <p:spPr>
          <a:xfrm>
            <a:off x="1414727" y="1634847"/>
            <a:ext cx="15458543" cy="7017306"/>
          </a:xfrm>
          <a:prstGeom prst="rect">
            <a:avLst/>
          </a:prstGeom>
        </p:spPr>
        <p:txBody>
          <a:bodyPr wrap="square">
            <a:spAutoFit/>
          </a:bodyPr>
          <a:lstStyle/>
          <a:p>
            <a:pPr marR="30480" algn="just">
              <a:spcAft>
                <a:spcPts val="1200"/>
              </a:spcAft>
            </a:pPr>
            <a:r>
              <a:rPr lang="vi-VN" sz="4000">
                <a:latin typeface="Times New Roman" panose="02020603050405020304" pitchFamily="18" charset="0"/>
                <a:ea typeface="Times New Roman" panose="02020603050405020304" pitchFamily="18" charset="0"/>
              </a:rPr>
              <a:t>- Ý 1: Trình bày cụ thể các biểu hiện của vấn đề: một số bất cập (hạn chế) về việc học của học sinh hiện nay: Người học chưa nhận thức đúng đắn, đầy đủ mục đích của việc học. </a:t>
            </a:r>
            <a:endParaRPr lang="en-GB" sz="4000">
              <a:latin typeface="Times New Roman" panose="02020603050405020304" pitchFamily="18" charset="0"/>
              <a:ea typeface="Times New Roman" panose="02020603050405020304" pitchFamily="18" charset="0"/>
            </a:endParaRPr>
          </a:p>
          <a:p>
            <a:pPr marR="30480" algn="just">
              <a:spcAft>
                <a:spcPts val="1200"/>
              </a:spcAft>
            </a:pPr>
            <a:r>
              <a:rPr lang="vi-VN" sz="4000">
                <a:latin typeface="Times New Roman" panose="02020603050405020304" pitchFamily="18" charset="0"/>
                <a:ea typeface="Times New Roman" panose="02020603050405020304" pitchFamily="18" charset="0"/>
              </a:rPr>
              <a:t>+ Nhiều bạn học một cách qua loa, đối phó, học không thực chất. </a:t>
            </a:r>
            <a:endParaRPr lang="en-GB" sz="4000">
              <a:latin typeface="Times New Roman" panose="02020603050405020304" pitchFamily="18" charset="0"/>
              <a:ea typeface="Times New Roman" panose="02020603050405020304" pitchFamily="18" charset="0"/>
            </a:endParaRPr>
          </a:p>
          <a:p>
            <a:pPr marR="30480" algn="just">
              <a:spcAft>
                <a:spcPts val="1200"/>
              </a:spcAft>
            </a:pPr>
            <a:r>
              <a:rPr lang="vi-VN" sz="4000">
                <a:latin typeface="Times New Roman" panose="02020603050405020304" pitchFamily="18" charset="0"/>
                <a:ea typeface="Times New Roman" panose="02020603050405020304" pitchFamily="18" charset="0"/>
              </a:rPr>
              <a:t>+ Học cốt là để ghi nhớ, để làm bài kiểm tra, bài thi;</a:t>
            </a:r>
            <a:endParaRPr lang="en-GB" sz="4000">
              <a:latin typeface="Times New Roman" panose="02020603050405020304" pitchFamily="18" charset="0"/>
              <a:ea typeface="Times New Roman" panose="02020603050405020304" pitchFamily="18" charset="0"/>
            </a:endParaRPr>
          </a:p>
          <a:p>
            <a:pPr marR="30480" algn="just">
              <a:spcAft>
                <a:spcPts val="1200"/>
              </a:spcAft>
            </a:pPr>
            <a:r>
              <a:rPr lang="vi-VN" sz="4000">
                <a:latin typeface="Times New Roman" panose="02020603050405020304" pitchFamily="18" charset="0"/>
                <a:ea typeface="Times New Roman" panose="02020603050405020304" pitchFamily="18" charset="0"/>
              </a:rPr>
              <a:t>+ Chưa chú trọng vận dụng kiến thức vào những việc làm cụ thể;</a:t>
            </a:r>
            <a:endParaRPr lang="en-GB" sz="4000">
              <a:latin typeface="Times New Roman" panose="02020603050405020304" pitchFamily="18" charset="0"/>
              <a:ea typeface="Times New Roman" panose="02020603050405020304" pitchFamily="18" charset="0"/>
            </a:endParaRPr>
          </a:p>
          <a:p>
            <a:pPr marR="30480" algn="just">
              <a:spcAft>
                <a:spcPts val="1200"/>
              </a:spcAft>
            </a:pPr>
            <a:r>
              <a:rPr lang="vi-VN" sz="4000">
                <a:latin typeface="Times New Roman" panose="02020603050405020304" pitchFamily="18" charset="0"/>
                <a:ea typeface="Times New Roman" panose="02020603050405020304" pitchFamily="18" charset="0"/>
              </a:rPr>
              <a:t>+ Người học chưa có tinh thần hợp tác;</a:t>
            </a:r>
            <a:endParaRPr lang="en-GB" sz="4000">
              <a:latin typeface="Times New Roman" panose="02020603050405020304" pitchFamily="18" charset="0"/>
              <a:ea typeface="Times New Roman" panose="02020603050405020304" pitchFamily="18" charset="0"/>
            </a:endParaRPr>
          </a:p>
          <a:p>
            <a:pPr marR="30480" algn="just">
              <a:spcAft>
                <a:spcPts val="1200"/>
              </a:spcAft>
            </a:pPr>
            <a:r>
              <a:rPr lang="vi-VN" sz="4000">
                <a:latin typeface="Times New Roman" panose="02020603050405020304" pitchFamily="18" charset="0"/>
                <a:ea typeface="Times New Roman" panose="02020603050405020304" pitchFamily="18" charset="0"/>
              </a:rPr>
              <a:t>+ Chưa có ý thức sâu sắc và có những hành động cụ thể cho mục đích cao nhất của việc học: học để làm người (bồi dưỡng phẩm chất, đạo đức và phát triển năng lực của bản thân, ...)</a:t>
            </a:r>
            <a:endParaRPr lang="en-GB" sz="400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716130" y="748453"/>
            <a:ext cx="16855739" cy="8790095"/>
            <a:chOff x="0" y="0"/>
            <a:chExt cx="47448236" cy="24743767"/>
          </a:xfrm>
        </p:grpSpPr>
        <p:sp>
          <p:nvSpPr>
            <p:cNvPr id="4" name="Freeform 4"/>
            <p:cNvSpPr/>
            <p:nvPr/>
          </p:nvSpPr>
          <p:spPr>
            <a:xfrm>
              <a:off x="72390" y="72390"/>
              <a:ext cx="47303456" cy="24598988"/>
            </a:xfrm>
            <a:custGeom>
              <a:avLst/>
              <a:gdLst/>
              <a:ahLst/>
              <a:cxnLst/>
              <a:rect l="l" t="t" r="r" b="b"/>
              <a:pathLst>
                <a:path w="47303456" h="24598988">
                  <a:moveTo>
                    <a:pt x="0" y="0"/>
                  </a:moveTo>
                  <a:lnTo>
                    <a:pt x="47303456" y="0"/>
                  </a:lnTo>
                  <a:lnTo>
                    <a:pt x="47303456" y="24598988"/>
                  </a:lnTo>
                  <a:lnTo>
                    <a:pt x="0" y="24598988"/>
                  </a:lnTo>
                  <a:lnTo>
                    <a:pt x="0" y="0"/>
                  </a:lnTo>
                  <a:close/>
                </a:path>
              </a:pathLst>
            </a:custGeom>
            <a:solidFill>
              <a:srgbClr val="025738"/>
            </a:solidFill>
          </p:spPr>
        </p:sp>
        <p:sp>
          <p:nvSpPr>
            <p:cNvPr id="5" name="Freeform 5"/>
            <p:cNvSpPr/>
            <p:nvPr/>
          </p:nvSpPr>
          <p:spPr>
            <a:xfrm>
              <a:off x="0" y="0"/>
              <a:ext cx="47448236" cy="24743767"/>
            </a:xfrm>
            <a:custGeom>
              <a:avLst/>
              <a:gdLst/>
              <a:ahLst/>
              <a:cxnLst/>
              <a:rect l="l" t="t" r="r" b="b"/>
              <a:pathLst>
                <a:path w="47448236" h="24743767">
                  <a:moveTo>
                    <a:pt x="47303457" y="24598987"/>
                  </a:moveTo>
                  <a:lnTo>
                    <a:pt x="47448236" y="24598987"/>
                  </a:lnTo>
                  <a:lnTo>
                    <a:pt x="47448236" y="24743767"/>
                  </a:lnTo>
                  <a:lnTo>
                    <a:pt x="47303457" y="24743767"/>
                  </a:lnTo>
                  <a:lnTo>
                    <a:pt x="47303457" y="24598987"/>
                  </a:lnTo>
                  <a:close/>
                  <a:moveTo>
                    <a:pt x="0" y="144780"/>
                  </a:moveTo>
                  <a:lnTo>
                    <a:pt x="144780" y="144780"/>
                  </a:lnTo>
                  <a:lnTo>
                    <a:pt x="144780" y="24598987"/>
                  </a:lnTo>
                  <a:lnTo>
                    <a:pt x="0" y="24598987"/>
                  </a:lnTo>
                  <a:lnTo>
                    <a:pt x="0" y="144780"/>
                  </a:lnTo>
                  <a:close/>
                  <a:moveTo>
                    <a:pt x="0" y="24598987"/>
                  </a:moveTo>
                  <a:lnTo>
                    <a:pt x="144780" y="24598987"/>
                  </a:lnTo>
                  <a:lnTo>
                    <a:pt x="144780" y="24743767"/>
                  </a:lnTo>
                  <a:lnTo>
                    <a:pt x="0" y="24743767"/>
                  </a:lnTo>
                  <a:lnTo>
                    <a:pt x="0" y="24598987"/>
                  </a:lnTo>
                  <a:close/>
                  <a:moveTo>
                    <a:pt x="47303457" y="144780"/>
                  </a:moveTo>
                  <a:lnTo>
                    <a:pt x="47448236" y="144780"/>
                  </a:lnTo>
                  <a:lnTo>
                    <a:pt x="47448236" y="24598987"/>
                  </a:lnTo>
                  <a:lnTo>
                    <a:pt x="47303457" y="24598987"/>
                  </a:lnTo>
                  <a:lnTo>
                    <a:pt x="47303457" y="144780"/>
                  </a:lnTo>
                  <a:close/>
                  <a:moveTo>
                    <a:pt x="144780" y="24598987"/>
                  </a:moveTo>
                  <a:lnTo>
                    <a:pt x="47303457" y="24598987"/>
                  </a:lnTo>
                  <a:lnTo>
                    <a:pt x="47303457" y="24743767"/>
                  </a:lnTo>
                  <a:lnTo>
                    <a:pt x="144780" y="24743767"/>
                  </a:lnTo>
                  <a:lnTo>
                    <a:pt x="144780" y="24598987"/>
                  </a:lnTo>
                  <a:close/>
                  <a:moveTo>
                    <a:pt x="47303457" y="0"/>
                  </a:moveTo>
                  <a:lnTo>
                    <a:pt x="47448236" y="0"/>
                  </a:lnTo>
                  <a:lnTo>
                    <a:pt x="47448236" y="144780"/>
                  </a:lnTo>
                  <a:lnTo>
                    <a:pt x="47303457" y="144780"/>
                  </a:lnTo>
                  <a:lnTo>
                    <a:pt x="47303457" y="0"/>
                  </a:lnTo>
                  <a:close/>
                  <a:moveTo>
                    <a:pt x="0" y="0"/>
                  </a:moveTo>
                  <a:lnTo>
                    <a:pt x="144780" y="0"/>
                  </a:lnTo>
                  <a:lnTo>
                    <a:pt x="144780" y="144780"/>
                  </a:lnTo>
                  <a:lnTo>
                    <a:pt x="0" y="144780"/>
                  </a:lnTo>
                  <a:lnTo>
                    <a:pt x="0" y="0"/>
                  </a:lnTo>
                  <a:close/>
                  <a:moveTo>
                    <a:pt x="144780" y="0"/>
                  </a:moveTo>
                  <a:lnTo>
                    <a:pt x="47303457" y="0"/>
                  </a:lnTo>
                  <a:lnTo>
                    <a:pt x="47303457" y="144780"/>
                  </a:lnTo>
                  <a:lnTo>
                    <a:pt x="144780" y="144780"/>
                  </a:lnTo>
                  <a:lnTo>
                    <a:pt x="144780" y="0"/>
                  </a:lnTo>
                  <a:close/>
                </a:path>
              </a:pathLst>
            </a:custGeom>
            <a:solidFill>
              <a:srgbClr val="000000"/>
            </a:solidFill>
          </p:spPr>
        </p:sp>
      </p:grpSp>
      <p:grpSp>
        <p:nvGrpSpPr>
          <p:cNvPr id="6" name="Group 6"/>
          <p:cNvGrpSpPr/>
          <p:nvPr/>
        </p:nvGrpSpPr>
        <p:grpSpPr>
          <a:xfrm>
            <a:off x="1028700" y="1028700"/>
            <a:ext cx="16230600" cy="8229600"/>
            <a:chOff x="0" y="0"/>
            <a:chExt cx="43074205" cy="21840442"/>
          </a:xfrm>
        </p:grpSpPr>
        <p:sp>
          <p:nvSpPr>
            <p:cNvPr id="7" name="Freeform 7"/>
            <p:cNvSpPr/>
            <p:nvPr/>
          </p:nvSpPr>
          <p:spPr>
            <a:xfrm>
              <a:off x="72390" y="72390"/>
              <a:ext cx="42929426" cy="21695663"/>
            </a:xfrm>
            <a:custGeom>
              <a:avLst/>
              <a:gdLst/>
              <a:ahLst/>
              <a:cxnLst/>
              <a:rect l="l" t="t" r="r" b="b"/>
              <a:pathLst>
                <a:path w="42929426" h="21695663">
                  <a:moveTo>
                    <a:pt x="0" y="0"/>
                  </a:moveTo>
                  <a:lnTo>
                    <a:pt x="42929426" y="0"/>
                  </a:lnTo>
                  <a:lnTo>
                    <a:pt x="42929426" y="21695663"/>
                  </a:lnTo>
                  <a:lnTo>
                    <a:pt x="0" y="21695663"/>
                  </a:lnTo>
                  <a:lnTo>
                    <a:pt x="0" y="0"/>
                  </a:lnTo>
                  <a:close/>
                </a:path>
              </a:pathLst>
            </a:custGeom>
            <a:solidFill>
              <a:srgbClr val="FFFFFF"/>
            </a:solidFill>
          </p:spPr>
        </p:sp>
        <p:sp>
          <p:nvSpPr>
            <p:cNvPr id="8" name="Freeform 8"/>
            <p:cNvSpPr/>
            <p:nvPr/>
          </p:nvSpPr>
          <p:spPr>
            <a:xfrm>
              <a:off x="0" y="0"/>
              <a:ext cx="43074205" cy="21840442"/>
            </a:xfrm>
            <a:custGeom>
              <a:avLst/>
              <a:gdLst/>
              <a:ahLst/>
              <a:cxnLst/>
              <a:rect l="l" t="t" r="r" b="b"/>
              <a:pathLst>
                <a:path w="43074205" h="21840442">
                  <a:moveTo>
                    <a:pt x="42929426" y="21695662"/>
                  </a:moveTo>
                  <a:lnTo>
                    <a:pt x="43074205" y="21695662"/>
                  </a:lnTo>
                  <a:lnTo>
                    <a:pt x="43074205" y="21840442"/>
                  </a:lnTo>
                  <a:lnTo>
                    <a:pt x="42929426" y="21840442"/>
                  </a:lnTo>
                  <a:lnTo>
                    <a:pt x="42929426" y="21695662"/>
                  </a:lnTo>
                  <a:close/>
                  <a:moveTo>
                    <a:pt x="0" y="144780"/>
                  </a:moveTo>
                  <a:lnTo>
                    <a:pt x="144780" y="144780"/>
                  </a:lnTo>
                  <a:lnTo>
                    <a:pt x="144780" y="21695662"/>
                  </a:lnTo>
                  <a:lnTo>
                    <a:pt x="0" y="21695662"/>
                  </a:lnTo>
                  <a:lnTo>
                    <a:pt x="0" y="144780"/>
                  </a:lnTo>
                  <a:close/>
                  <a:moveTo>
                    <a:pt x="0" y="21695662"/>
                  </a:moveTo>
                  <a:lnTo>
                    <a:pt x="144780" y="21695662"/>
                  </a:lnTo>
                  <a:lnTo>
                    <a:pt x="144780" y="21840442"/>
                  </a:lnTo>
                  <a:lnTo>
                    <a:pt x="0" y="21840442"/>
                  </a:lnTo>
                  <a:lnTo>
                    <a:pt x="0" y="21695662"/>
                  </a:lnTo>
                  <a:close/>
                  <a:moveTo>
                    <a:pt x="42929426" y="144780"/>
                  </a:moveTo>
                  <a:lnTo>
                    <a:pt x="43074205" y="144780"/>
                  </a:lnTo>
                  <a:lnTo>
                    <a:pt x="43074205" y="21695662"/>
                  </a:lnTo>
                  <a:lnTo>
                    <a:pt x="42929426" y="21695662"/>
                  </a:lnTo>
                  <a:lnTo>
                    <a:pt x="42929426" y="144780"/>
                  </a:lnTo>
                  <a:close/>
                  <a:moveTo>
                    <a:pt x="144780" y="21695662"/>
                  </a:moveTo>
                  <a:lnTo>
                    <a:pt x="42929426" y="21695662"/>
                  </a:lnTo>
                  <a:lnTo>
                    <a:pt x="42929426" y="21840442"/>
                  </a:lnTo>
                  <a:lnTo>
                    <a:pt x="144780" y="21840442"/>
                  </a:lnTo>
                  <a:lnTo>
                    <a:pt x="144780" y="21695662"/>
                  </a:lnTo>
                  <a:close/>
                  <a:moveTo>
                    <a:pt x="42929426" y="0"/>
                  </a:moveTo>
                  <a:lnTo>
                    <a:pt x="43074205" y="0"/>
                  </a:lnTo>
                  <a:lnTo>
                    <a:pt x="43074205" y="144780"/>
                  </a:lnTo>
                  <a:lnTo>
                    <a:pt x="42929426" y="144780"/>
                  </a:lnTo>
                  <a:lnTo>
                    <a:pt x="42929426" y="0"/>
                  </a:lnTo>
                  <a:close/>
                  <a:moveTo>
                    <a:pt x="0" y="0"/>
                  </a:moveTo>
                  <a:lnTo>
                    <a:pt x="144780" y="0"/>
                  </a:lnTo>
                  <a:lnTo>
                    <a:pt x="144780" y="144780"/>
                  </a:lnTo>
                  <a:lnTo>
                    <a:pt x="0" y="144780"/>
                  </a:lnTo>
                  <a:lnTo>
                    <a:pt x="0" y="0"/>
                  </a:lnTo>
                  <a:close/>
                  <a:moveTo>
                    <a:pt x="144780" y="0"/>
                  </a:moveTo>
                  <a:lnTo>
                    <a:pt x="42929426" y="0"/>
                  </a:lnTo>
                  <a:lnTo>
                    <a:pt x="42929426" y="144780"/>
                  </a:lnTo>
                  <a:lnTo>
                    <a:pt x="144780" y="144780"/>
                  </a:lnTo>
                  <a:lnTo>
                    <a:pt x="144780" y="0"/>
                  </a:lnTo>
                  <a:close/>
                </a:path>
              </a:pathLst>
            </a:custGeom>
            <a:solidFill>
              <a:srgbClr val="000000"/>
            </a:solidFill>
          </p:spPr>
        </p:sp>
      </p:grpSp>
      <p:sp>
        <p:nvSpPr>
          <p:cNvPr id="15" name="TextBox 15"/>
          <p:cNvSpPr txBox="1"/>
          <p:nvPr/>
        </p:nvSpPr>
        <p:spPr>
          <a:xfrm>
            <a:off x="3396534" y="3951008"/>
            <a:ext cx="1056586" cy="1318514"/>
          </a:xfrm>
          <a:prstGeom prst="rect">
            <a:avLst/>
          </a:prstGeom>
        </p:spPr>
        <p:txBody>
          <a:bodyPr lIns="0" tIns="0" rIns="0" bIns="0" rtlCol="0" anchor="t">
            <a:spAutoFit/>
          </a:bodyPr>
          <a:lstStyle/>
          <a:p>
            <a:pPr marL="0" lvl="1" algn="ctr">
              <a:lnSpc>
                <a:spcPts val="10047"/>
              </a:lnSpc>
              <a:spcBef>
                <a:spcPct val="0"/>
              </a:spcBef>
            </a:pPr>
            <a:r>
              <a:rPr lang="en-US" sz="6399">
                <a:solidFill>
                  <a:srgbClr val="FFFFFF"/>
                </a:solidFill>
                <a:latin typeface="Funtastic"/>
                <a:ea typeface="Funtastic"/>
                <a:cs typeface="Funtastic"/>
                <a:sym typeface="Funtastic"/>
              </a:rPr>
              <a:t>1</a:t>
            </a:r>
          </a:p>
        </p:txBody>
      </p:sp>
      <p:sp>
        <p:nvSpPr>
          <p:cNvPr id="18" name="TextBox 18"/>
          <p:cNvSpPr txBox="1"/>
          <p:nvPr/>
        </p:nvSpPr>
        <p:spPr>
          <a:xfrm>
            <a:off x="8625856" y="3951008"/>
            <a:ext cx="1036289" cy="1318514"/>
          </a:xfrm>
          <a:prstGeom prst="rect">
            <a:avLst/>
          </a:prstGeom>
        </p:spPr>
        <p:txBody>
          <a:bodyPr lIns="0" tIns="0" rIns="0" bIns="0" rtlCol="0" anchor="t">
            <a:spAutoFit/>
          </a:bodyPr>
          <a:lstStyle/>
          <a:p>
            <a:pPr marL="0" lvl="1" algn="ctr">
              <a:lnSpc>
                <a:spcPts val="10047"/>
              </a:lnSpc>
              <a:spcBef>
                <a:spcPct val="0"/>
              </a:spcBef>
            </a:pPr>
            <a:r>
              <a:rPr lang="en-US" sz="6399">
                <a:solidFill>
                  <a:srgbClr val="FFFFFF"/>
                </a:solidFill>
                <a:latin typeface="Funtastic"/>
                <a:ea typeface="Funtastic"/>
                <a:cs typeface="Funtastic"/>
                <a:sym typeface="Funtastic"/>
              </a:rPr>
              <a:t>2</a:t>
            </a:r>
          </a:p>
        </p:txBody>
      </p:sp>
      <p:sp>
        <p:nvSpPr>
          <p:cNvPr id="21" name="TextBox 21"/>
          <p:cNvSpPr txBox="1"/>
          <p:nvPr/>
        </p:nvSpPr>
        <p:spPr>
          <a:xfrm>
            <a:off x="13830807" y="3951008"/>
            <a:ext cx="1047223" cy="1318514"/>
          </a:xfrm>
          <a:prstGeom prst="rect">
            <a:avLst/>
          </a:prstGeom>
        </p:spPr>
        <p:txBody>
          <a:bodyPr lIns="0" tIns="0" rIns="0" bIns="0" rtlCol="0" anchor="t">
            <a:spAutoFit/>
          </a:bodyPr>
          <a:lstStyle/>
          <a:p>
            <a:pPr marL="0" lvl="1" algn="ctr">
              <a:lnSpc>
                <a:spcPts val="10047"/>
              </a:lnSpc>
              <a:spcBef>
                <a:spcPct val="0"/>
              </a:spcBef>
            </a:pPr>
            <a:r>
              <a:rPr lang="en-US" sz="6399">
                <a:solidFill>
                  <a:srgbClr val="FFFFFF"/>
                </a:solidFill>
                <a:latin typeface="Funtastic"/>
                <a:ea typeface="Funtastic"/>
                <a:cs typeface="Funtastic"/>
                <a:sym typeface="Funtastic"/>
              </a:rPr>
              <a:t>3</a:t>
            </a:r>
          </a:p>
        </p:txBody>
      </p:sp>
      <p:sp>
        <p:nvSpPr>
          <p:cNvPr id="9" name="Rectangle 8"/>
          <p:cNvSpPr/>
          <p:nvPr/>
        </p:nvSpPr>
        <p:spPr>
          <a:xfrm>
            <a:off x="1676400" y="1485900"/>
            <a:ext cx="14935200" cy="7171194"/>
          </a:xfrm>
          <a:prstGeom prst="rect">
            <a:avLst/>
          </a:prstGeom>
        </p:spPr>
        <p:txBody>
          <a:bodyPr wrap="square">
            <a:spAutoFit/>
          </a:bodyPr>
          <a:lstStyle/>
          <a:p>
            <a:pPr marR="30480" algn="just">
              <a:spcAft>
                <a:spcPts val="1200"/>
              </a:spcAft>
            </a:pPr>
            <a:r>
              <a:rPr lang="vi-VN" sz="4400">
                <a:latin typeface="Times New Roman" panose="02020603050405020304" pitchFamily="18" charset="0"/>
                <a:ea typeface="Times New Roman" panose="02020603050405020304" pitchFamily="18" charset="0"/>
              </a:rPr>
              <a:t>- Ý 2: Đề xuất một số biện pháp khắc phục tình trạng chưa nhận thức đúng đắn, đầy đủ mục đích của việc học của học sinh hiện nay:</a:t>
            </a:r>
            <a:endParaRPr lang="en-GB" sz="4400">
              <a:latin typeface="Times New Roman" panose="02020603050405020304" pitchFamily="18" charset="0"/>
              <a:ea typeface="Times New Roman" panose="02020603050405020304" pitchFamily="18" charset="0"/>
            </a:endParaRPr>
          </a:p>
          <a:p>
            <a:pPr marR="30480" algn="just">
              <a:spcAft>
                <a:spcPts val="1200"/>
              </a:spcAft>
            </a:pPr>
            <a:r>
              <a:rPr lang="vi-VN" sz="4400">
                <a:latin typeface="Times New Roman" panose="02020603050405020304" pitchFamily="18" charset="0"/>
                <a:ea typeface="Times New Roman" panose="02020603050405020304" pitchFamily="18" charset="0"/>
              </a:rPr>
              <a:t>+ Cần nhận thức sâu sắc, đúng đắn mục đích của việc học. Trong đó, đích cuối cùng là học để làm người. Đó là phải làm người tốt, người có ích cho xã hội.</a:t>
            </a:r>
            <a:endParaRPr lang="en-GB" sz="4400">
              <a:latin typeface="Times New Roman" panose="02020603050405020304" pitchFamily="18" charset="0"/>
              <a:ea typeface="Times New Roman" panose="02020603050405020304" pitchFamily="18" charset="0"/>
            </a:endParaRPr>
          </a:p>
          <a:p>
            <a:pPr algn="just"/>
            <a:r>
              <a:rPr lang="vi-VN" sz="4400">
                <a:latin typeface="Times New Roman" panose="02020603050405020304" pitchFamily="18" charset="0"/>
                <a:ea typeface="Times New Roman" panose="02020603050405020304" pitchFamily="18" charset="0"/>
              </a:rPr>
              <a:t>+ Cần biết cách học để đạt được mục đích, biết chấp nhận khó khăn, thử thách trong việc học tập để đạt được kết quả; biết kết hợp học đi đôi với hành, học từ sách vở đến thực tế cuộc sống, học là một quá trình suốt đời,...</a:t>
            </a:r>
            <a:endParaRPr lang="en-GB" sz="4400"/>
          </a:p>
        </p:txBody>
      </p:sp>
    </p:spTree>
    <p:extLst>
      <p:ext uri="{BB962C8B-B14F-4D97-AF65-F5344CB8AC3E}">
        <p14:creationId xmlns:p14="http://schemas.microsoft.com/office/powerpoint/2010/main" val="189190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1191830" y="3245039"/>
            <a:ext cx="20671660" cy="3796923"/>
            <a:chOff x="0" y="0"/>
            <a:chExt cx="58189900" cy="10688186"/>
          </a:xfrm>
        </p:grpSpPr>
        <p:sp>
          <p:nvSpPr>
            <p:cNvPr id="4" name="Freeform 4"/>
            <p:cNvSpPr/>
            <p:nvPr/>
          </p:nvSpPr>
          <p:spPr>
            <a:xfrm>
              <a:off x="72390" y="72390"/>
              <a:ext cx="58045123" cy="10543406"/>
            </a:xfrm>
            <a:custGeom>
              <a:avLst/>
              <a:gdLst/>
              <a:ahLst/>
              <a:cxnLst/>
              <a:rect l="l" t="t" r="r" b="b"/>
              <a:pathLst>
                <a:path w="58045123" h="10543406">
                  <a:moveTo>
                    <a:pt x="0" y="0"/>
                  </a:moveTo>
                  <a:lnTo>
                    <a:pt x="58045123" y="0"/>
                  </a:lnTo>
                  <a:lnTo>
                    <a:pt x="58045123" y="10543406"/>
                  </a:lnTo>
                  <a:lnTo>
                    <a:pt x="0" y="10543406"/>
                  </a:lnTo>
                  <a:lnTo>
                    <a:pt x="0" y="0"/>
                  </a:lnTo>
                  <a:close/>
                </a:path>
              </a:pathLst>
            </a:custGeom>
            <a:solidFill>
              <a:srgbClr val="025738"/>
            </a:solidFill>
          </p:spPr>
        </p:sp>
        <p:sp>
          <p:nvSpPr>
            <p:cNvPr id="5" name="Freeform 5"/>
            <p:cNvSpPr/>
            <p:nvPr/>
          </p:nvSpPr>
          <p:spPr>
            <a:xfrm>
              <a:off x="0" y="0"/>
              <a:ext cx="58189899" cy="10688186"/>
            </a:xfrm>
            <a:custGeom>
              <a:avLst/>
              <a:gdLst/>
              <a:ahLst/>
              <a:cxnLst/>
              <a:rect l="l" t="t" r="r" b="b"/>
              <a:pathLst>
                <a:path w="58189899" h="10688186">
                  <a:moveTo>
                    <a:pt x="58045121" y="10543406"/>
                  </a:moveTo>
                  <a:lnTo>
                    <a:pt x="58189899" y="10543406"/>
                  </a:lnTo>
                  <a:lnTo>
                    <a:pt x="58189899" y="10688186"/>
                  </a:lnTo>
                  <a:lnTo>
                    <a:pt x="58045121" y="10688186"/>
                  </a:lnTo>
                  <a:lnTo>
                    <a:pt x="58045121" y="10543406"/>
                  </a:lnTo>
                  <a:close/>
                  <a:moveTo>
                    <a:pt x="0" y="144780"/>
                  </a:moveTo>
                  <a:lnTo>
                    <a:pt x="144780" y="144780"/>
                  </a:lnTo>
                  <a:lnTo>
                    <a:pt x="144780" y="10543406"/>
                  </a:lnTo>
                  <a:lnTo>
                    <a:pt x="0" y="10543406"/>
                  </a:lnTo>
                  <a:lnTo>
                    <a:pt x="0" y="144780"/>
                  </a:lnTo>
                  <a:close/>
                  <a:moveTo>
                    <a:pt x="0" y="10543406"/>
                  </a:moveTo>
                  <a:lnTo>
                    <a:pt x="144780" y="10543406"/>
                  </a:lnTo>
                  <a:lnTo>
                    <a:pt x="144780" y="10688186"/>
                  </a:lnTo>
                  <a:lnTo>
                    <a:pt x="0" y="10688186"/>
                  </a:lnTo>
                  <a:lnTo>
                    <a:pt x="0" y="10543406"/>
                  </a:lnTo>
                  <a:close/>
                  <a:moveTo>
                    <a:pt x="58045121" y="144780"/>
                  </a:moveTo>
                  <a:lnTo>
                    <a:pt x="58189899" y="144780"/>
                  </a:lnTo>
                  <a:lnTo>
                    <a:pt x="58189899" y="10543406"/>
                  </a:lnTo>
                  <a:lnTo>
                    <a:pt x="58045121" y="10543406"/>
                  </a:lnTo>
                  <a:lnTo>
                    <a:pt x="58045121" y="144780"/>
                  </a:lnTo>
                  <a:close/>
                  <a:moveTo>
                    <a:pt x="144780" y="10543406"/>
                  </a:moveTo>
                  <a:lnTo>
                    <a:pt x="58045121" y="10543406"/>
                  </a:lnTo>
                  <a:lnTo>
                    <a:pt x="58045121" y="10688186"/>
                  </a:lnTo>
                  <a:lnTo>
                    <a:pt x="144780" y="10688186"/>
                  </a:lnTo>
                  <a:lnTo>
                    <a:pt x="144780" y="10543406"/>
                  </a:lnTo>
                  <a:close/>
                  <a:moveTo>
                    <a:pt x="58045121" y="0"/>
                  </a:moveTo>
                  <a:lnTo>
                    <a:pt x="58189899" y="0"/>
                  </a:lnTo>
                  <a:lnTo>
                    <a:pt x="58189899" y="144780"/>
                  </a:lnTo>
                  <a:lnTo>
                    <a:pt x="58045121" y="144780"/>
                  </a:lnTo>
                  <a:lnTo>
                    <a:pt x="58045121" y="0"/>
                  </a:lnTo>
                  <a:close/>
                  <a:moveTo>
                    <a:pt x="0" y="0"/>
                  </a:moveTo>
                  <a:lnTo>
                    <a:pt x="144780" y="0"/>
                  </a:lnTo>
                  <a:lnTo>
                    <a:pt x="144780" y="144780"/>
                  </a:lnTo>
                  <a:lnTo>
                    <a:pt x="0" y="144780"/>
                  </a:lnTo>
                  <a:lnTo>
                    <a:pt x="0" y="0"/>
                  </a:lnTo>
                  <a:close/>
                  <a:moveTo>
                    <a:pt x="144780" y="0"/>
                  </a:moveTo>
                  <a:lnTo>
                    <a:pt x="58045121" y="0"/>
                  </a:lnTo>
                  <a:lnTo>
                    <a:pt x="58045121" y="144780"/>
                  </a:lnTo>
                  <a:lnTo>
                    <a:pt x="144780" y="144780"/>
                  </a:lnTo>
                  <a:lnTo>
                    <a:pt x="144780" y="0"/>
                  </a:lnTo>
                  <a:close/>
                </a:path>
              </a:pathLst>
            </a:custGeom>
            <a:solidFill>
              <a:srgbClr val="000000"/>
            </a:solidFill>
          </p:spPr>
        </p:sp>
      </p:grpSp>
      <p:grpSp>
        <p:nvGrpSpPr>
          <p:cNvPr id="6" name="Group 6"/>
          <p:cNvGrpSpPr/>
          <p:nvPr/>
        </p:nvGrpSpPr>
        <p:grpSpPr>
          <a:xfrm>
            <a:off x="-1352118" y="3616001"/>
            <a:ext cx="20992237" cy="3054999"/>
            <a:chOff x="0" y="0"/>
            <a:chExt cx="55711059" cy="8107627"/>
          </a:xfrm>
        </p:grpSpPr>
        <p:sp>
          <p:nvSpPr>
            <p:cNvPr id="7" name="Freeform 7"/>
            <p:cNvSpPr/>
            <p:nvPr/>
          </p:nvSpPr>
          <p:spPr>
            <a:xfrm>
              <a:off x="72390" y="72390"/>
              <a:ext cx="55566279" cy="7962847"/>
            </a:xfrm>
            <a:custGeom>
              <a:avLst/>
              <a:gdLst/>
              <a:ahLst/>
              <a:cxnLst/>
              <a:rect l="l" t="t" r="r" b="b"/>
              <a:pathLst>
                <a:path w="55566279" h="7962847">
                  <a:moveTo>
                    <a:pt x="0" y="0"/>
                  </a:moveTo>
                  <a:lnTo>
                    <a:pt x="55566279" y="0"/>
                  </a:lnTo>
                  <a:lnTo>
                    <a:pt x="55566279" y="7962847"/>
                  </a:lnTo>
                  <a:lnTo>
                    <a:pt x="0" y="7962847"/>
                  </a:lnTo>
                  <a:lnTo>
                    <a:pt x="0" y="0"/>
                  </a:lnTo>
                  <a:close/>
                </a:path>
              </a:pathLst>
            </a:custGeom>
            <a:solidFill>
              <a:srgbClr val="FFFFFF"/>
            </a:solidFill>
          </p:spPr>
        </p:sp>
        <p:sp>
          <p:nvSpPr>
            <p:cNvPr id="8" name="Freeform 8"/>
            <p:cNvSpPr/>
            <p:nvPr/>
          </p:nvSpPr>
          <p:spPr>
            <a:xfrm>
              <a:off x="0" y="0"/>
              <a:ext cx="55711061" cy="8107627"/>
            </a:xfrm>
            <a:custGeom>
              <a:avLst/>
              <a:gdLst/>
              <a:ahLst/>
              <a:cxnLst/>
              <a:rect l="l" t="t" r="r" b="b"/>
              <a:pathLst>
                <a:path w="55711061" h="8107627">
                  <a:moveTo>
                    <a:pt x="55566277" y="7962847"/>
                  </a:moveTo>
                  <a:lnTo>
                    <a:pt x="55711061" y="7962847"/>
                  </a:lnTo>
                  <a:lnTo>
                    <a:pt x="55711061" y="8107627"/>
                  </a:lnTo>
                  <a:lnTo>
                    <a:pt x="55566277" y="8107627"/>
                  </a:lnTo>
                  <a:lnTo>
                    <a:pt x="55566277" y="7962847"/>
                  </a:lnTo>
                  <a:close/>
                  <a:moveTo>
                    <a:pt x="0" y="144780"/>
                  </a:moveTo>
                  <a:lnTo>
                    <a:pt x="144780" y="144780"/>
                  </a:lnTo>
                  <a:lnTo>
                    <a:pt x="144780" y="7962847"/>
                  </a:lnTo>
                  <a:lnTo>
                    <a:pt x="0" y="7962847"/>
                  </a:lnTo>
                  <a:lnTo>
                    <a:pt x="0" y="144780"/>
                  </a:lnTo>
                  <a:close/>
                  <a:moveTo>
                    <a:pt x="0" y="7962847"/>
                  </a:moveTo>
                  <a:lnTo>
                    <a:pt x="144780" y="7962847"/>
                  </a:lnTo>
                  <a:lnTo>
                    <a:pt x="144780" y="8107627"/>
                  </a:lnTo>
                  <a:lnTo>
                    <a:pt x="0" y="8107627"/>
                  </a:lnTo>
                  <a:lnTo>
                    <a:pt x="0" y="7962847"/>
                  </a:lnTo>
                  <a:close/>
                  <a:moveTo>
                    <a:pt x="55566277" y="144780"/>
                  </a:moveTo>
                  <a:lnTo>
                    <a:pt x="55711061" y="144780"/>
                  </a:lnTo>
                  <a:lnTo>
                    <a:pt x="55711061" y="7962847"/>
                  </a:lnTo>
                  <a:lnTo>
                    <a:pt x="55566277" y="7962847"/>
                  </a:lnTo>
                  <a:lnTo>
                    <a:pt x="55566277" y="144780"/>
                  </a:lnTo>
                  <a:close/>
                  <a:moveTo>
                    <a:pt x="144780" y="7962847"/>
                  </a:moveTo>
                  <a:lnTo>
                    <a:pt x="55566277" y="7962847"/>
                  </a:lnTo>
                  <a:lnTo>
                    <a:pt x="55566277" y="8107627"/>
                  </a:lnTo>
                  <a:lnTo>
                    <a:pt x="144780" y="8107627"/>
                  </a:lnTo>
                  <a:lnTo>
                    <a:pt x="144780" y="7962847"/>
                  </a:lnTo>
                  <a:close/>
                  <a:moveTo>
                    <a:pt x="55566277" y="0"/>
                  </a:moveTo>
                  <a:lnTo>
                    <a:pt x="55711061" y="0"/>
                  </a:lnTo>
                  <a:lnTo>
                    <a:pt x="55711061" y="144780"/>
                  </a:lnTo>
                  <a:lnTo>
                    <a:pt x="55566277" y="144780"/>
                  </a:lnTo>
                  <a:lnTo>
                    <a:pt x="55566277" y="0"/>
                  </a:lnTo>
                  <a:close/>
                  <a:moveTo>
                    <a:pt x="0" y="0"/>
                  </a:moveTo>
                  <a:lnTo>
                    <a:pt x="144780" y="0"/>
                  </a:lnTo>
                  <a:lnTo>
                    <a:pt x="144780" y="144780"/>
                  </a:lnTo>
                  <a:lnTo>
                    <a:pt x="0" y="144780"/>
                  </a:lnTo>
                  <a:lnTo>
                    <a:pt x="0" y="0"/>
                  </a:lnTo>
                  <a:close/>
                  <a:moveTo>
                    <a:pt x="144780" y="0"/>
                  </a:moveTo>
                  <a:lnTo>
                    <a:pt x="55566277" y="0"/>
                  </a:lnTo>
                  <a:lnTo>
                    <a:pt x="55566277" y="144780"/>
                  </a:lnTo>
                  <a:lnTo>
                    <a:pt x="144780" y="144780"/>
                  </a:lnTo>
                  <a:lnTo>
                    <a:pt x="144780" y="0"/>
                  </a:lnTo>
                  <a:close/>
                </a:path>
              </a:pathLst>
            </a:custGeom>
            <a:solidFill>
              <a:srgbClr val="000000"/>
            </a:solidFill>
          </p:spPr>
        </p:sp>
      </p:grpSp>
      <p:sp>
        <p:nvSpPr>
          <p:cNvPr id="10" name="Rectangle 9"/>
          <p:cNvSpPr/>
          <p:nvPr/>
        </p:nvSpPr>
        <p:spPr>
          <a:xfrm>
            <a:off x="1066800" y="3990682"/>
            <a:ext cx="15773400" cy="2123658"/>
          </a:xfrm>
          <a:prstGeom prst="rect">
            <a:avLst/>
          </a:prstGeom>
        </p:spPr>
        <p:txBody>
          <a:bodyPr wrap="square">
            <a:spAutoFit/>
          </a:bodyPr>
          <a:lstStyle/>
          <a:p>
            <a:pPr algn="just"/>
            <a:r>
              <a:rPr lang="en-US" sz="4400" b="1">
                <a:solidFill>
                  <a:srgbClr val="000000"/>
                </a:solidFill>
                <a:latin typeface="Times New Roman" panose="02020603050405020304" pitchFamily="18" charset="0"/>
                <a:ea typeface="Calibri" panose="020F0502020204030204" pitchFamily="34" charset="0"/>
              </a:rPr>
              <a:t>Câu hỏi </a:t>
            </a:r>
            <a:r>
              <a:rPr lang="vi-VN" sz="4400" b="1">
                <a:solidFill>
                  <a:srgbClr val="000000"/>
                </a:solidFill>
                <a:latin typeface="Times New Roman" panose="02020603050405020304" pitchFamily="18" charset="0"/>
                <a:ea typeface="Calibri" panose="020F0502020204030204" pitchFamily="34" charset="0"/>
              </a:rPr>
              <a:t>phỏng vấn</a:t>
            </a:r>
            <a:r>
              <a:rPr lang="vi-VN" sz="4400">
                <a:solidFill>
                  <a:srgbClr val="000000"/>
                </a:solidFill>
                <a:latin typeface="Times New Roman" panose="02020603050405020304" pitchFamily="18" charset="0"/>
                <a:ea typeface="Calibri" panose="020F0502020204030204" pitchFamily="34" charset="0"/>
              </a:rPr>
              <a:t>: Theo em, đa số học sinh hiện nay đã xác định đúng đắn, rõ ràng mục đích của việc học hay chưa? Mục đích việc học của bản thân em là gì?</a:t>
            </a:r>
            <a:endParaRPr lang="en-GB" sz="4400"/>
          </a:p>
        </p:txBody>
      </p:sp>
    </p:spTree>
    <p:extLst>
      <p:ext uri="{BB962C8B-B14F-4D97-AF65-F5344CB8AC3E}">
        <p14:creationId xmlns:p14="http://schemas.microsoft.com/office/powerpoint/2010/main" val="315464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1191830" y="1519756"/>
            <a:ext cx="20671660" cy="5103288"/>
            <a:chOff x="0" y="0"/>
            <a:chExt cx="58189900" cy="14365551"/>
          </a:xfrm>
        </p:grpSpPr>
        <p:sp>
          <p:nvSpPr>
            <p:cNvPr id="4" name="Freeform 4"/>
            <p:cNvSpPr/>
            <p:nvPr/>
          </p:nvSpPr>
          <p:spPr>
            <a:xfrm>
              <a:off x="72390" y="72390"/>
              <a:ext cx="58045123" cy="14220772"/>
            </a:xfrm>
            <a:custGeom>
              <a:avLst/>
              <a:gdLst/>
              <a:ahLst/>
              <a:cxnLst/>
              <a:rect l="l" t="t" r="r" b="b"/>
              <a:pathLst>
                <a:path w="58045123" h="14220772">
                  <a:moveTo>
                    <a:pt x="0" y="0"/>
                  </a:moveTo>
                  <a:lnTo>
                    <a:pt x="58045123" y="0"/>
                  </a:lnTo>
                  <a:lnTo>
                    <a:pt x="58045123" y="14220772"/>
                  </a:lnTo>
                  <a:lnTo>
                    <a:pt x="0" y="14220772"/>
                  </a:lnTo>
                  <a:lnTo>
                    <a:pt x="0" y="0"/>
                  </a:lnTo>
                  <a:close/>
                </a:path>
              </a:pathLst>
            </a:custGeom>
            <a:solidFill>
              <a:srgbClr val="025738"/>
            </a:solidFill>
          </p:spPr>
        </p:sp>
        <p:sp>
          <p:nvSpPr>
            <p:cNvPr id="5" name="Freeform 5"/>
            <p:cNvSpPr/>
            <p:nvPr/>
          </p:nvSpPr>
          <p:spPr>
            <a:xfrm>
              <a:off x="0" y="0"/>
              <a:ext cx="58189899" cy="14365551"/>
            </a:xfrm>
            <a:custGeom>
              <a:avLst/>
              <a:gdLst/>
              <a:ahLst/>
              <a:cxnLst/>
              <a:rect l="l" t="t" r="r" b="b"/>
              <a:pathLst>
                <a:path w="58189899" h="14365551">
                  <a:moveTo>
                    <a:pt x="58045121" y="14220772"/>
                  </a:moveTo>
                  <a:lnTo>
                    <a:pt x="58189899" y="14220772"/>
                  </a:lnTo>
                  <a:lnTo>
                    <a:pt x="58189899" y="14365551"/>
                  </a:lnTo>
                  <a:lnTo>
                    <a:pt x="58045121" y="14365551"/>
                  </a:lnTo>
                  <a:lnTo>
                    <a:pt x="58045121" y="14220772"/>
                  </a:lnTo>
                  <a:close/>
                  <a:moveTo>
                    <a:pt x="0" y="144780"/>
                  </a:moveTo>
                  <a:lnTo>
                    <a:pt x="144780" y="144780"/>
                  </a:lnTo>
                  <a:lnTo>
                    <a:pt x="144780" y="14220772"/>
                  </a:lnTo>
                  <a:lnTo>
                    <a:pt x="0" y="14220772"/>
                  </a:lnTo>
                  <a:lnTo>
                    <a:pt x="0" y="144780"/>
                  </a:lnTo>
                  <a:close/>
                  <a:moveTo>
                    <a:pt x="0" y="14220772"/>
                  </a:moveTo>
                  <a:lnTo>
                    <a:pt x="144780" y="14220772"/>
                  </a:lnTo>
                  <a:lnTo>
                    <a:pt x="144780" y="14365551"/>
                  </a:lnTo>
                  <a:lnTo>
                    <a:pt x="0" y="14365551"/>
                  </a:lnTo>
                  <a:lnTo>
                    <a:pt x="0" y="14220772"/>
                  </a:lnTo>
                  <a:close/>
                  <a:moveTo>
                    <a:pt x="58045121" y="144780"/>
                  </a:moveTo>
                  <a:lnTo>
                    <a:pt x="58189899" y="144780"/>
                  </a:lnTo>
                  <a:lnTo>
                    <a:pt x="58189899" y="14220772"/>
                  </a:lnTo>
                  <a:lnTo>
                    <a:pt x="58045121" y="14220772"/>
                  </a:lnTo>
                  <a:lnTo>
                    <a:pt x="58045121" y="144780"/>
                  </a:lnTo>
                  <a:close/>
                  <a:moveTo>
                    <a:pt x="144780" y="14220772"/>
                  </a:moveTo>
                  <a:lnTo>
                    <a:pt x="58045121" y="14220772"/>
                  </a:lnTo>
                  <a:lnTo>
                    <a:pt x="58045121" y="14365551"/>
                  </a:lnTo>
                  <a:lnTo>
                    <a:pt x="144780" y="14365551"/>
                  </a:lnTo>
                  <a:lnTo>
                    <a:pt x="144780" y="14220772"/>
                  </a:lnTo>
                  <a:close/>
                  <a:moveTo>
                    <a:pt x="58045121" y="0"/>
                  </a:moveTo>
                  <a:lnTo>
                    <a:pt x="58189899" y="0"/>
                  </a:lnTo>
                  <a:lnTo>
                    <a:pt x="58189899" y="144780"/>
                  </a:lnTo>
                  <a:lnTo>
                    <a:pt x="58045121" y="144780"/>
                  </a:lnTo>
                  <a:lnTo>
                    <a:pt x="58045121" y="0"/>
                  </a:lnTo>
                  <a:close/>
                  <a:moveTo>
                    <a:pt x="0" y="0"/>
                  </a:moveTo>
                  <a:lnTo>
                    <a:pt x="144780" y="0"/>
                  </a:lnTo>
                  <a:lnTo>
                    <a:pt x="144780" y="144780"/>
                  </a:lnTo>
                  <a:lnTo>
                    <a:pt x="0" y="144780"/>
                  </a:lnTo>
                  <a:lnTo>
                    <a:pt x="0" y="0"/>
                  </a:lnTo>
                  <a:close/>
                  <a:moveTo>
                    <a:pt x="144780" y="0"/>
                  </a:moveTo>
                  <a:lnTo>
                    <a:pt x="58045121" y="0"/>
                  </a:lnTo>
                  <a:lnTo>
                    <a:pt x="58045121" y="144780"/>
                  </a:lnTo>
                  <a:lnTo>
                    <a:pt x="144780" y="144780"/>
                  </a:lnTo>
                  <a:lnTo>
                    <a:pt x="144780" y="0"/>
                  </a:lnTo>
                  <a:close/>
                </a:path>
              </a:pathLst>
            </a:custGeom>
            <a:solidFill>
              <a:srgbClr val="000000"/>
            </a:solidFill>
          </p:spPr>
        </p:sp>
      </p:grpSp>
      <p:grpSp>
        <p:nvGrpSpPr>
          <p:cNvPr id="6" name="Group 6"/>
          <p:cNvGrpSpPr/>
          <p:nvPr/>
        </p:nvGrpSpPr>
        <p:grpSpPr>
          <a:xfrm>
            <a:off x="-1352118" y="1871044"/>
            <a:ext cx="20992237" cy="4388499"/>
            <a:chOff x="0" y="0"/>
            <a:chExt cx="55711059" cy="11646586"/>
          </a:xfrm>
        </p:grpSpPr>
        <p:sp>
          <p:nvSpPr>
            <p:cNvPr id="7" name="Freeform 7"/>
            <p:cNvSpPr/>
            <p:nvPr/>
          </p:nvSpPr>
          <p:spPr>
            <a:xfrm>
              <a:off x="72390" y="72390"/>
              <a:ext cx="55566279" cy="11501807"/>
            </a:xfrm>
            <a:custGeom>
              <a:avLst/>
              <a:gdLst/>
              <a:ahLst/>
              <a:cxnLst/>
              <a:rect l="l" t="t" r="r" b="b"/>
              <a:pathLst>
                <a:path w="55566279" h="11501807">
                  <a:moveTo>
                    <a:pt x="0" y="0"/>
                  </a:moveTo>
                  <a:lnTo>
                    <a:pt x="55566279" y="0"/>
                  </a:lnTo>
                  <a:lnTo>
                    <a:pt x="55566279" y="11501807"/>
                  </a:lnTo>
                  <a:lnTo>
                    <a:pt x="0" y="11501807"/>
                  </a:lnTo>
                  <a:lnTo>
                    <a:pt x="0" y="0"/>
                  </a:lnTo>
                  <a:close/>
                </a:path>
              </a:pathLst>
            </a:custGeom>
            <a:solidFill>
              <a:srgbClr val="FFFFFF"/>
            </a:solidFill>
          </p:spPr>
        </p:sp>
        <p:sp>
          <p:nvSpPr>
            <p:cNvPr id="8" name="Freeform 8"/>
            <p:cNvSpPr/>
            <p:nvPr/>
          </p:nvSpPr>
          <p:spPr>
            <a:xfrm>
              <a:off x="0" y="0"/>
              <a:ext cx="55711061" cy="11646587"/>
            </a:xfrm>
            <a:custGeom>
              <a:avLst/>
              <a:gdLst/>
              <a:ahLst/>
              <a:cxnLst/>
              <a:rect l="l" t="t" r="r" b="b"/>
              <a:pathLst>
                <a:path w="55711061" h="11646587">
                  <a:moveTo>
                    <a:pt x="55566277" y="11501806"/>
                  </a:moveTo>
                  <a:lnTo>
                    <a:pt x="55711061" y="11501806"/>
                  </a:lnTo>
                  <a:lnTo>
                    <a:pt x="55711061" y="11646587"/>
                  </a:lnTo>
                  <a:lnTo>
                    <a:pt x="55566277" y="11646587"/>
                  </a:lnTo>
                  <a:lnTo>
                    <a:pt x="55566277" y="11501806"/>
                  </a:lnTo>
                  <a:close/>
                  <a:moveTo>
                    <a:pt x="0" y="144780"/>
                  </a:moveTo>
                  <a:lnTo>
                    <a:pt x="144780" y="144780"/>
                  </a:lnTo>
                  <a:lnTo>
                    <a:pt x="144780" y="11501806"/>
                  </a:lnTo>
                  <a:lnTo>
                    <a:pt x="0" y="11501806"/>
                  </a:lnTo>
                  <a:lnTo>
                    <a:pt x="0" y="144780"/>
                  </a:lnTo>
                  <a:close/>
                  <a:moveTo>
                    <a:pt x="0" y="11501806"/>
                  </a:moveTo>
                  <a:lnTo>
                    <a:pt x="144780" y="11501806"/>
                  </a:lnTo>
                  <a:lnTo>
                    <a:pt x="144780" y="11646587"/>
                  </a:lnTo>
                  <a:lnTo>
                    <a:pt x="0" y="11646587"/>
                  </a:lnTo>
                  <a:lnTo>
                    <a:pt x="0" y="11501806"/>
                  </a:lnTo>
                  <a:close/>
                  <a:moveTo>
                    <a:pt x="55566277" y="144780"/>
                  </a:moveTo>
                  <a:lnTo>
                    <a:pt x="55711061" y="144780"/>
                  </a:lnTo>
                  <a:lnTo>
                    <a:pt x="55711061" y="11501806"/>
                  </a:lnTo>
                  <a:lnTo>
                    <a:pt x="55566277" y="11501806"/>
                  </a:lnTo>
                  <a:lnTo>
                    <a:pt x="55566277" y="144780"/>
                  </a:lnTo>
                  <a:close/>
                  <a:moveTo>
                    <a:pt x="144780" y="11501806"/>
                  </a:moveTo>
                  <a:lnTo>
                    <a:pt x="55566277" y="11501806"/>
                  </a:lnTo>
                  <a:lnTo>
                    <a:pt x="55566277" y="11646587"/>
                  </a:lnTo>
                  <a:lnTo>
                    <a:pt x="144780" y="11646587"/>
                  </a:lnTo>
                  <a:lnTo>
                    <a:pt x="144780" y="11501806"/>
                  </a:lnTo>
                  <a:close/>
                  <a:moveTo>
                    <a:pt x="55566277" y="0"/>
                  </a:moveTo>
                  <a:lnTo>
                    <a:pt x="55711061" y="0"/>
                  </a:lnTo>
                  <a:lnTo>
                    <a:pt x="55711061" y="144780"/>
                  </a:lnTo>
                  <a:lnTo>
                    <a:pt x="55566277" y="144780"/>
                  </a:lnTo>
                  <a:lnTo>
                    <a:pt x="55566277" y="0"/>
                  </a:lnTo>
                  <a:close/>
                  <a:moveTo>
                    <a:pt x="0" y="0"/>
                  </a:moveTo>
                  <a:lnTo>
                    <a:pt x="144780" y="0"/>
                  </a:lnTo>
                  <a:lnTo>
                    <a:pt x="144780" y="144780"/>
                  </a:lnTo>
                  <a:lnTo>
                    <a:pt x="0" y="144780"/>
                  </a:lnTo>
                  <a:lnTo>
                    <a:pt x="0" y="0"/>
                  </a:lnTo>
                  <a:close/>
                  <a:moveTo>
                    <a:pt x="144780" y="0"/>
                  </a:moveTo>
                  <a:lnTo>
                    <a:pt x="55566277" y="0"/>
                  </a:lnTo>
                  <a:lnTo>
                    <a:pt x="55566277" y="144780"/>
                  </a:lnTo>
                  <a:lnTo>
                    <a:pt x="144780" y="144780"/>
                  </a:lnTo>
                  <a:lnTo>
                    <a:pt x="144780" y="0"/>
                  </a:lnTo>
                  <a:close/>
                </a:path>
              </a:pathLst>
            </a:custGeom>
            <a:solidFill>
              <a:srgbClr val="000000"/>
            </a:solidFill>
          </p:spPr>
        </p:sp>
      </p:grpSp>
      <p:sp>
        <p:nvSpPr>
          <p:cNvPr id="9" name="Freeform 9"/>
          <p:cNvSpPr/>
          <p:nvPr/>
        </p:nvSpPr>
        <p:spPr>
          <a:xfrm>
            <a:off x="11798265" y="1963275"/>
            <a:ext cx="7588262" cy="9268106"/>
          </a:xfrm>
          <a:custGeom>
            <a:avLst/>
            <a:gdLst/>
            <a:ahLst/>
            <a:cxnLst/>
            <a:rect l="l" t="t" r="r" b="b"/>
            <a:pathLst>
              <a:path w="7588262" h="9268106">
                <a:moveTo>
                  <a:pt x="0" y="0"/>
                </a:moveTo>
                <a:lnTo>
                  <a:pt x="7588262" y="0"/>
                </a:lnTo>
                <a:lnTo>
                  <a:pt x="7588262" y="9268106"/>
                </a:lnTo>
                <a:lnTo>
                  <a:pt x="0" y="9268106"/>
                </a:lnTo>
                <a:lnTo>
                  <a:pt x="0" y="0"/>
                </a:lnTo>
                <a:close/>
              </a:path>
            </a:pathLst>
          </a:custGeom>
          <a:blipFill>
            <a:blip r:embed="rId3"/>
            <a:stretch>
              <a:fillRect/>
            </a:stretch>
          </a:blipFill>
        </p:spPr>
      </p:sp>
      <p:sp>
        <p:nvSpPr>
          <p:cNvPr id="11" name="TextBox 11"/>
          <p:cNvSpPr txBox="1"/>
          <p:nvPr/>
        </p:nvSpPr>
        <p:spPr>
          <a:xfrm>
            <a:off x="381000" y="2435066"/>
            <a:ext cx="10668000" cy="2954655"/>
          </a:xfrm>
          <a:prstGeom prst="rect">
            <a:avLst/>
          </a:prstGeom>
        </p:spPr>
        <p:txBody>
          <a:bodyPr wrap="square" lIns="0" tIns="0" rIns="0" bIns="0" rtlCol="0" anchor="t">
            <a:spAutoFit/>
          </a:bodyPr>
          <a:lstStyle/>
          <a:p>
            <a:pPr algn="ctr"/>
            <a:r>
              <a:rPr lang="pt-BR" sz="4800" b="1">
                <a:latin typeface="Times New Roman" panose="02020603050405020304" pitchFamily="18" charset="0"/>
                <a:cs typeface="Times New Roman" panose="02020603050405020304" pitchFamily="18" charset="0"/>
              </a:rPr>
              <a:t>HƯỚNG DẪN TỰ HỌC</a:t>
            </a:r>
            <a:endParaRPr lang="en-GB" sz="4800">
              <a:latin typeface="Times New Roman" panose="02020603050405020304" pitchFamily="18" charset="0"/>
              <a:cs typeface="Times New Roman" panose="02020603050405020304" pitchFamily="18" charset="0"/>
            </a:endParaRPr>
          </a:p>
          <a:p>
            <a:pPr algn="just"/>
            <a:r>
              <a:rPr lang="pt-BR" sz="4800">
                <a:latin typeface="Times New Roman" panose="02020603050405020304" pitchFamily="18" charset="0"/>
                <a:cs typeface="Times New Roman" panose="02020603050405020304" pitchFamily="18" charset="0"/>
              </a:rPr>
              <a:t>- Hoàn thiện các nội dung đã học trong bài;</a:t>
            </a:r>
            <a:endParaRPr lang="en-GB" sz="4800">
              <a:latin typeface="Times New Roman" panose="02020603050405020304" pitchFamily="18" charset="0"/>
              <a:cs typeface="Times New Roman" panose="02020603050405020304" pitchFamily="18" charset="0"/>
            </a:endParaRPr>
          </a:p>
          <a:p>
            <a:pPr algn="just"/>
            <a:r>
              <a:rPr lang="pt-BR" sz="4800">
                <a:latin typeface="Times New Roman" panose="02020603050405020304" pitchFamily="18" charset="0"/>
                <a:cs typeface="Times New Roman" panose="02020603050405020304" pitchFamily="18" charset="0"/>
              </a:rPr>
              <a:t>- Chuẩn bị: </a:t>
            </a:r>
            <a:r>
              <a:rPr lang="vi-VN" sz="4800" smtClean="0">
                <a:latin typeface="Times New Roman" panose="02020603050405020304" pitchFamily="18" charset="0"/>
                <a:cs typeface="Times New Roman" panose="02020603050405020304" pitchFamily="18" charset="0"/>
              </a:rPr>
              <a:t>Phần </a:t>
            </a:r>
            <a:r>
              <a:rPr lang="vi-VN" sz="4800">
                <a:latin typeface="Times New Roman" panose="02020603050405020304" pitchFamily="18" charset="0"/>
                <a:cs typeface="Times New Roman" panose="02020603050405020304" pitchFamily="18" charset="0"/>
              </a:rPr>
              <a:t>viết: Viết bài văn nghị luận xã hội về một vấn đề cần giải quyết.</a:t>
            </a:r>
            <a:endParaRPr lang="en-GB" sz="4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1111930" y="1047196"/>
            <a:ext cx="16064139" cy="4182574"/>
            <a:chOff x="0" y="0"/>
            <a:chExt cx="45219913" cy="11773780"/>
          </a:xfrm>
        </p:grpSpPr>
        <p:sp>
          <p:nvSpPr>
            <p:cNvPr id="4" name="Freeform 4"/>
            <p:cNvSpPr/>
            <p:nvPr/>
          </p:nvSpPr>
          <p:spPr>
            <a:xfrm>
              <a:off x="72390" y="72390"/>
              <a:ext cx="45075133" cy="11629000"/>
            </a:xfrm>
            <a:custGeom>
              <a:avLst/>
              <a:gdLst/>
              <a:ahLst/>
              <a:cxnLst/>
              <a:rect l="l" t="t" r="r" b="b"/>
              <a:pathLst>
                <a:path w="45075133" h="11629000">
                  <a:moveTo>
                    <a:pt x="0" y="0"/>
                  </a:moveTo>
                  <a:lnTo>
                    <a:pt x="45075133" y="0"/>
                  </a:lnTo>
                  <a:lnTo>
                    <a:pt x="45075133" y="11629000"/>
                  </a:lnTo>
                  <a:lnTo>
                    <a:pt x="0" y="11629000"/>
                  </a:lnTo>
                  <a:lnTo>
                    <a:pt x="0" y="0"/>
                  </a:lnTo>
                  <a:close/>
                </a:path>
              </a:pathLst>
            </a:custGeom>
            <a:solidFill>
              <a:srgbClr val="025738"/>
            </a:solidFill>
          </p:spPr>
        </p:sp>
        <p:sp>
          <p:nvSpPr>
            <p:cNvPr id="5" name="Freeform 5"/>
            <p:cNvSpPr/>
            <p:nvPr/>
          </p:nvSpPr>
          <p:spPr>
            <a:xfrm>
              <a:off x="0" y="0"/>
              <a:ext cx="45219913" cy="11773780"/>
            </a:xfrm>
            <a:custGeom>
              <a:avLst/>
              <a:gdLst/>
              <a:ahLst/>
              <a:cxnLst/>
              <a:rect l="l" t="t" r="r" b="b"/>
              <a:pathLst>
                <a:path w="45219913" h="11773780">
                  <a:moveTo>
                    <a:pt x="45075134" y="11628999"/>
                  </a:moveTo>
                  <a:lnTo>
                    <a:pt x="45219913" y="11628999"/>
                  </a:lnTo>
                  <a:lnTo>
                    <a:pt x="45219913" y="11773780"/>
                  </a:lnTo>
                  <a:lnTo>
                    <a:pt x="45075134" y="11773780"/>
                  </a:lnTo>
                  <a:lnTo>
                    <a:pt x="45075134" y="11628999"/>
                  </a:lnTo>
                  <a:close/>
                  <a:moveTo>
                    <a:pt x="0" y="144780"/>
                  </a:moveTo>
                  <a:lnTo>
                    <a:pt x="144780" y="144780"/>
                  </a:lnTo>
                  <a:lnTo>
                    <a:pt x="144780" y="11628999"/>
                  </a:lnTo>
                  <a:lnTo>
                    <a:pt x="0" y="11628999"/>
                  </a:lnTo>
                  <a:lnTo>
                    <a:pt x="0" y="144780"/>
                  </a:lnTo>
                  <a:close/>
                  <a:moveTo>
                    <a:pt x="0" y="11628999"/>
                  </a:moveTo>
                  <a:lnTo>
                    <a:pt x="144780" y="11628999"/>
                  </a:lnTo>
                  <a:lnTo>
                    <a:pt x="144780" y="11773780"/>
                  </a:lnTo>
                  <a:lnTo>
                    <a:pt x="0" y="11773780"/>
                  </a:lnTo>
                  <a:lnTo>
                    <a:pt x="0" y="11628999"/>
                  </a:lnTo>
                  <a:close/>
                  <a:moveTo>
                    <a:pt x="45075134" y="144780"/>
                  </a:moveTo>
                  <a:lnTo>
                    <a:pt x="45219913" y="144780"/>
                  </a:lnTo>
                  <a:lnTo>
                    <a:pt x="45219913" y="11628999"/>
                  </a:lnTo>
                  <a:lnTo>
                    <a:pt x="45075134" y="11628999"/>
                  </a:lnTo>
                  <a:lnTo>
                    <a:pt x="45075134" y="144780"/>
                  </a:lnTo>
                  <a:close/>
                  <a:moveTo>
                    <a:pt x="144780" y="11628999"/>
                  </a:moveTo>
                  <a:lnTo>
                    <a:pt x="45075134" y="11628999"/>
                  </a:lnTo>
                  <a:lnTo>
                    <a:pt x="45075134" y="11773780"/>
                  </a:lnTo>
                  <a:lnTo>
                    <a:pt x="144780" y="11773780"/>
                  </a:lnTo>
                  <a:lnTo>
                    <a:pt x="144780" y="11628999"/>
                  </a:lnTo>
                  <a:close/>
                  <a:moveTo>
                    <a:pt x="45075134" y="0"/>
                  </a:moveTo>
                  <a:lnTo>
                    <a:pt x="45219913" y="0"/>
                  </a:lnTo>
                  <a:lnTo>
                    <a:pt x="45219913" y="144780"/>
                  </a:lnTo>
                  <a:lnTo>
                    <a:pt x="45075134" y="144780"/>
                  </a:lnTo>
                  <a:lnTo>
                    <a:pt x="45075134" y="0"/>
                  </a:lnTo>
                  <a:close/>
                  <a:moveTo>
                    <a:pt x="0" y="0"/>
                  </a:moveTo>
                  <a:lnTo>
                    <a:pt x="144780" y="0"/>
                  </a:lnTo>
                  <a:lnTo>
                    <a:pt x="144780" y="144780"/>
                  </a:lnTo>
                  <a:lnTo>
                    <a:pt x="0" y="144780"/>
                  </a:lnTo>
                  <a:lnTo>
                    <a:pt x="0" y="0"/>
                  </a:lnTo>
                  <a:close/>
                  <a:moveTo>
                    <a:pt x="144780" y="0"/>
                  </a:moveTo>
                  <a:lnTo>
                    <a:pt x="45075134" y="0"/>
                  </a:lnTo>
                  <a:lnTo>
                    <a:pt x="45075134" y="144780"/>
                  </a:lnTo>
                  <a:lnTo>
                    <a:pt x="144780" y="144780"/>
                  </a:lnTo>
                  <a:lnTo>
                    <a:pt x="144780" y="0"/>
                  </a:lnTo>
                  <a:close/>
                </a:path>
              </a:pathLst>
            </a:custGeom>
            <a:solidFill>
              <a:srgbClr val="000000"/>
            </a:solidFill>
          </p:spPr>
        </p:sp>
      </p:grpSp>
      <p:grpSp>
        <p:nvGrpSpPr>
          <p:cNvPr id="6" name="Group 6"/>
          <p:cNvGrpSpPr/>
          <p:nvPr/>
        </p:nvGrpSpPr>
        <p:grpSpPr>
          <a:xfrm>
            <a:off x="1390128" y="1365614"/>
            <a:ext cx="15507744" cy="3582732"/>
            <a:chOff x="0" y="0"/>
            <a:chExt cx="41155827" cy="9508173"/>
          </a:xfrm>
        </p:grpSpPr>
        <p:sp>
          <p:nvSpPr>
            <p:cNvPr id="7" name="Freeform 7"/>
            <p:cNvSpPr/>
            <p:nvPr/>
          </p:nvSpPr>
          <p:spPr>
            <a:xfrm>
              <a:off x="72390" y="72390"/>
              <a:ext cx="41011047" cy="9363393"/>
            </a:xfrm>
            <a:custGeom>
              <a:avLst/>
              <a:gdLst/>
              <a:ahLst/>
              <a:cxnLst/>
              <a:rect l="l" t="t" r="r" b="b"/>
              <a:pathLst>
                <a:path w="41011047" h="9363393">
                  <a:moveTo>
                    <a:pt x="0" y="0"/>
                  </a:moveTo>
                  <a:lnTo>
                    <a:pt x="41011046" y="0"/>
                  </a:lnTo>
                  <a:lnTo>
                    <a:pt x="41011046" y="9363393"/>
                  </a:lnTo>
                  <a:lnTo>
                    <a:pt x="0" y="9363393"/>
                  </a:lnTo>
                  <a:lnTo>
                    <a:pt x="0" y="0"/>
                  </a:lnTo>
                  <a:close/>
                </a:path>
              </a:pathLst>
            </a:custGeom>
            <a:solidFill>
              <a:srgbClr val="FFFFFF"/>
            </a:solidFill>
          </p:spPr>
        </p:sp>
        <p:sp>
          <p:nvSpPr>
            <p:cNvPr id="8" name="Freeform 8"/>
            <p:cNvSpPr/>
            <p:nvPr/>
          </p:nvSpPr>
          <p:spPr>
            <a:xfrm>
              <a:off x="0" y="0"/>
              <a:ext cx="41155826" cy="9508173"/>
            </a:xfrm>
            <a:custGeom>
              <a:avLst/>
              <a:gdLst/>
              <a:ahLst/>
              <a:cxnLst/>
              <a:rect l="l" t="t" r="r" b="b"/>
              <a:pathLst>
                <a:path w="41155826" h="9508173">
                  <a:moveTo>
                    <a:pt x="41011047" y="9363393"/>
                  </a:moveTo>
                  <a:lnTo>
                    <a:pt x="41155826" y="9363393"/>
                  </a:lnTo>
                  <a:lnTo>
                    <a:pt x="41155826" y="9508173"/>
                  </a:lnTo>
                  <a:lnTo>
                    <a:pt x="41011047" y="9508173"/>
                  </a:lnTo>
                  <a:lnTo>
                    <a:pt x="41011047" y="9363393"/>
                  </a:lnTo>
                  <a:close/>
                  <a:moveTo>
                    <a:pt x="0" y="144780"/>
                  </a:moveTo>
                  <a:lnTo>
                    <a:pt x="144780" y="144780"/>
                  </a:lnTo>
                  <a:lnTo>
                    <a:pt x="144780" y="9363393"/>
                  </a:lnTo>
                  <a:lnTo>
                    <a:pt x="0" y="9363393"/>
                  </a:lnTo>
                  <a:lnTo>
                    <a:pt x="0" y="144780"/>
                  </a:lnTo>
                  <a:close/>
                  <a:moveTo>
                    <a:pt x="0" y="9363393"/>
                  </a:moveTo>
                  <a:lnTo>
                    <a:pt x="144780" y="9363393"/>
                  </a:lnTo>
                  <a:lnTo>
                    <a:pt x="144780" y="9508173"/>
                  </a:lnTo>
                  <a:lnTo>
                    <a:pt x="0" y="9508173"/>
                  </a:lnTo>
                  <a:lnTo>
                    <a:pt x="0" y="9363393"/>
                  </a:lnTo>
                  <a:close/>
                  <a:moveTo>
                    <a:pt x="41011047" y="144780"/>
                  </a:moveTo>
                  <a:lnTo>
                    <a:pt x="41155826" y="144780"/>
                  </a:lnTo>
                  <a:lnTo>
                    <a:pt x="41155826" y="9363393"/>
                  </a:lnTo>
                  <a:lnTo>
                    <a:pt x="41011047" y="9363393"/>
                  </a:lnTo>
                  <a:lnTo>
                    <a:pt x="41011047" y="144780"/>
                  </a:lnTo>
                  <a:close/>
                  <a:moveTo>
                    <a:pt x="144780" y="9363393"/>
                  </a:moveTo>
                  <a:lnTo>
                    <a:pt x="41011047" y="9363393"/>
                  </a:lnTo>
                  <a:lnTo>
                    <a:pt x="41011047" y="9508173"/>
                  </a:lnTo>
                  <a:lnTo>
                    <a:pt x="144780" y="9508173"/>
                  </a:lnTo>
                  <a:lnTo>
                    <a:pt x="144780" y="9363393"/>
                  </a:lnTo>
                  <a:close/>
                  <a:moveTo>
                    <a:pt x="41011047" y="0"/>
                  </a:moveTo>
                  <a:lnTo>
                    <a:pt x="41155826" y="0"/>
                  </a:lnTo>
                  <a:lnTo>
                    <a:pt x="41155826" y="144780"/>
                  </a:lnTo>
                  <a:lnTo>
                    <a:pt x="41011047" y="144780"/>
                  </a:lnTo>
                  <a:lnTo>
                    <a:pt x="41011047" y="0"/>
                  </a:lnTo>
                  <a:close/>
                  <a:moveTo>
                    <a:pt x="0" y="0"/>
                  </a:moveTo>
                  <a:lnTo>
                    <a:pt x="144780" y="0"/>
                  </a:lnTo>
                  <a:lnTo>
                    <a:pt x="144780" y="144780"/>
                  </a:lnTo>
                  <a:lnTo>
                    <a:pt x="0" y="144780"/>
                  </a:lnTo>
                  <a:lnTo>
                    <a:pt x="0" y="0"/>
                  </a:lnTo>
                  <a:close/>
                  <a:moveTo>
                    <a:pt x="144780" y="0"/>
                  </a:moveTo>
                  <a:lnTo>
                    <a:pt x="41011047" y="0"/>
                  </a:lnTo>
                  <a:lnTo>
                    <a:pt x="41011047" y="144780"/>
                  </a:lnTo>
                  <a:lnTo>
                    <a:pt x="144780" y="144780"/>
                  </a:lnTo>
                  <a:lnTo>
                    <a:pt x="144780" y="0"/>
                  </a:lnTo>
                  <a:close/>
                </a:path>
              </a:pathLst>
            </a:custGeom>
            <a:solidFill>
              <a:srgbClr val="000000"/>
            </a:solidFill>
          </p:spPr>
        </p:sp>
      </p:grpSp>
      <p:sp>
        <p:nvSpPr>
          <p:cNvPr id="9" name="Freeform 9"/>
          <p:cNvSpPr/>
          <p:nvPr/>
        </p:nvSpPr>
        <p:spPr>
          <a:xfrm>
            <a:off x="10104762" y="4546173"/>
            <a:ext cx="4395002" cy="6757211"/>
          </a:xfrm>
          <a:custGeom>
            <a:avLst/>
            <a:gdLst/>
            <a:ahLst/>
            <a:cxnLst/>
            <a:rect l="l" t="t" r="r" b="b"/>
            <a:pathLst>
              <a:path w="4395002" h="6757211">
                <a:moveTo>
                  <a:pt x="0" y="0"/>
                </a:moveTo>
                <a:lnTo>
                  <a:pt x="4395002" y="0"/>
                </a:lnTo>
                <a:lnTo>
                  <a:pt x="4395002" y="6757211"/>
                </a:lnTo>
                <a:lnTo>
                  <a:pt x="0" y="6757211"/>
                </a:lnTo>
                <a:lnTo>
                  <a:pt x="0" y="0"/>
                </a:lnTo>
                <a:close/>
              </a:path>
            </a:pathLst>
          </a:custGeom>
          <a:blipFill>
            <a:blip r:embed="rId3"/>
            <a:stretch>
              <a:fillRect/>
            </a:stretch>
          </a:blipFill>
        </p:spPr>
      </p:sp>
      <p:sp>
        <p:nvSpPr>
          <p:cNvPr id="10" name="Freeform 10"/>
          <p:cNvSpPr/>
          <p:nvPr/>
        </p:nvSpPr>
        <p:spPr>
          <a:xfrm>
            <a:off x="3788236" y="4546173"/>
            <a:ext cx="4177541" cy="8211382"/>
          </a:xfrm>
          <a:custGeom>
            <a:avLst/>
            <a:gdLst/>
            <a:ahLst/>
            <a:cxnLst/>
            <a:rect l="l" t="t" r="r" b="b"/>
            <a:pathLst>
              <a:path w="4177541" h="8211382">
                <a:moveTo>
                  <a:pt x="0" y="0"/>
                </a:moveTo>
                <a:lnTo>
                  <a:pt x="4177540" y="0"/>
                </a:lnTo>
                <a:lnTo>
                  <a:pt x="4177540" y="8211382"/>
                </a:lnTo>
                <a:lnTo>
                  <a:pt x="0" y="8211382"/>
                </a:lnTo>
                <a:lnTo>
                  <a:pt x="0" y="0"/>
                </a:lnTo>
                <a:close/>
              </a:path>
            </a:pathLst>
          </a:custGeom>
          <a:blipFill>
            <a:blip r:embed="rId4"/>
            <a:stretch>
              <a:fillRect/>
            </a:stretch>
          </a:blipFill>
        </p:spPr>
      </p:sp>
      <p:sp>
        <p:nvSpPr>
          <p:cNvPr id="11" name="Freeform 11"/>
          <p:cNvSpPr/>
          <p:nvPr/>
        </p:nvSpPr>
        <p:spPr>
          <a:xfrm>
            <a:off x="6295248" y="4546173"/>
            <a:ext cx="6007015" cy="7544132"/>
          </a:xfrm>
          <a:custGeom>
            <a:avLst/>
            <a:gdLst/>
            <a:ahLst/>
            <a:cxnLst/>
            <a:rect l="l" t="t" r="r" b="b"/>
            <a:pathLst>
              <a:path w="6007015" h="7544132">
                <a:moveTo>
                  <a:pt x="0" y="0"/>
                </a:moveTo>
                <a:lnTo>
                  <a:pt x="6007015" y="0"/>
                </a:lnTo>
                <a:lnTo>
                  <a:pt x="6007015" y="7544133"/>
                </a:lnTo>
                <a:lnTo>
                  <a:pt x="0" y="7544133"/>
                </a:lnTo>
                <a:lnTo>
                  <a:pt x="0" y="0"/>
                </a:lnTo>
                <a:close/>
              </a:path>
            </a:pathLst>
          </a:custGeom>
          <a:blipFill>
            <a:blip r:embed="rId5"/>
            <a:stretch>
              <a:fillRect/>
            </a:stretch>
          </a:blipFill>
        </p:spPr>
      </p:sp>
      <p:sp>
        <p:nvSpPr>
          <p:cNvPr id="12" name="TextBox 12"/>
          <p:cNvSpPr txBox="1"/>
          <p:nvPr/>
        </p:nvSpPr>
        <p:spPr>
          <a:xfrm>
            <a:off x="1678326" y="2041901"/>
            <a:ext cx="14931346" cy="1647118"/>
          </a:xfrm>
          <a:prstGeom prst="rect">
            <a:avLst/>
          </a:prstGeom>
        </p:spPr>
        <p:txBody>
          <a:bodyPr lIns="0" tIns="0" rIns="0" bIns="0" rtlCol="0" anchor="t">
            <a:spAutoFit/>
          </a:bodyPr>
          <a:lstStyle/>
          <a:p>
            <a:pPr algn="ctr">
              <a:lnSpc>
                <a:spcPts val="13999"/>
              </a:lnSpc>
            </a:pPr>
            <a:r>
              <a:rPr lang="en-US" sz="9999" b="1">
                <a:solidFill>
                  <a:srgbClr val="176D46"/>
                </a:solidFill>
                <a:latin typeface="Times New Roman" panose="02020603050405020304" pitchFamily="18" charset="0"/>
                <a:ea typeface="Funtastic"/>
                <a:cs typeface="Times New Roman" panose="02020603050405020304" pitchFamily="18" charset="0"/>
                <a:sym typeface="Funtastic"/>
              </a:rPr>
              <a:t>THANK YOU!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sp>
        <p:nvSpPr>
          <p:cNvPr id="3" name="Freeform 3"/>
          <p:cNvSpPr/>
          <p:nvPr/>
        </p:nvSpPr>
        <p:spPr>
          <a:xfrm>
            <a:off x="10510541" y="1536136"/>
            <a:ext cx="6302215" cy="12227418"/>
          </a:xfrm>
          <a:custGeom>
            <a:avLst/>
            <a:gdLst/>
            <a:ahLst/>
            <a:cxnLst/>
            <a:rect l="l" t="t" r="r" b="b"/>
            <a:pathLst>
              <a:path w="6302215" h="12227418">
                <a:moveTo>
                  <a:pt x="0" y="0"/>
                </a:moveTo>
                <a:lnTo>
                  <a:pt x="6302215" y="0"/>
                </a:lnTo>
                <a:lnTo>
                  <a:pt x="6302215" y="12227418"/>
                </a:lnTo>
                <a:lnTo>
                  <a:pt x="0" y="12227418"/>
                </a:lnTo>
                <a:lnTo>
                  <a:pt x="0" y="0"/>
                </a:lnTo>
                <a:close/>
              </a:path>
            </a:pathLst>
          </a:custGeom>
          <a:blipFill>
            <a:blip r:embed="rId3"/>
            <a:stretch>
              <a:fillRect/>
            </a:stretch>
          </a:blipFill>
        </p:spPr>
      </p:sp>
      <p:grpSp>
        <p:nvGrpSpPr>
          <p:cNvPr id="4" name="Group 4"/>
          <p:cNvGrpSpPr/>
          <p:nvPr/>
        </p:nvGrpSpPr>
        <p:grpSpPr>
          <a:xfrm rot="5400000">
            <a:off x="1643085" y="681620"/>
            <a:ext cx="8229600" cy="8923759"/>
            <a:chOff x="0" y="0"/>
            <a:chExt cx="23165997" cy="25120028"/>
          </a:xfrm>
        </p:grpSpPr>
        <p:sp>
          <p:nvSpPr>
            <p:cNvPr id="5" name="Freeform 5"/>
            <p:cNvSpPr/>
            <p:nvPr/>
          </p:nvSpPr>
          <p:spPr>
            <a:xfrm>
              <a:off x="72390" y="72390"/>
              <a:ext cx="23021217" cy="24975249"/>
            </a:xfrm>
            <a:custGeom>
              <a:avLst/>
              <a:gdLst/>
              <a:ahLst/>
              <a:cxnLst/>
              <a:rect l="l" t="t" r="r" b="b"/>
              <a:pathLst>
                <a:path w="23021217" h="24975249">
                  <a:moveTo>
                    <a:pt x="0" y="0"/>
                  </a:moveTo>
                  <a:lnTo>
                    <a:pt x="23021217" y="0"/>
                  </a:lnTo>
                  <a:lnTo>
                    <a:pt x="23021217" y="24975249"/>
                  </a:lnTo>
                  <a:lnTo>
                    <a:pt x="0" y="24975249"/>
                  </a:lnTo>
                  <a:lnTo>
                    <a:pt x="0" y="0"/>
                  </a:lnTo>
                  <a:close/>
                </a:path>
              </a:pathLst>
            </a:custGeom>
            <a:solidFill>
              <a:srgbClr val="025738"/>
            </a:solidFill>
          </p:spPr>
        </p:sp>
        <p:sp>
          <p:nvSpPr>
            <p:cNvPr id="6" name="Freeform 6"/>
            <p:cNvSpPr/>
            <p:nvPr/>
          </p:nvSpPr>
          <p:spPr>
            <a:xfrm>
              <a:off x="0" y="0"/>
              <a:ext cx="23165997" cy="25120028"/>
            </a:xfrm>
            <a:custGeom>
              <a:avLst/>
              <a:gdLst/>
              <a:ahLst/>
              <a:cxnLst/>
              <a:rect l="l" t="t" r="r" b="b"/>
              <a:pathLst>
                <a:path w="23165997" h="25120028">
                  <a:moveTo>
                    <a:pt x="23021217" y="24975248"/>
                  </a:moveTo>
                  <a:lnTo>
                    <a:pt x="23165997" y="24975248"/>
                  </a:lnTo>
                  <a:lnTo>
                    <a:pt x="23165997" y="25120028"/>
                  </a:lnTo>
                  <a:lnTo>
                    <a:pt x="23021217" y="25120028"/>
                  </a:lnTo>
                  <a:lnTo>
                    <a:pt x="23021217" y="24975248"/>
                  </a:lnTo>
                  <a:close/>
                  <a:moveTo>
                    <a:pt x="0" y="144780"/>
                  </a:moveTo>
                  <a:lnTo>
                    <a:pt x="144780" y="144780"/>
                  </a:lnTo>
                  <a:lnTo>
                    <a:pt x="144780" y="24975248"/>
                  </a:lnTo>
                  <a:lnTo>
                    <a:pt x="0" y="24975248"/>
                  </a:lnTo>
                  <a:lnTo>
                    <a:pt x="0" y="144780"/>
                  </a:lnTo>
                  <a:close/>
                  <a:moveTo>
                    <a:pt x="0" y="24975248"/>
                  </a:moveTo>
                  <a:lnTo>
                    <a:pt x="144780" y="24975248"/>
                  </a:lnTo>
                  <a:lnTo>
                    <a:pt x="144780" y="25120028"/>
                  </a:lnTo>
                  <a:lnTo>
                    <a:pt x="0" y="25120028"/>
                  </a:lnTo>
                  <a:lnTo>
                    <a:pt x="0" y="24975248"/>
                  </a:lnTo>
                  <a:close/>
                  <a:moveTo>
                    <a:pt x="23021217" y="144780"/>
                  </a:moveTo>
                  <a:lnTo>
                    <a:pt x="23165997" y="144780"/>
                  </a:lnTo>
                  <a:lnTo>
                    <a:pt x="23165997" y="24975248"/>
                  </a:lnTo>
                  <a:lnTo>
                    <a:pt x="23021217" y="24975248"/>
                  </a:lnTo>
                  <a:lnTo>
                    <a:pt x="23021217" y="144780"/>
                  </a:lnTo>
                  <a:close/>
                  <a:moveTo>
                    <a:pt x="144780" y="24975248"/>
                  </a:moveTo>
                  <a:lnTo>
                    <a:pt x="23021217" y="24975248"/>
                  </a:lnTo>
                  <a:lnTo>
                    <a:pt x="23021217" y="25120028"/>
                  </a:lnTo>
                  <a:lnTo>
                    <a:pt x="144780" y="25120028"/>
                  </a:lnTo>
                  <a:lnTo>
                    <a:pt x="144780" y="24975248"/>
                  </a:lnTo>
                  <a:close/>
                  <a:moveTo>
                    <a:pt x="23021217" y="0"/>
                  </a:moveTo>
                  <a:lnTo>
                    <a:pt x="23165997" y="0"/>
                  </a:lnTo>
                  <a:lnTo>
                    <a:pt x="23165997" y="144780"/>
                  </a:lnTo>
                  <a:lnTo>
                    <a:pt x="23021217" y="144780"/>
                  </a:lnTo>
                  <a:lnTo>
                    <a:pt x="23021217" y="0"/>
                  </a:lnTo>
                  <a:close/>
                  <a:moveTo>
                    <a:pt x="0" y="0"/>
                  </a:moveTo>
                  <a:lnTo>
                    <a:pt x="144780" y="0"/>
                  </a:lnTo>
                  <a:lnTo>
                    <a:pt x="144780" y="144780"/>
                  </a:lnTo>
                  <a:lnTo>
                    <a:pt x="0" y="144780"/>
                  </a:lnTo>
                  <a:lnTo>
                    <a:pt x="0" y="0"/>
                  </a:lnTo>
                  <a:close/>
                  <a:moveTo>
                    <a:pt x="144780" y="0"/>
                  </a:moveTo>
                  <a:lnTo>
                    <a:pt x="23021217" y="0"/>
                  </a:lnTo>
                  <a:lnTo>
                    <a:pt x="23021217" y="144780"/>
                  </a:lnTo>
                  <a:lnTo>
                    <a:pt x="144780" y="144780"/>
                  </a:lnTo>
                  <a:lnTo>
                    <a:pt x="144780" y="0"/>
                  </a:lnTo>
                  <a:close/>
                </a:path>
              </a:pathLst>
            </a:custGeom>
            <a:solidFill>
              <a:srgbClr val="000000"/>
            </a:solidFill>
          </p:spPr>
        </p:sp>
      </p:grpSp>
      <p:grpSp>
        <p:nvGrpSpPr>
          <p:cNvPr id="7" name="Group 7"/>
          <p:cNvGrpSpPr/>
          <p:nvPr/>
        </p:nvGrpSpPr>
        <p:grpSpPr>
          <a:xfrm rot="5400000">
            <a:off x="1915853" y="961208"/>
            <a:ext cx="7661271" cy="8364584"/>
            <a:chOff x="0" y="0"/>
            <a:chExt cx="20332161" cy="22198673"/>
          </a:xfrm>
        </p:grpSpPr>
        <p:sp>
          <p:nvSpPr>
            <p:cNvPr id="8" name="Freeform 8"/>
            <p:cNvSpPr/>
            <p:nvPr/>
          </p:nvSpPr>
          <p:spPr>
            <a:xfrm>
              <a:off x="72390" y="72390"/>
              <a:ext cx="20187381" cy="22053894"/>
            </a:xfrm>
            <a:custGeom>
              <a:avLst/>
              <a:gdLst/>
              <a:ahLst/>
              <a:cxnLst/>
              <a:rect l="l" t="t" r="r" b="b"/>
              <a:pathLst>
                <a:path w="20187381" h="22053894">
                  <a:moveTo>
                    <a:pt x="0" y="0"/>
                  </a:moveTo>
                  <a:lnTo>
                    <a:pt x="20187381" y="0"/>
                  </a:lnTo>
                  <a:lnTo>
                    <a:pt x="20187381" y="22053894"/>
                  </a:lnTo>
                  <a:lnTo>
                    <a:pt x="0" y="22053894"/>
                  </a:lnTo>
                  <a:lnTo>
                    <a:pt x="0" y="0"/>
                  </a:lnTo>
                  <a:close/>
                </a:path>
              </a:pathLst>
            </a:custGeom>
            <a:solidFill>
              <a:srgbClr val="FFFFFF"/>
            </a:solidFill>
          </p:spPr>
        </p:sp>
        <p:sp>
          <p:nvSpPr>
            <p:cNvPr id="9" name="Freeform 9"/>
            <p:cNvSpPr/>
            <p:nvPr/>
          </p:nvSpPr>
          <p:spPr>
            <a:xfrm>
              <a:off x="0" y="0"/>
              <a:ext cx="20332162" cy="22198673"/>
            </a:xfrm>
            <a:custGeom>
              <a:avLst/>
              <a:gdLst/>
              <a:ahLst/>
              <a:cxnLst/>
              <a:rect l="l" t="t" r="r" b="b"/>
              <a:pathLst>
                <a:path w="20332162" h="22198673">
                  <a:moveTo>
                    <a:pt x="20187382" y="22053894"/>
                  </a:moveTo>
                  <a:lnTo>
                    <a:pt x="20332162" y="22053894"/>
                  </a:lnTo>
                  <a:lnTo>
                    <a:pt x="20332162" y="22198673"/>
                  </a:lnTo>
                  <a:lnTo>
                    <a:pt x="20187382" y="22198673"/>
                  </a:lnTo>
                  <a:lnTo>
                    <a:pt x="20187382" y="22053894"/>
                  </a:lnTo>
                  <a:close/>
                  <a:moveTo>
                    <a:pt x="0" y="144780"/>
                  </a:moveTo>
                  <a:lnTo>
                    <a:pt x="144780" y="144780"/>
                  </a:lnTo>
                  <a:lnTo>
                    <a:pt x="144780" y="22053894"/>
                  </a:lnTo>
                  <a:lnTo>
                    <a:pt x="0" y="22053894"/>
                  </a:lnTo>
                  <a:lnTo>
                    <a:pt x="0" y="144780"/>
                  </a:lnTo>
                  <a:close/>
                  <a:moveTo>
                    <a:pt x="0" y="22053894"/>
                  </a:moveTo>
                  <a:lnTo>
                    <a:pt x="144780" y="22053894"/>
                  </a:lnTo>
                  <a:lnTo>
                    <a:pt x="144780" y="22198673"/>
                  </a:lnTo>
                  <a:lnTo>
                    <a:pt x="0" y="22198673"/>
                  </a:lnTo>
                  <a:lnTo>
                    <a:pt x="0" y="22053894"/>
                  </a:lnTo>
                  <a:close/>
                  <a:moveTo>
                    <a:pt x="20187382" y="144780"/>
                  </a:moveTo>
                  <a:lnTo>
                    <a:pt x="20332162" y="144780"/>
                  </a:lnTo>
                  <a:lnTo>
                    <a:pt x="20332162" y="22053894"/>
                  </a:lnTo>
                  <a:lnTo>
                    <a:pt x="20187382" y="22053894"/>
                  </a:lnTo>
                  <a:lnTo>
                    <a:pt x="20187382" y="144780"/>
                  </a:lnTo>
                  <a:close/>
                  <a:moveTo>
                    <a:pt x="144780" y="22053894"/>
                  </a:moveTo>
                  <a:lnTo>
                    <a:pt x="20187382" y="22053894"/>
                  </a:lnTo>
                  <a:lnTo>
                    <a:pt x="20187382" y="22198673"/>
                  </a:lnTo>
                  <a:lnTo>
                    <a:pt x="144780" y="22198673"/>
                  </a:lnTo>
                  <a:lnTo>
                    <a:pt x="144780" y="22053894"/>
                  </a:lnTo>
                  <a:close/>
                  <a:moveTo>
                    <a:pt x="20187382" y="0"/>
                  </a:moveTo>
                  <a:lnTo>
                    <a:pt x="20332162" y="0"/>
                  </a:lnTo>
                  <a:lnTo>
                    <a:pt x="20332162" y="144780"/>
                  </a:lnTo>
                  <a:lnTo>
                    <a:pt x="20187382" y="144780"/>
                  </a:lnTo>
                  <a:lnTo>
                    <a:pt x="20187382" y="0"/>
                  </a:lnTo>
                  <a:close/>
                  <a:moveTo>
                    <a:pt x="0" y="0"/>
                  </a:moveTo>
                  <a:lnTo>
                    <a:pt x="144780" y="0"/>
                  </a:lnTo>
                  <a:lnTo>
                    <a:pt x="144780" y="144780"/>
                  </a:lnTo>
                  <a:lnTo>
                    <a:pt x="0" y="144780"/>
                  </a:lnTo>
                  <a:lnTo>
                    <a:pt x="0" y="0"/>
                  </a:lnTo>
                  <a:close/>
                  <a:moveTo>
                    <a:pt x="144780" y="0"/>
                  </a:moveTo>
                  <a:lnTo>
                    <a:pt x="20187382" y="0"/>
                  </a:lnTo>
                  <a:lnTo>
                    <a:pt x="20187382" y="144780"/>
                  </a:lnTo>
                  <a:lnTo>
                    <a:pt x="144780" y="144780"/>
                  </a:lnTo>
                  <a:lnTo>
                    <a:pt x="144780" y="0"/>
                  </a:lnTo>
                  <a:close/>
                </a:path>
              </a:pathLst>
            </a:custGeom>
            <a:solidFill>
              <a:srgbClr val="000000"/>
            </a:solidFill>
          </p:spPr>
        </p:sp>
      </p:grpSp>
      <p:sp>
        <p:nvSpPr>
          <p:cNvPr id="11" name="TextBox 11"/>
          <p:cNvSpPr txBox="1"/>
          <p:nvPr/>
        </p:nvSpPr>
        <p:spPr>
          <a:xfrm>
            <a:off x="2176485" y="2813235"/>
            <a:ext cx="7162800" cy="4431983"/>
          </a:xfrm>
          <a:prstGeom prst="rect">
            <a:avLst/>
          </a:prstGeom>
        </p:spPr>
        <p:txBody>
          <a:bodyPr wrap="square" lIns="0" tIns="0" rIns="0" bIns="0" rtlCol="0" anchor="t">
            <a:spAutoFit/>
          </a:bodyPr>
          <a:lstStyle/>
          <a:p>
            <a:pPr algn="ctr">
              <a:spcBef>
                <a:spcPct val="0"/>
              </a:spcBef>
            </a:pPr>
            <a:r>
              <a:rPr lang="vi-VN" sz="7200" b="1">
                <a:effectLst>
                  <a:glow rad="101600">
                    <a:schemeClr val="accent2">
                      <a:satMod val="175000"/>
                      <a:alpha val="40000"/>
                    </a:schemeClr>
                  </a:glow>
                </a:effectLst>
                <a:latin typeface="Times New Roman" panose="02020603050405020304" pitchFamily="18" charset="0"/>
                <a:cs typeface="Times New Roman" panose="02020603050405020304" pitchFamily="18" charset="0"/>
              </a:rPr>
              <a:t>HOẠT ĐỘNG </a:t>
            </a:r>
            <a:r>
              <a:rPr lang="vi-VN" sz="7200" b="1" smtClean="0">
                <a:effectLst>
                  <a:glow rad="101600">
                    <a:schemeClr val="accent2">
                      <a:satMod val="175000"/>
                      <a:alpha val="40000"/>
                    </a:schemeClr>
                  </a:glow>
                </a:effectLst>
                <a:latin typeface="Times New Roman" panose="02020603050405020304" pitchFamily="18" charset="0"/>
                <a:cs typeface="Times New Roman" panose="02020603050405020304" pitchFamily="18" charset="0"/>
              </a:rPr>
              <a:t>2</a:t>
            </a:r>
          </a:p>
          <a:p>
            <a:pPr algn="ctr">
              <a:spcBef>
                <a:spcPct val="0"/>
              </a:spcBef>
            </a:pPr>
            <a:r>
              <a:rPr lang="vi-VN" sz="7200" b="1" smtClean="0">
                <a:effectLst>
                  <a:glow rad="101600">
                    <a:schemeClr val="accent2">
                      <a:satMod val="175000"/>
                      <a:alpha val="40000"/>
                    </a:schemeClr>
                  </a:glow>
                </a:effectLst>
                <a:latin typeface="Times New Roman" panose="02020603050405020304" pitchFamily="18" charset="0"/>
                <a:cs typeface="Times New Roman" panose="02020603050405020304" pitchFamily="18" charset="0"/>
              </a:rPr>
              <a:t> </a:t>
            </a:r>
            <a:r>
              <a:rPr lang="vi-VN" sz="7200" b="1">
                <a:effectLst>
                  <a:glow rad="101600">
                    <a:schemeClr val="accent2">
                      <a:satMod val="175000"/>
                      <a:alpha val="40000"/>
                    </a:schemeClr>
                  </a:glow>
                </a:effectLst>
                <a:latin typeface="Times New Roman" panose="02020603050405020304" pitchFamily="18" charset="0"/>
                <a:cs typeface="Times New Roman" panose="02020603050405020304" pitchFamily="18" charset="0"/>
              </a:rPr>
              <a:t>HÌNH THÀNH KIẾN THỨC MỚI</a:t>
            </a:r>
            <a:endParaRPr lang="en-US" sz="6600">
              <a:solidFill>
                <a:srgbClr val="000000"/>
              </a:solidFill>
              <a:effectLst>
                <a:glow rad="101600">
                  <a:schemeClr val="accent2">
                    <a:satMod val="175000"/>
                    <a:alpha val="40000"/>
                  </a:schemeClr>
                </a:glow>
              </a:effectLst>
              <a:latin typeface="Times New Roman" panose="02020603050405020304" pitchFamily="18" charset="0"/>
              <a:ea typeface="Handyman"/>
              <a:cs typeface="Times New Roman" panose="02020603050405020304" pitchFamily="18" charset="0"/>
              <a:sym typeface="Handyman"/>
            </a:endParaRPr>
          </a:p>
        </p:txBody>
      </p:sp>
    </p:spTree>
    <p:extLst>
      <p:ext uri="{BB962C8B-B14F-4D97-AF65-F5344CB8AC3E}">
        <p14:creationId xmlns:p14="http://schemas.microsoft.com/office/powerpoint/2010/main" val="3555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1191830" y="3245039"/>
            <a:ext cx="20671660" cy="3796923"/>
            <a:chOff x="0" y="0"/>
            <a:chExt cx="58189900" cy="10688186"/>
          </a:xfrm>
        </p:grpSpPr>
        <p:sp>
          <p:nvSpPr>
            <p:cNvPr id="4" name="Freeform 4"/>
            <p:cNvSpPr/>
            <p:nvPr/>
          </p:nvSpPr>
          <p:spPr>
            <a:xfrm>
              <a:off x="72390" y="72390"/>
              <a:ext cx="58045123" cy="10543406"/>
            </a:xfrm>
            <a:custGeom>
              <a:avLst/>
              <a:gdLst/>
              <a:ahLst/>
              <a:cxnLst/>
              <a:rect l="l" t="t" r="r" b="b"/>
              <a:pathLst>
                <a:path w="58045123" h="10543406">
                  <a:moveTo>
                    <a:pt x="0" y="0"/>
                  </a:moveTo>
                  <a:lnTo>
                    <a:pt x="58045123" y="0"/>
                  </a:lnTo>
                  <a:lnTo>
                    <a:pt x="58045123" y="10543406"/>
                  </a:lnTo>
                  <a:lnTo>
                    <a:pt x="0" y="10543406"/>
                  </a:lnTo>
                  <a:lnTo>
                    <a:pt x="0" y="0"/>
                  </a:lnTo>
                  <a:close/>
                </a:path>
              </a:pathLst>
            </a:custGeom>
            <a:solidFill>
              <a:srgbClr val="025738"/>
            </a:solidFill>
          </p:spPr>
        </p:sp>
        <p:sp>
          <p:nvSpPr>
            <p:cNvPr id="5" name="Freeform 5"/>
            <p:cNvSpPr/>
            <p:nvPr/>
          </p:nvSpPr>
          <p:spPr>
            <a:xfrm>
              <a:off x="0" y="0"/>
              <a:ext cx="58189899" cy="10688186"/>
            </a:xfrm>
            <a:custGeom>
              <a:avLst/>
              <a:gdLst/>
              <a:ahLst/>
              <a:cxnLst/>
              <a:rect l="l" t="t" r="r" b="b"/>
              <a:pathLst>
                <a:path w="58189899" h="10688186">
                  <a:moveTo>
                    <a:pt x="58045121" y="10543406"/>
                  </a:moveTo>
                  <a:lnTo>
                    <a:pt x="58189899" y="10543406"/>
                  </a:lnTo>
                  <a:lnTo>
                    <a:pt x="58189899" y="10688186"/>
                  </a:lnTo>
                  <a:lnTo>
                    <a:pt x="58045121" y="10688186"/>
                  </a:lnTo>
                  <a:lnTo>
                    <a:pt x="58045121" y="10543406"/>
                  </a:lnTo>
                  <a:close/>
                  <a:moveTo>
                    <a:pt x="0" y="144780"/>
                  </a:moveTo>
                  <a:lnTo>
                    <a:pt x="144780" y="144780"/>
                  </a:lnTo>
                  <a:lnTo>
                    <a:pt x="144780" y="10543406"/>
                  </a:lnTo>
                  <a:lnTo>
                    <a:pt x="0" y="10543406"/>
                  </a:lnTo>
                  <a:lnTo>
                    <a:pt x="0" y="144780"/>
                  </a:lnTo>
                  <a:close/>
                  <a:moveTo>
                    <a:pt x="0" y="10543406"/>
                  </a:moveTo>
                  <a:lnTo>
                    <a:pt x="144780" y="10543406"/>
                  </a:lnTo>
                  <a:lnTo>
                    <a:pt x="144780" y="10688186"/>
                  </a:lnTo>
                  <a:lnTo>
                    <a:pt x="0" y="10688186"/>
                  </a:lnTo>
                  <a:lnTo>
                    <a:pt x="0" y="10543406"/>
                  </a:lnTo>
                  <a:close/>
                  <a:moveTo>
                    <a:pt x="58045121" y="144780"/>
                  </a:moveTo>
                  <a:lnTo>
                    <a:pt x="58189899" y="144780"/>
                  </a:lnTo>
                  <a:lnTo>
                    <a:pt x="58189899" y="10543406"/>
                  </a:lnTo>
                  <a:lnTo>
                    <a:pt x="58045121" y="10543406"/>
                  </a:lnTo>
                  <a:lnTo>
                    <a:pt x="58045121" y="144780"/>
                  </a:lnTo>
                  <a:close/>
                  <a:moveTo>
                    <a:pt x="144780" y="10543406"/>
                  </a:moveTo>
                  <a:lnTo>
                    <a:pt x="58045121" y="10543406"/>
                  </a:lnTo>
                  <a:lnTo>
                    <a:pt x="58045121" y="10688186"/>
                  </a:lnTo>
                  <a:lnTo>
                    <a:pt x="144780" y="10688186"/>
                  </a:lnTo>
                  <a:lnTo>
                    <a:pt x="144780" y="10543406"/>
                  </a:lnTo>
                  <a:close/>
                  <a:moveTo>
                    <a:pt x="58045121" y="0"/>
                  </a:moveTo>
                  <a:lnTo>
                    <a:pt x="58189899" y="0"/>
                  </a:lnTo>
                  <a:lnTo>
                    <a:pt x="58189899" y="144780"/>
                  </a:lnTo>
                  <a:lnTo>
                    <a:pt x="58045121" y="144780"/>
                  </a:lnTo>
                  <a:lnTo>
                    <a:pt x="58045121" y="0"/>
                  </a:lnTo>
                  <a:close/>
                  <a:moveTo>
                    <a:pt x="0" y="0"/>
                  </a:moveTo>
                  <a:lnTo>
                    <a:pt x="144780" y="0"/>
                  </a:lnTo>
                  <a:lnTo>
                    <a:pt x="144780" y="144780"/>
                  </a:lnTo>
                  <a:lnTo>
                    <a:pt x="0" y="144780"/>
                  </a:lnTo>
                  <a:lnTo>
                    <a:pt x="0" y="0"/>
                  </a:lnTo>
                  <a:close/>
                  <a:moveTo>
                    <a:pt x="144780" y="0"/>
                  </a:moveTo>
                  <a:lnTo>
                    <a:pt x="58045121" y="0"/>
                  </a:lnTo>
                  <a:lnTo>
                    <a:pt x="58045121" y="144780"/>
                  </a:lnTo>
                  <a:lnTo>
                    <a:pt x="144780" y="144780"/>
                  </a:lnTo>
                  <a:lnTo>
                    <a:pt x="144780" y="0"/>
                  </a:lnTo>
                  <a:close/>
                </a:path>
              </a:pathLst>
            </a:custGeom>
            <a:solidFill>
              <a:srgbClr val="000000"/>
            </a:solidFill>
          </p:spPr>
        </p:sp>
      </p:grpSp>
      <p:grpSp>
        <p:nvGrpSpPr>
          <p:cNvPr id="6" name="Group 6"/>
          <p:cNvGrpSpPr/>
          <p:nvPr/>
        </p:nvGrpSpPr>
        <p:grpSpPr>
          <a:xfrm>
            <a:off x="-1352118" y="3616001"/>
            <a:ext cx="20992237" cy="3054999"/>
            <a:chOff x="0" y="0"/>
            <a:chExt cx="55711059" cy="8107627"/>
          </a:xfrm>
        </p:grpSpPr>
        <p:sp>
          <p:nvSpPr>
            <p:cNvPr id="7" name="Freeform 7"/>
            <p:cNvSpPr/>
            <p:nvPr/>
          </p:nvSpPr>
          <p:spPr>
            <a:xfrm>
              <a:off x="72390" y="72390"/>
              <a:ext cx="55566279" cy="7962847"/>
            </a:xfrm>
            <a:custGeom>
              <a:avLst/>
              <a:gdLst/>
              <a:ahLst/>
              <a:cxnLst/>
              <a:rect l="l" t="t" r="r" b="b"/>
              <a:pathLst>
                <a:path w="55566279" h="7962847">
                  <a:moveTo>
                    <a:pt x="0" y="0"/>
                  </a:moveTo>
                  <a:lnTo>
                    <a:pt x="55566279" y="0"/>
                  </a:lnTo>
                  <a:lnTo>
                    <a:pt x="55566279" y="7962847"/>
                  </a:lnTo>
                  <a:lnTo>
                    <a:pt x="0" y="7962847"/>
                  </a:lnTo>
                  <a:lnTo>
                    <a:pt x="0" y="0"/>
                  </a:lnTo>
                  <a:close/>
                </a:path>
              </a:pathLst>
            </a:custGeom>
            <a:solidFill>
              <a:srgbClr val="FFFFFF"/>
            </a:solidFill>
          </p:spPr>
        </p:sp>
        <p:sp>
          <p:nvSpPr>
            <p:cNvPr id="8" name="Freeform 8"/>
            <p:cNvSpPr/>
            <p:nvPr/>
          </p:nvSpPr>
          <p:spPr>
            <a:xfrm>
              <a:off x="0" y="0"/>
              <a:ext cx="55711061" cy="8107627"/>
            </a:xfrm>
            <a:custGeom>
              <a:avLst/>
              <a:gdLst/>
              <a:ahLst/>
              <a:cxnLst/>
              <a:rect l="l" t="t" r="r" b="b"/>
              <a:pathLst>
                <a:path w="55711061" h="8107627">
                  <a:moveTo>
                    <a:pt x="55566277" y="7962847"/>
                  </a:moveTo>
                  <a:lnTo>
                    <a:pt x="55711061" y="7962847"/>
                  </a:lnTo>
                  <a:lnTo>
                    <a:pt x="55711061" y="8107627"/>
                  </a:lnTo>
                  <a:lnTo>
                    <a:pt x="55566277" y="8107627"/>
                  </a:lnTo>
                  <a:lnTo>
                    <a:pt x="55566277" y="7962847"/>
                  </a:lnTo>
                  <a:close/>
                  <a:moveTo>
                    <a:pt x="0" y="144780"/>
                  </a:moveTo>
                  <a:lnTo>
                    <a:pt x="144780" y="144780"/>
                  </a:lnTo>
                  <a:lnTo>
                    <a:pt x="144780" y="7962847"/>
                  </a:lnTo>
                  <a:lnTo>
                    <a:pt x="0" y="7962847"/>
                  </a:lnTo>
                  <a:lnTo>
                    <a:pt x="0" y="144780"/>
                  </a:lnTo>
                  <a:close/>
                  <a:moveTo>
                    <a:pt x="0" y="7962847"/>
                  </a:moveTo>
                  <a:lnTo>
                    <a:pt x="144780" y="7962847"/>
                  </a:lnTo>
                  <a:lnTo>
                    <a:pt x="144780" y="8107627"/>
                  </a:lnTo>
                  <a:lnTo>
                    <a:pt x="0" y="8107627"/>
                  </a:lnTo>
                  <a:lnTo>
                    <a:pt x="0" y="7962847"/>
                  </a:lnTo>
                  <a:close/>
                  <a:moveTo>
                    <a:pt x="55566277" y="144780"/>
                  </a:moveTo>
                  <a:lnTo>
                    <a:pt x="55711061" y="144780"/>
                  </a:lnTo>
                  <a:lnTo>
                    <a:pt x="55711061" y="7962847"/>
                  </a:lnTo>
                  <a:lnTo>
                    <a:pt x="55566277" y="7962847"/>
                  </a:lnTo>
                  <a:lnTo>
                    <a:pt x="55566277" y="144780"/>
                  </a:lnTo>
                  <a:close/>
                  <a:moveTo>
                    <a:pt x="144780" y="7962847"/>
                  </a:moveTo>
                  <a:lnTo>
                    <a:pt x="55566277" y="7962847"/>
                  </a:lnTo>
                  <a:lnTo>
                    <a:pt x="55566277" y="8107627"/>
                  </a:lnTo>
                  <a:lnTo>
                    <a:pt x="144780" y="8107627"/>
                  </a:lnTo>
                  <a:lnTo>
                    <a:pt x="144780" y="7962847"/>
                  </a:lnTo>
                  <a:close/>
                  <a:moveTo>
                    <a:pt x="55566277" y="0"/>
                  </a:moveTo>
                  <a:lnTo>
                    <a:pt x="55711061" y="0"/>
                  </a:lnTo>
                  <a:lnTo>
                    <a:pt x="55711061" y="144780"/>
                  </a:lnTo>
                  <a:lnTo>
                    <a:pt x="55566277" y="144780"/>
                  </a:lnTo>
                  <a:lnTo>
                    <a:pt x="55566277" y="0"/>
                  </a:lnTo>
                  <a:close/>
                  <a:moveTo>
                    <a:pt x="0" y="0"/>
                  </a:moveTo>
                  <a:lnTo>
                    <a:pt x="144780" y="0"/>
                  </a:lnTo>
                  <a:lnTo>
                    <a:pt x="144780" y="144780"/>
                  </a:lnTo>
                  <a:lnTo>
                    <a:pt x="0" y="144780"/>
                  </a:lnTo>
                  <a:lnTo>
                    <a:pt x="0" y="0"/>
                  </a:lnTo>
                  <a:close/>
                  <a:moveTo>
                    <a:pt x="144780" y="0"/>
                  </a:moveTo>
                  <a:lnTo>
                    <a:pt x="55566277" y="0"/>
                  </a:lnTo>
                  <a:lnTo>
                    <a:pt x="55566277" y="144780"/>
                  </a:lnTo>
                  <a:lnTo>
                    <a:pt x="144780" y="144780"/>
                  </a:lnTo>
                  <a:lnTo>
                    <a:pt x="144780" y="0"/>
                  </a:lnTo>
                  <a:close/>
                </a:path>
              </a:pathLst>
            </a:custGeom>
            <a:solidFill>
              <a:srgbClr val="000000"/>
            </a:solidFill>
          </p:spPr>
        </p:sp>
      </p:grpSp>
      <p:sp>
        <p:nvSpPr>
          <p:cNvPr id="10" name="Rectangle 9"/>
          <p:cNvSpPr/>
          <p:nvPr/>
        </p:nvSpPr>
        <p:spPr>
          <a:xfrm>
            <a:off x="3505200" y="3924300"/>
            <a:ext cx="9144000" cy="923330"/>
          </a:xfrm>
          <a:prstGeom prst="rect">
            <a:avLst/>
          </a:prstGeom>
        </p:spPr>
        <p:txBody>
          <a:bodyPr>
            <a:spAutoFit/>
          </a:bodyPr>
          <a:lstStyle/>
          <a:p>
            <a:r>
              <a:rPr lang="vi-VN" sz="5400" b="1">
                <a:latin typeface="Times New Roman" panose="02020603050405020304" pitchFamily="18" charset="0"/>
                <a:cs typeface="Times New Roman" panose="02020603050405020304" pitchFamily="18" charset="0"/>
              </a:rPr>
              <a:t>I. ĐỌC- TÌM HIỂU CHUNG</a:t>
            </a:r>
            <a:endParaRPr lang="en-GB" sz="5400">
              <a:latin typeface="Times New Roman" panose="02020603050405020304" pitchFamily="18" charset="0"/>
              <a:cs typeface="Times New Roman" panose="02020603050405020304" pitchFamily="18" charset="0"/>
            </a:endParaRPr>
          </a:p>
        </p:txBody>
      </p:sp>
      <p:sp>
        <p:nvSpPr>
          <p:cNvPr id="9" name="Rectangle 8"/>
          <p:cNvSpPr/>
          <p:nvPr/>
        </p:nvSpPr>
        <p:spPr>
          <a:xfrm>
            <a:off x="3581400" y="5128652"/>
            <a:ext cx="6928500" cy="923330"/>
          </a:xfrm>
          <a:prstGeom prst="rect">
            <a:avLst/>
          </a:prstGeom>
        </p:spPr>
        <p:txBody>
          <a:bodyPr wrap="none">
            <a:spAutoFit/>
          </a:bodyPr>
          <a:lstStyle/>
          <a:p>
            <a:pPr>
              <a:spcAft>
                <a:spcPts val="0"/>
              </a:spcAft>
              <a:tabLst>
                <a:tab pos="1386840" algn="l"/>
              </a:tabLst>
            </a:pPr>
            <a:r>
              <a:rPr lang="vi-VN" sz="5400" b="1">
                <a:latin typeface="Times New Roman" panose="02020603050405020304" pitchFamily="18" charset="0"/>
                <a:ea typeface="MS Mincho"/>
                <a:cs typeface="Times New Roman" panose="02020603050405020304" pitchFamily="18" charset="0"/>
              </a:rPr>
              <a:t>1. Đọc, tìm hiểu từ khó</a:t>
            </a:r>
            <a:endParaRPr lang="en-GB" sz="5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292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360023" y="178725"/>
            <a:ext cx="17409683" cy="9929551"/>
            <a:chOff x="0" y="0"/>
            <a:chExt cx="47448236" cy="24743767"/>
          </a:xfrm>
        </p:grpSpPr>
        <p:sp>
          <p:nvSpPr>
            <p:cNvPr id="4" name="Freeform 4"/>
            <p:cNvSpPr/>
            <p:nvPr/>
          </p:nvSpPr>
          <p:spPr>
            <a:xfrm>
              <a:off x="72390" y="72390"/>
              <a:ext cx="47303456" cy="24598988"/>
            </a:xfrm>
            <a:custGeom>
              <a:avLst/>
              <a:gdLst/>
              <a:ahLst/>
              <a:cxnLst/>
              <a:rect l="l" t="t" r="r" b="b"/>
              <a:pathLst>
                <a:path w="47303456" h="24598988">
                  <a:moveTo>
                    <a:pt x="0" y="0"/>
                  </a:moveTo>
                  <a:lnTo>
                    <a:pt x="47303456" y="0"/>
                  </a:lnTo>
                  <a:lnTo>
                    <a:pt x="47303456" y="24598988"/>
                  </a:lnTo>
                  <a:lnTo>
                    <a:pt x="0" y="24598988"/>
                  </a:lnTo>
                  <a:lnTo>
                    <a:pt x="0" y="0"/>
                  </a:lnTo>
                  <a:close/>
                </a:path>
              </a:pathLst>
            </a:custGeom>
            <a:solidFill>
              <a:srgbClr val="025738"/>
            </a:solidFill>
          </p:spPr>
        </p:sp>
        <p:sp>
          <p:nvSpPr>
            <p:cNvPr id="5" name="Freeform 5"/>
            <p:cNvSpPr/>
            <p:nvPr/>
          </p:nvSpPr>
          <p:spPr>
            <a:xfrm>
              <a:off x="0" y="0"/>
              <a:ext cx="47448236" cy="24743767"/>
            </a:xfrm>
            <a:custGeom>
              <a:avLst/>
              <a:gdLst/>
              <a:ahLst/>
              <a:cxnLst/>
              <a:rect l="l" t="t" r="r" b="b"/>
              <a:pathLst>
                <a:path w="47448236" h="24743767">
                  <a:moveTo>
                    <a:pt x="47303457" y="24598987"/>
                  </a:moveTo>
                  <a:lnTo>
                    <a:pt x="47448236" y="24598987"/>
                  </a:lnTo>
                  <a:lnTo>
                    <a:pt x="47448236" y="24743767"/>
                  </a:lnTo>
                  <a:lnTo>
                    <a:pt x="47303457" y="24743767"/>
                  </a:lnTo>
                  <a:lnTo>
                    <a:pt x="47303457" y="24598987"/>
                  </a:lnTo>
                  <a:close/>
                  <a:moveTo>
                    <a:pt x="0" y="144780"/>
                  </a:moveTo>
                  <a:lnTo>
                    <a:pt x="144780" y="144780"/>
                  </a:lnTo>
                  <a:lnTo>
                    <a:pt x="144780" y="24598987"/>
                  </a:lnTo>
                  <a:lnTo>
                    <a:pt x="0" y="24598987"/>
                  </a:lnTo>
                  <a:lnTo>
                    <a:pt x="0" y="144780"/>
                  </a:lnTo>
                  <a:close/>
                  <a:moveTo>
                    <a:pt x="0" y="24598987"/>
                  </a:moveTo>
                  <a:lnTo>
                    <a:pt x="144780" y="24598987"/>
                  </a:lnTo>
                  <a:lnTo>
                    <a:pt x="144780" y="24743767"/>
                  </a:lnTo>
                  <a:lnTo>
                    <a:pt x="0" y="24743767"/>
                  </a:lnTo>
                  <a:lnTo>
                    <a:pt x="0" y="24598987"/>
                  </a:lnTo>
                  <a:close/>
                  <a:moveTo>
                    <a:pt x="47303457" y="144780"/>
                  </a:moveTo>
                  <a:lnTo>
                    <a:pt x="47448236" y="144780"/>
                  </a:lnTo>
                  <a:lnTo>
                    <a:pt x="47448236" y="24598987"/>
                  </a:lnTo>
                  <a:lnTo>
                    <a:pt x="47303457" y="24598987"/>
                  </a:lnTo>
                  <a:lnTo>
                    <a:pt x="47303457" y="144780"/>
                  </a:lnTo>
                  <a:close/>
                  <a:moveTo>
                    <a:pt x="144780" y="24598987"/>
                  </a:moveTo>
                  <a:lnTo>
                    <a:pt x="47303457" y="24598987"/>
                  </a:lnTo>
                  <a:lnTo>
                    <a:pt x="47303457" y="24743767"/>
                  </a:lnTo>
                  <a:lnTo>
                    <a:pt x="144780" y="24743767"/>
                  </a:lnTo>
                  <a:lnTo>
                    <a:pt x="144780" y="24598987"/>
                  </a:lnTo>
                  <a:close/>
                  <a:moveTo>
                    <a:pt x="47303457" y="0"/>
                  </a:moveTo>
                  <a:lnTo>
                    <a:pt x="47448236" y="0"/>
                  </a:lnTo>
                  <a:lnTo>
                    <a:pt x="47448236" y="144780"/>
                  </a:lnTo>
                  <a:lnTo>
                    <a:pt x="47303457" y="144780"/>
                  </a:lnTo>
                  <a:lnTo>
                    <a:pt x="47303457" y="0"/>
                  </a:lnTo>
                  <a:close/>
                  <a:moveTo>
                    <a:pt x="0" y="0"/>
                  </a:moveTo>
                  <a:lnTo>
                    <a:pt x="144780" y="0"/>
                  </a:lnTo>
                  <a:lnTo>
                    <a:pt x="144780" y="144780"/>
                  </a:lnTo>
                  <a:lnTo>
                    <a:pt x="0" y="144780"/>
                  </a:lnTo>
                  <a:lnTo>
                    <a:pt x="0" y="0"/>
                  </a:lnTo>
                  <a:close/>
                  <a:moveTo>
                    <a:pt x="144780" y="0"/>
                  </a:moveTo>
                  <a:lnTo>
                    <a:pt x="47303457" y="0"/>
                  </a:lnTo>
                  <a:lnTo>
                    <a:pt x="47303457" y="144780"/>
                  </a:lnTo>
                  <a:lnTo>
                    <a:pt x="144780" y="144780"/>
                  </a:lnTo>
                  <a:lnTo>
                    <a:pt x="144780" y="0"/>
                  </a:lnTo>
                  <a:close/>
                </a:path>
              </a:pathLst>
            </a:custGeom>
            <a:solidFill>
              <a:srgbClr val="000000"/>
            </a:solidFill>
          </p:spPr>
        </p:sp>
      </p:grpSp>
      <p:grpSp>
        <p:nvGrpSpPr>
          <p:cNvPr id="6" name="Group 6"/>
          <p:cNvGrpSpPr/>
          <p:nvPr/>
        </p:nvGrpSpPr>
        <p:grpSpPr>
          <a:xfrm>
            <a:off x="685800" y="495300"/>
            <a:ext cx="16764000" cy="9296400"/>
            <a:chOff x="0" y="0"/>
            <a:chExt cx="43074205" cy="21840442"/>
          </a:xfrm>
        </p:grpSpPr>
        <p:sp>
          <p:nvSpPr>
            <p:cNvPr id="7" name="Freeform 7"/>
            <p:cNvSpPr/>
            <p:nvPr/>
          </p:nvSpPr>
          <p:spPr>
            <a:xfrm>
              <a:off x="72390" y="72390"/>
              <a:ext cx="42929426" cy="21695663"/>
            </a:xfrm>
            <a:custGeom>
              <a:avLst/>
              <a:gdLst/>
              <a:ahLst/>
              <a:cxnLst/>
              <a:rect l="l" t="t" r="r" b="b"/>
              <a:pathLst>
                <a:path w="42929426" h="21695663">
                  <a:moveTo>
                    <a:pt x="0" y="0"/>
                  </a:moveTo>
                  <a:lnTo>
                    <a:pt x="42929426" y="0"/>
                  </a:lnTo>
                  <a:lnTo>
                    <a:pt x="42929426" y="21695663"/>
                  </a:lnTo>
                  <a:lnTo>
                    <a:pt x="0" y="21695663"/>
                  </a:lnTo>
                  <a:lnTo>
                    <a:pt x="0" y="0"/>
                  </a:lnTo>
                  <a:close/>
                </a:path>
              </a:pathLst>
            </a:custGeom>
            <a:solidFill>
              <a:srgbClr val="FFFFFF"/>
            </a:solidFill>
          </p:spPr>
        </p:sp>
        <p:sp>
          <p:nvSpPr>
            <p:cNvPr id="8" name="Freeform 8"/>
            <p:cNvSpPr/>
            <p:nvPr/>
          </p:nvSpPr>
          <p:spPr>
            <a:xfrm>
              <a:off x="0" y="0"/>
              <a:ext cx="43074205" cy="21840442"/>
            </a:xfrm>
            <a:custGeom>
              <a:avLst/>
              <a:gdLst/>
              <a:ahLst/>
              <a:cxnLst/>
              <a:rect l="l" t="t" r="r" b="b"/>
              <a:pathLst>
                <a:path w="43074205" h="21840442">
                  <a:moveTo>
                    <a:pt x="42929426" y="21695662"/>
                  </a:moveTo>
                  <a:lnTo>
                    <a:pt x="43074205" y="21695662"/>
                  </a:lnTo>
                  <a:lnTo>
                    <a:pt x="43074205" y="21840442"/>
                  </a:lnTo>
                  <a:lnTo>
                    <a:pt x="42929426" y="21840442"/>
                  </a:lnTo>
                  <a:lnTo>
                    <a:pt x="42929426" y="21695662"/>
                  </a:lnTo>
                  <a:close/>
                  <a:moveTo>
                    <a:pt x="0" y="144780"/>
                  </a:moveTo>
                  <a:lnTo>
                    <a:pt x="144780" y="144780"/>
                  </a:lnTo>
                  <a:lnTo>
                    <a:pt x="144780" y="21695662"/>
                  </a:lnTo>
                  <a:lnTo>
                    <a:pt x="0" y="21695662"/>
                  </a:lnTo>
                  <a:lnTo>
                    <a:pt x="0" y="144780"/>
                  </a:lnTo>
                  <a:close/>
                  <a:moveTo>
                    <a:pt x="0" y="21695662"/>
                  </a:moveTo>
                  <a:lnTo>
                    <a:pt x="144780" y="21695662"/>
                  </a:lnTo>
                  <a:lnTo>
                    <a:pt x="144780" y="21840442"/>
                  </a:lnTo>
                  <a:lnTo>
                    <a:pt x="0" y="21840442"/>
                  </a:lnTo>
                  <a:lnTo>
                    <a:pt x="0" y="21695662"/>
                  </a:lnTo>
                  <a:close/>
                  <a:moveTo>
                    <a:pt x="42929426" y="144780"/>
                  </a:moveTo>
                  <a:lnTo>
                    <a:pt x="43074205" y="144780"/>
                  </a:lnTo>
                  <a:lnTo>
                    <a:pt x="43074205" y="21695662"/>
                  </a:lnTo>
                  <a:lnTo>
                    <a:pt x="42929426" y="21695662"/>
                  </a:lnTo>
                  <a:lnTo>
                    <a:pt x="42929426" y="144780"/>
                  </a:lnTo>
                  <a:close/>
                  <a:moveTo>
                    <a:pt x="144780" y="21695662"/>
                  </a:moveTo>
                  <a:lnTo>
                    <a:pt x="42929426" y="21695662"/>
                  </a:lnTo>
                  <a:lnTo>
                    <a:pt x="42929426" y="21840442"/>
                  </a:lnTo>
                  <a:lnTo>
                    <a:pt x="144780" y="21840442"/>
                  </a:lnTo>
                  <a:lnTo>
                    <a:pt x="144780" y="21695662"/>
                  </a:lnTo>
                  <a:close/>
                  <a:moveTo>
                    <a:pt x="42929426" y="0"/>
                  </a:moveTo>
                  <a:lnTo>
                    <a:pt x="43074205" y="0"/>
                  </a:lnTo>
                  <a:lnTo>
                    <a:pt x="43074205" y="144780"/>
                  </a:lnTo>
                  <a:lnTo>
                    <a:pt x="42929426" y="144780"/>
                  </a:lnTo>
                  <a:lnTo>
                    <a:pt x="42929426" y="0"/>
                  </a:lnTo>
                  <a:close/>
                  <a:moveTo>
                    <a:pt x="0" y="0"/>
                  </a:moveTo>
                  <a:lnTo>
                    <a:pt x="144780" y="0"/>
                  </a:lnTo>
                  <a:lnTo>
                    <a:pt x="144780" y="144780"/>
                  </a:lnTo>
                  <a:lnTo>
                    <a:pt x="0" y="144780"/>
                  </a:lnTo>
                  <a:lnTo>
                    <a:pt x="0" y="0"/>
                  </a:lnTo>
                  <a:close/>
                  <a:moveTo>
                    <a:pt x="144780" y="0"/>
                  </a:moveTo>
                  <a:lnTo>
                    <a:pt x="42929426" y="0"/>
                  </a:lnTo>
                  <a:lnTo>
                    <a:pt x="42929426" y="144780"/>
                  </a:lnTo>
                  <a:lnTo>
                    <a:pt x="144780" y="144780"/>
                  </a:lnTo>
                  <a:lnTo>
                    <a:pt x="144780" y="0"/>
                  </a:lnTo>
                  <a:close/>
                </a:path>
              </a:pathLst>
            </a:custGeom>
            <a:solidFill>
              <a:srgbClr val="000000"/>
            </a:solidFill>
          </p:spPr>
        </p:sp>
      </p:grpSp>
      <p:sp>
        <p:nvSpPr>
          <p:cNvPr id="9" name="TextBox 9"/>
          <p:cNvSpPr txBox="1"/>
          <p:nvPr/>
        </p:nvSpPr>
        <p:spPr>
          <a:xfrm>
            <a:off x="4061486" y="663797"/>
            <a:ext cx="9816389" cy="923330"/>
          </a:xfrm>
          <a:prstGeom prst="rect">
            <a:avLst/>
          </a:prstGeom>
        </p:spPr>
        <p:txBody>
          <a:bodyPr lIns="0" tIns="0" rIns="0" bIns="0" rtlCol="0" anchor="t">
            <a:spAutoFit/>
          </a:bodyPr>
          <a:lstStyle/>
          <a:p>
            <a:pPr algn="ctr"/>
            <a:r>
              <a:rPr lang="vi-VN" sz="6000" b="1">
                <a:latin typeface="Times New Roman" panose="02020603050405020304" pitchFamily="18" charset="0"/>
                <a:cs typeface="Times New Roman" panose="02020603050405020304" pitchFamily="18" charset="0"/>
              </a:rPr>
              <a:t>2. Tìm hiểu chung</a:t>
            </a:r>
            <a:endParaRPr lang="en-GB" sz="6000">
              <a:latin typeface="Times New Roman" panose="02020603050405020304" pitchFamily="18" charset="0"/>
              <a:cs typeface="Times New Roman" panose="02020603050405020304" pitchFamily="18" charset="0"/>
            </a:endParaRPr>
          </a:p>
        </p:txBody>
      </p:sp>
      <p:grpSp>
        <p:nvGrpSpPr>
          <p:cNvPr id="13" name="Group 13"/>
          <p:cNvGrpSpPr/>
          <p:nvPr/>
        </p:nvGrpSpPr>
        <p:grpSpPr>
          <a:xfrm>
            <a:off x="2541657" y="3543500"/>
            <a:ext cx="1239263" cy="1239263"/>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25738"/>
            </a:solidFill>
          </p:spPr>
        </p:sp>
      </p:grpSp>
      <p:sp>
        <p:nvSpPr>
          <p:cNvPr id="15" name="TextBox 15"/>
          <p:cNvSpPr txBox="1"/>
          <p:nvPr/>
        </p:nvSpPr>
        <p:spPr>
          <a:xfrm>
            <a:off x="2552543" y="3503537"/>
            <a:ext cx="1056586" cy="1318514"/>
          </a:xfrm>
          <a:prstGeom prst="rect">
            <a:avLst/>
          </a:prstGeom>
        </p:spPr>
        <p:txBody>
          <a:bodyPr lIns="0" tIns="0" rIns="0" bIns="0" rtlCol="0" anchor="t">
            <a:spAutoFit/>
          </a:bodyPr>
          <a:lstStyle/>
          <a:p>
            <a:pPr marL="0" lvl="1" algn="ctr">
              <a:lnSpc>
                <a:spcPts val="10047"/>
              </a:lnSpc>
              <a:spcBef>
                <a:spcPct val="0"/>
              </a:spcBef>
            </a:pPr>
            <a:r>
              <a:rPr lang="en-US" sz="6399" b="1">
                <a:solidFill>
                  <a:srgbClr val="FFFFFF"/>
                </a:solidFill>
                <a:latin typeface="Times New Roman" panose="02020603050405020304" pitchFamily="18" charset="0"/>
                <a:ea typeface="Funtastic"/>
                <a:cs typeface="Times New Roman" panose="02020603050405020304" pitchFamily="18" charset="0"/>
                <a:sym typeface="Funtastic"/>
              </a:rPr>
              <a:t>1</a:t>
            </a:r>
          </a:p>
        </p:txBody>
      </p:sp>
      <p:grpSp>
        <p:nvGrpSpPr>
          <p:cNvPr id="16" name="Group 16"/>
          <p:cNvGrpSpPr/>
          <p:nvPr/>
        </p:nvGrpSpPr>
        <p:grpSpPr>
          <a:xfrm>
            <a:off x="7711338" y="3584984"/>
            <a:ext cx="1239263" cy="1239263"/>
            <a:chOff x="0" y="0"/>
            <a:chExt cx="6350000" cy="6350000"/>
          </a:xfrm>
        </p:grpSpPr>
        <p:sp>
          <p:nvSpPr>
            <p:cNvPr id="17" name="Freeform 1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25738"/>
            </a:solidFill>
          </p:spPr>
        </p:sp>
      </p:grpSp>
      <p:sp>
        <p:nvSpPr>
          <p:cNvPr id="18" name="TextBox 18"/>
          <p:cNvSpPr txBox="1"/>
          <p:nvPr/>
        </p:nvSpPr>
        <p:spPr>
          <a:xfrm>
            <a:off x="7732374" y="3368809"/>
            <a:ext cx="1036289" cy="1318514"/>
          </a:xfrm>
          <a:prstGeom prst="rect">
            <a:avLst/>
          </a:prstGeom>
        </p:spPr>
        <p:txBody>
          <a:bodyPr lIns="0" tIns="0" rIns="0" bIns="0" rtlCol="0" anchor="t">
            <a:spAutoFit/>
          </a:bodyPr>
          <a:lstStyle/>
          <a:p>
            <a:pPr marL="0" lvl="1" algn="ctr">
              <a:lnSpc>
                <a:spcPts val="10047"/>
              </a:lnSpc>
              <a:spcBef>
                <a:spcPct val="0"/>
              </a:spcBef>
            </a:pPr>
            <a:r>
              <a:rPr lang="en-US" sz="6399" b="1">
                <a:solidFill>
                  <a:srgbClr val="FFFFFF"/>
                </a:solidFill>
                <a:latin typeface="Times New Roman" panose="02020603050405020304" pitchFamily="18" charset="0"/>
                <a:ea typeface="Funtastic"/>
                <a:cs typeface="Times New Roman" panose="02020603050405020304" pitchFamily="18" charset="0"/>
                <a:sym typeface="Funtastic"/>
              </a:rPr>
              <a:t>2</a:t>
            </a:r>
          </a:p>
        </p:txBody>
      </p:sp>
      <p:grpSp>
        <p:nvGrpSpPr>
          <p:cNvPr id="19" name="Group 19"/>
          <p:cNvGrpSpPr/>
          <p:nvPr/>
        </p:nvGrpSpPr>
        <p:grpSpPr>
          <a:xfrm>
            <a:off x="13307919" y="3503874"/>
            <a:ext cx="1239263" cy="1239263"/>
            <a:chOff x="7346318" y="-341008"/>
            <a:chExt cx="6350000" cy="6350000"/>
          </a:xfrm>
        </p:grpSpPr>
        <p:sp>
          <p:nvSpPr>
            <p:cNvPr id="20" name="Freeform 20"/>
            <p:cNvSpPr/>
            <p:nvPr/>
          </p:nvSpPr>
          <p:spPr>
            <a:xfrm>
              <a:off x="7346318" y="-341008"/>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25738"/>
            </a:solidFill>
          </p:spPr>
        </p:sp>
      </p:grpSp>
      <p:sp>
        <p:nvSpPr>
          <p:cNvPr id="21" name="TextBox 21"/>
          <p:cNvSpPr txBox="1"/>
          <p:nvPr/>
        </p:nvSpPr>
        <p:spPr>
          <a:xfrm>
            <a:off x="13227467" y="3406260"/>
            <a:ext cx="1047223" cy="1318514"/>
          </a:xfrm>
          <a:prstGeom prst="rect">
            <a:avLst/>
          </a:prstGeom>
        </p:spPr>
        <p:txBody>
          <a:bodyPr lIns="0" tIns="0" rIns="0" bIns="0" rtlCol="0" anchor="t">
            <a:spAutoFit/>
          </a:bodyPr>
          <a:lstStyle/>
          <a:p>
            <a:pPr marL="0" lvl="1" algn="ctr">
              <a:lnSpc>
                <a:spcPts val="10047"/>
              </a:lnSpc>
              <a:spcBef>
                <a:spcPct val="0"/>
              </a:spcBef>
            </a:pPr>
            <a:r>
              <a:rPr lang="en-US" sz="6399" b="1">
                <a:solidFill>
                  <a:srgbClr val="FFFFFF"/>
                </a:solidFill>
                <a:latin typeface="Times New Roman" panose="02020603050405020304" pitchFamily="18" charset="0"/>
                <a:ea typeface="Funtastic"/>
                <a:cs typeface="Times New Roman" panose="02020603050405020304" pitchFamily="18" charset="0"/>
                <a:sym typeface="Funtastic"/>
              </a:rPr>
              <a:t>3</a:t>
            </a:r>
          </a:p>
        </p:txBody>
      </p:sp>
      <p:sp>
        <p:nvSpPr>
          <p:cNvPr id="22" name="TextBox 22"/>
          <p:cNvSpPr txBox="1"/>
          <p:nvPr/>
        </p:nvSpPr>
        <p:spPr>
          <a:xfrm>
            <a:off x="3780920" y="1739304"/>
            <a:ext cx="11141101" cy="1477328"/>
          </a:xfrm>
          <a:prstGeom prst="rect">
            <a:avLst/>
          </a:prstGeom>
        </p:spPr>
        <p:txBody>
          <a:bodyPr wrap="square" lIns="0" tIns="0" rIns="0" bIns="0" rtlCol="0" anchor="t">
            <a:spAutoFit/>
          </a:bodyPr>
          <a:lstStyle/>
          <a:p>
            <a:pPr marL="914400" indent="-914400" algn="ctr">
              <a:buAutoNum type="alphaLcPeriod"/>
            </a:pPr>
            <a:r>
              <a:rPr lang="vi-VN" sz="4800" b="1" smtClean="0">
                <a:latin typeface="Times New Roman" panose="02020603050405020304" pitchFamily="18" charset="0"/>
                <a:cs typeface="Times New Roman" panose="02020603050405020304" pitchFamily="18" charset="0"/>
              </a:rPr>
              <a:t>Tác </a:t>
            </a:r>
            <a:r>
              <a:rPr lang="vi-VN" sz="4800" b="1">
                <a:latin typeface="Times New Roman" panose="02020603050405020304" pitchFamily="18" charset="0"/>
                <a:cs typeface="Times New Roman" panose="02020603050405020304" pitchFamily="18" charset="0"/>
              </a:rPr>
              <a:t>giả: </a:t>
            </a:r>
            <a:r>
              <a:rPr lang="vi-VN" sz="4800">
                <a:latin typeface="Times New Roman" panose="02020603050405020304" pitchFamily="18" charset="0"/>
                <a:cs typeface="Times New Roman" panose="02020603050405020304" pitchFamily="18" charset="0"/>
              </a:rPr>
              <a:t>Nguyễn Cảnh Toàn </a:t>
            </a:r>
            <a:endParaRPr lang="vi-VN" sz="4800" smtClean="0">
              <a:latin typeface="Times New Roman" panose="02020603050405020304" pitchFamily="18" charset="0"/>
              <a:cs typeface="Times New Roman" panose="02020603050405020304" pitchFamily="18" charset="0"/>
            </a:endParaRPr>
          </a:p>
          <a:p>
            <a:pPr algn="ctr"/>
            <a:r>
              <a:rPr lang="vi-VN" sz="4800" smtClean="0">
                <a:latin typeface="Times New Roman" panose="02020603050405020304" pitchFamily="18" charset="0"/>
                <a:cs typeface="Times New Roman" panose="02020603050405020304" pitchFamily="18" charset="0"/>
              </a:rPr>
              <a:t>(</a:t>
            </a:r>
            <a:r>
              <a:rPr lang="vi-VN" sz="4800">
                <a:latin typeface="Times New Roman" panose="02020603050405020304" pitchFamily="18" charset="0"/>
                <a:cs typeface="Times New Roman" panose="02020603050405020304" pitchFamily="18" charset="0"/>
              </a:rPr>
              <a:t>sinh năm 1926), quê ở Nghệ An</a:t>
            </a:r>
            <a:endParaRPr lang="en-GB" sz="4800">
              <a:latin typeface="Times New Roman" panose="02020603050405020304" pitchFamily="18" charset="0"/>
              <a:cs typeface="Times New Roman" panose="02020603050405020304" pitchFamily="18" charset="0"/>
            </a:endParaRPr>
          </a:p>
        </p:txBody>
      </p:sp>
      <p:sp>
        <p:nvSpPr>
          <p:cNvPr id="26" name="Rectangle 25"/>
          <p:cNvSpPr/>
          <p:nvPr/>
        </p:nvSpPr>
        <p:spPr>
          <a:xfrm>
            <a:off x="977236" y="5167073"/>
            <a:ext cx="3837738" cy="2862322"/>
          </a:xfrm>
          <a:prstGeom prst="rect">
            <a:avLst/>
          </a:prstGeom>
        </p:spPr>
        <p:txBody>
          <a:bodyPr wrap="square">
            <a:spAutoFit/>
          </a:bodyPr>
          <a:lstStyle/>
          <a:p>
            <a:pPr algn="just"/>
            <a:r>
              <a:rPr lang="vi-VN" sz="3600">
                <a:latin typeface="Times New Roman" panose="02020603050405020304" pitchFamily="18" charset="0"/>
                <a:ea typeface="MS Mincho"/>
                <a:cs typeface="Times New Roman" panose="02020603050405020304" pitchFamily="18" charset="0"/>
              </a:rPr>
              <a:t>M</a:t>
            </a:r>
            <a:r>
              <a:rPr lang="vi-VN" sz="3600" smtClean="0">
                <a:latin typeface="Times New Roman" panose="02020603050405020304" pitchFamily="18" charset="0"/>
                <a:ea typeface="MS Mincho"/>
                <a:cs typeface="Times New Roman" panose="02020603050405020304" pitchFamily="18" charset="0"/>
              </a:rPr>
              <a:t>ột </a:t>
            </a:r>
            <a:r>
              <a:rPr lang="vi-VN" sz="3600">
                <a:latin typeface="Times New Roman" panose="02020603050405020304" pitchFamily="18" charset="0"/>
                <a:ea typeface="MS Mincho"/>
                <a:cs typeface="Times New Roman" panose="02020603050405020304" pitchFamily="18" charset="0"/>
              </a:rPr>
              <a:t>nhà hoạt động giáo dục Việt Nam, Giáo sư Tiến sĩ Khoa học, Nhà giáo Nhân dân</a:t>
            </a:r>
            <a:endParaRPr lang="en-GB" sz="3600">
              <a:latin typeface="Times New Roman" panose="02020603050405020304" pitchFamily="18" charset="0"/>
              <a:cs typeface="Times New Roman" panose="02020603050405020304" pitchFamily="18" charset="0"/>
            </a:endParaRPr>
          </a:p>
        </p:txBody>
      </p:sp>
      <p:sp>
        <p:nvSpPr>
          <p:cNvPr id="27" name="Rectangle 26"/>
          <p:cNvSpPr/>
          <p:nvPr/>
        </p:nvSpPr>
        <p:spPr>
          <a:xfrm>
            <a:off x="5719360" y="5167073"/>
            <a:ext cx="5225507" cy="3416320"/>
          </a:xfrm>
          <a:prstGeom prst="rect">
            <a:avLst/>
          </a:prstGeom>
        </p:spPr>
        <p:txBody>
          <a:bodyPr wrap="square">
            <a:spAutoFit/>
          </a:bodyPr>
          <a:lstStyle/>
          <a:p>
            <a:pPr algn="just">
              <a:spcAft>
                <a:spcPts val="0"/>
              </a:spcAft>
            </a:pPr>
            <a:r>
              <a:rPr lang="vi-VN" sz="3600">
                <a:latin typeface="Times New Roman" panose="02020603050405020304" pitchFamily="18" charset="0"/>
                <a:ea typeface="MS Mincho"/>
                <a:cs typeface="Times New Roman" panose="02020603050405020304" pitchFamily="18" charset="0"/>
              </a:rPr>
              <a:t>Đ</a:t>
            </a:r>
            <a:r>
              <a:rPr lang="vi-VN" sz="3600" smtClean="0">
                <a:latin typeface="Times New Roman" panose="02020603050405020304" pitchFamily="18" charset="0"/>
                <a:ea typeface="MS Mincho"/>
                <a:cs typeface="Times New Roman" panose="02020603050405020304" pitchFamily="18" charset="0"/>
              </a:rPr>
              <a:t>ược </a:t>
            </a:r>
            <a:r>
              <a:rPr lang="vi-VN" sz="3600">
                <a:latin typeface="Times New Roman" panose="02020603050405020304" pitchFamily="18" charset="0"/>
                <a:ea typeface="MS Mincho"/>
                <a:cs typeface="Times New Roman" panose="02020603050405020304" pitchFamily="18" charset="0"/>
              </a:rPr>
              <a:t>nhiều người cho là một tấm gương tự học thành tài và có công lao trong việc đào tạo và xây dựng đội ngũ những giáo viên toán.</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8" name="Rectangle 27"/>
          <p:cNvSpPr/>
          <p:nvPr/>
        </p:nvSpPr>
        <p:spPr>
          <a:xfrm>
            <a:off x="11686061" y="5085858"/>
            <a:ext cx="4994372" cy="3416320"/>
          </a:xfrm>
          <a:prstGeom prst="rect">
            <a:avLst/>
          </a:prstGeom>
        </p:spPr>
        <p:txBody>
          <a:bodyPr wrap="square">
            <a:spAutoFit/>
          </a:bodyPr>
          <a:lstStyle/>
          <a:p>
            <a:pPr algn="just">
              <a:spcAft>
                <a:spcPts val="0"/>
              </a:spcAft>
            </a:pPr>
            <a:r>
              <a:rPr lang="vi-VN" sz="3600">
                <a:latin typeface="Times New Roman" panose="02020603050405020304" pitchFamily="18" charset="0"/>
                <a:ea typeface="MS Mincho"/>
                <a:cs typeface="Times New Roman" panose="02020603050405020304" pitchFamily="18" charset="0"/>
              </a:rPr>
              <a:t>Ông viết một số sách về giáo dục, phương pháp dạy và học như:</a:t>
            </a:r>
            <a:r>
              <a:rPr lang="vi-VN" sz="3600" i="1">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i="1">
                <a:latin typeface="Times New Roman" panose="02020603050405020304" pitchFamily="18" charset="0"/>
                <a:ea typeface="MS Mincho"/>
                <a:cs typeface="Times New Roman" panose="02020603050405020304" pitchFamily="18" charset="0"/>
              </a:rPr>
              <a:t>Biển học vô bờ, Bàn về giáo dục Việt Nam, Khơi dậy tiềm năng sáng tạo, ...</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211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par>
                                <p:cTn id="18" presetID="16" presetClass="entr" presetSubtype="21"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inVertic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par>
                                <p:cTn id="40" presetID="16" presetClass="entr" presetSubtype="21"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barn(inVertical)">
                                      <p:cBhvr>
                                        <p:cTn id="4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8" grpId="0"/>
      <p:bldP spid="21" grpId="0"/>
      <p:bldP spid="22" grpId="0"/>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rot="5400000">
            <a:off x="7558318" y="-77239"/>
            <a:ext cx="8229600" cy="10441477"/>
            <a:chOff x="0" y="0"/>
            <a:chExt cx="23165997" cy="25120028"/>
          </a:xfrm>
        </p:grpSpPr>
        <p:sp>
          <p:nvSpPr>
            <p:cNvPr id="4" name="Freeform 4"/>
            <p:cNvSpPr/>
            <p:nvPr/>
          </p:nvSpPr>
          <p:spPr>
            <a:xfrm>
              <a:off x="72390" y="72390"/>
              <a:ext cx="23021217" cy="24975249"/>
            </a:xfrm>
            <a:custGeom>
              <a:avLst/>
              <a:gdLst/>
              <a:ahLst/>
              <a:cxnLst/>
              <a:rect l="l" t="t" r="r" b="b"/>
              <a:pathLst>
                <a:path w="23021217" h="24975249">
                  <a:moveTo>
                    <a:pt x="0" y="0"/>
                  </a:moveTo>
                  <a:lnTo>
                    <a:pt x="23021217" y="0"/>
                  </a:lnTo>
                  <a:lnTo>
                    <a:pt x="23021217" y="24975249"/>
                  </a:lnTo>
                  <a:lnTo>
                    <a:pt x="0" y="24975249"/>
                  </a:lnTo>
                  <a:lnTo>
                    <a:pt x="0" y="0"/>
                  </a:lnTo>
                  <a:close/>
                </a:path>
              </a:pathLst>
            </a:custGeom>
            <a:solidFill>
              <a:srgbClr val="025738"/>
            </a:solidFill>
          </p:spPr>
        </p:sp>
        <p:sp>
          <p:nvSpPr>
            <p:cNvPr id="5" name="Freeform 5"/>
            <p:cNvSpPr/>
            <p:nvPr/>
          </p:nvSpPr>
          <p:spPr>
            <a:xfrm>
              <a:off x="0" y="0"/>
              <a:ext cx="23165997" cy="25120028"/>
            </a:xfrm>
            <a:custGeom>
              <a:avLst/>
              <a:gdLst/>
              <a:ahLst/>
              <a:cxnLst/>
              <a:rect l="l" t="t" r="r" b="b"/>
              <a:pathLst>
                <a:path w="23165997" h="25120028">
                  <a:moveTo>
                    <a:pt x="23021217" y="24975248"/>
                  </a:moveTo>
                  <a:lnTo>
                    <a:pt x="23165997" y="24975248"/>
                  </a:lnTo>
                  <a:lnTo>
                    <a:pt x="23165997" y="25120028"/>
                  </a:lnTo>
                  <a:lnTo>
                    <a:pt x="23021217" y="25120028"/>
                  </a:lnTo>
                  <a:lnTo>
                    <a:pt x="23021217" y="24975248"/>
                  </a:lnTo>
                  <a:close/>
                  <a:moveTo>
                    <a:pt x="0" y="144780"/>
                  </a:moveTo>
                  <a:lnTo>
                    <a:pt x="144780" y="144780"/>
                  </a:lnTo>
                  <a:lnTo>
                    <a:pt x="144780" y="24975248"/>
                  </a:lnTo>
                  <a:lnTo>
                    <a:pt x="0" y="24975248"/>
                  </a:lnTo>
                  <a:lnTo>
                    <a:pt x="0" y="144780"/>
                  </a:lnTo>
                  <a:close/>
                  <a:moveTo>
                    <a:pt x="0" y="24975248"/>
                  </a:moveTo>
                  <a:lnTo>
                    <a:pt x="144780" y="24975248"/>
                  </a:lnTo>
                  <a:lnTo>
                    <a:pt x="144780" y="25120028"/>
                  </a:lnTo>
                  <a:lnTo>
                    <a:pt x="0" y="25120028"/>
                  </a:lnTo>
                  <a:lnTo>
                    <a:pt x="0" y="24975248"/>
                  </a:lnTo>
                  <a:close/>
                  <a:moveTo>
                    <a:pt x="23021217" y="144780"/>
                  </a:moveTo>
                  <a:lnTo>
                    <a:pt x="23165997" y="144780"/>
                  </a:lnTo>
                  <a:lnTo>
                    <a:pt x="23165997" y="24975248"/>
                  </a:lnTo>
                  <a:lnTo>
                    <a:pt x="23021217" y="24975248"/>
                  </a:lnTo>
                  <a:lnTo>
                    <a:pt x="23021217" y="144780"/>
                  </a:lnTo>
                  <a:close/>
                  <a:moveTo>
                    <a:pt x="144780" y="24975248"/>
                  </a:moveTo>
                  <a:lnTo>
                    <a:pt x="23021217" y="24975248"/>
                  </a:lnTo>
                  <a:lnTo>
                    <a:pt x="23021217" y="25120028"/>
                  </a:lnTo>
                  <a:lnTo>
                    <a:pt x="144780" y="25120028"/>
                  </a:lnTo>
                  <a:lnTo>
                    <a:pt x="144780" y="24975248"/>
                  </a:lnTo>
                  <a:close/>
                  <a:moveTo>
                    <a:pt x="23021217" y="0"/>
                  </a:moveTo>
                  <a:lnTo>
                    <a:pt x="23165997" y="0"/>
                  </a:lnTo>
                  <a:lnTo>
                    <a:pt x="23165997" y="144780"/>
                  </a:lnTo>
                  <a:lnTo>
                    <a:pt x="23021217" y="144780"/>
                  </a:lnTo>
                  <a:lnTo>
                    <a:pt x="23021217" y="0"/>
                  </a:lnTo>
                  <a:close/>
                  <a:moveTo>
                    <a:pt x="0" y="0"/>
                  </a:moveTo>
                  <a:lnTo>
                    <a:pt x="144780" y="0"/>
                  </a:lnTo>
                  <a:lnTo>
                    <a:pt x="144780" y="144780"/>
                  </a:lnTo>
                  <a:lnTo>
                    <a:pt x="0" y="144780"/>
                  </a:lnTo>
                  <a:lnTo>
                    <a:pt x="0" y="0"/>
                  </a:lnTo>
                  <a:close/>
                  <a:moveTo>
                    <a:pt x="144780" y="0"/>
                  </a:moveTo>
                  <a:lnTo>
                    <a:pt x="23021217" y="0"/>
                  </a:lnTo>
                  <a:lnTo>
                    <a:pt x="23021217" y="144780"/>
                  </a:lnTo>
                  <a:lnTo>
                    <a:pt x="144780" y="144780"/>
                  </a:lnTo>
                  <a:lnTo>
                    <a:pt x="144780" y="0"/>
                  </a:lnTo>
                  <a:close/>
                </a:path>
              </a:pathLst>
            </a:custGeom>
            <a:solidFill>
              <a:srgbClr val="000000"/>
            </a:solidFill>
          </p:spPr>
        </p:sp>
      </p:grpSp>
      <p:grpSp>
        <p:nvGrpSpPr>
          <p:cNvPr id="6" name="Group 6"/>
          <p:cNvGrpSpPr/>
          <p:nvPr/>
        </p:nvGrpSpPr>
        <p:grpSpPr>
          <a:xfrm rot="5400000">
            <a:off x="7938011" y="309274"/>
            <a:ext cx="7559784" cy="9668451"/>
            <a:chOff x="0" y="0"/>
            <a:chExt cx="20062826" cy="21929338"/>
          </a:xfrm>
        </p:grpSpPr>
        <p:sp>
          <p:nvSpPr>
            <p:cNvPr id="7" name="Freeform 7"/>
            <p:cNvSpPr/>
            <p:nvPr/>
          </p:nvSpPr>
          <p:spPr>
            <a:xfrm>
              <a:off x="72390" y="72390"/>
              <a:ext cx="19918046" cy="21784558"/>
            </a:xfrm>
            <a:custGeom>
              <a:avLst/>
              <a:gdLst/>
              <a:ahLst/>
              <a:cxnLst/>
              <a:rect l="l" t="t" r="r" b="b"/>
              <a:pathLst>
                <a:path w="19918046" h="21784558">
                  <a:moveTo>
                    <a:pt x="0" y="0"/>
                  </a:moveTo>
                  <a:lnTo>
                    <a:pt x="19918046" y="0"/>
                  </a:lnTo>
                  <a:lnTo>
                    <a:pt x="19918046" y="21784558"/>
                  </a:lnTo>
                  <a:lnTo>
                    <a:pt x="0" y="21784558"/>
                  </a:lnTo>
                  <a:lnTo>
                    <a:pt x="0" y="0"/>
                  </a:lnTo>
                  <a:close/>
                </a:path>
              </a:pathLst>
            </a:custGeom>
            <a:solidFill>
              <a:srgbClr val="FFFFFF"/>
            </a:solidFill>
          </p:spPr>
        </p:sp>
        <p:sp>
          <p:nvSpPr>
            <p:cNvPr id="8" name="Freeform 8"/>
            <p:cNvSpPr/>
            <p:nvPr/>
          </p:nvSpPr>
          <p:spPr>
            <a:xfrm>
              <a:off x="0" y="0"/>
              <a:ext cx="20062825" cy="21929337"/>
            </a:xfrm>
            <a:custGeom>
              <a:avLst/>
              <a:gdLst/>
              <a:ahLst/>
              <a:cxnLst/>
              <a:rect l="l" t="t" r="r" b="b"/>
              <a:pathLst>
                <a:path w="20062825" h="21929337">
                  <a:moveTo>
                    <a:pt x="19918046" y="21784557"/>
                  </a:moveTo>
                  <a:lnTo>
                    <a:pt x="20062825" y="21784557"/>
                  </a:lnTo>
                  <a:lnTo>
                    <a:pt x="20062825" y="21929337"/>
                  </a:lnTo>
                  <a:lnTo>
                    <a:pt x="19918046" y="21929337"/>
                  </a:lnTo>
                  <a:lnTo>
                    <a:pt x="19918046" y="21784557"/>
                  </a:lnTo>
                  <a:close/>
                  <a:moveTo>
                    <a:pt x="0" y="144780"/>
                  </a:moveTo>
                  <a:lnTo>
                    <a:pt x="144780" y="144780"/>
                  </a:lnTo>
                  <a:lnTo>
                    <a:pt x="144780" y="21784557"/>
                  </a:lnTo>
                  <a:lnTo>
                    <a:pt x="0" y="21784557"/>
                  </a:lnTo>
                  <a:lnTo>
                    <a:pt x="0" y="144780"/>
                  </a:lnTo>
                  <a:close/>
                  <a:moveTo>
                    <a:pt x="0" y="21784557"/>
                  </a:moveTo>
                  <a:lnTo>
                    <a:pt x="144780" y="21784557"/>
                  </a:lnTo>
                  <a:lnTo>
                    <a:pt x="144780" y="21929337"/>
                  </a:lnTo>
                  <a:lnTo>
                    <a:pt x="0" y="21929337"/>
                  </a:lnTo>
                  <a:lnTo>
                    <a:pt x="0" y="21784557"/>
                  </a:lnTo>
                  <a:close/>
                  <a:moveTo>
                    <a:pt x="19918046" y="144780"/>
                  </a:moveTo>
                  <a:lnTo>
                    <a:pt x="20062825" y="144780"/>
                  </a:lnTo>
                  <a:lnTo>
                    <a:pt x="20062825" y="21784557"/>
                  </a:lnTo>
                  <a:lnTo>
                    <a:pt x="19918046" y="21784557"/>
                  </a:lnTo>
                  <a:lnTo>
                    <a:pt x="19918046" y="144780"/>
                  </a:lnTo>
                  <a:close/>
                  <a:moveTo>
                    <a:pt x="144780" y="21784557"/>
                  </a:moveTo>
                  <a:lnTo>
                    <a:pt x="19918046" y="21784557"/>
                  </a:lnTo>
                  <a:lnTo>
                    <a:pt x="19918046" y="21929337"/>
                  </a:lnTo>
                  <a:lnTo>
                    <a:pt x="144780" y="21929337"/>
                  </a:lnTo>
                  <a:lnTo>
                    <a:pt x="144780" y="21784557"/>
                  </a:lnTo>
                  <a:close/>
                  <a:moveTo>
                    <a:pt x="19918046" y="0"/>
                  </a:moveTo>
                  <a:lnTo>
                    <a:pt x="20062825" y="0"/>
                  </a:lnTo>
                  <a:lnTo>
                    <a:pt x="20062825" y="144780"/>
                  </a:lnTo>
                  <a:lnTo>
                    <a:pt x="19918046" y="144780"/>
                  </a:lnTo>
                  <a:lnTo>
                    <a:pt x="19918046" y="0"/>
                  </a:lnTo>
                  <a:close/>
                  <a:moveTo>
                    <a:pt x="0" y="0"/>
                  </a:moveTo>
                  <a:lnTo>
                    <a:pt x="144780" y="0"/>
                  </a:lnTo>
                  <a:lnTo>
                    <a:pt x="144780" y="144780"/>
                  </a:lnTo>
                  <a:lnTo>
                    <a:pt x="0" y="144780"/>
                  </a:lnTo>
                  <a:lnTo>
                    <a:pt x="0" y="0"/>
                  </a:lnTo>
                  <a:close/>
                  <a:moveTo>
                    <a:pt x="144780" y="0"/>
                  </a:moveTo>
                  <a:lnTo>
                    <a:pt x="19918046" y="0"/>
                  </a:lnTo>
                  <a:lnTo>
                    <a:pt x="19918046" y="144780"/>
                  </a:lnTo>
                  <a:lnTo>
                    <a:pt x="144780" y="144780"/>
                  </a:lnTo>
                  <a:lnTo>
                    <a:pt x="144780" y="0"/>
                  </a:lnTo>
                  <a:close/>
                </a:path>
              </a:pathLst>
            </a:custGeom>
            <a:solidFill>
              <a:srgbClr val="000000"/>
            </a:solidFill>
          </p:spPr>
        </p:sp>
      </p:grpSp>
      <p:sp>
        <p:nvSpPr>
          <p:cNvPr id="9" name="Freeform 9"/>
          <p:cNvSpPr/>
          <p:nvPr/>
        </p:nvSpPr>
        <p:spPr>
          <a:xfrm>
            <a:off x="-18143" y="2247900"/>
            <a:ext cx="6470523" cy="8229600"/>
          </a:xfrm>
          <a:custGeom>
            <a:avLst/>
            <a:gdLst/>
            <a:ahLst/>
            <a:cxnLst/>
            <a:rect l="l" t="t" r="r" b="b"/>
            <a:pathLst>
              <a:path w="6470523" h="8229600">
                <a:moveTo>
                  <a:pt x="0" y="0"/>
                </a:moveTo>
                <a:lnTo>
                  <a:pt x="6470523" y="0"/>
                </a:lnTo>
                <a:lnTo>
                  <a:pt x="6470523" y="8229600"/>
                </a:lnTo>
                <a:lnTo>
                  <a:pt x="0" y="8229600"/>
                </a:lnTo>
                <a:lnTo>
                  <a:pt x="0" y="0"/>
                </a:lnTo>
                <a:close/>
              </a:path>
            </a:pathLst>
          </a:custGeom>
          <a:blipFill>
            <a:blip r:embed="rId3"/>
            <a:stretch>
              <a:fillRect/>
            </a:stretch>
          </a:blipFill>
        </p:spPr>
      </p:sp>
      <p:sp>
        <p:nvSpPr>
          <p:cNvPr id="10" name="TextBox 10"/>
          <p:cNvSpPr txBox="1"/>
          <p:nvPr/>
        </p:nvSpPr>
        <p:spPr>
          <a:xfrm>
            <a:off x="7838943" y="1401707"/>
            <a:ext cx="7454943" cy="1161408"/>
          </a:xfrm>
          <a:prstGeom prst="rect">
            <a:avLst/>
          </a:prstGeom>
        </p:spPr>
        <p:txBody>
          <a:bodyPr lIns="0" tIns="0" rIns="0" bIns="0" rtlCol="0" anchor="t">
            <a:spAutoFit/>
          </a:bodyPr>
          <a:lstStyle/>
          <a:p>
            <a:pPr algn="ctr">
              <a:lnSpc>
                <a:spcPts val="10199"/>
              </a:lnSpc>
            </a:pPr>
            <a:r>
              <a:rPr lang="en-GB" sz="6000" b="1">
                <a:latin typeface="Times New Roman" panose="02020603050405020304" pitchFamily="18" charset="0"/>
                <a:cs typeface="Times New Roman" panose="02020603050405020304" pitchFamily="18" charset="0"/>
              </a:rPr>
              <a:t>b.</a:t>
            </a:r>
            <a:r>
              <a:rPr lang="vi-VN" sz="6000" b="1">
                <a:latin typeface="Times New Roman" panose="02020603050405020304" pitchFamily="18" charset="0"/>
                <a:cs typeface="Times New Roman" panose="02020603050405020304" pitchFamily="18" charset="0"/>
              </a:rPr>
              <a:t> Văn bản</a:t>
            </a:r>
            <a:endParaRPr lang="en-US" sz="6000">
              <a:solidFill>
                <a:srgbClr val="176D46"/>
              </a:solidFill>
              <a:latin typeface="Times New Roman" panose="02020603050405020304" pitchFamily="18" charset="0"/>
              <a:ea typeface="Funtastic"/>
              <a:cs typeface="Times New Roman" panose="02020603050405020304" pitchFamily="18" charset="0"/>
              <a:sym typeface="Funtastic"/>
            </a:endParaRPr>
          </a:p>
        </p:txBody>
      </p:sp>
      <p:sp>
        <p:nvSpPr>
          <p:cNvPr id="12" name="Rectangle 11"/>
          <p:cNvSpPr/>
          <p:nvPr/>
        </p:nvSpPr>
        <p:spPr>
          <a:xfrm>
            <a:off x="6988086" y="2928513"/>
            <a:ext cx="9166314" cy="2800767"/>
          </a:xfrm>
          <a:prstGeom prst="rect">
            <a:avLst/>
          </a:prstGeom>
        </p:spPr>
        <p:txBody>
          <a:bodyPr wrap="square">
            <a:spAutoFit/>
          </a:bodyPr>
          <a:lstStyle/>
          <a:p>
            <a:pPr marR="28575" algn="just">
              <a:spcAft>
                <a:spcPts val="500"/>
              </a:spcAft>
            </a:pPr>
            <a:r>
              <a:rPr lang="en-GB" sz="4400" i="1">
                <a:latin typeface="Times New Roman" panose="02020603050405020304" pitchFamily="18" charset="0"/>
                <a:ea typeface="Calibri" panose="020F0502020204030204" pitchFamily="34" charset="0"/>
                <a:cs typeface="Times New Roman" panose="02020603050405020304" pitchFamily="18" charset="0"/>
              </a:rPr>
              <a:t> </a:t>
            </a:r>
            <a:r>
              <a:rPr lang="en-GB" sz="4400" b="1">
                <a:latin typeface="Times New Roman" panose="02020603050405020304" pitchFamily="18" charset="0"/>
                <a:ea typeface="Calibri" panose="020F0502020204030204" pitchFamily="34" charset="0"/>
                <a:cs typeface="Times New Roman" panose="02020603050405020304" pitchFamily="18" charset="0"/>
              </a:rPr>
              <a:t>- Xuất xứ:</a:t>
            </a:r>
            <a:r>
              <a:rPr lang="en-GB" sz="4400" i="1">
                <a:latin typeface="Times New Roman" panose="02020603050405020304" pitchFamily="18" charset="0"/>
                <a:ea typeface="Calibri" panose="020F0502020204030204" pitchFamily="34" charset="0"/>
                <a:cs typeface="Times New Roman" panose="02020603050405020304" pitchFamily="18" charset="0"/>
              </a:rPr>
              <a:t> </a:t>
            </a:r>
            <a:r>
              <a:rPr lang="en-GB" sz="4400">
                <a:latin typeface="Times New Roman" panose="02020603050405020304" pitchFamily="18" charset="0"/>
                <a:ea typeface="Calibri" panose="020F0502020204030204" pitchFamily="34" charset="0"/>
                <a:cs typeface="Times New Roman" panose="02020603050405020304" pitchFamily="18" charset="0"/>
              </a:rPr>
              <a:t>In trong </a:t>
            </a:r>
            <a:r>
              <a:rPr lang="vi-VN" sz="4400" i="1">
                <a:latin typeface="Times New Roman" panose="02020603050405020304" pitchFamily="18" charset="0"/>
                <a:ea typeface="Calibri" panose="020F0502020204030204" pitchFamily="34" charset="0"/>
                <a:cs typeface="Times New Roman" panose="02020603050405020304" pitchFamily="18" charset="0"/>
              </a:rPr>
              <a:t>Học và ạy cách học</a:t>
            </a:r>
            <a:r>
              <a:rPr lang="en-GB" sz="4400" i="1">
                <a:latin typeface="Times New Roman" panose="02020603050405020304" pitchFamily="18" charset="0"/>
                <a:ea typeface="Calibri" panose="020F0502020204030204" pitchFamily="34" charset="0"/>
                <a:cs typeface="Times New Roman" panose="02020603050405020304" pitchFamily="18" charset="0"/>
              </a:rPr>
              <a:t>,</a:t>
            </a:r>
            <a:r>
              <a:rPr lang="vi-VN" sz="4400" i="1">
                <a:latin typeface="Times New Roman" panose="02020603050405020304" pitchFamily="18" charset="0"/>
                <a:ea typeface="Calibri" panose="020F0502020204030204" pitchFamily="34" charset="0"/>
                <a:cs typeface="Times New Roman" panose="02020603050405020304" pitchFamily="18" charset="0"/>
              </a:rPr>
              <a:t> Nguyễn Cảnh Toàn (Chủ biên), </a:t>
            </a:r>
            <a:r>
              <a:rPr lang="vi-VN" sz="4400">
                <a:latin typeface="Times New Roman" panose="02020603050405020304" pitchFamily="18" charset="0"/>
                <a:ea typeface="Calibri" panose="020F0502020204030204" pitchFamily="34" charset="0"/>
                <a:cs typeface="Times New Roman" panose="02020603050405020304" pitchFamily="18" charset="0"/>
              </a:rPr>
              <a:t>NXB Đại học Sư phạm</a:t>
            </a:r>
            <a:r>
              <a:rPr lang="en-GB" sz="4400">
                <a:latin typeface="Times New Roman" panose="02020603050405020304" pitchFamily="18" charset="0"/>
                <a:ea typeface="Calibri" panose="020F0502020204030204" pitchFamily="34" charset="0"/>
                <a:cs typeface="Times New Roman" panose="02020603050405020304" pitchFamily="18" charset="0"/>
              </a:rPr>
              <a:t>, </a:t>
            </a:r>
            <a:r>
              <a:rPr lang="vi-VN" sz="4400">
                <a:latin typeface="Times New Roman" panose="02020603050405020304" pitchFamily="18" charset="0"/>
                <a:ea typeface="Calibri" panose="020F0502020204030204" pitchFamily="34" charset="0"/>
                <a:cs typeface="Times New Roman" panose="02020603050405020304" pitchFamily="18" charset="0"/>
              </a:rPr>
              <a:t> Hà Nội, 2004)</a:t>
            </a:r>
            <a:r>
              <a:rPr lang="en-GB" sz="4400">
                <a:latin typeface="Times New Roman" panose="02020603050405020304" pitchFamily="18" charset="0"/>
                <a:ea typeface="Calibri" panose="020F0502020204030204" pitchFamily="34" charset="0"/>
                <a:cs typeface="Times New Roman" panose="02020603050405020304" pitchFamily="18" charset="0"/>
              </a:rPr>
              <a:t>.</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p:cNvSpPr/>
          <p:nvPr/>
        </p:nvSpPr>
        <p:spPr>
          <a:xfrm>
            <a:off x="7044208" y="5991065"/>
            <a:ext cx="8498288" cy="769441"/>
          </a:xfrm>
          <a:prstGeom prst="rect">
            <a:avLst/>
          </a:prstGeom>
        </p:spPr>
        <p:txBody>
          <a:bodyPr wrap="none">
            <a:spAutoFit/>
          </a:bodyPr>
          <a:lstStyle/>
          <a:p>
            <a:pPr marR="28575" algn="just">
              <a:spcAft>
                <a:spcPts val="500"/>
              </a:spcAft>
            </a:pPr>
            <a:r>
              <a:rPr lang="en-GB" sz="4400" b="1">
                <a:latin typeface="Times New Roman" panose="02020603050405020304" pitchFamily="18" charset="0"/>
                <a:ea typeface="Calibri" panose="020F0502020204030204" pitchFamily="34" charset="0"/>
                <a:cs typeface="Times New Roman" panose="02020603050405020304" pitchFamily="18" charset="0"/>
              </a:rPr>
              <a:t>- Thể loại:</a:t>
            </a:r>
            <a:r>
              <a:rPr lang="en-GB" sz="4400">
                <a:latin typeface="Times New Roman" panose="02020603050405020304" pitchFamily="18" charset="0"/>
                <a:ea typeface="Calibri" panose="020F0502020204030204" pitchFamily="34" charset="0"/>
                <a:cs typeface="Times New Roman" panose="02020603050405020304" pitchFamily="18" charset="0"/>
              </a:rPr>
              <a:t> Văn bản </a:t>
            </a:r>
            <a:r>
              <a:rPr lang="vi-VN" sz="4400">
                <a:latin typeface="Times New Roman" panose="02020603050405020304" pitchFamily="18" charset="0"/>
                <a:ea typeface="Calibri" panose="020F0502020204030204" pitchFamily="34" charset="0"/>
                <a:cs typeface="Times New Roman" panose="02020603050405020304" pitchFamily="18" charset="0"/>
              </a:rPr>
              <a:t>nghị luận xã hội</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p:cNvSpPr/>
          <p:nvPr/>
        </p:nvSpPr>
        <p:spPr>
          <a:xfrm>
            <a:off x="7044208" y="7048500"/>
            <a:ext cx="9110192" cy="1446550"/>
          </a:xfrm>
          <a:prstGeom prst="rect">
            <a:avLst/>
          </a:prstGeom>
        </p:spPr>
        <p:txBody>
          <a:bodyPr wrap="square">
            <a:spAutoFit/>
          </a:bodyPr>
          <a:lstStyle/>
          <a:p>
            <a:r>
              <a:rPr lang="en-GB" sz="4400" b="1">
                <a:latin typeface="Times New Roman" panose="02020603050405020304" pitchFamily="18" charset="0"/>
                <a:ea typeface="Calibri" panose="020F0502020204030204" pitchFamily="34" charset="0"/>
                <a:cs typeface="Times New Roman" panose="02020603050405020304" pitchFamily="18" charset="0"/>
              </a:rPr>
              <a:t>- Phương thức biểu đạt chính:</a:t>
            </a:r>
            <a:r>
              <a:rPr lang="en-GB" sz="4400" i="1">
                <a:latin typeface="Times New Roman" panose="02020603050405020304" pitchFamily="18" charset="0"/>
                <a:ea typeface="Calibri" panose="020F0502020204030204" pitchFamily="34" charset="0"/>
                <a:cs typeface="Times New Roman" panose="02020603050405020304" pitchFamily="18" charset="0"/>
              </a:rPr>
              <a:t> </a:t>
            </a:r>
            <a:r>
              <a:rPr lang="en-US" sz="4400">
                <a:latin typeface="Times New Roman" panose="02020603050405020304" pitchFamily="18" charset="0"/>
                <a:ea typeface="Calibri" panose="020F0502020204030204" pitchFamily="34" charset="0"/>
                <a:cs typeface="Times New Roman" panose="02020603050405020304" pitchFamily="18" charset="0"/>
              </a:rPr>
              <a:t>Nghị luận</a:t>
            </a:r>
            <a:endParaRPr lang="en-GB" sz="4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965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7751920" y="131856"/>
            <a:ext cx="8402480" cy="5103288"/>
            <a:chOff x="0" y="0"/>
            <a:chExt cx="58189900" cy="14365551"/>
          </a:xfrm>
        </p:grpSpPr>
        <p:sp>
          <p:nvSpPr>
            <p:cNvPr id="4" name="Freeform 4"/>
            <p:cNvSpPr/>
            <p:nvPr/>
          </p:nvSpPr>
          <p:spPr>
            <a:xfrm>
              <a:off x="72390" y="72390"/>
              <a:ext cx="58045123" cy="14220772"/>
            </a:xfrm>
            <a:custGeom>
              <a:avLst/>
              <a:gdLst/>
              <a:ahLst/>
              <a:cxnLst/>
              <a:rect l="l" t="t" r="r" b="b"/>
              <a:pathLst>
                <a:path w="58045123" h="14220772">
                  <a:moveTo>
                    <a:pt x="0" y="0"/>
                  </a:moveTo>
                  <a:lnTo>
                    <a:pt x="58045123" y="0"/>
                  </a:lnTo>
                  <a:lnTo>
                    <a:pt x="58045123" y="14220772"/>
                  </a:lnTo>
                  <a:lnTo>
                    <a:pt x="0" y="14220772"/>
                  </a:lnTo>
                  <a:lnTo>
                    <a:pt x="0" y="0"/>
                  </a:lnTo>
                  <a:close/>
                </a:path>
              </a:pathLst>
            </a:custGeom>
            <a:solidFill>
              <a:srgbClr val="025738"/>
            </a:solidFill>
          </p:spPr>
        </p:sp>
        <p:sp>
          <p:nvSpPr>
            <p:cNvPr id="5" name="Freeform 5"/>
            <p:cNvSpPr/>
            <p:nvPr/>
          </p:nvSpPr>
          <p:spPr>
            <a:xfrm>
              <a:off x="0" y="0"/>
              <a:ext cx="58189899" cy="14365551"/>
            </a:xfrm>
            <a:custGeom>
              <a:avLst/>
              <a:gdLst/>
              <a:ahLst/>
              <a:cxnLst/>
              <a:rect l="l" t="t" r="r" b="b"/>
              <a:pathLst>
                <a:path w="58189899" h="14365551">
                  <a:moveTo>
                    <a:pt x="58045121" y="14220772"/>
                  </a:moveTo>
                  <a:lnTo>
                    <a:pt x="58189899" y="14220772"/>
                  </a:lnTo>
                  <a:lnTo>
                    <a:pt x="58189899" y="14365551"/>
                  </a:lnTo>
                  <a:lnTo>
                    <a:pt x="58045121" y="14365551"/>
                  </a:lnTo>
                  <a:lnTo>
                    <a:pt x="58045121" y="14220772"/>
                  </a:lnTo>
                  <a:close/>
                  <a:moveTo>
                    <a:pt x="0" y="144780"/>
                  </a:moveTo>
                  <a:lnTo>
                    <a:pt x="144780" y="144780"/>
                  </a:lnTo>
                  <a:lnTo>
                    <a:pt x="144780" y="14220772"/>
                  </a:lnTo>
                  <a:lnTo>
                    <a:pt x="0" y="14220772"/>
                  </a:lnTo>
                  <a:lnTo>
                    <a:pt x="0" y="144780"/>
                  </a:lnTo>
                  <a:close/>
                  <a:moveTo>
                    <a:pt x="0" y="14220772"/>
                  </a:moveTo>
                  <a:lnTo>
                    <a:pt x="144780" y="14220772"/>
                  </a:lnTo>
                  <a:lnTo>
                    <a:pt x="144780" y="14365551"/>
                  </a:lnTo>
                  <a:lnTo>
                    <a:pt x="0" y="14365551"/>
                  </a:lnTo>
                  <a:lnTo>
                    <a:pt x="0" y="14220772"/>
                  </a:lnTo>
                  <a:close/>
                  <a:moveTo>
                    <a:pt x="58045121" y="144780"/>
                  </a:moveTo>
                  <a:lnTo>
                    <a:pt x="58189899" y="144780"/>
                  </a:lnTo>
                  <a:lnTo>
                    <a:pt x="58189899" y="14220772"/>
                  </a:lnTo>
                  <a:lnTo>
                    <a:pt x="58045121" y="14220772"/>
                  </a:lnTo>
                  <a:lnTo>
                    <a:pt x="58045121" y="144780"/>
                  </a:lnTo>
                  <a:close/>
                  <a:moveTo>
                    <a:pt x="144780" y="14220772"/>
                  </a:moveTo>
                  <a:lnTo>
                    <a:pt x="58045121" y="14220772"/>
                  </a:lnTo>
                  <a:lnTo>
                    <a:pt x="58045121" y="14365551"/>
                  </a:lnTo>
                  <a:lnTo>
                    <a:pt x="144780" y="14365551"/>
                  </a:lnTo>
                  <a:lnTo>
                    <a:pt x="144780" y="14220772"/>
                  </a:lnTo>
                  <a:close/>
                  <a:moveTo>
                    <a:pt x="58045121" y="0"/>
                  </a:moveTo>
                  <a:lnTo>
                    <a:pt x="58189899" y="0"/>
                  </a:lnTo>
                  <a:lnTo>
                    <a:pt x="58189899" y="144780"/>
                  </a:lnTo>
                  <a:lnTo>
                    <a:pt x="58045121" y="144780"/>
                  </a:lnTo>
                  <a:lnTo>
                    <a:pt x="58045121" y="0"/>
                  </a:lnTo>
                  <a:close/>
                  <a:moveTo>
                    <a:pt x="0" y="0"/>
                  </a:moveTo>
                  <a:lnTo>
                    <a:pt x="144780" y="0"/>
                  </a:lnTo>
                  <a:lnTo>
                    <a:pt x="144780" y="144780"/>
                  </a:lnTo>
                  <a:lnTo>
                    <a:pt x="0" y="144780"/>
                  </a:lnTo>
                  <a:lnTo>
                    <a:pt x="0" y="0"/>
                  </a:lnTo>
                  <a:close/>
                  <a:moveTo>
                    <a:pt x="144780" y="0"/>
                  </a:moveTo>
                  <a:lnTo>
                    <a:pt x="58045121" y="0"/>
                  </a:lnTo>
                  <a:lnTo>
                    <a:pt x="58045121" y="144780"/>
                  </a:lnTo>
                  <a:lnTo>
                    <a:pt x="144780" y="144780"/>
                  </a:lnTo>
                  <a:lnTo>
                    <a:pt x="144780" y="0"/>
                  </a:lnTo>
                  <a:close/>
                </a:path>
              </a:pathLst>
            </a:custGeom>
            <a:solidFill>
              <a:srgbClr val="000000"/>
            </a:solidFill>
          </p:spPr>
        </p:sp>
      </p:grpSp>
      <p:grpSp>
        <p:nvGrpSpPr>
          <p:cNvPr id="6" name="Group 6"/>
          <p:cNvGrpSpPr/>
          <p:nvPr/>
        </p:nvGrpSpPr>
        <p:grpSpPr>
          <a:xfrm>
            <a:off x="7886322" y="484374"/>
            <a:ext cx="7981519" cy="4388499"/>
            <a:chOff x="0" y="0"/>
            <a:chExt cx="55711059" cy="11646586"/>
          </a:xfrm>
        </p:grpSpPr>
        <p:sp>
          <p:nvSpPr>
            <p:cNvPr id="7" name="Freeform 7"/>
            <p:cNvSpPr/>
            <p:nvPr/>
          </p:nvSpPr>
          <p:spPr>
            <a:xfrm>
              <a:off x="72390" y="72390"/>
              <a:ext cx="55566279" cy="11501807"/>
            </a:xfrm>
            <a:custGeom>
              <a:avLst/>
              <a:gdLst/>
              <a:ahLst/>
              <a:cxnLst/>
              <a:rect l="l" t="t" r="r" b="b"/>
              <a:pathLst>
                <a:path w="55566279" h="11501807">
                  <a:moveTo>
                    <a:pt x="0" y="0"/>
                  </a:moveTo>
                  <a:lnTo>
                    <a:pt x="55566279" y="0"/>
                  </a:lnTo>
                  <a:lnTo>
                    <a:pt x="55566279" y="11501807"/>
                  </a:lnTo>
                  <a:lnTo>
                    <a:pt x="0" y="11501807"/>
                  </a:lnTo>
                  <a:lnTo>
                    <a:pt x="0" y="0"/>
                  </a:lnTo>
                  <a:close/>
                </a:path>
              </a:pathLst>
            </a:custGeom>
            <a:solidFill>
              <a:srgbClr val="FFFFFF"/>
            </a:solidFill>
          </p:spPr>
        </p:sp>
        <p:sp>
          <p:nvSpPr>
            <p:cNvPr id="8" name="Freeform 8"/>
            <p:cNvSpPr/>
            <p:nvPr/>
          </p:nvSpPr>
          <p:spPr>
            <a:xfrm>
              <a:off x="0" y="0"/>
              <a:ext cx="55711061" cy="11646587"/>
            </a:xfrm>
            <a:custGeom>
              <a:avLst/>
              <a:gdLst/>
              <a:ahLst/>
              <a:cxnLst/>
              <a:rect l="l" t="t" r="r" b="b"/>
              <a:pathLst>
                <a:path w="55711061" h="11646587">
                  <a:moveTo>
                    <a:pt x="55566277" y="11501806"/>
                  </a:moveTo>
                  <a:lnTo>
                    <a:pt x="55711061" y="11501806"/>
                  </a:lnTo>
                  <a:lnTo>
                    <a:pt x="55711061" y="11646587"/>
                  </a:lnTo>
                  <a:lnTo>
                    <a:pt x="55566277" y="11646587"/>
                  </a:lnTo>
                  <a:lnTo>
                    <a:pt x="55566277" y="11501806"/>
                  </a:lnTo>
                  <a:close/>
                  <a:moveTo>
                    <a:pt x="0" y="144780"/>
                  </a:moveTo>
                  <a:lnTo>
                    <a:pt x="144780" y="144780"/>
                  </a:lnTo>
                  <a:lnTo>
                    <a:pt x="144780" y="11501806"/>
                  </a:lnTo>
                  <a:lnTo>
                    <a:pt x="0" y="11501806"/>
                  </a:lnTo>
                  <a:lnTo>
                    <a:pt x="0" y="144780"/>
                  </a:lnTo>
                  <a:close/>
                  <a:moveTo>
                    <a:pt x="0" y="11501806"/>
                  </a:moveTo>
                  <a:lnTo>
                    <a:pt x="144780" y="11501806"/>
                  </a:lnTo>
                  <a:lnTo>
                    <a:pt x="144780" y="11646587"/>
                  </a:lnTo>
                  <a:lnTo>
                    <a:pt x="0" y="11646587"/>
                  </a:lnTo>
                  <a:lnTo>
                    <a:pt x="0" y="11501806"/>
                  </a:lnTo>
                  <a:close/>
                  <a:moveTo>
                    <a:pt x="55566277" y="144780"/>
                  </a:moveTo>
                  <a:lnTo>
                    <a:pt x="55711061" y="144780"/>
                  </a:lnTo>
                  <a:lnTo>
                    <a:pt x="55711061" y="11501806"/>
                  </a:lnTo>
                  <a:lnTo>
                    <a:pt x="55566277" y="11501806"/>
                  </a:lnTo>
                  <a:lnTo>
                    <a:pt x="55566277" y="144780"/>
                  </a:lnTo>
                  <a:close/>
                  <a:moveTo>
                    <a:pt x="144780" y="11501806"/>
                  </a:moveTo>
                  <a:lnTo>
                    <a:pt x="55566277" y="11501806"/>
                  </a:lnTo>
                  <a:lnTo>
                    <a:pt x="55566277" y="11646587"/>
                  </a:lnTo>
                  <a:lnTo>
                    <a:pt x="144780" y="11646587"/>
                  </a:lnTo>
                  <a:lnTo>
                    <a:pt x="144780" y="11501806"/>
                  </a:lnTo>
                  <a:close/>
                  <a:moveTo>
                    <a:pt x="55566277" y="0"/>
                  </a:moveTo>
                  <a:lnTo>
                    <a:pt x="55711061" y="0"/>
                  </a:lnTo>
                  <a:lnTo>
                    <a:pt x="55711061" y="144780"/>
                  </a:lnTo>
                  <a:lnTo>
                    <a:pt x="55566277" y="144780"/>
                  </a:lnTo>
                  <a:lnTo>
                    <a:pt x="55566277" y="0"/>
                  </a:lnTo>
                  <a:close/>
                  <a:moveTo>
                    <a:pt x="0" y="0"/>
                  </a:moveTo>
                  <a:lnTo>
                    <a:pt x="144780" y="0"/>
                  </a:lnTo>
                  <a:lnTo>
                    <a:pt x="144780" y="144780"/>
                  </a:lnTo>
                  <a:lnTo>
                    <a:pt x="0" y="144780"/>
                  </a:lnTo>
                  <a:lnTo>
                    <a:pt x="0" y="0"/>
                  </a:lnTo>
                  <a:close/>
                  <a:moveTo>
                    <a:pt x="144780" y="0"/>
                  </a:moveTo>
                  <a:lnTo>
                    <a:pt x="55566277" y="0"/>
                  </a:lnTo>
                  <a:lnTo>
                    <a:pt x="55566277" y="144780"/>
                  </a:lnTo>
                  <a:lnTo>
                    <a:pt x="144780" y="144780"/>
                  </a:lnTo>
                  <a:lnTo>
                    <a:pt x="144780" y="0"/>
                  </a:lnTo>
                  <a:close/>
                </a:path>
              </a:pathLst>
            </a:custGeom>
            <a:solidFill>
              <a:srgbClr val="000000"/>
            </a:solidFill>
          </p:spPr>
        </p:sp>
      </p:grpSp>
      <p:sp>
        <p:nvSpPr>
          <p:cNvPr id="9" name="Freeform 9"/>
          <p:cNvSpPr/>
          <p:nvPr/>
        </p:nvSpPr>
        <p:spPr>
          <a:xfrm flipH="1">
            <a:off x="293078" y="2216197"/>
            <a:ext cx="6847276" cy="9054249"/>
          </a:xfrm>
          <a:custGeom>
            <a:avLst/>
            <a:gdLst/>
            <a:ahLst/>
            <a:cxnLst/>
            <a:rect l="l" t="t" r="r" b="b"/>
            <a:pathLst>
              <a:path w="6847276" h="9054249">
                <a:moveTo>
                  <a:pt x="6847276" y="0"/>
                </a:moveTo>
                <a:lnTo>
                  <a:pt x="0" y="0"/>
                </a:lnTo>
                <a:lnTo>
                  <a:pt x="0" y="9054249"/>
                </a:lnTo>
                <a:lnTo>
                  <a:pt x="6847276" y="9054249"/>
                </a:lnTo>
                <a:lnTo>
                  <a:pt x="6847276" y="0"/>
                </a:lnTo>
                <a:close/>
              </a:path>
            </a:pathLst>
          </a:custGeom>
          <a:blipFill>
            <a:blip r:embed="rId3"/>
            <a:stretch>
              <a:fillRect/>
            </a:stretch>
          </a:blipFill>
        </p:spPr>
      </p:sp>
      <p:grpSp>
        <p:nvGrpSpPr>
          <p:cNvPr id="12" name="Group 3"/>
          <p:cNvGrpSpPr/>
          <p:nvPr/>
        </p:nvGrpSpPr>
        <p:grpSpPr>
          <a:xfrm>
            <a:off x="7772400" y="5351990"/>
            <a:ext cx="8382000" cy="5103288"/>
            <a:chOff x="0" y="0"/>
            <a:chExt cx="58189900" cy="14365551"/>
          </a:xfrm>
        </p:grpSpPr>
        <p:sp>
          <p:nvSpPr>
            <p:cNvPr id="13" name="Freeform 4"/>
            <p:cNvSpPr/>
            <p:nvPr/>
          </p:nvSpPr>
          <p:spPr>
            <a:xfrm>
              <a:off x="72390" y="72390"/>
              <a:ext cx="58045123" cy="14220772"/>
            </a:xfrm>
            <a:custGeom>
              <a:avLst/>
              <a:gdLst/>
              <a:ahLst/>
              <a:cxnLst/>
              <a:rect l="l" t="t" r="r" b="b"/>
              <a:pathLst>
                <a:path w="58045123" h="14220772">
                  <a:moveTo>
                    <a:pt x="0" y="0"/>
                  </a:moveTo>
                  <a:lnTo>
                    <a:pt x="58045123" y="0"/>
                  </a:lnTo>
                  <a:lnTo>
                    <a:pt x="58045123" y="14220772"/>
                  </a:lnTo>
                  <a:lnTo>
                    <a:pt x="0" y="14220772"/>
                  </a:lnTo>
                  <a:lnTo>
                    <a:pt x="0" y="0"/>
                  </a:lnTo>
                  <a:close/>
                </a:path>
              </a:pathLst>
            </a:custGeom>
            <a:solidFill>
              <a:srgbClr val="025738"/>
            </a:solidFill>
          </p:spPr>
        </p:sp>
        <p:sp>
          <p:nvSpPr>
            <p:cNvPr id="14" name="Freeform 5"/>
            <p:cNvSpPr/>
            <p:nvPr/>
          </p:nvSpPr>
          <p:spPr>
            <a:xfrm>
              <a:off x="0" y="0"/>
              <a:ext cx="58189899" cy="14365551"/>
            </a:xfrm>
            <a:custGeom>
              <a:avLst/>
              <a:gdLst/>
              <a:ahLst/>
              <a:cxnLst/>
              <a:rect l="l" t="t" r="r" b="b"/>
              <a:pathLst>
                <a:path w="58189899" h="14365551">
                  <a:moveTo>
                    <a:pt x="58045121" y="14220772"/>
                  </a:moveTo>
                  <a:lnTo>
                    <a:pt x="58189899" y="14220772"/>
                  </a:lnTo>
                  <a:lnTo>
                    <a:pt x="58189899" y="14365551"/>
                  </a:lnTo>
                  <a:lnTo>
                    <a:pt x="58045121" y="14365551"/>
                  </a:lnTo>
                  <a:lnTo>
                    <a:pt x="58045121" y="14220772"/>
                  </a:lnTo>
                  <a:close/>
                  <a:moveTo>
                    <a:pt x="0" y="144780"/>
                  </a:moveTo>
                  <a:lnTo>
                    <a:pt x="144780" y="144780"/>
                  </a:lnTo>
                  <a:lnTo>
                    <a:pt x="144780" y="14220772"/>
                  </a:lnTo>
                  <a:lnTo>
                    <a:pt x="0" y="14220772"/>
                  </a:lnTo>
                  <a:lnTo>
                    <a:pt x="0" y="144780"/>
                  </a:lnTo>
                  <a:close/>
                  <a:moveTo>
                    <a:pt x="0" y="14220772"/>
                  </a:moveTo>
                  <a:lnTo>
                    <a:pt x="144780" y="14220772"/>
                  </a:lnTo>
                  <a:lnTo>
                    <a:pt x="144780" y="14365551"/>
                  </a:lnTo>
                  <a:lnTo>
                    <a:pt x="0" y="14365551"/>
                  </a:lnTo>
                  <a:lnTo>
                    <a:pt x="0" y="14220772"/>
                  </a:lnTo>
                  <a:close/>
                  <a:moveTo>
                    <a:pt x="58045121" y="144780"/>
                  </a:moveTo>
                  <a:lnTo>
                    <a:pt x="58189899" y="144780"/>
                  </a:lnTo>
                  <a:lnTo>
                    <a:pt x="58189899" y="14220772"/>
                  </a:lnTo>
                  <a:lnTo>
                    <a:pt x="58045121" y="14220772"/>
                  </a:lnTo>
                  <a:lnTo>
                    <a:pt x="58045121" y="144780"/>
                  </a:lnTo>
                  <a:close/>
                  <a:moveTo>
                    <a:pt x="144780" y="14220772"/>
                  </a:moveTo>
                  <a:lnTo>
                    <a:pt x="58045121" y="14220772"/>
                  </a:lnTo>
                  <a:lnTo>
                    <a:pt x="58045121" y="14365551"/>
                  </a:lnTo>
                  <a:lnTo>
                    <a:pt x="144780" y="14365551"/>
                  </a:lnTo>
                  <a:lnTo>
                    <a:pt x="144780" y="14220772"/>
                  </a:lnTo>
                  <a:close/>
                  <a:moveTo>
                    <a:pt x="58045121" y="0"/>
                  </a:moveTo>
                  <a:lnTo>
                    <a:pt x="58189899" y="0"/>
                  </a:lnTo>
                  <a:lnTo>
                    <a:pt x="58189899" y="144780"/>
                  </a:lnTo>
                  <a:lnTo>
                    <a:pt x="58045121" y="144780"/>
                  </a:lnTo>
                  <a:lnTo>
                    <a:pt x="58045121" y="0"/>
                  </a:lnTo>
                  <a:close/>
                  <a:moveTo>
                    <a:pt x="0" y="0"/>
                  </a:moveTo>
                  <a:lnTo>
                    <a:pt x="144780" y="0"/>
                  </a:lnTo>
                  <a:lnTo>
                    <a:pt x="144780" y="144780"/>
                  </a:lnTo>
                  <a:lnTo>
                    <a:pt x="0" y="144780"/>
                  </a:lnTo>
                  <a:lnTo>
                    <a:pt x="0" y="0"/>
                  </a:lnTo>
                  <a:close/>
                  <a:moveTo>
                    <a:pt x="144780" y="0"/>
                  </a:moveTo>
                  <a:lnTo>
                    <a:pt x="58045121" y="0"/>
                  </a:lnTo>
                  <a:lnTo>
                    <a:pt x="58045121" y="144780"/>
                  </a:lnTo>
                  <a:lnTo>
                    <a:pt x="144780" y="144780"/>
                  </a:lnTo>
                  <a:lnTo>
                    <a:pt x="144780" y="0"/>
                  </a:lnTo>
                  <a:close/>
                </a:path>
              </a:pathLst>
            </a:custGeom>
            <a:solidFill>
              <a:srgbClr val="000000"/>
            </a:solidFill>
          </p:spPr>
        </p:sp>
      </p:grpSp>
      <p:grpSp>
        <p:nvGrpSpPr>
          <p:cNvPr id="15" name="Group 6"/>
          <p:cNvGrpSpPr/>
          <p:nvPr/>
        </p:nvGrpSpPr>
        <p:grpSpPr>
          <a:xfrm>
            <a:off x="7906802" y="5704508"/>
            <a:ext cx="7981519" cy="4388499"/>
            <a:chOff x="0" y="0"/>
            <a:chExt cx="55711059" cy="11646586"/>
          </a:xfrm>
        </p:grpSpPr>
        <p:sp>
          <p:nvSpPr>
            <p:cNvPr id="16" name="Freeform 7"/>
            <p:cNvSpPr/>
            <p:nvPr/>
          </p:nvSpPr>
          <p:spPr>
            <a:xfrm>
              <a:off x="72390" y="72390"/>
              <a:ext cx="55566279" cy="11501807"/>
            </a:xfrm>
            <a:custGeom>
              <a:avLst/>
              <a:gdLst/>
              <a:ahLst/>
              <a:cxnLst/>
              <a:rect l="l" t="t" r="r" b="b"/>
              <a:pathLst>
                <a:path w="55566279" h="11501807">
                  <a:moveTo>
                    <a:pt x="0" y="0"/>
                  </a:moveTo>
                  <a:lnTo>
                    <a:pt x="55566279" y="0"/>
                  </a:lnTo>
                  <a:lnTo>
                    <a:pt x="55566279" y="11501807"/>
                  </a:lnTo>
                  <a:lnTo>
                    <a:pt x="0" y="11501807"/>
                  </a:lnTo>
                  <a:lnTo>
                    <a:pt x="0" y="0"/>
                  </a:lnTo>
                  <a:close/>
                </a:path>
              </a:pathLst>
            </a:custGeom>
            <a:solidFill>
              <a:srgbClr val="FFFFFF"/>
            </a:solidFill>
          </p:spPr>
        </p:sp>
        <p:sp>
          <p:nvSpPr>
            <p:cNvPr id="17" name="Freeform 8"/>
            <p:cNvSpPr/>
            <p:nvPr/>
          </p:nvSpPr>
          <p:spPr>
            <a:xfrm>
              <a:off x="0" y="0"/>
              <a:ext cx="55711061" cy="11646587"/>
            </a:xfrm>
            <a:custGeom>
              <a:avLst/>
              <a:gdLst/>
              <a:ahLst/>
              <a:cxnLst/>
              <a:rect l="l" t="t" r="r" b="b"/>
              <a:pathLst>
                <a:path w="55711061" h="11646587">
                  <a:moveTo>
                    <a:pt x="55566277" y="11501806"/>
                  </a:moveTo>
                  <a:lnTo>
                    <a:pt x="55711061" y="11501806"/>
                  </a:lnTo>
                  <a:lnTo>
                    <a:pt x="55711061" y="11646587"/>
                  </a:lnTo>
                  <a:lnTo>
                    <a:pt x="55566277" y="11646587"/>
                  </a:lnTo>
                  <a:lnTo>
                    <a:pt x="55566277" y="11501806"/>
                  </a:lnTo>
                  <a:close/>
                  <a:moveTo>
                    <a:pt x="0" y="144780"/>
                  </a:moveTo>
                  <a:lnTo>
                    <a:pt x="144780" y="144780"/>
                  </a:lnTo>
                  <a:lnTo>
                    <a:pt x="144780" y="11501806"/>
                  </a:lnTo>
                  <a:lnTo>
                    <a:pt x="0" y="11501806"/>
                  </a:lnTo>
                  <a:lnTo>
                    <a:pt x="0" y="144780"/>
                  </a:lnTo>
                  <a:close/>
                  <a:moveTo>
                    <a:pt x="0" y="11501806"/>
                  </a:moveTo>
                  <a:lnTo>
                    <a:pt x="144780" y="11501806"/>
                  </a:lnTo>
                  <a:lnTo>
                    <a:pt x="144780" y="11646587"/>
                  </a:lnTo>
                  <a:lnTo>
                    <a:pt x="0" y="11646587"/>
                  </a:lnTo>
                  <a:lnTo>
                    <a:pt x="0" y="11501806"/>
                  </a:lnTo>
                  <a:close/>
                  <a:moveTo>
                    <a:pt x="55566277" y="144780"/>
                  </a:moveTo>
                  <a:lnTo>
                    <a:pt x="55711061" y="144780"/>
                  </a:lnTo>
                  <a:lnTo>
                    <a:pt x="55711061" y="11501806"/>
                  </a:lnTo>
                  <a:lnTo>
                    <a:pt x="55566277" y="11501806"/>
                  </a:lnTo>
                  <a:lnTo>
                    <a:pt x="55566277" y="144780"/>
                  </a:lnTo>
                  <a:close/>
                  <a:moveTo>
                    <a:pt x="144780" y="11501806"/>
                  </a:moveTo>
                  <a:lnTo>
                    <a:pt x="55566277" y="11501806"/>
                  </a:lnTo>
                  <a:lnTo>
                    <a:pt x="55566277" y="11646587"/>
                  </a:lnTo>
                  <a:lnTo>
                    <a:pt x="144780" y="11646587"/>
                  </a:lnTo>
                  <a:lnTo>
                    <a:pt x="144780" y="11501806"/>
                  </a:lnTo>
                  <a:close/>
                  <a:moveTo>
                    <a:pt x="55566277" y="0"/>
                  </a:moveTo>
                  <a:lnTo>
                    <a:pt x="55711061" y="0"/>
                  </a:lnTo>
                  <a:lnTo>
                    <a:pt x="55711061" y="144780"/>
                  </a:lnTo>
                  <a:lnTo>
                    <a:pt x="55566277" y="144780"/>
                  </a:lnTo>
                  <a:lnTo>
                    <a:pt x="55566277" y="0"/>
                  </a:lnTo>
                  <a:close/>
                  <a:moveTo>
                    <a:pt x="0" y="0"/>
                  </a:moveTo>
                  <a:lnTo>
                    <a:pt x="144780" y="0"/>
                  </a:lnTo>
                  <a:lnTo>
                    <a:pt x="144780" y="144780"/>
                  </a:lnTo>
                  <a:lnTo>
                    <a:pt x="0" y="144780"/>
                  </a:lnTo>
                  <a:lnTo>
                    <a:pt x="0" y="0"/>
                  </a:lnTo>
                  <a:close/>
                  <a:moveTo>
                    <a:pt x="144780" y="0"/>
                  </a:moveTo>
                  <a:lnTo>
                    <a:pt x="55566277" y="0"/>
                  </a:lnTo>
                  <a:lnTo>
                    <a:pt x="55566277" y="144780"/>
                  </a:lnTo>
                  <a:lnTo>
                    <a:pt x="144780" y="144780"/>
                  </a:lnTo>
                  <a:lnTo>
                    <a:pt x="144780" y="0"/>
                  </a:lnTo>
                  <a:close/>
                </a:path>
              </a:pathLst>
            </a:custGeom>
            <a:solidFill>
              <a:srgbClr val="000000"/>
            </a:solidFill>
          </p:spPr>
        </p:sp>
      </p:grpSp>
      <p:grpSp>
        <p:nvGrpSpPr>
          <p:cNvPr id="18" name="Group 3"/>
          <p:cNvGrpSpPr/>
          <p:nvPr/>
        </p:nvGrpSpPr>
        <p:grpSpPr>
          <a:xfrm>
            <a:off x="703797" y="358499"/>
            <a:ext cx="5341870" cy="1773501"/>
            <a:chOff x="0" y="0"/>
            <a:chExt cx="58189900" cy="14365551"/>
          </a:xfrm>
        </p:grpSpPr>
        <p:sp>
          <p:nvSpPr>
            <p:cNvPr id="19" name="Freeform 4"/>
            <p:cNvSpPr/>
            <p:nvPr/>
          </p:nvSpPr>
          <p:spPr>
            <a:xfrm>
              <a:off x="72390" y="72390"/>
              <a:ext cx="58045123" cy="14220772"/>
            </a:xfrm>
            <a:custGeom>
              <a:avLst/>
              <a:gdLst/>
              <a:ahLst/>
              <a:cxnLst/>
              <a:rect l="l" t="t" r="r" b="b"/>
              <a:pathLst>
                <a:path w="58045123" h="14220772">
                  <a:moveTo>
                    <a:pt x="0" y="0"/>
                  </a:moveTo>
                  <a:lnTo>
                    <a:pt x="58045123" y="0"/>
                  </a:lnTo>
                  <a:lnTo>
                    <a:pt x="58045123" y="14220772"/>
                  </a:lnTo>
                  <a:lnTo>
                    <a:pt x="0" y="14220772"/>
                  </a:lnTo>
                  <a:lnTo>
                    <a:pt x="0" y="0"/>
                  </a:lnTo>
                  <a:close/>
                </a:path>
              </a:pathLst>
            </a:custGeom>
            <a:solidFill>
              <a:srgbClr val="025738"/>
            </a:solidFill>
          </p:spPr>
        </p:sp>
        <p:sp>
          <p:nvSpPr>
            <p:cNvPr id="20" name="Freeform 5"/>
            <p:cNvSpPr/>
            <p:nvPr/>
          </p:nvSpPr>
          <p:spPr>
            <a:xfrm>
              <a:off x="0" y="0"/>
              <a:ext cx="58189899" cy="14365551"/>
            </a:xfrm>
            <a:custGeom>
              <a:avLst/>
              <a:gdLst/>
              <a:ahLst/>
              <a:cxnLst/>
              <a:rect l="l" t="t" r="r" b="b"/>
              <a:pathLst>
                <a:path w="58189899" h="14365551">
                  <a:moveTo>
                    <a:pt x="58045121" y="14220772"/>
                  </a:moveTo>
                  <a:lnTo>
                    <a:pt x="58189899" y="14220772"/>
                  </a:lnTo>
                  <a:lnTo>
                    <a:pt x="58189899" y="14365551"/>
                  </a:lnTo>
                  <a:lnTo>
                    <a:pt x="58045121" y="14365551"/>
                  </a:lnTo>
                  <a:lnTo>
                    <a:pt x="58045121" y="14220772"/>
                  </a:lnTo>
                  <a:close/>
                  <a:moveTo>
                    <a:pt x="0" y="144780"/>
                  </a:moveTo>
                  <a:lnTo>
                    <a:pt x="144780" y="144780"/>
                  </a:lnTo>
                  <a:lnTo>
                    <a:pt x="144780" y="14220772"/>
                  </a:lnTo>
                  <a:lnTo>
                    <a:pt x="0" y="14220772"/>
                  </a:lnTo>
                  <a:lnTo>
                    <a:pt x="0" y="144780"/>
                  </a:lnTo>
                  <a:close/>
                  <a:moveTo>
                    <a:pt x="0" y="14220772"/>
                  </a:moveTo>
                  <a:lnTo>
                    <a:pt x="144780" y="14220772"/>
                  </a:lnTo>
                  <a:lnTo>
                    <a:pt x="144780" y="14365551"/>
                  </a:lnTo>
                  <a:lnTo>
                    <a:pt x="0" y="14365551"/>
                  </a:lnTo>
                  <a:lnTo>
                    <a:pt x="0" y="14220772"/>
                  </a:lnTo>
                  <a:close/>
                  <a:moveTo>
                    <a:pt x="58045121" y="144780"/>
                  </a:moveTo>
                  <a:lnTo>
                    <a:pt x="58189899" y="144780"/>
                  </a:lnTo>
                  <a:lnTo>
                    <a:pt x="58189899" y="14220772"/>
                  </a:lnTo>
                  <a:lnTo>
                    <a:pt x="58045121" y="14220772"/>
                  </a:lnTo>
                  <a:lnTo>
                    <a:pt x="58045121" y="144780"/>
                  </a:lnTo>
                  <a:close/>
                  <a:moveTo>
                    <a:pt x="144780" y="14220772"/>
                  </a:moveTo>
                  <a:lnTo>
                    <a:pt x="58045121" y="14220772"/>
                  </a:lnTo>
                  <a:lnTo>
                    <a:pt x="58045121" y="14365551"/>
                  </a:lnTo>
                  <a:lnTo>
                    <a:pt x="144780" y="14365551"/>
                  </a:lnTo>
                  <a:lnTo>
                    <a:pt x="144780" y="14220772"/>
                  </a:lnTo>
                  <a:close/>
                  <a:moveTo>
                    <a:pt x="58045121" y="0"/>
                  </a:moveTo>
                  <a:lnTo>
                    <a:pt x="58189899" y="0"/>
                  </a:lnTo>
                  <a:lnTo>
                    <a:pt x="58189899" y="144780"/>
                  </a:lnTo>
                  <a:lnTo>
                    <a:pt x="58045121" y="144780"/>
                  </a:lnTo>
                  <a:lnTo>
                    <a:pt x="58045121" y="0"/>
                  </a:lnTo>
                  <a:close/>
                  <a:moveTo>
                    <a:pt x="0" y="0"/>
                  </a:moveTo>
                  <a:lnTo>
                    <a:pt x="144780" y="0"/>
                  </a:lnTo>
                  <a:lnTo>
                    <a:pt x="144780" y="144780"/>
                  </a:lnTo>
                  <a:lnTo>
                    <a:pt x="0" y="144780"/>
                  </a:lnTo>
                  <a:lnTo>
                    <a:pt x="0" y="0"/>
                  </a:lnTo>
                  <a:close/>
                  <a:moveTo>
                    <a:pt x="144780" y="0"/>
                  </a:moveTo>
                  <a:lnTo>
                    <a:pt x="58045121" y="0"/>
                  </a:lnTo>
                  <a:lnTo>
                    <a:pt x="58045121" y="144780"/>
                  </a:lnTo>
                  <a:lnTo>
                    <a:pt x="144780" y="144780"/>
                  </a:lnTo>
                  <a:lnTo>
                    <a:pt x="144780" y="0"/>
                  </a:lnTo>
                  <a:close/>
                </a:path>
              </a:pathLst>
            </a:custGeom>
            <a:solidFill>
              <a:srgbClr val="000000"/>
            </a:solidFill>
          </p:spPr>
        </p:sp>
      </p:grpSp>
      <p:grpSp>
        <p:nvGrpSpPr>
          <p:cNvPr id="21" name="Group 6"/>
          <p:cNvGrpSpPr/>
          <p:nvPr/>
        </p:nvGrpSpPr>
        <p:grpSpPr>
          <a:xfrm>
            <a:off x="817948" y="533017"/>
            <a:ext cx="5246872" cy="1525097"/>
            <a:chOff x="0" y="0"/>
            <a:chExt cx="55711059" cy="11646586"/>
          </a:xfrm>
        </p:grpSpPr>
        <p:sp>
          <p:nvSpPr>
            <p:cNvPr id="22" name="Freeform 7"/>
            <p:cNvSpPr/>
            <p:nvPr/>
          </p:nvSpPr>
          <p:spPr>
            <a:xfrm>
              <a:off x="72390" y="72390"/>
              <a:ext cx="55566279" cy="11501807"/>
            </a:xfrm>
            <a:custGeom>
              <a:avLst/>
              <a:gdLst/>
              <a:ahLst/>
              <a:cxnLst/>
              <a:rect l="l" t="t" r="r" b="b"/>
              <a:pathLst>
                <a:path w="55566279" h="11501807">
                  <a:moveTo>
                    <a:pt x="0" y="0"/>
                  </a:moveTo>
                  <a:lnTo>
                    <a:pt x="55566279" y="0"/>
                  </a:lnTo>
                  <a:lnTo>
                    <a:pt x="55566279" y="11501807"/>
                  </a:lnTo>
                  <a:lnTo>
                    <a:pt x="0" y="11501807"/>
                  </a:lnTo>
                  <a:lnTo>
                    <a:pt x="0" y="0"/>
                  </a:lnTo>
                  <a:close/>
                </a:path>
              </a:pathLst>
            </a:custGeom>
            <a:solidFill>
              <a:srgbClr val="FFFFFF"/>
            </a:solidFill>
          </p:spPr>
        </p:sp>
        <p:sp>
          <p:nvSpPr>
            <p:cNvPr id="23" name="Freeform 8"/>
            <p:cNvSpPr/>
            <p:nvPr/>
          </p:nvSpPr>
          <p:spPr>
            <a:xfrm>
              <a:off x="0" y="0"/>
              <a:ext cx="55711061" cy="11646587"/>
            </a:xfrm>
            <a:custGeom>
              <a:avLst/>
              <a:gdLst/>
              <a:ahLst/>
              <a:cxnLst/>
              <a:rect l="l" t="t" r="r" b="b"/>
              <a:pathLst>
                <a:path w="55711061" h="11646587">
                  <a:moveTo>
                    <a:pt x="55566277" y="11501806"/>
                  </a:moveTo>
                  <a:lnTo>
                    <a:pt x="55711061" y="11501806"/>
                  </a:lnTo>
                  <a:lnTo>
                    <a:pt x="55711061" y="11646587"/>
                  </a:lnTo>
                  <a:lnTo>
                    <a:pt x="55566277" y="11646587"/>
                  </a:lnTo>
                  <a:lnTo>
                    <a:pt x="55566277" y="11501806"/>
                  </a:lnTo>
                  <a:close/>
                  <a:moveTo>
                    <a:pt x="0" y="144780"/>
                  </a:moveTo>
                  <a:lnTo>
                    <a:pt x="144780" y="144780"/>
                  </a:lnTo>
                  <a:lnTo>
                    <a:pt x="144780" y="11501806"/>
                  </a:lnTo>
                  <a:lnTo>
                    <a:pt x="0" y="11501806"/>
                  </a:lnTo>
                  <a:lnTo>
                    <a:pt x="0" y="144780"/>
                  </a:lnTo>
                  <a:close/>
                  <a:moveTo>
                    <a:pt x="0" y="11501806"/>
                  </a:moveTo>
                  <a:lnTo>
                    <a:pt x="144780" y="11501806"/>
                  </a:lnTo>
                  <a:lnTo>
                    <a:pt x="144780" y="11646587"/>
                  </a:lnTo>
                  <a:lnTo>
                    <a:pt x="0" y="11646587"/>
                  </a:lnTo>
                  <a:lnTo>
                    <a:pt x="0" y="11501806"/>
                  </a:lnTo>
                  <a:close/>
                  <a:moveTo>
                    <a:pt x="55566277" y="144780"/>
                  </a:moveTo>
                  <a:lnTo>
                    <a:pt x="55711061" y="144780"/>
                  </a:lnTo>
                  <a:lnTo>
                    <a:pt x="55711061" y="11501806"/>
                  </a:lnTo>
                  <a:lnTo>
                    <a:pt x="55566277" y="11501806"/>
                  </a:lnTo>
                  <a:lnTo>
                    <a:pt x="55566277" y="144780"/>
                  </a:lnTo>
                  <a:close/>
                  <a:moveTo>
                    <a:pt x="144780" y="11501806"/>
                  </a:moveTo>
                  <a:lnTo>
                    <a:pt x="55566277" y="11501806"/>
                  </a:lnTo>
                  <a:lnTo>
                    <a:pt x="55566277" y="11646587"/>
                  </a:lnTo>
                  <a:lnTo>
                    <a:pt x="144780" y="11646587"/>
                  </a:lnTo>
                  <a:lnTo>
                    <a:pt x="144780" y="11501806"/>
                  </a:lnTo>
                  <a:close/>
                  <a:moveTo>
                    <a:pt x="55566277" y="0"/>
                  </a:moveTo>
                  <a:lnTo>
                    <a:pt x="55711061" y="0"/>
                  </a:lnTo>
                  <a:lnTo>
                    <a:pt x="55711061" y="144780"/>
                  </a:lnTo>
                  <a:lnTo>
                    <a:pt x="55566277" y="144780"/>
                  </a:lnTo>
                  <a:lnTo>
                    <a:pt x="55566277" y="0"/>
                  </a:lnTo>
                  <a:close/>
                  <a:moveTo>
                    <a:pt x="0" y="0"/>
                  </a:moveTo>
                  <a:lnTo>
                    <a:pt x="144780" y="0"/>
                  </a:lnTo>
                  <a:lnTo>
                    <a:pt x="144780" y="144780"/>
                  </a:lnTo>
                  <a:lnTo>
                    <a:pt x="0" y="144780"/>
                  </a:lnTo>
                  <a:lnTo>
                    <a:pt x="0" y="0"/>
                  </a:lnTo>
                  <a:close/>
                  <a:moveTo>
                    <a:pt x="144780" y="0"/>
                  </a:moveTo>
                  <a:lnTo>
                    <a:pt x="55566277" y="0"/>
                  </a:lnTo>
                  <a:lnTo>
                    <a:pt x="55566277" y="144780"/>
                  </a:lnTo>
                  <a:lnTo>
                    <a:pt x="144780" y="144780"/>
                  </a:lnTo>
                  <a:lnTo>
                    <a:pt x="144780" y="0"/>
                  </a:lnTo>
                  <a:close/>
                </a:path>
              </a:pathLst>
            </a:custGeom>
            <a:solidFill>
              <a:srgbClr val="000000"/>
            </a:solidFill>
          </p:spPr>
        </p:sp>
      </p:grpSp>
      <p:sp>
        <p:nvSpPr>
          <p:cNvPr id="24" name="Rectangle 23"/>
          <p:cNvSpPr/>
          <p:nvPr/>
        </p:nvSpPr>
        <p:spPr>
          <a:xfrm>
            <a:off x="1581003" y="762896"/>
            <a:ext cx="3376245" cy="1323439"/>
          </a:xfrm>
          <a:prstGeom prst="rect">
            <a:avLst/>
          </a:prstGeom>
        </p:spPr>
        <p:txBody>
          <a:bodyPr wrap="none">
            <a:spAutoFit/>
          </a:bodyPr>
          <a:lstStyle/>
          <a:p>
            <a:r>
              <a:rPr lang="en-US" sz="8000" b="1">
                <a:latin typeface="Times New Roman" panose="02020603050405020304" pitchFamily="18" charset="0"/>
                <a:ea typeface="Calibri" panose="020F0502020204030204" pitchFamily="34" charset="0"/>
              </a:rPr>
              <a:t>Bố cục </a:t>
            </a:r>
            <a:endParaRPr lang="en-GB" sz="8000"/>
          </a:p>
        </p:txBody>
      </p:sp>
      <p:sp>
        <p:nvSpPr>
          <p:cNvPr id="25" name="Rectangle 24"/>
          <p:cNvSpPr/>
          <p:nvPr/>
        </p:nvSpPr>
        <p:spPr>
          <a:xfrm>
            <a:off x="8449612" y="950345"/>
            <a:ext cx="7095188" cy="2800767"/>
          </a:xfrm>
          <a:prstGeom prst="rect">
            <a:avLst/>
          </a:prstGeom>
        </p:spPr>
        <p:txBody>
          <a:bodyPr wrap="square">
            <a:spAutoFit/>
          </a:bodyPr>
          <a:lstStyle/>
          <a:p>
            <a:pPr marR="28575" algn="ctr"/>
            <a:r>
              <a:rPr lang="vi-VN" sz="4400" b="1">
                <a:latin typeface="Times New Roman" panose="02020603050405020304" pitchFamily="18" charset="0"/>
                <a:ea typeface="Calibri" panose="020F0502020204030204" pitchFamily="34" charset="0"/>
                <a:cs typeface="Times New Roman" panose="02020603050405020304" pitchFamily="18" charset="0"/>
              </a:rPr>
              <a:t>Phần mở </a:t>
            </a:r>
            <a:r>
              <a:rPr lang="vi-VN" sz="4400" b="1" smtClean="0">
                <a:latin typeface="Times New Roman" panose="02020603050405020304" pitchFamily="18" charset="0"/>
                <a:ea typeface="Calibri" panose="020F0502020204030204" pitchFamily="34" charset="0"/>
                <a:cs typeface="Times New Roman" panose="02020603050405020304" pitchFamily="18" charset="0"/>
              </a:rPr>
              <a:t>đầu</a:t>
            </a:r>
          </a:p>
          <a:p>
            <a:pPr marR="28575" algn="just"/>
            <a:r>
              <a:rPr lang="vi-VN" sz="4400" smtClean="0">
                <a:latin typeface="Times New Roman" panose="02020603050405020304" pitchFamily="18" charset="0"/>
                <a:ea typeface="Calibri" panose="020F0502020204030204" pitchFamily="34" charset="0"/>
                <a:cs typeface="Times New Roman" panose="02020603050405020304" pitchFamily="18" charset="0"/>
              </a:rPr>
              <a:t>Giới </a:t>
            </a:r>
            <a:r>
              <a:rPr lang="vi-VN" sz="4400">
                <a:latin typeface="Times New Roman" panose="02020603050405020304" pitchFamily="18" charset="0"/>
                <a:ea typeface="Calibri" panose="020F0502020204030204" pitchFamily="34" charset="0"/>
                <a:cs typeface="Times New Roman" panose="02020603050405020304" pitchFamily="18" charset="0"/>
              </a:rPr>
              <a:t>thiệu vấn đề nghị luận mục đích của việc học gắn với bối cảnh xã hội (Phần 1)</a:t>
            </a:r>
            <a:endParaRPr lang="en-GB" sz="4400">
              <a:effectLst/>
              <a:latin typeface="Times New Roman" panose="02020603050405020304" pitchFamily="18" charset="0"/>
              <a:ea typeface="Times New Roman" panose="02020603050405020304" pitchFamily="18" charset="0"/>
            </a:endParaRPr>
          </a:p>
        </p:txBody>
      </p:sp>
      <p:sp>
        <p:nvSpPr>
          <p:cNvPr id="26" name="Rectangle 25"/>
          <p:cNvSpPr/>
          <p:nvPr/>
        </p:nvSpPr>
        <p:spPr>
          <a:xfrm>
            <a:off x="8303244" y="6159819"/>
            <a:ext cx="7387924" cy="3477875"/>
          </a:xfrm>
          <a:prstGeom prst="rect">
            <a:avLst/>
          </a:prstGeom>
        </p:spPr>
        <p:txBody>
          <a:bodyPr wrap="square">
            <a:spAutoFit/>
          </a:bodyPr>
          <a:lstStyle/>
          <a:p>
            <a:pPr algn="ctr"/>
            <a:r>
              <a:rPr lang="en-US" sz="4400" b="1">
                <a:latin typeface="Times New Roman" panose="02020603050405020304" pitchFamily="18" charset="0"/>
                <a:ea typeface="Calibri" panose="020F0502020204030204" pitchFamily="34" charset="0"/>
              </a:rPr>
              <a:t>Phần nội </a:t>
            </a:r>
            <a:r>
              <a:rPr lang="en-US" sz="4400" b="1" smtClean="0">
                <a:latin typeface="Times New Roman" panose="02020603050405020304" pitchFamily="18" charset="0"/>
                <a:ea typeface="Calibri" panose="020F0502020204030204" pitchFamily="34" charset="0"/>
              </a:rPr>
              <a:t>dung</a:t>
            </a:r>
            <a:endParaRPr lang="vi-VN" sz="4400" b="1" smtClean="0">
              <a:latin typeface="Times New Roman" panose="02020603050405020304" pitchFamily="18" charset="0"/>
              <a:ea typeface="Calibri" panose="020F0502020204030204" pitchFamily="34" charset="0"/>
            </a:endParaRPr>
          </a:p>
          <a:p>
            <a:pPr algn="just"/>
            <a:r>
              <a:rPr lang="en-US" sz="4400" b="1" smtClean="0">
                <a:latin typeface="Times New Roman" panose="02020603050405020304" pitchFamily="18" charset="0"/>
                <a:ea typeface="Calibri" panose="020F0502020204030204" pitchFamily="34" charset="0"/>
              </a:rPr>
              <a:t> </a:t>
            </a:r>
            <a:r>
              <a:rPr lang="en-US" sz="4400">
                <a:latin typeface="Times New Roman" panose="02020603050405020304" pitchFamily="18" charset="0"/>
                <a:ea typeface="Calibri" panose="020F0502020204030204" pitchFamily="34" charset="0"/>
              </a:rPr>
              <a:t>Bàn luận, thể hiện những quan điểm là 4 trụ cột giáo dục của UNESCO về mục đích của việc học - Phần (2), (3), (4), (5)</a:t>
            </a:r>
            <a:endParaRPr lang="en-GB" sz="4400"/>
          </a:p>
        </p:txBody>
      </p:sp>
    </p:spTree>
    <p:extLst>
      <p:ext uri="{BB962C8B-B14F-4D97-AF65-F5344CB8AC3E}">
        <p14:creationId xmlns:p14="http://schemas.microsoft.com/office/powerpoint/2010/main" val="339114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5">
                                            <p:txEl>
                                              <p:pRg st="0" end="0"/>
                                            </p:txEl>
                                          </p:spTgt>
                                        </p:tgtEl>
                                        <p:attrNameLst>
                                          <p:attrName>style.visibility</p:attrName>
                                        </p:attrNameLst>
                                      </p:cBhvr>
                                      <p:to>
                                        <p:strVal val="visible"/>
                                      </p:to>
                                    </p:set>
                                    <p:animEffect transition="in" filter="wipe(down)">
                                      <p:cBhvr>
                                        <p:cTn id="14" dur="500"/>
                                        <p:tgtEl>
                                          <p:spTgt spid="2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5">
                                            <p:txEl>
                                              <p:pRg st="1" end="1"/>
                                            </p:txEl>
                                          </p:spTgt>
                                        </p:tgtEl>
                                        <p:attrNameLst>
                                          <p:attrName>style.visibility</p:attrName>
                                        </p:attrNameLst>
                                      </p:cBhvr>
                                      <p:to>
                                        <p:strVal val="visible"/>
                                      </p:to>
                                    </p:set>
                                    <p:animEffect transition="in" filter="wipe(down)">
                                      <p:cBhvr>
                                        <p:cTn id="19" dur="500"/>
                                        <p:tgtEl>
                                          <p:spTgt spid="2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down)">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1191830" y="1519756"/>
            <a:ext cx="20671660" cy="5103288"/>
            <a:chOff x="0" y="0"/>
            <a:chExt cx="58189900" cy="14365551"/>
          </a:xfrm>
        </p:grpSpPr>
        <p:sp>
          <p:nvSpPr>
            <p:cNvPr id="4" name="Freeform 4"/>
            <p:cNvSpPr/>
            <p:nvPr/>
          </p:nvSpPr>
          <p:spPr>
            <a:xfrm>
              <a:off x="72390" y="72390"/>
              <a:ext cx="58045123" cy="14220772"/>
            </a:xfrm>
            <a:custGeom>
              <a:avLst/>
              <a:gdLst/>
              <a:ahLst/>
              <a:cxnLst/>
              <a:rect l="l" t="t" r="r" b="b"/>
              <a:pathLst>
                <a:path w="58045123" h="14220772">
                  <a:moveTo>
                    <a:pt x="0" y="0"/>
                  </a:moveTo>
                  <a:lnTo>
                    <a:pt x="58045123" y="0"/>
                  </a:lnTo>
                  <a:lnTo>
                    <a:pt x="58045123" y="14220772"/>
                  </a:lnTo>
                  <a:lnTo>
                    <a:pt x="0" y="14220772"/>
                  </a:lnTo>
                  <a:lnTo>
                    <a:pt x="0" y="0"/>
                  </a:lnTo>
                  <a:close/>
                </a:path>
              </a:pathLst>
            </a:custGeom>
            <a:solidFill>
              <a:srgbClr val="025738"/>
            </a:solidFill>
          </p:spPr>
        </p:sp>
        <p:sp>
          <p:nvSpPr>
            <p:cNvPr id="5" name="Freeform 5"/>
            <p:cNvSpPr/>
            <p:nvPr/>
          </p:nvSpPr>
          <p:spPr>
            <a:xfrm>
              <a:off x="0" y="0"/>
              <a:ext cx="58189899" cy="14365551"/>
            </a:xfrm>
            <a:custGeom>
              <a:avLst/>
              <a:gdLst/>
              <a:ahLst/>
              <a:cxnLst/>
              <a:rect l="l" t="t" r="r" b="b"/>
              <a:pathLst>
                <a:path w="58189899" h="14365551">
                  <a:moveTo>
                    <a:pt x="58045121" y="14220772"/>
                  </a:moveTo>
                  <a:lnTo>
                    <a:pt x="58189899" y="14220772"/>
                  </a:lnTo>
                  <a:lnTo>
                    <a:pt x="58189899" y="14365551"/>
                  </a:lnTo>
                  <a:lnTo>
                    <a:pt x="58045121" y="14365551"/>
                  </a:lnTo>
                  <a:lnTo>
                    <a:pt x="58045121" y="14220772"/>
                  </a:lnTo>
                  <a:close/>
                  <a:moveTo>
                    <a:pt x="0" y="144780"/>
                  </a:moveTo>
                  <a:lnTo>
                    <a:pt x="144780" y="144780"/>
                  </a:lnTo>
                  <a:lnTo>
                    <a:pt x="144780" y="14220772"/>
                  </a:lnTo>
                  <a:lnTo>
                    <a:pt x="0" y="14220772"/>
                  </a:lnTo>
                  <a:lnTo>
                    <a:pt x="0" y="144780"/>
                  </a:lnTo>
                  <a:close/>
                  <a:moveTo>
                    <a:pt x="0" y="14220772"/>
                  </a:moveTo>
                  <a:lnTo>
                    <a:pt x="144780" y="14220772"/>
                  </a:lnTo>
                  <a:lnTo>
                    <a:pt x="144780" y="14365551"/>
                  </a:lnTo>
                  <a:lnTo>
                    <a:pt x="0" y="14365551"/>
                  </a:lnTo>
                  <a:lnTo>
                    <a:pt x="0" y="14220772"/>
                  </a:lnTo>
                  <a:close/>
                  <a:moveTo>
                    <a:pt x="58045121" y="144780"/>
                  </a:moveTo>
                  <a:lnTo>
                    <a:pt x="58189899" y="144780"/>
                  </a:lnTo>
                  <a:lnTo>
                    <a:pt x="58189899" y="14220772"/>
                  </a:lnTo>
                  <a:lnTo>
                    <a:pt x="58045121" y="14220772"/>
                  </a:lnTo>
                  <a:lnTo>
                    <a:pt x="58045121" y="144780"/>
                  </a:lnTo>
                  <a:close/>
                  <a:moveTo>
                    <a:pt x="144780" y="14220772"/>
                  </a:moveTo>
                  <a:lnTo>
                    <a:pt x="58045121" y="14220772"/>
                  </a:lnTo>
                  <a:lnTo>
                    <a:pt x="58045121" y="14365551"/>
                  </a:lnTo>
                  <a:lnTo>
                    <a:pt x="144780" y="14365551"/>
                  </a:lnTo>
                  <a:lnTo>
                    <a:pt x="144780" y="14220772"/>
                  </a:lnTo>
                  <a:close/>
                  <a:moveTo>
                    <a:pt x="58045121" y="0"/>
                  </a:moveTo>
                  <a:lnTo>
                    <a:pt x="58189899" y="0"/>
                  </a:lnTo>
                  <a:lnTo>
                    <a:pt x="58189899" y="144780"/>
                  </a:lnTo>
                  <a:lnTo>
                    <a:pt x="58045121" y="144780"/>
                  </a:lnTo>
                  <a:lnTo>
                    <a:pt x="58045121" y="0"/>
                  </a:lnTo>
                  <a:close/>
                  <a:moveTo>
                    <a:pt x="0" y="0"/>
                  </a:moveTo>
                  <a:lnTo>
                    <a:pt x="144780" y="0"/>
                  </a:lnTo>
                  <a:lnTo>
                    <a:pt x="144780" y="144780"/>
                  </a:lnTo>
                  <a:lnTo>
                    <a:pt x="0" y="144780"/>
                  </a:lnTo>
                  <a:lnTo>
                    <a:pt x="0" y="0"/>
                  </a:lnTo>
                  <a:close/>
                  <a:moveTo>
                    <a:pt x="144780" y="0"/>
                  </a:moveTo>
                  <a:lnTo>
                    <a:pt x="58045121" y="0"/>
                  </a:lnTo>
                  <a:lnTo>
                    <a:pt x="58045121" y="144780"/>
                  </a:lnTo>
                  <a:lnTo>
                    <a:pt x="144780" y="144780"/>
                  </a:lnTo>
                  <a:lnTo>
                    <a:pt x="144780" y="0"/>
                  </a:lnTo>
                  <a:close/>
                </a:path>
              </a:pathLst>
            </a:custGeom>
            <a:solidFill>
              <a:srgbClr val="000000"/>
            </a:solidFill>
          </p:spPr>
        </p:sp>
      </p:grpSp>
      <p:grpSp>
        <p:nvGrpSpPr>
          <p:cNvPr id="6" name="Group 6"/>
          <p:cNvGrpSpPr/>
          <p:nvPr/>
        </p:nvGrpSpPr>
        <p:grpSpPr>
          <a:xfrm>
            <a:off x="-1352118" y="1871044"/>
            <a:ext cx="20992237" cy="4388499"/>
            <a:chOff x="0" y="0"/>
            <a:chExt cx="55711059" cy="11646586"/>
          </a:xfrm>
        </p:grpSpPr>
        <p:sp>
          <p:nvSpPr>
            <p:cNvPr id="7" name="Freeform 7"/>
            <p:cNvSpPr/>
            <p:nvPr/>
          </p:nvSpPr>
          <p:spPr>
            <a:xfrm>
              <a:off x="72390" y="72390"/>
              <a:ext cx="55566279" cy="11501807"/>
            </a:xfrm>
            <a:custGeom>
              <a:avLst/>
              <a:gdLst/>
              <a:ahLst/>
              <a:cxnLst/>
              <a:rect l="l" t="t" r="r" b="b"/>
              <a:pathLst>
                <a:path w="55566279" h="11501807">
                  <a:moveTo>
                    <a:pt x="0" y="0"/>
                  </a:moveTo>
                  <a:lnTo>
                    <a:pt x="55566279" y="0"/>
                  </a:lnTo>
                  <a:lnTo>
                    <a:pt x="55566279" y="11501807"/>
                  </a:lnTo>
                  <a:lnTo>
                    <a:pt x="0" y="11501807"/>
                  </a:lnTo>
                  <a:lnTo>
                    <a:pt x="0" y="0"/>
                  </a:lnTo>
                  <a:close/>
                </a:path>
              </a:pathLst>
            </a:custGeom>
            <a:solidFill>
              <a:srgbClr val="FFFFFF"/>
            </a:solidFill>
          </p:spPr>
        </p:sp>
        <p:sp>
          <p:nvSpPr>
            <p:cNvPr id="8" name="Freeform 8"/>
            <p:cNvSpPr/>
            <p:nvPr/>
          </p:nvSpPr>
          <p:spPr>
            <a:xfrm>
              <a:off x="0" y="0"/>
              <a:ext cx="55711061" cy="11646587"/>
            </a:xfrm>
            <a:custGeom>
              <a:avLst/>
              <a:gdLst/>
              <a:ahLst/>
              <a:cxnLst/>
              <a:rect l="l" t="t" r="r" b="b"/>
              <a:pathLst>
                <a:path w="55711061" h="11646587">
                  <a:moveTo>
                    <a:pt x="55566277" y="11501806"/>
                  </a:moveTo>
                  <a:lnTo>
                    <a:pt x="55711061" y="11501806"/>
                  </a:lnTo>
                  <a:lnTo>
                    <a:pt x="55711061" y="11646587"/>
                  </a:lnTo>
                  <a:lnTo>
                    <a:pt x="55566277" y="11646587"/>
                  </a:lnTo>
                  <a:lnTo>
                    <a:pt x="55566277" y="11501806"/>
                  </a:lnTo>
                  <a:close/>
                  <a:moveTo>
                    <a:pt x="0" y="144780"/>
                  </a:moveTo>
                  <a:lnTo>
                    <a:pt x="144780" y="144780"/>
                  </a:lnTo>
                  <a:lnTo>
                    <a:pt x="144780" y="11501806"/>
                  </a:lnTo>
                  <a:lnTo>
                    <a:pt x="0" y="11501806"/>
                  </a:lnTo>
                  <a:lnTo>
                    <a:pt x="0" y="144780"/>
                  </a:lnTo>
                  <a:close/>
                  <a:moveTo>
                    <a:pt x="0" y="11501806"/>
                  </a:moveTo>
                  <a:lnTo>
                    <a:pt x="144780" y="11501806"/>
                  </a:lnTo>
                  <a:lnTo>
                    <a:pt x="144780" y="11646587"/>
                  </a:lnTo>
                  <a:lnTo>
                    <a:pt x="0" y="11646587"/>
                  </a:lnTo>
                  <a:lnTo>
                    <a:pt x="0" y="11501806"/>
                  </a:lnTo>
                  <a:close/>
                  <a:moveTo>
                    <a:pt x="55566277" y="144780"/>
                  </a:moveTo>
                  <a:lnTo>
                    <a:pt x="55711061" y="144780"/>
                  </a:lnTo>
                  <a:lnTo>
                    <a:pt x="55711061" y="11501806"/>
                  </a:lnTo>
                  <a:lnTo>
                    <a:pt x="55566277" y="11501806"/>
                  </a:lnTo>
                  <a:lnTo>
                    <a:pt x="55566277" y="144780"/>
                  </a:lnTo>
                  <a:close/>
                  <a:moveTo>
                    <a:pt x="144780" y="11501806"/>
                  </a:moveTo>
                  <a:lnTo>
                    <a:pt x="55566277" y="11501806"/>
                  </a:lnTo>
                  <a:lnTo>
                    <a:pt x="55566277" y="11646587"/>
                  </a:lnTo>
                  <a:lnTo>
                    <a:pt x="144780" y="11646587"/>
                  </a:lnTo>
                  <a:lnTo>
                    <a:pt x="144780" y="11501806"/>
                  </a:lnTo>
                  <a:close/>
                  <a:moveTo>
                    <a:pt x="55566277" y="0"/>
                  </a:moveTo>
                  <a:lnTo>
                    <a:pt x="55711061" y="0"/>
                  </a:lnTo>
                  <a:lnTo>
                    <a:pt x="55711061" y="144780"/>
                  </a:lnTo>
                  <a:lnTo>
                    <a:pt x="55566277" y="144780"/>
                  </a:lnTo>
                  <a:lnTo>
                    <a:pt x="55566277" y="0"/>
                  </a:lnTo>
                  <a:close/>
                  <a:moveTo>
                    <a:pt x="0" y="0"/>
                  </a:moveTo>
                  <a:lnTo>
                    <a:pt x="144780" y="0"/>
                  </a:lnTo>
                  <a:lnTo>
                    <a:pt x="144780" y="144780"/>
                  </a:lnTo>
                  <a:lnTo>
                    <a:pt x="0" y="144780"/>
                  </a:lnTo>
                  <a:lnTo>
                    <a:pt x="0" y="0"/>
                  </a:lnTo>
                  <a:close/>
                  <a:moveTo>
                    <a:pt x="144780" y="0"/>
                  </a:moveTo>
                  <a:lnTo>
                    <a:pt x="55566277" y="0"/>
                  </a:lnTo>
                  <a:lnTo>
                    <a:pt x="55566277" y="144780"/>
                  </a:lnTo>
                  <a:lnTo>
                    <a:pt x="144780" y="144780"/>
                  </a:lnTo>
                  <a:lnTo>
                    <a:pt x="144780" y="0"/>
                  </a:lnTo>
                  <a:close/>
                </a:path>
              </a:pathLst>
            </a:custGeom>
            <a:solidFill>
              <a:srgbClr val="000000"/>
            </a:solidFill>
          </p:spPr>
        </p:sp>
      </p:grpSp>
      <p:sp>
        <p:nvSpPr>
          <p:cNvPr id="9" name="Freeform 9"/>
          <p:cNvSpPr/>
          <p:nvPr/>
        </p:nvSpPr>
        <p:spPr>
          <a:xfrm>
            <a:off x="9671038" y="1988990"/>
            <a:ext cx="7588262" cy="9268106"/>
          </a:xfrm>
          <a:custGeom>
            <a:avLst/>
            <a:gdLst/>
            <a:ahLst/>
            <a:cxnLst/>
            <a:rect l="l" t="t" r="r" b="b"/>
            <a:pathLst>
              <a:path w="7588262" h="9268106">
                <a:moveTo>
                  <a:pt x="0" y="0"/>
                </a:moveTo>
                <a:lnTo>
                  <a:pt x="7588262" y="0"/>
                </a:lnTo>
                <a:lnTo>
                  <a:pt x="7588262" y="9268106"/>
                </a:lnTo>
                <a:lnTo>
                  <a:pt x="0" y="9268106"/>
                </a:lnTo>
                <a:lnTo>
                  <a:pt x="0" y="0"/>
                </a:lnTo>
                <a:close/>
              </a:path>
            </a:pathLst>
          </a:custGeom>
          <a:blipFill>
            <a:blip r:embed="rId3"/>
            <a:stretch>
              <a:fillRect/>
            </a:stretch>
          </a:blipFill>
        </p:spPr>
      </p:sp>
      <p:sp>
        <p:nvSpPr>
          <p:cNvPr id="10" name="TextBox 10"/>
          <p:cNvSpPr txBox="1"/>
          <p:nvPr/>
        </p:nvSpPr>
        <p:spPr>
          <a:xfrm>
            <a:off x="415802" y="2325435"/>
            <a:ext cx="12314495" cy="923330"/>
          </a:xfrm>
          <a:prstGeom prst="rect">
            <a:avLst/>
          </a:prstGeom>
        </p:spPr>
        <p:txBody>
          <a:bodyPr wrap="square" lIns="0" tIns="0" rIns="0" bIns="0" rtlCol="0" anchor="t">
            <a:spAutoFit/>
          </a:bodyPr>
          <a:lstStyle/>
          <a:p>
            <a:r>
              <a:rPr lang="en-GB" sz="6000" b="1">
                <a:latin typeface="Times New Roman" panose="02020603050405020304" pitchFamily="18" charset="0"/>
                <a:cs typeface="Times New Roman" panose="02020603050405020304" pitchFamily="18" charset="0"/>
              </a:rPr>
              <a:t>II. ĐỌC- HIỂU VĂN BẢN</a:t>
            </a:r>
            <a:endParaRPr lang="en-GB" sz="6000">
              <a:latin typeface="Times New Roman" panose="02020603050405020304" pitchFamily="18" charset="0"/>
              <a:cs typeface="Times New Roman" panose="02020603050405020304" pitchFamily="18" charset="0"/>
            </a:endParaRPr>
          </a:p>
        </p:txBody>
      </p:sp>
      <p:sp>
        <p:nvSpPr>
          <p:cNvPr id="11" name="TextBox 11"/>
          <p:cNvSpPr txBox="1"/>
          <p:nvPr/>
        </p:nvSpPr>
        <p:spPr>
          <a:xfrm>
            <a:off x="1143000" y="3732178"/>
            <a:ext cx="7010400" cy="1661993"/>
          </a:xfrm>
          <a:prstGeom prst="rect">
            <a:avLst/>
          </a:prstGeom>
        </p:spPr>
        <p:txBody>
          <a:bodyPr wrap="square" lIns="0" tIns="0" rIns="0" bIns="0" rtlCol="0" anchor="t">
            <a:spAutoFit/>
          </a:bodyPr>
          <a:lstStyle/>
          <a:p>
            <a:pPr algn="ctr"/>
            <a:r>
              <a:rPr lang="vi-VN" sz="5400" b="1">
                <a:latin typeface="Times New Roman" panose="02020603050405020304" pitchFamily="18" charset="0"/>
                <a:cs typeface="Times New Roman" panose="02020603050405020304" pitchFamily="18" charset="0"/>
              </a:rPr>
              <a:t>1. Đặc điểm bối cảnh của văn bản</a:t>
            </a:r>
            <a:endParaRPr lang="en-GB" sz="5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827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2158</Words>
  <Application>Microsoft Office PowerPoint</Application>
  <PresentationFormat>Custom</PresentationFormat>
  <Paragraphs>148</Paragraphs>
  <Slides>31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Funtastic</vt:lpstr>
      <vt:lpstr>Handyman</vt:lpstr>
      <vt:lpstr>MS Mincho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Xanh dương và Hồng Người Được tô màu Hình minh họa Nội quy Lớp học và Quy tắc ứng xử Trực tuyến Bản thuyết trình Giáo dục</dc:title>
  <cp:lastModifiedBy>asus PC</cp:lastModifiedBy>
  <cp:revision>73</cp:revision>
  <dcterms:created xsi:type="dcterms:W3CDTF">2006-08-16T00:00:00Z</dcterms:created>
  <dcterms:modified xsi:type="dcterms:W3CDTF">2024-08-04T14:01:20Z</dcterms:modified>
  <dc:identifier>DAFRR0rXZSo</dc:identifier>
</cp:coreProperties>
</file>