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71" r:id="rId8"/>
    <p:sldId id="260" r:id="rId9"/>
    <p:sldId id="261" r:id="rId10"/>
    <p:sldId id="272" r:id="rId11"/>
    <p:sldId id="275" r:id="rId12"/>
    <p:sldId id="273" r:id="rId13"/>
    <p:sldId id="262" r:id="rId14"/>
    <p:sldId id="276" r:id="rId15"/>
    <p:sldId id="277" r:id="rId16"/>
    <p:sldId id="263" r:id="rId17"/>
    <p:sldId id="264" r:id="rId18"/>
    <p:sldId id="274" r:id="rId19"/>
    <p:sldId id="278" r:id="rId20"/>
    <p:sldId id="279" r:id="rId21"/>
    <p:sldId id="266" r:id="rId22"/>
    <p:sldId id="268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5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10.jpe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737" y="1409701"/>
            <a:ext cx="17077664" cy="4592196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2841731" y="2439245"/>
            <a:ext cx="12197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Trình bày ý kiến về một </a:t>
            </a:r>
            <a:r>
              <a:rPr lang="vi-VN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sự</a:t>
            </a:r>
            <a:r>
              <a:rPr lang="vi-VN" sz="8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 </a:t>
            </a:r>
            <a:r>
              <a:rPr lang="vi-VN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việc</a:t>
            </a:r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 có tính thời sự</a:t>
            </a:r>
            <a:endParaRPr lang="en-GB" sz="8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ngelline" pitchFamily="2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3" y="1907876"/>
            <a:ext cx="12947245" cy="3113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8287" y="1959450"/>
            <a:ext cx="12751425" cy="4721767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5476714" y="3009900"/>
            <a:ext cx="7172486" cy="2667000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vi-VN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GB" sz="7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8287" y="2570603"/>
            <a:ext cx="12751425" cy="3431293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5258896" y="3543300"/>
            <a:ext cx="74350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GB" sz="6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4492"/>
              </p:ext>
            </p:extLst>
          </p:nvPr>
        </p:nvGraphicFramePr>
        <p:xfrm>
          <a:off x="914400" y="342900"/>
          <a:ext cx="16078200" cy="94465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258800"/>
                <a:gridCol w="28194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6850" algn="l"/>
                        </a:tabLst>
                      </a:pPr>
                      <a:r>
                        <a:rPr lang="pt-BR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CHUẨN BỊ BÀI </a:t>
                      </a:r>
                      <a:r>
                        <a:rPr lang="pt-BR" sz="32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6850" algn="l"/>
                        </a:tabLst>
                      </a:pPr>
                      <a:r>
                        <a:rPr lang="pt-BR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ý kiến </a:t>
                      </a:r>
                      <a:r>
                        <a:rPr lang="vi-VN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 một </a:t>
                      </a:r>
                      <a:r>
                        <a:rPr lang="vi-VN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 sự việc có tính thời sự </a:t>
                      </a:r>
                      <a:r>
                        <a:rPr lang="vi-VN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(HS chuẩn bị ở nhà)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Mục đích của bài nói - Đối tượng người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Thời gian trình bày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Đề tài của bài nói 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 việc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có tính thời sự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là sự việc gì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Nội dung bài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đầu: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Giới thiệu trực tiếp/ gián tiếp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 việc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 khai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Lí do lựa chọn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Trình bày ý kiến về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Nêu giải pháp giải quyết sự việc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thúc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Khẳng định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 điểm của bản thân về sự việc được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 luận.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lên suy nghĩ, mong muốn của bản thân liên quan đến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Phương tiện hỗ trợ bài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Dự kiến các câu hỏi của người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697699"/>
            <a:ext cx="14170700" cy="7629037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436554" y="1576187"/>
            <a:ext cx="5298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 đích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GB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 phục người nghe đồng tình với ý kiến của mình về cách giải quyết vấn đề, từ đó tác động đến nhận thức và hành động của người nghe.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6554" y="5391983"/>
            <a:ext cx="4820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</a:t>
            </a:r>
            <a:endParaRPr lang="vi-VN" sz="3200" b="1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quan tâm đến các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việc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tính thời sự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9872" y="1199049"/>
            <a:ext cx="67385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 nội dung bài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9276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một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việc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tính thời sự trong đời sống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92760" algn="l"/>
              </a:tabLst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ý và lập dàn ý cho bài nói theo các phần: Mở đầu, Triển khai, Kết luận.</a:t>
            </a:r>
            <a:endParaRPr lang="en-GB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một số từ ngữ then chốt phù hợp với vấn đề trình bày.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9964" y="5310089"/>
            <a:ext cx="64710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endParaRPr lang="en-GB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tự soát lại phần đã chuẩn bị của bài nói.</a:t>
            </a:r>
            <a:endParaRPr lang="en-GB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nói tập nói trước nhóm/tổ.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2436555" y="2166208"/>
            <a:ext cx="12945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ea typeface="MS Mincho"/>
              </a:rPr>
              <a:t>Bước 2: TRÌNH BÀY BÀI NÓI – TRAO ĐỔI, ĐÁNH GIÁ SAU KHI NÓI</a:t>
            </a:r>
            <a:endParaRPr lang="en-GB" sz="8800"/>
          </a:p>
        </p:txBody>
      </p:sp>
      <p:sp>
        <p:nvSpPr>
          <p:cNvPr id="8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03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1910052" y="2847876"/>
            <a:ext cx="1294239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9600" b="1">
                <a:latin typeface="iCiel Brush Up" panose="02000000000000000000" pitchFamily="2" charset="-93"/>
              </a:rPr>
              <a:t>CUỘC </a:t>
            </a:r>
            <a:r>
              <a:rPr lang="vi-VN" sz="9600" b="1" smtClean="0">
                <a:latin typeface="iCiel Brush Up" panose="02000000000000000000" pitchFamily="2" charset="-93"/>
              </a:rPr>
              <a:t>THI</a:t>
            </a:r>
            <a:endParaRPr lang="en-GB" sz="9600">
              <a:latin typeface="iCiel Brush Up" panose="02000000000000000000" pitchFamily="2" charset="-93"/>
            </a:endParaRPr>
          </a:p>
          <a:p>
            <a:pPr algn="ctr"/>
            <a:r>
              <a:rPr lang="vi-VN" sz="9600" b="1">
                <a:latin typeface="iCiel Brush Up" panose="02000000000000000000" pitchFamily="2" charset="-93"/>
              </a:rPr>
              <a:t>“NHÀ HÙNG BIỆN TÀI NĂNG”</a:t>
            </a:r>
            <a:endParaRPr lang="en-GB" sz="9600">
              <a:latin typeface="iCiel Brush Up" panose="02000000000000000000" pitchFamily="2" charset="-93"/>
            </a:endParaRPr>
          </a:p>
        </p:txBody>
      </p:sp>
      <p:sp>
        <p:nvSpPr>
          <p:cNvPr id="8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4614"/>
            <a:ext cx="15316200" cy="44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19959" y="2981421"/>
            <a:ext cx="12648082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đầu: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sự việc có tính thời sự và ý kiến cảu bản thân về sự việc này.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khai: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ngắn gọn lí do lựa chọn sự việc có tính thời sự này.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sự việc có tính thời sự được chọn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Chú ý sử dụng lí lẽ và bằng chứng.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giải pháp khả thi để giải quyết vấn đề.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thúc: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ý nghĩa của việc bàn luận về sự việc có tính thời sự này.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486400" y="952680"/>
            <a:ext cx="7391400" cy="1797658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81171" y="1453046"/>
            <a:ext cx="4325657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2"/>
              </a:lnSpc>
              <a:spcBef>
                <a:spcPct val="0"/>
              </a:spcBef>
            </a:pPr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</a:t>
            </a:r>
            <a:endParaRPr lang="en-US" sz="7200">
              <a:solidFill>
                <a:srgbClr val="6D3800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  <a:sym typeface="Londrina Soli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63745" y="3192043"/>
            <a:ext cx="11960510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Chú ý lắng nghe bài nói của bạn.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Nghe trên tinh thần chuẩn bị đưa ra quan điểm của mình để đối thoại với người nói.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Đặt câu hỏi để người nói trình bày, giải thích về những nội dung còn băn khoăn chưa rõ. 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Trao đổi với người nói về những điểm mà mình chưa đồng tình.</a:t>
            </a: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ea typeface="Sniglet"/>
              <a:cs typeface="Times New Roman" panose="02020603050405020304" pitchFamily="18" charset="0"/>
              <a:sym typeface="Snigle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486400" y="1104666"/>
            <a:ext cx="7391399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441055" y="1525668"/>
            <a:ext cx="536322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2"/>
              </a:lnSpc>
              <a:spcBef>
                <a:spcPct val="0"/>
              </a:spcBef>
            </a:pPr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</a:t>
            </a:r>
            <a:endParaRPr lang="en-US" sz="7200">
              <a:solidFill>
                <a:srgbClr val="6D3800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  <a:sym typeface="Londrina Soli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732971" y="682602"/>
            <a:ext cx="175260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GHI CHÉP PHẦN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 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pt-BR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ý kiến 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một 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sự việc có tính thời sự 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tài bài nói:……………………………………………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nói:……………………………………………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nghe:…………………………………………..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*Nhận xét về nội dung và cách thức trình bày của bài nói: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 trả lời các câu hỏi sau: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Đề tài bài nói có mang tính thời sự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nói đưa ra ý kiến gì về sự việc? Những lí lẽ, bằng chứng mà người viết đưa ra có đủ sức thuyết phục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Cách trình bày ý kiến của người viết có rõ ràng mạch lạc không? Các phương tiện phi ngôn ngữ có được sử dụng hiệu quả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*Câu hỏi về những điểm còn băn khoăn, muốn trao đổi để làm rõ thêm: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7095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2899909" y="346237"/>
            <a:ext cx="12389972" cy="161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79705" algn="ctr">
              <a:lnSpc>
                <a:spcPct val="130000"/>
              </a:lnSpc>
              <a:spcAft>
                <a:spcPts val="0"/>
              </a:spcAft>
            </a:pPr>
            <a:r>
              <a:rPr lang="vi-VN" sz="4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ĐÁNH GIÁ BÀI TRÌNH BÀY Ý KIẾN VỀ MỘT SỰ VIỆC CÓ TÍNH THỜI SỰ 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29696"/>
              </p:ext>
            </p:extLst>
          </p:nvPr>
        </p:nvGraphicFramePr>
        <p:xfrm>
          <a:off x="685800" y="2379552"/>
          <a:ext cx="16535400" cy="67111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759590"/>
                <a:gridCol w="2657810"/>
                <a:gridCol w="2118000"/>
              </a:tblGrid>
              <a:tr h="1093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vấn đề phù hợp.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thu hút.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ý kiến về vấn đề bằng một số luận điểm.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được làm sáng tỏ bằng lí lẽ, bằng chứng.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được giải pháp để giải quyết vấn đề.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360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ết </a:t>
                      </a: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 hiệu quả các phương tiện ngôn ngữ và phi ngôn ngữ.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ấn tượng.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thời gian theo quy định.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4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với người nghe khi nói, trao đổi với người nghe sau khi kết thúc bài nói.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8287" y="2121331"/>
            <a:ext cx="12751425" cy="4559887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5853996" y="2933700"/>
            <a:ext cx="6580006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vi-VN" sz="7200" b="1">
                <a:latin typeface="+mj-lt"/>
              </a:rPr>
              <a:t>HOẠT ĐỘNG </a:t>
            </a:r>
            <a:r>
              <a:rPr lang="vi-VN" sz="7200" b="1" smtClean="0">
                <a:latin typeface="+mj-lt"/>
              </a:rPr>
              <a:t>1</a:t>
            </a:r>
          </a:p>
          <a:p>
            <a:pPr algn="ctr"/>
            <a:r>
              <a:rPr lang="vi-VN" sz="7200" b="1" smtClean="0">
                <a:latin typeface="+mj-lt"/>
              </a:rPr>
              <a:t> </a:t>
            </a:r>
            <a:r>
              <a:rPr lang="vi-VN" sz="7200" b="1">
                <a:latin typeface="+mj-lt"/>
              </a:rPr>
              <a:t>KHỞI ĐỘNG</a:t>
            </a:r>
            <a:endParaRPr lang="en-GB" sz="720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7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8287" y="2121331"/>
            <a:ext cx="12751425" cy="4041878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5132595" y="2868849"/>
            <a:ext cx="7291484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vi-VN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GB" sz="8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45360" y="2357284"/>
            <a:ext cx="1267394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6600">
                <a:latin typeface="Times New Roman" panose="02020603050405020304" pitchFamily="18" charset="0"/>
                <a:cs typeface="Times New Roman" panose="02020603050405020304" pitchFamily="18" charset="0"/>
              </a:rPr>
              <a:t>quay sản phẩm video thuyết trình của cá nhân em, gửi vào zalo nhóm để nhờ các thành viên trong nhóm nhận xét, đánh giá chéo lẫn nhau.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8287" y="2570603"/>
            <a:ext cx="12751425" cy="3431293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26494" y="3314700"/>
            <a:ext cx="8484155" cy="165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9"/>
              </a:lnSpc>
              <a:spcBef>
                <a:spcPct val="0"/>
              </a:spcBef>
            </a:pPr>
            <a:r>
              <a:rPr lang="en-US" sz="9614" b="1">
                <a:solidFill>
                  <a:srgbClr val="6D3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  <a:sym typeface="Londrina Solid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76804" y="342901"/>
            <a:ext cx="14706196" cy="7270294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674491" y="560161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878685" y="864045"/>
            <a:ext cx="10302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 hình ảnh gợi cho em liên tưởng tới vấn đề nào mà em bắt gặp trong cuộc sống?</a:t>
            </a:r>
            <a:endParaRPr lang="en-GB" sz="4000"/>
          </a:p>
        </p:txBody>
      </p:sp>
      <p:pic>
        <p:nvPicPr>
          <p:cNvPr id="19" name="Picture 18" descr="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16" y="2765025"/>
            <a:ext cx="3536363" cy="324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601047" y="6352870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1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91" y="2806935"/>
            <a:ext cx="3460409" cy="3362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6416531" y="6361704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2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33" y="2756783"/>
            <a:ext cx="3405711" cy="3401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0235644" y="6351056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3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642" y="2705281"/>
            <a:ext cx="3202958" cy="3508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3744416" y="6337134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4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86163" y="1104666"/>
            <a:ext cx="6115674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90801" y="3201568"/>
            <a:ext cx="103099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khác giới ở tuổi học trò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445265" y="4151558"/>
            <a:ext cx="5897768" cy="81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2: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Bạo lực học đường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1694" y="5139482"/>
            <a:ext cx="133785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3: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Bạo lực ngôn từ trên</a:t>
            </a:r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MXH (bị tổn thương vì bình luận tiêu cực trên MXH)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7840" y="7078366"/>
            <a:ext cx="8739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4: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Xung đột giữa cha mẹ và con cái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rot="306718">
            <a:off x="1600201" y="2570603"/>
            <a:ext cx="15296198" cy="3431293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1600201" y="3211498"/>
            <a:ext cx="10045763" cy="19389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pPr algn="ctr"/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vi-VN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GB" sz="6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0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86496" y="3131384"/>
            <a:ext cx="594043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lang="en-GB" sz="5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07370" y="4789910"/>
            <a:ext cx="977854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có tính thời sự là những sự việc đã và đang diễn ra trong thực tiễn, thu hút sự quan tâm của nhiều người.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761770" y="1104666"/>
            <a:ext cx="11021030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87954" y="1409115"/>
            <a:ext cx="64661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 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3870895" y="2310534"/>
            <a:ext cx="10378505" cy="397596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ea typeface="Times New Roman" panose="02020603050405020304" pitchFamily="18" charset="0"/>
              </a:rPr>
              <a:t>2. Trình bày ý kiến của một vấn đề có tính thời sự, </a:t>
            </a:r>
            <a:r>
              <a:rPr lang="vi-VN" sz="7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 </a:t>
            </a:r>
            <a:r>
              <a:rPr lang="vi-VN" sz="7200" b="1">
                <a:latin typeface="Times New Roman" panose="02020603050405020304" pitchFamily="18" charset="0"/>
                <a:ea typeface="Times New Roman" panose="02020603050405020304" pitchFamily="18" charset="0"/>
              </a:rPr>
              <a:t>lưu ý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24241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29573" y="3130356"/>
            <a:ext cx="12228854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sự việc phù hợp với lứa tuổi, có tính thời sự, có ý nghĩa giáo dục.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kĩ sự việc, xác định ý kiến của bản thân về sự việc đó (đồng tình hay phản đối, có thể đồng tình, phản đối một phần).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Khi trình bày, cần đưa ra được các lí lẽ, kèm theo phân tích những bằng chứng tin cậy thể hiện quan điểm của bản thân.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Đưa ra hướng giải quyết hợp lí cho vấn đề.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ý nghĩa của việc bàn luận về vấn đề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761770" y="1104666"/>
            <a:ext cx="9725630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739564" y="1380452"/>
            <a:ext cx="528702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2"/>
              </a:lnSpc>
              <a:spcBef>
                <a:spcPct val="0"/>
              </a:spcBef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Về nội dung</a:t>
            </a:r>
            <a:endParaRPr lang="en-US" sz="5400">
              <a:solidFill>
                <a:srgbClr val="6D3800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  <a:sym typeface="Londrina Soli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630089" y="3651565"/>
            <a:ext cx="1106458" cy="11064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A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30089" y="5528977"/>
            <a:ext cx="1106458" cy="110645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A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92077" y="3810475"/>
            <a:ext cx="1142685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Nói to, rõ ràng, mạch lạc.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Sniglet"/>
              <a:cs typeface="Times New Roman" panose="02020603050405020304" pitchFamily="18" charset="0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91102" y="3836542"/>
            <a:ext cx="984433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91102" y="5713954"/>
            <a:ext cx="984433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83515" y="5253567"/>
            <a:ext cx="1142685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yếu tố phi ngôn ngữ (điệu bộ, cử chỉ, nét mặt, ánh mắt,...), các phương tiện hỗ trợ (tranh ảnh, video clip,...) phù hợp.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Sniglet"/>
              <a:cs typeface="Times New Roman" panose="02020603050405020304" pitchFamily="18" charset="0"/>
              <a:sym typeface="Sniglet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048000" y="1104666"/>
            <a:ext cx="12333971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471284" y="1284558"/>
            <a:ext cx="77875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Về cách trình bày</a:t>
            </a:r>
            <a:endParaRPr lang="en-GB" sz="6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1145</Words>
  <Application>Microsoft Office PowerPoint</Application>
  <PresentationFormat>Custom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#9Slide05 Angelline</vt:lpstr>
      <vt:lpstr>Arial</vt:lpstr>
      <vt:lpstr>Calibri</vt:lpstr>
      <vt:lpstr>iCiel Brush Up</vt:lpstr>
      <vt:lpstr>Londrina Solid</vt:lpstr>
      <vt:lpstr>MS Mincho</vt:lpstr>
      <vt:lpstr>Sniglet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Technology Product Development Presentation</dc:title>
  <cp:lastModifiedBy>asus PC</cp:lastModifiedBy>
  <cp:revision>46</cp:revision>
  <dcterms:created xsi:type="dcterms:W3CDTF">2006-08-16T00:00:00Z</dcterms:created>
  <dcterms:modified xsi:type="dcterms:W3CDTF">2024-08-04T05:05:04Z</dcterms:modified>
  <dc:identifier>DAGKjeX-BLo</dc:identifier>
</cp:coreProperties>
</file>