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6" r:id="rId4"/>
    <p:sldId id="267" r:id="rId5"/>
    <p:sldId id="268" r:id="rId6"/>
    <p:sldId id="269" r:id="rId7"/>
    <p:sldId id="292" r:id="rId8"/>
    <p:sldId id="271" r:id="rId9"/>
    <p:sldId id="272" r:id="rId10"/>
    <p:sldId id="273" r:id="rId11"/>
    <p:sldId id="274" r:id="rId12"/>
    <p:sldId id="270" r:id="rId13"/>
    <p:sldId id="275" r:id="rId14"/>
    <p:sldId id="276" r:id="rId15"/>
    <p:sldId id="277" r:id="rId16"/>
    <p:sldId id="278" r:id="rId17"/>
    <p:sldId id="284" r:id="rId18"/>
    <p:sldId id="279" r:id="rId19"/>
    <p:sldId id="280" r:id="rId20"/>
    <p:sldId id="285" r:id="rId21"/>
    <p:sldId id="288" r:id="rId22"/>
    <p:sldId id="287" r:id="rId23"/>
    <p:sldId id="289" r:id="rId24"/>
    <p:sldId id="286" r:id="rId25"/>
    <p:sldId id="282" r:id="rId26"/>
    <p:sldId id="290" r:id="rId27"/>
    <p:sldId id="283" r:id="rId28"/>
    <p:sldId id="281" r:id="rId29"/>
    <p:sldId id="259" r:id="rId30"/>
    <p:sldId id="291" r:id="rId31"/>
    <p:sldId id="258" r:id="rId32"/>
    <p:sldId id="264" r:id="rId33"/>
    <p:sldId id="265" r:id="rId3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660"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32.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6.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6.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6.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6.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6.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6.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4.png"/><Relationship Id="rId5" Type="http://schemas.openxmlformats.org/officeDocument/2006/relationships/image" Target="../media/image4.png"/><Relationship Id="rId10" Type="http://schemas.openxmlformats.org/officeDocument/2006/relationships/image" Target="../media/image13.svg"/><Relationship Id="rId4" Type="http://schemas.openxmlformats.org/officeDocument/2006/relationships/image" Target="../media/image3.png"/><Relationship Id="rId9" Type="http://schemas.openxmlformats.org/officeDocument/2006/relationships/image" Target="../media/image13.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6.png"/><Relationship Id="rId7"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6.png"/><Relationship Id="rId7"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6.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6.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6.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image" Target="../media/image1.jpeg"/><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4.png"/><Relationship Id="rId5" Type="http://schemas.openxmlformats.org/officeDocument/2006/relationships/image" Target="../media/image4.png"/><Relationship Id="rId10" Type="http://schemas.openxmlformats.org/officeDocument/2006/relationships/image" Target="../media/image13.svg"/><Relationship Id="rId4" Type="http://schemas.openxmlformats.org/officeDocument/2006/relationships/image" Target="../media/image3.png"/><Relationship Id="rId9" Type="http://schemas.openxmlformats.org/officeDocument/2006/relationships/image" Target="../media/image13.png"/><Relationship Id="rId14" Type="http://schemas.openxmlformats.org/officeDocument/2006/relationships/image" Target="../media/image41.PNG"/></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32.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6.pn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6.png"/><Relationship Id="rId7"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2.svg"/><Relationship Id="rId4" Type="http://schemas.openxmlformats.org/officeDocument/2006/relationships/image" Target="../media/image42.png"/><Relationship Id="rId9" Type="http://schemas.openxmlformats.org/officeDocument/2006/relationships/image" Target="../media/image38.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4.png"/><Relationship Id="rId5" Type="http://schemas.openxmlformats.org/officeDocument/2006/relationships/image" Target="../media/image4.png"/><Relationship Id="rId10" Type="http://schemas.openxmlformats.org/officeDocument/2006/relationships/image" Target="../media/image13.svg"/><Relationship Id="rId4" Type="http://schemas.openxmlformats.org/officeDocument/2006/relationships/image" Target="../media/image3.png"/><Relationship Id="rId9" Type="http://schemas.openxmlformats.org/officeDocument/2006/relationships/image" Target="../media/image13.pn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4.png"/><Relationship Id="rId5" Type="http://schemas.openxmlformats.org/officeDocument/2006/relationships/image" Target="../media/image4.png"/><Relationship Id="rId10" Type="http://schemas.openxmlformats.org/officeDocument/2006/relationships/image" Target="../media/image13.svg"/><Relationship Id="rId4" Type="http://schemas.openxmlformats.org/officeDocument/2006/relationships/image" Target="../media/image3.png"/><Relationship Id="rId9" Type="http://schemas.openxmlformats.org/officeDocument/2006/relationships/image" Target="../media/image13.png"/><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32.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grpSp>
        <p:nvGrpSpPr>
          <p:cNvPr id="3" name="Group 3"/>
          <p:cNvGrpSpPr/>
          <p:nvPr/>
        </p:nvGrpSpPr>
        <p:grpSpPr>
          <a:xfrm>
            <a:off x="-784752" y="8624599"/>
            <a:ext cx="21057187" cy="4800310"/>
            <a:chOff x="0" y="0"/>
            <a:chExt cx="28076250" cy="6400414"/>
          </a:xfrm>
        </p:grpSpPr>
        <p:sp>
          <p:nvSpPr>
            <p:cNvPr id="4" name="Freeform 4"/>
            <p:cNvSpPr/>
            <p:nvPr/>
          </p:nvSpPr>
          <p:spPr>
            <a:xfrm>
              <a:off x="0"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sp>
          <p:nvSpPr>
            <p:cNvPr id="5" name="Freeform 5"/>
            <p:cNvSpPr/>
            <p:nvPr/>
          </p:nvSpPr>
          <p:spPr>
            <a:xfrm>
              <a:off x="8938871"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sp>
          <p:nvSpPr>
            <p:cNvPr id="6" name="Freeform 6"/>
            <p:cNvSpPr/>
            <p:nvPr/>
          </p:nvSpPr>
          <p:spPr>
            <a:xfrm>
              <a:off x="16278253"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grpSp>
      <p:sp>
        <p:nvSpPr>
          <p:cNvPr id="7" name="Freeform 7"/>
          <p:cNvSpPr/>
          <p:nvPr/>
        </p:nvSpPr>
        <p:spPr>
          <a:xfrm rot="-95840">
            <a:off x="-762732" y="4099286"/>
            <a:ext cx="3343962" cy="5204610"/>
          </a:xfrm>
          <a:custGeom>
            <a:avLst/>
            <a:gdLst/>
            <a:ahLst/>
            <a:cxnLst/>
            <a:rect l="l" t="t" r="r" b="b"/>
            <a:pathLst>
              <a:path w="3343962" h="5204610">
                <a:moveTo>
                  <a:pt x="0" y="0"/>
                </a:moveTo>
                <a:lnTo>
                  <a:pt x="3343962" y="0"/>
                </a:lnTo>
                <a:lnTo>
                  <a:pt x="3343962" y="5204610"/>
                </a:lnTo>
                <a:lnTo>
                  <a:pt x="0" y="5204610"/>
                </a:lnTo>
                <a:lnTo>
                  <a:pt x="0" y="0"/>
                </a:lnTo>
                <a:close/>
              </a:path>
            </a:pathLst>
          </a:custGeom>
          <a:blipFill>
            <a:blip r:embed="rId4"/>
            <a:stretch>
              <a:fillRect/>
            </a:stretch>
          </a:blipFill>
        </p:spPr>
      </p:sp>
      <p:sp>
        <p:nvSpPr>
          <p:cNvPr id="8" name="Freeform 8"/>
          <p:cNvSpPr/>
          <p:nvPr/>
        </p:nvSpPr>
        <p:spPr>
          <a:xfrm>
            <a:off x="-595720" y="7701387"/>
            <a:ext cx="3248841" cy="1846425"/>
          </a:xfrm>
          <a:custGeom>
            <a:avLst/>
            <a:gdLst/>
            <a:ahLst/>
            <a:cxnLst/>
            <a:rect l="l" t="t" r="r" b="b"/>
            <a:pathLst>
              <a:path w="3248841" h="1846425">
                <a:moveTo>
                  <a:pt x="0" y="0"/>
                </a:moveTo>
                <a:lnTo>
                  <a:pt x="3248840" y="0"/>
                </a:lnTo>
                <a:lnTo>
                  <a:pt x="3248840" y="1846425"/>
                </a:lnTo>
                <a:lnTo>
                  <a:pt x="0" y="1846425"/>
                </a:lnTo>
                <a:lnTo>
                  <a:pt x="0" y="0"/>
                </a:lnTo>
                <a:close/>
              </a:path>
            </a:pathLst>
          </a:custGeom>
          <a:blipFill>
            <a:blip r:embed="rId5"/>
            <a:stretch>
              <a:fillRect/>
            </a:stretch>
          </a:blipFill>
        </p:spPr>
      </p:sp>
      <p:sp>
        <p:nvSpPr>
          <p:cNvPr id="9" name="Freeform 9"/>
          <p:cNvSpPr/>
          <p:nvPr/>
        </p:nvSpPr>
        <p:spPr>
          <a:xfrm>
            <a:off x="15739176" y="2609286"/>
            <a:ext cx="4613106" cy="6601940"/>
          </a:xfrm>
          <a:custGeom>
            <a:avLst/>
            <a:gdLst/>
            <a:ahLst/>
            <a:cxnLst/>
            <a:rect l="l" t="t" r="r" b="b"/>
            <a:pathLst>
              <a:path w="4613106" h="6601940">
                <a:moveTo>
                  <a:pt x="0" y="0"/>
                </a:moveTo>
                <a:lnTo>
                  <a:pt x="4613106" y="0"/>
                </a:lnTo>
                <a:lnTo>
                  <a:pt x="4613106" y="6601941"/>
                </a:lnTo>
                <a:lnTo>
                  <a:pt x="0" y="6601941"/>
                </a:lnTo>
                <a:lnTo>
                  <a:pt x="0" y="0"/>
                </a:lnTo>
                <a:close/>
              </a:path>
            </a:pathLst>
          </a:custGeom>
          <a:blipFill>
            <a:blip r:embed="rId6"/>
            <a:stretch>
              <a:fillRect/>
            </a:stretch>
          </a:blipFill>
        </p:spPr>
      </p:sp>
      <p:sp>
        <p:nvSpPr>
          <p:cNvPr id="10" name="Freeform 10"/>
          <p:cNvSpPr/>
          <p:nvPr/>
        </p:nvSpPr>
        <p:spPr>
          <a:xfrm>
            <a:off x="15634880" y="7411875"/>
            <a:ext cx="3248841" cy="1846425"/>
          </a:xfrm>
          <a:custGeom>
            <a:avLst/>
            <a:gdLst/>
            <a:ahLst/>
            <a:cxnLst/>
            <a:rect l="l" t="t" r="r" b="b"/>
            <a:pathLst>
              <a:path w="3248841" h="1846425">
                <a:moveTo>
                  <a:pt x="0" y="0"/>
                </a:moveTo>
                <a:lnTo>
                  <a:pt x="3248840" y="0"/>
                </a:lnTo>
                <a:lnTo>
                  <a:pt x="3248840" y="1846425"/>
                </a:lnTo>
                <a:lnTo>
                  <a:pt x="0" y="1846425"/>
                </a:lnTo>
                <a:lnTo>
                  <a:pt x="0" y="0"/>
                </a:lnTo>
                <a:close/>
              </a:path>
            </a:pathLst>
          </a:custGeom>
          <a:blipFill>
            <a:blip r:embed="rId5"/>
            <a:stretch>
              <a:fillRect/>
            </a:stretch>
          </a:blipFill>
        </p:spPr>
      </p:sp>
      <p:sp>
        <p:nvSpPr>
          <p:cNvPr id="11" name="Freeform 11"/>
          <p:cNvSpPr/>
          <p:nvPr/>
        </p:nvSpPr>
        <p:spPr>
          <a:xfrm flipH="1">
            <a:off x="4265411" y="5774820"/>
            <a:ext cx="626436" cy="617040"/>
          </a:xfrm>
          <a:custGeom>
            <a:avLst/>
            <a:gdLst/>
            <a:ahLst/>
            <a:cxnLst/>
            <a:rect l="l" t="t" r="r" b="b"/>
            <a:pathLst>
              <a:path w="626436" h="617040">
                <a:moveTo>
                  <a:pt x="626437" y="0"/>
                </a:moveTo>
                <a:lnTo>
                  <a:pt x="0" y="0"/>
                </a:lnTo>
                <a:lnTo>
                  <a:pt x="0" y="617040"/>
                </a:lnTo>
                <a:lnTo>
                  <a:pt x="626437" y="617040"/>
                </a:lnTo>
                <a:lnTo>
                  <a:pt x="626437" y="0"/>
                </a:lnTo>
                <a:close/>
              </a:path>
            </a:pathLst>
          </a:custGeom>
          <a:blipFill>
            <a:blip r:embed="rId7"/>
            <a:stretch>
              <a:fillRect/>
            </a:stretch>
          </a:blipFill>
        </p:spPr>
      </p:sp>
      <p:sp>
        <p:nvSpPr>
          <p:cNvPr id="12" name="Freeform 12"/>
          <p:cNvSpPr/>
          <p:nvPr/>
        </p:nvSpPr>
        <p:spPr>
          <a:xfrm rot="2615312">
            <a:off x="15462349" y="496368"/>
            <a:ext cx="3396816" cy="1133687"/>
          </a:xfrm>
          <a:custGeom>
            <a:avLst/>
            <a:gdLst/>
            <a:ahLst/>
            <a:cxnLst/>
            <a:rect l="l" t="t" r="r" b="b"/>
            <a:pathLst>
              <a:path w="3396816" h="1133687">
                <a:moveTo>
                  <a:pt x="0" y="0"/>
                </a:moveTo>
                <a:lnTo>
                  <a:pt x="3396816" y="0"/>
                </a:lnTo>
                <a:lnTo>
                  <a:pt x="3396816" y="1133687"/>
                </a:lnTo>
                <a:lnTo>
                  <a:pt x="0" y="1133687"/>
                </a:lnTo>
                <a:lnTo>
                  <a:pt x="0" y="0"/>
                </a:lnTo>
                <a:close/>
              </a:path>
            </a:pathLst>
          </a:custGeom>
          <a:blipFill>
            <a:blip r:embed="rId8"/>
            <a:stretch>
              <a:fillRect/>
            </a:stretch>
          </a:blipFill>
        </p:spPr>
      </p:sp>
      <p:sp>
        <p:nvSpPr>
          <p:cNvPr id="13" name="Freeform 13"/>
          <p:cNvSpPr/>
          <p:nvPr/>
        </p:nvSpPr>
        <p:spPr>
          <a:xfrm>
            <a:off x="4891848" y="8117398"/>
            <a:ext cx="1436843" cy="1014404"/>
          </a:xfrm>
          <a:custGeom>
            <a:avLst/>
            <a:gdLst/>
            <a:ahLst/>
            <a:cxnLst/>
            <a:rect l="l" t="t" r="r" b="b"/>
            <a:pathLst>
              <a:path w="1436843" h="1014404">
                <a:moveTo>
                  <a:pt x="0" y="0"/>
                </a:moveTo>
                <a:lnTo>
                  <a:pt x="1436842" y="0"/>
                </a:lnTo>
                <a:lnTo>
                  <a:pt x="1436842" y="1014403"/>
                </a:lnTo>
                <a:lnTo>
                  <a:pt x="0" y="1014403"/>
                </a:lnTo>
                <a:lnTo>
                  <a:pt x="0" y="0"/>
                </a:lnTo>
                <a:close/>
              </a:path>
            </a:pathLst>
          </a:custGeom>
          <a:blipFill>
            <a:blip r:embed="rId9"/>
            <a:stretch>
              <a:fillRect/>
            </a:stretch>
          </a:blipFill>
        </p:spPr>
      </p:sp>
      <p:sp>
        <p:nvSpPr>
          <p:cNvPr id="14" name="Freeform 14"/>
          <p:cNvSpPr/>
          <p:nvPr/>
        </p:nvSpPr>
        <p:spPr>
          <a:xfrm>
            <a:off x="14407890" y="2644791"/>
            <a:ext cx="626436" cy="617040"/>
          </a:xfrm>
          <a:custGeom>
            <a:avLst/>
            <a:gdLst/>
            <a:ahLst/>
            <a:cxnLst/>
            <a:rect l="l" t="t" r="r" b="b"/>
            <a:pathLst>
              <a:path w="626436" h="617040">
                <a:moveTo>
                  <a:pt x="0" y="0"/>
                </a:moveTo>
                <a:lnTo>
                  <a:pt x="626436" y="0"/>
                </a:lnTo>
                <a:lnTo>
                  <a:pt x="626436" y="617040"/>
                </a:lnTo>
                <a:lnTo>
                  <a:pt x="0" y="617040"/>
                </a:lnTo>
                <a:lnTo>
                  <a:pt x="0" y="0"/>
                </a:lnTo>
                <a:close/>
              </a:path>
            </a:pathLst>
          </a:custGeom>
          <a:blipFill>
            <a:blip r:embed="rId7"/>
            <a:stretch>
              <a:fillRect/>
            </a:stretch>
          </a:blipFill>
        </p:spPr>
      </p:sp>
      <p:sp>
        <p:nvSpPr>
          <p:cNvPr id="15" name="Freeform 15"/>
          <p:cNvSpPr/>
          <p:nvPr/>
        </p:nvSpPr>
        <p:spPr>
          <a:xfrm rot="-2611248">
            <a:off x="-911134" y="461856"/>
            <a:ext cx="3396816" cy="1133687"/>
          </a:xfrm>
          <a:custGeom>
            <a:avLst/>
            <a:gdLst/>
            <a:ahLst/>
            <a:cxnLst/>
            <a:rect l="l" t="t" r="r" b="b"/>
            <a:pathLst>
              <a:path w="3396816" h="1133687">
                <a:moveTo>
                  <a:pt x="0" y="0"/>
                </a:moveTo>
                <a:lnTo>
                  <a:pt x="3396816" y="0"/>
                </a:lnTo>
                <a:lnTo>
                  <a:pt x="3396816" y="1133688"/>
                </a:lnTo>
                <a:lnTo>
                  <a:pt x="0" y="1133688"/>
                </a:lnTo>
                <a:lnTo>
                  <a:pt x="0" y="0"/>
                </a:lnTo>
                <a:close/>
              </a:path>
            </a:pathLst>
          </a:custGeom>
          <a:blipFill>
            <a:blip r:embed="rId8"/>
            <a:stretch>
              <a:fillRect/>
            </a:stretch>
          </a:blipFill>
        </p:spPr>
      </p:sp>
      <p:sp>
        <p:nvSpPr>
          <p:cNvPr id="16" name="Freeform 16"/>
          <p:cNvSpPr/>
          <p:nvPr/>
        </p:nvSpPr>
        <p:spPr>
          <a:xfrm>
            <a:off x="11902968" y="7151468"/>
            <a:ext cx="1719953" cy="2198023"/>
          </a:xfrm>
          <a:custGeom>
            <a:avLst/>
            <a:gdLst/>
            <a:ahLst/>
            <a:cxnLst/>
            <a:rect l="l" t="t" r="r" b="b"/>
            <a:pathLst>
              <a:path w="1719953" h="2198023">
                <a:moveTo>
                  <a:pt x="0" y="0"/>
                </a:moveTo>
                <a:lnTo>
                  <a:pt x="1719954" y="0"/>
                </a:lnTo>
                <a:lnTo>
                  <a:pt x="1719954" y="2198023"/>
                </a:lnTo>
                <a:lnTo>
                  <a:pt x="0" y="2198023"/>
                </a:lnTo>
                <a:lnTo>
                  <a:pt x="0" y="0"/>
                </a:lnTo>
                <a:close/>
              </a:path>
            </a:pathLst>
          </a:custGeom>
          <a:blipFill>
            <a:blip r:embed="rId10"/>
            <a:stretch>
              <a:fillRect/>
            </a:stretch>
          </a:blipFill>
        </p:spPr>
      </p:sp>
      <p:grpSp>
        <p:nvGrpSpPr>
          <p:cNvPr id="17" name="Group 17"/>
          <p:cNvGrpSpPr/>
          <p:nvPr/>
        </p:nvGrpSpPr>
        <p:grpSpPr>
          <a:xfrm>
            <a:off x="3528094" y="879603"/>
            <a:ext cx="11231813" cy="7370877"/>
            <a:chOff x="0" y="0"/>
            <a:chExt cx="812800" cy="533400"/>
          </a:xfrm>
        </p:grpSpPr>
        <p:sp>
          <p:nvSpPr>
            <p:cNvPr id="18" name="Freeform 18"/>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3F6F7"/>
            </a:solidFill>
          </p:spPr>
        </p:sp>
        <p:sp>
          <p:nvSpPr>
            <p:cNvPr id="19" name="TextBox 19"/>
            <p:cNvSpPr txBox="1"/>
            <p:nvPr/>
          </p:nvSpPr>
          <p:spPr>
            <a:xfrm>
              <a:off x="38100" y="50800"/>
              <a:ext cx="736600" cy="406400"/>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3990058" y="1713656"/>
            <a:ext cx="10015997" cy="4678204"/>
          </a:xfrm>
          <a:prstGeom prst="rect">
            <a:avLst/>
          </a:prstGeom>
        </p:spPr>
        <p:txBody>
          <a:bodyPr wrap="square" lIns="0" tIns="0" rIns="0" bIns="0" rtlCol="0" anchor="t">
            <a:spAutoFit/>
          </a:bodyPr>
          <a:lstStyle/>
          <a:p>
            <a:pPr algn="ctr"/>
            <a:r>
              <a:rPr lang="vi-VN" sz="8800" b="1" smtClean="0">
                <a:latin typeface="iCiel Baliho Script" pitchFamily="50" charset="-93"/>
                <a:ea typeface="#9Slide05 Amtenar" panose="02000000000000000000" pitchFamily="2" charset="-93"/>
              </a:rPr>
              <a:t>Viết Bài Văn Nghị Luận</a:t>
            </a:r>
            <a:r>
              <a:rPr lang="en-US" sz="8800" b="1" smtClean="0">
                <a:latin typeface="iCiel Baliho Script" pitchFamily="50" charset="-93"/>
                <a:ea typeface="#9Slide05 Amtenar" panose="02000000000000000000" pitchFamily="2" charset="-93"/>
              </a:rPr>
              <a:t> </a:t>
            </a:r>
            <a:r>
              <a:rPr lang="vi-VN" sz="8800" b="1" smtClean="0">
                <a:latin typeface="iCiel Baliho Script" pitchFamily="50" charset="-93"/>
                <a:ea typeface="#9Slide05 Amtenar" panose="02000000000000000000" pitchFamily="2" charset="-93"/>
              </a:rPr>
              <a:t>Xã Hội Về Một Vấn Đề Cần Giải Quyết </a:t>
            </a:r>
            <a:endParaRPr lang="en-GB" sz="8800">
              <a:latin typeface="iCiel Baliho Script" pitchFamily="50" charset="-93"/>
              <a:ea typeface="#9Slide05 Amtenar" panose="02000000000000000000" pitchFamily="2" charset="-93"/>
            </a:endParaRPr>
          </a:p>
          <a:p>
            <a:r>
              <a:rPr lang="vi-VN" sz="4000" b="1"/>
              <a:t> </a:t>
            </a:r>
            <a:endParaRPr lang="en-GB" sz="4000"/>
          </a:p>
        </p:txBody>
      </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28093" y="924223"/>
            <a:ext cx="11254286" cy="522984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sp>
        <p:nvSpPr>
          <p:cNvPr id="3" name="Freeform 3"/>
          <p:cNvSpPr/>
          <p:nvPr/>
        </p:nvSpPr>
        <p:spPr>
          <a:xfrm flipH="1">
            <a:off x="6451400" y="8244888"/>
            <a:ext cx="14791055" cy="5382168"/>
          </a:xfrm>
          <a:custGeom>
            <a:avLst/>
            <a:gdLst/>
            <a:ahLst/>
            <a:cxnLst/>
            <a:rect l="l" t="t" r="r" b="b"/>
            <a:pathLst>
              <a:path w="14791055" h="5382168">
                <a:moveTo>
                  <a:pt x="14791054" y="0"/>
                </a:moveTo>
                <a:lnTo>
                  <a:pt x="0" y="0"/>
                </a:lnTo>
                <a:lnTo>
                  <a:pt x="0" y="5382168"/>
                </a:lnTo>
                <a:lnTo>
                  <a:pt x="14791054" y="5382168"/>
                </a:lnTo>
                <a:lnTo>
                  <a:pt x="14791054" y="0"/>
                </a:lnTo>
                <a:close/>
              </a:path>
            </a:pathLst>
          </a:custGeom>
          <a:blipFill>
            <a:blip r:embed="rId3"/>
            <a:stretch>
              <a:fillRect/>
            </a:stretch>
          </a:blipFill>
        </p:spPr>
      </p:sp>
      <p:sp>
        <p:nvSpPr>
          <p:cNvPr id="4" name="Freeform 4"/>
          <p:cNvSpPr/>
          <p:nvPr/>
        </p:nvSpPr>
        <p:spPr>
          <a:xfrm>
            <a:off x="-1572753" y="8244888"/>
            <a:ext cx="14791055" cy="5382168"/>
          </a:xfrm>
          <a:custGeom>
            <a:avLst/>
            <a:gdLst/>
            <a:ahLst/>
            <a:cxnLst/>
            <a:rect l="l" t="t" r="r" b="b"/>
            <a:pathLst>
              <a:path w="14791055" h="5382168">
                <a:moveTo>
                  <a:pt x="0" y="0"/>
                </a:moveTo>
                <a:lnTo>
                  <a:pt x="14791055" y="0"/>
                </a:lnTo>
                <a:lnTo>
                  <a:pt x="14791055" y="5382168"/>
                </a:lnTo>
                <a:lnTo>
                  <a:pt x="0" y="5382168"/>
                </a:lnTo>
                <a:lnTo>
                  <a:pt x="0" y="0"/>
                </a:lnTo>
                <a:close/>
              </a:path>
            </a:pathLst>
          </a:custGeom>
          <a:blipFill>
            <a:blip r:embed="rId3"/>
            <a:stretch>
              <a:fillRect/>
            </a:stretch>
          </a:blipFill>
        </p:spPr>
      </p:sp>
      <p:grpSp>
        <p:nvGrpSpPr>
          <p:cNvPr id="5" name="Group 5"/>
          <p:cNvGrpSpPr/>
          <p:nvPr/>
        </p:nvGrpSpPr>
        <p:grpSpPr>
          <a:xfrm>
            <a:off x="1500183" y="1699566"/>
            <a:ext cx="5884981" cy="3050586"/>
            <a:chOff x="0" y="-47625"/>
            <a:chExt cx="2374870" cy="683854"/>
          </a:xfrm>
        </p:grpSpPr>
        <p:sp>
          <p:nvSpPr>
            <p:cNvPr id="6" name="Freeform 6"/>
            <p:cNvSpPr/>
            <p:nvPr/>
          </p:nvSpPr>
          <p:spPr>
            <a:xfrm>
              <a:off x="0" y="0"/>
              <a:ext cx="2374870" cy="636229"/>
            </a:xfrm>
            <a:custGeom>
              <a:avLst/>
              <a:gdLst/>
              <a:ahLst/>
              <a:cxnLst/>
              <a:rect l="l" t="t" r="r" b="b"/>
              <a:pathLst>
                <a:path w="2318698" h="636229">
                  <a:moveTo>
                    <a:pt x="44407" y="0"/>
                  </a:moveTo>
                  <a:lnTo>
                    <a:pt x="2274291" y="0"/>
                  </a:lnTo>
                  <a:cubicBezTo>
                    <a:pt x="2286068" y="0"/>
                    <a:pt x="2297363" y="4679"/>
                    <a:pt x="2305691" y="13006"/>
                  </a:cubicBezTo>
                  <a:cubicBezTo>
                    <a:pt x="2314019" y="21334"/>
                    <a:pt x="2318698" y="32629"/>
                    <a:pt x="2318698" y="44407"/>
                  </a:cubicBezTo>
                  <a:lnTo>
                    <a:pt x="2318698" y="591822"/>
                  </a:lnTo>
                  <a:cubicBezTo>
                    <a:pt x="2318698" y="603600"/>
                    <a:pt x="2314019" y="614895"/>
                    <a:pt x="2305691" y="623222"/>
                  </a:cubicBezTo>
                  <a:cubicBezTo>
                    <a:pt x="2297363" y="631550"/>
                    <a:pt x="2286068" y="636229"/>
                    <a:pt x="2274291" y="636229"/>
                  </a:cubicBezTo>
                  <a:lnTo>
                    <a:pt x="44407" y="636229"/>
                  </a:lnTo>
                  <a:cubicBezTo>
                    <a:pt x="32629" y="636229"/>
                    <a:pt x="21334" y="631550"/>
                    <a:pt x="13006" y="623222"/>
                  </a:cubicBezTo>
                  <a:cubicBezTo>
                    <a:pt x="4679" y="614895"/>
                    <a:pt x="0" y="603600"/>
                    <a:pt x="0" y="591822"/>
                  </a:cubicBezTo>
                  <a:lnTo>
                    <a:pt x="0" y="44407"/>
                  </a:lnTo>
                  <a:cubicBezTo>
                    <a:pt x="0" y="32629"/>
                    <a:pt x="4679" y="21334"/>
                    <a:pt x="13006" y="13006"/>
                  </a:cubicBezTo>
                  <a:cubicBezTo>
                    <a:pt x="21334" y="4679"/>
                    <a:pt x="32629" y="0"/>
                    <a:pt x="44407" y="0"/>
                  </a:cubicBezTo>
                  <a:close/>
                </a:path>
              </a:pathLst>
            </a:custGeom>
            <a:solidFill>
              <a:srgbClr val="FFFFFF"/>
            </a:solidFill>
            <a:ln w="28575" cap="rnd">
              <a:solidFill>
                <a:srgbClr val="C3714B"/>
              </a:solidFill>
              <a:prstDash val="solid"/>
              <a:round/>
            </a:ln>
          </p:spPr>
        </p:sp>
        <p:sp>
          <p:nvSpPr>
            <p:cNvPr id="7" name="TextBox 7"/>
            <p:cNvSpPr txBox="1"/>
            <p:nvPr/>
          </p:nvSpPr>
          <p:spPr>
            <a:xfrm>
              <a:off x="0" y="-47625"/>
              <a:ext cx="2318698" cy="683854"/>
            </a:xfrm>
            <a:prstGeom prst="rect">
              <a:avLst/>
            </a:prstGeom>
          </p:spPr>
          <p:txBody>
            <a:bodyPr lIns="37222" tIns="37222" rIns="37222" bIns="37222" rtlCol="0" anchor="ctr"/>
            <a:lstStyle/>
            <a:p>
              <a:pPr algn="ctr">
                <a:lnSpc>
                  <a:spcPts val="2659"/>
                </a:lnSpc>
              </a:pPr>
              <a:endParaRPr>
                <a:solidFill>
                  <a:prstClr val="black"/>
                </a:solidFill>
              </a:endParaRPr>
            </a:p>
          </p:txBody>
        </p:sp>
      </p:grpSp>
      <p:grpSp>
        <p:nvGrpSpPr>
          <p:cNvPr id="8" name="Group 8"/>
          <p:cNvGrpSpPr/>
          <p:nvPr/>
        </p:nvGrpSpPr>
        <p:grpSpPr>
          <a:xfrm>
            <a:off x="141287" y="1819079"/>
            <a:ext cx="1694615" cy="1694615"/>
            <a:chOff x="0" y="0"/>
            <a:chExt cx="2259487" cy="2259487"/>
          </a:xfrm>
        </p:grpSpPr>
        <p:grpSp>
          <p:nvGrpSpPr>
            <p:cNvPr id="9" name="Group 9"/>
            <p:cNvGrpSpPr/>
            <p:nvPr/>
          </p:nvGrpSpPr>
          <p:grpSpPr>
            <a:xfrm>
              <a:off x="0" y="0"/>
              <a:ext cx="2259487" cy="225948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3714B"/>
              </a:solidFill>
            </p:spPr>
          </p:sp>
          <p:sp>
            <p:nvSpPr>
              <p:cNvPr id="11" name="TextBox 11"/>
              <p:cNvSpPr txBox="1"/>
              <p:nvPr/>
            </p:nvSpPr>
            <p:spPr>
              <a:xfrm>
                <a:off x="76200" y="38100"/>
                <a:ext cx="660400" cy="698500"/>
              </a:xfrm>
              <a:prstGeom prst="rect">
                <a:avLst/>
              </a:prstGeom>
            </p:spPr>
            <p:txBody>
              <a:bodyPr lIns="48107" tIns="48107" rIns="48107" bIns="48107" rtlCol="0" anchor="ctr"/>
              <a:lstStyle/>
              <a:p>
                <a:pPr algn="ctr">
                  <a:lnSpc>
                    <a:spcPts val="2659"/>
                  </a:lnSpc>
                </a:pPr>
                <a:endParaRPr sz="8000">
                  <a:solidFill>
                    <a:prstClr val="black"/>
                  </a:solidFill>
                  <a:latin typeface="Times New Roman" panose="02020603050405020304" pitchFamily="18" charset="0"/>
                  <a:cs typeface="Times New Roman" panose="02020603050405020304" pitchFamily="18" charset="0"/>
                </a:endParaRPr>
              </a:p>
            </p:txBody>
          </p:sp>
        </p:grpSp>
        <p:sp>
          <p:nvSpPr>
            <p:cNvPr id="12" name="TextBox 12"/>
            <p:cNvSpPr txBox="1"/>
            <p:nvPr/>
          </p:nvSpPr>
          <p:spPr>
            <a:xfrm>
              <a:off x="102846" y="283746"/>
              <a:ext cx="2053795" cy="1531790"/>
            </a:xfrm>
            <a:prstGeom prst="rect">
              <a:avLst/>
            </a:prstGeom>
          </p:spPr>
          <p:txBody>
            <a:bodyPr lIns="0" tIns="0" rIns="0" bIns="0" rtlCol="0" anchor="t">
              <a:spAutoFit/>
            </a:bodyPr>
            <a:lstStyle/>
            <a:p>
              <a:pPr algn="ctr">
                <a:lnSpc>
                  <a:spcPts val="8756"/>
                </a:lnSpc>
              </a:pPr>
              <a:r>
                <a:rPr lang="en-US" sz="8000">
                  <a:solidFill>
                    <a:srgbClr val="FFFFFF"/>
                  </a:solidFill>
                  <a:latin typeface="Times New Roman" panose="02020603050405020304" pitchFamily="18" charset="0"/>
                  <a:ea typeface="Rubik One"/>
                  <a:cs typeface="Times New Roman" panose="02020603050405020304" pitchFamily="18" charset="0"/>
                  <a:sym typeface="Rubik One"/>
                </a:rPr>
                <a:t>01</a:t>
              </a:r>
            </a:p>
          </p:txBody>
        </p:sp>
      </p:grpSp>
      <p:grpSp>
        <p:nvGrpSpPr>
          <p:cNvPr id="13" name="Group 13"/>
          <p:cNvGrpSpPr/>
          <p:nvPr/>
        </p:nvGrpSpPr>
        <p:grpSpPr>
          <a:xfrm>
            <a:off x="1500183" y="5123523"/>
            <a:ext cx="5884981" cy="3074382"/>
            <a:chOff x="0" y="0"/>
            <a:chExt cx="2318698" cy="636229"/>
          </a:xfrm>
        </p:grpSpPr>
        <p:sp>
          <p:nvSpPr>
            <p:cNvPr id="14" name="Freeform 14"/>
            <p:cNvSpPr/>
            <p:nvPr/>
          </p:nvSpPr>
          <p:spPr>
            <a:xfrm>
              <a:off x="0" y="0"/>
              <a:ext cx="2318698" cy="636229"/>
            </a:xfrm>
            <a:custGeom>
              <a:avLst/>
              <a:gdLst/>
              <a:ahLst/>
              <a:cxnLst/>
              <a:rect l="l" t="t" r="r" b="b"/>
              <a:pathLst>
                <a:path w="2318698" h="636229">
                  <a:moveTo>
                    <a:pt x="44407" y="0"/>
                  </a:moveTo>
                  <a:lnTo>
                    <a:pt x="2274291" y="0"/>
                  </a:lnTo>
                  <a:cubicBezTo>
                    <a:pt x="2286068" y="0"/>
                    <a:pt x="2297363" y="4679"/>
                    <a:pt x="2305691" y="13006"/>
                  </a:cubicBezTo>
                  <a:cubicBezTo>
                    <a:pt x="2314019" y="21334"/>
                    <a:pt x="2318698" y="32629"/>
                    <a:pt x="2318698" y="44407"/>
                  </a:cubicBezTo>
                  <a:lnTo>
                    <a:pt x="2318698" y="591822"/>
                  </a:lnTo>
                  <a:cubicBezTo>
                    <a:pt x="2318698" y="603600"/>
                    <a:pt x="2314019" y="614895"/>
                    <a:pt x="2305691" y="623222"/>
                  </a:cubicBezTo>
                  <a:cubicBezTo>
                    <a:pt x="2297363" y="631550"/>
                    <a:pt x="2286068" y="636229"/>
                    <a:pt x="2274291" y="636229"/>
                  </a:cubicBezTo>
                  <a:lnTo>
                    <a:pt x="44407" y="636229"/>
                  </a:lnTo>
                  <a:cubicBezTo>
                    <a:pt x="32629" y="636229"/>
                    <a:pt x="21334" y="631550"/>
                    <a:pt x="13006" y="623222"/>
                  </a:cubicBezTo>
                  <a:cubicBezTo>
                    <a:pt x="4679" y="614895"/>
                    <a:pt x="0" y="603600"/>
                    <a:pt x="0" y="591822"/>
                  </a:cubicBezTo>
                  <a:lnTo>
                    <a:pt x="0" y="44407"/>
                  </a:lnTo>
                  <a:cubicBezTo>
                    <a:pt x="0" y="32629"/>
                    <a:pt x="4679" y="21334"/>
                    <a:pt x="13006" y="13006"/>
                  </a:cubicBezTo>
                  <a:cubicBezTo>
                    <a:pt x="21334" y="4679"/>
                    <a:pt x="32629" y="0"/>
                    <a:pt x="44407" y="0"/>
                  </a:cubicBezTo>
                  <a:close/>
                </a:path>
              </a:pathLst>
            </a:custGeom>
            <a:solidFill>
              <a:srgbClr val="FFFFFF"/>
            </a:solidFill>
            <a:ln w="28575" cap="rnd">
              <a:solidFill>
                <a:srgbClr val="C3714B"/>
              </a:solidFill>
              <a:prstDash val="solid"/>
              <a:round/>
            </a:ln>
          </p:spPr>
        </p:sp>
        <p:sp>
          <p:nvSpPr>
            <p:cNvPr id="15" name="TextBox 15"/>
            <p:cNvSpPr txBox="1"/>
            <p:nvPr/>
          </p:nvSpPr>
          <p:spPr>
            <a:xfrm>
              <a:off x="0" y="-47625"/>
              <a:ext cx="2318698" cy="683854"/>
            </a:xfrm>
            <a:prstGeom prst="rect">
              <a:avLst/>
            </a:prstGeom>
          </p:spPr>
          <p:txBody>
            <a:bodyPr lIns="37222" tIns="37222" rIns="37222" bIns="37222" rtlCol="0" anchor="ctr"/>
            <a:lstStyle/>
            <a:p>
              <a:pPr algn="ctr">
                <a:lnSpc>
                  <a:spcPts val="2659"/>
                </a:lnSpc>
              </a:pPr>
              <a:endParaRPr>
                <a:solidFill>
                  <a:prstClr val="black"/>
                </a:solidFill>
              </a:endParaRPr>
            </a:p>
          </p:txBody>
        </p:sp>
      </p:grpSp>
      <p:grpSp>
        <p:nvGrpSpPr>
          <p:cNvPr id="16" name="Group 16"/>
          <p:cNvGrpSpPr/>
          <p:nvPr/>
        </p:nvGrpSpPr>
        <p:grpSpPr>
          <a:xfrm>
            <a:off x="176784" y="5557388"/>
            <a:ext cx="1717799" cy="1694615"/>
            <a:chOff x="-187628" y="-146447"/>
            <a:chExt cx="2290399" cy="2259487"/>
          </a:xfrm>
        </p:grpSpPr>
        <p:grpSp>
          <p:nvGrpSpPr>
            <p:cNvPr id="17" name="Group 17"/>
            <p:cNvGrpSpPr/>
            <p:nvPr/>
          </p:nvGrpSpPr>
          <p:grpSpPr>
            <a:xfrm>
              <a:off x="-187628" y="-146447"/>
              <a:ext cx="2259487" cy="2259487"/>
              <a:chOff x="-67495" y="-52681"/>
              <a:chExt cx="812800" cy="812800"/>
            </a:xfrm>
          </p:grpSpPr>
          <p:sp>
            <p:nvSpPr>
              <p:cNvPr id="18" name="Freeform 18"/>
              <p:cNvSpPr/>
              <p:nvPr/>
            </p:nvSpPr>
            <p:spPr>
              <a:xfrm>
                <a:off x="-67495" y="-52681"/>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3714B"/>
              </a:solidFill>
            </p:spPr>
          </p:sp>
          <p:sp>
            <p:nvSpPr>
              <p:cNvPr id="19" name="TextBox 19"/>
              <p:cNvSpPr txBox="1"/>
              <p:nvPr/>
            </p:nvSpPr>
            <p:spPr>
              <a:xfrm>
                <a:off x="76200" y="38100"/>
                <a:ext cx="660400" cy="698500"/>
              </a:xfrm>
              <a:prstGeom prst="rect">
                <a:avLst/>
              </a:prstGeom>
            </p:spPr>
            <p:txBody>
              <a:bodyPr lIns="48107" tIns="48107" rIns="48107" bIns="48107" rtlCol="0" anchor="ctr"/>
              <a:lstStyle/>
              <a:p>
                <a:pPr algn="ctr">
                  <a:lnSpc>
                    <a:spcPts val="2659"/>
                  </a:lnSpc>
                </a:pPr>
                <a:endParaRPr sz="8000">
                  <a:solidFill>
                    <a:prstClr val="black"/>
                  </a:solidFill>
                  <a:latin typeface="Times New Roman" panose="02020603050405020304" pitchFamily="18" charset="0"/>
                  <a:cs typeface="Times New Roman" panose="02020603050405020304" pitchFamily="18" charset="0"/>
                </a:endParaRPr>
              </a:p>
            </p:txBody>
          </p:sp>
        </p:grpSp>
        <p:sp>
          <p:nvSpPr>
            <p:cNvPr id="20" name="TextBox 20"/>
            <p:cNvSpPr txBox="1"/>
            <p:nvPr/>
          </p:nvSpPr>
          <p:spPr>
            <a:xfrm>
              <a:off x="48975" y="264104"/>
              <a:ext cx="2053796" cy="1531767"/>
            </a:xfrm>
            <a:prstGeom prst="rect">
              <a:avLst/>
            </a:prstGeom>
          </p:spPr>
          <p:txBody>
            <a:bodyPr lIns="0" tIns="0" rIns="0" bIns="0" rtlCol="0" anchor="t">
              <a:spAutoFit/>
            </a:bodyPr>
            <a:lstStyle/>
            <a:p>
              <a:pPr algn="ctr">
                <a:lnSpc>
                  <a:spcPts val="8754"/>
                </a:lnSpc>
              </a:pPr>
              <a:r>
                <a:rPr lang="en-US" sz="8000">
                  <a:solidFill>
                    <a:srgbClr val="FFFFFF"/>
                  </a:solidFill>
                  <a:latin typeface="Times New Roman" panose="02020603050405020304" pitchFamily="18" charset="0"/>
                  <a:ea typeface="Rubik One"/>
                  <a:cs typeface="Times New Roman" panose="02020603050405020304" pitchFamily="18" charset="0"/>
                  <a:sym typeface="Rubik One"/>
                </a:rPr>
                <a:t>02</a:t>
              </a:r>
            </a:p>
          </p:txBody>
        </p:sp>
      </p:grpSp>
      <p:grpSp>
        <p:nvGrpSpPr>
          <p:cNvPr id="21" name="Group 21"/>
          <p:cNvGrpSpPr/>
          <p:nvPr/>
        </p:nvGrpSpPr>
        <p:grpSpPr>
          <a:xfrm>
            <a:off x="8771596" y="1796026"/>
            <a:ext cx="8983004" cy="2952854"/>
            <a:chOff x="0" y="0"/>
            <a:chExt cx="2318698" cy="636229"/>
          </a:xfrm>
        </p:grpSpPr>
        <p:sp>
          <p:nvSpPr>
            <p:cNvPr id="22" name="Freeform 22"/>
            <p:cNvSpPr/>
            <p:nvPr/>
          </p:nvSpPr>
          <p:spPr>
            <a:xfrm>
              <a:off x="0" y="0"/>
              <a:ext cx="2318698" cy="636229"/>
            </a:xfrm>
            <a:custGeom>
              <a:avLst/>
              <a:gdLst/>
              <a:ahLst/>
              <a:cxnLst/>
              <a:rect l="l" t="t" r="r" b="b"/>
              <a:pathLst>
                <a:path w="2318698" h="636229">
                  <a:moveTo>
                    <a:pt x="44407" y="0"/>
                  </a:moveTo>
                  <a:lnTo>
                    <a:pt x="2274291" y="0"/>
                  </a:lnTo>
                  <a:cubicBezTo>
                    <a:pt x="2286068" y="0"/>
                    <a:pt x="2297363" y="4679"/>
                    <a:pt x="2305691" y="13006"/>
                  </a:cubicBezTo>
                  <a:cubicBezTo>
                    <a:pt x="2314019" y="21334"/>
                    <a:pt x="2318698" y="32629"/>
                    <a:pt x="2318698" y="44407"/>
                  </a:cubicBezTo>
                  <a:lnTo>
                    <a:pt x="2318698" y="591822"/>
                  </a:lnTo>
                  <a:cubicBezTo>
                    <a:pt x="2318698" y="603600"/>
                    <a:pt x="2314019" y="614895"/>
                    <a:pt x="2305691" y="623222"/>
                  </a:cubicBezTo>
                  <a:cubicBezTo>
                    <a:pt x="2297363" y="631550"/>
                    <a:pt x="2286068" y="636229"/>
                    <a:pt x="2274291" y="636229"/>
                  </a:cubicBezTo>
                  <a:lnTo>
                    <a:pt x="44407" y="636229"/>
                  </a:lnTo>
                  <a:cubicBezTo>
                    <a:pt x="32629" y="636229"/>
                    <a:pt x="21334" y="631550"/>
                    <a:pt x="13006" y="623222"/>
                  </a:cubicBezTo>
                  <a:cubicBezTo>
                    <a:pt x="4679" y="614895"/>
                    <a:pt x="0" y="603600"/>
                    <a:pt x="0" y="591822"/>
                  </a:cubicBezTo>
                  <a:lnTo>
                    <a:pt x="0" y="44407"/>
                  </a:lnTo>
                  <a:cubicBezTo>
                    <a:pt x="0" y="32629"/>
                    <a:pt x="4679" y="21334"/>
                    <a:pt x="13006" y="13006"/>
                  </a:cubicBezTo>
                  <a:cubicBezTo>
                    <a:pt x="21334" y="4679"/>
                    <a:pt x="32629" y="0"/>
                    <a:pt x="44407" y="0"/>
                  </a:cubicBezTo>
                  <a:close/>
                </a:path>
              </a:pathLst>
            </a:custGeom>
            <a:solidFill>
              <a:srgbClr val="FFFFFF"/>
            </a:solidFill>
            <a:ln w="28575" cap="rnd">
              <a:solidFill>
                <a:srgbClr val="C3714B"/>
              </a:solidFill>
              <a:prstDash val="solid"/>
              <a:round/>
            </a:ln>
          </p:spPr>
        </p:sp>
        <p:sp>
          <p:nvSpPr>
            <p:cNvPr id="23" name="TextBox 23"/>
            <p:cNvSpPr txBox="1"/>
            <p:nvPr/>
          </p:nvSpPr>
          <p:spPr>
            <a:xfrm>
              <a:off x="0" y="-47625"/>
              <a:ext cx="2318698" cy="683854"/>
            </a:xfrm>
            <a:prstGeom prst="rect">
              <a:avLst/>
            </a:prstGeom>
          </p:spPr>
          <p:txBody>
            <a:bodyPr lIns="37222" tIns="37222" rIns="37222" bIns="37222" rtlCol="0" anchor="ctr"/>
            <a:lstStyle/>
            <a:p>
              <a:pPr algn="ctr">
                <a:lnSpc>
                  <a:spcPts val="2659"/>
                </a:lnSpc>
              </a:pPr>
              <a:endParaRPr>
                <a:solidFill>
                  <a:prstClr val="black"/>
                </a:solidFill>
              </a:endParaRPr>
            </a:p>
          </p:txBody>
        </p:sp>
      </p:grpSp>
      <p:grpSp>
        <p:nvGrpSpPr>
          <p:cNvPr id="24" name="Group 24"/>
          <p:cNvGrpSpPr/>
          <p:nvPr/>
        </p:nvGrpSpPr>
        <p:grpSpPr>
          <a:xfrm>
            <a:off x="7664561" y="1602966"/>
            <a:ext cx="1694615" cy="3205291"/>
            <a:chOff x="0" y="-2226062"/>
            <a:chExt cx="2259487" cy="4273722"/>
          </a:xfrm>
        </p:grpSpPr>
        <p:grpSp>
          <p:nvGrpSpPr>
            <p:cNvPr id="25" name="Group 25"/>
            <p:cNvGrpSpPr/>
            <p:nvPr/>
          </p:nvGrpSpPr>
          <p:grpSpPr>
            <a:xfrm>
              <a:off x="0" y="-2226062"/>
              <a:ext cx="2259487" cy="4273722"/>
              <a:chOff x="0" y="-800776"/>
              <a:chExt cx="812800" cy="1537376"/>
            </a:xfrm>
          </p:grpSpPr>
          <p:sp>
            <p:nvSpPr>
              <p:cNvPr id="26" name="Freeform 26"/>
              <p:cNvSpPr/>
              <p:nvPr/>
            </p:nvSpPr>
            <p:spPr>
              <a:xfrm>
                <a:off x="0" y="-80077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3714B"/>
              </a:solidFill>
            </p:spPr>
          </p:sp>
          <p:sp>
            <p:nvSpPr>
              <p:cNvPr id="27" name="TextBox 27"/>
              <p:cNvSpPr txBox="1"/>
              <p:nvPr/>
            </p:nvSpPr>
            <p:spPr>
              <a:xfrm>
                <a:off x="76200" y="38100"/>
                <a:ext cx="660400" cy="698500"/>
              </a:xfrm>
              <a:prstGeom prst="rect">
                <a:avLst/>
              </a:prstGeom>
            </p:spPr>
            <p:txBody>
              <a:bodyPr lIns="48107" tIns="48107" rIns="48107" bIns="48107" rtlCol="0" anchor="ctr"/>
              <a:lstStyle/>
              <a:p>
                <a:pPr algn="ctr"/>
                <a:endParaRPr sz="8000">
                  <a:solidFill>
                    <a:prstClr val="black"/>
                  </a:solidFill>
                  <a:latin typeface="Times New Roman" panose="02020603050405020304" pitchFamily="18" charset="0"/>
                  <a:cs typeface="Times New Roman" panose="02020603050405020304" pitchFamily="18" charset="0"/>
                </a:endParaRPr>
              </a:p>
            </p:txBody>
          </p:sp>
        </p:grpSp>
        <p:sp>
          <p:nvSpPr>
            <p:cNvPr id="28" name="TextBox 28"/>
            <p:cNvSpPr txBox="1"/>
            <p:nvPr/>
          </p:nvSpPr>
          <p:spPr>
            <a:xfrm>
              <a:off x="163052" y="-1749979"/>
              <a:ext cx="2053795" cy="1641475"/>
            </a:xfrm>
            <a:prstGeom prst="rect">
              <a:avLst/>
            </a:prstGeom>
          </p:spPr>
          <p:txBody>
            <a:bodyPr lIns="0" tIns="0" rIns="0" bIns="0" rtlCol="0" anchor="t">
              <a:spAutoFit/>
            </a:bodyPr>
            <a:lstStyle/>
            <a:p>
              <a:pPr algn="ctr"/>
              <a:r>
                <a:rPr lang="en-US" sz="8000">
                  <a:solidFill>
                    <a:srgbClr val="FFFFFF"/>
                  </a:solidFill>
                  <a:latin typeface="Times New Roman" panose="02020603050405020304" pitchFamily="18" charset="0"/>
                  <a:ea typeface="Rubik One"/>
                  <a:cs typeface="Times New Roman" panose="02020603050405020304" pitchFamily="18" charset="0"/>
                  <a:sym typeface="Rubik One"/>
                </a:rPr>
                <a:t>03</a:t>
              </a:r>
            </a:p>
          </p:txBody>
        </p:sp>
      </p:grpSp>
      <p:grpSp>
        <p:nvGrpSpPr>
          <p:cNvPr id="29" name="Group 29"/>
          <p:cNvGrpSpPr/>
          <p:nvPr/>
        </p:nvGrpSpPr>
        <p:grpSpPr>
          <a:xfrm>
            <a:off x="8887246" y="5105942"/>
            <a:ext cx="8867354" cy="2975973"/>
            <a:chOff x="0" y="0"/>
            <a:chExt cx="2318698" cy="636229"/>
          </a:xfrm>
        </p:grpSpPr>
        <p:sp>
          <p:nvSpPr>
            <p:cNvPr id="30" name="Freeform 30"/>
            <p:cNvSpPr/>
            <p:nvPr/>
          </p:nvSpPr>
          <p:spPr>
            <a:xfrm>
              <a:off x="0" y="0"/>
              <a:ext cx="2318698" cy="636229"/>
            </a:xfrm>
            <a:custGeom>
              <a:avLst/>
              <a:gdLst/>
              <a:ahLst/>
              <a:cxnLst/>
              <a:rect l="l" t="t" r="r" b="b"/>
              <a:pathLst>
                <a:path w="2318698" h="636229">
                  <a:moveTo>
                    <a:pt x="44407" y="0"/>
                  </a:moveTo>
                  <a:lnTo>
                    <a:pt x="2274291" y="0"/>
                  </a:lnTo>
                  <a:cubicBezTo>
                    <a:pt x="2286068" y="0"/>
                    <a:pt x="2297363" y="4679"/>
                    <a:pt x="2305691" y="13006"/>
                  </a:cubicBezTo>
                  <a:cubicBezTo>
                    <a:pt x="2314019" y="21334"/>
                    <a:pt x="2318698" y="32629"/>
                    <a:pt x="2318698" y="44407"/>
                  </a:cubicBezTo>
                  <a:lnTo>
                    <a:pt x="2318698" y="591822"/>
                  </a:lnTo>
                  <a:cubicBezTo>
                    <a:pt x="2318698" y="603600"/>
                    <a:pt x="2314019" y="614895"/>
                    <a:pt x="2305691" y="623222"/>
                  </a:cubicBezTo>
                  <a:cubicBezTo>
                    <a:pt x="2297363" y="631550"/>
                    <a:pt x="2286068" y="636229"/>
                    <a:pt x="2274291" y="636229"/>
                  </a:cubicBezTo>
                  <a:lnTo>
                    <a:pt x="44407" y="636229"/>
                  </a:lnTo>
                  <a:cubicBezTo>
                    <a:pt x="32629" y="636229"/>
                    <a:pt x="21334" y="631550"/>
                    <a:pt x="13006" y="623222"/>
                  </a:cubicBezTo>
                  <a:cubicBezTo>
                    <a:pt x="4679" y="614895"/>
                    <a:pt x="0" y="603600"/>
                    <a:pt x="0" y="591822"/>
                  </a:cubicBezTo>
                  <a:lnTo>
                    <a:pt x="0" y="44407"/>
                  </a:lnTo>
                  <a:cubicBezTo>
                    <a:pt x="0" y="32629"/>
                    <a:pt x="4679" y="21334"/>
                    <a:pt x="13006" y="13006"/>
                  </a:cubicBezTo>
                  <a:cubicBezTo>
                    <a:pt x="21334" y="4679"/>
                    <a:pt x="32629" y="0"/>
                    <a:pt x="44407" y="0"/>
                  </a:cubicBezTo>
                  <a:close/>
                </a:path>
              </a:pathLst>
            </a:custGeom>
            <a:solidFill>
              <a:srgbClr val="FFFFFF"/>
            </a:solidFill>
            <a:ln w="28575" cap="rnd">
              <a:solidFill>
                <a:srgbClr val="C3714B"/>
              </a:solidFill>
              <a:prstDash val="solid"/>
              <a:round/>
            </a:ln>
          </p:spPr>
        </p:sp>
        <p:sp>
          <p:nvSpPr>
            <p:cNvPr id="31" name="TextBox 31"/>
            <p:cNvSpPr txBox="1"/>
            <p:nvPr/>
          </p:nvSpPr>
          <p:spPr>
            <a:xfrm>
              <a:off x="0" y="-47625"/>
              <a:ext cx="2318698" cy="683854"/>
            </a:xfrm>
            <a:prstGeom prst="rect">
              <a:avLst/>
            </a:prstGeom>
          </p:spPr>
          <p:txBody>
            <a:bodyPr lIns="37222" tIns="37222" rIns="37222" bIns="37222" rtlCol="0" anchor="ctr"/>
            <a:lstStyle/>
            <a:p>
              <a:pPr algn="ctr">
                <a:lnSpc>
                  <a:spcPts val="2659"/>
                </a:lnSpc>
              </a:pPr>
              <a:endParaRPr>
                <a:solidFill>
                  <a:prstClr val="black"/>
                </a:solidFill>
              </a:endParaRPr>
            </a:p>
          </p:txBody>
        </p:sp>
      </p:grpSp>
      <p:grpSp>
        <p:nvGrpSpPr>
          <p:cNvPr id="32" name="Group 32"/>
          <p:cNvGrpSpPr/>
          <p:nvPr/>
        </p:nvGrpSpPr>
        <p:grpSpPr>
          <a:xfrm>
            <a:off x="7647068" y="5681860"/>
            <a:ext cx="1694615" cy="1694615"/>
            <a:chOff x="0" y="0"/>
            <a:chExt cx="2259487" cy="2259487"/>
          </a:xfrm>
        </p:grpSpPr>
        <p:grpSp>
          <p:nvGrpSpPr>
            <p:cNvPr id="33" name="Group 33"/>
            <p:cNvGrpSpPr/>
            <p:nvPr/>
          </p:nvGrpSpPr>
          <p:grpSpPr>
            <a:xfrm>
              <a:off x="0" y="0"/>
              <a:ext cx="2259487" cy="2259487"/>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3714B"/>
              </a:solidFill>
            </p:spPr>
          </p:sp>
          <p:sp>
            <p:nvSpPr>
              <p:cNvPr id="35" name="TextBox 35"/>
              <p:cNvSpPr txBox="1"/>
              <p:nvPr/>
            </p:nvSpPr>
            <p:spPr>
              <a:xfrm>
                <a:off x="76200" y="38100"/>
                <a:ext cx="660400" cy="698500"/>
              </a:xfrm>
              <a:prstGeom prst="rect">
                <a:avLst/>
              </a:prstGeom>
            </p:spPr>
            <p:txBody>
              <a:bodyPr lIns="48107" tIns="48107" rIns="48107" bIns="48107" rtlCol="0" anchor="ctr"/>
              <a:lstStyle/>
              <a:p>
                <a:pPr algn="ctr">
                  <a:lnSpc>
                    <a:spcPts val="2659"/>
                  </a:lnSpc>
                </a:pPr>
                <a:endParaRPr sz="8000">
                  <a:solidFill>
                    <a:prstClr val="black"/>
                  </a:solidFill>
                  <a:latin typeface="Times New Roman" panose="02020603050405020304" pitchFamily="18" charset="0"/>
                  <a:cs typeface="Times New Roman" panose="02020603050405020304" pitchFamily="18" charset="0"/>
                </a:endParaRPr>
              </a:p>
            </p:txBody>
          </p:sp>
        </p:grpSp>
        <p:sp>
          <p:nvSpPr>
            <p:cNvPr id="36" name="TextBox 36"/>
            <p:cNvSpPr txBox="1"/>
            <p:nvPr/>
          </p:nvSpPr>
          <p:spPr>
            <a:xfrm>
              <a:off x="73002" y="372681"/>
              <a:ext cx="2053795" cy="1531790"/>
            </a:xfrm>
            <a:prstGeom prst="rect">
              <a:avLst/>
            </a:prstGeom>
          </p:spPr>
          <p:txBody>
            <a:bodyPr lIns="0" tIns="0" rIns="0" bIns="0" rtlCol="0" anchor="t">
              <a:spAutoFit/>
            </a:bodyPr>
            <a:lstStyle/>
            <a:p>
              <a:pPr algn="ctr">
                <a:lnSpc>
                  <a:spcPts val="8756"/>
                </a:lnSpc>
              </a:pPr>
              <a:r>
                <a:rPr lang="en-US" sz="8000">
                  <a:solidFill>
                    <a:srgbClr val="FFFFFF"/>
                  </a:solidFill>
                  <a:latin typeface="Times New Roman" panose="02020603050405020304" pitchFamily="18" charset="0"/>
                  <a:ea typeface="Rubik One"/>
                  <a:cs typeface="Times New Roman" panose="02020603050405020304" pitchFamily="18" charset="0"/>
                  <a:sym typeface="Rubik One"/>
                </a:rPr>
                <a:t>04</a:t>
              </a:r>
            </a:p>
          </p:txBody>
        </p:sp>
      </p:grpSp>
      <p:sp>
        <p:nvSpPr>
          <p:cNvPr id="37" name="Freeform 37"/>
          <p:cNvSpPr/>
          <p:nvPr/>
        </p:nvSpPr>
        <p:spPr>
          <a:xfrm rot="1339708" flipH="1">
            <a:off x="470649" y="372853"/>
            <a:ext cx="1666290" cy="1426761"/>
          </a:xfrm>
          <a:custGeom>
            <a:avLst/>
            <a:gdLst/>
            <a:ahLst/>
            <a:cxnLst/>
            <a:rect l="l" t="t" r="r" b="b"/>
            <a:pathLst>
              <a:path w="1666290" h="1426761">
                <a:moveTo>
                  <a:pt x="1666290" y="0"/>
                </a:moveTo>
                <a:lnTo>
                  <a:pt x="0" y="0"/>
                </a:lnTo>
                <a:lnTo>
                  <a:pt x="0" y="1426762"/>
                </a:lnTo>
                <a:lnTo>
                  <a:pt x="1666290" y="1426762"/>
                </a:lnTo>
                <a:lnTo>
                  <a:pt x="1666290" y="0"/>
                </a:lnTo>
                <a:close/>
              </a:path>
            </a:pathLst>
          </a:custGeom>
          <a:blipFill>
            <a:blip r:embed="rId4"/>
            <a:stretch>
              <a:fillRect/>
            </a:stretch>
          </a:blipFill>
        </p:spPr>
      </p:sp>
      <p:sp>
        <p:nvSpPr>
          <p:cNvPr id="38" name="Freeform 38"/>
          <p:cNvSpPr/>
          <p:nvPr/>
        </p:nvSpPr>
        <p:spPr>
          <a:xfrm>
            <a:off x="16845948" y="5839184"/>
            <a:ext cx="2113086" cy="3931323"/>
          </a:xfrm>
          <a:custGeom>
            <a:avLst/>
            <a:gdLst/>
            <a:ahLst/>
            <a:cxnLst/>
            <a:rect l="l" t="t" r="r" b="b"/>
            <a:pathLst>
              <a:path w="2113086" h="3931323">
                <a:moveTo>
                  <a:pt x="0" y="0"/>
                </a:moveTo>
                <a:lnTo>
                  <a:pt x="2113086" y="0"/>
                </a:lnTo>
                <a:lnTo>
                  <a:pt x="2113086" y="3931323"/>
                </a:lnTo>
                <a:lnTo>
                  <a:pt x="0" y="3931323"/>
                </a:lnTo>
                <a:lnTo>
                  <a:pt x="0" y="0"/>
                </a:lnTo>
                <a:close/>
              </a:path>
            </a:pathLst>
          </a:custGeom>
          <a:blipFill>
            <a:blip r:embed="rId5"/>
            <a:stretch>
              <a:fillRect/>
            </a:stretch>
          </a:blipFill>
        </p:spPr>
      </p:sp>
      <p:sp>
        <p:nvSpPr>
          <p:cNvPr id="39" name="Freeform 39"/>
          <p:cNvSpPr/>
          <p:nvPr/>
        </p:nvSpPr>
        <p:spPr>
          <a:xfrm>
            <a:off x="-1032744" y="7352648"/>
            <a:ext cx="2197557" cy="2589169"/>
          </a:xfrm>
          <a:custGeom>
            <a:avLst/>
            <a:gdLst/>
            <a:ahLst/>
            <a:cxnLst/>
            <a:rect l="l" t="t" r="r" b="b"/>
            <a:pathLst>
              <a:path w="2197557" h="2589169">
                <a:moveTo>
                  <a:pt x="0" y="0"/>
                </a:moveTo>
                <a:lnTo>
                  <a:pt x="2197557" y="0"/>
                </a:lnTo>
                <a:lnTo>
                  <a:pt x="2197557" y="2589169"/>
                </a:lnTo>
                <a:lnTo>
                  <a:pt x="0" y="2589169"/>
                </a:lnTo>
                <a:lnTo>
                  <a:pt x="0" y="0"/>
                </a:lnTo>
                <a:close/>
              </a:path>
            </a:pathLst>
          </a:custGeom>
          <a:blipFill>
            <a:blip r:embed="rId6"/>
            <a:stretch>
              <a:fillRect/>
            </a:stretch>
          </a:blipFill>
        </p:spPr>
      </p:sp>
      <p:sp>
        <p:nvSpPr>
          <p:cNvPr id="40" name="Freeform 40"/>
          <p:cNvSpPr/>
          <p:nvPr/>
        </p:nvSpPr>
        <p:spPr>
          <a:xfrm rot="-629044">
            <a:off x="15602217" y="580072"/>
            <a:ext cx="1107670" cy="1397691"/>
          </a:xfrm>
          <a:custGeom>
            <a:avLst/>
            <a:gdLst/>
            <a:ahLst/>
            <a:cxnLst/>
            <a:rect l="l" t="t" r="r" b="b"/>
            <a:pathLst>
              <a:path w="1107670" h="1397691">
                <a:moveTo>
                  <a:pt x="0" y="0"/>
                </a:moveTo>
                <a:lnTo>
                  <a:pt x="1107670" y="0"/>
                </a:lnTo>
                <a:lnTo>
                  <a:pt x="1107670" y="1397691"/>
                </a:lnTo>
                <a:lnTo>
                  <a:pt x="0" y="1397691"/>
                </a:lnTo>
                <a:lnTo>
                  <a:pt x="0" y="0"/>
                </a:lnTo>
                <a:close/>
              </a:path>
            </a:pathLst>
          </a:custGeom>
          <a:blipFill>
            <a:blip r:embed="rId7"/>
            <a:stretch>
              <a:fillRect/>
            </a:stretch>
          </a:blipFill>
        </p:spPr>
      </p:sp>
      <p:sp>
        <p:nvSpPr>
          <p:cNvPr id="42" name="TextBox 42"/>
          <p:cNvSpPr txBox="1"/>
          <p:nvPr/>
        </p:nvSpPr>
        <p:spPr>
          <a:xfrm>
            <a:off x="2216513" y="2421767"/>
            <a:ext cx="4031888" cy="1661993"/>
          </a:xfrm>
          <a:prstGeom prst="rect">
            <a:avLst/>
          </a:prstGeom>
        </p:spPr>
        <p:txBody>
          <a:bodyPr wrap="square" lIns="0" tIns="0" rIns="0" bIns="0" rtlCol="0" anchor="t">
            <a:spAutoFit/>
          </a:bodyPr>
          <a:lstStyle/>
          <a:p>
            <a:pPr algn="ctr"/>
            <a:r>
              <a:rPr lang="vi-VN" sz="3600" b="1">
                <a:latin typeface="Times New Roman" panose="02020603050405020304" pitchFamily="18" charset="0"/>
                <a:cs typeface="Times New Roman" panose="02020603050405020304" pitchFamily="18" charset="0"/>
              </a:rPr>
              <a:t>Kiểu </a:t>
            </a:r>
            <a:r>
              <a:rPr lang="vi-VN" sz="3600" b="1" smtClean="0">
                <a:latin typeface="Times New Roman" panose="02020603050405020304" pitchFamily="18" charset="0"/>
                <a:cs typeface="Times New Roman" panose="02020603050405020304" pitchFamily="18" charset="0"/>
              </a:rPr>
              <a:t>bài</a:t>
            </a:r>
            <a:endParaRPr lang="en-US" sz="3600" b="1" smtClean="0">
              <a:latin typeface="Times New Roman" panose="02020603050405020304" pitchFamily="18" charset="0"/>
              <a:cs typeface="Times New Roman" panose="02020603050405020304" pitchFamily="18" charset="0"/>
            </a:endParaRPr>
          </a:p>
          <a:p>
            <a:pPr algn="just"/>
            <a:r>
              <a:rPr lang="vi-VN" sz="3600" smtClean="0">
                <a:latin typeface="Times New Roman" panose="02020603050405020304" pitchFamily="18" charset="0"/>
                <a:cs typeface="Times New Roman" panose="02020603050405020304" pitchFamily="18" charset="0"/>
              </a:rPr>
              <a:t>Nghị </a:t>
            </a:r>
            <a:r>
              <a:rPr lang="vi-VN" sz="3600">
                <a:latin typeface="Times New Roman" panose="02020603050405020304" pitchFamily="18" charset="0"/>
                <a:cs typeface="Times New Roman" panose="02020603050405020304" pitchFamily="18" charset="0"/>
              </a:rPr>
              <a:t>luận về một vấn đề xã hội</a:t>
            </a:r>
            <a:endParaRPr lang="en-US" sz="3600">
              <a:solidFill>
                <a:srgbClr val="C3714B"/>
              </a:solidFill>
              <a:latin typeface="Times New Roman" panose="02020603050405020304" pitchFamily="18" charset="0"/>
              <a:ea typeface="Montserrat Classic"/>
              <a:cs typeface="Times New Roman" panose="02020603050405020304" pitchFamily="18" charset="0"/>
              <a:sym typeface="Montserrat Classic"/>
            </a:endParaRPr>
          </a:p>
        </p:txBody>
      </p:sp>
      <p:sp>
        <p:nvSpPr>
          <p:cNvPr id="43" name="TextBox 43"/>
          <p:cNvSpPr txBox="1"/>
          <p:nvPr/>
        </p:nvSpPr>
        <p:spPr>
          <a:xfrm>
            <a:off x="2303588" y="5688375"/>
            <a:ext cx="4300237" cy="2215991"/>
          </a:xfrm>
          <a:prstGeom prst="rect">
            <a:avLst/>
          </a:prstGeom>
        </p:spPr>
        <p:txBody>
          <a:bodyPr wrap="square" lIns="0" tIns="0" rIns="0" bIns="0" rtlCol="0" anchor="t">
            <a:spAutoFit/>
          </a:bodyPr>
          <a:lstStyle/>
          <a:p>
            <a:pPr algn="ctr"/>
            <a:r>
              <a:rPr lang="vi-VN" sz="3600" b="1">
                <a:latin typeface="Times New Roman" panose="02020603050405020304" pitchFamily="18" charset="0"/>
                <a:cs typeface="Times New Roman" panose="02020603050405020304" pitchFamily="18" charset="0"/>
              </a:rPr>
              <a:t>Vấn đề nghị </a:t>
            </a:r>
            <a:r>
              <a:rPr lang="vi-VN" sz="3600" b="1" smtClean="0">
                <a:latin typeface="Times New Roman" panose="02020603050405020304" pitchFamily="18" charset="0"/>
                <a:cs typeface="Times New Roman" panose="02020603050405020304" pitchFamily="18" charset="0"/>
              </a:rPr>
              <a:t>luận</a:t>
            </a:r>
            <a:endParaRPr lang="en-US" sz="3600" b="1" smtClean="0">
              <a:latin typeface="Times New Roman" panose="02020603050405020304" pitchFamily="18" charset="0"/>
              <a:cs typeface="Times New Roman" panose="02020603050405020304" pitchFamily="18" charset="0"/>
            </a:endParaRPr>
          </a:p>
          <a:p>
            <a:pPr algn="just"/>
            <a:r>
              <a:rPr lang="vi-VN" sz="3600" smtClean="0">
                <a:latin typeface="Times New Roman" panose="02020603050405020304" pitchFamily="18" charset="0"/>
                <a:cs typeface="Times New Roman" panose="02020603050405020304" pitchFamily="18" charset="0"/>
              </a:rPr>
              <a:t>Hiện </a:t>
            </a:r>
            <a:r>
              <a:rPr lang="vi-VN" sz="3600">
                <a:latin typeface="Times New Roman" panose="02020603050405020304" pitchFamily="18" charset="0"/>
                <a:cs typeface="Times New Roman" panose="02020603050405020304" pitchFamily="18" charset="0"/>
              </a:rPr>
              <a:t>tượng một số học sinh ngại đọc sách và cách khắc phục</a:t>
            </a:r>
            <a:endParaRPr lang="en-US" sz="3600">
              <a:solidFill>
                <a:srgbClr val="C3714B"/>
              </a:solidFill>
              <a:latin typeface="Times New Roman" panose="02020603050405020304" pitchFamily="18" charset="0"/>
              <a:ea typeface="Montserrat Classic"/>
              <a:cs typeface="Times New Roman" panose="02020603050405020304" pitchFamily="18" charset="0"/>
              <a:sym typeface="Montserrat Classic"/>
            </a:endParaRPr>
          </a:p>
        </p:txBody>
      </p:sp>
      <p:sp>
        <p:nvSpPr>
          <p:cNvPr id="44" name="TextBox 44"/>
          <p:cNvSpPr txBox="1"/>
          <p:nvPr/>
        </p:nvSpPr>
        <p:spPr>
          <a:xfrm>
            <a:off x="9615789" y="2122340"/>
            <a:ext cx="7509862" cy="2215991"/>
          </a:xfrm>
          <a:prstGeom prst="rect">
            <a:avLst/>
          </a:prstGeom>
        </p:spPr>
        <p:txBody>
          <a:bodyPr wrap="square" lIns="0" tIns="0" rIns="0" bIns="0" rtlCol="0" anchor="t">
            <a:spAutoFit/>
          </a:bodyPr>
          <a:lstStyle/>
          <a:p>
            <a:pPr algn="ctr"/>
            <a:r>
              <a:rPr lang="vi-VN" sz="3600" b="1">
                <a:latin typeface="Times New Roman" panose="02020603050405020304" pitchFamily="18" charset="0"/>
                <a:cs typeface="Times New Roman" panose="02020603050405020304" pitchFamily="18" charset="0"/>
              </a:rPr>
              <a:t>Phạm vi bằng </a:t>
            </a:r>
            <a:r>
              <a:rPr lang="vi-VN" sz="3600" b="1" smtClean="0">
                <a:latin typeface="Times New Roman" panose="02020603050405020304" pitchFamily="18" charset="0"/>
                <a:cs typeface="Times New Roman" panose="02020603050405020304" pitchFamily="18" charset="0"/>
              </a:rPr>
              <a:t>chứng</a:t>
            </a:r>
            <a:endParaRPr lang="en-US" sz="3600" b="1" smtClean="0">
              <a:latin typeface="Times New Roman" panose="02020603050405020304" pitchFamily="18" charset="0"/>
              <a:cs typeface="Times New Roman" panose="02020603050405020304" pitchFamily="18" charset="0"/>
            </a:endParaRPr>
          </a:p>
          <a:p>
            <a:pPr algn="just"/>
            <a:r>
              <a:rPr lang="en-US" sz="3600">
                <a:latin typeface="Times New Roman" panose="02020603050405020304" pitchFamily="18" charset="0"/>
                <a:cs typeface="Times New Roman" panose="02020603050405020304" pitchFamily="18" charset="0"/>
              </a:rPr>
              <a:t>T</a:t>
            </a:r>
            <a:r>
              <a:rPr lang="vi-VN" sz="3600" smtClean="0">
                <a:latin typeface="Times New Roman" panose="02020603050405020304" pitchFamily="18" charset="0"/>
                <a:cs typeface="Times New Roman" panose="02020603050405020304" pitchFamily="18" charset="0"/>
              </a:rPr>
              <a:t>hực </a:t>
            </a:r>
            <a:r>
              <a:rPr lang="vi-VN" sz="3600">
                <a:latin typeface="Times New Roman" panose="02020603050405020304" pitchFamily="18" charset="0"/>
                <a:cs typeface="Times New Roman" panose="02020603050405020304" pitchFamily="18" charset="0"/>
              </a:rPr>
              <a:t>tế đời sống (trong lớp, trường, ngay chính bản thân em, trên mạng xã hội, ..)</a:t>
            </a:r>
            <a:endParaRPr lang="en-US" sz="3600">
              <a:solidFill>
                <a:srgbClr val="C3714B"/>
              </a:solidFill>
              <a:latin typeface="Times New Roman" panose="02020603050405020304" pitchFamily="18" charset="0"/>
              <a:ea typeface="Montserrat Classic"/>
              <a:cs typeface="Times New Roman" panose="02020603050405020304" pitchFamily="18" charset="0"/>
              <a:sym typeface="Montserrat Classic"/>
            </a:endParaRPr>
          </a:p>
        </p:txBody>
      </p:sp>
      <p:sp>
        <p:nvSpPr>
          <p:cNvPr id="45" name="TextBox 45"/>
          <p:cNvSpPr txBox="1"/>
          <p:nvPr/>
        </p:nvSpPr>
        <p:spPr>
          <a:xfrm>
            <a:off x="9280560" y="5188902"/>
            <a:ext cx="7465870" cy="2769989"/>
          </a:xfrm>
          <a:prstGeom prst="rect">
            <a:avLst/>
          </a:prstGeom>
        </p:spPr>
        <p:txBody>
          <a:bodyPr wrap="square" lIns="0" tIns="0" rIns="0" bIns="0" rtlCol="0" anchor="t">
            <a:spAutoFit/>
          </a:bodyPr>
          <a:lstStyle/>
          <a:p>
            <a:pPr algn="ctr"/>
            <a:r>
              <a:rPr lang="vi-VN" sz="3600" b="1">
                <a:latin typeface="Times New Roman" panose="02020603050405020304" pitchFamily="18" charset="0"/>
                <a:cs typeface="Times New Roman" panose="02020603050405020304" pitchFamily="18" charset="0"/>
              </a:rPr>
              <a:t>Mục đích </a:t>
            </a:r>
            <a:r>
              <a:rPr lang="vi-VN" sz="3600" b="1" smtClean="0">
                <a:latin typeface="Times New Roman" panose="02020603050405020304" pitchFamily="18" charset="0"/>
                <a:cs typeface="Times New Roman" panose="02020603050405020304" pitchFamily="18" charset="0"/>
              </a:rPr>
              <a:t>viết</a:t>
            </a:r>
            <a:endParaRPr lang="en-US" sz="3600" b="1" smtClean="0">
              <a:latin typeface="Times New Roman" panose="02020603050405020304" pitchFamily="18" charset="0"/>
              <a:cs typeface="Times New Roman" panose="02020603050405020304" pitchFamily="18" charset="0"/>
            </a:endParaRPr>
          </a:p>
          <a:p>
            <a:pPr algn="just"/>
            <a:r>
              <a:rPr lang="vi-VN" sz="3600" smtClean="0">
                <a:latin typeface="Times New Roman" panose="02020603050405020304" pitchFamily="18" charset="0"/>
                <a:cs typeface="Times New Roman" panose="02020603050405020304" pitchFamily="18" charset="0"/>
              </a:rPr>
              <a:t>Thuyết </a:t>
            </a:r>
            <a:r>
              <a:rPr lang="vi-VN" sz="3600">
                <a:latin typeface="Times New Roman" panose="02020603050405020304" pitchFamily="18" charset="0"/>
                <a:cs typeface="Times New Roman" panose="02020603050405020304" pitchFamily="18" charset="0"/>
              </a:rPr>
              <a:t>phục người đọc đồng tình với những giải pháp khắc phục hiện tượng ngại đọc sách, từ đó có nhận thức và hành động đúng.</a:t>
            </a:r>
            <a:endParaRPr lang="en-US" sz="3600">
              <a:solidFill>
                <a:srgbClr val="C3714B"/>
              </a:solidFill>
              <a:latin typeface="Times New Roman" panose="02020603050405020304" pitchFamily="18" charset="0"/>
              <a:ea typeface="Montserrat Classic"/>
              <a:cs typeface="Times New Roman" panose="02020603050405020304" pitchFamily="18" charset="0"/>
              <a:sym typeface="Montserrat Classic"/>
            </a:endParaRPr>
          </a:p>
        </p:txBody>
      </p:sp>
      <p:sp>
        <p:nvSpPr>
          <p:cNvPr id="46" name="Rectangle 45"/>
          <p:cNvSpPr/>
          <p:nvPr/>
        </p:nvSpPr>
        <p:spPr>
          <a:xfrm>
            <a:off x="5368447" y="474478"/>
            <a:ext cx="6811480" cy="1015663"/>
          </a:xfrm>
          <a:prstGeom prst="rect">
            <a:avLst/>
          </a:prstGeom>
        </p:spPr>
        <p:txBody>
          <a:bodyPr wrap="none">
            <a:spAutoFit/>
          </a:bodyPr>
          <a:lstStyle/>
          <a:p>
            <a:r>
              <a:rPr lang="vi-VN" sz="6000" b="1">
                <a:latin typeface="Times New Roman" panose="02020603050405020304" pitchFamily="18" charset="0"/>
                <a:cs typeface="Times New Roman" panose="02020603050405020304" pitchFamily="18" charset="0"/>
              </a:rPr>
              <a:t>Xác định yêu cầu đề</a:t>
            </a:r>
            <a:endParaRPr lang="en-GB" sz="6000" b="1">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739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inVertical)">
                                      <p:cBhvr>
                                        <p:cTn id="20" dur="500"/>
                                        <p:tgtEl>
                                          <p:spTgt spid="43"/>
                                        </p:tgtEl>
                                      </p:cBhvr>
                                    </p:animEffect>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wipe(down)">
                                      <p:cBhvr>
                                        <p:cTn id="28" dur="500"/>
                                        <p:tgtEl>
                                          <p:spTgt spid="44"/>
                                        </p:tgtEl>
                                      </p:cBhvr>
                                    </p:animEffect>
                                  </p:childTnLst>
                                </p:cTn>
                              </p:par>
                              <p:par>
                                <p:cTn id="29" presetID="22" presetClass="entr" presetSubtype="4"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circle(in)">
                                      <p:cBhvr>
                                        <p:cTn id="36" dur="2000"/>
                                        <p:tgtEl>
                                          <p:spTgt spid="45"/>
                                        </p:tgtEl>
                                      </p:cBhvr>
                                    </p:animEffect>
                                  </p:childTnLst>
                                </p:cTn>
                              </p:par>
                              <p:par>
                                <p:cTn id="37" presetID="6" presetClass="entr" presetSubtype="16"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circle(in)">
                                      <p:cBhvr>
                                        <p:cTn id="39"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P spid="4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grpSp>
        <p:nvGrpSpPr>
          <p:cNvPr id="3" name="Group 3"/>
          <p:cNvGrpSpPr/>
          <p:nvPr/>
        </p:nvGrpSpPr>
        <p:grpSpPr>
          <a:xfrm>
            <a:off x="-784752" y="8624599"/>
            <a:ext cx="21057187" cy="4800310"/>
            <a:chOff x="0" y="0"/>
            <a:chExt cx="28076250" cy="6400414"/>
          </a:xfrm>
        </p:grpSpPr>
        <p:sp>
          <p:nvSpPr>
            <p:cNvPr id="4" name="Freeform 4"/>
            <p:cNvSpPr/>
            <p:nvPr/>
          </p:nvSpPr>
          <p:spPr>
            <a:xfrm>
              <a:off x="0"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sp>
          <p:nvSpPr>
            <p:cNvPr id="5" name="Freeform 5"/>
            <p:cNvSpPr/>
            <p:nvPr/>
          </p:nvSpPr>
          <p:spPr>
            <a:xfrm>
              <a:off x="8938871"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sp>
          <p:nvSpPr>
            <p:cNvPr id="6" name="Freeform 6"/>
            <p:cNvSpPr/>
            <p:nvPr/>
          </p:nvSpPr>
          <p:spPr>
            <a:xfrm>
              <a:off x="16278253"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grpSp>
      <p:sp>
        <p:nvSpPr>
          <p:cNvPr id="7" name="Freeform 7"/>
          <p:cNvSpPr/>
          <p:nvPr/>
        </p:nvSpPr>
        <p:spPr>
          <a:xfrm rot="-2573841" flipH="1">
            <a:off x="-539889" y="684848"/>
            <a:ext cx="3396816" cy="1133687"/>
          </a:xfrm>
          <a:custGeom>
            <a:avLst/>
            <a:gdLst/>
            <a:ahLst/>
            <a:cxnLst/>
            <a:rect l="l" t="t" r="r" b="b"/>
            <a:pathLst>
              <a:path w="3396816" h="1133687">
                <a:moveTo>
                  <a:pt x="3396816" y="0"/>
                </a:moveTo>
                <a:lnTo>
                  <a:pt x="0" y="0"/>
                </a:lnTo>
                <a:lnTo>
                  <a:pt x="0" y="1133688"/>
                </a:lnTo>
                <a:lnTo>
                  <a:pt x="3396816" y="1133688"/>
                </a:lnTo>
                <a:lnTo>
                  <a:pt x="3396816" y="0"/>
                </a:lnTo>
                <a:close/>
              </a:path>
            </a:pathLst>
          </a:custGeom>
          <a:blipFill>
            <a:blip r:embed="rId4"/>
            <a:stretch>
              <a:fillRect/>
            </a:stretch>
          </a:blipFill>
        </p:spPr>
      </p:sp>
      <p:sp>
        <p:nvSpPr>
          <p:cNvPr id="8" name="Freeform 8"/>
          <p:cNvSpPr/>
          <p:nvPr/>
        </p:nvSpPr>
        <p:spPr>
          <a:xfrm>
            <a:off x="3150766" y="-319647"/>
            <a:ext cx="11860634" cy="4671520"/>
          </a:xfrm>
          <a:custGeom>
            <a:avLst/>
            <a:gdLst/>
            <a:ahLst/>
            <a:cxnLst/>
            <a:rect l="l" t="t" r="r" b="b"/>
            <a:pathLst>
              <a:path w="10824168" h="2467008">
                <a:moveTo>
                  <a:pt x="0" y="0"/>
                </a:moveTo>
                <a:lnTo>
                  <a:pt x="10824168" y="0"/>
                </a:lnTo>
                <a:lnTo>
                  <a:pt x="10824168" y="2467008"/>
                </a:lnTo>
                <a:lnTo>
                  <a:pt x="0" y="2467008"/>
                </a:lnTo>
                <a:lnTo>
                  <a:pt x="0" y="0"/>
                </a:lnTo>
                <a:close/>
              </a:path>
            </a:pathLst>
          </a:custGeom>
          <a:blipFill>
            <a:blip r:embed="rId5"/>
            <a:stretch>
              <a:fillRect/>
            </a:stretch>
          </a:blipFill>
        </p:spPr>
      </p:sp>
      <p:sp>
        <p:nvSpPr>
          <p:cNvPr id="9" name="Freeform 9"/>
          <p:cNvSpPr/>
          <p:nvPr/>
        </p:nvSpPr>
        <p:spPr>
          <a:xfrm>
            <a:off x="3150766" y="3848100"/>
            <a:ext cx="12165433" cy="4643790"/>
          </a:xfrm>
          <a:custGeom>
            <a:avLst/>
            <a:gdLst/>
            <a:ahLst/>
            <a:cxnLst/>
            <a:rect l="l" t="t" r="r" b="b"/>
            <a:pathLst>
              <a:path w="10824168" h="2467008">
                <a:moveTo>
                  <a:pt x="0" y="0"/>
                </a:moveTo>
                <a:lnTo>
                  <a:pt x="10824168" y="0"/>
                </a:lnTo>
                <a:lnTo>
                  <a:pt x="10824168" y="2467009"/>
                </a:lnTo>
                <a:lnTo>
                  <a:pt x="0" y="2467009"/>
                </a:lnTo>
                <a:lnTo>
                  <a:pt x="0" y="0"/>
                </a:lnTo>
                <a:close/>
              </a:path>
            </a:pathLst>
          </a:custGeom>
          <a:blipFill>
            <a:blip r:embed="rId5"/>
            <a:stretch>
              <a:fillRect/>
            </a:stretch>
          </a:blipFill>
        </p:spPr>
      </p:sp>
      <p:sp>
        <p:nvSpPr>
          <p:cNvPr id="10" name="Freeform 10"/>
          <p:cNvSpPr/>
          <p:nvPr/>
        </p:nvSpPr>
        <p:spPr>
          <a:xfrm>
            <a:off x="168723" y="7060277"/>
            <a:ext cx="2306631" cy="2947771"/>
          </a:xfrm>
          <a:custGeom>
            <a:avLst/>
            <a:gdLst/>
            <a:ahLst/>
            <a:cxnLst/>
            <a:rect l="l" t="t" r="r" b="b"/>
            <a:pathLst>
              <a:path w="2306631" h="2947771">
                <a:moveTo>
                  <a:pt x="0" y="0"/>
                </a:moveTo>
                <a:lnTo>
                  <a:pt x="2306631" y="0"/>
                </a:lnTo>
                <a:lnTo>
                  <a:pt x="2306631" y="2947771"/>
                </a:lnTo>
                <a:lnTo>
                  <a:pt x="0" y="2947771"/>
                </a:lnTo>
                <a:lnTo>
                  <a:pt x="0" y="0"/>
                </a:lnTo>
                <a:close/>
              </a:path>
            </a:pathLst>
          </a:custGeom>
          <a:blipFill>
            <a:blip r:embed="rId6"/>
            <a:stretch>
              <a:fillRect/>
            </a:stretch>
          </a:blipFill>
        </p:spPr>
      </p:sp>
      <p:sp>
        <p:nvSpPr>
          <p:cNvPr id="11" name="Freeform 11"/>
          <p:cNvSpPr/>
          <p:nvPr/>
        </p:nvSpPr>
        <p:spPr>
          <a:xfrm>
            <a:off x="15443312" y="2066873"/>
            <a:ext cx="5115828" cy="7573119"/>
          </a:xfrm>
          <a:custGeom>
            <a:avLst/>
            <a:gdLst/>
            <a:ahLst/>
            <a:cxnLst/>
            <a:rect l="l" t="t" r="r" b="b"/>
            <a:pathLst>
              <a:path w="5115828" h="7573119">
                <a:moveTo>
                  <a:pt x="0" y="0"/>
                </a:moveTo>
                <a:lnTo>
                  <a:pt x="5115827" y="0"/>
                </a:lnTo>
                <a:lnTo>
                  <a:pt x="5115827" y="7573119"/>
                </a:lnTo>
                <a:lnTo>
                  <a:pt x="0" y="7573119"/>
                </a:lnTo>
                <a:lnTo>
                  <a:pt x="0" y="0"/>
                </a:lnTo>
                <a:close/>
              </a:path>
            </a:pathLst>
          </a:custGeom>
          <a:blipFill>
            <a:blip r:embed="rId7"/>
            <a:stretch>
              <a:fillRect r="-3438"/>
            </a:stretch>
          </a:blipFill>
        </p:spPr>
      </p:sp>
      <p:sp>
        <p:nvSpPr>
          <p:cNvPr id="12" name="Freeform 12"/>
          <p:cNvSpPr/>
          <p:nvPr/>
        </p:nvSpPr>
        <p:spPr>
          <a:xfrm>
            <a:off x="14850582" y="424909"/>
            <a:ext cx="626436" cy="617040"/>
          </a:xfrm>
          <a:custGeom>
            <a:avLst/>
            <a:gdLst/>
            <a:ahLst/>
            <a:cxnLst/>
            <a:rect l="l" t="t" r="r" b="b"/>
            <a:pathLst>
              <a:path w="626436" h="617040">
                <a:moveTo>
                  <a:pt x="0" y="0"/>
                </a:moveTo>
                <a:lnTo>
                  <a:pt x="626436" y="0"/>
                </a:lnTo>
                <a:lnTo>
                  <a:pt x="626436" y="617040"/>
                </a:lnTo>
                <a:lnTo>
                  <a:pt x="0" y="617040"/>
                </a:lnTo>
                <a:lnTo>
                  <a:pt x="0" y="0"/>
                </a:lnTo>
                <a:close/>
              </a:path>
            </a:pathLst>
          </a:custGeom>
          <a:blipFill>
            <a:blip r:embed="rId8"/>
            <a:stretch>
              <a:fillRect/>
            </a:stretch>
          </a:blipFill>
        </p:spPr>
      </p:sp>
      <p:sp>
        <p:nvSpPr>
          <p:cNvPr id="16" name="Freeform 16"/>
          <p:cNvSpPr/>
          <p:nvPr/>
        </p:nvSpPr>
        <p:spPr>
          <a:xfrm>
            <a:off x="2162136" y="5853432"/>
            <a:ext cx="626436" cy="617040"/>
          </a:xfrm>
          <a:custGeom>
            <a:avLst/>
            <a:gdLst/>
            <a:ahLst/>
            <a:cxnLst/>
            <a:rect l="l" t="t" r="r" b="b"/>
            <a:pathLst>
              <a:path w="626436" h="617040">
                <a:moveTo>
                  <a:pt x="0" y="0"/>
                </a:moveTo>
                <a:lnTo>
                  <a:pt x="626437" y="0"/>
                </a:lnTo>
                <a:lnTo>
                  <a:pt x="626437" y="617040"/>
                </a:lnTo>
                <a:lnTo>
                  <a:pt x="0" y="617040"/>
                </a:lnTo>
                <a:lnTo>
                  <a:pt x="0" y="0"/>
                </a:lnTo>
                <a:close/>
              </a:path>
            </a:pathLst>
          </a:custGeom>
          <a:blipFill>
            <a:blip r:embed="rId8"/>
            <a:stretch>
              <a:fillRect/>
            </a:stretch>
          </a:blipFill>
        </p:spPr>
      </p:sp>
      <p:sp>
        <p:nvSpPr>
          <p:cNvPr id="17" name="Rectangle 16"/>
          <p:cNvSpPr/>
          <p:nvPr/>
        </p:nvSpPr>
        <p:spPr>
          <a:xfrm>
            <a:off x="4572000" y="635712"/>
            <a:ext cx="8886877" cy="2862322"/>
          </a:xfrm>
          <a:prstGeom prst="rect">
            <a:avLst/>
          </a:prstGeom>
        </p:spPr>
        <p:txBody>
          <a:bodyPr wrap="square">
            <a:spAutoFit/>
          </a:bodyPr>
          <a:lstStyle/>
          <a:p>
            <a:pPr algn="just">
              <a:spcAft>
                <a:spcPts val="0"/>
              </a:spcAft>
            </a:pPr>
            <a:r>
              <a:rPr lang="vi-VN" sz="36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Cách sưu tầm bằng chứng:</a:t>
            </a:r>
            <a:r>
              <a:rPr lang="vi-VN" sz="3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Đọc sách, báo, Internet và tìm trong thực tiến những bằng chứng về vấn đề ngại đọc sách của học sinh (có liên hệ với chính mình); ghi chép lại những thông tin đó.</a:t>
            </a:r>
            <a:endParaRPr lang="en-GB" sz="3600">
              <a:solidFill>
                <a:schemeClr val="bg1"/>
              </a:solidFill>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4603458" y="5065018"/>
            <a:ext cx="9417342" cy="2308324"/>
          </a:xfrm>
          <a:prstGeom prst="rect">
            <a:avLst/>
          </a:prstGeom>
        </p:spPr>
        <p:txBody>
          <a:bodyPr wrap="square">
            <a:spAutoFit/>
          </a:bodyPr>
          <a:lstStyle/>
          <a:p>
            <a:pPr algn="just">
              <a:spcAft>
                <a:spcPts val="0"/>
              </a:spcAft>
            </a:pPr>
            <a:r>
              <a:rPr lang="vi-VN" sz="36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Suy nghĩ</a:t>
            </a:r>
            <a:r>
              <a:rPr lang="vi-VN" sz="3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về </a:t>
            </a:r>
            <a:r>
              <a:rPr lang="vi-VN" sz="36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nguyên nhân</a:t>
            </a:r>
            <a:r>
              <a:rPr lang="vi-VN" sz="3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của vấn đề này và các </a:t>
            </a:r>
            <a:r>
              <a:rPr lang="vi-VN" sz="36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biện pháp khắc phục</a:t>
            </a:r>
            <a:r>
              <a:rPr lang="vi-VN" sz="3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(có thể trao đổi với thầy cô, bạn bè, bố mẹ, anh chị… để tham khảo ý kiến của mọi người).</a:t>
            </a:r>
            <a:endParaRPr lang="en-GB" sz="360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948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sp>
        <p:nvSpPr>
          <p:cNvPr id="3" name="Freeform 3"/>
          <p:cNvSpPr/>
          <p:nvPr/>
        </p:nvSpPr>
        <p:spPr>
          <a:xfrm flipH="1">
            <a:off x="6528201" y="7978188"/>
            <a:ext cx="14791055" cy="5382168"/>
          </a:xfrm>
          <a:custGeom>
            <a:avLst/>
            <a:gdLst/>
            <a:ahLst/>
            <a:cxnLst/>
            <a:rect l="l" t="t" r="r" b="b"/>
            <a:pathLst>
              <a:path w="14791055" h="5382168">
                <a:moveTo>
                  <a:pt x="14791054" y="0"/>
                </a:moveTo>
                <a:lnTo>
                  <a:pt x="0" y="0"/>
                </a:lnTo>
                <a:lnTo>
                  <a:pt x="0" y="5382168"/>
                </a:lnTo>
                <a:lnTo>
                  <a:pt x="14791054" y="5382168"/>
                </a:lnTo>
                <a:lnTo>
                  <a:pt x="14791054" y="0"/>
                </a:lnTo>
                <a:close/>
              </a:path>
            </a:pathLst>
          </a:custGeom>
          <a:blipFill>
            <a:blip r:embed="rId3"/>
            <a:stretch>
              <a:fillRect/>
            </a:stretch>
          </a:blipFill>
        </p:spPr>
      </p:sp>
      <p:sp>
        <p:nvSpPr>
          <p:cNvPr id="4" name="Freeform 4"/>
          <p:cNvSpPr/>
          <p:nvPr/>
        </p:nvSpPr>
        <p:spPr>
          <a:xfrm>
            <a:off x="-1410459" y="7978188"/>
            <a:ext cx="14791055" cy="5382168"/>
          </a:xfrm>
          <a:custGeom>
            <a:avLst/>
            <a:gdLst/>
            <a:ahLst/>
            <a:cxnLst/>
            <a:rect l="l" t="t" r="r" b="b"/>
            <a:pathLst>
              <a:path w="14791055" h="5382168">
                <a:moveTo>
                  <a:pt x="0" y="0"/>
                </a:moveTo>
                <a:lnTo>
                  <a:pt x="14791055" y="0"/>
                </a:lnTo>
                <a:lnTo>
                  <a:pt x="14791055" y="5382168"/>
                </a:lnTo>
                <a:lnTo>
                  <a:pt x="0" y="5382168"/>
                </a:lnTo>
                <a:lnTo>
                  <a:pt x="0" y="0"/>
                </a:lnTo>
                <a:close/>
              </a:path>
            </a:pathLst>
          </a:custGeom>
          <a:blipFill>
            <a:blip r:embed="rId3"/>
            <a:stretch>
              <a:fillRect/>
            </a:stretch>
          </a:blipFill>
        </p:spPr>
      </p:sp>
      <p:sp>
        <p:nvSpPr>
          <p:cNvPr id="5" name="Freeform 5"/>
          <p:cNvSpPr/>
          <p:nvPr/>
        </p:nvSpPr>
        <p:spPr>
          <a:xfrm rot="-2573841" flipH="1">
            <a:off x="-539889" y="684848"/>
            <a:ext cx="3396816" cy="1133687"/>
          </a:xfrm>
          <a:custGeom>
            <a:avLst/>
            <a:gdLst/>
            <a:ahLst/>
            <a:cxnLst/>
            <a:rect l="l" t="t" r="r" b="b"/>
            <a:pathLst>
              <a:path w="3396816" h="1133687">
                <a:moveTo>
                  <a:pt x="3396816" y="0"/>
                </a:moveTo>
                <a:lnTo>
                  <a:pt x="0" y="0"/>
                </a:lnTo>
                <a:lnTo>
                  <a:pt x="0" y="1133688"/>
                </a:lnTo>
                <a:lnTo>
                  <a:pt x="3396816" y="1133688"/>
                </a:lnTo>
                <a:lnTo>
                  <a:pt x="3396816" y="0"/>
                </a:lnTo>
                <a:close/>
              </a:path>
            </a:pathLst>
          </a:custGeom>
          <a:blipFill>
            <a:blip r:embed="rId4"/>
            <a:stretch>
              <a:fillRect/>
            </a:stretch>
          </a:blipFill>
        </p:spPr>
      </p:sp>
      <p:sp>
        <p:nvSpPr>
          <p:cNvPr id="6" name="Freeform 6"/>
          <p:cNvSpPr/>
          <p:nvPr/>
        </p:nvSpPr>
        <p:spPr>
          <a:xfrm>
            <a:off x="15890976" y="3572165"/>
            <a:ext cx="4363880" cy="6459987"/>
          </a:xfrm>
          <a:custGeom>
            <a:avLst/>
            <a:gdLst/>
            <a:ahLst/>
            <a:cxnLst/>
            <a:rect l="l" t="t" r="r" b="b"/>
            <a:pathLst>
              <a:path w="4363880" h="6459987">
                <a:moveTo>
                  <a:pt x="0" y="0"/>
                </a:moveTo>
                <a:lnTo>
                  <a:pt x="4363880" y="0"/>
                </a:lnTo>
                <a:lnTo>
                  <a:pt x="4363880" y="6459987"/>
                </a:lnTo>
                <a:lnTo>
                  <a:pt x="0" y="6459987"/>
                </a:lnTo>
                <a:lnTo>
                  <a:pt x="0" y="0"/>
                </a:lnTo>
                <a:close/>
              </a:path>
            </a:pathLst>
          </a:custGeom>
          <a:blipFill>
            <a:blip r:embed="rId5"/>
            <a:stretch>
              <a:fillRect r="-3438"/>
            </a:stretch>
          </a:blipFill>
        </p:spPr>
      </p:sp>
      <p:sp>
        <p:nvSpPr>
          <p:cNvPr id="7" name="Freeform 7"/>
          <p:cNvSpPr/>
          <p:nvPr/>
        </p:nvSpPr>
        <p:spPr>
          <a:xfrm rot="-797475">
            <a:off x="15597370" y="656165"/>
            <a:ext cx="1296360" cy="1040329"/>
          </a:xfrm>
          <a:custGeom>
            <a:avLst/>
            <a:gdLst/>
            <a:ahLst/>
            <a:cxnLst/>
            <a:rect l="l" t="t" r="r" b="b"/>
            <a:pathLst>
              <a:path w="1296360" h="1040329">
                <a:moveTo>
                  <a:pt x="0" y="0"/>
                </a:moveTo>
                <a:lnTo>
                  <a:pt x="1296360" y="0"/>
                </a:lnTo>
                <a:lnTo>
                  <a:pt x="1296360" y="1040328"/>
                </a:lnTo>
                <a:lnTo>
                  <a:pt x="0" y="1040328"/>
                </a:lnTo>
                <a:lnTo>
                  <a:pt x="0" y="0"/>
                </a:lnTo>
                <a:close/>
              </a:path>
            </a:pathLst>
          </a:custGeom>
          <a:blipFill>
            <a:blip r:embed="rId6"/>
            <a:stretch>
              <a:fillRect/>
            </a:stretch>
          </a:blipFill>
        </p:spPr>
      </p:sp>
      <p:sp>
        <p:nvSpPr>
          <p:cNvPr id="9" name="TextBox 9"/>
          <p:cNvSpPr txBox="1"/>
          <p:nvPr/>
        </p:nvSpPr>
        <p:spPr>
          <a:xfrm>
            <a:off x="4874747" y="542827"/>
            <a:ext cx="8473192" cy="830997"/>
          </a:xfrm>
          <a:prstGeom prst="rect">
            <a:avLst/>
          </a:prstGeom>
        </p:spPr>
        <p:txBody>
          <a:bodyPr lIns="0" tIns="0" rIns="0" bIns="0" rtlCol="0" anchor="t">
            <a:spAutoFit/>
          </a:bodyPr>
          <a:lstStyle/>
          <a:p>
            <a:pPr algn="ctr"/>
            <a:r>
              <a:rPr lang="vi-VN" sz="5400" b="1">
                <a:latin typeface="Times New Roman" panose="02020603050405020304" pitchFamily="18" charset="0"/>
                <a:cs typeface="Times New Roman" panose="02020603050405020304" pitchFamily="18" charset="0"/>
              </a:rPr>
              <a:t>b2. Tìm ý và lập dàn ý</a:t>
            </a:r>
            <a:endParaRPr lang="en-US" sz="5400">
              <a:solidFill>
                <a:srgbClr val="AD5545"/>
              </a:solidFill>
              <a:latin typeface="Times New Roman" panose="02020603050405020304" pitchFamily="18" charset="0"/>
              <a:ea typeface="Rubik One"/>
              <a:cs typeface="Times New Roman" panose="02020603050405020304" pitchFamily="18" charset="0"/>
              <a:sym typeface="Rubik One"/>
            </a:endParaRPr>
          </a:p>
        </p:txBody>
      </p:sp>
      <p:graphicFrame>
        <p:nvGraphicFramePr>
          <p:cNvPr id="10" name="Table 9"/>
          <p:cNvGraphicFramePr>
            <a:graphicFrameLocks noGrp="1"/>
          </p:cNvGraphicFramePr>
          <p:nvPr>
            <p:extLst>
              <p:ext uri="{D42A27DB-BD31-4B8C-83A1-F6EECF244321}">
                <p14:modId xmlns:p14="http://schemas.microsoft.com/office/powerpoint/2010/main" val="2945063520"/>
              </p:ext>
            </p:extLst>
          </p:nvPr>
        </p:nvGraphicFramePr>
        <p:xfrm>
          <a:off x="1673104" y="2733398"/>
          <a:ext cx="13563600" cy="5486400"/>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8154228"/>
                <a:gridCol w="5409372"/>
              </a:tblGrid>
              <a:tr h="707706">
                <a:tc gridSpan="2">
                  <a:txBody>
                    <a:bodyPr/>
                    <a:lstStyle/>
                    <a:p>
                      <a:pPr algn="ctr">
                        <a:lnSpc>
                          <a:spcPct val="100000"/>
                        </a:lnSpc>
                        <a:spcAft>
                          <a:spcPts val="0"/>
                        </a:spcAft>
                      </a:pPr>
                      <a:r>
                        <a:rPr lang="vi-VN" sz="36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 TÌM Ý:</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Aft>
                          <a:spcPts val="0"/>
                        </a:spcAft>
                        <a:tabLst>
                          <a:tab pos="457200" algn="l"/>
                          <a:tab pos="571500" algn="l"/>
                        </a:tabLst>
                      </a:pPr>
                      <a:r>
                        <a:rPr lang="vi-VN" sz="36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Suy nghĩ của em về vấn đề một số học sinh ngại đọc sách và cách khắc phục</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hMerge="1">
                  <a:txBody>
                    <a:bodyPr/>
                    <a:lstStyle/>
                    <a:p>
                      <a:endParaRPr lang="en-GB"/>
                    </a:p>
                  </a:txBody>
                  <a:tcPr/>
                </a:tc>
              </a:tr>
              <a:tr h="353853">
                <a:tc>
                  <a:txBody>
                    <a:bodyPr/>
                    <a:lstStyle/>
                    <a:p>
                      <a:pPr>
                        <a:lnSpc>
                          <a:spcPct val="100000"/>
                        </a:lnSpc>
                        <a:spcAft>
                          <a:spcPts val="0"/>
                        </a:spcAft>
                      </a:pPr>
                      <a:r>
                        <a:rPr lang="vi-VN" sz="3600">
                          <a:effectLst/>
                          <a:latin typeface="Times New Roman" panose="02020603050405020304" pitchFamily="18" charset="0"/>
                          <a:ea typeface="Calibri" panose="020F0502020204030204" pitchFamily="34" charset="0"/>
                          <a:cs typeface="Times New Roman" panose="02020603050405020304" pitchFamily="18" charset="0"/>
                        </a:rPr>
                        <a:t>Vấn đề ngại đọc sách của học sinh được thể hiện như thế nào?</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3853">
                <a:tc>
                  <a:txBody>
                    <a:bodyPr/>
                    <a:lstStyle/>
                    <a:p>
                      <a:pPr>
                        <a:lnSpc>
                          <a:spcPct val="100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Có những nguyên nhân nào khiến cho học sinh ngại đọc sách?</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3853">
                <a:tc>
                  <a:txBody>
                    <a:bodyPr/>
                    <a:lstStyle/>
                    <a:p>
                      <a:pPr>
                        <a:lnSpc>
                          <a:spcPct val="100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Tác hại của việc ngại đọc sách là gì?</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60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3853">
                <a:tc>
                  <a:txBody>
                    <a:bodyPr/>
                    <a:lstStyle/>
                    <a:p>
                      <a:pPr>
                        <a:lnSpc>
                          <a:spcPct val="100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Làm thế nào để giải quyết được vấn đề ngại đọc sách của học sinh?</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1" name="Rectangle 10"/>
          <p:cNvSpPr/>
          <p:nvPr/>
        </p:nvSpPr>
        <p:spPr>
          <a:xfrm>
            <a:off x="7635569" y="1591946"/>
            <a:ext cx="1935145" cy="923330"/>
          </a:xfrm>
          <a:prstGeom prst="rect">
            <a:avLst/>
          </a:prstGeom>
        </p:spPr>
        <p:txBody>
          <a:bodyPr wrap="none">
            <a:spAutoFit/>
          </a:bodyPr>
          <a:lstStyle/>
          <a:p>
            <a:r>
              <a:rPr lang="vi-VN" sz="5400" b="1">
                <a:latin typeface="Times New Roman" panose="02020603050405020304" pitchFamily="18" charset="0"/>
                <a:ea typeface="Times New Roman" panose="02020603050405020304" pitchFamily="18" charset="0"/>
                <a:cs typeface="Times New Roman" panose="02020603050405020304" pitchFamily="18" charset="0"/>
              </a:rPr>
              <a:t>Tìm ý</a:t>
            </a:r>
            <a:endParaRPr lang="en-GB" sz="5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744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sp>
        <p:nvSpPr>
          <p:cNvPr id="3" name="Freeform 3"/>
          <p:cNvSpPr/>
          <p:nvPr/>
        </p:nvSpPr>
        <p:spPr>
          <a:xfrm flipH="1">
            <a:off x="6528201" y="7978188"/>
            <a:ext cx="14791055" cy="5382168"/>
          </a:xfrm>
          <a:custGeom>
            <a:avLst/>
            <a:gdLst/>
            <a:ahLst/>
            <a:cxnLst/>
            <a:rect l="l" t="t" r="r" b="b"/>
            <a:pathLst>
              <a:path w="14791055" h="5382168">
                <a:moveTo>
                  <a:pt x="14791054" y="0"/>
                </a:moveTo>
                <a:lnTo>
                  <a:pt x="0" y="0"/>
                </a:lnTo>
                <a:lnTo>
                  <a:pt x="0" y="5382168"/>
                </a:lnTo>
                <a:lnTo>
                  <a:pt x="14791054" y="5382168"/>
                </a:lnTo>
                <a:lnTo>
                  <a:pt x="14791054" y="0"/>
                </a:lnTo>
                <a:close/>
              </a:path>
            </a:pathLst>
          </a:custGeom>
          <a:blipFill>
            <a:blip r:embed="rId3"/>
            <a:stretch>
              <a:fillRect/>
            </a:stretch>
          </a:blipFill>
        </p:spPr>
      </p:sp>
      <p:sp>
        <p:nvSpPr>
          <p:cNvPr id="4" name="Freeform 4"/>
          <p:cNvSpPr/>
          <p:nvPr/>
        </p:nvSpPr>
        <p:spPr>
          <a:xfrm>
            <a:off x="-1410459" y="7978188"/>
            <a:ext cx="14791055" cy="5382168"/>
          </a:xfrm>
          <a:custGeom>
            <a:avLst/>
            <a:gdLst/>
            <a:ahLst/>
            <a:cxnLst/>
            <a:rect l="l" t="t" r="r" b="b"/>
            <a:pathLst>
              <a:path w="14791055" h="5382168">
                <a:moveTo>
                  <a:pt x="0" y="0"/>
                </a:moveTo>
                <a:lnTo>
                  <a:pt x="14791055" y="0"/>
                </a:lnTo>
                <a:lnTo>
                  <a:pt x="14791055" y="5382168"/>
                </a:lnTo>
                <a:lnTo>
                  <a:pt x="0" y="5382168"/>
                </a:lnTo>
                <a:lnTo>
                  <a:pt x="0" y="0"/>
                </a:lnTo>
                <a:close/>
              </a:path>
            </a:pathLst>
          </a:custGeom>
          <a:blipFill>
            <a:blip r:embed="rId3"/>
            <a:stretch>
              <a:fillRect/>
            </a:stretch>
          </a:blipFill>
        </p:spPr>
      </p:sp>
      <p:sp>
        <p:nvSpPr>
          <p:cNvPr id="5" name="Freeform 5"/>
          <p:cNvSpPr/>
          <p:nvPr/>
        </p:nvSpPr>
        <p:spPr>
          <a:xfrm rot="-2573841" flipH="1">
            <a:off x="-539889" y="684848"/>
            <a:ext cx="3396816" cy="1133687"/>
          </a:xfrm>
          <a:custGeom>
            <a:avLst/>
            <a:gdLst/>
            <a:ahLst/>
            <a:cxnLst/>
            <a:rect l="l" t="t" r="r" b="b"/>
            <a:pathLst>
              <a:path w="3396816" h="1133687">
                <a:moveTo>
                  <a:pt x="3396816" y="0"/>
                </a:moveTo>
                <a:lnTo>
                  <a:pt x="0" y="0"/>
                </a:lnTo>
                <a:lnTo>
                  <a:pt x="0" y="1133688"/>
                </a:lnTo>
                <a:lnTo>
                  <a:pt x="3396816" y="1133688"/>
                </a:lnTo>
                <a:lnTo>
                  <a:pt x="3396816" y="0"/>
                </a:lnTo>
                <a:close/>
              </a:path>
            </a:pathLst>
          </a:custGeom>
          <a:blipFill>
            <a:blip r:embed="rId4"/>
            <a:stretch>
              <a:fillRect/>
            </a:stretch>
          </a:blipFill>
        </p:spPr>
      </p:sp>
      <p:sp>
        <p:nvSpPr>
          <p:cNvPr id="6" name="Freeform 6"/>
          <p:cNvSpPr/>
          <p:nvPr/>
        </p:nvSpPr>
        <p:spPr>
          <a:xfrm>
            <a:off x="15890976" y="3572165"/>
            <a:ext cx="4363880" cy="6459987"/>
          </a:xfrm>
          <a:custGeom>
            <a:avLst/>
            <a:gdLst/>
            <a:ahLst/>
            <a:cxnLst/>
            <a:rect l="l" t="t" r="r" b="b"/>
            <a:pathLst>
              <a:path w="4363880" h="6459987">
                <a:moveTo>
                  <a:pt x="0" y="0"/>
                </a:moveTo>
                <a:lnTo>
                  <a:pt x="4363880" y="0"/>
                </a:lnTo>
                <a:lnTo>
                  <a:pt x="4363880" y="6459987"/>
                </a:lnTo>
                <a:lnTo>
                  <a:pt x="0" y="6459987"/>
                </a:lnTo>
                <a:lnTo>
                  <a:pt x="0" y="0"/>
                </a:lnTo>
                <a:close/>
              </a:path>
            </a:pathLst>
          </a:custGeom>
          <a:blipFill>
            <a:blip r:embed="rId5"/>
            <a:stretch>
              <a:fillRect r="-3438"/>
            </a:stretch>
          </a:blipFill>
        </p:spPr>
      </p:sp>
      <p:sp>
        <p:nvSpPr>
          <p:cNvPr id="7" name="Freeform 7"/>
          <p:cNvSpPr/>
          <p:nvPr/>
        </p:nvSpPr>
        <p:spPr>
          <a:xfrm rot="-797475">
            <a:off x="15597370" y="656165"/>
            <a:ext cx="1296360" cy="1040329"/>
          </a:xfrm>
          <a:custGeom>
            <a:avLst/>
            <a:gdLst/>
            <a:ahLst/>
            <a:cxnLst/>
            <a:rect l="l" t="t" r="r" b="b"/>
            <a:pathLst>
              <a:path w="1296360" h="1040329">
                <a:moveTo>
                  <a:pt x="0" y="0"/>
                </a:moveTo>
                <a:lnTo>
                  <a:pt x="1296360" y="0"/>
                </a:lnTo>
                <a:lnTo>
                  <a:pt x="1296360" y="1040328"/>
                </a:lnTo>
                <a:lnTo>
                  <a:pt x="0" y="1040328"/>
                </a:lnTo>
                <a:lnTo>
                  <a:pt x="0" y="0"/>
                </a:lnTo>
                <a:close/>
              </a:path>
            </a:pathLst>
          </a:custGeom>
          <a:blipFill>
            <a:blip r:embed="rId6"/>
            <a:stretch>
              <a:fillRect/>
            </a:stretch>
          </a:blipFill>
        </p:spPr>
      </p:sp>
      <p:sp>
        <p:nvSpPr>
          <p:cNvPr id="8" name="TextBox 8"/>
          <p:cNvSpPr txBox="1"/>
          <p:nvPr/>
        </p:nvSpPr>
        <p:spPr>
          <a:xfrm>
            <a:off x="2078464" y="3279378"/>
            <a:ext cx="14131072" cy="721351"/>
          </a:xfrm>
          <a:prstGeom prst="rect">
            <a:avLst/>
          </a:prstGeom>
        </p:spPr>
        <p:txBody>
          <a:bodyPr lIns="0" tIns="0" rIns="0" bIns="0" rtlCol="0" anchor="t">
            <a:spAutoFit/>
          </a:bodyPr>
          <a:lstStyle/>
          <a:p>
            <a:pPr algn="ctr">
              <a:lnSpc>
                <a:spcPts val="5040"/>
              </a:lnSpc>
            </a:pPr>
            <a:r>
              <a:rPr lang="vi-VN" sz="8000" b="1">
                <a:latin typeface="Times New Roman" panose="02020603050405020304" pitchFamily="18" charset="0"/>
                <a:cs typeface="Times New Roman" panose="02020603050405020304" pitchFamily="18" charset="0"/>
              </a:rPr>
              <a:t>Mở bài</a:t>
            </a:r>
            <a:endParaRPr lang="en-US" sz="8000">
              <a:solidFill>
                <a:srgbClr val="C3714B"/>
              </a:solidFill>
              <a:latin typeface="Times New Roman" panose="02020603050405020304" pitchFamily="18" charset="0"/>
              <a:ea typeface="Montserrat Classic Bold"/>
              <a:cs typeface="Times New Roman" panose="02020603050405020304" pitchFamily="18" charset="0"/>
              <a:sym typeface="Montserrat Classic Bold"/>
            </a:endParaRPr>
          </a:p>
        </p:txBody>
      </p:sp>
      <p:sp>
        <p:nvSpPr>
          <p:cNvPr id="9" name="TextBox 9"/>
          <p:cNvSpPr txBox="1"/>
          <p:nvPr/>
        </p:nvSpPr>
        <p:spPr>
          <a:xfrm>
            <a:off x="4907404" y="857250"/>
            <a:ext cx="8473192" cy="1586075"/>
          </a:xfrm>
          <a:prstGeom prst="rect">
            <a:avLst/>
          </a:prstGeom>
        </p:spPr>
        <p:txBody>
          <a:bodyPr lIns="0" tIns="0" rIns="0" bIns="0" rtlCol="0" anchor="t">
            <a:spAutoFit/>
          </a:bodyPr>
          <a:lstStyle/>
          <a:p>
            <a:pPr algn="ctr">
              <a:lnSpc>
                <a:spcPts val="12880"/>
              </a:lnSpc>
            </a:pPr>
            <a:r>
              <a:rPr lang="vi-VN" sz="9600" b="1">
                <a:latin typeface="Times New Roman" panose="02020603050405020304" pitchFamily="18" charset="0"/>
                <a:cs typeface="Times New Roman" panose="02020603050405020304" pitchFamily="18" charset="0"/>
              </a:rPr>
              <a:t>Lập dàn ý</a:t>
            </a:r>
            <a:endParaRPr lang="en-US" sz="9200">
              <a:solidFill>
                <a:srgbClr val="AD5545"/>
              </a:solidFill>
              <a:latin typeface="Times New Roman" panose="02020603050405020304" pitchFamily="18" charset="0"/>
              <a:ea typeface="Rubik One"/>
              <a:cs typeface="Times New Roman" panose="02020603050405020304" pitchFamily="18" charset="0"/>
              <a:sym typeface="Rubik One"/>
            </a:endParaRPr>
          </a:p>
        </p:txBody>
      </p:sp>
      <p:sp>
        <p:nvSpPr>
          <p:cNvPr id="10" name="Rectangle 9"/>
          <p:cNvSpPr/>
          <p:nvPr/>
        </p:nvSpPr>
        <p:spPr>
          <a:xfrm>
            <a:off x="3200400" y="4457076"/>
            <a:ext cx="10448539" cy="2012859"/>
          </a:xfrm>
          <a:prstGeom prst="rect">
            <a:avLst/>
          </a:prstGeom>
        </p:spPr>
        <p:txBody>
          <a:bodyPr wrap="square">
            <a:spAutoFit/>
          </a:bodyPr>
          <a:lstStyle/>
          <a:p>
            <a:pPr algn="ctr">
              <a:lnSpc>
                <a:spcPct val="130000"/>
              </a:lnSpc>
              <a:spcAft>
                <a:spcPts val="0"/>
              </a:spcAft>
            </a:pPr>
            <a:r>
              <a:rPr lang="vi-VN" sz="4800" b="1" i="1">
                <a:latin typeface="Times New Roman" panose="02020603050405020304" pitchFamily="18" charset="0"/>
                <a:ea typeface="Times New Roman" panose="02020603050405020304" pitchFamily="18" charset="0"/>
                <a:cs typeface="Times New Roman" panose="02020603050405020304" pitchFamily="18" charset="0"/>
              </a:rPr>
              <a:t>Giới thiệu vấn đề một số học sinh ngại đọc sách và nêu nhận xét </a:t>
            </a:r>
            <a:r>
              <a:rPr lang="vi-VN" sz="4800" b="1" i="1" smtClean="0">
                <a:latin typeface="Times New Roman" panose="02020603050405020304" pitchFamily="18" charset="0"/>
                <a:ea typeface="Times New Roman" panose="02020603050405020304" pitchFamily="18" charset="0"/>
                <a:cs typeface="Times New Roman" panose="02020603050405020304" pitchFamily="18" charset="0"/>
              </a:rPr>
              <a:t>chung</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190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sp>
        <p:nvSpPr>
          <p:cNvPr id="3" name="Freeform 3"/>
          <p:cNvSpPr/>
          <p:nvPr/>
        </p:nvSpPr>
        <p:spPr>
          <a:xfrm>
            <a:off x="1909281" y="940132"/>
            <a:ext cx="1766167" cy="2253482"/>
          </a:xfrm>
          <a:custGeom>
            <a:avLst/>
            <a:gdLst/>
            <a:ahLst/>
            <a:cxnLst/>
            <a:rect l="l" t="t" r="r" b="b"/>
            <a:pathLst>
              <a:path w="1766167" h="2253482">
                <a:moveTo>
                  <a:pt x="0" y="0"/>
                </a:moveTo>
                <a:lnTo>
                  <a:pt x="1766167" y="0"/>
                </a:lnTo>
                <a:lnTo>
                  <a:pt x="1766167" y="2253482"/>
                </a:lnTo>
                <a:lnTo>
                  <a:pt x="0" y="2253482"/>
                </a:lnTo>
                <a:lnTo>
                  <a:pt x="0" y="0"/>
                </a:lnTo>
                <a:close/>
              </a:path>
            </a:pathLst>
          </a:custGeom>
          <a:blipFill>
            <a:blip r:embed="rId3"/>
            <a:stretch>
              <a:fillRect/>
            </a:stretch>
          </a:blipFill>
        </p:spPr>
      </p:sp>
      <p:sp>
        <p:nvSpPr>
          <p:cNvPr id="4" name="Freeform 4"/>
          <p:cNvSpPr/>
          <p:nvPr/>
        </p:nvSpPr>
        <p:spPr>
          <a:xfrm>
            <a:off x="-880320" y="7865407"/>
            <a:ext cx="12883581" cy="3124268"/>
          </a:xfrm>
          <a:custGeom>
            <a:avLst/>
            <a:gdLst/>
            <a:ahLst/>
            <a:cxnLst/>
            <a:rect l="l" t="t" r="r" b="b"/>
            <a:pathLst>
              <a:path w="12883581" h="3124268">
                <a:moveTo>
                  <a:pt x="0" y="0"/>
                </a:moveTo>
                <a:lnTo>
                  <a:pt x="12883581" y="0"/>
                </a:lnTo>
                <a:lnTo>
                  <a:pt x="12883581" y="3124268"/>
                </a:lnTo>
                <a:lnTo>
                  <a:pt x="0" y="3124268"/>
                </a:lnTo>
                <a:lnTo>
                  <a:pt x="0" y="0"/>
                </a:lnTo>
                <a:close/>
              </a:path>
            </a:pathLst>
          </a:custGeom>
          <a:blipFill>
            <a:blip r:embed="rId4"/>
            <a:stretch>
              <a:fillRect/>
            </a:stretch>
          </a:blipFill>
        </p:spPr>
      </p:sp>
      <p:sp>
        <p:nvSpPr>
          <p:cNvPr id="5" name="Freeform 5"/>
          <p:cNvSpPr/>
          <p:nvPr/>
        </p:nvSpPr>
        <p:spPr>
          <a:xfrm flipH="1">
            <a:off x="6949376" y="7696166"/>
            <a:ext cx="12883581" cy="3124268"/>
          </a:xfrm>
          <a:custGeom>
            <a:avLst/>
            <a:gdLst/>
            <a:ahLst/>
            <a:cxnLst/>
            <a:rect l="l" t="t" r="r" b="b"/>
            <a:pathLst>
              <a:path w="12883581" h="3124268">
                <a:moveTo>
                  <a:pt x="12883581" y="0"/>
                </a:moveTo>
                <a:lnTo>
                  <a:pt x="0" y="0"/>
                </a:lnTo>
                <a:lnTo>
                  <a:pt x="0" y="3124268"/>
                </a:lnTo>
                <a:lnTo>
                  <a:pt x="12883581" y="3124268"/>
                </a:lnTo>
                <a:lnTo>
                  <a:pt x="12883581" y="0"/>
                </a:lnTo>
                <a:close/>
              </a:path>
            </a:pathLst>
          </a:custGeom>
          <a:blipFill>
            <a:blip r:embed="rId4"/>
            <a:stretch>
              <a:fillRect/>
            </a:stretch>
          </a:blipFill>
        </p:spPr>
      </p:sp>
      <p:sp>
        <p:nvSpPr>
          <p:cNvPr id="6" name="Freeform 6"/>
          <p:cNvSpPr/>
          <p:nvPr/>
        </p:nvSpPr>
        <p:spPr>
          <a:xfrm>
            <a:off x="15143813" y="1848056"/>
            <a:ext cx="1066355" cy="1345558"/>
          </a:xfrm>
          <a:custGeom>
            <a:avLst/>
            <a:gdLst/>
            <a:ahLst/>
            <a:cxnLst/>
            <a:rect l="l" t="t" r="r" b="b"/>
            <a:pathLst>
              <a:path w="1066355" h="1345558">
                <a:moveTo>
                  <a:pt x="0" y="0"/>
                </a:moveTo>
                <a:lnTo>
                  <a:pt x="1066355" y="0"/>
                </a:lnTo>
                <a:lnTo>
                  <a:pt x="1066355" y="1345558"/>
                </a:lnTo>
                <a:lnTo>
                  <a:pt x="0" y="1345558"/>
                </a:lnTo>
                <a:lnTo>
                  <a:pt x="0" y="0"/>
                </a:lnTo>
                <a:close/>
              </a:path>
            </a:pathLst>
          </a:custGeom>
          <a:blipFill>
            <a:blip r:embed="rId5"/>
            <a:stretch>
              <a:fillRect/>
            </a:stretch>
          </a:blipFill>
        </p:spPr>
      </p:sp>
      <p:sp>
        <p:nvSpPr>
          <p:cNvPr id="7" name="TextBox 7"/>
          <p:cNvSpPr txBox="1"/>
          <p:nvPr/>
        </p:nvSpPr>
        <p:spPr>
          <a:xfrm>
            <a:off x="2509095" y="3613273"/>
            <a:ext cx="13167895" cy="1477328"/>
          </a:xfrm>
          <a:prstGeom prst="rect">
            <a:avLst/>
          </a:prstGeom>
        </p:spPr>
        <p:txBody>
          <a:bodyPr lIns="0" tIns="0" rIns="0" bIns="0" rtlCol="0" anchor="t">
            <a:spAutoFit/>
          </a:bodyPr>
          <a:lstStyle/>
          <a:p>
            <a:pPr algn="ctr">
              <a:lnSpc>
                <a:spcPts val="7449"/>
              </a:lnSpc>
            </a:pPr>
            <a:r>
              <a:rPr lang="vi-VN" sz="19900" b="1">
                <a:latin typeface="iCiel Baliho Script" pitchFamily="50" charset="-93"/>
              </a:rPr>
              <a:t>Thân bài</a:t>
            </a:r>
            <a:endParaRPr lang="en-US" sz="16600">
              <a:solidFill>
                <a:srgbClr val="AD5545"/>
              </a:solidFill>
              <a:latin typeface="iCiel Baliho Script" pitchFamily="50" charset="-93"/>
              <a:ea typeface="Rubik One"/>
              <a:cs typeface="Rubik One"/>
              <a:sym typeface="Rubik One"/>
            </a:endParaRPr>
          </a:p>
        </p:txBody>
      </p:sp>
      <p:sp>
        <p:nvSpPr>
          <p:cNvPr id="8" name="Freeform 8"/>
          <p:cNvSpPr/>
          <p:nvPr/>
        </p:nvSpPr>
        <p:spPr>
          <a:xfrm rot="-1852096">
            <a:off x="3151557" y="7131368"/>
            <a:ext cx="626436" cy="617040"/>
          </a:xfrm>
          <a:custGeom>
            <a:avLst/>
            <a:gdLst/>
            <a:ahLst/>
            <a:cxnLst/>
            <a:rect l="l" t="t" r="r" b="b"/>
            <a:pathLst>
              <a:path w="626436" h="617040">
                <a:moveTo>
                  <a:pt x="0" y="0"/>
                </a:moveTo>
                <a:lnTo>
                  <a:pt x="626437" y="0"/>
                </a:lnTo>
                <a:lnTo>
                  <a:pt x="626437" y="617039"/>
                </a:lnTo>
                <a:lnTo>
                  <a:pt x="0" y="617039"/>
                </a:lnTo>
                <a:lnTo>
                  <a:pt x="0" y="0"/>
                </a:lnTo>
                <a:close/>
              </a:path>
            </a:pathLst>
          </a:custGeom>
          <a:blipFill>
            <a:blip r:embed="rId6"/>
            <a:stretch>
              <a:fillRect/>
            </a:stretch>
          </a:blipFill>
        </p:spPr>
      </p:sp>
      <p:sp>
        <p:nvSpPr>
          <p:cNvPr id="9" name="Freeform 9"/>
          <p:cNvSpPr/>
          <p:nvPr/>
        </p:nvSpPr>
        <p:spPr>
          <a:xfrm rot="-1852096" flipH="1">
            <a:off x="14103141" y="6962127"/>
            <a:ext cx="626436" cy="617040"/>
          </a:xfrm>
          <a:custGeom>
            <a:avLst/>
            <a:gdLst/>
            <a:ahLst/>
            <a:cxnLst/>
            <a:rect l="l" t="t" r="r" b="b"/>
            <a:pathLst>
              <a:path w="626436" h="617040">
                <a:moveTo>
                  <a:pt x="626437" y="0"/>
                </a:moveTo>
                <a:lnTo>
                  <a:pt x="0" y="0"/>
                </a:lnTo>
                <a:lnTo>
                  <a:pt x="0" y="617039"/>
                </a:lnTo>
                <a:lnTo>
                  <a:pt x="626437" y="617039"/>
                </a:lnTo>
                <a:lnTo>
                  <a:pt x="626437" y="0"/>
                </a:lnTo>
                <a:close/>
              </a:path>
            </a:pathLst>
          </a:custGeom>
          <a:blipFill>
            <a:blip r:embed="rId6"/>
            <a:stretch>
              <a:fillRect/>
            </a:stretch>
          </a:blipFill>
        </p:spPr>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17317" y="1936873"/>
            <a:ext cx="9741117" cy="2933141"/>
          </a:xfrm>
          <a:prstGeom prst="rect">
            <a:avLst/>
          </a:prstGeom>
        </p:spPr>
      </p:pic>
    </p:spTree>
    <p:extLst>
      <p:ext uri="{BB962C8B-B14F-4D97-AF65-F5344CB8AC3E}">
        <p14:creationId xmlns:p14="http://schemas.microsoft.com/office/powerpoint/2010/main" val="41331754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sp>
        <p:nvSpPr>
          <p:cNvPr id="3" name="Freeform 3"/>
          <p:cNvSpPr/>
          <p:nvPr/>
        </p:nvSpPr>
        <p:spPr>
          <a:xfrm>
            <a:off x="0" y="-571500"/>
            <a:ext cx="1766167" cy="2253482"/>
          </a:xfrm>
          <a:custGeom>
            <a:avLst/>
            <a:gdLst/>
            <a:ahLst/>
            <a:cxnLst/>
            <a:rect l="l" t="t" r="r" b="b"/>
            <a:pathLst>
              <a:path w="1766167" h="2253482">
                <a:moveTo>
                  <a:pt x="0" y="0"/>
                </a:moveTo>
                <a:lnTo>
                  <a:pt x="1766167" y="0"/>
                </a:lnTo>
                <a:lnTo>
                  <a:pt x="1766167" y="2253482"/>
                </a:lnTo>
                <a:lnTo>
                  <a:pt x="0" y="2253482"/>
                </a:lnTo>
                <a:lnTo>
                  <a:pt x="0" y="0"/>
                </a:lnTo>
                <a:close/>
              </a:path>
            </a:pathLst>
          </a:custGeom>
          <a:blipFill>
            <a:blip r:embed="rId3"/>
            <a:stretch>
              <a:fillRect/>
            </a:stretch>
          </a:blipFill>
        </p:spPr>
      </p:sp>
      <p:sp>
        <p:nvSpPr>
          <p:cNvPr id="4" name="Freeform 4"/>
          <p:cNvSpPr/>
          <p:nvPr/>
        </p:nvSpPr>
        <p:spPr>
          <a:xfrm>
            <a:off x="-880320" y="7865407"/>
            <a:ext cx="12883581" cy="3124268"/>
          </a:xfrm>
          <a:custGeom>
            <a:avLst/>
            <a:gdLst/>
            <a:ahLst/>
            <a:cxnLst/>
            <a:rect l="l" t="t" r="r" b="b"/>
            <a:pathLst>
              <a:path w="12883581" h="3124268">
                <a:moveTo>
                  <a:pt x="0" y="0"/>
                </a:moveTo>
                <a:lnTo>
                  <a:pt x="12883581" y="0"/>
                </a:lnTo>
                <a:lnTo>
                  <a:pt x="12883581" y="3124268"/>
                </a:lnTo>
                <a:lnTo>
                  <a:pt x="0" y="3124268"/>
                </a:lnTo>
                <a:lnTo>
                  <a:pt x="0" y="0"/>
                </a:lnTo>
                <a:close/>
              </a:path>
            </a:pathLst>
          </a:custGeom>
          <a:blipFill>
            <a:blip r:embed="rId4"/>
            <a:stretch>
              <a:fillRect/>
            </a:stretch>
          </a:blipFill>
        </p:spPr>
      </p:sp>
      <p:sp>
        <p:nvSpPr>
          <p:cNvPr id="5" name="Freeform 5"/>
          <p:cNvSpPr/>
          <p:nvPr/>
        </p:nvSpPr>
        <p:spPr>
          <a:xfrm flipH="1">
            <a:off x="6949376" y="7696166"/>
            <a:ext cx="12883581" cy="3124268"/>
          </a:xfrm>
          <a:custGeom>
            <a:avLst/>
            <a:gdLst/>
            <a:ahLst/>
            <a:cxnLst/>
            <a:rect l="l" t="t" r="r" b="b"/>
            <a:pathLst>
              <a:path w="12883581" h="3124268">
                <a:moveTo>
                  <a:pt x="12883581" y="0"/>
                </a:moveTo>
                <a:lnTo>
                  <a:pt x="0" y="0"/>
                </a:lnTo>
                <a:lnTo>
                  <a:pt x="0" y="3124268"/>
                </a:lnTo>
                <a:lnTo>
                  <a:pt x="12883581" y="3124268"/>
                </a:lnTo>
                <a:lnTo>
                  <a:pt x="12883581" y="0"/>
                </a:lnTo>
                <a:close/>
              </a:path>
            </a:pathLst>
          </a:custGeom>
          <a:blipFill>
            <a:blip r:embed="rId4"/>
            <a:stretch>
              <a:fillRect/>
            </a:stretch>
          </a:blipFill>
        </p:spPr>
      </p:sp>
      <p:sp>
        <p:nvSpPr>
          <p:cNvPr id="6" name="Freeform 6"/>
          <p:cNvSpPr/>
          <p:nvPr/>
        </p:nvSpPr>
        <p:spPr>
          <a:xfrm>
            <a:off x="16535400" y="-755846"/>
            <a:ext cx="1066355" cy="1345558"/>
          </a:xfrm>
          <a:custGeom>
            <a:avLst/>
            <a:gdLst/>
            <a:ahLst/>
            <a:cxnLst/>
            <a:rect l="l" t="t" r="r" b="b"/>
            <a:pathLst>
              <a:path w="1066355" h="1345558">
                <a:moveTo>
                  <a:pt x="0" y="0"/>
                </a:moveTo>
                <a:lnTo>
                  <a:pt x="1066355" y="0"/>
                </a:lnTo>
                <a:lnTo>
                  <a:pt x="1066355" y="1345558"/>
                </a:lnTo>
                <a:lnTo>
                  <a:pt x="0" y="1345558"/>
                </a:lnTo>
                <a:lnTo>
                  <a:pt x="0" y="0"/>
                </a:lnTo>
                <a:close/>
              </a:path>
            </a:pathLst>
          </a:custGeom>
          <a:blipFill>
            <a:blip r:embed="rId5"/>
            <a:stretch>
              <a:fillRect/>
            </a:stretch>
          </a:blipFill>
        </p:spPr>
      </p:sp>
      <p:sp>
        <p:nvSpPr>
          <p:cNvPr id="8" name="Freeform 8"/>
          <p:cNvSpPr/>
          <p:nvPr/>
        </p:nvSpPr>
        <p:spPr>
          <a:xfrm rot="-1852096">
            <a:off x="3151557" y="7131368"/>
            <a:ext cx="626436" cy="617040"/>
          </a:xfrm>
          <a:custGeom>
            <a:avLst/>
            <a:gdLst/>
            <a:ahLst/>
            <a:cxnLst/>
            <a:rect l="l" t="t" r="r" b="b"/>
            <a:pathLst>
              <a:path w="626436" h="617040">
                <a:moveTo>
                  <a:pt x="0" y="0"/>
                </a:moveTo>
                <a:lnTo>
                  <a:pt x="626437" y="0"/>
                </a:lnTo>
                <a:lnTo>
                  <a:pt x="626437" y="617039"/>
                </a:lnTo>
                <a:lnTo>
                  <a:pt x="0" y="617039"/>
                </a:lnTo>
                <a:lnTo>
                  <a:pt x="0" y="0"/>
                </a:lnTo>
                <a:close/>
              </a:path>
            </a:pathLst>
          </a:custGeom>
          <a:blipFill>
            <a:blip r:embed="rId6"/>
            <a:stretch>
              <a:fillRect/>
            </a:stretch>
          </a:blipFill>
        </p:spPr>
      </p:sp>
      <p:sp>
        <p:nvSpPr>
          <p:cNvPr id="9" name="Freeform 9"/>
          <p:cNvSpPr/>
          <p:nvPr/>
        </p:nvSpPr>
        <p:spPr>
          <a:xfrm rot="-1852096" flipH="1">
            <a:off x="14103141" y="6962127"/>
            <a:ext cx="626436" cy="617040"/>
          </a:xfrm>
          <a:custGeom>
            <a:avLst/>
            <a:gdLst/>
            <a:ahLst/>
            <a:cxnLst/>
            <a:rect l="l" t="t" r="r" b="b"/>
            <a:pathLst>
              <a:path w="626436" h="617040">
                <a:moveTo>
                  <a:pt x="626437" y="0"/>
                </a:moveTo>
                <a:lnTo>
                  <a:pt x="0" y="0"/>
                </a:lnTo>
                <a:lnTo>
                  <a:pt x="0" y="617039"/>
                </a:lnTo>
                <a:lnTo>
                  <a:pt x="626437" y="617039"/>
                </a:lnTo>
                <a:lnTo>
                  <a:pt x="626437" y="0"/>
                </a:lnTo>
                <a:close/>
              </a:path>
            </a:pathLst>
          </a:custGeom>
          <a:blipFill>
            <a:blip r:embed="rId6"/>
            <a:stretch>
              <a:fillRect/>
            </a:stretch>
          </a:blipFill>
        </p:spPr>
      </p:sp>
      <p:pic>
        <p:nvPicPr>
          <p:cNvPr id="11" name="Picture 10"/>
          <p:cNvPicPr>
            <a:picLocks noChangeAspect="1"/>
          </p:cNvPicPr>
          <p:nvPr/>
        </p:nvPicPr>
        <p:blipFill>
          <a:blip r:embed="rId7"/>
          <a:stretch>
            <a:fillRect/>
          </a:stretch>
        </p:blipFill>
        <p:spPr>
          <a:xfrm>
            <a:off x="4648200" y="148467"/>
            <a:ext cx="8610600" cy="1850484"/>
          </a:xfrm>
          <a:prstGeom prst="rect">
            <a:avLst/>
          </a:prstGeom>
        </p:spPr>
      </p:pic>
      <p:sp>
        <p:nvSpPr>
          <p:cNvPr id="12" name="Rectangle 11"/>
          <p:cNvSpPr/>
          <p:nvPr/>
        </p:nvSpPr>
        <p:spPr>
          <a:xfrm>
            <a:off x="5410200" y="403073"/>
            <a:ext cx="7391399" cy="1446550"/>
          </a:xfrm>
          <a:prstGeom prst="rect">
            <a:avLst/>
          </a:prstGeom>
        </p:spPr>
        <p:txBody>
          <a:bodyPr wrap="square">
            <a:spAutoFit/>
          </a:bodyPr>
          <a:lstStyle/>
          <a:p>
            <a:r>
              <a:rPr lang="en-US" sz="4400" b="1">
                <a:latin typeface="Times New Roman" panose="02020603050405020304" pitchFamily="18" charset="0"/>
                <a:ea typeface="Times New Roman" panose="02020603050405020304" pitchFamily="18" charset="0"/>
              </a:rPr>
              <a:t>C</a:t>
            </a:r>
            <a:r>
              <a:rPr lang="vi-VN" sz="4400" b="1" smtClean="0">
                <a:latin typeface="Times New Roman" panose="02020603050405020304" pitchFamily="18" charset="0"/>
                <a:ea typeface="Times New Roman" panose="02020603050405020304" pitchFamily="18" charset="0"/>
              </a:rPr>
              <a:t>ác </a:t>
            </a:r>
            <a:r>
              <a:rPr lang="vi-VN" sz="4400" b="1">
                <a:latin typeface="Times New Roman" panose="02020603050405020304" pitchFamily="18" charset="0"/>
                <a:ea typeface="Times New Roman" panose="02020603050405020304" pitchFamily="18" charset="0"/>
              </a:rPr>
              <a:t>biểu hiện của vấn đề  một số học sinh ngại đọc sách</a:t>
            </a:r>
            <a:endParaRPr lang="en-GB" sz="5400"/>
          </a:p>
        </p:txBody>
      </p:sp>
      <p:sp>
        <p:nvSpPr>
          <p:cNvPr id="13" name="Rectangle 12"/>
          <p:cNvSpPr/>
          <p:nvPr/>
        </p:nvSpPr>
        <p:spPr>
          <a:xfrm>
            <a:off x="228600" y="2382676"/>
            <a:ext cx="7159989" cy="1077218"/>
          </a:xfrm>
          <a:prstGeom prst="rect">
            <a:avLst/>
          </a:prstGeom>
        </p:spPr>
        <p:txBody>
          <a:bodyPr wrap="square">
            <a:spAutoFit/>
          </a:bodyPr>
          <a:lstStyle/>
          <a:p>
            <a:pPr algn="just">
              <a:spcAft>
                <a:spcPts val="0"/>
              </a:spcAft>
            </a:pPr>
            <a:r>
              <a:rPr lang="vi-VN" sz="3200">
                <a:latin typeface="Times New Roman" panose="02020603050405020304" pitchFamily="18" charset="0"/>
                <a:ea typeface="Times New Roman" panose="02020603050405020304" pitchFamily="18" charset="0"/>
                <a:cs typeface="Times New Roman" panose="02020603050405020304" pitchFamily="18" charset="0"/>
              </a:rPr>
              <a:t>+ Một số bạn rất hiếm khi đọc sách, có sách nhưng không đọc, hoặc đọc qua loa.</a:t>
            </a:r>
            <a:endParaRPr lang="en-GB" sz="3200">
              <a:effectLst/>
              <a:latin typeface="Times New Roman" panose="02020603050405020304" pitchFamily="18" charset="0"/>
              <a:ea typeface="Times New Roman" panose="02020603050405020304" pitchFamily="18" charset="0"/>
            </a:endParaRPr>
          </a:p>
        </p:txBody>
      </p:sp>
      <p:sp>
        <p:nvSpPr>
          <p:cNvPr id="14" name="Rectangle 13"/>
          <p:cNvSpPr/>
          <p:nvPr/>
        </p:nvSpPr>
        <p:spPr>
          <a:xfrm>
            <a:off x="199975" y="3547618"/>
            <a:ext cx="7188613" cy="2062103"/>
          </a:xfrm>
          <a:prstGeom prst="rect">
            <a:avLst/>
          </a:prstGeom>
        </p:spPr>
        <p:txBody>
          <a:bodyPr wrap="square">
            <a:spAutoFit/>
          </a:bodyPr>
          <a:lstStyle/>
          <a:p>
            <a:pPr algn="just">
              <a:spcAft>
                <a:spcPts val="0"/>
              </a:spcAft>
            </a:pPr>
            <a:r>
              <a:rPr lang="vi-VN" sz="3200">
                <a:latin typeface="Times New Roman" panose="02020603050405020304" pitchFamily="18" charset="0"/>
                <a:ea typeface="Times New Roman" panose="02020603050405020304" pitchFamily="18" charset="0"/>
                <a:cs typeface="Times New Roman" panose="02020603050405020304" pitchFamily="18" charset="0"/>
              </a:rPr>
              <a:t>+ T</a:t>
            </a:r>
            <a:r>
              <a:rPr lang="vi-VN" sz="3200" smtClean="0">
                <a:latin typeface="Times New Roman" panose="02020603050405020304" pitchFamily="18" charset="0"/>
                <a:ea typeface="Times New Roman" panose="02020603050405020304" pitchFamily="18" charset="0"/>
                <a:cs typeface="Times New Roman" panose="02020603050405020304" pitchFamily="18" charset="0"/>
              </a:rPr>
              <a:t>rong </a:t>
            </a:r>
            <a:r>
              <a:rPr lang="vi-VN" sz="3200">
                <a:latin typeface="Times New Roman" panose="02020603050405020304" pitchFamily="18" charset="0"/>
                <a:ea typeface="Times New Roman" panose="02020603050405020304" pitchFamily="18" charset="0"/>
                <a:cs typeface="Times New Roman" panose="02020603050405020304" pitchFamily="18" charset="0"/>
              </a:rPr>
              <a:t>giờ học, một số bạn kĩ năng đọc còn yếu, đọc chậm, không bắt chữ được. Điều đó khiến các bạn rất sợ khi đọc bài trước lớp, trở nên lười đọc sách.</a:t>
            </a:r>
            <a:endParaRPr lang="en-GB" sz="3200">
              <a:effectLst/>
              <a:latin typeface="Times New Roman" panose="02020603050405020304" pitchFamily="18" charset="0"/>
              <a:ea typeface="Times New Roman" panose="02020603050405020304" pitchFamily="18" charset="0"/>
            </a:endParaRPr>
          </a:p>
        </p:txBody>
      </p:sp>
      <p:sp>
        <p:nvSpPr>
          <p:cNvPr id="15" name="Rectangle 14"/>
          <p:cNvSpPr/>
          <p:nvPr/>
        </p:nvSpPr>
        <p:spPr>
          <a:xfrm>
            <a:off x="192374" y="5638714"/>
            <a:ext cx="7196214" cy="1569660"/>
          </a:xfrm>
          <a:prstGeom prst="rect">
            <a:avLst/>
          </a:prstGeom>
        </p:spPr>
        <p:txBody>
          <a:bodyPr wrap="square">
            <a:spAutoFit/>
          </a:bodyPr>
          <a:lstStyle/>
          <a:p>
            <a:pPr algn="just">
              <a:spcAft>
                <a:spcPts val="0"/>
              </a:spcAft>
            </a:pPr>
            <a:r>
              <a:rPr lang="vi-VN" sz="3200">
                <a:latin typeface="Times New Roman" panose="02020603050405020304" pitchFamily="18" charset="0"/>
                <a:ea typeface="Times New Roman" panose="02020603050405020304" pitchFamily="18" charset="0"/>
                <a:cs typeface="Times New Roman" panose="02020603050405020304" pitchFamily="18" charset="0"/>
              </a:rPr>
              <a:t>+ </a:t>
            </a:r>
            <a:r>
              <a:rPr lang="vi-VN" sz="3200" smtClean="0">
                <a:latin typeface="Times New Roman" panose="02020603050405020304" pitchFamily="18" charset="0"/>
                <a:ea typeface="Times New Roman" panose="02020603050405020304" pitchFamily="18" charset="0"/>
                <a:cs typeface="Times New Roman" panose="02020603050405020304" pitchFamily="18" charset="0"/>
              </a:rPr>
              <a:t>Thay </a:t>
            </a:r>
            <a:r>
              <a:rPr lang="vi-VN" sz="3200">
                <a:latin typeface="Times New Roman" panose="02020603050405020304" pitchFamily="18" charset="0"/>
                <a:ea typeface="Times New Roman" panose="02020603050405020304" pitchFamily="18" charset="0"/>
                <a:cs typeface="Times New Roman" panose="02020603050405020304" pitchFamily="18" charset="0"/>
              </a:rPr>
              <a:t>vì đọc sách, thì các bạn dành thời gian tìm kiếm thông tin ti vi, lướt mạng, .... </a:t>
            </a:r>
            <a:endParaRPr lang="en-GB" sz="3200">
              <a:effectLst/>
              <a:latin typeface="Times New Roman" panose="02020603050405020304" pitchFamily="18" charset="0"/>
              <a:ea typeface="Times New Roman" panose="02020603050405020304" pitchFamily="18" charset="0"/>
            </a:endParaRPr>
          </a:p>
        </p:txBody>
      </p:sp>
      <p:sp>
        <p:nvSpPr>
          <p:cNvPr id="16" name="Rectangle 15"/>
          <p:cNvSpPr/>
          <p:nvPr/>
        </p:nvSpPr>
        <p:spPr>
          <a:xfrm>
            <a:off x="8534399" y="2506656"/>
            <a:ext cx="9067355" cy="2062103"/>
          </a:xfrm>
          <a:prstGeom prst="rect">
            <a:avLst/>
          </a:prstGeom>
        </p:spPr>
        <p:txBody>
          <a:bodyPr wrap="square">
            <a:spAutoFit/>
          </a:bodyPr>
          <a:lstStyle/>
          <a:p>
            <a:pPr algn="just">
              <a:spcAft>
                <a:spcPts val="0"/>
              </a:spcAft>
            </a:pPr>
            <a:r>
              <a:rPr lang="vi-VN" sz="3200">
                <a:latin typeface="Times New Roman" panose="02020603050405020304" pitchFamily="18" charset="0"/>
                <a:ea typeface="Times New Roman" panose="02020603050405020304" pitchFamily="18" charset="0"/>
                <a:cs typeface="Times New Roman" panose="02020603050405020304" pitchFamily="18" charset="0"/>
              </a:rPr>
              <a:t>+ Í</a:t>
            </a:r>
            <a:r>
              <a:rPr lang="vi-VN" sz="3200" smtClean="0">
                <a:latin typeface="Times New Roman" panose="02020603050405020304" pitchFamily="18" charset="0"/>
                <a:ea typeface="Times New Roman" panose="02020603050405020304" pitchFamily="18" charset="0"/>
                <a:cs typeface="Times New Roman" panose="02020603050405020304" pitchFamily="18" charset="0"/>
              </a:rPr>
              <a:t>t </a:t>
            </a:r>
            <a:r>
              <a:rPr lang="vi-VN" sz="3200">
                <a:latin typeface="Times New Roman" panose="02020603050405020304" pitchFamily="18" charset="0"/>
                <a:ea typeface="Times New Roman" panose="02020603050405020304" pitchFamily="18" charset="0"/>
                <a:cs typeface="Times New Roman" panose="02020603050405020304" pitchFamily="18" charset="0"/>
              </a:rPr>
              <a:t>đến thư viện sách, ít quan tâm đến những quyển sách giá trị, không nắm được các tác giả nổi tiếng, ngại tìm mua sách mà họ đọc tóm tắt, xem riview sách, đọc onlike...</a:t>
            </a:r>
            <a:endParaRPr lang="en-GB" sz="3200">
              <a:effectLst/>
              <a:latin typeface="Times New Roman" panose="02020603050405020304" pitchFamily="18" charset="0"/>
              <a:ea typeface="Times New Roman" panose="02020603050405020304" pitchFamily="18" charset="0"/>
            </a:endParaRPr>
          </a:p>
        </p:txBody>
      </p:sp>
      <p:sp>
        <p:nvSpPr>
          <p:cNvPr id="17" name="Rectangle 16"/>
          <p:cNvSpPr/>
          <p:nvPr/>
        </p:nvSpPr>
        <p:spPr>
          <a:xfrm>
            <a:off x="8543143" y="4640677"/>
            <a:ext cx="9058611" cy="1088069"/>
          </a:xfrm>
          <a:prstGeom prst="rect">
            <a:avLst/>
          </a:prstGeom>
        </p:spPr>
        <p:txBody>
          <a:bodyPr wrap="square">
            <a:spAutoFit/>
          </a:bodyPr>
          <a:lstStyle/>
          <a:p>
            <a:pPr algn="just">
              <a:spcAft>
                <a:spcPts val="0"/>
              </a:spcAft>
            </a:pPr>
            <a:r>
              <a:rPr lang="vi-VN" sz="3200">
                <a:latin typeface="Times New Roman" panose="02020603050405020304" pitchFamily="18" charset="0"/>
                <a:ea typeface="Times New Roman" panose="02020603050405020304" pitchFamily="18" charset="0"/>
                <a:cs typeface="Times New Roman" panose="02020603050405020304" pitchFamily="18" charset="0"/>
              </a:rPr>
              <a:t>+ T</a:t>
            </a:r>
            <a:r>
              <a:rPr lang="vi-VN" sz="3200" smtClean="0">
                <a:latin typeface="Times New Roman" panose="02020603050405020304" pitchFamily="18" charset="0"/>
                <a:ea typeface="Times New Roman" panose="02020603050405020304" pitchFamily="18" charset="0"/>
                <a:cs typeface="Times New Roman" panose="02020603050405020304" pitchFamily="18" charset="0"/>
              </a:rPr>
              <a:t>hích </a:t>
            </a:r>
            <a:r>
              <a:rPr lang="vi-VN" sz="3200">
                <a:latin typeface="Times New Roman" panose="02020603050405020304" pitchFamily="18" charset="0"/>
                <a:ea typeface="Times New Roman" panose="02020603050405020304" pitchFamily="18" charset="0"/>
                <a:cs typeface="Times New Roman" panose="02020603050405020304" pitchFamily="18" charset="0"/>
              </a:rPr>
              <a:t>giải trí trên các phương tiện nghe, nhìn hơn là cầm sách lên đọc. </a:t>
            </a:r>
            <a:endParaRPr lang="en-GB" sz="3200">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8534399" y="5882610"/>
            <a:ext cx="9067355" cy="1569660"/>
          </a:xfrm>
          <a:prstGeom prst="rect">
            <a:avLst/>
          </a:prstGeom>
        </p:spPr>
        <p:txBody>
          <a:bodyPr wrap="square">
            <a:spAutoFit/>
          </a:bodyPr>
          <a:lstStyle/>
          <a:p>
            <a:pPr algn="just">
              <a:spcAft>
                <a:spcPts val="0"/>
              </a:spcAft>
            </a:pPr>
            <a:r>
              <a:rPr lang="vi-VN" sz="3200">
                <a:latin typeface="Times New Roman" panose="02020603050405020304" pitchFamily="18" charset="0"/>
                <a:ea typeface="Times New Roman" panose="02020603050405020304" pitchFamily="18" charset="0"/>
                <a:cs typeface="Times New Roman" panose="02020603050405020304" pitchFamily="18" charset="0"/>
              </a:rPr>
              <a:t>+ Một số bạn trẻ sống hời hợt, tôn vinh những giá trị kém cỏi, khiến cho các văn hóa phẩm lệch lạc có xu hướng trỗi dậy.</a:t>
            </a:r>
            <a:endParaRPr lang="en-GB" sz="3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6441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sp>
        <p:nvSpPr>
          <p:cNvPr id="3" name="Freeform 3"/>
          <p:cNvSpPr/>
          <p:nvPr/>
        </p:nvSpPr>
        <p:spPr>
          <a:xfrm>
            <a:off x="0" y="-571500"/>
            <a:ext cx="1766167" cy="2253482"/>
          </a:xfrm>
          <a:custGeom>
            <a:avLst/>
            <a:gdLst/>
            <a:ahLst/>
            <a:cxnLst/>
            <a:rect l="l" t="t" r="r" b="b"/>
            <a:pathLst>
              <a:path w="1766167" h="2253482">
                <a:moveTo>
                  <a:pt x="0" y="0"/>
                </a:moveTo>
                <a:lnTo>
                  <a:pt x="1766167" y="0"/>
                </a:lnTo>
                <a:lnTo>
                  <a:pt x="1766167" y="2253482"/>
                </a:lnTo>
                <a:lnTo>
                  <a:pt x="0" y="2253482"/>
                </a:lnTo>
                <a:lnTo>
                  <a:pt x="0" y="0"/>
                </a:lnTo>
                <a:close/>
              </a:path>
            </a:pathLst>
          </a:custGeom>
          <a:blipFill>
            <a:blip r:embed="rId3"/>
            <a:stretch>
              <a:fillRect/>
            </a:stretch>
          </a:blipFill>
        </p:spPr>
      </p:sp>
      <p:sp>
        <p:nvSpPr>
          <p:cNvPr id="4" name="Freeform 4"/>
          <p:cNvSpPr/>
          <p:nvPr/>
        </p:nvSpPr>
        <p:spPr>
          <a:xfrm>
            <a:off x="-963613" y="8334717"/>
            <a:ext cx="12883581" cy="3124268"/>
          </a:xfrm>
          <a:custGeom>
            <a:avLst/>
            <a:gdLst/>
            <a:ahLst/>
            <a:cxnLst/>
            <a:rect l="l" t="t" r="r" b="b"/>
            <a:pathLst>
              <a:path w="12883581" h="3124268">
                <a:moveTo>
                  <a:pt x="0" y="0"/>
                </a:moveTo>
                <a:lnTo>
                  <a:pt x="12883581" y="0"/>
                </a:lnTo>
                <a:lnTo>
                  <a:pt x="12883581" y="3124268"/>
                </a:lnTo>
                <a:lnTo>
                  <a:pt x="0" y="3124268"/>
                </a:lnTo>
                <a:lnTo>
                  <a:pt x="0" y="0"/>
                </a:lnTo>
                <a:close/>
              </a:path>
            </a:pathLst>
          </a:custGeom>
          <a:blipFill>
            <a:blip r:embed="rId4"/>
            <a:stretch>
              <a:fillRect/>
            </a:stretch>
          </a:blipFill>
        </p:spPr>
      </p:sp>
      <p:sp>
        <p:nvSpPr>
          <p:cNvPr id="5" name="Freeform 5"/>
          <p:cNvSpPr/>
          <p:nvPr/>
        </p:nvSpPr>
        <p:spPr>
          <a:xfrm flipH="1">
            <a:off x="6827895" y="8322187"/>
            <a:ext cx="12883581" cy="3124268"/>
          </a:xfrm>
          <a:custGeom>
            <a:avLst/>
            <a:gdLst/>
            <a:ahLst/>
            <a:cxnLst/>
            <a:rect l="l" t="t" r="r" b="b"/>
            <a:pathLst>
              <a:path w="12883581" h="3124268">
                <a:moveTo>
                  <a:pt x="12883581" y="0"/>
                </a:moveTo>
                <a:lnTo>
                  <a:pt x="0" y="0"/>
                </a:lnTo>
                <a:lnTo>
                  <a:pt x="0" y="3124268"/>
                </a:lnTo>
                <a:lnTo>
                  <a:pt x="12883581" y="3124268"/>
                </a:lnTo>
                <a:lnTo>
                  <a:pt x="12883581" y="0"/>
                </a:lnTo>
                <a:close/>
              </a:path>
            </a:pathLst>
          </a:custGeom>
          <a:blipFill>
            <a:blip r:embed="rId4"/>
            <a:stretch>
              <a:fillRect/>
            </a:stretch>
          </a:blipFill>
        </p:spPr>
      </p:sp>
      <p:sp>
        <p:nvSpPr>
          <p:cNvPr id="6" name="Freeform 6"/>
          <p:cNvSpPr/>
          <p:nvPr/>
        </p:nvSpPr>
        <p:spPr>
          <a:xfrm>
            <a:off x="16535400" y="-755846"/>
            <a:ext cx="1066355" cy="1345558"/>
          </a:xfrm>
          <a:custGeom>
            <a:avLst/>
            <a:gdLst/>
            <a:ahLst/>
            <a:cxnLst/>
            <a:rect l="l" t="t" r="r" b="b"/>
            <a:pathLst>
              <a:path w="1066355" h="1345558">
                <a:moveTo>
                  <a:pt x="0" y="0"/>
                </a:moveTo>
                <a:lnTo>
                  <a:pt x="1066355" y="0"/>
                </a:lnTo>
                <a:lnTo>
                  <a:pt x="1066355" y="1345558"/>
                </a:lnTo>
                <a:lnTo>
                  <a:pt x="0" y="1345558"/>
                </a:lnTo>
                <a:lnTo>
                  <a:pt x="0" y="0"/>
                </a:lnTo>
                <a:close/>
              </a:path>
            </a:pathLst>
          </a:custGeom>
          <a:blipFill>
            <a:blip r:embed="rId5"/>
            <a:stretch>
              <a:fillRect/>
            </a:stretch>
          </a:blipFill>
        </p:spPr>
      </p:sp>
      <p:sp>
        <p:nvSpPr>
          <p:cNvPr id="8" name="Freeform 8"/>
          <p:cNvSpPr/>
          <p:nvPr/>
        </p:nvSpPr>
        <p:spPr>
          <a:xfrm rot="-1852096">
            <a:off x="3151557" y="7131368"/>
            <a:ext cx="626436" cy="617040"/>
          </a:xfrm>
          <a:custGeom>
            <a:avLst/>
            <a:gdLst/>
            <a:ahLst/>
            <a:cxnLst/>
            <a:rect l="l" t="t" r="r" b="b"/>
            <a:pathLst>
              <a:path w="626436" h="617040">
                <a:moveTo>
                  <a:pt x="0" y="0"/>
                </a:moveTo>
                <a:lnTo>
                  <a:pt x="626437" y="0"/>
                </a:lnTo>
                <a:lnTo>
                  <a:pt x="626437" y="617039"/>
                </a:lnTo>
                <a:lnTo>
                  <a:pt x="0" y="617039"/>
                </a:lnTo>
                <a:lnTo>
                  <a:pt x="0" y="0"/>
                </a:lnTo>
                <a:close/>
              </a:path>
            </a:pathLst>
          </a:custGeom>
          <a:blipFill>
            <a:blip r:embed="rId6"/>
            <a:stretch>
              <a:fillRect/>
            </a:stretch>
          </a:blipFill>
        </p:spPr>
      </p:sp>
      <p:sp>
        <p:nvSpPr>
          <p:cNvPr id="9" name="Freeform 9"/>
          <p:cNvSpPr/>
          <p:nvPr/>
        </p:nvSpPr>
        <p:spPr>
          <a:xfrm rot="-1852096" flipH="1">
            <a:off x="10554677" y="8402371"/>
            <a:ext cx="626436" cy="617040"/>
          </a:xfrm>
          <a:custGeom>
            <a:avLst/>
            <a:gdLst/>
            <a:ahLst/>
            <a:cxnLst/>
            <a:rect l="l" t="t" r="r" b="b"/>
            <a:pathLst>
              <a:path w="626436" h="617040">
                <a:moveTo>
                  <a:pt x="626437" y="0"/>
                </a:moveTo>
                <a:lnTo>
                  <a:pt x="0" y="0"/>
                </a:lnTo>
                <a:lnTo>
                  <a:pt x="0" y="617039"/>
                </a:lnTo>
                <a:lnTo>
                  <a:pt x="626437" y="617039"/>
                </a:lnTo>
                <a:lnTo>
                  <a:pt x="626437" y="0"/>
                </a:lnTo>
                <a:close/>
              </a:path>
            </a:pathLst>
          </a:custGeom>
          <a:blipFill>
            <a:blip r:embed="rId6"/>
            <a:stretch>
              <a:fillRect/>
            </a:stretch>
          </a:blipFill>
        </p:spPr>
      </p:sp>
      <p:pic>
        <p:nvPicPr>
          <p:cNvPr id="12" name="Picture 11"/>
          <p:cNvPicPr>
            <a:picLocks noChangeAspect="1"/>
          </p:cNvPicPr>
          <p:nvPr/>
        </p:nvPicPr>
        <p:blipFill>
          <a:blip r:embed="rId7"/>
          <a:stretch>
            <a:fillRect/>
          </a:stretch>
        </p:blipFill>
        <p:spPr>
          <a:xfrm>
            <a:off x="3891918" y="96227"/>
            <a:ext cx="9671682" cy="1313473"/>
          </a:xfrm>
          <a:prstGeom prst="rect">
            <a:avLst/>
          </a:prstGeom>
        </p:spPr>
      </p:pic>
      <p:sp>
        <p:nvSpPr>
          <p:cNvPr id="7" name="Rectangle 6"/>
          <p:cNvSpPr/>
          <p:nvPr/>
        </p:nvSpPr>
        <p:spPr>
          <a:xfrm>
            <a:off x="4608682" y="335777"/>
            <a:ext cx="8238153" cy="830997"/>
          </a:xfrm>
          <a:prstGeom prst="rect">
            <a:avLst/>
          </a:prstGeom>
        </p:spPr>
        <p:txBody>
          <a:bodyPr wrap="none">
            <a:spAutoFit/>
          </a:bodyPr>
          <a:lstStyle/>
          <a:p>
            <a:r>
              <a:rPr lang="vi-VN" sz="4800" b="1">
                <a:latin typeface="Times New Roman" panose="02020603050405020304" pitchFamily="18" charset="0"/>
                <a:ea typeface="Times New Roman" panose="02020603050405020304" pitchFamily="18" charset="0"/>
              </a:rPr>
              <a:t>Tác hại của việc ngại đọc sách </a:t>
            </a:r>
            <a:endParaRPr lang="en-GB" sz="4800"/>
          </a:p>
        </p:txBody>
      </p:sp>
      <p:grpSp>
        <p:nvGrpSpPr>
          <p:cNvPr id="13" name="Group 6"/>
          <p:cNvGrpSpPr/>
          <p:nvPr/>
        </p:nvGrpSpPr>
        <p:grpSpPr>
          <a:xfrm>
            <a:off x="377599" y="2187066"/>
            <a:ext cx="5825159" cy="6075965"/>
            <a:chOff x="0" y="0"/>
            <a:chExt cx="1611945" cy="1402558"/>
          </a:xfrm>
        </p:grpSpPr>
        <p:sp>
          <p:nvSpPr>
            <p:cNvPr id="14" name="Freeform 7"/>
            <p:cNvSpPr/>
            <p:nvPr/>
          </p:nvSpPr>
          <p:spPr>
            <a:xfrm>
              <a:off x="0" y="0"/>
              <a:ext cx="1611945" cy="1402558"/>
            </a:xfrm>
            <a:custGeom>
              <a:avLst/>
              <a:gdLst/>
              <a:ahLst/>
              <a:cxnLst/>
              <a:rect l="l" t="t" r="r" b="b"/>
              <a:pathLst>
                <a:path w="1611945" h="1402558">
                  <a:moveTo>
                    <a:pt x="64694" y="0"/>
                  </a:moveTo>
                  <a:lnTo>
                    <a:pt x="1547251" y="0"/>
                  </a:lnTo>
                  <a:cubicBezTo>
                    <a:pt x="1564409" y="0"/>
                    <a:pt x="1580864" y="6816"/>
                    <a:pt x="1592997" y="18948"/>
                  </a:cubicBezTo>
                  <a:cubicBezTo>
                    <a:pt x="1605129" y="31081"/>
                    <a:pt x="1611945" y="47536"/>
                    <a:pt x="1611945" y="64694"/>
                  </a:cubicBezTo>
                  <a:lnTo>
                    <a:pt x="1611945" y="1337864"/>
                  </a:lnTo>
                  <a:cubicBezTo>
                    <a:pt x="1611945" y="1373594"/>
                    <a:pt x="1582981" y="1402558"/>
                    <a:pt x="1547251" y="1402558"/>
                  </a:cubicBezTo>
                  <a:lnTo>
                    <a:pt x="64694" y="1402558"/>
                  </a:lnTo>
                  <a:cubicBezTo>
                    <a:pt x="28964" y="1402558"/>
                    <a:pt x="0" y="1373594"/>
                    <a:pt x="0" y="1337864"/>
                  </a:cubicBezTo>
                  <a:lnTo>
                    <a:pt x="0" y="64694"/>
                  </a:lnTo>
                  <a:cubicBezTo>
                    <a:pt x="0" y="28964"/>
                    <a:pt x="28964" y="0"/>
                    <a:pt x="64694" y="0"/>
                  </a:cubicBezTo>
                  <a:close/>
                </a:path>
              </a:pathLst>
            </a:custGeom>
            <a:solidFill>
              <a:srgbClr val="FFFFFF"/>
            </a:solidFill>
            <a:ln w="38100" cap="rnd">
              <a:solidFill>
                <a:srgbClr val="C3714B"/>
              </a:solidFill>
              <a:prstDash val="solid"/>
              <a:round/>
            </a:ln>
          </p:spPr>
        </p:sp>
        <p:sp>
          <p:nvSpPr>
            <p:cNvPr id="15" name="TextBox 8"/>
            <p:cNvSpPr txBox="1"/>
            <p:nvPr/>
          </p:nvSpPr>
          <p:spPr>
            <a:xfrm>
              <a:off x="0" y="-47625"/>
              <a:ext cx="1611945" cy="1450183"/>
            </a:xfrm>
            <a:prstGeom prst="rect">
              <a:avLst/>
            </a:prstGeom>
          </p:spPr>
          <p:txBody>
            <a:bodyPr lIns="43705" tIns="43705" rIns="43705" bIns="43705" rtlCol="0" anchor="ctr"/>
            <a:lstStyle/>
            <a:p>
              <a:pPr algn="ctr">
                <a:lnSpc>
                  <a:spcPts val="2660"/>
                </a:lnSpc>
              </a:pPr>
              <a:endParaRPr>
                <a:solidFill>
                  <a:prstClr val="black"/>
                </a:solidFill>
              </a:endParaRPr>
            </a:p>
          </p:txBody>
        </p:sp>
      </p:grpSp>
      <p:grpSp>
        <p:nvGrpSpPr>
          <p:cNvPr id="16" name="Group 9"/>
          <p:cNvGrpSpPr/>
          <p:nvPr/>
        </p:nvGrpSpPr>
        <p:grpSpPr>
          <a:xfrm>
            <a:off x="6558236" y="2031496"/>
            <a:ext cx="5428492" cy="6231535"/>
            <a:chOff x="-166827" y="-47625"/>
            <a:chExt cx="1778772" cy="1450183"/>
          </a:xfrm>
        </p:grpSpPr>
        <p:sp>
          <p:nvSpPr>
            <p:cNvPr id="17" name="Freeform 10"/>
            <p:cNvSpPr/>
            <p:nvPr/>
          </p:nvSpPr>
          <p:spPr>
            <a:xfrm>
              <a:off x="-166827" y="0"/>
              <a:ext cx="1611945" cy="1402558"/>
            </a:xfrm>
            <a:custGeom>
              <a:avLst/>
              <a:gdLst/>
              <a:ahLst/>
              <a:cxnLst/>
              <a:rect l="l" t="t" r="r" b="b"/>
              <a:pathLst>
                <a:path w="1611945" h="1402558">
                  <a:moveTo>
                    <a:pt x="64694" y="0"/>
                  </a:moveTo>
                  <a:lnTo>
                    <a:pt x="1547251" y="0"/>
                  </a:lnTo>
                  <a:cubicBezTo>
                    <a:pt x="1564409" y="0"/>
                    <a:pt x="1580864" y="6816"/>
                    <a:pt x="1592997" y="18948"/>
                  </a:cubicBezTo>
                  <a:cubicBezTo>
                    <a:pt x="1605129" y="31081"/>
                    <a:pt x="1611945" y="47536"/>
                    <a:pt x="1611945" y="64694"/>
                  </a:cubicBezTo>
                  <a:lnTo>
                    <a:pt x="1611945" y="1337864"/>
                  </a:lnTo>
                  <a:cubicBezTo>
                    <a:pt x="1611945" y="1373594"/>
                    <a:pt x="1582981" y="1402558"/>
                    <a:pt x="1547251" y="1402558"/>
                  </a:cubicBezTo>
                  <a:lnTo>
                    <a:pt x="64694" y="1402558"/>
                  </a:lnTo>
                  <a:cubicBezTo>
                    <a:pt x="28964" y="1402558"/>
                    <a:pt x="0" y="1373594"/>
                    <a:pt x="0" y="1337864"/>
                  </a:cubicBezTo>
                  <a:lnTo>
                    <a:pt x="0" y="64694"/>
                  </a:lnTo>
                  <a:cubicBezTo>
                    <a:pt x="0" y="28964"/>
                    <a:pt x="28964" y="0"/>
                    <a:pt x="64694" y="0"/>
                  </a:cubicBezTo>
                  <a:close/>
                </a:path>
              </a:pathLst>
            </a:custGeom>
            <a:solidFill>
              <a:srgbClr val="FFFFFF"/>
            </a:solidFill>
            <a:ln w="38100" cap="rnd">
              <a:solidFill>
                <a:srgbClr val="C3714B"/>
              </a:solidFill>
              <a:prstDash val="solid"/>
              <a:round/>
            </a:ln>
          </p:spPr>
        </p:sp>
        <p:sp>
          <p:nvSpPr>
            <p:cNvPr id="18" name="TextBox 11"/>
            <p:cNvSpPr txBox="1"/>
            <p:nvPr/>
          </p:nvSpPr>
          <p:spPr>
            <a:xfrm>
              <a:off x="0" y="-47625"/>
              <a:ext cx="1611945" cy="1450183"/>
            </a:xfrm>
            <a:prstGeom prst="rect">
              <a:avLst/>
            </a:prstGeom>
          </p:spPr>
          <p:txBody>
            <a:bodyPr lIns="43705" tIns="43705" rIns="43705" bIns="43705" rtlCol="0" anchor="ctr"/>
            <a:lstStyle/>
            <a:p>
              <a:pPr algn="ctr">
                <a:lnSpc>
                  <a:spcPts val="2660"/>
                </a:lnSpc>
              </a:pPr>
              <a:endParaRPr>
                <a:solidFill>
                  <a:prstClr val="black"/>
                </a:solidFill>
              </a:endParaRPr>
            </a:p>
          </p:txBody>
        </p:sp>
      </p:grpSp>
      <p:sp>
        <p:nvSpPr>
          <p:cNvPr id="19" name="TextBox 25"/>
          <p:cNvSpPr txBox="1"/>
          <p:nvPr/>
        </p:nvSpPr>
        <p:spPr>
          <a:xfrm>
            <a:off x="686732" y="2581606"/>
            <a:ext cx="5028659" cy="4985980"/>
          </a:xfrm>
          <a:prstGeom prst="rect">
            <a:avLst/>
          </a:prstGeom>
        </p:spPr>
        <p:txBody>
          <a:bodyPr wrap="square" lIns="0" tIns="0" rIns="0" bIns="0" rtlCol="0" anchor="t">
            <a:spAutoFit/>
          </a:bodyPr>
          <a:lstStyle/>
          <a:p>
            <a:pPr algn="ctr"/>
            <a:r>
              <a:rPr lang="vi-VN" sz="3600" b="1">
                <a:latin typeface="Times New Roman" panose="02020603050405020304" pitchFamily="18" charset="0"/>
                <a:cs typeface="Times New Roman" panose="02020603050405020304" pitchFamily="18" charset="0"/>
              </a:rPr>
              <a:t>Đối với việc </a:t>
            </a:r>
            <a:r>
              <a:rPr lang="vi-VN" sz="3600" b="1" smtClean="0">
                <a:latin typeface="Times New Roman" panose="02020603050405020304" pitchFamily="18" charset="0"/>
                <a:cs typeface="Times New Roman" panose="02020603050405020304" pitchFamily="18" charset="0"/>
              </a:rPr>
              <a:t>học</a:t>
            </a:r>
            <a:endParaRPr lang="en-US" sz="3600" b="1" smtClean="0">
              <a:latin typeface="Times New Roman" panose="02020603050405020304" pitchFamily="18" charset="0"/>
              <a:cs typeface="Times New Roman" panose="02020603050405020304" pitchFamily="18" charset="0"/>
            </a:endParaRPr>
          </a:p>
          <a:p>
            <a:pPr algn="just"/>
            <a:r>
              <a:rPr lang="vi-VN" sz="3600" smtClean="0">
                <a:latin typeface="Times New Roman" panose="02020603050405020304" pitchFamily="18" charset="0"/>
                <a:cs typeface="Times New Roman" panose="02020603050405020304" pitchFamily="18" charset="0"/>
              </a:rPr>
              <a:t>Học </a:t>
            </a:r>
            <a:r>
              <a:rPr lang="vi-VN" sz="3600">
                <a:latin typeface="Times New Roman" panose="02020603050405020304" pitchFamily="18" charset="0"/>
                <a:cs typeface="Times New Roman" panose="02020603050405020304" pitchFamily="18" charset="0"/>
              </a:rPr>
              <a:t>sinh bỏ lỡ cơ hội học tập, mất cơ hội để trau dồi tri thức. Điều đó, khiến bạn trở nên tụt hậu, kém cỏi, thiếu hụt tri thức, ngôn ngữ hạn chế, thậm chí trở nên ngô nghê, đáng thương. </a:t>
            </a:r>
            <a:endParaRPr lang="en-GB" sz="3600">
              <a:latin typeface="Times New Roman" panose="02020603050405020304" pitchFamily="18" charset="0"/>
              <a:cs typeface="Times New Roman" panose="02020603050405020304" pitchFamily="18" charset="0"/>
            </a:endParaRPr>
          </a:p>
        </p:txBody>
      </p:sp>
      <p:sp>
        <p:nvSpPr>
          <p:cNvPr id="20" name="TextBox 26"/>
          <p:cNvSpPr txBox="1"/>
          <p:nvPr/>
        </p:nvSpPr>
        <p:spPr>
          <a:xfrm>
            <a:off x="6831643" y="2581606"/>
            <a:ext cx="4463394" cy="4985980"/>
          </a:xfrm>
          <a:prstGeom prst="rect">
            <a:avLst/>
          </a:prstGeom>
        </p:spPr>
        <p:txBody>
          <a:bodyPr wrap="square" lIns="0" tIns="0" rIns="0" bIns="0" rtlCol="0" anchor="t">
            <a:spAutoFit/>
          </a:bodyPr>
          <a:lstStyle/>
          <a:p>
            <a:pPr algn="ctr"/>
            <a:r>
              <a:rPr lang="vi-VN" sz="3600" b="1">
                <a:latin typeface="Times New Roman" panose="02020603050405020304" pitchFamily="18" charset="0"/>
                <a:cs typeface="Times New Roman" panose="02020603050405020304" pitchFamily="18" charset="0"/>
              </a:rPr>
              <a:t>Đối với việc phát triển bản </a:t>
            </a:r>
            <a:r>
              <a:rPr lang="vi-VN" sz="3600" b="1" smtClean="0">
                <a:latin typeface="Times New Roman" panose="02020603050405020304" pitchFamily="18" charset="0"/>
                <a:cs typeface="Times New Roman" panose="02020603050405020304" pitchFamily="18" charset="0"/>
              </a:rPr>
              <a:t>thân</a:t>
            </a:r>
            <a:endParaRPr lang="en-US" sz="3600" b="1" smtClean="0">
              <a:latin typeface="Times New Roman" panose="02020603050405020304" pitchFamily="18" charset="0"/>
              <a:cs typeface="Times New Roman" panose="02020603050405020304" pitchFamily="18" charset="0"/>
            </a:endParaRPr>
          </a:p>
          <a:p>
            <a:pPr algn="just"/>
            <a:r>
              <a:rPr lang="en-US" sz="3600">
                <a:latin typeface="Times New Roman" panose="02020603050405020304" pitchFamily="18" charset="0"/>
                <a:cs typeface="Times New Roman" panose="02020603050405020304" pitchFamily="18" charset="0"/>
              </a:rPr>
              <a:t>T</a:t>
            </a:r>
            <a:r>
              <a:rPr lang="vi-VN" sz="3600" smtClean="0">
                <a:latin typeface="Times New Roman" panose="02020603050405020304" pitchFamily="18" charset="0"/>
                <a:cs typeface="Times New Roman" panose="02020603050405020304" pitchFamily="18" charset="0"/>
              </a:rPr>
              <a:t>ư </a:t>
            </a:r>
            <a:r>
              <a:rPr lang="vi-VN" sz="3600">
                <a:latin typeface="Times New Roman" panose="02020603050405020304" pitchFamily="18" charset="0"/>
                <a:cs typeface="Times New Roman" panose="02020603050405020304" pitchFamily="18" charset="0"/>
              </a:rPr>
              <a:t>duy khó có thể phát triển toàn diện khiến bạn không thể phát triển được bản thân. Bạn không thể có cơ hội để khẳng định giá trị của mình. </a:t>
            </a:r>
            <a:endParaRPr lang="en-GB" sz="3600">
              <a:latin typeface="Times New Roman" panose="02020603050405020304" pitchFamily="18" charset="0"/>
              <a:cs typeface="Times New Roman" panose="02020603050405020304" pitchFamily="18" charset="0"/>
            </a:endParaRPr>
          </a:p>
        </p:txBody>
      </p:sp>
      <p:grpSp>
        <p:nvGrpSpPr>
          <p:cNvPr id="21" name="Group 9"/>
          <p:cNvGrpSpPr/>
          <p:nvPr/>
        </p:nvGrpSpPr>
        <p:grpSpPr>
          <a:xfrm>
            <a:off x="11767296" y="2200673"/>
            <a:ext cx="5265509" cy="6062358"/>
            <a:chOff x="0" y="0"/>
            <a:chExt cx="1611945" cy="1402558"/>
          </a:xfrm>
        </p:grpSpPr>
        <p:sp>
          <p:nvSpPr>
            <p:cNvPr id="22" name="Freeform 10"/>
            <p:cNvSpPr/>
            <p:nvPr/>
          </p:nvSpPr>
          <p:spPr>
            <a:xfrm>
              <a:off x="0" y="0"/>
              <a:ext cx="1611945" cy="1402558"/>
            </a:xfrm>
            <a:custGeom>
              <a:avLst/>
              <a:gdLst/>
              <a:ahLst/>
              <a:cxnLst/>
              <a:rect l="l" t="t" r="r" b="b"/>
              <a:pathLst>
                <a:path w="1611945" h="1402558">
                  <a:moveTo>
                    <a:pt x="64694" y="0"/>
                  </a:moveTo>
                  <a:lnTo>
                    <a:pt x="1547251" y="0"/>
                  </a:lnTo>
                  <a:cubicBezTo>
                    <a:pt x="1564409" y="0"/>
                    <a:pt x="1580864" y="6816"/>
                    <a:pt x="1592997" y="18948"/>
                  </a:cubicBezTo>
                  <a:cubicBezTo>
                    <a:pt x="1605129" y="31081"/>
                    <a:pt x="1611945" y="47536"/>
                    <a:pt x="1611945" y="64694"/>
                  </a:cubicBezTo>
                  <a:lnTo>
                    <a:pt x="1611945" y="1337864"/>
                  </a:lnTo>
                  <a:cubicBezTo>
                    <a:pt x="1611945" y="1373594"/>
                    <a:pt x="1582981" y="1402558"/>
                    <a:pt x="1547251" y="1402558"/>
                  </a:cubicBezTo>
                  <a:lnTo>
                    <a:pt x="64694" y="1402558"/>
                  </a:lnTo>
                  <a:cubicBezTo>
                    <a:pt x="28964" y="1402558"/>
                    <a:pt x="0" y="1373594"/>
                    <a:pt x="0" y="1337864"/>
                  </a:cubicBezTo>
                  <a:lnTo>
                    <a:pt x="0" y="64694"/>
                  </a:lnTo>
                  <a:cubicBezTo>
                    <a:pt x="0" y="28964"/>
                    <a:pt x="28964" y="0"/>
                    <a:pt x="64694" y="0"/>
                  </a:cubicBezTo>
                  <a:close/>
                </a:path>
              </a:pathLst>
            </a:custGeom>
            <a:solidFill>
              <a:srgbClr val="FFFFFF"/>
            </a:solidFill>
            <a:ln w="38100" cap="rnd">
              <a:solidFill>
                <a:srgbClr val="C3714B"/>
              </a:solidFill>
              <a:prstDash val="solid"/>
              <a:round/>
            </a:ln>
          </p:spPr>
        </p:sp>
        <p:sp>
          <p:nvSpPr>
            <p:cNvPr id="23" name="TextBox 11"/>
            <p:cNvSpPr txBox="1"/>
            <p:nvPr/>
          </p:nvSpPr>
          <p:spPr>
            <a:xfrm>
              <a:off x="0" y="-47625"/>
              <a:ext cx="1611945" cy="1450183"/>
            </a:xfrm>
            <a:prstGeom prst="rect">
              <a:avLst/>
            </a:prstGeom>
          </p:spPr>
          <p:txBody>
            <a:bodyPr lIns="43705" tIns="43705" rIns="43705" bIns="43705" rtlCol="0" anchor="ctr"/>
            <a:lstStyle/>
            <a:p>
              <a:pPr algn="ctr">
                <a:lnSpc>
                  <a:spcPts val="2660"/>
                </a:lnSpc>
              </a:pPr>
              <a:endParaRPr>
                <a:solidFill>
                  <a:prstClr val="black"/>
                </a:solidFill>
              </a:endParaRPr>
            </a:p>
          </p:txBody>
        </p:sp>
      </p:grpSp>
      <p:sp>
        <p:nvSpPr>
          <p:cNvPr id="24" name="TextBox 26"/>
          <p:cNvSpPr txBox="1"/>
          <p:nvPr/>
        </p:nvSpPr>
        <p:spPr>
          <a:xfrm>
            <a:off x="11973046" y="2810437"/>
            <a:ext cx="4854008" cy="4431983"/>
          </a:xfrm>
          <a:prstGeom prst="rect">
            <a:avLst/>
          </a:prstGeom>
        </p:spPr>
        <p:txBody>
          <a:bodyPr lIns="0" tIns="0" rIns="0" bIns="0" rtlCol="0" anchor="t">
            <a:spAutoFit/>
          </a:bodyPr>
          <a:lstStyle/>
          <a:p>
            <a:pPr algn="ctr"/>
            <a:r>
              <a:rPr lang="vi-VN" sz="3600" b="1">
                <a:latin typeface="Times New Roman" panose="02020603050405020304" pitchFamily="18" charset="0"/>
                <a:cs typeface="Times New Roman" panose="02020603050405020304" pitchFamily="18" charset="0"/>
              </a:rPr>
              <a:t>Tâm hồn, lối </a:t>
            </a:r>
            <a:r>
              <a:rPr lang="vi-VN" sz="3600" b="1" smtClean="0">
                <a:latin typeface="Times New Roman" panose="02020603050405020304" pitchFamily="18" charset="0"/>
                <a:cs typeface="Times New Roman" panose="02020603050405020304" pitchFamily="18" charset="0"/>
              </a:rPr>
              <a:t>sống</a:t>
            </a:r>
            <a:endParaRPr lang="en-US" sz="3600" b="1" smtClean="0">
              <a:latin typeface="Times New Roman" panose="02020603050405020304" pitchFamily="18" charset="0"/>
              <a:cs typeface="Times New Roman" panose="02020603050405020304" pitchFamily="18" charset="0"/>
            </a:endParaRPr>
          </a:p>
          <a:p>
            <a:pPr algn="just"/>
            <a:r>
              <a:rPr lang="vi-VN" sz="3600" smtClean="0">
                <a:latin typeface="Times New Roman" panose="02020603050405020304" pitchFamily="18" charset="0"/>
                <a:cs typeface="Times New Roman" panose="02020603050405020304" pitchFamily="18" charset="0"/>
              </a:rPr>
              <a:t>Không </a:t>
            </a:r>
            <a:r>
              <a:rPr lang="vi-VN" sz="3600">
                <a:latin typeface="Times New Roman" panose="02020603050405020304" pitchFamily="18" charset="0"/>
                <a:cs typeface="Times New Roman" panose="02020603050405020304" pitchFamily="18" charset="0"/>
              </a:rPr>
              <a:t>đọc sách, tâm hồn bạn trở nên khô khan, héo úa, cuộc sống bị khép kín, ... Điều đó khiến cho cuộc sống nghèo nàn, vô nghĩa, mất đi giá trị tươi đẹp của cuộc đời.</a:t>
            </a:r>
            <a:endParaRPr lang="en-GB"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2767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in)">
                                      <p:cBhvr>
                                        <p:cTn id="23" dur="2000"/>
                                        <p:tgtEl>
                                          <p:spTgt spid="20"/>
                                        </p:tgtEl>
                                      </p:cBhvr>
                                    </p:animEffect>
                                  </p:childTnLst>
                                </p:cTn>
                              </p:par>
                              <p:par>
                                <p:cTn id="24" presetID="6" presetClass="entr" presetSubtype="16"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ircle(in)">
                                      <p:cBhvr>
                                        <p:cTn id="26" dur="20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circle(in)">
                                      <p:cBhvr>
                                        <p:cTn id="31" dur="2000"/>
                                        <p:tgtEl>
                                          <p:spTgt spid="24"/>
                                        </p:tgtEl>
                                      </p:cBhvr>
                                    </p:animEffect>
                                  </p:childTnLst>
                                </p:cTn>
                              </p:par>
                              <p:par>
                                <p:cTn id="32" presetID="6" presetClass="entr" presetSubtype="16"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circle(in)">
                                      <p:cBhvr>
                                        <p:cTn id="34"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p:bldP spid="20"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sp>
        <p:nvSpPr>
          <p:cNvPr id="3" name="Freeform 3"/>
          <p:cNvSpPr/>
          <p:nvPr/>
        </p:nvSpPr>
        <p:spPr>
          <a:xfrm>
            <a:off x="0" y="-571500"/>
            <a:ext cx="1766167" cy="2253482"/>
          </a:xfrm>
          <a:custGeom>
            <a:avLst/>
            <a:gdLst/>
            <a:ahLst/>
            <a:cxnLst/>
            <a:rect l="l" t="t" r="r" b="b"/>
            <a:pathLst>
              <a:path w="1766167" h="2253482">
                <a:moveTo>
                  <a:pt x="0" y="0"/>
                </a:moveTo>
                <a:lnTo>
                  <a:pt x="1766167" y="0"/>
                </a:lnTo>
                <a:lnTo>
                  <a:pt x="1766167" y="2253482"/>
                </a:lnTo>
                <a:lnTo>
                  <a:pt x="0" y="2253482"/>
                </a:lnTo>
                <a:lnTo>
                  <a:pt x="0" y="0"/>
                </a:lnTo>
                <a:close/>
              </a:path>
            </a:pathLst>
          </a:custGeom>
          <a:blipFill>
            <a:blip r:embed="rId3"/>
            <a:stretch>
              <a:fillRect/>
            </a:stretch>
          </a:blipFill>
        </p:spPr>
      </p:sp>
      <p:sp>
        <p:nvSpPr>
          <p:cNvPr id="4" name="Freeform 4"/>
          <p:cNvSpPr/>
          <p:nvPr/>
        </p:nvSpPr>
        <p:spPr>
          <a:xfrm>
            <a:off x="-963613" y="8334717"/>
            <a:ext cx="12883581" cy="3124268"/>
          </a:xfrm>
          <a:custGeom>
            <a:avLst/>
            <a:gdLst/>
            <a:ahLst/>
            <a:cxnLst/>
            <a:rect l="l" t="t" r="r" b="b"/>
            <a:pathLst>
              <a:path w="12883581" h="3124268">
                <a:moveTo>
                  <a:pt x="0" y="0"/>
                </a:moveTo>
                <a:lnTo>
                  <a:pt x="12883581" y="0"/>
                </a:lnTo>
                <a:lnTo>
                  <a:pt x="12883581" y="3124268"/>
                </a:lnTo>
                <a:lnTo>
                  <a:pt x="0" y="3124268"/>
                </a:lnTo>
                <a:lnTo>
                  <a:pt x="0" y="0"/>
                </a:lnTo>
                <a:close/>
              </a:path>
            </a:pathLst>
          </a:custGeom>
          <a:blipFill>
            <a:blip r:embed="rId4"/>
            <a:stretch>
              <a:fillRect/>
            </a:stretch>
          </a:blipFill>
        </p:spPr>
      </p:sp>
      <p:sp>
        <p:nvSpPr>
          <p:cNvPr id="5" name="Freeform 5"/>
          <p:cNvSpPr/>
          <p:nvPr/>
        </p:nvSpPr>
        <p:spPr>
          <a:xfrm flipH="1">
            <a:off x="6827895" y="8322187"/>
            <a:ext cx="12883581" cy="3124268"/>
          </a:xfrm>
          <a:custGeom>
            <a:avLst/>
            <a:gdLst/>
            <a:ahLst/>
            <a:cxnLst/>
            <a:rect l="l" t="t" r="r" b="b"/>
            <a:pathLst>
              <a:path w="12883581" h="3124268">
                <a:moveTo>
                  <a:pt x="12883581" y="0"/>
                </a:moveTo>
                <a:lnTo>
                  <a:pt x="0" y="0"/>
                </a:lnTo>
                <a:lnTo>
                  <a:pt x="0" y="3124268"/>
                </a:lnTo>
                <a:lnTo>
                  <a:pt x="12883581" y="3124268"/>
                </a:lnTo>
                <a:lnTo>
                  <a:pt x="12883581" y="0"/>
                </a:lnTo>
                <a:close/>
              </a:path>
            </a:pathLst>
          </a:custGeom>
          <a:blipFill>
            <a:blip r:embed="rId4"/>
            <a:stretch>
              <a:fillRect/>
            </a:stretch>
          </a:blipFill>
        </p:spPr>
      </p:sp>
      <p:sp>
        <p:nvSpPr>
          <p:cNvPr id="6" name="Freeform 6"/>
          <p:cNvSpPr/>
          <p:nvPr/>
        </p:nvSpPr>
        <p:spPr>
          <a:xfrm>
            <a:off x="16535400" y="-755846"/>
            <a:ext cx="1066355" cy="1345558"/>
          </a:xfrm>
          <a:custGeom>
            <a:avLst/>
            <a:gdLst/>
            <a:ahLst/>
            <a:cxnLst/>
            <a:rect l="l" t="t" r="r" b="b"/>
            <a:pathLst>
              <a:path w="1066355" h="1345558">
                <a:moveTo>
                  <a:pt x="0" y="0"/>
                </a:moveTo>
                <a:lnTo>
                  <a:pt x="1066355" y="0"/>
                </a:lnTo>
                <a:lnTo>
                  <a:pt x="1066355" y="1345558"/>
                </a:lnTo>
                <a:lnTo>
                  <a:pt x="0" y="1345558"/>
                </a:lnTo>
                <a:lnTo>
                  <a:pt x="0" y="0"/>
                </a:lnTo>
                <a:close/>
              </a:path>
            </a:pathLst>
          </a:custGeom>
          <a:blipFill>
            <a:blip r:embed="rId5"/>
            <a:stretch>
              <a:fillRect/>
            </a:stretch>
          </a:blipFill>
        </p:spPr>
      </p:sp>
      <p:sp>
        <p:nvSpPr>
          <p:cNvPr id="8" name="Freeform 8"/>
          <p:cNvSpPr/>
          <p:nvPr/>
        </p:nvSpPr>
        <p:spPr>
          <a:xfrm rot="-1852096">
            <a:off x="3151557" y="7131368"/>
            <a:ext cx="626436" cy="617040"/>
          </a:xfrm>
          <a:custGeom>
            <a:avLst/>
            <a:gdLst/>
            <a:ahLst/>
            <a:cxnLst/>
            <a:rect l="l" t="t" r="r" b="b"/>
            <a:pathLst>
              <a:path w="626436" h="617040">
                <a:moveTo>
                  <a:pt x="0" y="0"/>
                </a:moveTo>
                <a:lnTo>
                  <a:pt x="626437" y="0"/>
                </a:lnTo>
                <a:lnTo>
                  <a:pt x="626437" y="617039"/>
                </a:lnTo>
                <a:lnTo>
                  <a:pt x="0" y="617039"/>
                </a:lnTo>
                <a:lnTo>
                  <a:pt x="0" y="0"/>
                </a:lnTo>
                <a:close/>
              </a:path>
            </a:pathLst>
          </a:custGeom>
          <a:blipFill>
            <a:blip r:embed="rId6"/>
            <a:stretch>
              <a:fillRect/>
            </a:stretch>
          </a:blipFill>
        </p:spPr>
      </p:sp>
      <p:sp>
        <p:nvSpPr>
          <p:cNvPr id="9" name="Freeform 9"/>
          <p:cNvSpPr/>
          <p:nvPr/>
        </p:nvSpPr>
        <p:spPr>
          <a:xfrm rot="-1852096" flipH="1">
            <a:off x="14103141" y="6962127"/>
            <a:ext cx="626436" cy="617040"/>
          </a:xfrm>
          <a:custGeom>
            <a:avLst/>
            <a:gdLst/>
            <a:ahLst/>
            <a:cxnLst/>
            <a:rect l="l" t="t" r="r" b="b"/>
            <a:pathLst>
              <a:path w="626436" h="617040">
                <a:moveTo>
                  <a:pt x="626437" y="0"/>
                </a:moveTo>
                <a:lnTo>
                  <a:pt x="0" y="0"/>
                </a:lnTo>
                <a:lnTo>
                  <a:pt x="0" y="617039"/>
                </a:lnTo>
                <a:lnTo>
                  <a:pt x="626437" y="617039"/>
                </a:lnTo>
                <a:lnTo>
                  <a:pt x="626437" y="0"/>
                </a:lnTo>
                <a:close/>
              </a:path>
            </a:pathLst>
          </a:custGeom>
          <a:blipFill>
            <a:blip r:embed="rId6"/>
            <a:stretch>
              <a:fillRect/>
            </a:stretch>
          </a:blipFill>
        </p:spPr>
      </p:sp>
      <p:pic>
        <p:nvPicPr>
          <p:cNvPr id="12" name="Picture 11"/>
          <p:cNvPicPr>
            <a:picLocks noChangeAspect="1"/>
          </p:cNvPicPr>
          <p:nvPr/>
        </p:nvPicPr>
        <p:blipFill>
          <a:blip r:embed="rId7"/>
          <a:stretch>
            <a:fillRect/>
          </a:stretch>
        </p:blipFill>
        <p:spPr>
          <a:xfrm>
            <a:off x="3037633" y="96227"/>
            <a:ext cx="9916367" cy="1837577"/>
          </a:xfrm>
          <a:prstGeom prst="rect">
            <a:avLst/>
          </a:prstGeom>
        </p:spPr>
      </p:pic>
      <p:sp>
        <p:nvSpPr>
          <p:cNvPr id="7" name="Rectangle 6"/>
          <p:cNvSpPr/>
          <p:nvPr/>
        </p:nvSpPr>
        <p:spPr>
          <a:xfrm>
            <a:off x="3223743" y="262342"/>
            <a:ext cx="9273057" cy="1446550"/>
          </a:xfrm>
          <a:prstGeom prst="rect">
            <a:avLst/>
          </a:prstGeom>
        </p:spPr>
        <p:txBody>
          <a:bodyPr wrap="square">
            <a:spAutoFit/>
          </a:bodyPr>
          <a:lstStyle/>
          <a:p>
            <a:pPr algn="ctr"/>
            <a:r>
              <a:rPr lang="vi-VN" sz="4400" b="1">
                <a:latin typeface="Times New Roman" panose="02020603050405020304" pitchFamily="18" charset="0"/>
                <a:cs typeface="Times New Roman" panose="02020603050405020304" pitchFamily="18" charset="0"/>
              </a:rPr>
              <a:t>Nguyên nhân khiến một số bạn học sinh ngại đọc sách </a:t>
            </a:r>
            <a:endParaRPr lang="en-GB" sz="5400">
              <a:solidFill>
                <a:prstClr val="black"/>
              </a:solidFill>
              <a:latin typeface="Times New Roman" panose="02020603050405020304" pitchFamily="18" charset="0"/>
              <a:cs typeface="Times New Roman" panose="02020603050405020304" pitchFamily="18" charset="0"/>
            </a:endParaRPr>
          </a:p>
        </p:txBody>
      </p:sp>
      <p:grpSp>
        <p:nvGrpSpPr>
          <p:cNvPr id="13" name="Group 6"/>
          <p:cNvGrpSpPr/>
          <p:nvPr/>
        </p:nvGrpSpPr>
        <p:grpSpPr>
          <a:xfrm>
            <a:off x="418419" y="3356660"/>
            <a:ext cx="4264836" cy="4581535"/>
            <a:chOff x="0" y="0"/>
            <a:chExt cx="1611945" cy="1402558"/>
          </a:xfrm>
        </p:grpSpPr>
        <p:sp>
          <p:nvSpPr>
            <p:cNvPr id="14" name="Freeform 7"/>
            <p:cNvSpPr/>
            <p:nvPr/>
          </p:nvSpPr>
          <p:spPr>
            <a:xfrm>
              <a:off x="0" y="0"/>
              <a:ext cx="1611945" cy="1402558"/>
            </a:xfrm>
            <a:custGeom>
              <a:avLst/>
              <a:gdLst/>
              <a:ahLst/>
              <a:cxnLst/>
              <a:rect l="l" t="t" r="r" b="b"/>
              <a:pathLst>
                <a:path w="1611945" h="1402558">
                  <a:moveTo>
                    <a:pt x="64694" y="0"/>
                  </a:moveTo>
                  <a:lnTo>
                    <a:pt x="1547251" y="0"/>
                  </a:lnTo>
                  <a:cubicBezTo>
                    <a:pt x="1564409" y="0"/>
                    <a:pt x="1580864" y="6816"/>
                    <a:pt x="1592997" y="18948"/>
                  </a:cubicBezTo>
                  <a:cubicBezTo>
                    <a:pt x="1605129" y="31081"/>
                    <a:pt x="1611945" y="47536"/>
                    <a:pt x="1611945" y="64694"/>
                  </a:cubicBezTo>
                  <a:lnTo>
                    <a:pt x="1611945" y="1337864"/>
                  </a:lnTo>
                  <a:cubicBezTo>
                    <a:pt x="1611945" y="1373594"/>
                    <a:pt x="1582981" y="1402558"/>
                    <a:pt x="1547251" y="1402558"/>
                  </a:cubicBezTo>
                  <a:lnTo>
                    <a:pt x="64694" y="1402558"/>
                  </a:lnTo>
                  <a:cubicBezTo>
                    <a:pt x="28964" y="1402558"/>
                    <a:pt x="0" y="1373594"/>
                    <a:pt x="0" y="1337864"/>
                  </a:cubicBezTo>
                  <a:lnTo>
                    <a:pt x="0" y="64694"/>
                  </a:lnTo>
                  <a:cubicBezTo>
                    <a:pt x="0" y="28964"/>
                    <a:pt x="28964" y="0"/>
                    <a:pt x="64694" y="0"/>
                  </a:cubicBezTo>
                  <a:close/>
                </a:path>
              </a:pathLst>
            </a:custGeom>
            <a:solidFill>
              <a:srgbClr val="FFFFFF"/>
            </a:solidFill>
            <a:ln w="38100" cap="rnd">
              <a:solidFill>
                <a:srgbClr val="C3714B"/>
              </a:solidFill>
              <a:prstDash val="solid"/>
              <a:round/>
            </a:ln>
          </p:spPr>
        </p:sp>
        <p:sp>
          <p:nvSpPr>
            <p:cNvPr id="15" name="TextBox 8"/>
            <p:cNvSpPr txBox="1"/>
            <p:nvPr/>
          </p:nvSpPr>
          <p:spPr>
            <a:xfrm>
              <a:off x="0" y="-47625"/>
              <a:ext cx="1611945" cy="1450183"/>
            </a:xfrm>
            <a:prstGeom prst="rect">
              <a:avLst/>
            </a:prstGeom>
          </p:spPr>
          <p:txBody>
            <a:bodyPr lIns="43705" tIns="43705" rIns="43705" bIns="43705" rtlCol="0" anchor="ctr"/>
            <a:lstStyle/>
            <a:p>
              <a:pPr algn="ctr">
                <a:lnSpc>
                  <a:spcPts val="2660"/>
                </a:lnSpc>
              </a:pPr>
              <a:endParaRPr>
                <a:solidFill>
                  <a:prstClr val="black"/>
                </a:solidFill>
              </a:endParaRPr>
            </a:p>
          </p:txBody>
        </p:sp>
      </p:grpSp>
      <p:grpSp>
        <p:nvGrpSpPr>
          <p:cNvPr id="16" name="Group 9"/>
          <p:cNvGrpSpPr/>
          <p:nvPr/>
        </p:nvGrpSpPr>
        <p:grpSpPr>
          <a:xfrm>
            <a:off x="4940887" y="3217898"/>
            <a:ext cx="5428492" cy="4737105"/>
            <a:chOff x="-166827" y="-47625"/>
            <a:chExt cx="1778772" cy="1450183"/>
          </a:xfrm>
        </p:grpSpPr>
        <p:sp>
          <p:nvSpPr>
            <p:cNvPr id="17" name="Freeform 10"/>
            <p:cNvSpPr/>
            <p:nvPr/>
          </p:nvSpPr>
          <p:spPr>
            <a:xfrm>
              <a:off x="-166827" y="0"/>
              <a:ext cx="1611945" cy="1402558"/>
            </a:xfrm>
            <a:custGeom>
              <a:avLst/>
              <a:gdLst/>
              <a:ahLst/>
              <a:cxnLst/>
              <a:rect l="l" t="t" r="r" b="b"/>
              <a:pathLst>
                <a:path w="1611945" h="1402558">
                  <a:moveTo>
                    <a:pt x="64694" y="0"/>
                  </a:moveTo>
                  <a:lnTo>
                    <a:pt x="1547251" y="0"/>
                  </a:lnTo>
                  <a:cubicBezTo>
                    <a:pt x="1564409" y="0"/>
                    <a:pt x="1580864" y="6816"/>
                    <a:pt x="1592997" y="18948"/>
                  </a:cubicBezTo>
                  <a:cubicBezTo>
                    <a:pt x="1605129" y="31081"/>
                    <a:pt x="1611945" y="47536"/>
                    <a:pt x="1611945" y="64694"/>
                  </a:cubicBezTo>
                  <a:lnTo>
                    <a:pt x="1611945" y="1337864"/>
                  </a:lnTo>
                  <a:cubicBezTo>
                    <a:pt x="1611945" y="1373594"/>
                    <a:pt x="1582981" y="1402558"/>
                    <a:pt x="1547251" y="1402558"/>
                  </a:cubicBezTo>
                  <a:lnTo>
                    <a:pt x="64694" y="1402558"/>
                  </a:lnTo>
                  <a:cubicBezTo>
                    <a:pt x="28964" y="1402558"/>
                    <a:pt x="0" y="1373594"/>
                    <a:pt x="0" y="1337864"/>
                  </a:cubicBezTo>
                  <a:lnTo>
                    <a:pt x="0" y="64694"/>
                  </a:lnTo>
                  <a:cubicBezTo>
                    <a:pt x="0" y="28964"/>
                    <a:pt x="28964" y="0"/>
                    <a:pt x="64694" y="0"/>
                  </a:cubicBezTo>
                  <a:close/>
                </a:path>
              </a:pathLst>
            </a:custGeom>
            <a:solidFill>
              <a:srgbClr val="FFFFFF"/>
            </a:solidFill>
            <a:ln w="38100" cap="rnd">
              <a:solidFill>
                <a:srgbClr val="C3714B"/>
              </a:solidFill>
              <a:prstDash val="solid"/>
              <a:round/>
            </a:ln>
          </p:spPr>
        </p:sp>
        <p:sp>
          <p:nvSpPr>
            <p:cNvPr id="18" name="TextBox 11"/>
            <p:cNvSpPr txBox="1"/>
            <p:nvPr/>
          </p:nvSpPr>
          <p:spPr>
            <a:xfrm>
              <a:off x="0" y="-47625"/>
              <a:ext cx="1611945" cy="1450183"/>
            </a:xfrm>
            <a:prstGeom prst="rect">
              <a:avLst/>
            </a:prstGeom>
          </p:spPr>
          <p:txBody>
            <a:bodyPr lIns="43705" tIns="43705" rIns="43705" bIns="43705" rtlCol="0" anchor="ctr"/>
            <a:lstStyle/>
            <a:p>
              <a:pPr algn="ctr">
                <a:lnSpc>
                  <a:spcPts val="2660"/>
                </a:lnSpc>
              </a:pPr>
              <a:endParaRPr>
                <a:solidFill>
                  <a:prstClr val="black"/>
                </a:solidFill>
              </a:endParaRPr>
            </a:p>
          </p:txBody>
        </p:sp>
      </p:grpSp>
      <p:sp>
        <p:nvSpPr>
          <p:cNvPr id="19" name="TextBox 25"/>
          <p:cNvSpPr txBox="1"/>
          <p:nvPr/>
        </p:nvSpPr>
        <p:spPr>
          <a:xfrm>
            <a:off x="610629" y="3774443"/>
            <a:ext cx="3808971" cy="2769989"/>
          </a:xfrm>
          <a:prstGeom prst="rect">
            <a:avLst/>
          </a:prstGeom>
        </p:spPr>
        <p:txBody>
          <a:bodyPr wrap="square" lIns="0" tIns="0" rIns="0" bIns="0" rtlCol="0" anchor="t">
            <a:spAutoFit/>
          </a:bodyPr>
          <a:lstStyle/>
          <a:p>
            <a:pPr algn="just"/>
            <a:r>
              <a:rPr lang="vi-VN" sz="3600">
                <a:latin typeface="Times New Roman" panose="02020603050405020304" pitchFamily="18" charset="0"/>
                <a:cs typeface="Times New Roman" panose="02020603050405020304" pitchFamily="18" charset="0"/>
              </a:rPr>
              <a:t>Chưa nhận thức đúng về giá trị của sách, việc học và làm bài tập mất quá nhiều thời gian.</a:t>
            </a:r>
            <a:endParaRPr lang="en-GB" sz="3600">
              <a:latin typeface="Times New Roman" panose="02020603050405020304" pitchFamily="18" charset="0"/>
              <a:cs typeface="Times New Roman" panose="02020603050405020304" pitchFamily="18" charset="0"/>
            </a:endParaRPr>
          </a:p>
        </p:txBody>
      </p:sp>
      <p:sp>
        <p:nvSpPr>
          <p:cNvPr id="20" name="TextBox 26"/>
          <p:cNvSpPr txBox="1"/>
          <p:nvPr/>
        </p:nvSpPr>
        <p:spPr>
          <a:xfrm>
            <a:off x="5168873" y="3630649"/>
            <a:ext cx="4463394" cy="3877985"/>
          </a:xfrm>
          <a:prstGeom prst="rect">
            <a:avLst/>
          </a:prstGeom>
        </p:spPr>
        <p:txBody>
          <a:bodyPr wrap="square" lIns="0" tIns="0" rIns="0" bIns="0" rtlCol="0" anchor="t">
            <a:spAutoFit/>
          </a:bodyPr>
          <a:lstStyle/>
          <a:p>
            <a:pPr algn="just"/>
            <a:r>
              <a:rPr lang="vi-VN" sz="3600">
                <a:latin typeface="Times New Roman" panose="02020603050405020304" pitchFamily="18" charset="0"/>
                <a:cs typeface="Times New Roman" panose="02020603050405020304" pitchFamily="18" charset="0"/>
              </a:rPr>
              <a:t>Bản thân thiếu sự tìm tòi khám phá giá trị từ sách, không hình thành nhu cầu đọc sách, nhu cầu kiếm tìm thông tin từ sách hoặc không dễ tiếp cận với sách</a:t>
            </a:r>
            <a:endParaRPr lang="en-GB" sz="3600">
              <a:solidFill>
                <a:prstClr val="black"/>
              </a:solidFill>
              <a:latin typeface="Times New Roman" panose="02020603050405020304" pitchFamily="18" charset="0"/>
              <a:cs typeface="Times New Roman" panose="02020603050405020304" pitchFamily="18" charset="0"/>
            </a:endParaRPr>
          </a:p>
        </p:txBody>
      </p:sp>
      <p:grpSp>
        <p:nvGrpSpPr>
          <p:cNvPr id="21" name="Group 9"/>
          <p:cNvGrpSpPr/>
          <p:nvPr/>
        </p:nvGrpSpPr>
        <p:grpSpPr>
          <a:xfrm>
            <a:off x="10141394" y="3356660"/>
            <a:ext cx="6920600" cy="4581535"/>
            <a:chOff x="0" y="0"/>
            <a:chExt cx="1611945" cy="1402558"/>
          </a:xfrm>
        </p:grpSpPr>
        <p:sp>
          <p:nvSpPr>
            <p:cNvPr id="22" name="Freeform 10"/>
            <p:cNvSpPr/>
            <p:nvPr/>
          </p:nvSpPr>
          <p:spPr>
            <a:xfrm>
              <a:off x="0" y="0"/>
              <a:ext cx="1611945" cy="1402558"/>
            </a:xfrm>
            <a:custGeom>
              <a:avLst/>
              <a:gdLst/>
              <a:ahLst/>
              <a:cxnLst/>
              <a:rect l="l" t="t" r="r" b="b"/>
              <a:pathLst>
                <a:path w="1611945" h="1402558">
                  <a:moveTo>
                    <a:pt x="64694" y="0"/>
                  </a:moveTo>
                  <a:lnTo>
                    <a:pt x="1547251" y="0"/>
                  </a:lnTo>
                  <a:cubicBezTo>
                    <a:pt x="1564409" y="0"/>
                    <a:pt x="1580864" y="6816"/>
                    <a:pt x="1592997" y="18948"/>
                  </a:cubicBezTo>
                  <a:cubicBezTo>
                    <a:pt x="1605129" y="31081"/>
                    <a:pt x="1611945" y="47536"/>
                    <a:pt x="1611945" y="64694"/>
                  </a:cubicBezTo>
                  <a:lnTo>
                    <a:pt x="1611945" y="1337864"/>
                  </a:lnTo>
                  <a:cubicBezTo>
                    <a:pt x="1611945" y="1373594"/>
                    <a:pt x="1582981" y="1402558"/>
                    <a:pt x="1547251" y="1402558"/>
                  </a:cubicBezTo>
                  <a:lnTo>
                    <a:pt x="64694" y="1402558"/>
                  </a:lnTo>
                  <a:cubicBezTo>
                    <a:pt x="28964" y="1402558"/>
                    <a:pt x="0" y="1373594"/>
                    <a:pt x="0" y="1337864"/>
                  </a:cubicBezTo>
                  <a:lnTo>
                    <a:pt x="0" y="64694"/>
                  </a:lnTo>
                  <a:cubicBezTo>
                    <a:pt x="0" y="28964"/>
                    <a:pt x="28964" y="0"/>
                    <a:pt x="64694" y="0"/>
                  </a:cubicBezTo>
                  <a:close/>
                </a:path>
              </a:pathLst>
            </a:custGeom>
            <a:solidFill>
              <a:srgbClr val="FFFFFF"/>
            </a:solidFill>
            <a:ln w="38100" cap="rnd">
              <a:solidFill>
                <a:srgbClr val="C3714B"/>
              </a:solidFill>
              <a:prstDash val="solid"/>
              <a:round/>
            </a:ln>
          </p:spPr>
        </p:sp>
        <p:sp>
          <p:nvSpPr>
            <p:cNvPr id="23" name="TextBox 11"/>
            <p:cNvSpPr txBox="1"/>
            <p:nvPr/>
          </p:nvSpPr>
          <p:spPr>
            <a:xfrm>
              <a:off x="0" y="-47625"/>
              <a:ext cx="1611945" cy="1450183"/>
            </a:xfrm>
            <a:prstGeom prst="rect">
              <a:avLst/>
            </a:prstGeom>
          </p:spPr>
          <p:txBody>
            <a:bodyPr lIns="43705" tIns="43705" rIns="43705" bIns="43705" rtlCol="0" anchor="ctr"/>
            <a:lstStyle/>
            <a:p>
              <a:pPr algn="ctr">
                <a:lnSpc>
                  <a:spcPts val="2660"/>
                </a:lnSpc>
              </a:pPr>
              <a:endParaRPr>
                <a:solidFill>
                  <a:prstClr val="black"/>
                </a:solidFill>
              </a:endParaRPr>
            </a:p>
          </p:txBody>
        </p:sp>
      </p:grpSp>
      <p:sp>
        <p:nvSpPr>
          <p:cNvPr id="24" name="TextBox 26"/>
          <p:cNvSpPr txBox="1"/>
          <p:nvPr/>
        </p:nvSpPr>
        <p:spPr>
          <a:xfrm>
            <a:off x="10438855" y="3877445"/>
            <a:ext cx="6325678" cy="3323987"/>
          </a:xfrm>
          <a:prstGeom prst="rect">
            <a:avLst/>
          </a:prstGeom>
        </p:spPr>
        <p:txBody>
          <a:bodyPr wrap="square" lIns="0" tIns="0" rIns="0" bIns="0" rtlCol="0" anchor="t">
            <a:spAutoFit/>
          </a:bodyPr>
          <a:lstStyle/>
          <a:p>
            <a:pPr algn="just"/>
            <a:r>
              <a:rPr lang="vi-VN" sz="3600">
                <a:latin typeface="Times New Roman" panose="02020603050405020304" pitchFamily="18" charset="0"/>
                <a:cs typeface="Times New Roman" panose="02020603050405020304" pitchFamily="18" charset="0"/>
              </a:rPr>
              <a:t>Do bản thân ham chơi, lười biếng, thiếu kiên nhẫn. Lối sống gấp, cẩu thả, đua đòi. Sức hấp dẫn của công nghệ số khiến họ dần hình thành qua thói quen sử dụng các thiết bị điện tử thay cho sách</a:t>
            </a:r>
            <a:endParaRPr lang="en-GB" sz="3600">
              <a:latin typeface="Times New Roman" panose="02020603050405020304" pitchFamily="18" charset="0"/>
              <a:cs typeface="Times New Roman" panose="02020603050405020304" pitchFamily="18" charset="0"/>
            </a:endParaRPr>
          </a:p>
        </p:txBody>
      </p:sp>
      <p:sp>
        <p:nvSpPr>
          <p:cNvPr id="10" name="Rectangle 9"/>
          <p:cNvSpPr/>
          <p:nvPr/>
        </p:nvSpPr>
        <p:spPr>
          <a:xfrm>
            <a:off x="6609195" y="2123778"/>
            <a:ext cx="2585964" cy="769441"/>
          </a:xfrm>
          <a:prstGeom prst="rect">
            <a:avLst/>
          </a:prstGeom>
        </p:spPr>
        <p:txBody>
          <a:bodyPr wrap="none">
            <a:spAutoFit/>
          </a:bodyPr>
          <a:lstStyle/>
          <a:p>
            <a:r>
              <a:rPr lang="en-US" sz="4400" b="1">
                <a:latin typeface="Times New Roman" panose="02020603050405020304" pitchFamily="18" charset="0"/>
                <a:ea typeface="Times New Roman" panose="02020603050405020304" pitchFamily="18" charset="0"/>
              </a:rPr>
              <a:t>C</a:t>
            </a:r>
            <a:r>
              <a:rPr lang="vi-VN" sz="4400" b="1" smtClean="0">
                <a:latin typeface="Times New Roman" panose="02020603050405020304" pitchFamily="18" charset="0"/>
                <a:ea typeface="Times New Roman" panose="02020603050405020304" pitchFamily="18" charset="0"/>
              </a:rPr>
              <a:t>hủ </a:t>
            </a:r>
            <a:r>
              <a:rPr lang="vi-VN" sz="4400" b="1">
                <a:latin typeface="Times New Roman" panose="02020603050405020304" pitchFamily="18" charset="0"/>
                <a:ea typeface="Times New Roman" panose="02020603050405020304" pitchFamily="18" charset="0"/>
              </a:rPr>
              <a:t>quan</a:t>
            </a:r>
            <a:endParaRPr lang="en-GB" sz="4400"/>
          </a:p>
        </p:txBody>
      </p:sp>
    </p:spTree>
    <p:extLst>
      <p:ext uri="{BB962C8B-B14F-4D97-AF65-F5344CB8AC3E}">
        <p14:creationId xmlns:p14="http://schemas.microsoft.com/office/powerpoint/2010/main" val="3775814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barn(inVertical)">
                                      <p:cBhvr>
                                        <p:cTn id="15" dur="500"/>
                                        <p:tgtEl>
                                          <p:spTgt spid="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par>
                                <p:cTn id="29" presetID="2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circle(in)">
                                      <p:cBhvr>
                                        <p:cTn id="36" dur="2000"/>
                                        <p:tgtEl>
                                          <p:spTgt spid="24"/>
                                        </p:tgtEl>
                                      </p:cBhvr>
                                    </p:animEffect>
                                  </p:childTnLst>
                                </p:cTn>
                              </p:par>
                              <p:par>
                                <p:cTn id="37" presetID="6" presetClass="entr" presetSubtype="16"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circle(in)">
                                      <p:cBhvr>
                                        <p:cTn id="39"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p:bldP spid="20"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sp>
        <p:nvSpPr>
          <p:cNvPr id="3" name="Freeform 3"/>
          <p:cNvSpPr/>
          <p:nvPr/>
        </p:nvSpPr>
        <p:spPr>
          <a:xfrm>
            <a:off x="0" y="-571500"/>
            <a:ext cx="1766167" cy="2253482"/>
          </a:xfrm>
          <a:custGeom>
            <a:avLst/>
            <a:gdLst/>
            <a:ahLst/>
            <a:cxnLst/>
            <a:rect l="l" t="t" r="r" b="b"/>
            <a:pathLst>
              <a:path w="1766167" h="2253482">
                <a:moveTo>
                  <a:pt x="0" y="0"/>
                </a:moveTo>
                <a:lnTo>
                  <a:pt x="1766167" y="0"/>
                </a:lnTo>
                <a:lnTo>
                  <a:pt x="1766167" y="2253482"/>
                </a:lnTo>
                <a:lnTo>
                  <a:pt x="0" y="2253482"/>
                </a:lnTo>
                <a:lnTo>
                  <a:pt x="0" y="0"/>
                </a:lnTo>
                <a:close/>
              </a:path>
            </a:pathLst>
          </a:custGeom>
          <a:blipFill>
            <a:blip r:embed="rId3"/>
            <a:stretch>
              <a:fillRect/>
            </a:stretch>
          </a:blipFill>
        </p:spPr>
      </p:sp>
      <p:sp>
        <p:nvSpPr>
          <p:cNvPr id="4" name="Freeform 4"/>
          <p:cNvSpPr/>
          <p:nvPr/>
        </p:nvSpPr>
        <p:spPr>
          <a:xfrm>
            <a:off x="-880320" y="7865407"/>
            <a:ext cx="12883581" cy="3124268"/>
          </a:xfrm>
          <a:custGeom>
            <a:avLst/>
            <a:gdLst/>
            <a:ahLst/>
            <a:cxnLst/>
            <a:rect l="l" t="t" r="r" b="b"/>
            <a:pathLst>
              <a:path w="12883581" h="3124268">
                <a:moveTo>
                  <a:pt x="0" y="0"/>
                </a:moveTo>
                <a:lnTo>
                  <a:pt x="12883581" y="0"/>
                </a:lnTo>
                <a:lnTo>
                  <a:pt x="12883581" y="3124268"/>
                </a:lnTo>
                <a:lnTo>
                  <a:pt x="0" y="3124268"/>
                </a:lnTo>
                <a:lnTo>
                  <a:pt x="0" y="0"/>
                </a:lnTo>
                <a:close/>
              </a:path>
            </a:pathLst>
          </a:custGeom>
          <a:blipFill>
            <a:blip r:embed="rId4"/>
            <a:stretch>
              <a:fillRect/>
            </a:stretch>
          </a:blipFill>
        </p:spPr>
      </p:sp>
      <p:sp>
        <p:nvSpPr>
          <p:cNvPr id="5" name="Freeform 5"/>
          <p:cNvSpPr/>
          <p:nvPr/>
        </p:nvSpPr>
        <p:spPr>
          <a:xfrm flipH="1">
            <a:off x="6949376" y="7696166"/>
            <a:ext cx="12883581" cy="3124268"/>
          </a:xfrm>
          <a:custGeom>
            <a:avLst/>
            <a:gdLst/>
            <a:ahLst/>
            <a:cxnLst/>
            <a:rect l="l" t="t" r="r" b="b"/>
            <a:pathLst>
              <a:path w="12883581" h="3124268">
                <a:moveTo>
                  <a:pt x="12883581" y="0"/>
                </a:moveTo>
                <a:lnTo>
                  <a:pt x="0" y="0"/>
                </a:lnTo>
                <a:lnTo>
                  <a:pt x="0" y="3124268"/>
                </a:lnTo>
                <a:lnTo>
                  <a:pt x="12883581" y="3124268"/>
                </a:lnTo>
                <a:lnTo>
                  <a:pt x="12883581" y="0"/>
                </a:lnTo>
                <a:close/>
              </a:path>
            </a:pathLst>
          </a:custGeom>
          <a:blipFill>
            <a:blip r:embed="rId4"/>
            <a:stretch>
              <a:fillRect/>
            </a:stretch>
          </a:blipFill>
        </p:spPr>
      </p:sp>
      <p:sp>
        <p:nvSpPr>
          <p:cNvPr id="6" name="Freeform 6"/>
          <p:cNvSpPr/>
          <p:nvPr/>
        </p:nvSpPr>
        <p:spPr>
          <a:xfrm>
            <a:off x="16535400" y="-755846"/>
            <a:ext cx="1066355" cy="1345558"/>
          </a:xfrm>
          <a:custGeom>
            <a:avLst/>
            <a:gdLst/>
            <a:ahLst/>
            <a:cxnLst/>
            <a:rect l="l" t="t" r="r" b="b"/>
            <a:pathLst>
              <a:path w="1066355" h="1345558">
                <a:moveTo>
                  <a:pt x="0" y="0"/>
                </a:moveTo>
                <a:lnTo>
                  <a:pt x="1066355" y="0"/>
                </a:lnTo>
                <a:lnTo>
                  <a:pt x="1066355" y="1345558"/>
                </a:lnTo>
                <a:lnTo>
                  <a:pt x="0" y="1345558"/>
                </a:lnTo>
                <a:lnTo>
                  <a:pt x="0" y="0"/>
                </a:lnTo>
                <a:close/>
              </a:path>
            </a:pathLst>
          </a:custGeom>
          <a:blipFill>
            <a:blip r:embed="rId5"/>
            <a:stretch>
              <a:fillRect/>
            </a:stretch>
          </a:blipFill>
        </p:spPr>
      </p:sp>
      <p:sp>
        <p:nvSpPr>
          <p:cNvPr id="8" name="Freeform 8"/>
          <p:cNvSpPr/>
          <p:nvPr/>
        </p:nvSpPr>
        <p:spPr>
          <a:xfrm rot="-1852096">
            <a:off x="3151557" y="7131368"/>
            <a:ext cx="626436" cy="617040"/>
          </a:xfrm>
          <a:custGeom>
            <a:avLst/>
            <a:gdLst/>
            <a:ahLst/>
            <a:cxnLst/>
            <a:rect l="l" t="t" r="r" b="b"/>
            <a:pathLst>
              <a:path w="626436" h="617040">
                <a:moveTo>
                  <a:pt x="0" y="0"/>
                </a:moveTo>
                <a:lnTo>
                  <a:pt x="626437" y="0"/>
                </a:lnTo>
                <a:lnTo>
                  <a:pt x="626437" y="617039"/>
                </a:lnTo>
                <a:lnTo>
                  <a:pt x="0" y="617039"/>
                </a:lnTo>
                <a:lnTo>
                  <a:pt x="0" y="0"/>
                </a:lnTo>
                <a:close/>
              </a:path>
            </a:pathLst>
          </a:custGeom>
          <a:blipFill>
            <a:blip r:embed="rId6"/>
            <a:stretch>
              <a:fillRect/>
            </a:stretch>
          </a:blipFill>
        </p:spPr>
      </p:sp>
      <p:sp>
        <p:nvSpPr>
          <p:cNvPr id="9" name="Freeform 9"/>
          <p:cNvSpPr/>
          <p:nvPr/>
        </p:nvSpPr>
        <p:spPr>
          <a:xfrm rot="-1852096" flipH="1">
            <a:off x="14103141" y="6962127"/>
            <a:ext cx="626436" cy="617040"/>
          </a:xfrm>
          <a:custGeom>
            <a:avLst/>
            <a:gdLst/>
            <a:ahLst/>
            <a:cxnLst/>
            <a:rect l="l" t="t" r="r" b="b"/>
            <a:pathLst>
              <a:path w="626436" h="617040">
                <a:moveTo>
                  <a:pt x="626437" y="0"/>
                </a:moveTo>
                <a:lnTo>
                  <a:pt x="0" y="0"/>
                </a:lnTo>
                <a:lnTo>
                  <a:pt x="0" y="617039"/>
                </a:lnTo>
                <a:lnTo>
                  <a:pt x="626437" y="617039"/>
                </a:lnTo>
                <a:lnTo>
                  <a:pt x="626437" y="0"/>
                </a:lnTo>
                <a:close/>
              </a:path>
            </a:pathLst>
          </a:custGeom>
          <a:blipFill>
            <a:blip r:embed="rId6"/>
            <a:stretch>
              <a:fillRect/>
            </a:stretch>
          </a:blipFill>
        </p:spPr>
      </p:sp>
      <p:grpSp>
        <p:nvGrpSpPr>
          <p:cNvPr id="10" name="Group 6"/>
          <p:cNvGrpSpPr/>
          <p:nvPr/>
        </p:nvGrpSpPr>
        <p:grpSpPr>
          <a:xfrm>
            <a:off x="1172188" y="2171701"/>
            <a:ext cx="5059758" cy="5752888"/>
            <a:chOff x="0" y="0"/>
            <a:chExt cx="1611945" cy="1402558"/>
          </a:xfrm>
        </p:grpSpPr>
        <p:sp>
          <p:nvSpPr>
            <p:cNvPr id="11" name="Freeform 7"/>
            <p:cNvSpPr/>
            <p:nvPr/>
          </p:nvSpPr>
          <p:spPr>
            <a:xfrm>
              <a:off x="0" y="0"/>
              <a:ext cx="1611945" cy="1402558"/>
            </a:xfrm>
            <a:custGeom>
              <a:avLst/>
              <a:gdLst/>
              <a:ahLst/>
              <a:cxnLst/>
              <a:rect l="l" t="t" r="r" b="b"/>
              <a:pathLst>
                <a:path w="1611945" h="1402558">
                  <a:moveTo>
                    <a:pt x="64694" y="0"/>
                  </a:moveTo>
                  <a:lnTo>
                    <a:pt x="1547251" y="0"/>
                  </a:lnTo>
                  <a:cubicBezTo>
                    <a:pt x="1564409" y="0"/>
                    <a:pt x="1580864" y="6816"/>
                    <a:pt x="1592997" y="18948"/>
                  </a:cubicBezTo>
                  <a:cubicBezTo>
                    <a:pt x="1605129" y="31081"/>
                    <a:pt x="1611945" y="47536"/>
                    <a:pt x="1611945" y="64694"/>
                  </a:cubicBezTo>
                  <a:lnTo>
                    <a:pt x="1611945" y="1337864"/>
                  </a:lnTo>
                  <a:cubicBezTo>
                    <a:pt x="1611945" y="1373594"/>
                    <a:pt x="1582981" y="1402558"/>
                    <a:pt x="1547251" y="1402558"/>
                  </a:cubicBezTo>
                  <a:lnTo>
                    <a:pt x="64694" y="1402558"/>
                  </a:lnTo>
                  <a:cubicBezTo>
                    <a:pt x="28964" y="1402558"/>
                    <a:pt x="0" y="1373594"/>
                    <a:pt x="0" y="1337864"/>
                  </a:cubicBezTo>
                  <a:lnTo>
                    <a:pt x="0" y="64694"/>
                  </a:lnTo>
                  <a:cubicBezTo>
                    <a:pt x="0" y="28964"/>
                    <a:pt x="28964" y="0"/>
                    <a:pt x="64694" y="0"/>
                  </a:cubicBezTo>
                  <a:close/>
                </a:path>
              </a:pathLst>
            </a:custGeom>
            <a:solidFill>
              <a:srgbClr val="FFFFFF"/>
            </a:solidFill>
            <a:ln w="38100" cap="rnd">
              <a:solidFill>
                <a:srgbClr val="C3714B"/>
              </a:solidFill>
              <a:prstDash val="solid"/>
              <a:round/>
            </a:ln>
          </p:spPr>
        </p:sp>
        <p:sp>
          <p:nvSpPr>
            <p:cNvPr id="12" name="TextBox 8"/>
            <p:cNvSpPr txBox="1"/>
            <p:nvPr/>
          </p:nvSpPr>
          <p:spPr>
            <a:xfrm>
              <a:off x="0" y="-47625"/>
              <a:ext cx="1611945" cy="1450183"/>
            </a:xfrm>
            <a:prstGeom prst="rect">
              <a:avLst/>
            </a:prstGeom>
          </p:spPr>
          <p:txBody>
            <a:bodyPr lIns="43705" tIns="43705" rIns="43705" bIns="43705" rtlCol="0" anchor="ctr"/>
            <a:lstStyle/>
            <a:p>
              <a:pPr algn="ctr">
                <a:lnSpc>
                  <a:spcPts val="2660"/>
                </a:lnSpc>
              </a:pPr>
              <a:endParaRPr>
                <a:solidFill>
                  <a:prstClr val="black"/>
                </a:solidFill>
              </a:endParaRPr>
            </a:p>
          </p:txBody>
        </p:sp>
      </p:grpSp>
      <p:grpSp>
        <p:nvGrpSpPr>
          <p:cNvPr id="13" name="Group 9"/>
          <p:cNvGrpSpPr/>
          <p:nvPr/>
        </p:nvGrpSpPr>
        <p:grpSpPr>
          <a:xfrm>
            <a:off x="6587424" y="1976357"/>
            <a:ext cx="5428492" cy="5948231"/>
            <a:chOff x="-166827" y="-47625"/>
            <a:chExt cx="1778772" cy="1450183"/>
          </a:xfrm>
        </p:grpSpPr>
        <p:sp>
          <p:nvSpPr>
            <p:cNvPr id="14" name="Freeform 10"/>
            <p:cNvSpPr/>
            <p:nvPr/>
          </p:nvSpPr>
          <p:spPr>
            <a:xfrm>
              <a:off x="-166827" y="0"/>
              <a:ext cx="1611945" cy="1402558"/>
            </a:xfrm>
            <a:custGeom>
              <a:avLst/>
              <a:gdLst/>
              <a:ahLst/>
              <a:cxnLst/>
              <a:rect l="l" t="t" r="r" b="b"/>
              <a:pathLst>
                <a:path w="1611945" h="1402558">
                  <a:moveTo>
                    <a:pt x="64694" y="0"/>
                  </a:moveTo>
                  <a:lnTo>
                    <a:pt x="1547251" y="0"/>
                  </a:lnTo>
                  <a:cubicBezTo>
                    <a:pt x="1564409" y="0"/>
                    <a:pt x="1580864" y="6816"/>
                    <a:pt x="1592997" y="18948"/>
                  </a:cubicBezTo>
                  <a:cubicBezTo>
                    <a:pt x="1605129" y="31081"/>
                    <a:pt x="1611945" y="47536"/>
                    <a:pt x="1611945" y="64694"/>
                  </a:cubicBezTo>
                  <a:lnTo>
                    <a:pt x="1611945" y="1337864"/>
                  </a:lnTo>
                  <a:cubicBezTo>
                    <a:pt x="1611945" y="1373594"/>
                    <a:pt x="1582981" y="1402558"/>
                    <a:pt x="1547251" y="1402558"/>
                  </a:cubicBezTo>
                  <a:lnTo>
                    <a:pt x="64694" y="1402558"/>
                  </a:lnTo>
                  <a:cubicBezTo>
                    <a:pt x="28964" y="1402558"/>
                    <a:pt x="0" y="1373594"/>
                    <a:pt x="0" y="1337864"/>
                  </a:cubicBezTo>
                  <a:lnTo>
                    <a:pt x="0" y="64694"/>
                  </a:lnTo>
                  <a:cubicBezTo>
                    <a:pt x="0" y="28964"/>
                    <a:pt x="28964" y="0"/>
                    <a:pt x="64694" y="0"/>
                  </a:cubicBezTo>
                  <a:close/>
                </a:path>
              </a:pathLst>
            </a:custGeom>
            <a:solidFill>
              <a:srgbClr val="FFFFFF"/>
            </a:solidFill>
            <a:ln w="38100" cap="rnd">
              <a:solidFill>
                <a:srgbClr val="C3714B"/>
              </a:solidFill>
              <a:prstDash val="solid"/>
              <a:round/>
            </a:ln>
          </p:spPr>
        </p:sp>
        <p:sp>
          <p:nvSpPr>
            <p:cNvPr id="15" name="TextBox 11"/>
            <p:cNvSpPr txBox="1"/>
            <p:nvPr/>
          </p:nvSpPr>
          <p:spPr>
            <a:xfrm>
              <a:off x="0" y="-47625"/>
              <a:ext cx="1611945" cy="1450183"/>
            </a:xfrm>
            <a:prstGeom prst="rect">
              <a:avLst/>
            </a:prstGeom>
          </p:spPr>
          <p:txBody>
            <a:bodyPr lIns="43705" tIns="43705" rIns="43705" bIns="43705" rtlCol="0" anchor="ctr"/>
            <a:lstStyle/>
            <a:p>
              <a:pPr algn="ctr">
                <a:lnSpc>
                  <a:spcPts val="2660"/>
                </a:lnSpc>
              </a:pPr>
              <a:endParaRPr>
                <a:solidFill>
                  <a:prstClr val="black"/>
                </a:solidFill>
              </a:endParaRPr>
            </a:p>
          </p:txBody>
        </p:sp>
      </p:grpSp>
      <p:sp>
        <p:nvSpPr>
          <p:cNvPr id="16" name="TextBox 25"/>
          <p:cNvSpPr txBox="1"/>
          <p:nvPr/>
        </p:nvSpPr>
        <p:spPr>
          <a:xfrm>
            <a:off x="1406570" y="2536255"/>
            <a:ext cx="4526330" cy="4308872"/>
          </a:xfrm>
          <a:prstGeom prst="rect">
            <a:avLst/>
          </a:prstGeom>
        </p:spPr>
        <p:txBody>
          <a:bodyPr wrap="square" lIns="0" tIns="0" rIns="0" bIns="0" rtlCol="0" anchor="t">
            <a:spAutoFit/>
          </a:bodyPr>
          <a:lstStyle/>
          <a:p>
            <a:pPr algn="ctr"/>
            <a:r>
              <a:rPr lang="vi-VN" sz="4000" b="1">
                <a:latin typeface="Times New Roman" panose="02020603050405020304" pitchFamily="18" charset="0"/>
                <a:cs typeface="Times New Roman" panose="02020603050405020304" pitchFamily="18" charset="0"/>
              </a:rPr>
              <a:t>Gia </a:t>
            </a:r>
            <a:r>
              <a:rPr lang="vi-VN" sz="4000" b="1" smtClean="0">
                <a:latin typeface="Times New Roman" panose="02020603050405020304" pitchFamily="18" charset="0"/>
                <a:cs typeface="Times New Roman" panose="02020603050405020304" pitchFamily="18" charset="0"/>
              </a:rPr>
              <a:t>đình</a:t>
            </a:r>
            <a:endParaRPr lang="en-US" sz="4000">
              <a:latin typeface="Times New Roman" panose="02020603050405020304" pitchFamily="18" charset="0"/>
              <a:cs typeface="Times New Roman" panose="02020603050405020304" pitchFamily="18" charset="0"/>
            </a:endParaRPr>
          </a:p>
          <a:p>
            <a:pPr algn="just"/>
            <a:r>
              <a:rPr lang="vi-VN" sz="4000" smtClean="0">
                <a:latin typeface="Times New Roman" panose="02020603050405020304" pitchFamily="18" charset="0"/>
                <a:cs typeface="Times New Roman" panose="02020603050405020304" pitchFamily="18" charset="0"/>
              </a:rPr>
              <a:t> </a:t>
            </a:r>
            <a:r>
              <a:rPr lang="en-US" sz="4000">
                <a:latin typeface="Times New Roman" panose="02020603050405020304" pitchFamily="18" charset="0"/>
                <a:cs typeface="Times New Roman" panose="02020603050405020304" pitchFamily="18" charset="0"/>
              </a:rPr>
              <a:t>D</a:t>
            </a:r>
            <a:r>
              <a:rPr lang="vi-VN" sz="4000" smtClean="0">
                <a:latin typeface="Times New Roman" panose="02020603050405020304" pitchFamily="18" charset="0"/>
                <a:cs typeface="Times New Roman" panose="02020603050405020304" pitchFamily="18" charset="0"/>
              </a:rPr>
              <a:t>o </a:t>
            </a:r>
            <a:r>
              <a:rPr lang="vi-VN" sz="4000">
                <a:latin typeface="Times New Roman" panose="02020603050405020304" pitchFamily="18" charset="0"/>
                <a:cs typeface="Times New Roman" panose="02020603050405020304" pitchFamily="18" charset="0"/>
              </a:rPr>
              <a:t>cuộc sống bận rộn nhiều gia đình mải mê với chuyện cơm áo gạo tiền mà quên đi sự phát triển cho trẻ nhỏ.</a:t>
            </a:r>
            <a:endParaRPr lang="en-GB" sz="4000">
              <a:latin typeface="Times New Roman" panose="02020603050405020304" pitchFamily="18" charset="0"/>
              <a:cs typeface="Times New Roman" panose="02020603050405020304" pitchFamily="18" charset="0"/>
            </a:endParaRPr>
          </a:p>
        </p:txBody>
      </p:sp>
      <p:sp>
        <p:nvSpPr>
          <p:cNvPr id="17" name="TextBox 26"/>
          <p:cNvSpPr txBox="1"/>
          <p:nvPr/>
        </p:nvSpPr>
        <p:spPr>
          <a:xfrm>
            <a:off x="6861346" y="2738618"/>
            <a:ext cx="4463394" cy="3077766"/>
          </a:xfrm>
          <a:prstGeom prst="rect">
            <a:avLst/>
          </a:prstGeom>
        </p:spPr>
        <p:txBody>
          <a:bodyPr wrap="square" lIns="0" tIns="0" rIns="0" bIns="0" rtlCol="0" anchor="t">
            <a:spAutoFit/>
          </a:bodyPr>
          <a:lstStyle/>
          <a:p>
            <a:pPr algn="ctr"/>
            <a:r>
              <a:rPr lang="vi-VN" sz="4000" b="1">
                <a:latin typeface="Times New Roman" panose="02020603050405020304" pitchFamily="18" charset="0"/>
                <a:cs typeface="Times New Roman" panose="02020603050405020304" pitchFamily="18" charset="0"/>
              </a:rPr>
              <a:t>Nhà </a:t>
            </a:r>
            <a:r>
              <a:rPr lang="vi-VN" sz="4000" b="1" smtClean="0">
                <a:latin typeface="Times New Roman" panose="02020603050405020304" pitchFamily="18" charset="0"/>
                <a:cs typeface="Times New Roman" panose="02020603050405020304" pitchFamily="18" charset="0"/>
              </a:rPr>
              <a:t>trường</a:t>
            </a:r>
            <a:endParaRPr lang="en-US" sz="4000">
              <a:latin typeface="Times New Roman" panose="02020603050405020304" pitchFamily="18" charset="0"/>
              <a:cs typeface="Times New Roman" panose="02020603050405020304" pitchFamily="18" charset="0"/>
            </a:endParaRPr>
          </a:p>
          <a:p>
            <a:pPr algn="just"/>
            <a:r>
              <a:rPr lang="vi-VN" sz="4000" smtClean="0">
                <a:latin typeface="Times New Roman" panose="02020603050405020304" pitchFamily="18" charset="0"/>
                <a:cs typeface="Times New Roman" panose="02020603050405020304" pitchFamily="18" charset="0"/>
              </a:rPr>
              <a:t> </a:t>
            </a:r>
            <a:r>
              <a:rPr lang="en-US" sz="4000">
                <a:latin typeface="Times New Roman" panose="02020603050405020304" pitchFamily="18" charset="0"/>
                <a:cs typeface="Times New Roman" panose="02020603050405020304" pitchFamily="18" charset="0"/>
              </a:rPr>
              <a:t>T</a:t>
            </a:r>
            <a:r>
              <a:rPr lang="vi-VN" sz="4000" smtClean="0">
                <a:latin typeface="Times New Roman" panose="02020603050405020304" pitchFamily="18" charset="0"/>
                <a:cs typeface="Times New Roman" panose="02020603050405020304" pitchFamily="18" charset="0"/>
              </a:rPr>
              <a:t>hư </a:t>
            </a:r>
            <a:r>
              <a:rPr lang="vi-VN" sz="4000">
                <a:latin typeface="Times New Roman" panose="02020603050405020304" pitchFamily="18" charset="0"/>
                <a:cs typeface="Times New Roman" panose="02020603050405020304" pitchFamily="18" charset="0"/>
              </a:rPr>
              <a:t>viện của nhà trường quá thừa nhưng lại rất thiếu sách. </a:t>
            </a:r>
            <a:endParaRPr lang="en-GB" sz="4000">
              <a:solidFill>
                <a:prstClr val="black"/>
              </a:solidFill>
              <a:latin typeface="Times New Roman" panose="02020603050405020304" pitchFamily="18" charset="0"/>
              <a:cs typeface="Times New Roman" panose="02020603050405020304" pitchFamily="18" charset="0"/>
            </a:endParaRPr>
          </a:p>
        </p:txBody>
      </p:sp>
      <p:grpSp>
        <p:nvGrpSpPr>
          <p:cNvPr id="18" name="Group 9"/>
          <p:cNvGrpSpPr/>
          <p:nvPr/>
        </p:nvGrpSpPr>
        <p:grpSpPr>
          <a:xfrm>
            <a:off x="11796484" y="2171702"/>
            <a:ext cx="5265509" cy="5766494"/>
            <a:chOff x="0" y="0"/>
            <a:chExt cx="1611945" cy="1402558"/>
          </a:xfrm>
        </p:grpSpPr>
        <p:sp>
          <p:nvSpPr>
            <p:cNvPr id="19" name="Freeform 10"/>
            <p:cNvSpPr/>
            <p:nvPr/>
          </p:nvSpPr>
          <p:spPr>
            <a:xfrm>
              <a:off x="0" y="0"/>
              <a:ext cx="1611945" cy="1402558"/>
            </a:xfrm>
            <a:custGeom>
              <a:avLst/>
              <a:gdLst/>
              <a:ahLst/>
              <a:cxnLst/>
              <a:rect l="l" t="t" r="r" b="b"/>
              <a:pathLst>
                <a:path w="1611945" h="1402558">
                  <a:moveTo>
                    <a:pt x="64694" y="0"/>
                  </a:moveTo>
                  <a:lnTo>
                    <a:pt x="1547251" y="0"/>
                  </a:lnTo>
                  <a:cubicBezTo>
                    <a:pt x="1564409" y="0"/>
                    <a:pt x="1580864" y="6816"/>
                    <a:pt x="1592997" y="18948"/>
                  </a:cubicBezTo>
                  <a:cubicBezTo>
                    <a:pt x="1605129" y="31081"/>
                    <a:pt x="1611945" y="47536"/>
                    <a:pt x="1611945" y="64694"/>
                  </a:cubicBezTo>
                  <a:lnTo>
                    <a:pt x="1611945" y="1337864"/>
                  </a:lnTo>
                  <a:cubicBezTo>
                    <a:pt x="1611945" y="1373594"/>
                    <a:pt x="1582981" y="1402558"/>
                    <a:pt x="1547251" y="1402558"/>
                  </a:cubicBezTo>
                  <a:lnTo>
                    <a:pt x="64694" y="1402558"/>
                  </a:lnTo>
                  <a:cubicBezTo>
                    <a:pt x="28964" y="1402558"/>
                    <a:pt x="0" y="1373594"/>
                    <a:pt x="0" y="1337864"/>
                  </a:cubicBezTo>
                  <a:lnTo>
                    <a:pt x="0" y="64694"/>
                  </a:lnTo>
                  <a:cubicBezTo>
                    <a:pt x="0" y="28964"/>
                    <a:pt x="28964" y="0"/>
                    <a:pt x="64694" y="0"/>
                  </a:cubicBezTo>
                  <a:close/>
                </a:path>
              </a:pathLst>
            </a:custGeom>
            <a:solidFill>
              <a:srgbClr val="FFFFFF"/>
            </a:solidFill>
            <a:ln w="38100" cap="rnd">
              <a:solidFill>
                <a:srgbClr val="C3714B"/>
              </a:solidFill>
              <a:prstDash val="solid"/>
              <a:round/>
            </a:ln>
          </p:spPr>
        </p:sp>
        <p:sp>
          <p:nvSpPr>
            <p:cNvPr id="20" name="TextBox 11"/>
            <p:cNvSpPr txBox="1"/>
            <p:nvPr/>
          </p:nvSpPr>
          <p:spPr>
            <a:xfrm>
              <a:off x="0" y="-47625"/>
              <a:ext cx="1611945" cy="1450183"/>
            </a:xfrm>
            <a:prstGeom prst="rect">
              <a:avLst/>
            </a:prstGeom>
          </p:spPr>
          <p:txBody>
            <a:bodyPr lIns="43705" tIns="43705" rIns="43705" bIns="43705" rtlCol="0" anchor="ctr"/>
            <a:lstStyle/>
            <a:p>
              <a:pPr algn="ctr">
                <a:lnSpc>
                  <a:spcPts val="2660"/>
                </a:lnSpc>
              </a:pPr>
              <a:endParaRPr>
                <a:solidFill>
                  <a:prstClr val="black"/>
                </a:solidFill>
              </a:endParaRPr>
            </a:p>
          </p:txBody>
        </p:sp>
      </p:grpSp>
      <p:sp>
        <p:nvSpPr>
          <p:cNvPr id="21" name="TextBox 26"/>
          <p:cNvSpPr txBox="1"/>
          <p:nvPr/>
        </p:nvSpPr>
        <p:spPr>
          <a:xfrm>
            <a:off x="11956442" y="2518416"/>
            <a:ext cx="4854008" cy="3693319"/>
          </a:xfrm>
          <a:prstGeom prst="rect">
            <a:avLst/>
          </a:prstGeom>
        </p:spPr>
        <p:txBody>
          <a:bodyPr lIns="0" tIns="0" rIns="0" bIns="0" rtlCol="0" anchor="t">
            <a:spAutoFit/>
          </a:bodyPr>
          <a:lstStyle/>
          <a:p>
            <a:pPr algn="ctr"/>
            <a:r>
              <a:rPr lang="vi-VN" sz="4000" b="1">
                <a:latin typeface="Times New Roman" panose="02020603050405020304" pitchFamily="18" charset="0"/>
                <a:cs typeface="Times New Roman" panose="02020603050405020304" pitchFamily="18" charset="0"/>
              </a:rPr>
              <a:t>Xã </a:t>
            </a:r>
            <a:r>
              <a:rPr lang="vi-VN" sz="4000" b="1" smtClean="0">
                <a:latin typeface="Times New Roman" panose="02020603050405020304" pitchFamily="18" charset="0"/>
                <a:cs typeface="Times New Roman" panose="02020603050405020304" pitchFamily="18" charset="0"/>
              </a:rPr>
              <a:t>hội</a:t>
            </a:r>
            <a:endParaRPr lang="en-US" sz="4000">
              <a:latin typeface="Times New Roman" panose="02020603050405020304" pitchFamily="18" charset="0"/>
              <a:cs typeface="Times New Roman" panose="02020603050405020304" pitchFamily="18" charset="0"/>
            </a:endParaRPr>
          </a:p>
          <a:p>
            <a:pPr algn="just"/>
            <a:r>
              <a:rPr lang="vi-VN" sz="4000" smtClean="0">
                <a:latin typeface="Times New Roman" panose="02020603050405020304" pitchFamily="18" charset="0"/>
                <a:cs typeface="Times New Roman" panose="02020603050405020304" pitchFamily="18" charset="0"/>
              </a:rPr>
              <a:t> </a:t>
            </a:r>
            <a:r>
              <a:rPr lang="en-US" sz="4000">
                <a:latin typeface="Times New Roman" panose="02020603050405020304" pitchFamily="18" charset="0"/>
                <a:cs typeface="Times New Roman" panose="02020603050405020304" pitchFamily="18" charset="0"/>
              </a:rPr>
              <a:t>C</a:t>
            </a:r>
            <a:r>
              <a:rPr lang="vi-VN" sz="4000" smtClean="0">
                <a:latin typeface="Times New Roman" panose="02020603050405020304" pitchFamily="18" charset="0"/>
                <a:cs typeface="Times New Roman" panose="02020603050405020304" pitchFamily="18" charset="0"/>
              </a:rPr>
              <a:t>ông </a:t>
            </a:r>
            <a:r>
              <a:rPr lang="vi-VN" sz="4000">
                <a:latin typeface="Times New Roman" panose="02020603050405020304" pitchFamily="18" charset="0"/>
                <a:cs typeface="Times New Roman" panose="02020603050405020304" pitchFamily="18" charset="0"/>
              </a:rPr>
              <a:t>nghệ thông tin bùng nổ mạnh mẽ các kênh để giải trí, mạng internet được phủ rộng đã thu hút giới trẻ. </a:t>
            </a:r>
            <a:endParaRPr lang="en-GB" sz="4000">
              <a:latin typeface="Times New Roman" panose="02020603050405020304" pitchFamily="18" charset="0"/>
              <a:cs typeface="Times New Roman" panose="02020603050405020304" pitchFamily="18" charset="0"/>
            </a:endParaRPr>
          </a:p>
        </p:txBody>
      </p:sp>
      <p:sp>
        <p:nvSpPr>
          <p:cNvPr id="7" name="Rectangle 6"/>
          <p:cNvSpPr/>
          <p:nvPr/>
        </p:nvSpPr>
        <p:spPr>
          <a:xfrm>
            <a:off x="5932900" y="484821"/>
            <a:ext cx="4633000" cy="1107996"/>
          </a:xfrm>
          <a:prstGeom prst="rect">
            <a:avLst/>
          </a:prstGeom>
        </p:spPr>
        <p:txBody>
          <a:bodyPr wrap="none">
            <a:spAutoFit/>
          </a:bodyPr>
          <a:lstStyle/>
          <a:p>
            <a:pPr algn="just"/>
            <a:r>
              <a:rPr lang="en-US" sz="6600" b="1">
                <a:latin typeface="Times New Roman" panose="02020603050405020304" pitchFamily="18" charset="0"/>
                <a:ea typeface="Times New Roman" panose="02020603050405020304" pitchFamily="18" charset="0"/>
                <a:cs typeface="Times New Roman" panose="02020603050405020304" pitchFamily="18" charset="0"/>
              </a:rPr>
              <a:t>K</a:t>
            </a:r>
            <a:r>
              <a:rPr lang="vi-VN" sz="6600" b="1" smtClean="0">
                <a:latin typeface="Times New Roman" panose="02020603050405020304" pitchFamily="18" charset="0"/>
                <a:ea typeface="Times New Roman" panose="02020603050405020304" pitchFamily="18" charset="0"/>
                <a:cs typeface="Times New Roman" panose="02020603050405020304" pitchFamily="18" charset="0"/>
              </a:rPr>
              <a:t>hách </a:t>
            </a:r>
            <a:r>
              <a:rPr lang="vi-VN" sz="6600" b="1">
                <a:latin typeface="Times New Roman" panose="02020603050405020304" pitchFamily="18" charset="0"/>
                <a:ea typeface="Times New Roman" panose="02020603050405020304" pitchFamily="18" charset="0"/>
                <a:cs typeface="Times New Roman" panose="02020603050405020304" pitchFamily="18" charset="0"/>
              </a:rPr>
              <a:t>quan</a:t>
            </a:r>
            <a:endParaRPr lang="en-GB" sz="6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753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2000"/>
                                        <p:tgtEl>
                                          <p:spTgt spid="17"/>
                                        </p:tgtEl>
                                      </p:cBhvr>
                                    </p:animEffect>
                                  </p:childTnLst>
                                </p:cTn>
                              </p:par>
                              <p:par>
                                <p:cTn id="23" presetID="6"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circle(in)">
                                      <p:cBhvr>
                                        <p:cTn id="30" dur="2000"/>
                                        <p:tgtEl>
                                          <p:spTgt spid="21"/>
                                        </p:tgtEl>
                                      </p:cBhvr>
                                    </p:animEffect>
                                  </p:childTnLst>
                                </p:cTn>
                              </p:par>
                              <p:par>
                                <p:cTn id="31" presetID="6" presetClass="entr" presetSubtype="16"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circle(in)">
                                      <p:cBhvr>
                                        <p:cTn id="33"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sp>
        <p:nvSpPr>
          <p:cNvPr id="3" name="Freeform 3"/>
          <p:cNvSpPr/>
          <p:nvPr/>
        </p:nvSpPr>
        <p:spPr>
          <a:xfrm>
            <a:off x="0" y="-571500"/>
            <a:ext cx="1766167" cy="2253482"/>
          </a:xfrm>
          <a:custGeom>
            <a:avLst/>
            <a:gdLst/>
            <a:ahLst/>
            <a:cxnLst/>
            <a:rect l="l" t="t" r="r" b="b"/>
            <a:pathLst>
              <a:path w="1766167" h="2253482">
                <a:moveTo>
                  <a:pt x="0" y="0"/>
                </a:moveTo>
                <a:lnTo>
                  <a:pt x="1766167" y="0"/>
                </a:lnTo>
                <a:lnTo>
                  <a:pt x="1766167" y="2253482"/>
                </a:lnTo>
                <a:lnTo>
                  <a:pt x="0" y="2253482"/>
                </a:lnTo>
                <a:lnTo>
                  <a:pt x="0" y="0"/>
                </a:lnTo>
                <a:close/>
              </a:path>
            </a:pathLst>
          </a:custGeom>
          <a:blipFill>
            <a:blip r:embed="rId3"/>
            <a:stretch>
              <a:fillRect/>
            </a:stretch>
          </a:blipFill>
        </p:spPr>
      </p:sp>
      <p:sp>
        <p:nvSpPr>
          <p:cNvPr id="4" name="Freeform 4"/>
          <p:cNvSpPr/>
          <p:nvPr/>
        </p:nvSpPr>
        <p:spPr>
          <a:xfrm>
            <a:off x="-880320" y="7865407"/>
            <a:ext cx="12883581" cy="3124268"/>
          </a:xfrm>
          <a:custGeom>
            <a:avLst/>
            <a:gdLst/>
            <a:ahLst/>
            <a:cxnLst/>
            <a:rect l="l" t="t" r="r" b="b"/>
            <a:pathLst>
              <a:path w="12883581" h="3124268">
                <a:moveTo>
                  <a:pt x="0" y="0"/>
                </a:moveTo>
                <a:lnTo>
                  <a:pt x="12883581" y="0"/>
                </a:lnTo>
                <a:lnTo>
                  <a:pt x="12883581" y="3124268"/>
                </a:lnTo>
                <a:lnTo>
                  <a:pt x="0" y="3124268"/>
                </a:lnTo>
                <a:lnTo>
                  <a:pt x="0" y="0"/>
                </a:lnTo>
                <a:close/>
              </a:path>
            </a:pathLst>
          </a:custGeom>
          <a:blipFill>
            <a:blip r:embed="rId4"/>
            <a:stretch>
              <a:fillRect/>
            </a:stretch>
          </a:blipFill>
        </p:spPr>
      </p:sp>
      <p:sp>
        <p:nvSpPr>
          <p:cNvPr id="5" name="Freeform 5"/>
          <p:cNvSpPr/>
          <p:nvPr/>
        </p:nvSpPr>
        <p:spPr>
          <a:xfrm flipH="1">
            <a:off x="6949376" y="7696166"/>
            <a:ext cx="12883581" cy="3124268"/>
          </a:xfrm>
          <a:custGeom>
            <a:avLst/>
            <a:gdLst/>
            <a:ahLst/>
            <a:cxnLst/>
            <a:rect l="l" t="t" r="r" b="b"/>
            <a:pathLst>
              <a:path w="12883581" h="3124268">
                <a:moveTo>
                  <a:pt x="12883581" y="0"/>
                </a:moveTo>
                <a:lnTo>
                  <a:pt x="0" y="0"/>
                </a:lnTo>
                <a:lnTo>
                  <a:pt x="0" y="3124268"/>
                </a:lnTo>
                <a:lnTo>
                  <a:pt x="12883581" y="3124268"/>
                </a:lnTo>
                <a:lnTo>
                  <a:pt x="12883581" y="0"/>
                </a:lnTo>
                <a:close/>
              </a:path>
            </a:pathLst>
          </a:custGeom>
          <a:blipFill>
            <a:blip r:embed="rId4"/>
            <a:stretch>
              <a:fillRect/>
            </a:stretch>
          </a:blipFill>
        </p:spPr>
      </p:sp>
      <p:sp>
        <p:nvSpPr>
          <p:cNvPr id="6" name="Freeform 6"/>
          <p:cNvSpPr/>
          <p:nvPr/>
        </p:nvSpPr>
        <p:spPr>
          <a:xfrm>
            <a:off x="16535400" y="-755846"/>
            <a:ext cx="1066355" cy="1345558"/>
          </a:xfrm>
          <a:custGeom>
            <a:avLst/>
            <a:gdLst/>
            <a:ahLst/>
            <a:cxnLst/>
            <a:rect l="l" t="t" r="r" b="b"/>
            <a:pathLst>
              <a:path w="1066355" h="1345558">
                <a:moveTo>
                  <a:pt x="0" y="0"/>
                </a:moveTo>
                <a:lnTo>
                  <a:pt x="1066355" y="0"/>
                </a:lnTo>
                <a:lnTo>
                  <a:pt x="1066355" y="1345558"/>
                </a:lnTo>
                <a:lnTo>
                  <a:pt x="0" y="1345558"/>
                </a:lnTo>
                <a:lnTo>
                  <a:pt x="0" y="0"/>
                </a:lnTo>
                <a:close/>
              </a:path>
            </a:pathLst>
          </a:custGeom>
          <a:blipFill>
            <a:blip r:embed="rId5"/>
            <a:stretch>
              <a:fillRect/>
            </a:stretch>
          </a:blipFill>
        </p:spPr>
      </p:sp>
      <p:sp>
        <p:nvSpPr>
          <p:cNvPr id="8" name="Freeform 8"/>
          <p:cNvSpPr/>
          <p:nvPr/>
        </p:nvSpPr>
        <p:spPr>
          <a:xfrm rot="-1852096">
            <a:off x="3151557" y="7131368"/>
            <a:ext cx="626436" cy="617040"/>
          </a:xfrm>
          <a:custGeom>
            <a:avLst/>
            <a:gdLst/>
            <a:ahLst/>
            <a:cxnLst/>
            <a:rect l="l" t="t" r="r" b="b"/>
            <a:pathLst>
              <a:path w="626436" h="617040">
                <a:moveTo>
                  <a:pt x="0" y="0"/>
                </a:moveTo>
                <a:lnTo>
                  <a:pt x="626437" y="0"/>
                </a:lnTo>
                <a:lnTo>
                  <a:pt x="626437" y="617039"/>
                </a:lnTo>
                <a:lnTo>
                  <a:pt x="0" y="617039"/>
                </a:lnTo>
                <a:lnTo>
                  <a:pt x="0" y="0"/>
                </a:lnTo>
                <a:close/>
              </a:path>
            </a:pathLst>
          </a:custGeom>
          <a:blipFill>
            <a:blip r:embed="rId6"/>
            <a:stretch>
              <a:fillRect/>
            </a:stretch>
          </a:blipFill>
        </p:spPr>
      </p:sp>
      <p:sp>
        <p:nvSpPr>
          <p:cNvPr id="9" name="Freeform 9"/>
          <p:cNvSpPr/>
          <p:nvPr/>
        </p:nvSpPr>
        <p:spPr>
          <a:xfrm rot="-1852096" flipH="1">
            <a:off x="14103141" y="6962127"/>
            <a:ext cx="626436" cy="617040"/>
          </a:xfrm>
          <a:custGeom>
            <a:avLst/>
            <a:gdLst/>
            <a:ahLst/>
            <a:cxnLst/>
            <a:rect l="l" t="t" r="r" b="b"/>
            <a:pathLst>
              <a:path w="626436" h="617040">
                <a:moveTo>
                  <a:pt x="626437" y="0"/>
                </a:moveTo>
                <a:lnTo>
                  <a:pt x="0" y="0"/>
                </a:lnTo>
                <a:lnTo>
                  <a:pt x="0" y="617039"/>
                </a:lnTo>
                <a:lnTo>
                  <a:pt x="626437" y="617039"/>
                </a:lnTo>
                <a:lnTo>
                  <a:pt x="626437" y="0"/>
                </a:lnTo>
                <a:close/>
              </a:path>
            </a:pathLst>
          </a:custGeom>
          <a:blipFill>
            <a:blip r:embed="rId6"/>
            <a:stretch>
              <a:fillRect/>
            </a:stretch>
          </a:blipFill>
        </p:spPr>
      </p:sp>
      <p:pic>
        <p:nvPicPr>
          <p:cNvPr id="10" name="Picture 9"/>
          <p:cNvPicPr>
            <a:picLocks noChangeAspect="1"/>
          </p:cNvPicPr>
          <p:nvPr/>
        </p:nvPicPr>
        <p:blipFill>
          <a:blip r:embed="rId7"/>
          <a:stretch>
            <a:fillRect/>
          </a:stretch>
        </p:blipFill>
        <p:spPr>
          <a:xfrm>
            <a:off x="5029200" y="96227"/>
            <a:ext cx="7772399" cy="1313473"/>
          </a:xfrm>
          <a:prstGeom prst="rect">
            <a:avLst/>
          </a:prstGeom>
        </p:spPr>
      </p:pic>
      <p:sp>
        <p:nvSpPr>
          <p:cNvPr id="11" name="Rectangle 10"/>
          <p:cNvSpPr/>
          <p:nvPr/>
        </p:nvSpPr>
        <p:spPr>
          <a:xfrm>
            <a:off x="5252377" y="245555"/>
            <a:ext cx="7326044" cy="1015663"/>
          </a:xfrm>
          <a:prstGeom prst="rect">
            <a:avLst/>
          </a:prstGeom>
        </p:spPr>
        <p:txBody>
          <a:bodyPr wrap="none">
            <a:spAutoFit/>
          </a:bodyPr>
          <a:lstStyle/>
          <a:p>
            <a:pPr algn="just"/>
            <a:r>
              <a:rPr lang="vi-VN" sz="6000" b="1">
                <a:latin typeface="Times New Roman" panose="02020603050405020304" pitchFamily="18" charset="0"/>
                <a:cs typeface="Times New Roman" panose="02020603050405020304" pitchFamily="18" charset="0"/>
              </a:rPr>
              <a:t>B</a:t>
            </a:r>
            <a:r>
              <a:rPr lang="vi-VN" sz="6000" b="1" smtClean="0">
                <a:latin typeface="Times New Roman" panose="02020603050405020304" pitchFamily="18" charset="0"/>
                <a:cs typeface="Times New Roman" panose="02020603050405020304" pitchFamily="18" charset="0"/>
              </a:rPr>
              <a:t>iện </a:t>
            </a:r>
            <a:r>
              <a:rPr lang="vi-VN" sz="6000" b="1">
                <a:latin typeface="Times New Roman" panose="02020603050405020304" pitchFamily="18" charset="0"/>
                <a:cs typeface="Times New Roman" panose="02020603050405020304" pitchFamily="18" charset="0"/>
              </a:rPr>
              <a:t>pháp khắc phục </a:t>
            </a:r>
            <a:endParaRPr lang="en-GB" sz="6000">
              <a:solidFill>
                <a:prstClr val="black"/>
              </a:solidFill>
              <a:latin typeface="Times New Roman" panose="02020603050405020304" pitchFamily="18" charset="0"/>
              <a:cs typeface="Times New Roman" panose="02020603050405020304" pitchFamily="18" charset="0"/>
            </a:endParaRPr>
          </a:p>
        </p:txBody>
      </p:sp>
      <p:grpSp>
        <p:nvGrpSpPr>
          <p:cNvPr id="12" name="Group 5"/>
          <p:cNvGrpSpPr/>
          <p:nvPr/>
        </p:nvGrpSpPr>
        <p:grpSpPr>
          <a:xfrm>
            <a:off x="872133" y="1685854"/>
            <a:ext cx="7450222" cy="2512910"/>
            <a:chOff x="0" y="-47625"/>
            <a:chExt cx="2374870" cy="683854"/>
          </a:xfrm>
        </p:grpSpPr>
        <p:sp>
          <p:nvSpPr>
            <p:cNvPr id="13" name="Freeform 6"/>
            <p:cNvSpPr/>
            <p:nvPr/>
          </p:nvSpPr>
          <p:spPr>
            <a:xfrm>
              <a:off x="0" y="0"/>
              <a:ext cx="2374870" cy="636229"/>
            </a:xfrm>
            <a:custGeom>
              <a:avLst/>
              <a:gdLst/>
              <a:ahLst/>
              <a:cxnLst/>
              <a:rect l="l" t="t" r="r" b="b"/>
              <a:pathLst>
                <a:path w="2318698" h="636229">
                  <a:moveTo>
                    <a:pt x="44407" y="0"/>
                  </a:moveTo>
                  <a:lnTo>
                    <a:pt x="2274291" y="0"/>
                  </a:lnTo>
                  <a:cubicBezTo>
                    <a:pt x="2286068" y="0"/>
                    <a:pt x="2297363" y="4679"/>
                    <a:pt x="2305691" y="13006"/>
                  </a:cubicBezTo>
                  <a:cubicBezTo>
                    <a:pt x="2314019" y="21334"/>
                    <a:pt x="2318698" y="32629"/>
                    <a:pt x="2318698" y="44407"/>
                  </a:cubicBezTo>
                  <a:lnTo>
                    <a:pt x="2318698" y="591822"/>
                  </a:lnTo>
                  <a:cubicBezTo>
                    <a:pt x="2318698" y="603600"/>
                    <a:pt x="2314019" y="614895"/>
                    <a:pt x="2305691" y="623222"/>
                  </a:cubicBezTo>
                  <a:cubicBezTo>
                    <a:pt x="2297363" y="631550"/>
                    <a:pt x="2286068" y="636229"/>
                    <a:pt x="2274291" y="636229"/>
                  </a:cubicBezTo>
                  <a:lnTo>
                    <a:pt x="44407" y="636229"/>
                  </a:lnTo>
                  <a:cubicBezTo>
                    <a:pt x="32629" y="636229"/>
                    <a:pt x="21334" y="631550"/>
                    <a:pt x="13006" y="623222"/>
                  </a:cubicBezTo>
                  <a:cubicBezTo>
                    <a:pt x="4679" y="614895"/>
                    <a:pt x="0" y="603600"/>
                    <a:pt x="0" y="591822"/>
                  </a:cubicBezTo>
                  <a:lnTo>
                    <a:pt x="0" y="44407"/>
                  </a:lnTo>
                  <a:cubicBezTo>
                    <a:pt x="0" y="32629"/>
                    <a:pt x="4679" y="21334"/>
                    <a:pt x="13006" y="13006"/>
                  </a:cubicBezTo>
                  <a:cubicBezTo>
                    <a:pt x="21334" y="4679"/>
                    <a:pt x="32629" y="0"/>
                    <a:pt x="44407" y="0"/>
                  </a:cubicBezTo>
                  <a:close/>
                </a:path>
              </a:pathLst>
            </a:custGeom>
            <a:solidFill>
              <a:srgbClr val="FFFFFF"/>
            </a:solidFill>
            <a:ln w="28575" cap="rnd">
              <a:solidFill>
                <a:srgbClr val="C3714B"/>
              </a:solidFill>
              <a:prstDash val="solid"/>
              <a:round/>
            </a:ln>
          </p:spPr>
        </p:sp>
        <p:sp>
          <p:nvSpPr>
            <p:cNvPr id="14" name="TextBox 7"/>
            <p:cNvSpPr txBox="1"/>
            <p:nvPr/>
          </p:nvSpPr>
          <p:spPr>
            <a:xfrm>
              <a:off x="0" y="-47625"/>
              <a:ext cx="2318698" cy="683854"/>
            </a:xfrm>
            <a:prstGeom prst="rect">
              <a:avLst/>
            </a:prstGeom>
          </p:spPr>
          <p:txBody>
            <a:bodyPr lIns="37222" tIns="37222" rIns="37222" bIns="37222" rtlCol="0" anchor="ctr"/>
            <a:lstStyle/>
            <a:p>
              <a:pPr algn="ctr">
                <a:lnSpc>
                  <a:spcPts val="2659"/>
                </a:lnSpc>
              </a:pPr>
              <a:endParaRPr>
                <a:solidFill>
                  <a:prstClr val="black"/>
                </a:solidFill>
              </a:endParaRPr>
            </a:p>
          </p:txBody>
        </p:sp>
      </p:grpSp>
      <p:grpSp>
        <p:nvGrpSpPr>
          <p:cNvPr id="15" name="Group 13"/>
          <p:cNvGrpSpPr/>
          <p:nvPr/>
        </p:nvGrpSpPr>
        <p:grpSpPr>
          <a:xfrm>
            <a:off x="861247" y="4292702"/>
            <a:ext cx="7450221" cy="4223452"/>
            <a:chOff x="0" y="0"/>
            <a:chExt cx="2318698" cy="636229"/>
          </a:xfrm>
        </p:grpSpPr>
        <p:sp>
          <p:nvSpPr>
            <p:cNvPr id="16" name="Freeform 14"/>
            <p:cNvSpPr/>
            <p:nvPr/>
          </p:nvSpPr>
          <p:spPr>
            <a:xfrm>
              <a:off x="0" y="0"/>
              <a:ext cx="2318698" cy="636229"/>
            </a:xfrm>
            <a:custGeom>
              <a:avLst/>
              <a:gdLst/>
              <a:ahLst/>
              <a:cxnLst/>
              <a:rect l="l" t="t" r="r" b="b"/>
              <a:pathLst>
                <a:path w="2318698" h="636229">
                  <a:moveTo>
                    <a:pt x="44407" y="0"/>
                  </a:moveTo>
                  <a:lnTo>
                    <a:pt x="2274291" y="0"/>
                  </a:lnTo>
                  <a:cubicBezTo>
                    <a:pt x="2286068" y="0"/>
                    <a:pt x="2297363" y="4679"/>
                    <a:pt x="2305691" y="13006"/>
                  </a:cubicBezTo>
                  <a:cubicBezTo>
                    <a:pt x="2314019" y="21334"/>
                    <a:pt x="2318698" y="32629"/>
                    <a:pt x="2318698" y="44407"/>
                  </a:cubicBezTo>
                  <a:lnTo>
                    <a:pt x="2318698" y="591822"/>
                  </a:lnTo>
                  <a:cubicBezTo>
                    <a:pt x="2318698" y="603600"/>
                    <a:pt x="2314019" y="614895"/>
                    <a:pt x="2305691" y="623222"/>
                  </a:cubicBezTo>
                  <a:cubicBezTo>
                    <a:pt x="2297363" y="631550"/>
                    <a:pt x="2286068" y="636229"/>
                    <a:pt x="2274291" y="636229"/>
                  </a:cubicBezTo>
                  <a:lnTo>
                    <a:pt x="44407" y="636229"/>
                  </a:lnTo>
                  <a:cubicBezTo>
                    <a:pt x="32629" y="636229"/>
                    <a:pt x="21334" y="631550"/>
                    <a:pt x="13006" y="623222"/>
                  </a:cubicBezTo>
                  <a:cubicBezTo>
                    <a:pt x="4679" y="614895"/>
                    <a:pt x="0" y="603600"/>
                    <a:pt x="0" y="591822"/>
                  </a:cubicBezTo>
                  <a:lnTo>
                    <a:pt x="0" y="44407"/>
                  </a:lnTo>
                  <a:cubicBezTo>
                    <a:pt x="0" y="32629"/>
                    <a:pt x="4679" y="21334"/>
                    <a:pt x="13006" y="13006"/>
                  </a:cubicBezTo>
                  <a:cubicBezTo>
                    <a:pt x="21334" y="4679"/>
                    <a:pt x="32629" y="0"/>
                    <a:pt x="44407" y="0"/>
                  </a:cubicBezTo>
                  <a:close/>
                </a:path>
              </a:pathLst>
            </a:custGeom>
            <a:solidFill>
              <a:srgbClr val="FFFFFF"/>
            </a:solidFill>
            <a:ln w="28575" cap="rnd">
              <a:solidFill>
                <a:srgbClr val="C3714B"/>
              </a:solidFill>
              <a:prstDash val="solid"/>
              <a:round/>
            </a:ln>
          </p:spPr>
        </p:sp>
        <p:sp>
          <p:nvSpPr>
            <p:cNvPr id="17" name="TextBox 15"/>
            <p:cNvSpPr txBox="1"/>
            <p:nvPr/>
          </p:nvSpPr>
          <p:spPr>
            <a:xfrm>
              <a:off x="0" y="-47625"/>
              <a:ext cx="2318698" cy="683854"/>
            </a:xfrm>
            <a:prstGeom prst="rect">
              <a:avLst/>
            </a:prstGeom>
          </p:spPr>
          <p:txBody>
            <a:bodyPr lIns="37222" tIns="37222" rIns="37222" bIns="37222" rtlCol="0" anchor="ctr"/>
            <a:lstStyle/>
            <a:p>
              <a:pPr algn="ctr">
                <a:lnSpc>
                  <a:spcPts val="2659"/>
                </a:lnSpc>
              </a:pPr>
              <a:endParaRPr>
                <a:solidFill>
                  <a:prstClr val="black"/>
                </a:solidFill>
              </a:endParaRPr>
            </a:p>
          </p:txBody>
        </p:sp>
      </p:grpSp>
      <p:grpSp>
        <p:nvGrpSpPr>
          <p:cNvPr id="18" name="Group 21"/>
          <p:cNvGrpSpPr/>
          <p:nvPr/>
        </p:nvGrpSpPr>
        <p:grpSpPr>
          <a:xfrm>
            <a:off x="8719564" y="1912015"/>
            <a:ext cx="8331233" cy="2300461"/>
            <a:chOff x="0" y="0"/>
            <a:chExt cx="2318698" cy="636229"/>
          </a:xfrm>
        </p:grpSpPr>
        <p:sp>
          <p:nvSpPr>
            <p:cNvPr id="19" name="Freeform 22"/>
            <p:cNvSpPr/>
            <p:nvPr/>
          </p:nvSpPr>
          <p:spPr>
            <a:xfrm>
              <a:off x="0" y="0"/>
              <a:ext cx="2318698" cy="636229"/>
            </a:xfrm>
            <a:custGeom>
              <a:avLst/>
              <a:gdLst/>
              <a:ahLst/>
              <a:cxnLst/>
              <a:rect l="l" t="t" r="r" b="b"/>
              <a:pathLst>
                <a:path w="2318698" h="636229">
                  <a:moveTo>
                    <a:pt x="44407" y="0"/>
                  </a:moveTo>
                  <a:lnTo>
                    <a:pt x="2274291" y="0"/>
                  </a:lnTo>
                  <a:cubicBezTo>
                    <a:pt x="2286068" y="0"/>
                    <a:pt x="2297363" y="4679"/>
                    <a:pt x="2305691" y="13006"/>
                  </a:cubicBezTo>
                  <a:cubicBezTo>
                    <a:pt x="2314019" y="21334"/>
                    <a:pt x="2318698" y="32629"/>
                    <a:pt x="2318698" y="44407"/>
                  </a:cubicBezTo>
                  <a:lnTo>
                    <a:pt x="2318698" y="591822"/>
                  </a:lnTo>
                  <a:cubicBezTo>
                    <a:pt x="2318698" y="603600"/>
                    <a:pt x="2314019" y="614895"/>
                    <a:pt x="2305691" y="623222"/>
                  </a:cubicBezTo>
                  <a:cubicBezTo>
                    <a:pt x="2297363" y="631550"/>
                    <a:pt x="2286068" y="636229"/>
                    <a:pt x="2274291" y="636229"/>
                  </a:cubicBezTo>
                  <a:lnTo>
                    <a:pt x="44407" y="636229"/>
                  </a:lnTo>
                  <a:cubicBezTo>
                    <a:pt x="32629" y="636229"/>
                    <a:pt x="21334" y="631550"/>
                    <a:pt x="13006" y="623222"/>
                  </a:cubicBezTo>
                  <a:cubicBezTo>
                    <a:pt x="4679" y="614895"/>
                    <a:pt x="0" y="603600"/>
                    <a:pt x="0" y="591822"/>
                  </a:cubicBezTo>
                  <a:lnTo>
                    <a:pt x="0" y="44407"/>
                  </a:lnTo>
                  <a:cubicBezTo>
                    <a:pt x="0" y="32629"/>
                    <a:pt x="4679" y="21334"/>
                    <a:pt x="13006" y="13006"/>
                  </a:cubicBezTo>
                  <a:cubicBezTo>
                    <a:pt x="21334" y="4679"/>
                    <a:pt x="32629" y="0"/>
                    <a:pt x="44407" y="0"/>
                  </a:cubicBezTo>
                  <a:close/>
                </a:path>
              </a:pathLst>
            </a:custGeom>
            <a:solidFill>
              <a:srgbClr val="FFFFFF"/>
            </a:solidFill>
            <a:ln w="28575" cap="rnd">
              <a:solidFill>
                <a:srgbClr val="C3714B"/>
              </a:solidFill>
              <a:prstDash val="solid"/>
              <a:round/>
            </a:ln>
          </p:spPr>
        </p:sp>
        <p:sp>
          <p:nvSpPr>
            <p:cNvPr id="20" name="TextBox 23"/>
            <p:cNvSpPr txBox="1"/>
            <p:nvPr/>
          </p:nvSpPr>
          <p:spPr>
            <a:xfrm>
              <a:off x="0" y="-47625"/>
              <a:ext cx="2318698" cy="683854"/>
            </a:xfrm>
            <a:prstGeom prst="rect">
              <a:avLst/>
            </a:prstGeom>
          </p:spPr>
          <p:txBody>
            <a:bodyPr lIns="37222" tIns="37222" rIns="37222" bIns="37222" rtlCol="0" anchor="ctr"/>
            <a:lstStyle/>
            <a:p>
              <a:pPr algn="ctr">
                <a:lnSpc>
                  <a:spcPts val="2659"/>
                </a:lnSpc>
              </a:pPr>
              <a:endParaRPr>
                <a:solidFill>
                  <a:prstClr val="black"/>
                </a:solidFill>
              </a:endParaRPr>
            </a:p>
          </p:txBody>
        </p:sp>
      </p:grpSp>
      <p:grpSp>
        <p:nvGrpSpPr>
          <p:cNvPr id="21" name="Group 29"/>
          <p:cNvGrpSpPr/>
          <p:nvPr/>
        </p:nvGrpSpPr>
        <p:grpSpPr>
          <a:xfrm>
            <a:off x="8697793" y="4346443"/>
            <a:ext cx="8353004" cy="4169711"/>
            <a:chOff x="0" y="0"/>
            <a:chExt cx="2318698" cy="636229"/>
          </a:xfrm>
        </p:grpSpPr>
        <p:sp>
          <p:nvSpPr>
            <p:cNvPr id="22" name="Freeform 30"/>
            <p:cNvSpPr/>
            <p:nvPr/>
          </p:nvSpPr>
          <p:spPr>
            <a:xfrm>
              <a:off x="0" y="0"/>
              <a:ext cx="2318698" cy="636229"/>
            </a:xfrm>
            <a:custGeom>
              <a:avLst/>
              <a:gdLst/>
              <a:ahLst/>
              <a:cxnLst/>
              <a:rect l="l" t="t" r="r" b="b"/>
              <a:pathLst>
                <a:path w="2318698" h="636229">
                  <a:moveTo>
                    <a:pt x="44407" y="0"/>
                  </a:moveTo>
                  <a:lnTo>
                    <a:pt x="2274291" y="0"/>
                  </a:lnTo>
                  <a:cubicBezTo>
                    <a:pt x="2286068" y="0"/>
                    <a:pt x="2297363" y="4679"/>
                    <a:pt x="2305691" y="13006"/>
                  </a:cubicBezTo>
                  <a:cubicBezTo>
                    <a:pt x="2314019" y="21334"/>
                    <a:pt x="2318698" y="32629"/>
                    <a:pt x="2318698" y="44407"/>
                  </a:cubicBezTo>
                  <a:lnTo>
                    <a:pt x="2318698" y="591822"/>
                  </a:lnTo>
                  <a:cubicBezTo>
                    <a:pt x="2318698" y="603600"/>
                    <a:pt x="2314019" y="614895"/>
                    <a:pt x="2305691" y="623222"/>
                  </a:cubicBezTo>
                  <a:cubicBezTo>
                    <a:pt x="2297363" y="631550"/>
                    <a:pt x="2286068" y="636229"/>
                    <a:pt x="2274291" y="636229"/>
                  </a:cubicBezTo>
                  <a:lnTo>
                    <a:pt x="44407" y="636229"/>
                  </a:lnTo>
                  <a:cubicBezTo>
                    <a:pt x="32629" y="636229"/>
                    <a:pt x="21334" y="631550"/>
                    <a:pt x="13006" y="623222"/>
                  </a:cubicBezTo>
                  <a:cubicBezTo>
                    <a:pt x="4679" y="614895"/>
                    <a:pt x="0" y="603600"/>
                    <a:pt x="0" y="591822"/>
                  </a:cubicBezTo>
                  <a:lnTo>
                    <a:pt x="0" y="44407"/>
                  </a:lnTo>
                  <a:cubicBezTo>
                    <a:pt x="0" y="32629"/>
                    <a:pt x="4679" y="21334"/>
                    <a:pt x="13006" y="13006"/>
                  </a:cubicBezTo>
                  <a:cubicBezTo>
                    <a:pt x="21334" y="4679"/>
                    <a:pt x="32629" y="0"/>
                    <a:pt x="44407" y="0"/>
                  </a:cubicBezTo>
                  <a:close/>
                </a:path>
              </a:pathLst>
            </a:custGeom>
            <a:solidFill>
              <a:srgbClr val="FFFFFF"/>
            </a:solidFill>
            <a:ln w="28575" cap="rnd">
              <a:solidFill>
                <a:srgbClr val="C3714B"/>
              </a:solidFill>
              <a:prstDash val="solid"/>
              <a:round/>
            </a:ln>
          </p:spPr>
        </p:sp>
        <p:sp>
          <p:nvSpPr>
            <p:cNvPr id="23" name="TextBox 31"/>
            <p:cNvSpPr txBox="1"/>
            <p:nvPr/>
          </p:nvSpPr>
          <p:spPr>
            <a:xfrm>
              <a:off x="0" y="-47625"/>
              <a:ext cx="2318698" cy="683854"/>
            </a:xfrm>
            <a:prstGeom prst="rect">
              <a:avLst/>
            </a:prstGeom>
          </p:spPr>
          <p:txBody>
            <a:bodyPr lIns="37222" tIns="37222" rIns="37222" bIns="37222" rtlCol="0" anchor="ctr"/>
            <a:lstStyle/>
            <a:p>
              <a:pPr algn="ctr">
                <a:lnSpc>
                  <a:spcPts val="2659"/>
                </a:lnSpc>
              </a:pPr>
              <a:endParaRPr>
                <a:solidFill>
                  <a:prstClr val="black"/>
                </a:solidFill>
              </a:endParaRPr>
            </a:p>
          </p:txBody>
        </p:sp>
      </p:grpSp>
      <p:sp>
        <p:nvSpPr>
          <p:cNvPr id="7" name="Rectangle 6"/>
          <p:cNvSpPr/>
          <p:nvPr/>
        </p:nvSpPr>
        <p:spPr>
          <a:xfrm>
            <a:off x="1269342" y="2065823"/>
            <a:ext cx="6637008" cy="1754326"/>
          </a:xfrm>
          <a:prstGeom prst="rect">
            <a:avLst/>
          </a:prstGeom>
        </p:spPr>
        <p:txBody>
          <a:bodyPr wrap="square">
            <a:spAutoFit/>
          </a:bodyPr>
          <a:lstStyle/>
          <a:p>
            <a:pPr algn="ctr"/>
            <a:r>
              <a:rPr lang="vi-VN" sz="3600" b="1">
                <a:latin typeface="Times New Roman" panose="02020603050405020304" pitchFamily="18" charset="0"/>
                <a:ea typeface="Times New Roman" panose="02020603050405020304" pitchFamily="18" charset="0"/>
                <a:cs typeface="Times New Roman" panose="02020603050405020304" pitchFamily="18" charset="0"/>
              </a:rPr>
              <a:t>Bản </a:t>
            </a:r>
            <a:r>
              <a:rPr lang="vi-VN" sz="3600" b="1" smtClean="0">
                <a:latin typeface="Times New Roman" panose="02020603050405020304" pitchFamily="18" charset="0"/>
                <a:ea typeface="Times New Roman" panose="02020603050405020304" pitchFamily="18" charset="0"/>
                <a:cs typeface="Times New Roman" panose="02020603050405020304" pitchFamily="18" charset="0"/>
              </a:rPr>
              <a:t>thân</a:t>
            </a:r>
            <a:endParaRPr lang="en-US" sz="3600" b="1"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sz="3600" smtClean="0">
                <a:latin typeface="Times New Roman" panose="02020603050405020304" pitchFamily="18" charset="0"/>
                <a:ea typeface="Times New Roman" panose="02020603050405020304" pitchFamily="18" charset="0"/>
                <a:cs typeface="Times New Roman" panose="02020603050405020304" pitchFamily="18" charset="0"/>
              </a:rPr>
              <a:t>Mỗi </a:t>
            </a:r>
            <a:r>
              <a:rPr lang="vi-VN" sz="3600">
                <a:latin typeface="Times New Roman" panose="02020603050405020304" pitchFamily="18" charset="0"/>
                <a:ea typeface="Times New Roman" panose="02020603050405020304" pitchFamily="18" charset="0"/>
                <a:cs typeface="Times New Roman" panose="02020603050405020304" pitchFamily="18" charset="0"/>
              </a:rPr>
              <a:t>người cần tự xây dựng cho mình thói quen đọc sách mỗi ngày. </a:t>
            </a:r>
            <a:endParaRPr lang="en-GB" sz="3600">
              <a:latin typeface="Times New Roman" panose="02020603050405020304" pitchFamily="18" charset="0"/>
              <a:cs typeface="Times New Roman" panose="02020603050405020304" pitchFamily="18" charset="0"/>
            </a:endParaRPr>
          </a:p>
        </p:txBody>
      </p:sp>
      <p:sp>
        <p:nvSpPr>
          <p:cNvPr id="24" name="Rectangle 23"/>
          <p:cNvSpPr/>
          <p:nvPr/>
        </p:nvSpPr>
        <p:spPr>
          <a:xfrm>
            <a:off x="1019811" y="4373768"/>
            <a:ext cx="7126325" cy="3970318"/>
          </a:xfrm>
          <a:prstGeom prst="rect">
            <a:avLst/>
          </a:prstGeom>
        </p:spPr>
        <p:txBody>
          <a:bodyPr wrap="square">
            <a:spAutoFit/>
          </a:bodyPr>
          <a:lstStyle/>
          <a:p>
            <a:pPr algn="ctr">
              <a:spcAft>
                <a:spcPts val="0"/>
              </a:spcAft>
            </a:pPr>
            <a:r>
              <a:rPr lang="vi-VN" sz="3600" b="1">
                <a:latin typeface="Times New Roman" panose="02020603050405020304" pitchFamily="18" charset="0"/>
                <a:ea typeface="Times New Roman" panose="02020603050405020304" pitchFamily="18" charset="0"/>
                <a:cs typeface="Times New Roman" panose="02020603050405020304" pitchFamily="18" charset="0"/>
              </a:rPr>
              <a:t>Gia </a:t>
            </a:r>
            <a:r>
              <a:rPr lang="vi-VN" sz="3600" b="1" smtClean="0">
                <a:latin typeface="Times New Roman" panose="02020603050405020304" pitchFamily="18" charset="0"/>
                <a:ea typeface="Times New Roman" panose="02020603050405020304" pitchFamily="18" charset="0"/>
                <a:cs typeface="Times New Roman" panose="02020603050405020304" pitchFamily="18" charset="0"/>
              </a:rPr>
              <a:t>đình</a:t>
            </a:r>
            <a:endParaRPr lang="en-US" sz="3600" b="1"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vi-VN" sz="3600" smtClean="0">
                <a:latin typeface="Times New Roman" panose="02020603050405020304" pitchFamily="18" charset="0"/>
                <a:ea typeface="Times New Roman" panose="02020603050405020304" pitchFamily="18" charset="0"/>
                <a:cs typeface="Times New Roman" panose="02020603050405020304" pitchFamily="18" charset="0"/>
              </a:rPr>
              <a:t>Mỗi </a:t>
            </a:r>
            <a:r>
              <a:rPr lang="vi-VN" sz="3600">
                <a:latin typeface="Times New Roman" panose="02020603050405020304" pitchFamily="18" charset="0"/>
                <a:ea typeface="Times New Roman" panose="02020603050405020304" pitchFamily="18" charset="0"/>
                <a:cs typeface="Times New Roman" panose="02020603050405020304" pitchFamily="18" charset="0"/>
              </a:rPr>
              <a:t>bậc cha mẹ cũng cần biết trân trọng, kích lệ động viên con đọc sách. Cần có thái độ trân trọng, yêu sách và nuôi dưỡng thói quen đọc sách mỗi ngày trong mỗi thành viên của gia đình.</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5" name="Rectangle 24"/>
          <p:cNvSpPr/>
          <p:nvPr/>
        </p:nvSpPr>
        <p:spPr>
          <a:xfrm>
            <a:off x="9194489" y="2091546"/>
            <a:ext cx="7645712" cy="1754326"/>
          </a:xfrm>
          <a:prstGeom prst="rect">
            <a:avLst/>
          </a:prstGeom>
        </p:spPr>
        <p:txBody>
          <a:bodyPr wrap="square">
            <a:spAutoFit/>
          </a:bodyPr>
          <a:lstStyle/>
          <a:p>
            <a:pPr algn="ctr"/>
            <a:r>
              <a:rPr lang="vi-VN" sz="3600" b="1">
                <a:latin typeface="Times New Roman" panose="02020603050405020304" pitchFamily="18" charset="0"/>
                <a:ea typeface="Times New Roman" panose="02020603050405020304" pitchFamily="18" charset="0"/>
                <a:cs typeface="Times New Roman" panose="02020603050405020304" pitchFamily="18" charset="0"/>
              </a:rPr>
              <a:t>Nhà </a:t>
            </a:r>
            <a:r>
              <a:rPr lang="vi-VN" sz="3600" b="1" smtClean="0">
                <a:latin typeface="Times New Roman" panose="02020603050405020304" pitchFamily="18" charset="0"/>
                <a:ea typeface="Times New Roman" panose="02020603050405020304" pitchFamily="18" charset="0"/>
                <a:cs typeface="Times New Roman" panose="02020603050405020304" pitchFamily="18" charset="0"/>
              </a:rPr>
              <a:t>trường</a:t>
            </a:r>
            <a:endParaRPr lang="en-US" sz="3600" b="1"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sz="3600" b="1"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3600">
                <a:latin typeface="Times New Roman" panose="02020603050405020304" pitchFamily="18" charset="0"/>
                <a:ea typeface="Times New Roman" panose="02020603050405020304" pitchFamily="18" charset="0"/>
                <a:cs typeface="Times New Roman" panose="02020603050405020304" pitchFamily="18" charset="0"/>
              </a:rPr>
              <a:t>Cần quan tâm, hỗ trợ, khuyến khích học sinh đọc sách bằng nhiều hình </a:t>
            </a:r>
            <a:r>
              <a:rPr lang="vi-VN" sz="3600" smtClean="0">
                <a:latin typeface="Times New Roman" panose="02020603050405020304" pitchFamily="18" charset="0"/>
                <a:ea typeface="Times New Roman" panose="02020603050405020304" pitchFamily="18" charset="0"/>
                <a:cs typeface="Times New Roman" panose="02020603050405020304" pitchFamily="18" charset="0"/>
              </a:rPr>
              <a:t>thức.</a:t>
            </a:r>
            <a:endParaRPr lang="en-GB" sz="3600">
              <a:latin typeface="Times New Roman" panose="02020603050405020304" pitchFamily="18" charset="0"/>
              <a:cs typeface="Times New Roman" panose="02020603050405020304" pitchFamily="18" charset="0"/>
            </a:endParaRPr>
          </a:p>
        </p:txBody>
      </p:sp>
      <p:sp>
        <p:nvSpPr>
          <p:cNvPr id="26" name="Rectangle 25"/>
          <p:cNvSpPr/>
          <p:nvPr/>
        </p:nvSpPr>
        <p:spPr>
          <a:xfrm>
            <a:off x="8815788" y="4419269"/>
            <a:ext cx="8117014" cy="3970318"/>
          </a:xfrm>
          <a:prstGeom prst="rect">
            <a:avLst/>
          </a:prstGeom>
        </p:spPr>
        <p:txBody>
          <a:bodyPr wrap="square">
            <a:spAutoFit/>
          </a:bodyPr>
          <a:lstStyle/>
          <a:p>
            <a:pPr algn="ctr">
              <a:spcAft>
                <a:spcPts val="0"/>
              </a:spcAft>
            </a:pPr>
            <a:r>
              <a:rPr lang="vi-VN" sz="3600" b="1">
                <a:latin typeface="Times New Roman" panose="02020603050405020304" pitchFamily="18" charset="0"/>
                <a:ea typeface="Times New Roman" panose="02020603050405020304" pitchFamily="18" charset="0"/>
                <a:cs typeface="Times New Roman" panose="02020603050405020304" pitchFamily="18" charset="0"/>
              </a:rPr>
              <a:t>Cộng đồng xã </a:t>
            </a:r>
            <a:r>
              <a:rPr lang="vi-VN" sz="3600" b="1" smtClean="0">
                <a:latin typeface="Times New Roman" panose="02020603050405020304" pitchFamily="18" charset="0"/>
                <a:ea typeface="Times New Roman" panose="02020603050405020304" pitchFamily="18" charset="0"/>
                <a:cs typeface="Times New Roman" panose="02020603050405020304" pitchFamily="18" charset="0"/>
              </a:rPr>
              <a:t>hội</a:t>
            </a:r>
            <a:endParaRPr lang="en-GB" sz="360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vi-VN" sz="3600" b="1">
                <a:latin typeface="Times New Roman" panose="02020603050405020304" pitchFamily="18" charset="0"/>
                <a:ea typeface="Times New Roman" panose="02020603050405020304" pitchFamily="18" charset="0"/>
                <a:cs typeface="Times New Roman" panose="02020603050405020304" pitchFamily="18" charset="0"/>
              </a:rPr>
              <a:t>+ </a:t>
            </a:r>
            <a:r>
              <a:rPr lang="vi-VN" sz="3600" smtClean="0">
                <a:latin typeface="Times New Roman" panose="02020603050405020304" pitchFamily="18" charset="0"/>
                <a:ea typeface="Times New Roman" panose="02020603050405020304" pitchFamily="18" charset="0"/>
                <a:cs typeface="Times New Roman" panose="02020603050405020304" pitchFamily="18" charset="0"/>
              </a:rPr>
              <a:t>Cần </a:t>
            </a:r>
            <a:r>
              <a:rPr lang="vi-VN" sz="3600">
                <a:latin typeface="Times New Roman" panose="02020603050405020304" pitchFamily="18" charset="0"/>
                <a:ea typeface="Times New Roman" panose="02020603050405020304" pitchFamily="18" charset="0"/>
                <a:cs typeface="Times New Roman" panose="02020603050405020304" pitchFamily="18" charset="0"/>
              </a:rPr>
              <a:t>quan tâm xây dựng các thư viện sách trong dân cư. </a:t>
            </a:r>
            <a:endParaRPr lang="en-GB" sz="360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vi-VN" sz="3600">
                <a:latin typeface="Times New Roman" panose="02020603050405020304" pitchFamily="18" charset="0"/>
                <a:ea typeface="Times New Roman" panose="02020603050405020304" pitchFamily="18" charset="0"/>
                <a:cs typeface="Times New Roman" panose="02020603050405020304" pitchFamily="18" charset="0"/>
              </a:rPr>
              <a:t>+ </a:t>
            </a:r>
            <a:r>
              <a:rPr lang="vi-VN" sz="3600" smtClean="0">
                <a:latin typeface="Times New Roman" panose="02020603050405020304" pitchFamily="18" charset="0"/>
                <a:ea typeface="Times New Roman" panose="02020603050405020304" pitchFamily="18" charset="0"/>
                <a:cs typeface="Times New Roman" panose="02020603050405020304" pitchFamily="18" charset="0"/>
              </a:rPr>
              <a:t>Vận </a:t>
            </a:r>
            <a:r>
              <a:rPr lang="vi-VN" sz="3600">
                <a:latin typeface="Times New Roman" panose="02020603050405020304" pitchFamily="18" charset="0"/>
                <a:ea typeface="Times New Roman" panose="02020603050405020304" pitchFamily="18" charset="0"/>
                <a:cs typeface="Times New Roman" panose="02020603050405020304" pitchFamily="18" charset="0"/>
              </a:rPr>
              <a:t>động nhân dân tham gia góp sách hay cho thư viện, khuyến khích tạo điều kiện cho việc xuất bản những cuốn sách có giá trị để hạ giá thành sách</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344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par>
                                <p:cTn id="24" presetID="16" presetClass="entr" presetSubtype="2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par>
                                <p:cTn id="32" presetID="22" presetClass="entr" presetSubtype="4"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circle(in)">
                                      <p:cBhvr>
                                        <p:cTn id="39" dur="2000"/>
                                        <p:tgtEl>
                                          <p:spTgt spid="26"/>
                                        </p:tgtEl>
                                      </p:cBhvr>
                                    </p:animEffect>
                                  </p:childTnLst>
                                </p:cTn>
                              </p:par>
                              <p:par>
                                <p:cTn id="40" presetID="6" presetClass="entr" presetSubtype="16"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circle(in)">
                                      <p:cBhvr>
                                        <p:cTn id="4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P spid="24" grpId="0"/>
      <p:bldP spid="25"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grpSp>
        <p:nvGrpSpPr>
          <p:cNvPr id="3" name="Group 3"/>
          <p:cNvGrpSpPr/>
          <p:nvPr/>
        </p:nvGrpSpPr>
        <p:grpSpPr>
          <a:xfrm>
            <a:off x="-784752" y="8624599"/>
            <a:ext cx="21057187" cy="4800310"/>
            <a:chOff x="0" y="0"/>
            <a:chExt cx="28076250" cy="6400414"/>
          </a:xfrm>
        </p:grpSpPr>
        <p:sp>
          <p:nvSpPr>
            <p:cNvPr id="4" name="Freeform 4"/>
            <p:cNvSpPr/>
            <p:nvPr/>
          </p:nvSpPr>
          <p:spPr>
            <a:xfrm>
              <a:off x="0"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sp>
          <p:nvSpPr>
            <p:cNvPr id="5" name="Freeform 5"/>
            <p:cNvSpPr/>
            <p:nvPr/>
          </p:nvSpPr>
          <p:spPr>
            <a:xfrm>
              <a:off x="8938871"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sp>
          <p:nvSpPr>
            <p:cNvPr id="6" name="Freeform 6"/>
            <p:cNvSpPr/>
            <p:nvPr/>
          </p:nvSpPr>
          <p:spPr>
            <a:xfrm>
              <a:off x="16278253"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grpSp>
      <p:sp>
        <p:nvSpPr>
          <p:cNvPr id="7" name="Freeform 7"/>
          <p:cNvSpPr/>
          <p:nvPr/>
        </p:nvSpPr>
        <p:spPr>
          <a:xfrm rot="-95840">
            <a:off x="-762732" y="4099286"/>
            <a:ext cx="3343962" cy="5204610"/>
          </a:xfrm>
          <a:custGeom>
            <a:avLst/>
            <a:gdLst/>
            <a:ahLst/>
            <a:cxnLst/>
            <a:rect l="l" t="t" r="r" b="b"/>
            <a:pathLst>
              <a:path w="3343962" h="5204610">
                <a:moveTo>
                  <a:pt x="0" y="0"/>
                </a:moveTo>
                <a:lnTo>
                  <a:pt x="3343962" y="0"/>
                </a:lnTo>
                <a:lnTo>
                  <a:pt x="3343962" y="5204610"/>
                </a:lnTo>
                <a:lnTo>
                  <a:pt x="0" y="5204610"/>
                </a:lnTo>
                <a:lnTo>
                  <a:pt x="0" y="0"/>
                </a:lnTo>
                <a:close/>
              </a:path>
            </a:pathLst>
          </a:custGeom>
          <a:blipFill>
            <a:blip r:embed="rId4"/>
            <a:stretch>
              <a:fillRect/>
            </a:stretch>
          </a:blipFill>
        </p:spPr>
      </p:sp>
      <p:sp>
        <p:nvSpPr>
          <p:cNvPr id="8" name="Freeform 8"/>
          <p:cNvSpPr/>
          <p:nvPr/>
        </p:nvSpPr>
        <p:spPr>
          <a:xfrm>
            <a:off x="-595720" y="7701387"/>
            <a:ext cx="3248841" cy="1846425"/>
          </a:xfrm>
          <a:custGeom>
            <a:avLst/>
            <a:gdLst/>
            <a:ahLst/>
            <a:cxnLst/>
            <a:rect l="l" t="t" r="r" b="b"/>
            <a:pathLst>
              <a:path w="3248841" h="1846425">
                <a:moveTo>
                  <a:pt x="0" y="0"/>
                </a:moveTo>
                <a:lnTo>
                  <a:pt x="3248840" y="0"/>
                </a:lnTo>
                <a:lnTo>
                  <a:pt x="3248840" y="1846425"/>
                </a:lnTo>
                <a:lnTo>
                  <a:pt x="0" y="1846425"/>
                </a:lnTo>
                <a:lnTo>
                  <a:pt x="0" y="0"/>
                </a:lnTo>
                <a:close/>
              </a:path>
            </a:pathLst>
          </a:custGeom>
          <a:blipFill>
            <a:blip r:embed="rId5"/>
            <a:stretch>
              <a:fillRect/>
            </a:stretch>
          </a:blipFill>
        </p:spPr>
      </p:sp>
      <p:sp>
        <p:nvSpPr>
          <p:cNvPr id="9" name="Freeform 9"/>
          <p:cNvSpPr/>
          <p:nvPr/>
        </p:nvSpPr>
        <p:spPr>
          <a:xfrm rot="2615312">
            <a:off x="15462349" y="496368"/>
            <a:ext cx="3396816" cy="1133687"/>
          </a:xfrm>
          <a:custGeom>
            <a:avLst/>
            <a:gdLst/>
            <a:ahLst/>
            <a:cxnLst/>
            <a:rect l="l" t="t" r="r" b="b"/>
            <a:pathLst>
              <a:path w="3396816" h="1133687">
                <a:moveTo>
                  <a:pt x="0" y="0"/>
                </a:moveTo>
                <a:lnTo>
                  <a:pt x="3396816" y="0"/>
                </a:lnTo>
                <a:lnTo>
                  <a:pt x="3396816" y="1133687"/>
                </a:lnTo>
                <a:lnTo>
                  <a:pt x="0" y="1133687"/>
                </a:lnTo>
                <a:lnTo>
                  <a:pt x="0" y="0"/>
                </a:lnTo>
                <a:close/>
              </a:path>
            </a:pathLst>
          </a:custGeom>
          <a:blipFill>
            <a:blip r:embed="rId6"/>
            <a:stretch>
              <a:fillRect/>
            </a:stretch>
          </a:blipFill>
        </p:spPr>
      </p:sp>
      <p:sp>
        <p:nvSpPr>
          <p:cNvPr id="10" name="Freeform 10"/>
          <p:cNvSpPr/>
          <p:nvPr/>
        </p:nvSpPr>
        <p:spPr>
          <a:xfrm>
            <a:off x="3829225" y="4053690"/>
            <a:ext cx="2803656" cy="2591171"/>
          </a:xfrm>
          <a:custGeom>
            <a:avLst/>
            <a:gdLst/>
            <a:ahLst/>
            <a:cxnLst/>
            <a:rect l="l" t="t" r="r" b="b"/>
            <a:pathLst>
              <a:path w="2803656" h="2591171">
                <a:moveTo>
                  <a:pt x="0" y="0"/>
                </a:moveTo>
                <a:lnTo>
                  <a:pt x="2803656" y="0"/>
                </a:lnTo>
                <a:lnTo>
                  <a:pt x="2803656" y="2591172"/>
                </a:lnTo>
                <a:lnTo>
                  <a:pt x="0" y="2591172"/>
                </a:lnTo>
                <a:lnTo>
                  <a:pt x="0" y="0"/>
                </a:lnTo>
                <a:close/>
              </a:path>
            </a:pathLst>
          </a:custGeom>
          <a:blipFill>
            <a:blip r:embed="rId7"/>
            <a:stretch>
              <a:fillRect/>
            </a:stretch>
          </a:blipFill>
        </p:spPr>
      </p:sp>
      <p:sp>
        <p:nvSpPr>
          <p:cNvPr id="11" name="Freeform 11"/>
          <p:cNvSpPr/>
          <p:nvPr/>
        </p:nvSpPr>
        <p:spPr>
          <a:xfrm>
            <a:off x="3175483" y="3133252"/>
            <a:ext cx="4109627" cy="3828803"/>
          </a:xfrm>
          <a:custGeom>
            <a:avLst/>
            <a:gdLst/>
            <a:ahLst/>
            <a:cxnLst/>
            <a:rect l="l" t="t" r="r" b="b"/>
            <a:pathLst>
              <a:path w="4109627" h="3828803">
                <a:moveTo>
                  <a:pt x="0" y="0"/>
                </a:moveTo>
                <a:lnTo>
                  <a:pt x="4109627" y="0"/>
                </a:lnTo>
                <a:lnTo>
                  <a:pt x="4109627" y="3828803"/>
                </a:lnTo>
                <a:lnTo>
                  <a:pt x="0" y="3828803"/>
                </a:lnTo>
                <a:lnTo>
                  <a:pt x="0" y="0"/>
                </a:lnTo>
                <a:close/>
              </a:path>
            </a:pathLst>
          </a:custGeom>
          <a:blipFill>
            <a:blip r:embed="rId8"/>
            <a:stretch>
              <a:fillRect/>
            </a:stretch>
          </a:blipFill>
        </p:spPr>
      </p:sp>
      <p:sp>
        <p:nvSpPr>
          <p:cNvPr id="12" name="Freeform 12"/>
          <p:cNvSpPr/>
          <p:nvPr/>
        </p:nvSpPr>
        <p:spPr>
          <a:xfrm>
            <a:off x="8691892" y="4053690"/>
            <a:ext cx="2249258" cy="2647184"/>
          </a:xfrm>
          <a:custGeom>
            <a:avLst/>
            <a:gdLst/>
            <a:ahLst/>
            <a:cxnLst/>
            <a:rect l="l" t="t" r="r" b="b"/>
            <a:pathLst>
              <a:path w="2249258" h="2647184">
                <a:moveTo>
                  <a:pt x="0" y="0"/>
                </a:moveTo>
                <a:lnTo>
                  <a:pt x="2249258" y="0"/>
                </a:lnTo>
                <a:lnTo>
                  <a:pt x="2249258" y="2647184"/>
                </a:lnTo>
                <a:lnTo>
                  <a:pt x="0" y="2647184"/>
                </a:lnTo>
                <a:lnTo>
                  <a:pt x="0" y="0"/>
                </a:lnTo>
                <a:close/>
              </a:path>
            </a:pathLst>
          </a:custGeom>
          <a:blipFill>
            <a:blip r:embed="rId9">
              <a:extLst>
                <a:ext uri="{96DAC541-7B7A-43D3-8B79-37D633B846F1}">
                  <asvg:svgBlip xmlns="" xmlns:asvg="http://schemas.microsoft.com/office/drawing/2016/SVG/main" r:embed="rId10"/>
                </a:ext>
              </a:extLst>
            </a:blip>
            <a:stretch>
              <a:fillRect r="-4203" b="-15927"/>
            </a:stretch>
          </a:blipFill>
        </p:spPr>
      </p:sp>
      <p:sp>
        <p:nvSpPr>
          <p:cNvPr id="13" name="Freeform 13"/>
          <p:cNvSpPr/>
          <p:nvPr/>
        </p:nvSpPr>
        <p:spPr>
          <a:xfrm>
            <a:off x="7808985" y="3133252"/>
            <a:ext cx="4109627" cy="3828803"/>
          </a:xfrm>
          <a:custGeom>
            <a:avLst/>
            <a:gdLst/>
            <a:ahLst/>
            <a:cxnLst/>
            <a:rect l="l" t="t" r="r" b="b"/>
            <a:pathLst>
              <a:path w="4109627" h="3828803">
                <a:moveTo>
                  <a:pt x="0" y="0"/>
                </a:moveTo>
                <a:lnTo>
                  <a:pt x="4109627" y="0"/>
                </a:lnTo>
                <a:lnTo>
                  <a:pt x="4109627" y="3828803"/>
                </a:lnTo>
                <a:lnTo>
                  <a:pt x="0" y="3828803"/>
                </a:lnTo>
                <a:lnTo>
                  <a:pt x="0" y="0"/>
                </a:lnTo>
                <a:close/>
              </a:path>
            </a:pathLst>
          </a:custGeom>
          <a:blipFill>
            <a:blip r:embed="rId8"/>
            <a:stretch>
              <a:fillRect/>
            </a:stretch>
          </a:blipFill>
        </p:spPr>
      </p:sp>
      <p:sp>
        <p:nvSpPr>
          <p:cNvPr id="14" name="Freeform 14"/>
          <p:cNvSpPr/>
          <p:nvPr/>
        </p:nvSpPr>
        <p:spPr>
          <a:xfrm>
            <a:off x="13636740" y="4053690"/>
            <a:ext cx="2211446" cy="2601702"/>
          </a:xfrm>
          <a:custGeom>
            <a:avLst/>
            <a:gdLst/>
            <a:ahLst/>
            <a:cxnLst/>
            <a:rect l="l" t="t" r="r" b="b"/>
            <a:pathLst>
              <a:path w="2211446" h="2601702">
                <a:moveTo>
                  <a:pt x="0" y="0"/>
                </a:moveTo>
                <a:lnTo>
                  <a:pt x="2211446" y="0"/>
                </a:lnTo>
                <a:lnTo>
                  <a:pt x="2211446" y="2601702"/>
                </a:lnTo>
                <a:lnTo>
                  <a:pt x="0" y="2601702"/>
                </a:lnTo>
                <a:lnTo>
                  <a:pt x="0" y="0"/>
                </a:lnTo>
                <a:close/>
              </a:path>
            </a:pathLst>
          </a:custGeom>
          <a:blipFill>
            <a:blip r:embed="rId11"/>
            <a:stretch>
              <a:fillRect/>
            </a:stretch>
          </a:blipFill>
        </p:spPr>
      </p:sp>
      <p:sp>
        <p:nvSpPr>
          <p:cNvPr id="15" name="Freeform 15"/>
          <p:cNvSpPr/>
          <p:nvPr/>
        </p:nvSpPr>
        <p:spPr>
          <a:xfrm>
            <a:off x="12442487" y="3133252"/>
            <a:ext cx="4109627" cy="3828803"/>
          </a:xfrm>
          <a:custGeom>
            <a:avLst/>
            <a:gdLst/>
            <a:ahLst/>
            <a:cxnLst/>
            <a:rect l="l" t="t" r="r" b="b"/>
            <a:pathLst>
              <a:path w="4109627" h="3828803">
                <a:moveTo>
                  <a:pt x="0" y="0"/>
                </a:moveTo>
                <a:lnTo>
                  <a:pt x="4109628" y="0"/>
                </a:lnTo>
                <a:lnTo>
                  <a:pt x="4109628" y="3828803"/>
                </a:lnTo>
                <a:lnTo>
                  <a:pt x="0" y="3828803"/>
                </a:lnTo>
                <a:lnTo>
                  <a:pt x="0" y="0"/>
                </a:lnTo>
                <a:close/>
              </a:path>
            </a:pathLst>
          </a:custGeom>
          <a:blipFill>
            <a:blip r:embed="rId8"/>
            <a:stretch>
              <a:fillRect/>
            </a:stretch>
          </a:blipFill>
        </p:spPr>
      </p:sp>
      <p:sp>
        <p:nvSpPr>
          <p:cNvPr id="16" name="Freeform 16"/>
          <p:cNvSpPr/>
          <p:nvPr/>
        </p:nvSpPr>
        <p:spPr>
          <a:xfrm>
            <a:off x="222592" y="136651"/>
            <a:ext cx="1612215" cy="1853121"/>
          </a:xfrm>
          <a:custGeom>
            <a:avLst/>
            <a:gdLst/>
            <a:ahLst/>
            <a:cxnLst/>
            <a:rect l="l" t="t" r="r" b="b"/>
            <a:pathLst>
              <a:path w="1612215" h="1853121">
                <a:moveTo>
                  <a:pt x="0" y="0"/>
                </a:moveTo>
                <a:lnTo>
                  <a:pt x="1612216" y="0"/>
                </a:lnTo>
                <a:lnTo>
                  <a:pt x="1612216" y="1853121"/>
                </a:lnTo>
                <a:lnTo>
                  <a:pt x="0" y="1853121"/>
                </a:lnTo>
                <a:lnTo>
                  <a:pt x="0" y="0"/>
                </a:lnTo>
                <a:close/>
              </a:path>
            </a:pathLst>
          </a:custGeom>
          <a:blipFill>
            <a:blip r:embed="rId12"/>
            <a:stretch>
              <a:fillRect/>
            </a:stretch>
          </a:blipFill>
        </p:spPr>
      </p:sp>
      <p:sp>
        <p:nvSpPr>
          <p:cNvPr id="17" name="Freeform 17"/>
          <p:cNvSpPr/>
          <p:nvPr/>
        </p:nvSpPr>
        <p:spPr>
          <a:xfrm>
            <a:off x="16619018" y="6962055"/>
            <a:ext cx="2162736" cy="2763880"/>
          </a:xfrm>
          <a:custGeom>
            <a:avLst/>
            <a:gdLst/>
            <a:ahLst/>
            <a:cxnLst/>
            <a:rect l="l" t="t" r="r" b="b"/>
            <a:pathLst>
              <a:path w="2162736" h="2763880">
                <a:moveTo>
                  <a:pt x="0" y="0"/>
                </a:moveTo>
                <a:lnTo>
                  <a:pt x="2162736" y="0"/>
                </a:lnTo>
                <a:lnTo>
                  <a:pt x="2162736" y="2763880"/>
                </a:lnTo>
                <a:lnTo>
                  <a:pt x="0" y="2763880"/>
                </a:lnTo>
                <a:lnTo>
                  <a:pt x="0" y="0"/>
                </a:lnTo>
                <a:close/>
              </a:path>
            </a:pathLst>
          </a:custGeom>
          <a:blipFill>
            <a:blip r:embed="rId13"/>
            <a:stretch>
              <a:fillRect/>
            </a:stretch>
          </a:blipFill>
        </p:spPr>
      </p:sp>
      <p:sp>
        <p:nvSpPr>
          <p:cNvPr id="18" name="TextBox 18"/>
          <p:cNvSpPr txBox="1"/>
          <p:nvPr/>
        </p:nvSpPr>
        <p:spPr>
          <a:xfrm>
            <a:off x="3829225" y="290908"/>
            <a:ext cx="9357648" cy="2954655"/>
          </a:xfrm>
          <a:prstGeom prst="rect">
            <a:avLst/>
          </a:prstGeom>
        </p:spPr>
        <p:txBody>
          <a:bodyPr wrap="square" lIns="0" tIns="0" rIns="0" bIns="0" rtlCol="0" anchor="t">
            <a:spAutoFit/>
          </a:bodyPr>
          <a:lstStyle/>
          <a:p>
            <a:pPr algn="ctr"/>
            <a:r>
              <a:rPr lang="vi-VN" sz="9600" b="1">
                <a:latin typeface="iCiel Baliho Script" pitchFamily="50" charset="-93"/>
                <a:ea typeface="#9Slide05 Amtenar" panose="02000000000000000000" pitchFamily="2" charset="-93"/>
              </a:rPr>
              <a:t>HOẠT ĐỘNG </a:t>
            </a:r>
            <a:r>
              <a:rPr lang="vi-VN" sz="9600" b="1" smtClean="0">
                <a:latin typeface="iCiel Baliho Script" pitchFamily="50" charset="-93"/>
                <a:ea typeface="#9Slide05 Amtenar" panose="02000000000000000000" pitchFamily="2" charset="-93"/>
              </a:rPr>
              <a:t>1 </a:t>
            </a:r>
            <a:endParaRPr lang="en-US" sz="9600" b="1" smtClean="0">
              <a:latin typeface="iCiel Baliho Script" pitchFamily="50" charset="-93"/>
              <a:ea typeface="#9Slide05 Amtenar" panose="02000000000000000000" pitchFamily="2" charset="-93"/>
            </a:endParaRPr>
          </a:p>
          <a:p>
            <a:pPr algn="ctr"/>
            <a:r>
              <a:rPr lang="pt-BR" sz="9600" b="1" smtClean="0">
                <a:latin typeface="iCiel Baliho Script" pitchFamily="50" charset="-93"/>
                <a:ea typeface="#9Slide05 Amtenar" panose="02000000000000000000" pitchFamily="2" charset="-93"/>
              </a:rPr>
              <a:t>KHỞI </a:t>
            </a:r>
            <a:r>
              <a:rPr lang="pt-BR" sz="9600" b="1">
                <a:latin typeface="iCiel Baliho Script" pitchFamily="50" charset="-93"/>
                <a:ea typeface="#9Slide05 Amtenar" panose="02000000000000000000" pitchFamily="2" charset="-93"/>
              </a:rPr>
              <a:t>ĐỘNG</a:t>
            </a:r>
            <a:endParaRPr lang="en-US" sz="9200">
              <a:solidFill>
                <a:srgbClr val="AD5545"/>
              </a:solidFill>
              <a:latin typeface="iCiel Baliho Script" pitchFamily="50" charset="-93"/>
              <a:ea typeface="#9Slide05 Amtenar" panose="02000000000000000000" pitchFamily="2" charset="-93"/>
              <a:cs typeface="Rubik One"/>
              <a:sym typeface="Rubik One"/>
            </a:endParaRPr>
          </a:p>
        </p:txBody>
      </p:sp>
      <p:pic>
        <p:nvPicPr>
          <p:cNvPr id="19" name="Picture 18"/>
          <p:cNvPicPr>
            <a:picLocks noChangeAspect="1"/>
          </p:cNvPicPr>
          <p:nvPr/>
        </p:nvPicPr>
        <p:blipFill>
          <a:blip r:embed="rId14"/>
          <a:stretch>
            <a:fillRect/>
          </a:stretch>
        </p:blipFill>
        <p:spPr>
          <a:xfrm>
            <a:off x="3889893" y="-108210"/>
            <a:ext cx="9040258" cy="3241462"/>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grpSp>
        <p:nvGrpSpPr>
          <p:cNvPr id="3" name="Group 3"/>
          <p:cNvGrpSpPr/>
          <p:nvPr/>
        </p:nvGrpSpPr>
        <p:grpSpPr>
          <a:xfrm>
            <a:off x="-784752" y="8624599"/>
            <a:ext cx="21057187" cy="4800310"/>
            <a:chOff x="0" y="0"/>
            <a:chExt cx="28076250" cy="6400414"/>
          </a:xfrm>
        </p:grpSpPr>
        <p:sp>
          <p:nvSpPr>
            <p:cNvPr id="4" name="Freeform 4"/>
            <p:cNvSpPr/>
            <p:nvPr/>
          </p:nvSpPr>
          <p:spPr>
            <a:xfrm>
              <a:off x="0"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sp>
          <p:nvSpPr>
            <p:cNvPr id="5" name="Freeform 5"/>
            <p:cNvSpPr/>
            <p:nvPr/>
          </p:nvSpPr>
          <p:spPr>
            <a:xfrm>
              <a:off x="8938871"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sp>
          <p:nvSpPr>
            <p:cNvPr id="6" name="Freeform 6"/>
            <p:cNvSpPr/>
            <p:nvPr/>
          </p:nvSpPr>
          <p:spPr>
            <a:xfrm>
              <a:off x="16278253"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grpSp>
      <p:sp>
        <p:nvSpPr>
          <p:cNvPr id="7" name="Freeform 7"/>
          <p:cNvSpPr/>
          <p:nvPr/>
        </p:nvSpPr>
        <p:spPr>
          <a:xfrm>
            <a:off x="2132273" y="0"/>
            <a:ext cx="1766167" cy="2253482"/>
          </a:xfrm>
          <a:custGeom>
            <a:avLst/>
            <a:gdLst/>
            <a:ahLst/>
            <a:cxnLst/>
            <a:rect l="l" t="t" r="r" b="b"/>
            <a:pathLst>
              <a:path w="1766167" h="2253482">
                <a:moveTo>
                  <a:pt x="0" y="0"/>
                </a:moveTo>
                <a:lnTo>
                  <a:pt x="1766167" y="0"/>
                </a:lnTo>
                <a:lnTo>
                  <a:pt x="1766167" y="2253482"/>
                </a:lnTo>
                <a:lnTo>
                  <a:pt x="0" y="2253482"/>
                </a:lnTo>
                <a:lnTo>
                  <a:pt x="0" y="0"/>
                </a:lnTo>
                <a:close/>
              </a:path>
            </a:pathLst>
          </a:custGeom>
          <a:blipFill>
            <a:blip r:embed="rId4"/>
            <a:stretch>
              <a:fillRect/>
            </a:stretch>
          </a:blipFill>
        </p:spPr>
      </p:sp>
      <p:sp>
        <p:nvSpPr>
          <p:cNvPr id="8" name="Freeform 8"/>
          <p:cNvSpPr/>
          <p:nvPr/>
        </p:nvSpPr>
        <p:spPr>
          <a:xfrm>
            <a:off x="1628542" y="2423794"/>
            <a:ext cx="16230600" cy="5288470"/>
          </a:xfrm>
          <a:custGeom>
            <a:avLst/>
            <a:gdLst/>
            <a:ahLst/>
            <a:cxnLst/>
            <a:rect l="l" t="t" r="r" b="b"/>
            <a:pathLst>
              <a:path w="16230600" h="5288470">
                <a:moveTo>
                  <a:pt x="0" y="0"/>
                </a:moveTo>
                <a:lnTo>
                  <a:pt x="16230600" y="0"/>
                </a:lnTo>
                <a:lnTo>
                  <a:pt x="16230600" y="5288471"/>
                </a:lnTo>
                <a:lnTo>
                  <a:pt x="0" y="5288471"/>
                </a:lnTo>
                <a:lnTo>
                  <a:pt x="0" y="0"/>
                </a:lnTo>
                <a:close/>
              </a:path>
            </a:pathLst>
          </a:custGeom>
          <a:blipFill>
            <a:blip r:embed="rId5"/>
            <a:stretch>
              <a:fillRect/>
            </a:stretch>
          </a:blipFill>
        </p:spPr>
      </p:sp>
      <p:sp>
        <p:nvSpPr>
          <p:cNvPr id="9" name="Freeform 9"/>
          <p:cNvSpPr/>
          <p:nvPr/>
        </p:nvSpPr>
        <p:spPr>
          <a:xfrm>
            <a:off x="-479223" y="6833596"/>
            <a:ext cx="3015846" cy="3112390"/>
          </a:xfrm>
          <a:custGeom>
            <a:avLst/>
            <a:gdLst/>
            <a:ahLst/>
            <a:cxnLst/>
            <a:rect l="l" t="t" r="r" b="b"/>
            <a:pathLst>
              <a:path w="3015846" h="3112390">
                <a:moveTo>
                  <a:pt x="0" y="0"/>
                </a:moveTo>
                <a:lnTo>
                  <a:pt x="3015846" y="0"/>
                </a:lnTo>
                <a:lnTo>
                  <a:pt x="3015846" y="3112390"/>
                </a:lnTo>
                <a:lnTo>
                  <a:pt x="0" y="3112390"/>
                </a:lnTo>
                <a:lnTo>
                  <a:pt x="0" y="0"/>
                </a:lnTo>
                <a:close/>
              </a:path>
            </a:pathLst>
          </a:custGeom>
          <a:blipFill>
            <a:blip r:embed="rId6"/>
            <a:stretch>
              <a:fillRect/>
            </a:stretch>
          </a:blipFill>
        </p:spPr>
      </p:sp>
      <p:sp>
        <p:nvSpPr>
          <p:cNvPr id="10" name="Freeform 10"/>
          <p:cNvSpPr/>
          <p:nvPr/>
        </p:nvSpPr>
        <p:spPr>
          <a:xfrm flipH="1">
            <a:off x="10258960" y="8389791"/>
            <a:ext cx="8715142" cy="2113422"/>
          </a:xfrm>
          <a:custGeom>
            <a:avLst/>
            <a:gdLst/>
            <a:ahLst/>
            <a:cxnLst/>
            <a:rect l="l" t="t" r="r" b="b"/>
            <a:pathLst>
              <a:path w="8715142" h="2113422">
                <a:moveTo>
                  <a:pt x="8715142" y="0"/>
                </a:moveTo>
                <a:lnTo>
                  <a:pt x="0" y="0"/>
                </a:lnTo>
                <a:lnTo>
                  <a:pt x="0" y="2113422"/>
                </a:lnTo>
                <a:lnTo>
                  <a:pt x="8715142" y="2113422"/>
                </a:lnTo>
                <a:lnTo>
                  <a:pt x="8715142" y="0"/>
                </a:lnTo>
                <a:close/>
              </a:path>
            </a:pathLst>
          </a:custGeom>
          <a:blipFill>
            <a:blip r:embed="rId7"/>
            <a:stretch>
              <a:fillRect/>
            </a:stretch>
          </a:blipFill>
        </p:spPr>
      </p:sp>
      <p:sp>
        <p:nvSpPr>
          <p:cNvPr id="11" name="TextBox 11"/>
          <p:cNvSpPr txBox="1"/>
          <p:nvPr/>
        </p:nvSpPr>
        <p:spPr>
          <a:xfrm>
            <a:off x="2103244" y="1126741"/>
            <a:ext cx="12498042" cy="1586075"/>
          </a:xfrm>
          <a:prstGeom prst="rect">
            <a:avLst/>
          </a:prstGeom>
        </p:spPr>
        <p:txBody>
          <a:bodyPr lIns="0" tIns="0" rIns="0" bIns="0" rtlCol="0" anchor="t">
            <a:spAutoFit/>
          </a:bodyPr>
          <a:lstStyle/>
          <a:p>
            <a:pPr algn="ctr">
              <a:lnSpc>
                <a:spcPts val="12880"/>
              </a:lnSpc>
            </a:pPr>
            <a:r>
              <a:rPr lang="vi-VN" sz="9600" b="1">
                <a:latin typeface="Times New Roman" panose="02020603050405020304" pitchFamily="18" charset="0"/>
                <a:cs typeface="Times New Roman" panose="02020603050405020304" pitchFamily="18" charset="0"/>
              </a:rPr>
              <a:t>Kết bài</a:t>
            </a:r>
            <a:endParaRPr lang="en-US" sz="9200">
              <a:solidFill>
                <a:srgbClr val="AD5545"/>
              </a:solidFill>
              <a:latin typeface="Times New Roman" panose="02020603050405020304" pitchFamily="18" charset="0"/>
              <a:ea typeface="Rubik One"/>
              <a:cs typeface="Times New Roman" panose="02020603050405020304" pitchFamily="18" charset="0"/>
              <a:sym typeface="Rubik One"/>
            </a:endParaRPr>
          </a:p>
        </p:txBody>
      </p:sp>
      <p:sp>
        <p:nvSpPr>
          <p:cNvPr id="12" name="TextBox 12"/>
          <p:cNvSpPr txBox="1"/>
          <p:nvPr/>
        </p:nvSpPr>
        <p:spPr>
          <a:xfrm>
            <a:off x="3015356" y="3860497"/>
            <a:ext cx="12257287" cy="3323987"/>
          </a:xfrm>
          <a:prstGeom prst="rect">
            <a:avLst/>
          </a:prstGeom>
        </p:spPr>
        <p:txBody>
          <a:bodyPr lIns="0" tIns="0" rIns="0" bIns="0" rtlCol="0" anchor="t">
            <a:spAutoFit/>
          </a:bodyPr>
          <a:lstStyle/>
          <a:p>
            <a:r>
              <a:rPr lang="vi-VN" sz="5400" b="1" i="1">
                <a:solidFill>
                  <a:schemeClr val="bg1"/>
                </a:solidFill>
                <a:latin typeface="Times New Roman" panose="02020603050405020304" pitchFamily="18" charset="0"/>
                <a:cs typeface="Times New Roman" panose="02020603050405020304" pitchFamily="18" charset="0"/>
              </a:rPr>
              <a:t>- Khẳng định quan điểm của bản thân về vấn đề.</a:t>
            </a:r>
            <a:endParaRPr lang="en-GB" sz="5400">
              <a:solidFill>
                <a:schemeClr val="bg1"/>
              </a:solidFill>
              <a:latin typeface="Times New Roman" panose="02020603050405020304" pitchFamily="18" charset="0"/>
              <a:cs typeface="Times New Roman" panose="02020603050405020304" pitchFamily="18" charset="0"/>
            </a:endParaRPr>
          </a:p>
          <a:p>
            <a:r>
              <a:rPr lang="vi-VN" sz="5400" b="1" i="1">
                <a:solidFill>
                  <a:schemeClr val="bg1"/>
                </a:solidFill>
                <a:latin typeface="Times New Roman" panose="02020603050405020304" pitchFamily="18" charset="0"/>
                <a:cs typeface="Times New Roman" panose="02020603050405020304" pitchFamily="18" charset="0"/>
              </a:rPr>
              <a:t>- Nêu suy nghĩ mong muốn của bản thân lên quan đến vấn đề.</a:t>
            </a:r>
            <a:endParaRPr lang="en-GB" sz="54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487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sp>
        <p:nvSpPr>
          <p:cNvPr id="3" name="Freeform 3"/>
          <p:cNvSpPr/>
          <p:nvPr/>
        </p:nvSpPr>
        <p:spPr>
          <a:xfrm rot="-1852096">
            <a:off x="3151557" y="7131368"/>
            <a:ext cx="626436" cy="617040"/>
          </a:xfrm>
          <a:custGeom>
            <a:avLst/>
            <a:gdLst/>
            <a:ahLst/>
            <a:cxnLst/>
            <a:rect l="l" t="t" r="r" b="b"/>
            <a:pathLst>
              <a:path w="626436" h="617040">
                <a:moveTo>
                  <a:pt x="0" y="0"/>
                </a:moveTo>
                <a:lnTo>
                  <a:pt x="626437" y="0"/>
                </a:lnTo>
                <a:lnTo>
                  <a:pt x="626437" y="617039"/>
                </a:lnTo>
                <a:lnTo>
                  <a:pt x="0" y="617039"/>
                </a:lnTo>
                <a:lnTo>
                  <a:pt x="0" y="0"/>
                </a:lnTo>
                <a:close/>
              </a:path>
            </a:pathLst>
          </a:custGeom>
          <a:blipFill>
            <a:blip r:embed="rId3"/>
            <a:stretch>
              <a:fillRect/>
            </a:stretch>
          </a:blipFill>
        </p:spPr>
      </p:sp>
      <p:sp>
        <p:nvSpPr>
          <p:cNvPr id="4" name="Freeform 4"/>
          <p:cNvSpPr/>
          <p:nvPr/>
        </p:nvSpPr>
        <p:spPr>
          <a:xfrm rot="-1852096" flipH="1">
            <a:off x="14103141" y="6962127"/>
            <a:ext cx="626436" cy="617040"/>
          </a:xfrm>
          <a:custGeom>
            <a:avLst/>
            <a:gdLst/>
            <a:ahLst/>
            <a:cxnLst/>
            <a:rect l="l" t="t" r="r" b="b"/>
            <a:pathLst>
              <a:path w="626436" h="617040">
                <a:moveTo>
                  <a:pt x="626437" y="0"/>
                </a:moveTo>
                <a:lnTo>
                  <a:pt x="0" y="0"/>
                </a:lnTo>
                <a:lnTo>
                  <a:pt x="0" y="617039"/>
                </a:lnTo>
                <a:lnTo>
                  <a:pt x="626437" y="617039"/>
                </a:lnTo>
                <a:lnTo>
                  <a:pt x="626437" y="0"/>
                </a:lnTo>
                <a:close/>
              </a:path>
            </a:pathLst>
          </a:custGeom>
          <a:blipFill>
            <a:blip r:embed="rId3"/>
            <a:stretch>
              <a:fillRect/>
            </a:stretch>
          </a:blipFill>
        </p:spPr>
      </p:sp>
      <p:sp>
        <p:nvSpPr>
          <p:cNvPr id="6" name="Freeform 6"/>
          <p:cNvSpPr/>
          <p:nvPr/>
        </p:nvSpPr>
        <p:spPr>
          <a:xfrm>
            <a:off x="10780247" y="6845127"/>
            <a:ext cx="12260611" cy="4311648"/>
          </a:xfrm>
          <a:custGeom>
            <a:avLst/>
            <a:gdLst/>
            <a:ahLst/>
            <a:cxnLst/>
            <a:rect l="l" t="t" r="r" b="b"/>
            <a:pathLst>
              <a:path w="12260611" h="4311648">
                <a:moveTo>
                  <a:pt x="0" y="0"/>
                </a:moveTo>
                <a:lnTo>
                  <a:pt x="12260611" y="0"/>
                </a:lnTo>
                <a:lnTo>
                  <a:pt x="12260611" y="4311648"/>
                </a:lnTo>
                <a:lnTo>
                  <a:pt x="0" y="4311648"/>
                </a:lnTo>
                <a:lnTo>
                  <a:pt x="0" y="0"/>
                </a:lnTo>
                <a:close/>
              </a:path>
            </a:pathLst>
          </a:custGeom>
          <a:blipFill>
            <a:blip r:embed="rId4"/>
            <a:stretch>
              <a:fillRect/>
            </a:stretch>
          </a:blipFill>
        </p:spPr>
      </p:sp>
      <p:sp>
        <p:nvSpPr>
          <p:cNvPr id="7" name="Freeform 7"/>
          <p:cNvSpPr/>
          <p:nvPr/>
        </p:nvSpPr>
        <p:spPr>
          <a:xfrm>
            <a:off x="-394329" y="6845127"/>
            <a:ext cx="12260611" cy="4311648"/>
          </a:xfrm>
          <a:custGeom>
            <a:avLst/>
            <a:gdLst/>
            <a:ahLst/>
            <a:cxnLst/>
            <a:rect l="l" t="t" r="r" b="b"/>
            <a:pathLst>
              <a:path w="12260611" h="4311648">
                <a:moveTo>
                  <a:pt x="0" y="0"/>
                </a:moveTo>
                <a:lnTo>
                  <a:pt x="12260611" y="0"/>
                </a:lnTo>
                <a:lnTo>
                  <a:pt x="12260611" y="4311648"/>
                </a:lnTo>
                <a:lnTo>
                  <a:pt x="0" y="4311648"/>
                </a:lnTo>
                <a:lnTo>
                  <a:pt x="0" y="0"/>
                </a:lnTo>
                <a:close/>
              </a:path>
            </a:pathLst>
          </a:custGeom>
          <a:blipFill>
            <a:blip r:embed="rId4"/>
            <a:stretch>
              <a:fillRect/>
            </a:stretch>
          </a:blipFill>
        </p:spPr>
      </p:sp>
      <p:sp>
        <p:nvSpPr>
          <p:cNvPr id="8" name="Freeform 8"/>
          <p:cNvSpPr/>
          <p:nvPr/>
        </p:nvSpPr>
        <p:spPr>
          <a:xfrm>
            <a:off x="0" y="-13711"/>
            <a:ext cx="2533011" cy="2387363"/>
          </a:xfrm>
          <a:custGeom>
            <a:avLst/>
            <a:gdLst/>
            <a:ahLst/>
            <a:cxnLst/>
            <a:rect l="l" t="t" r="r" b="b"/>
            <a:pathLst>
              <a:path w="2533011" h="2387363">
                <a:moveTo>
                  <a:pt x="0" y="0"/>
                </a:moveTo>
                <a:lnTo>
                  <a:pt x="2533011" y="0"/>
                </a:lnTo>
                <a:lnTo>
                  <a:pt x="2533011" y="2387363"/>
                </a:lnTo>
                <a:lnTo>
                  <a:pt x="0" y="2387363"/>
                </a:lnTo>
                <a:lnTo>
                  <a:pt x="0" y="0"/>
                </a:lnTo>
                <a:close/>
              </a:path>
            </a:pathLst>
          </a:custGeom>
          <a:blipFill>
            <a:blip r:embed="rId5"/>
            <a:stretch>
              <a:fillRect/>
            </a:stretch>
          </a:blipFill>
        </p:spPr>
      </p:sp>
      <p:sp>
        <p:nvSpPr>
          <p:cNvPr id="9" name="Freeform 9"/>
          <p:cNvSpPr/>
          <p:nvPr/>
        </p:nvSpPr>
        <p:spPr>
          <a:xfrm rot="-664658">
            <a:off x="14275259" y="1276622"/>
            <a:ext cx="1136484" cy="1344952"/>
          </a:xfrm>
          <a:custGeom>
            <a:avLst/>
            <a:gdLst/>
            <a:ahLst/>
            <a:cxnLst/>
            <a:rect l="l" t="t" r="r" b="b"/>
            <a:pathLst>
              <a:path w="1136484" h="1344952">
                <a:moveTo>
                  <a:pt x="0" y="0"/>
                </a:moveTo>
                <a:lnTo>
                  <a:pt x="1136484" y="0"/>
                </a:lnTo>
                <a:lnTo>
                  <a:pt x="1136484" y="1344952"/>
                </a:lnTo>
                <a:lnTo>
                  <a:pt x="0" y="1344952"/>
                </a:lnTo>
                <a:lnTo>
                  <a:pt x="0" y="0"/>
                </a:lnTo>
                <a:close/>
              </a:path>
            </a:pathLst>
          </a:custGeom>
          <a:blipFill>
            <a:blip r:embed="rId6"/>
            <a:stretch>
              <a:fillRect/>
            </a:stretch>
          </a:blipFill>
        </p:spPr>
      </p:sp>
      <p:sp>
        <p:nvSpPr>
          <p:cNvPr id="10" name="Freeform 10"/>
          <p:cNvSpPr/>
          <p:nvPr/>
        </p:nvSpPr>
        <p:spPr>
          <a:xfrm rot="-2533319">
            <a:off x="2818602" y="5387956"/>
            <a:ext cx="1146808" cy="1426083"/>
          </a:xfrm>
          <a:custGeom>
            <a:avLst/>
            <a:gdLst/>
            <a:ahLst/>
            <a:cxnLst/>
            <a:rect l="l" t="t" r="r" b="b"/>
            <a:pathLst>
              <a:path w="1146808" h="1426083">
                <a:moveTo>
                  <a:pt x="0" y="0"/>
                </a:moveTo>
                <a:lnTo>
                  <a:pt x="1146808" y="0"/>
                </a:lnTo>
                <a:lnTo>
                  <a:pt x="1146808" y="1426083"/>
                </a:lnTo>
                <a:lnTo>
                  <a:pt x="0" y="1426083"/>
                </a:lnTo>
                <a:lnTo>
                  <a:pt x="0" y="0"/>
                </a:lnTo>
                <a:close/>
              </a:path>
            </a:pathLst>
          </a:custGeom>
          <a:blipFill>
            <a:blip r:embed="rId7"/>
            <a:stretch>
              <a:fillRect/>
            </a:stretch>
          </a:blipFill>
        </p:spPr>
      </p:sp>
      <p:sp>
        <p:nvSpPr>
          <p:cNvPr id="11" name="Rectangle 10"/>
          <p:cNvSpPr/>
          <p:nvPr/>
        </p:nvSpPr>
        <p:spPr>
          <a:xfrm>
            <a:off x="5599501" y="1790700"/>
            <a:ext cx="6987084" cy="450892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r>
              <a:rPr lang="vi-VN" sz="28700" b="1" smtClean="0">
                <a:solidFill>
                  <a:srgbClr val="0070C0"/>
                </a:solidFill>
                <a:latin typeface="SVN-Caprica Script" pitchFamily="2" charset="-93"/>
                <a:ea typeface="MS Mincho"/>
              </a:rPr>
              <a:t>Viết</a:t>
            </a:r>
            <a:endParaRPr lang="en-GB" sz="28700">
              <a:latin typeface="SVN-Caprica Script" pitchFamily="2" charset="-93"/>
            </a:endParaRPr>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03300" y="1698093"/>
            <a:ext cx="9107899" cy="4716867"/>
          </a:xfrm>
          <a:prstGeom prst="rect">
            <a:avLst/>
          </a:prstGeom>
        </p:spPr>
      </p:pic>
    </p:spTree>
    <p:extLst>
      <p:ext uri="{BB962C8B-B14F-4D97-AF65-F5344CB8AC3E}">
        <p14:creationId xmlns:p14="http://schemas.microsoft.com/office/powerpoint/2010/main" val="3093059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sp>
        <p:nvSpPr>
          <p:cNvPr id="3" name="Freeform 3"/>
          <p:cNvSpPr/>
          <p:nvPr/>
        </p:nvSpPr>
        <p:spPr>
          <a:xfrm rot="-1852096">
            <a:off x="3151557" y="7131368"/>
            <a:ext cx="626436" cy="617040"/>
          </a:xfrm>
          <a:custGeom>
            <a:avLst/>
            <a:gdLst/>
            <a:ahLst/>
            <a:cxnLst/>
            <a:rect l="l" t="t" r="r" b="b"/>
            <a:pathLst>
              <a:path w="626436" h="617040">
                <a:moveTo>
                  <a:pt x="0" y="0"/>
                </a:moveTo>
                <a:lnTo>
                  <a:pt x="626437" y="0"/>
                </a:lnTo>
                <a:lnTo>
                  <a:pt x="626437" y="617039"/>
                </a:lnTo>
                <a:lnTo>
                  <a:pt x="0" y="617039"/>
                </a:lnTo>
                <a:lnTo>
                  <a:pt x="0" y="0"/>
                </a:lnTo>
                <a:close/>
              </a:path>
            </a:pathLst>
          </a:custGeom>
          <a:blipFill>
            <a:blip r:embed="rId3"/>
            <a:stretch>
              <a:fillRect/>
            </a:stretch>
          </a:blipFill>
        </p:spPr>
      </p:sp>
      <p:sp>
        <p:nvSpPr>
          <p:cNvPr id="4" name="Freeform 4"/>
          <p:cNvSpPr/>
          <p:nvPr/>
        </p:nvSpPr>
        <p:spPr>
          <a:xfrm rot="-1852096" flipH="1">
            <a:off x="14103141" y="6962127"/>
            <a:ext cx="626436" cy="617040"/>
          </a:xfrm>
          <a:custGeom>
            <a:avLst/>
            <a:gdLst/>
            <a:ahLst/>
            <a:cxnLst/>
            <a:rect l="l" t="t" r="r" b="b"/>
            <a:pathLst>
              <a:path w="626436" h="617040">
                <a:moveTo>
                  <a:pt x="626437" y="0"/>
                </a:moveTo>
                <a:lnTo>
                  <a:pt x="0" y="0"/>
                </a:lnTo>
                <a:lnTo>
                  <a:pt x="0" y="617039"/>
                </a:lnTo>
                <a:lnTo>
                  <a:pt x="626437" y="617039"/>
                </a:lnTo>
                <a:lnTo>
                  <a:pt x="626437" y="0"/>
                </a:lnTo>
                <a:close/>
              </a:path>
            </a:pathLst>
          </a:custGeom>
          <a:blipFill>
            <a:blip r:embed="rId3"/>
            <a:stretch>
              <a:fillRect/>
            </a:stretch>
          </a:blipFill>
        </p:spPr>
      </p:sp>
      <p:sp>
        <p:nvSpPr>
          <p:cNvPr id="6" name="Freeform 6"/>
          <p:cNvSpPr/>
          <p:nvPr/>
        </p:nvSpPr>
        <p:spPr>
          <a:xfrm>
            <a:off x="10780247" y="6845127"/>
            <a:ext cx="12260611" cy="4311648"/>
          </a:xfrm>
          <a:custGeom>
            <a:avLst/>
            <a:gdLst/>
            <a:ahLst/>
            <a:cxnLst/>
            <a:rect l="l" t="t" r="r" b="b"/>
            <a:pathLst>
              <a:path w="12260611" h="4311648">
                <a:moveTo>
                  <a:pt x="0" y="0"/>
                </a:moveTo>
                <a:lnTo>
                  <a:pt x="12260611" y="0"/>
                </a:lnTo>
                <a:lnTo>
                  <a:pt x="12260611" y="4311648"/>
                </a:lnTo>
                <a:lnTo>
                  <a:pt x="0" y="4311648"/>
                </a:lnTo>
                <a:lnTo>
                  <a:pt x="0" y="0"/>
                </a:lnTo>
                <a:close/>
              </a:path>
            </a:pathLst>
          </a:custGeom>
          <a:blipFill>
            <a:blip r:embed="rId4"/>
            <a:stretch>
              <a:fillRect/>
            </a:stretch>
          </a:blipFill>
        </p:spPr>
      </p:sp>
      <p:sp>
        <p:nvSpPr>
          <p:cNvPr id="7" name="Freeform 7"/>
          <p:cNvSpPr/>
          <p:nvPr/>
        </p:nvSpPr>
        <p:spPr>
          <a:xfrm>
            <a:off x="-394329" y="6845127"/>
            <a:ext cx="12260611" cy="4311648"/>
          </a:xfrm>
          <a:custGeom>
            <a:avLst/>
            <a:gdLst/>
            <a:ahLst/>
            <a:cxnLst/>
            <a:rect l="l" t="t" r="r" b="b"/>
            <a:pathLst>
              <a:path w="12260611" h="4311648">
                <a:moveTo>
                  <a:pt x="0" y="0"/>
                </a:moveTo>
                <a:lnTo>
                  <a:pt x="12260611" y="0"/>
                </a:lnTo>
                <a:lnTo>
                  <a:pt x="12260611" y="4311648"/>
                </a:lnTo>
                <a:lnTo>
                  <a:pt x="0" y="4311648"/>
                </a:lnTo>
                <a:lnTo>
                  <a:pt x="0" y="0"/>
                </a:lnTo>
                <a:close/>
              </a:path>
            </a:pathLst>
          </a:custGeom>
          <a:blipFill>
            <a:blip r:embed="rId4"/>
            <a:stretch>
              <a:fillRect/>
            </a:stretch>
          </a:blipFill>
        </p:spPr>
      </p:sp>
      <p:sp>
        <p:nvSpPr>
          <p:cNvPr id="8" name="Freeform 8"/>
          <p:cNvSpPr/>
          <p:nvPr/>
        </p:nvSpPr>
        <p:spPr>
          <a:xfrm>
            <a:off x="0" y="-13711"/>
            <a:ext cx="2533011" cy="2387363"/>
          </a:xfrm>
          <a:custGeom>
            <a:avLst/>
            <a:gdLst/>
            <a:ahLst/>
            <a:cxnLst/>
            <a:rect l="l" t="t" r="r" b="b"/>
            <a:pathLst>
              <a:path w="2533011" h="2387363">
                <a:moveTo>
                  <a:pt x="0" y="0"/>
                </a:moveTo>
                <a:lnTo>
                  <a:pt x="2533011" y="0"/>
                </a:lnTo>
                <a:lnTo>
                  <a:pt x="2533011" y="2387363"/>
                </a:lnTo>
                <a:lnTo>
                  <a:pt x="0" y="2387363"/>
                </a:lnTo>
                <a:lnTo>
                  <a:pt x="0" y="0"/>
                </a:lnTo>
                <a:close/>
              </a:path>
            </a:pathLst>
          </a:custGeom>
          <a:blipFill>
            <a:blip r:embed="rId5"/>
            <a:stretch>
              <a:fillRect/>
            </a:stretch>
          </a:blipFill>
        </p:spPr>
      </p:sp>
      <p:sp>
        <p:nvSpPr>
          <p:cNvPr id="9" name="Freeform 9"/>
          <p:cNvSpPr/>
          <p:nvPr/>
        </p:nvSpPr>
        <p:spPr>
          <a:xfrm rot="-664658">
            <a:off x="14275259" y="1276622"/>
            <a:ext cx="1136484" cy="1344952"/>
          </a:xfrm>
          <a:custGeom>
            <a:avLst/>
            <a:gdLst/>
            <a:ahLst/>
            <a:cxnLst/>
            <a:rect l="l" t="t" r="r" b="b"/>
            <a:pathLst>
              <a:path w="1136484" h="1344952">
                <a:moveTo>
                  <a:pt x="0" y="0"/>
                </a:moveTo>
                <a:lnTo>
                  <a:pt x="1136484" y="0"/>
                </a:lnTo>
                <a:lnTo>
                  <a:pt x="1136484" y="1344952"/>
                </a:lnTo>
                <a:lnTo>
                  <a:pt x="0" y="1344952"/>
                </a:lnTo>
                <a:lnTo>
                  <a:pt x="0" y="0"/>
                </a:lnTo>
                <a:close/>
              </a:path>
            </a:pathLst>
          </a:custGeom>
          <a:blipFill>
            <a:blip r:embed="rId6"/>
            <a:stretch>
              <a:fillRect/>
            </a:stretch>
          </a:blipFill>
        </p:spPr>
      </p:sp>
      <p:sp>
        <p:nvSpPr>
          <p:cNvPr id="10" name="Freeform 10"/>
          <p:cNvSpPr/>
          <p:nvPr/>
        </p:nvSpPr>
        <p:spPr>
          <a:xfrm rot="-2533319">
            <a:off x="2818602" y="5387956"/>
            <a:ext cx="1146808" cy="1426083"/>
          </a:xfrm>
          <a:custGeom>
            <a:avLst/>
            <a:gdLst/>
            <a:ahLst/>
            <a:cxnLst/>
            <a:rect l="l" t="t" r="r" b="b"/>
            <a:pathLst>
              <a:path w="1146808" h="1426083">
                <a:moveTo>
                  <a:pt x="0" y="0"/>
                </a:moveTo>
                <a:lnTo>
                  <a:pt x="1146808" y="0"/>
                </a:lnTo>
                <a:lnTo>
                  <a:pt x="1146808" y="1426083"/>
                </a:lnTo>
                <a:lnTo>
                  <a:pt x="0" y="1426083"/>
                </a:lnTo>
                <a:lnTo>
                  <a:pt x="0" y="0"/>
                </a:lnTo>
                <a:close/>
              </a:path>
            </a:pathLst>
          </a:custGeom>
          <a:blipFill>
            <a:blip r:embed="rId7"/>
            <a:stretch>
              <a:fillRect/>
            </a:stretch>
          </a:blipFill>
        </p:spPr>
      </p:sp>
      <p:sp>
        <p:nvSpPr>
          <p:cNvPr id="11" name="Rectangle 10"/>
          <p:cNvSpPr/>
          <p:nvPr/>
        </p:nvSpPr>
        <p:spPr>
          <a:xfrm>
            <a:off x="4693414" y="1949098"/>
            <a:ext cx="8898194" cy="3631763"/>
          </a:xfrm>
          <a:prstGeom prst="rect">
            <a:avLst/>
          </a:prstGeom>
        </p:spPr>
        <p:txBody>
          <a:bodyPr wrap="square">
            <a:spAutoFit/>
          </a:bodyPr>
          <a:lstStyle/>
          <a:p>
            <a:pPr algn="ctr">
              <a:spcAft>
                <a:spcPts val="0"/>
              </a:spcAft>
              <a:tabLst>
                <a:tab pos="1386840" algn="l"/>
              </a:tabLst>
            </a:pPr>
            <a:r>
              <a:rPr lang="vi-VN" sz="11500" b="1" smtClean="0">
                <a:solidFill>
                  <a:srgbClr val="0070C0"/>
                </a:solidFill>
                <a:latin typeface="SVN-Caprica Script" pitchFamily="2" charset="-93"/>
                <a:ea typeface="Calibri" panose="020F0502020204030204" pitchFamily="34" charset="0"/>
              </a:rPr>
              <a:t>Kiểm </a:t>
            </a:r>
            <a:r>
              <a:rPr lang="vi-VN" sz="11500" b="1">
                <a:solidFill>
                  <a:srgbClr val="0070C0"/>
                </a:solidFill>
                <a:latin typeface="SVN-Caprica Script" pitchFamily="2" charset="-93"/>
                <a:ea typeface="Calibri" panose="020F0502020204030204" pitchFamily="34" charset="0"/>
              </a:rPr>
              <a:t>tra và chỉnh sửa</a:t>
            </a:r>
            <a:endParaRPr lang="en-GB" sz="11500">
              <a:effectLst/>
              <a:latin typeface="SVN-Caprica Script" pitchFamily="2" charset="-93"/>
              <a:ea typeface="Times New Roman" panose="02020603050405020304" pitchFamily="18" charset="0"/>
            </a:endParaRPr>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99654" y="1529805"/>
            <a:ext cx="9768746" cy="4976532"/>
          </a:xfrm>
          <a:prstGeom prst="rect">
            <a:avLst/>
          </a:prstGeom>
        </p:spPr>
      </p:pic>
    </p:spTree>
    <p:extLst>
      <p:ext uri="{BB962C8B-B14F-4D97-AF65-F5344CB8AC3E}">
        <p14:creationId xmlns:p14="http://schemas.microsoft.com/office/powerpoint/2010/main" val="8794424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sp>
        <p:nvSpPr>
          <p:cNvPr id="3" name="Freeform 3"/>
          <p:cNvSpPr/>
          <p:nvPr/>
        </p:nvSpPr>
        <p:spPr>
          <a:xfrm rot="-1852096">
            <a:off x="3151557" y="7131368"/>
            <a:ext cx="626436" cy="617040"/>
          </a:xfrm>
          <a:custGeom>
            <a:avLst/>
            <a:gdLst/>
            <a:ahLst/>
            <a:cxnLst/>
            <a:rect l="l" t="t" r="r" b="b"/>
            <a:pathLst>
              <a:path w="626436" h="617040">
                <a:moveTo>
                  <a:pt x="0" y="0"/>
                </a:moveTo>
                <a:lnTo>
                  <a:pt x="626437" y="0"/>
                </a:lnTo>
                <a:lnTo>
                  <a:pt x="626437" y="617039"/>
                </a:lnTo>
                <a:lnTo>
                  <a:pt x="0" y="617039"/>
                </a:lnTo>
                <a:lnTo>
                  <a:pt x="0" y="0"/>
                </a:lnTo>
                <a:close/>
              </a:path>
            </a:pathLst>
          </a:custGeom>
          <a:blipFill>
            <a:blip r:embed="rId3"/>
            <a:stretch>
              <a:fillRect/>
            </a:stretch>
          </a:blipFill>
        </p:spPr>
      </p:sp>
      <p:sp>
        <p:nvSpPr>
          <p:cNvPr id="4" name="Freeform 4"/>
          <p:cNvSpPr/>
          <p:nvPr/>
        </p:nvSpPr>
        <p:spPr>
          <a:xfrm rot="-1852096" flipH="1">
            <a:off x="14103141" y="6962127"/>
            <a:ext cx="626436" cy="617040"/>
          </a:xfrm>
          <a:custGeom>
            <a:avLst/>
            <a:gdLst/>
            <a:ahLst/>
            <a:cxnLst/>
            <a:rect l="l" t="t" r="r" b="b"/>
            <a:pathLst>
              <a:path w="626436" h="617040">
                <a:moveTo>
                  <a:pt x="626437" y="0"/>
                </a:moveTo>
                <a:lnTo>
                  <a:pt x="0" y="0"/>
                </a:lnTo>
                <a:lnTo>
                  <a:pt x="0" y="617039"/>
                </a:lnTo>
                <a:lnTo>
                  <a:pt x="626437" y="617039"/>
                </a:lnTo>
                <a:lnTo>
                  <a:pt x="626437" y="0"/>
                </a:lnTo>
                <a:close/>
              </a:path>
            </a:pathLst>
          </a:custGeom>
          <a:blipFill>
            <a:blip r:embed="rId3"/>
            <a:stretch>
              <a:fillRect/>
            </a:stretch>
          </a:blipFill>
        </p:spPr>
      </p:sp>
      <p:sp>
        <p:nvSpPr>
          <p:cNvPr id="6" name="Freeform 6"/>
          <p:cNvSpPr/>
          <p:nvPr/>
        </p:nvSpPr>
        <p:spPr>
          <a:xfrm>
            <a:off x="10780247" y="6845127"/>
            <a:ext cx="12260611" cy="4311648"/>
          </a:xfrm>
          <a:custGeom>
            <a:avLst/>
            <a:gdLst/>
            <a:ahLst/>
            <a:cxnLst/>
            <a:rect l="l" t="t" r="r" b="b"/>
            <a:pathLst>
              <a:path w="12260611" h="4311648">
                <a:moveTo>
                  <a:pt x="0" y="0"/>
                </a:moveTo>
                <a:lnTo>
                  <a:pt x="12260611" y="0"/>
                </a:lnTo>
                <a:lnTo>
                  <a:pt x="12260611" y="4311648"/>
                </a:lnTo>
                <a:lnTo>
                  <a:pt x="0" y="4311648"/>
                </a:lnTo>
                <a:lnTo>
                  <a:pt x="0" y="0"/>
                </a:lnTo>
                <a:close/>
              </a:path>
            </a:pathLst>
          </a:custGeom>
          <a:blipFill>
            <a:blip r:embed="rId4"/>
            <a:stretch>
              <a:fillRect/>
            </a:stretch>
          </a:blipFill>
        </p:spPr>
      </p:sp>
      <p:sp>
        <p:nvSpPr>
          <p:cNvPr id="7" name="Freeform 7"/>
          <p:cNvSpPr/>
          <p:nvPr/>
        </p:nvSpPr>
        <p:spPr>
          <a:xfrm>
            <a:off x="-394329" y="6845127"/>
            <a:ext cx="12260611" cy="4311648"/>
          </a:xfrm>
          <a:custGeom>
            <a:avLst/>
            <a:gdLst/>
            <a:ahLst/>
            <a:cxnLst/>
            <a:rect l="l" t="t" r="r" b="b"/>
            <a:pathLst>
              <a:path w="12260611" h="4311648">
                <a:moveTo>
                  <a:pt x="0" y="0"/>
                </a:moveTo>
                <a:lnTo>
                  <a:pt x="12260611" y="0"/>
                </a:lnTo>
                <a:lnTo>
                  <a:pt x="12260611" y="4311648"/>
                </a:lnTo>
                <a:lnTo>
                  <a:pt x="0" y="4311648"/>
                </a:lnTo>
                <a:lnTo>
                  <a:pt x="0" y="0"/>
                </a:lnTo>
                <a:close/>
              </a:path>
            </a:pathLst>
          </a:custGeom>
          <a:blipFill>
            <a:blip r:embed="rId4"/>
            <a:stretch>
              <a:fillRect/>
            </a:stretch>
          </a:blipFill>
        </p:spPr>
      </p:sp>
      <p:sp>
        <p:nvSpPr>
          <p:cNvPr id="8" name="Freeform 8"/>
          <p:cNvSpPr/>
          <p:nvPr/>
        </p:nvSpPr>
        <p:spPr>
          <a:xfrm>
            <a:off x="0" y="-13711"/>
            <a:ext cx="2533011" cy="2387363"/>
          </a:xfrm>
          <a:custGeom>
            <a:avLst/>
            <a:gdLst/>
            <a:ahLst/>
            <a:cxnLst/>
            <a:rect l="l" t="t" r="r" b="b"/>
            <a:pathLst>
              <a:path w="2533011" h="2387363">
                <a:moveTo>
                  <a:pt x="0" y="0"/>
                </a:moveTo>
                <a:lnTo>
                  <a:pt x="2533011" y="0"/>
                </a:lnTo>
                <a:lnTo>
                  <a:pt x="2533011" y="2387363"/>
                </a:lnTo>
                <a:lnTo>
                  <a:pt x="0" y="2387363"/>
                </a:lnTo>
                <a:lnTo>
                  <a:pt x="0" y="0"/>
                </a:lnTo>
                <a:close/>
              </a:path>
            </a:pathLst>
          </a:custGeom>
          <a:blipFill>
            <a:blip r:embed="rId5"/>
            <a:stretch>
              <a:fillRect/>
            </a:stretch>
          </a:blipFill>
        </p:spPr>
      </p:sp>
      <p:sp>
        <p:nvSpPr>
          <p:cNvPr id="9" name="Freeform 9"/>
          <p:cNvSpPr/>
          <p:nvPr/>
        </p:nvSpPr>
        <p:spPr>
          <a:xfrm rot="-664658">
            <a:off x="14275259" y="1276622"/>
            <a:ext cx="1136484" cy="1344952"/>
          </a:xfrm>
          <a:custGeom>
            <a:avLst/>
            <a:gdLst/>
            <a:ahLst/>
            <a:cxnLst/>
            <a:rect l="l" t="t" r="r" b="b"/>
            <a:pathLst>
              <a:path w="1136484" h="1344952">
                <a:moveTo>
                  <a:pt x="0" y="0"/>
                </a:moveTo>
                <a:lnTo>
                  <a:pt x="1136484" y="0"/>
                </a:lnTo>
                <a:lnTo>
                  <a:pt x="1136484" y="1344952"/>
                </a:lnTo>
                <a:lnTo>
                  <a:pt x="0" y="1344952"/>
                </a:lnTo>
                <a:lnTo>
                  <a:pt x="0" y="0"/>
                </a:lnTo>
                <a:close/>
              </a:path>
            </a:pathLst>
          </a:custGeom>
          <a:blipFill>
            <a:blip r:embed="rId6"/>
            <a:stretch>
              <a:fillRect/>
            </a:stretch>
          </a:blipFill>
        </p:spPr>
      </p:sp>
      <p:sp>
        <p:nvSpPr>
          <p:cNvPr id="10" name="Freeform 10"/>
          <p:cNvSpPr/>
          <p:nvPr/>
        </p:nvSpPr>
        <p:spPr>
          <a:xfrm rot="-2533319">
            <a:off x="2818602" y="5387956"/>
            <a:ext cx="1146808" cy="1426083"/>
          </a:xfrm>
          <a:custGeom>
            <a:avLst/>
            <a:gdLst/>
            <a:ahLst/>
            <a:cxnLst/>
            <a:rect l="l" t="t" r="r" b="b"/>
            <a:pathLst>
              <a:path w="1146808" h="1426083">
                <a:moveTo>
                  <a:pt x="0" y="0"/>
                </a:moveTo>
                <a:lnTo>
                  <a:pt x="1146808" y="0"/>
                </a:lnTo>
                <a:lnTo>
                  <a:pt x="1146808" y="1426083"/>
                </a:lnTo>
                <a:lnTo>
                  <a:pt x="0" y="1426083"/>
                </a:lnTo>
                <a:lnTo>
                  <a:pt x="0" y="0"/>
                </a:lnTo>
                <a:close/>
              </a:path>
            </a:pathLst>
          </a:custGeom>
          <a:blipFill>
            <a:blip r:embed="rId7"/>
            <a:stretch>
              <a:fillRect/>
            </a:stretch>
          </a:blipFill>
        </p:spPr>
      </p:sp>
      <p:sp>
        <p:nvSpPr>
          <p:cNvPr id="11" name="Rectangle 10"/>
          <p:cNvSpPr/>
          <p:nvPr/>
        </p:nvSpPr>
        <p:spPr>
          <a:xfrm>
            <a:off x="2595316" y="1577162"/>
            <a:ext cx="11466538" cy="3416320"/>
          </a:xfrm>
          <a:prstGeom prst="rect">
            <a:avLst/>
          </a:prstGeom>
        </p:spPr>
        <p:txBody>
          <a:bodyPr wrap="square">
            <a:spAutoFit/>
          </a:bodyPr>
          <a:lstStyle/>
          <a:p>
            <a:pPr algn="ctr"/>
            <a:r>
              <a:rPr lang="vi-VN" sz="7200" b="1">
                <a:latin typeface="Times New Roman" panose="02020603050405020304" pitchFamily="18" charset="0"/>
                <a:ea typeface="Calibri" panose="020F0502020204030204" pitchFamily="34" charset="0"/>
              </a:rPr>
              <a:t>Bảng kiểm kĩ năng viết bài văn nghị luận về một vấn đề cần giải quyết</a:t>
            </a:r>
            <a:endParaRPr lang="en-GB" sz="7200"/>
          </a:p>
        </p:txBody>
      </p:sp>
    </p:spTree>
    <p:extLst>
      <p:ext uri="{BB962C8B-B14F-4D97-AF65-F5344CB8AC3E}">
        <p14:creationId xmlns:p14="http://schemas.microsoft.com/office/powerpoint/2010/main" val="5127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sp>
        <p:nvSpPr>
          <p:cNvPr id="6" name="Freeform 6"/>
          <p:cNvSpPr/>
          <p:nvPr/>
        </p:nvSpPr>
        <p:spPr>
          <a:xfrm>
            <a:off x="16535400" y="-755846"/>
            <a:ext cx="1066355" cy="1345558"/>
          </a:xfrm>
          <a:custGeom>
            <a:avLst/>
            <a:gdLst/>
            <a:ahLst/>
            <a:cxnLst/>
            <a:rect l="l" t="t" r="r" b="b"/>
            <a:pathLst>
              <a:path w="1066355" h="1345558">
                <a:moveTo>
                  <a:pt x="0" y="0"/>
                </a:moveTo>
                <a:lnTo>
                  <a:pt x="1066355" y="0"/>
                </a:lnTo>
                <a:lnTo>
                  <a:pt x="1066355" y="1345558"/>
                </a:lnTo>
                <a:lnTo>
                  <a:pt x="0" y="1345558"/>
                </a:lnTo>
                <a:lnTo>
                  <a:pt x="0" y="0"/>
                </a:lnTo>
                <a:close/>
              </a:path>
            </a:pathLst>
          </a:custGeom>
          <a:blipFill>
            <a:blip r:embed="rId3"/>
            <a:stretch>
              <a:fillRect/>
            </a:stretch>
          </a:blipFill>
        </p:spPr>
      </p:sp>
      <p:graphicFrame>
        <p:nvGraphicFramePr>
          <p:cNvPr id="10" name="Table 9"/>
          <p:cNvGraphicFramePr>
            <a:graphicFrameLocks noGrp="1"/>
          </p:cNvGraphicFramePr>
          <p:nvPr>
            <p:extLst>
              <p:ext uri="{D42A27DB-BD31-4B8C-83A1-F6EECF244321}">
                <p14:modId xmlns:p14="http://schemas.microsoft.com/office/powerpoint/2010/main" val="3639947495"/>
              </p:ext>
            </p:extLst>
          </p:nvPr>
        </p:nvGraphicFramePr>
        <p:xfrm>
          <a:off x="444343" y="493052"/>
          <a:ext cx="17297400" cy="9509760"/>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1793000"/>
                <a:gridCol w="12685000"/>
                <a:gridCol w="914400"/>
                <a:gridCol w="1905000"/>
              </a:tblGrid>
              <a:tr h="282873">
                <a:tc gridSpan="2">
                  <a:txBody>
                    <a:bodyPr/>
                    <a:lstStyle/>
                    <a:p>
                      <a:pPr algn="ctr">
                        <a:lnSpc>
                          <a:spcPct val="130000"/>
                        </a:lnSpc>
                        <a:spcAft>
                          <a:spcPts val="0"/>
                        </a:spcAft>
                        <a:tabLst>
                          <a:tab pos="90170" algn="l"/>
                        </a:tabLst>
                      </a:pPr>
                      <a:r>
                        <a:rPr lang="nl-NL"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 dung kiểm tra</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71" marR="3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a:lnSpc>
                          <a:spcPct val="130000"/>
                        </a:lnSpc>
                        <a:spcAft>
                          <a:spcPts val="0"/>
                        </a:spcAft>
                        <a:tabLst>
                          <a:tab pos="90170" algn="l"/>
                        </a:tabLst>
                      </a:pPr>
                      <a:r>
                        <a:rPr lang="nl-NL"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71" marR="3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90170" algn="l"/>
                        </a:tabLst>
                      </a:pPr>
                      <a:r>
                        <a:rPr lang="nl-NL"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Chưa đạt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71" marR="3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2873">
                <a:tc rowSpan="2">
                  <a:txBody>
                    <a:bodyPr/>
                    <a:lstStyle/>
                    <a:p>
                      <a:pPr>
                        <a:lnSpc>
                          <a:spcPct val="130000"/>
                        </a:lnSpc>
                        <a:spcAft>
                          <a:spcPts val="0"/>
                        </a:spcAft>
                        <a:tabLst>
                          <a:tab pos="90170" algn="l"/>
                        </a:tabLst>
                      </a:pPr>
                      <a:r>
                        <a:rPr lang="nl-NL"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Mở bài</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71" marR="3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nl-NL" sz="320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Giới thiệu được được vấn đề cần giải quyết.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71" marR="3497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90170"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71" marR="3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90170"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71" marR="3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2873">
                <a:tc vMerge="1">
                  <a:txBody>
                    <a:bodyPr/>
                    <a:lstStyle/>
                    <a:p>
                      <a:endParaRPr lang="en-GB"/>
                    </a:p>
                  </a:txBody>
                  <a:tcPr/>
                </a:tc>
                <a:tc>
                  <a:txBody>
                    <a:bodyPr/>
                    <a:lstStyle/>
                    <a:p>
                      <a:pPr algn="just">
                        <a:lnSpc>
                          <a:spcPct val="130000"/>
                        </a:lnSpc>
                        <a:spcAft>
                          <a:spcPts val="0"/>
                        </a:spcAft>
                      </a:pPr>
                      <a:r>
                        <a:rPr lang="nl-NL" sz="320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Nêu tầm quan trọng của việc giải quyết vấn đề.</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71" marR="3497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90170"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71" marR="3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90170"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71" marR="3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2873">
                <a:tc rowSpan="4">
                  <a:txBody>
                    <a:bodyPr/>
                    <a:lstStyle/>
                    <a:p>
                      <a:pPr>
                        <a:lnSpc>
                          <a:spcPct val="130000"/>
                        </a:lnSpc>
                        <a:spcAft>
                          <a:spcPts val="0"/>
                        </a:spcAft>
                        <a:tabLst>
                          <a:tab pos="90170" algn="l"/>
                        </a:tabLst>
                      </a:pPr>
                      <a:r>
                        <a:rPr lang="nl-NL"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Thân bài</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71" marR="3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nl-NL" sz="320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Trình bày cụ thể các biểu hiện của vấn đề cần giải quyết.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71" marR="3497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90170"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71" marR="3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90170"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71" marR="3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2873">
                <a:tc vMerge="1">
                  <a:txBody>
                    <a:bodyPr/>
                    <a:lstStyle/>
                    <a:p>
                      <a:endParaRPr lang="en-GB"/>
                    </a:p>
                  </a:txBody>
                  <a:tcPr/>
                </a:tc>
                <a:tc>
                  <a:txBody>
                    <a:bodyPr/>
                    <a:lstStyle/>
                    <a:p>
                      <a:pPr algn="just">
                        <a:lnSpc>
                          <a:spcPct val="130000"/>
                        </a:lnSpc>
                        <a:spcAft>
                          <a:spcPts val="0"/>
                        </a:spcAft>
                      </a:pPr>
                      <a:r>
                        <a:rPr lang="nl-NL" sz="320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Lí giải về những tác hại/ hậu quả của vấn đề cần giải quyết.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71" marR="3497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90170"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71" marR="3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90170"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71" marR="3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2873">
                <a:tc vMerge="1">
                  <a:txBody>
                    <a:bodyPr/>
                    <a:lstStyle/>
                    <a:p>
                      <a:endParaRPr lang="en-GB"/>
                    </a:p>
                  </a:txBody>
                  <a:tcPr/>
                </a:tc>
                <a:tc>
                  <a:txBody>
                    <a:bodyPr/>
                    <a:lstStyle/>
                    <a:p>
                      <a:pPr algn="just">
                        <a:lnSpc>
                          <a:spcPct val="130000"/>
                        </a:lnSpc>
                        <a:spcAft>
                          <a:spcPts val="0"/>
                        </a:spcAft>
                      </a:pPr>
                      <a:r>
                        <a:rPr lang="nl-NL" sz="320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Chỉ ra</a:t>
                      </a:r>
                      <a:r>
                        <a:rPr lang="vi-VN" sz="320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và phân tích</a:t>
                      </a:r>
                      <a:r>
                        <a:rPr lang="nl-NL" sz="320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những nguyên nhân</a:t>
                      </a:r>
                      <a:r>
                        <a:rPr lang="vi-VN" sz="320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dẫn tới vấn đề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71" marR="3497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90170"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71" marR="3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90170"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71" marR="3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2873">
                <a:tc vMerge="1">
                  <a:txBody>
                    <a:bodyPr/>
                    <a:lstStyle/>
                    <a:p>
                      <a:endParaRPr lang="en-GB"/>
                    </a:p>
                  </a:txBody>
                  <a:tcPr/>
                </a:tc>
                <a:tc>
                  <a:txBody>
                    <a:bodyPr/>
                    <a:lstStyle/>
                    <a:p>
                      <a:pPr algn="just">
                        <a:lnSpc>
                          <a:spcPct val="130000"/>
                        </a:lnSpc>
                        <a:spcAft>
                          <a:spcPts val="0"/>
                        </a:spcAft>
                      </a:pPr>
                      <a:r>
                        <a:rPr lang="nl-NL" sz="320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Đề xuất được giải pháp để giải quyết vấn đề.</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71" marR="3497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90170"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71" marR="3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90170"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71" marR="3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2873">
                <a:tc rowSpan="2">
                  <a:txBody>
                    <a:bodyPr/>
                    <a:lstStyle/>
                    <a:p>
                      <a:pPr>
                        <a:lnSpc>
                          <a:spcPct val="130000"/>
                        </a:lnSpc>
                        <a:spcAft>
                          <a:spcPts val="0"/>
                        </a:spcAft>
                        <a:tabLst>
                          <a:tab pos="90170" algn="l"/>
                        </a:tabLst>
                      </a:pPr>
                      <a:r>
                        <a:rPr lang="nl-NL"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 bài</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71" marR="3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nl-NL" sz="3200">
                          <a:effectLst/>
                          <a:latin typeface="Times New Roman" panose="02020603050405020304" pitchFamily="18" charset="0"/>
                          <a:ea typeface="Calibri" panose="020F0502020204030204" pitchFamily="34" charset="0"/>
                          <a:cs typeface="Times New Roman" panose="02020603050405020304" pitchFamily="18" charset="0"/>
                        </a:rPr>
                        <a:t>Khẳng định những quan điểm của bản thân về vấn đề.</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71" marR="3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90170"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71" marR="3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90170"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71" marR="3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4309">
                <a:tc vMerge="1">
                  <a:txBody>
                    <a:bodyPr/>
                    <a:lstStyle/>
                    <a:p>
                      <a:endParaRPr lang="en-GB"/>
                    </a:p>
                  </a:txBody>
                  <a:tcPr/>
                </a:tc>
                <a:tc>
                  <a:txBody>
                    <a:bodyPr/>
                    <a:lstStyle/>
                    <a:p>
                      <a:pPr>
                        <a:lnSpc>
                          <a:spcPct val="130000"/>
                        </a:lnSpc>
                        <a:spcAft>
                          <a:spcPts val="0"/>
                        </a:spcAft>
                      </a:pPr>
                      <a:r>
                        <a:rPr lang="nl-NL" sz="3200">
                          <a:effectLst/>
                          <a:latin typeface="Times New Roman" panose="02020603050405020304" pitchFamily="18" charset="0"/>
                          <a:ea typeface="Calibri" panose="020F0502020204030204" pitchFamily="34" charset="0"/>
                          <a:cs typeface="Times New Roman" panose="02020603050405020304" pitchFamily="18" charset="0"/>
                        </a:rPr>
                        <a:t> Nêu lên suy nghĩ, mong muốn của bản thân liên quan đến vấn đề.</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71" marR="3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90170"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71" marR="3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90170"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71" marR="3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rowSpan="4">
                  <a:txBody>
                    <a:bodyPr/>
                    <a:lstStyle/>
                    <a:p>
                      <a:pPr>
                        <a:lnSpc>
                          <a:spcPct val="130000"/>
                        </a:lnSpc>
                        <a:spcAft>
                          <a:spcPts val="0"/>
                        </a:spcAft>
                        <a:tabLst>
                          <a:tab pos="90170" algn="l"/>
                        </a:tabLst>
                      </a:pPr>
                      <a:r>
                        <a:rPr lang="nl-NL"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Kĩ năng, trình bày diễn đạt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71" marR="3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90170"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Sắp xếp các ý triển khai và dẫn chứng hợp lí.</a:t>
                      </a:r>
                      <a:r>
                        <a:rPr lang="nl-NL" sz="3200">
                          <a:effectLst/>
                          <a:latin typeface="Times New Roman" panose="02020603050405020304" pitchFamily="18" charset="0"/>
                          <a:ea typeface="Times New Roman" panose="02020603050405020304" pitchFamily="18" charset="0"/>
                          <a:cs typeface="Times New Roman" panose="02020603050405020304" pitchFamily="18" charset="0"/>
                        </a:rPr>
                        <a:t> Trình bày được ý kiến về vấn đề bằng hệ thống luận điểm chặt chẽ, lí lẽ thuyết phục, bằng chứng tiêu biểu và xác thực.</a:t>
                      </a: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 Biết sử dụng thao tác chứng minh và bác bỏ</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71" marR="3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90170"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71" marR="3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90170"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71" marR="3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2873">
                <a:tc vMerge="1">
                  <a:txBody>
                    <a:bodyPr/>
                    <a:lstStyle/>
                    <a:p>
                      <a:endParaRPr lang="en-GB"/>
                    </a:p>
                  </a:txBody>
                  <a:tcPr/>
                </a:tc>
                <a:tc>
                  <a:txBody>
                    <a:bodyPr/>
                    <a:lstStyle/>
                    <a:p>
                      <a:pPr>
                        <a:lnSpc>
                          <a:spcPct val="130000"/>
                        </a:lnSpc>
                        <a:spcAft>
                          <a:spcPts val="0"/>
                        </a:spcAft>
                        <a:tabLst>
                          <a:tab pos="90170"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Bố cục chặt chẽ, trình bày mạch lạc.</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71" marR="3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90170"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71" marR="3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90170"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71" marR="3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281">
                <a:tc vMerge="1">
                  <a:txBody>
                    <a:bodyPr/>
                    <a:lstStyle/>
                    <a:p>
                      <a:endParaRPr lang="en-GB"/>
                    </a:p>
                  </a:txBody>
                  <a:tcPr/>
                </a:tc>
                <a:tc>
                  <a:txBody>
                    <a:bodyPr/>
                    <a:lstStyle/>
                    <a:p>
                      <a:pPr>
                        <a:lnSpc>
                          <a:spcPct val="130000"/>
                        </a:lnSpc>
                        <a:spcAft>
                          <a:spcPts val="0"/>
                        </a:spcAft>
                        <a:tabLst>
                          <a:tab pos="90170"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Đảm bảo chính tả, dùng từ và diễn đạt.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71" marR="3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90170"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71" marR="3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90170"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71" marR="3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2873">
                <a:tc vMerge="1">
                  <a:txBody>
                    <a:bodyPr/>
                    <a:lstStyle/>
                    <a:p>
                      <a:endParaRPr lang="en-GB"/>
                    </a:p>
                  </a:txBody>
                  <a:tcPr/>
                </a:tc>
                <a:tc>
                  <a:txBody>
                    <a:bodyPr/>
                    <a:lstStyle/>
                    <a:p>
                      <a:pPr>
                        <a:lnSpc>
                          <a:spcPct val="130000"/>
                        </a:lnSpc>
                        <a:spcAft>
                          <a:spcPts val="0"/>
                        </a:spcAft>
                        <a:tabLst>
                          <a:tab pos="90170"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Sử dụng các từ ngữ, câu văn để liên kết các ý.</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71" marR="3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90170"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71" marR="3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90170"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71" marR="349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32936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sp>
        <p:nvSpPr>
          <p:cNvPr id="3" name="Freeform 3"/>
          <p:cNvSpPr/>
          <p:nvPr/>
        </p:nvSpPr>
        <p:spPr>
          <a:xfrm>
            <a:off x="0" y="-571500"/>
            <a:ext cx="1766167" cy="2253482"/>
          </a:xfrm>
          <a:custGeom>
            <a:avLst/>
            <a:gdLst/>
            <a:ahLst/>
            <a:cxnLst/>
            <a:rect l="l" t="t" r="r" b="b"/>
            <a:pathLst>
              <a:path w="1766167" h="2253482">
                <a:moveTo>
                  <a:pt x="0" y="0"/>
                </a:moveTo>
                <a:lnTo>
                  <a:pt x="1766167" y="0"/>
                </a:lnTo>
                <a:lnTo>
                  <a:pt x="1766167" y="2253482"/>
                </a:lnTo>
                <a:lnTo>
                  <a:pt x="0" y="2253482"/>
                </a:lnTo>
                <a:lnTo>
                  <a:pt x="0" y="0"/>
                </a:lnTo>
                <a:close/>
              </a:path>
            </a:pathLst>
          </a:custGeom>
          <a:blipFill>
            <a:blip r:embed="rId3"/>
            <a:stretch>
              <a:fillRect/>
            </a:stretch>
          </a:blipFill>
        </p:spPr>
      </p:sp>
      <p:sp>
        <p:nvSpPr>
          <p:cNvPr id="4" name="Freeform 4"/>
          <p:cNvSpPr/>
          <p:nvPr/>
        </p:nvSpPr>
        <p:spPr>
          <a:xfrm>
            <a:off x="-880320" y="7865407"/>
            <a:ext cx="12883581" cy="3124268"/>
          </a:xfrm>
          <a:custGeom>
            <a:avLst/>
            <a:gdLst/>
            <a:ahLst/>
            <a:cxnLst/>
            <a:rect l="l" t="t" r="r" b="b"/>
            <a:pathLst>
              <a:path w="12883581" h="3124268">
                <a:moveTo>
                  <a:pt x="0" y="0"/>
                </a:moveTo>
                <a:lnTo>
                  <a:pt x="12883581" y="0"/>
                </a:lnTo>
                <a:lnTo>
                  <a:pt x="12883581" y="3124268"/>
                </a:lnTo>
                <a:lnTo>
                  <a:pt x="0" y="3124268"/>
                </a:lnTo>
                <a:lnTo>
                  <a:pt x="0" y="0"/>
                </a:lnTo>
                <a:close/>
              </a:path>
            </a:pathLst>
          </a:custGeom>
          <a:blipFill>
            <a:blip r:embed="rId4"/>
            <a:stretch>
              <a:fillRect/>
            </a:stretch>
          </a:blipFill>
        </p:spPr>
      </p:sp>
      <p:sp>
        <p:nvSpPr>
          <p:cNvPr id="5" name="Freeform 5"/>
          <p:cNvSpPr/>
          <p:nvPr/>
        </p:nvSpPr>
        <p:spPr>
          <a:xfrm flipH="1">
            <a:off x="6949376" y="7696166"/>
            <a:ext cx="12883581" cy="3124268"/>
          </a:xfrm>
          <a:custGeom>
            <a:avLst/>
            <a:gdLst/>
            <a:ahLst/>
            <a:cxnLst/>
            <a:rect l="l" t="t" r="r" b="b"/>
            <a:pathLst>
              <a:path w="12883581" h="3124268">
                <a:moveTo>
                  <a:pt x="12883581" y="0"/>
                </a:moveTo>
                <a:lnTo>
                  <a:pt x="0" y="0"/>
                </a:lnTo>
                <a:lnTo>
                  <a:pt x="0" y="3124268"/>
                </a:lnTo>
                <a:lnTo>
                  <a:pt x="12883581" y="3124268"/>
                </a:lnTo>
                <a:lnTo>
                  <a:pt x="12883581" y="0"/>
                </a:lnTo>
                <a:close/>
              </a:path>
            </a:pathLst>
          </a:custGeom>
          <a:blipFill>
            <a:blip r:embed="rId4"/>
            <a:stretch>
              <a:fillRect/>
            </a:stretch>
          </a:blipFill>
        </p:spPr>
      </p:sp>
      <p:sp>
        <p:nvSpPr>
          <p:cNvPr id="6" name="Freeform 6"/>
          <p:cNvSpPr/>
          <p:nvPr/>
        </p:nvSpPr>
        <p:spPr>
          <a:xfrm>
            <a:off x="16535400" y="-755846"/>
            <a:ext cx="1066355" cy="1345558"/>
          </a:xfrm>
          <a:custGeom>
            <a:avLst/>
            <a:gdLst/>
            <a:ahLst/>
            <a:cxnLst/>
            <a:rect l="l" t="t" r="r" b="b"/>
            <a:pathLst>
              <a:path w="1066355" h="1345558">
                <a:moveTo>
                  <a:pt x="0" y="0"/>
                </a:moveTo>
                <a:lnTo>
                  <a:pt x="1066355" y="0"/>
                </a:lnTo>
                <a:lnTo>
                  <a:pt x="1066355" y="1345558"/>
                </a:lnTo>
                <a:lnTo>
                  <a:pt x="0" y="1345558"/>
                </a:lnTo>
                <a:lnTo>
                  <a:pt x="0" y="0"/>
                </a:lnTo>
                <a:close/>
              </a:path>
            </a:pathLst>
          </a:custGeom>
          <a:blipFill>
            <a:blip r:embed="rId5"/>
            <a:stretch>
              <a:fillRect/>
            </a:stretch>
          </a:blipFill>
        </p:spPr>
      </p:sp>
      <p:sp>
        <p:nvSpPr>
          <p:cNvPr id="8" name="Freeform 8"/>
          <p:cNvSpPr/>
          <p:nvPr/>
        </p:nvSpPr>
        <p:spPr>
          <a:xfrm rot="-1852096">
            <a:off x="8038724" y="8106746"/>
            <a:ext cx="626436" cy="617040"/>
          </a:xfrm>
          <a:custGeom>
            <a:avLst/>
            <a:gdLst/>
            <a:ahLst/>
            <a:cxnLst/>
            <a:rect l="l" t="t" r="r" b="b"/>
            <a:pathLst>
              <a:path w="626436" h="617040">
                <a:moveTo>
                  <a:pt x="0" y="0"/>
                </a:moveTo>
                <a:lnTo>
                  <a:pt x="626437" y="0"/>
                </a:lnTo>
                <a:lnTo>
                  <a:pt x="626437" y="617039"/>
                </a:lnTo>
                <a:lnTo>
                  <a:pt x="0" y="617039"/>
                </a:lnTo>
                <a:lnTo>
                  <a:pt x="0" y="0"/>
                </a:lnTo>
                <a:close/>
              </a:path>
            </a:pathLst>
          </a:custGeom>
          <a:blipFill>
            <a:blip r:embed="rId6"/>
            <a:stretch>
              <a:fillRect/>
            </a:stretch>
          </a:blipFill>
        </p:spPr>
      </p:sp>
      <p:sp>
        <p:nvSpPr>
          <p:cNvPr id="9" name="Freeform 9"/>
          <p:cNvSpPr/>
          <p:nvPr/>
        </p:nvSpPr>
        <p:spPr>
          <a:xfrm rot="-1852096" flipH="1">
            <a:off x="9824556" y="7982405"/>
            <a:ext cx="626436" cy="617040"/>
          </a:xfrm>
          <a:custGeom>
            <a:avLst/>
            <a:gdLst/>
            <a:ahLst/>
            <a:cxnLst/>
            <a:rect l="l" t="t" r="r" b="b"/>
            <a:pathLst>
              <a:path w="626436" h="617040">
                <a:moveTo>
                  <a:pt x="626437" y="0"/>
                </a:moveTo>
                <a:lnTo>
                  <a:pt x="0" y="0"/>
                </a:lnTo>
                <a:lnTo>
                  <a:pt x="0" y="617039"/>
                </a:lnTo>
                <a:lnTo>
                  <a:pt x="626437" y="617039"/>
                </a:lnTo>
                <a:lnTo>
                  <a:pt x="626437" y="0"/>
                </a:lnTo>
                <a:close/>
              </a:path>
            </a:pathLst>
          </a:custGeom>
          <a:blipFill>
            <a:blip r:embed="rId6"/>
            <a:stretch>
              <a:fillRect/>
            </a:stretch>
          </a:blipFill>
        </p:spPr>
      </p:sp>
      <p:sp>
        <p:nvSpPr>
          <p:cNvPr id="10" name="Rectangle 9"/>
          <p:cNvSpPr/>
          <p:nvPr/>
        </p:nvSpPr>
        <p:spPr>
          <a:xfrm>
            <a:off x="2024704" y="127117"/>
            <a:ext cx="14619591" cy="1569660"/>
          </a:xfrm>
          <a:prstGeom prst="rect">
            <a:avLst/>
          </a:prstGeom>
        </p:spPr>
        <p:txBody>
          <a:bodyPr wrap="square">
            <a:spAutoFit/>
          </a:bodyPr>
          <a:lstStyle/>
          <a:p>
            <a:pPr algn="ctr">
              <a:spcAft>
                <a:spcPts val="800"/>
              </a:spcAft>
            </a:pPr>
            <a:r>
              <a:rPr lang="vi-VN" sz="4800" b="1">
                <a:latin typeface="Times New Roman" panose="02020603050405020304" pitchFamily="18" charset="0"/>
                <a:ea typeface="Calibri" panose="020F0502020204030204" pitchFamily="34" charset="0"/>
                <a:cs typeface="Times New Roman" panose="02020603050405020304" pitchFamily="18" charset="0"/>
              </a:rPr>
              <a:t>2. Rèn luyện kĩ năng viết: Sử dụng thao tác nghị luận chứng minh và bác bỏ trong văn nghị luận.</a:t>
            </a:r>
            <a:endParaRPr lang="en-GB" sz="4800">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6781800" y="1604985"/>
            <a:ext cx="2957861" cy="812723"/>
          </a:xfrm>
          <a:prstGeom prst="rect">
            <a:avLst/>
          </a:prstGeom>
        </p:spPr>
        <p:txBody>
          <a:bodyPr wrap="none">
            <a:spAutoFit/>
          </a:bodyPr>
          <a:lstStyle/>
          <a:p>
            <a:pPr algn="just">
              <a:lnSpc>
                <a:spcPct val="130000"/>
              </a:lnSpc>
              <a:spcAft>
                <a:spcPts val="800"/>
              </a:spcAft>
            </a:pPr>
            <a:r>
              <a:rPr lang="en-US" sz="4000" b="1">
                <a:latin typeface="Times New Roman" panose="02020603050405020304" pitchFamily="18" charset="0"/>
                <a:ea typeface="Calibri" panose="020F0502020204030204" pitchFamily="34" charset="0"/>
                <a:cs typeface="Times New Roman" panose="02020603050405020304" pitchFamily="18" charset="0"/>
              </a:rPr>
              <a:t>a. </a:t>
            </a:r>
            <a:r>
              <a:rPr lang="vi-VN" sz="4000" b="1">
                <a:latin typeface="Times New Roman" panose="02020603050405020304" pitchFamily="18" charset="0"/>
                <a:ea typeface="Calibri" panose="020F0502020204030204" pitchFamily="34" charset="0"/>
                <a:cs typeface="Times New Roman" panose="02020603050405020304" pitchFamily="18" charset="0"/>
              </a:rPr>
              <a:t>Cách thức</a:t>
            </a:r>
            <a:endParaRPr lang="en-GB" sz="4000">
              <a:effectLst/>
              <a:latin typeface="Times New Roman" panose="02020603050405020304" pitchFamily="18" charset="0"/>
              <a:ea typeface="Times New Roman" panose="02020603050405020304"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374941329"/>
              </p:ext>
            </p:extLst>
          </p:nvPr>
        </p:nvGraphicFramePr>
        <p:xfrm>
          <a:off x="977743" y="2624664"/>
          <a:ext cx="16230599" cy="5071872"/>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2362199"/>
                <a:gridCol w="7164781"/>
                <a:gridCol w="6703619"/>
              </a:tblGrid>
              <a:tr h="467406">
                <a:tc>
                  <a:txBody>
                    <a:bodyPr/>
                    <a:lstStyle/>
                    <a:p>
                      <a:pPr algn="ctr">
                        <a:lnSpc>
                          <a:spcPct val="130000"/>
                        </a:lnSpc>
                        <a:spcAft>
                          <a:spcPts val="800"/>
                        </a:spcAft>
                      </a:pPr>
                      <a:r>
                        <a:rPr lang="vi-VN" sz="3200" b="1">
                          <a:effectLst/>
                          <a:latin typeface="Times New Roman" panose="02020603050405020304" pitchFamily="18" charset="0"/>
                          <a:ea typeface="Calibri" panose="020F0502020204030204" pitchFamily="34" charset="0"/>
                          <a:cs typeface="Times New Roman" panose="02020603050405020304" pitchFamily="18" charset="0"/>
                        </a:rPr>
                        <a:t>Thao tác</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84" marR="57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800"/>
                        </a:spcAft>
                      </a:pPr>
                      <a:r>
                        <a:rPr lang="vi-VN" sz="3200" b="1">
                          <a:effectLst/>
                          <a:latin typeface="Times New Roman" panose="02020603050405020304" pitchFamily="18" charset="0"/>
                          <a:ea typeface="Calibri" panose="020F0502020204030204" pitchFamily="34" charset="0"/>
                          <a:cs typeface="Times New Roman" panose="02020603050405020304" pitchFamily="18" charset="0"/>
                        </a:rPr>
                        <a:t>Chứng minh</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84" marR="57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800"/>
                        </a:spcAft>
                      </a:pPr>
                      <a:r>
                        <a:rPr lang="vi-VN" sz="3200" b="1">
                          <a:effectLst/>
                          <a:latin typeface="Times New Roman" panose="02020603050405020304" pitchFamily="18" charset="0"/>
                          <a:ea typeface="Calibri" panose="020F0502020204030204" pitchFamily="34" charset="0"/>
                          <a:cs typeface="Times New Roman" panose="02020603050405020304" pitchFamily="18" charset="0"/>
                        </a:rPr>
                        <a:t>Bác bỏ</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84" marR="57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34812">
                <a:tc>
                  <a:txBody>
                    <a:bodyPr/>
                    <a:lstStyle/>
                    <a:p>
                      <a:pPr algn="ctr">
                        <a:lnSpc>
                          <a:spcPct val="130000"/>
                        </a:lnSpc>
                        <a:spcAft>
                          <a:spcPts val="800"/>
                        </a:spcAft>
                      </a:pPr>
                      <a:r>
                        <a:rPr lang="vi-VN" sz="3200" b="1">
                          <a:effectLst/>
                          <a:latin typeface="Times New Roman" panose="02020603050405020304" pitchFamily="18" charset="0"/>
                          <a:ea typeface="Calibri" panose="020F0502020204030204" pitchFamily="34" charset="0"/>
                          <a:cs typeface="Times New Roman" panose="02020603050405020304" pitchFamily="18" charset="0"/>
                        </a:rPr>
                        <a:t>Phương tiện thực hiện</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84" marR="57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8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Dùng bằng chứng tiêu biểu, điển hình.</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84" marR="57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8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Dùng lí lẽ và lập luận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84" marR="57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54180">
                <a:tc>
                  <a:txBody>
                    <a:bodyPr/>
                    <a:lstStyle/>
                    <a:p>
                      <a:pPr algn="ctr">
                        <a:lnSpc>
                          <a:spcPct val="130000"/>
                        </a:lnSpc>
                        <a:spcAft>
                          <a:spcPts val="800"/>
                        </a:spcAft>
                      </a:pPr>
                      <a:r>
                        <a:rPr lang="vi-VN" sz="3200" b="1">
                          <a:effectLst/>
                          <a:latin typeface="Times New Roman" panose="02020603050405020304" pitchFamily="18" charset="0"/>
                          <a:ea typeface="Calibri" panose="020F0502020204030204" pitchFamily="34" charset="0"/>
                          <a:cs typeface="Times New Roman" panose="02020603050405020304" pitchFamily="18" charset="0"/>
                        </a:rPr>
                        <a:t>Cách thức và mục đích</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84" marR="57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8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Dùng các bằng chứng này để </a:t>
                      </a:r>
                      <a:r>
                        <a:rPr lang="vi-VN" sz="3200" u="sng">
                          <a:effectLst/>
                          <a:latin typeface="Times New Roman" panose="02020603050405020304" pitchFamily="18" charset="0"/>
                          <a:ea typeface="Calibri" panose="020F0502020204030204" pitchFamily="34" charset="0"/>
                          <a:cs typeface="Times New Roman" panose="02020603050405020304" pitchFamily="18" charset="0"/>
                        </a:rPr>
                        <a:t>phân tích, lí giải</a:t>
                      </a:r>
                      <a:r>
                        <a:rPr lang="vi-VN" sz="3200">
                          <a:effectLst/>
                          <a:latin typeface="Times New Roman" panose="02020603050405020304" pitchFamily="18" charset="0"/>
                          <a:ea typeface="Calibri" panose="020F0502020204030204" pitchFamily="34" charset="0"/>
                          <a:cs typeface="Times New Roman" panose="02020603050405020304" pitchFamily="18" charset="0"/>
                        </a:rPr>
                        <a:t> nhằm </a:t>
                      </a:r>
                      <a:r>
                        <a:rPr lang="vi-VN" sz="3200" u="sng">
                          <a:effectLst/>
                          <a:latin typeface="Times New Roman" panose="02020603050405020304" pitchFamily="18" charset="0"/>
                          <a:ea typeface="Calibri" panose="020F0502020204030204" pitchFamily="34" charset="0"/>
                          <a:cs typeface="Times New Roman" panose="02020603050405020304" pitchFamily="18" charset="0"/>
                        </a:rPr>
                        <a:t>làm sáng tỏ một ý kiến, để thuyết phục</a:t>
                      </a:r>
                      <a:r>
                        <a:rPr lang="vi-VN" sz="3200">
                          <a:effectLst/>
                          <a:latin typeface="Times New Roman" panose="02020603050405020304" pitchFamily="18" charset="0"/>
                          <a:ea typeface="Calibri" panose="020F0502020204030204" pitchFamily="34" charset="0"/>
                          <a:cs typeface="Times New Roman" panose="02020603050405020304" pitchFamily="18" charset="0"/>
                        </a:rPr>
                        <a:t> người đọc, người nghe tin vào tính đúng đắn, đáng tin cậy của vấn đề nêu lên.</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84" marR="57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8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Để </a:t>
                      </a:r>
                      <a:r>
                        <a:rPr lang="vi-VN" sz="3200" u="sng">
                          <a:effectLst/>
                          <a:latin typeface="Times New Roman" panose="02020603050405020304" pitchFamily="18" charset="0"/>
                          <a:ea typeface="Calibri" panose="020F0502020204030204" pitchFamily="34" charset="0"/>
                          <a:cs typeface="Times New Roman" panose="02020603050405020304" pitchFamily="18" charset="0"/>
                        </a:rPr>
                        <a:t>phủ nhận ý kiến</a:t>
                      </a:r>
                      <a:r>
                        <a:rPr lang="vi-VN" sz="3200">
                          <a:effectLst/>
                          <a:latin typeface="Times New Roman" panose="02020603050405020304" pitchFamily="18" charset="0"/>
                          <a:ea typeface="Calibri" panose="020F0502020204030204" pitchFamily="34" charset="0"/>
                          <a:cs typeface="Times New Roman" panose="02020603050405020304" pitchFamily="18" charset="0"/>
                        </a:rPr>
                        <a:t>, quan điểm thiếu chính xác của người khác, nhằm </a:t>
                      </a:r>
                      <a:r>
                        <a:rPr lang="vi-VN" sz="3200" u="sng">
                          <a:effectLst/>
                          <a:latin typeface="Times New Roman" panose="02020603050405020304" pitchFamily="18" charset="0"/>
                          <a:ea typeface="Calibri" panose="020F0502020204030204" pitchFamily="34" charset="0"/>
                          <a:cs typeface="Times New Roman" panose="02020603050405020304" pitchFamily="18" charset="0"/>
                        </a:rPr>
                        <a:t>làm rõ sự sai trái cần phê phán</a:t>
                      </a:r>
                      <a:r>
                        <a:rPr lang="vi-VN" sz="3200">
                          <a:effectLst/>
                          <a:latin typeface="Times New Roman" panose="02020603050405020304" pitchFamily="18" charset="0"/>
                          <a:ea typeface="Calibri" panose="020F0502020204030204" pitchFamily="34" charset="0"/>
                          <a:cs typeface="Times New Roman" panose="02020603050405020304" pitchFamily="18" charset="0"/>
                        </a:rPr>
                        <a:t>. Từ đó, </a:t>
                      </a:r>
                      <a:r>
                        <a:rPr lang="vi-VN" sz="3200" u="sng">
                          <a:effectLst/>
                          <a:latin typeface="Times New Roman" panose="02020603050405020304" pitchFamily="18" charset="0"/>
                          <a:ea typeface="Calibri" panose="020F0502020204030204" pitchFamily="34" charset="0"/>
                          <a:cs typeface="Times New Roman" panose="02020603050405020304" pitchFamily="18" charset="0"/>
                        </a:rPr>
                        <a:t>khẳng định ý kiến</a:t>
                      </a:r>
                      <a:r>
                        <a:rPr lang="vi-VN" sz="3200">
                          <a:effectLst/>
                          <a:latin typeface="Times New Roman" panose="02020603050405020304" pitchFamily="18" charset="0"/>
                          <a:ea typeface="Calibri" panose="020F0502020204030204" pitchFamily="34" charset="0"/>
                          <a:cs typeface="Times New Roman" panose="02020603050405020304" pitchFamily="18" charset="0"/>
                        </a:rPr>
                        <a:t> của mình để </a:t>
                      </a:r>
                      <a:r>
                        <a:rPr lang="vi-VN" sz="3200" u="sng">
                          <a:effectLst/>
                          <a:latin typeface="Times New Roman" panose="02020603050405020304" pitchFamily="18" charset="0"/>
                          <a:ea typeface="Calibri" panose="020F0502020204030204" pitchFamily="34" charset="0"/>
                          <a:cs typeface="Times New Roman" panose="02020603050405020304" pitchFamily="18" charset="0"/>
                        </a:rPr>
                        <a:t>thuyết phục</a:t>
                      </a:r>
                      <a:r>
                        <a:rPr lang="vi-VN" sz="3200">
                          <a:effectLst/>
                          <a:latin typeface="Times New Roman" panose="02020603050405020304" pitchFamily="18" charset="0"/>
                          <a:ea typeface="Calibri" panose="020F0502020204030204" pitchFamily="34" charset="0"/>
                          <a:cs typeface="Times New Roman" panose="02020603050405020304" pitchFamily="18" charset="0"/>
                        </a:rPr>
                        <a:t> người đọc, người nghe</a:t>
                      </a:r>
                      <a:r>
                        <a:rPr lang="vi-VN" sz="320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84" marR="57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64827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grpSp>
        <p:nvGrpSpPr>
          <p:cNvPr id="3" name="Group 3"/>
          <p:cNvGrpSpPr/>
          <p:nvPr/>
        </p:nvGrpSpPr>
        <p:grpSpPr>
          <a:xfrm>
            <a:off x="-784752" y="8624599"/>
            <a:ext cx="21057187" cy="4800310"/>
            <a:chOff x="0" y="0"/>
            <a:chExt cx="28076250" cy="6400414"/>
          </a:xfrm>
        </p:grpSpPr>
        <p:sp>
          <p:nvSpPr>
            <p:cNvPr id="4" name="Freeform 4"/>
            <p:cNvSpPr/>
            <p:nvPr/>
          </p:nvSpPr>
          <p:spPr>
            <a:xfrm>
              <a:off x="0"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sp>
          <p:nvSpPr>
            <p:cNvPr id="5" name="Freeform 5"/>
            <p:cNvSpPr/>
            <p:nvPr/>
          </p:nvSpPr>
          <p:spPr>
            <a:xfrm>
              <a:off x="8938871"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sp>
          <p:nvSpPr>
            <p:cNvPr id="6" name="Freeform 6"/>
            <p:cNvSpPr/>
            <p:nvPr/>
          </p:nvSpPr>
          <p:spPr>
            <a:xfrm>
              <a:off x="16278253"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grpSp>
      <p:sp>
        <p:nvSpPr>
          <p:cNvPr id="7" name="Freeform 7"/>
          <p:cNvSpPr/>
          <p:nvPr/>
        </p:nvSpPr>
        <p:spPr>
          <a:xfrm>
            <a:off x="2132273" y="0"/>
            <a:ext cx="1766167" cy="2253482"/>
          </a:xfrm>
          <a:custGeom>
            <a:avLst/>
            <a:gdLst/>
            <a:ahLst/>
            <a:cxnLst/>
            <a:rect l="l" t="t" r="r" b="b"/>
            <a:pathLst>
              <a:path w="1766167" h="2253482">
                <a:moveTo>
                  <a:pt x="0" y="0"/>
                </a:moveTo>
                <a:lnTo>
                  <a:pt x="1766167" y="0"/>
                </a:lnTo>
                <a:lnTo>
                  <a:pt x="1766167" y="2253482"/>
                </a:lnTo>
                <a:lnTo>
                  <a:pt x="0" y="2253482"/>
                </a:lnTo>
                <a:lnTo>
                  <a:pt x="0" y="0"/>
                </a:lnTo>
                <a:close/>
              </a:path>
            </a:pathLst>
          </a:custGeom>
          <a:blipFill>
            <a:blip r:embed="rId4"/>
            <a:stretch>
              <a:fillRect/>
            </a:stretch>
          </a:blipFill>
        </p:spPr>
      </p:sp>
      <p:sp>
        <p:nvSpPr>
          <p:cNvPr id="8" name="Freeform 8"/>
          <p:cNvSpPr/>
          <p:nvPr/>
        </p:nvSpPr>
        <p:spPr>
          <a:xfrm>
            <a:off x="1600200" y="1343266"/>
            <a:ext cx="16230600" cy="5288470"/>
          </a:xfrm>
          <a:custGeom>
            <a:avLst/>
            <a:gdLst/>
            <a:ahLst/>
            <a:cxnLst/>
            <a:rect l="l" t="t" r="r" b="b"/>
            <a:pathLst>
              <a:path w="16230600" h="5288470">
                <a:moveTo>
                  <a:pt x="0" y="0"/>
                </a:moveTo>
                <a:lnTo>
                  <a:pt x="16230600" y="0"/>
                </a:lnTo>
                <a:lnTo>
                  <a:pt x="16230600" y="5288471"/>
                </a:lnTo>
                <a:lnTo>
                  <a:pt x="0" y="5288471"/>
                </a:lnTo>
                <a:lnTo>
                  <a:pt x="0" y="0"/>
                </a:lnTo>
                <a:close/>
              </a:path>
            </a:pathLst>
          </a:custGeom>
          <a:blipFill>
            <a:blip r:embed="rId5"/>
            <a:stretch>
              <a:fillRect/>
            </a:stretch>
          </a:blipFill>
        </p:spPr>
      </p:sp>
      <p:sp>
        <p:nvSpPr>
          <p:cNvPr id="9" name="Freeform 9"/>
          <p:cNvSpPr/>
          <p:nvPr/>
        </p:nvSpPr>
        <p:spPr>
          <a:xfrm>
            <a:off x="-479223" y="6833596"/>
            <a:ext cx="3015846" cy="3112390"/>
          </a:xfrm>
          <a:custGeom>
            <a:avLst/>
            <a:gdLst/>
            <a:ahLst/>
            <a:cxnLst/>
            <a:rect l="l" t="t" r="r" b="b"/>
            <a:pathLst>
              <a:path w="3015846" h="3112390">
                <a:moveTo>
                  <a:pt x="0" y="0"/>
                </a:moveTo>
                <a:lnTo>
                  <a:pt x="3015846" y="0"/>
                </a:lnTo>
                <a:lnTo>
                  <a:pt x="3015846" y="3112390"/>
                </a:lnTo>
                <a:lnTo>
                  <a:pt x="0" y="3112390"/>
                </a:lnTo>
                <a:lnTo>
                  <a:pt x="0" y="0"/>
                </a:lnTo>
                <a:close/>
              </a:path>
            </a:pathLst>
          </a:custGeom>
          <a:blipFill>
            <a:blip r:embed="rId6"/>
            <a:stretch>
              <a:fillRect/>
            </a:stretch>
          </a:blipFill>
        </p:spPr>
      </p:sp>
      <p:sp>
        <p:nvSpPr>
          <p:cNvPr id="10" name="Freeform 10"/>
          <p:cNvSpPr/>
          <p:nvPr/>
        </p:nvSpPr>
        <p:spPr>
          <a:xfrm flipH="1">
            <a:off x="10258960" y="8389791"/>
            <a:ext cx="8715142" cy="2113422"/>
          </a:xfrm>
          <a:custGeom>
            <a:avLst/>
            <a:gdLst/>
            <a:ahLst/>
            <a:cxnLst/>
            <a:rect l="l" t="t" r="r" b="b"/>
            <a:pathLst>
              <a:path w="8715142" h="2113422">
                <a:moveTo>
                  <a:pt x="8715142" y="0"/>
                </a:moveTo>
                <a:lnTo>
                  <a:pt x="0" y="0"/>
                </a:lnTo>
                <a:lnTo>
                  <a:pt x="0" y="2113422"/>
                </a:lnTo>
                <a:lnTo>
                  <a:pt x="8715142" y="2113422"/>
                </a:lnTo>
                <a:lnTo>
                  <a:pt x="8715142" y="0"/>
                </a:lnTo>
                <a:close/>
              </a:path>
            </a:pathLst>
          </a:custGeom>
          <a:blipFill>
            <a:blip r:embed="rId7"/>
            <a:stretch>
              <a:fillRect/>
            </a:stretch>
          </a:blipFill>
        </p:spPr>
      </p:sp>
      <p:sp>
        <p:nvSpPr>
          <p:cNvPr id="12" name="TextBox 12"/>
          <p:cNvSpPr txBox="1"/>
          <p:nvPr/>
        </p:nvSpPr>
        <p:spPr>
          <a:xfrm>
            <a:off x="2964399" y="4518111"/>
            <a:ext cx="12257287" cy="1050224"/>
          </a:xfrm>
          <a:prstGeom prst="rect">
            <a:avLst/>
          </a:prstGeom>
        </p:spPr>
        <p:txBody>
          <a:bodyPr lIns="0" tIns="0" rIns="0" bIns="0" rtlCol="0" anchor="t">
            <a:spAutoFit/>
          </a:bodyPr>
          <a:lstStyle/>
          <a:p>
            <a:pPr algn="ctr">
              <a:lnSpc>
                <a:spcPts val="4710"/>
              </a:lnSpc>
            </a:pPr>
            <a:r>
              <a:rPr lang="vi-VN" sz="19900" b="1">
                <a:latin typeface="Times New Roman" panose="02020603050405020304" pitchFamily="18" charset="0"/>
                <a:cs typeface="Times New Roman" panose="02020603050405020304" pitchFamily="18" charset="0"/>
              </a:rPr>
              <a:t>b. Bài tập</a:t>
            </a:r>
            <a:endParaRPr lang="en-US" sz="16600">
              <a:solidFill>
                <a:srgbClr val="F3F6F7"/>
              </a:solidFill>
              <a:latin typeface="Times New Roman" panose="02020603050405020304" pitchFamily="18" charset="0"/>
              <a:ea typeface="Montserrat Classic Bold"/>
              <a:cs typeface="Times New Roman" panose="02020603050405020304" pitchFamily="18" charset="0"/>
              <a:sym typeface="Montserrat Classic Bold"/>
            </a:endParaRPr>
          </a:p>
        </p:txBody>
      </p:sp>
    </p:spTree>
    <p:extLst>
      <p:ext uri="{BB962C8B-B14F-4D97-AF65-F5344CB8AC3E}">
        <p14:creationId xmlns:p14="http://schemas.microsoft.com/office/powerpoint/2010/main" val="25704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sp>
        <p:nvSpPr>
          <p:cNvPr id="3" name="Freeform 3"/>
          <p:cNvSpPr/>
          <p:nvPr/>
        </p:nvSpPr>
        <p:spPr>
          <a:xfrm>
            <a:off x="0" y="-571500"/>
            <a:ext cx="1766167" cy="2253482"/>
          </a:xfrm>
          <a:custGeom>
            <a:avLst/>
            <a:gdLst/>
            <a:ahLst/>
            <a:cxnLst/>
            <a:rect l="l" t="t" r="r" b="b"/>
            <a:pathLst>
              <a:path w="1766167" h="2253482">
                <a:moveTo>
                  <a:pt x="0" y="0"/>
                </a:moveTo>
                <a:lnTo>
                  <a:pt x="1766167" y="0"/>
                </a:lnTo>
                <a:lnTo>
                  <a:pt x="1766167" y="2253482"/>
                </a:lnTo>
                <a:lnTo>
                  <a:pt x="0" y="2253482"/>
                </a:lnTo>
                <a:lnTo>
                  <a:pt x="0" y="0"/>
                </a:lnTo>
                <a:close/>
              </a:path>
            </a:pathLst>
          </a:custGeom>
          <a:blipFill>
            <a:blip r:embed="rId3"/>
            <a:stretch>
              <a:fillRect/>
            </a:stretch>
          </a:blipFill>
        </p:spPr>
      </p:sp>
      <p:sp>
        <p:nvSpPr>
          <p:cNvPr id="4" name="Freeform 4"/>
          <p:cNvSpPr/>
          <p:nvPr/>
        </p:nvSpPr>
        <p:spPr>
          <a:xfrm>
            <a:off x="-880320" y="7865407"/>
            <a:ext cx="12883581" cy="3124268"/>
          </a:xfrm>
          <a:custGeom>
            <a:avLst/>
            <a:gdLst/>
            <a:ahLst/>
            <a:cxnLst/>
            <a:rect l="l" t="t" r="r" b="b"/>
            <a:pathLst>
              <a:path w="12883581" h="3124268">
                <a:moveTo>
                  <a:pt x="0" y="0"/>
                </a:moveTo>
                <a:lnTo>
                  <a:pt x="12883581" y="0"/>
                </a:lnTo>
                <a:lnTo>
                  <a:pt x="12883581" y="3124268"/>
                </a:lnTo>
                <a:lnTo>
                  <a:pt x="0" y="3124268"/>
                </a:lnTo>
                <a:lnTo>
                  <a:pt x="0" y="0"/>
                </a:lnTo>
                <a:close/>
              </a:path>
            </a:pathLst>
          </a:custGeom>
          <a:blipFill>
            <a:blip r:embed="rId4"/>
            <a:stretch>
              <a:fillRect/>
            </a:stretch>
          </a:blipFill>
        </p:spPr>
      </p:sp>
      <p:sp>
        <p:nvSpPr>
          <p:cNvPr id="5" name="Freeform 5"/>
          <p:cNvSpPr/>
          <p:nvPr/>
        </p:nvSpPr>
        <p:spPr>
          <a:xfrm flipH="1">
            <a:off x="6949376" y="7696166"/>
            <a:ext cx="12883581" cy="3124268"/>
          </a:xfrm>
          <a:custGeom>
            <a:avLst/>
            <a:gdLst/>
            <a:ahLst/>
            <a:cxnLst/>
            <a:rect l="l" t="t" r="r" b="b"/>
            <a:pathLst>
              <a:path w="12883581" h="3124268">
                <a:moveTo>
                  <a:pt x="12883581" y="0"/>
                </a:moveTo>
                <a:lnTo>
                  <a:pt x="0" y="0"/>
                </a:lnTo>
                <a:lnTo>
                  <a:pt x="0" y="3124268"/>
                </a:lnTo>
                <a:lnTo>
                  <a:pt x="12883581" y="3124268"/>
                </a:lnTo>
                <a:lnTo>
                  <a:pt x="12883581" y="0"/>
                </a:lnTo>
                <a:close/>
              </a:path>
            </a:pathLst>
          </a:custGeom>
          <a:blipFill>
            <a:blip r:embed="rId4"/>
            <a:stretch>
              <a:fillRect/>
            </a:stretch>
          </a:blipFill>
        </p:spPr>
      </p:sp>
      <p:sp>
        <p:nvSpPr>
          <p:cNvPr id="6" name="Freeform 6"/>
          <p:cNvSpPr/>
          <p:nvPr/>
        </p:nvSpPr>
        <p:spPr>
          <a:xfrm>
            <a:off x="16535400" y="-755846"/>
            <a:ext cx="1066355" cy="1345558"/>
          </a:xfrm>
          <a:custGeom>
            <a:avLst/>
            <a:gdLst/>
            <a:ahLst/>
            <a:cxnLst/>
            <a:rect l="l" t="t" r="r" b="b"/>
            <a:pathLst>
              <a:path w="1066355" h="1345558">
                <a:moveTo>
                  <a:pt x="0" y="0"/>
                </a:moveTo>
                <a:lnTo>
                  <a:pt x="1066355" y="0"/>
                </a:lnTo>
                <a:lnTo>
                  <a:pt x="1066355" y="1345558"/>
                </a:lnTo>
                <a:lnTo>
                  <a:pt x="0" y="1345558"/>
                </a:lnTo>
                <a:lnTo>
                  <a:pt x="0" y="0"/>
                </a:lnTo>
                <a:close/>
              </a:path>
            </a:pathLst>
          </a:custGeom>
          <a:blipFill>
            <a:blip r:embed="rId5"/>
            <a:stretch>
              <a:fillRect/>
            </a:stretch>
          </a:blipFill>
        </p:spPr>
      </p:sp>
      <p:sp>
        <p:nvSpPr>
          <p:cNvPr id="8" name="Freeform 8"/>
          <p:cNvSpPr/>
          <p:nvPr/>
        </p:nvSpPr>
        <p:spPr>
          <a:xfrm rot="-1852096">
            <a:off x="3151557" y="7131368"/>
            <a:ext cx="626436" cy="617040"/>
          </a:xfrm>
          <a:custGeom>
            <a:avLst/>
            <a:gdLst/>
            <a:ahLst/>
            <a:cxnLst/>
            <a:rect l="l" t="t" r="r" b="b"/>
            <a:pathLst>
              <a:path w="626436" h="617040">
                <a:moveTo>
                  <a:pt x="0" y="0"/>
                </a:moveTo>
                <a:lnTo>
                  <a:pt x="626437" y="0"/>
                </a:lnTo>
                <a:lnTo>
                  <a:pt x="626437" y="617039"/>
                </a:lnTo>
                <a:lnTo>
                  <a:pt x="0" y="617039"/>
                </a:lnTo>
                <a:lnTo>
                  <a:pt x="0" y="0"/>
                </a:lnTo>
                <a:close/>
              </a:path>
            </a:pathLst>
          </a:custGeom>
          <a:blipFill>
            <a:blip r:embed="rId6"/>
            <a:stretch>
              <a:fillRect/>
            </a:stretch>
          </a:blipFill>
        </p:spPr>
      </p:sp>
      <p:sp>
        <p:nvSpPr>
          <p:cNvPr id="9" name="Freeform 9"/>
          <p:cNvSpPr/>
          <p:nvPr/>
        </p:nvSpPr>
        <p:spPr>
          <a:xfrm rot="-1852096" flipH="1">
            <a:off x="14103141" y="6962127"/>
            <a:ext cx="626436" cy="617040"/>
          </a:xfrm>
          <a:custGeom>
            <a:avLst/>
            <a:gdLst/>
            <a:ahLst/>
            <a:cxnLst/>
            <a:rect l="l" t="t" r="r" b="b"/>
            <a:pathLst>
              <a:path w="626436" h="617040">
                <a:moveTo>
                  <a:pt x="626437" y="0"/>
                </a:moveTo>
                <a:lnTo>
                  <a:pt x="0" y="0"/>
                </a:lnTo>
                <a:lnTo>
                  <a:pt x="0" y="617039"/>
                </a:lnTo>
                <a:lnTo>
                  <a:pt x="626437" y="617039"/>
                </a:lnTo>
                <a:lnTo>
                  <a:pt x="626437" y="0"/>
                </a:lnTo>
                <a:close/>
              </a:path>
            </a:pathLst>
          </a:custGeom>
          <a:blipFill>
            <a:blip r:embed="rId6"/>
            <a:stretch>
              <a:fillRect/>
            </a:stretch>
          </a:blipFill>
        </p:spPr>
      </p:sp>
      <p:sp>
        <p:nvSpPr>
          <p:cNvPr id="10" name="Rectangle 9"/>
          <p:cNvSpPr/>
          <p:nvPr/>
        </p:nvSpPr>
        <p:spPr>
          <a:xfrm>
            <a:off x="2057400" y="419100"/>
            <a:ext cx="14249400" cy="5509200"/>
          </a:xfrm>
          <a:prstGeom prst="rect">
            <a:avLst/>
          </a:prstGeom>
        </p:spPr>
        <p:txBody>
          <a:bodyPr wrap="square">
            <a:spAutoFit/>
          </a:bodyPr>
          <a:lstStyle/>
          <a:p>
            <a:pPr algn="ctr">
              <a:spcAft>
                <a:spcPts val="0"/>
              </a:spcAft>
            </a:pPr>
            <a:r>
              <a:rPr lang="vi-VN" sz="4400" b="1">
                <a:latin typeface="Times New Roman" panose="02020603050405020304" pitchFamily="18" charset="0"/>
                <a:ea typeface="Times New Roman" panose="02020603050405020304" pitchFamily="18" charset="0"/>
                <a:cs typeface="Times New Roman" panose="02020603050405020304" pitchFamily="18" charset="0"/>
              </a:rPr>
              <a:t>Bài </a:t>
            </a:r>
            <a:r>
              <a:rPr lang="vi-VN" sz="4400" b="1" smtClean="0">
                <a:latin typeface="Times New Roman" panose="02020603050405020304" pitchFamily="18" charset="0"/>
                <a:ea typeface="Times New Roman" panose="02020603050405020304" pitchFamily="18" charset="0"/>
                <a:cs typeface="Times New Roman" panose="02020603050405020304" pitchFamily="18" charset="0"/>
              </a:rPr>
              <a:t>1</a:t>
            </a:r>
          </a:p>
          <a:p>
            <a:pPr algn="just">
              <a:spcAft>
                <a:spcPts val="0"/>
              </a:spcAft>
            </a:pPr>
            <a:r>
              <a:rPr lang="vi-VN" sz="440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4400">
                <a:latin typeface="Times New Roman" panose="02020603050405020304" pitchFamily="18" charset="0"/>
                <a:ea typeface="Times New Roman" panose="02020603050405020304" pitchFamily="18" charset="0"/>
                <a:cs typeface="Times New Roman" panose="02020603050405020304" pitchFamily="18" charset="0"/>
              </a:rPr>
              <a:t>Các em đọc đoạn văn trong “Hịch tướng sĩ” của Trần Quốc Tuấn (SGK trang 130); thực hiện nhiệm vụ theo </a:t>
            </a:r>
            <a:endParaRPr lang="en-GB" sz="4400">
              <a:latin typeface="Times New Roman" panose="02020603050405020304" pitchFamily="18" charset="0"/>
              <a:ea typeface="Times New Roman" panose="02020603050405020304" pitchFamily="18" charset="0"/>
            </a:endParaRPr>
          </a:p>
          <a:p>
            <a:pPr algn="just">
              <a:spcAft>
                <a:spcPts val="0"/>
              </a:spcAft>
            </a:pPr>
            <a:r>
              <a:rPr lang="vi-VN" sz="4400">
                <a:latin typeface="Times New Roman" panose="02020603050405020304" pitchFamily="18" charset="0"/>
                <a:ea typeface="Times New Roman" panose="02020603050405020304" pitchFamily="18" charset="0"/>
                <a:cs typeface="Times New Roman" panose="02020603050405020304" pitchFamily="18" charset="0"/>
              </a:rPr>
              <a:t>+ </a:t>
            </a:r>
            <a:r>
              <a:rPr lang="vi-VN" sz="4400" smtClean="0">
                <a:latin typeface="Times New Roman" panose="02020603050405020304" pitchFamily="18" charset="0"/>
                <a:ea typeface="Times New Roman" panose="02020603050405020304" pitchFamily="18" charset="0"/>
                <a:cs typeface="Times New Roman" panose="02020603050405020304" pitchFamily="18" charset="0"/>
              </a:rPr>
              <a:t>Trong </a:t>
            </a:r>
            <a:r>
              <a:rPr lang="vi-VN" sz="4400">
                <a:latin typeface="Times New Roman" panose="02020603050405020304" pitchFamily="18" charset="0"/>
                <a:ea typeface="Times New Roman" panose="02020603050405020304" pitchFamily="18" charset="0"/>
                <a:cs typeface="Times New Roman" panose="02020603050405020304" pitchFamily="18" charset="0"/>
              </a:rPr>
              <a:t>đoạn văn sau đây, em hiểu tác giả muốn bác bỏ ý kiến nào và muốn khẳng định ý kiến nào?</a:t>
            </a:r>
            <a:endParaRPr lang="en-GB" sz="4400">
              <a:latin typeface="Times New Roman" panose="02020603050405020304" pitchFamily="18" charset="0"/>
              <a:ea typeface="Times New Roman" panose="02020603050405020304" pitchFamily="18" charset="0"/>
            </a:endParaRPr>
          </a:p>
          <a:p>
            <a:pPr algn="just">
              <a:spcAft>
                <a:spcPts val="0"/>
              </a:spcAft>
            </a:pPr>
            <a:r>
              <a:rPr lang="vi-VN" sz="4400">
                <a:latin typeface="Times New Roman" panose="02020603050405020304" pitchFamily="18" charset="0"/>
                <a:ea typeface="Times New Roman" panose="02020603050405020304" pitchFamily="18" charset="0"/>
                <a:cs typeface="Times New Roman" panose="02020603050405020304" pitchFamily="18" charset="0"/>
              </a:rPr>
              <a:t>+ Tìm các ý đã được người viết triển khai trong đoạn văn.</a:t>
            </a:r>
            <a:endParaRPr lang="en-GB" sz="4400">
              <a:latin typeface="Times New Roman" panose="02020603050405020304" pitchFamily="18" charset="0"/>
              <a:ea typeface="Times New Roman" panose="02020603050405020304" pitchFamily="18" charset="0"/>
            </a:endParaRPr>
          </a:p>
          <a:p>
            <a:pPr algn="just">
              <a:spcAft>
                <a:spcPts val="0"/>
              </a:spcAft>
            </a:pPr>
            <a:r>
              <a:rPr lang="vi-VN" sz="4400">
                <a:latin typeface="Times New Roman" panose="02020603050405020304" pitchFamily="18" charset="0"/>
                <a:ea typeface="Times New Roman" panose="02020603050405020304" pitchFamily="18" charset="0"/>
                <a:cs typeface="Times New Roman" panose="02020603050405020304" pitchFamily="18" charset="0"/>
              </a:rPr>
              <a:t>+ Hình thức của truyện gồm có những yếu tố nào? Cần lưu ý điều gì khi phân tích yếu tố hình thức truyện?</a:t>
            </a:r>
            <a:endParaRPr lang="en-GB" sz="4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1249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sp>
        <p:nvSpPr>
          <p:cNvPr id="3" name="Freeform 3"/>
          <p:cNvSpPr/>
          <p:nvPr/>
        </p:nvSpPr>
        <p:spPr>
          <a:xfrm>
            <a:off x="0" y="-571500"/>
            <a:ext cx="1766167" cy="2253482"/>
          </a:xfrm>
          <a:custGeom>
            <a:avLst/>
            <a:gdLst/>
            <a:ahLst/>
            <a:cxnLst/>
            <a:rect l="l" t="t" r="r" b="b"/>
            <a:pathLst>
              <a:path w="1766167" h="2253482">
                <a:moveTo>
                  <a:pt x="0" y="0"/>
                </a:moveTo>
                <a:lnTo>
                  <a:pt x="1766167" y="0"/>
                </a:lnTo>
                <a:lnTo>
                  <a:pt x="1766167" y="2253482"/>
                </a:lnTo>
                <a:lnTo>
                  <a:pt x="0" y="2253482"/>
                </a:lnTo>
                <a:lnTo>
                  <a:pt x="0" y="0"/>
                </a:lnTo>
                <a:close/>
              </a:path>
            </a:pathLst>
          </a:custGeom>
          <a:blipFill>
            <a:blip r:embed="rId3"/>
            <a:stretch>
              <a:fillRect/>
            </a:stretch>
          </a:blipFill>
        </p:spPr>
      </p:sp>
      <p:sp>
        <p:nvSpPr>
          <p:cNvPr id="4" name="Freeform 4"/>
          <p:cNvSpPr/>
          <p:nvPr/>
        </p:nvSpPr>
        <p:spPr>
          <a:xfrm>
            <a:off x="-880320" y="7865407"/>
            <a:ext cx="12883581" cy="3124268"/>
          </a:xfrm>
          <a:custGeom>
            <a:avLst/>
            <a:gdLst/>
            <a:ahLst/>
            <a:cxnLst/>
            <a:rect l="l" t="t" r="r" b="b"/>
            <a:pathLst>
              <a:path w="12883581" h="3124268">
                <a:moveTo>
                  <a:pt x="0" y="0"/>
                </a:moveTo>
                <a:lnTo>
                  <a:pt x="12883581" y="0"/>
                </a:lnTo>
                <a:lnTo>
                  <a:pt x="12883581" y="3124268"/>
                </a:lnTo>
                <a:lnTo>
                  <a:pt x="0" y="3124268"/>
                </a:lnTo>
                <a:lnTo>
                  <a:pt x="0" y="0"/>
                </a:lnTo>
                <a:close/>
              </a:path>
            </a:pathLst>
          </a:custGeom>
          <a:blipFill>
            <a:blip r:embed="rId4"/>
            <a:stretch>
              <a:fillRect/>
            </a:stretch>
          </a:blipFill>
        </p:spPr>
      </p:sp>
      <p:sp>
        <p:nvSpPr>
          <p:cNvPr id="5" name="Freeform 5"/>
          <p:cNvSpPr/>
          <p:nvPr/>
        </p:nvSpPr>
        <p:spPr>
          <a:xfrm flipH="1">
            <a:off x="6949376" y="7696166"/>
            <a:ext cx="12883581" cy="3124268"/>
          </a:xfrm>
          <a:custGeom>
            <a:avLst/>
            <a:gdLst/>
            <a:ahLst/>
            <a:cxnLst/>
            <a:rect l="l" t="t" r="r" b="b"/>
            <a:pathLst>
              <a:path w="12883581" h="3124268">
                <a:moveTo>
                  <a:pt x="12883581" y="0"/>
                </a:moveTo>
                <a:lnTo>
                  <a:pt x="0" y="0"/>
                </a:lnTo>
                <a:lnTo>
                  <a:pt x="0" y="3124268"/>
                </a:lnTo>
                <a:lnTo>
                  <a:pt x="12883581" y="3124268"/>
                </a:lnTo>
                <a:lnTo>
                  <a:pt x="12883581" y="0"/>
                </a:lnTo>
                <a:close/>
              </a:path>
            </a:pathLst>
          </a:custGeom>
          <a:blipFill>
            <a:blip r:embed="rId4"/>
            <a:stretch>
              <a:fillRect/>
            </a:stretch>
          </a:blipFill>
        </p:spPr>
      </p:sp>
      <p:sp>
        <p:nvSpPr>
          <p:cNvPr id="6" name="Freeform 6"/>
          <p:cNvSpPr/>
          <p:nvPr/>
        </p:nvSpPr>
        <p:spPr>
          <a:xfrm>
            <a:off x="16535400" y="-755846"/>
            <a:ext cx="1066355" cy="1345558"/>
          </a:xfrm>
          <a:custGeom>
            <a:avLst/>
            <a:gdLst/>
            <a:ahLst/>
            <a:cxnLst/>
            <a:rect l="l" t="t" r="r" b="b"/>
            <a:pathLst>
              <a:path w="1066355" h="1345558">
                <a:moveTo>
                  <a:pt x="0" y="0"/>
                </a:moveTo>
                <a:lnTo>
                  <a:pt x="1066355" y="0"/>
                </a:lnTo>
                <a:lnTo>
                  <a:pt x="1066355" y="1345558"/>
                </a:lnTo>
                <a:lnTo>
                  <a:pt x="0" y="1345558"/>
                </a:lnTo>
                <a:lnTo>
                  <a:pt x="0" y="0"/>
                </a:lnTo>
                <a:close/>
              </a:path>
            </a:pathLst>
          </a:custGeom>
          <a:blipFill>
            <a:blip r:embed="rId5"/>
            <a:stretch>
              <a:fillRect/>
            </a:stretch>
          </a:blipFill>
        </p:spPr>
      </p:sp>
      <p:sp>
        <p:nvSpPr>
          <p:cNvPr id="8" name="Freeform 8"/>
          <p:cNvSpPr/>
          <p:nvPr/>
        </p:nvSpPr>
        <p:spPr>
          <a:xfrm rot="-1852096">
            <a:off x="3151557" y="7131368"/>
            <a:ext cx="626436" cy="617040"/>
          </a:xfrm>
          <a:custGeom>
            <a:avLst/>
            <a:gdLst/>
            <a:ahLst/>
            <a:cxnLst/>
            <a:rect l="l" t="t" r="r" b="b"/>
            <a:pathLst>
              <a:path w="626436" h="617040">
                <a:moveTo>
                  <a:pt x="0" y="0"/>
                </a:moveTo>
                <a:lnTo>
                  <a:pt x="626437" y="0"/>
                </a:lnTo>
                <a:lnTo>
                  <a:pt x="626437" y="617039"/>
                </a:lnTo>
                <a:lnTo>
                  <a:pt x="0" y="617039"/>
                </a:lnTo>
                <a:lnTo>
                  <a:pt x="0" y="0"/>
                </a:lnTo>
                <a:close/>
              </a:path>
            </a:pathLst>
          </a:custGeom>
          <a:blipFill>
            <a:blip r:embed="rId6"/>
            <a:stretch>
              <a:fillRect/>
            </a:stretch>
          </a:blipFill>
        </p:spPr>
      </p:sp>
      <p:sp>
        <p:nvSpPr>
          <p:cNvPr id="9" name="Freeform 9"/>
          <p:cNvSpPr/>
          <p:nvPr/>
        </p:nvSpPr>
        <p:spPr>
          <a:xfrm rot="-1852096" flipH="1">
            <a:off x="14103141" y="6962127"/>
            <a:ext cx="626436" cy="617040"/>
          </a:xfrm>
          <a:custGeom>
            <a:avLst/>
            <a:gdLst/>
            <a:ahLst/>
            <a:cxnLst/>
            <a:rect l="l" t="t" r="r" b="b"/>
            <a:pathLst>
              <a:path w="626436" h="617040">
                <a:moveTo>
                  <a:pt x="626437" y="0"/>
                </a:moveTo>
                <a:lnTo>
                  <a:pt x="0" y="0"/>
                </a:lnTo>
                <a:lnTo>
                  <a:pt x="0" y="617039"/>
                </a:lnTo>
                <a:lnTo>
                  <a:pt x="626437" y="617039"/>
                </a:lnTo>
                <a:lnTo>
                  <a:pt x="626437" y="0"/>
                </a:lnTo>
                <a:close/>
              </a:path>
            </a:pathLst>
          </a:custGeom>
          <a:blipFill>
            <a:blip r:embed="rId6"/>
            <a:stretch>
              <a:fillRect/>
            </a:stretch>
          </a:blipFill>
        </p:spPr>
      </p:sp>
      <p:sp>
        <p:nvSpPr>
          <p:cNvPr id="10" name="Rectangle 9"/>
          <p:cNvSpPr/>
          <p:nvPr/>
        </p:nvSpPr>
        <p:spPr>
          <a:xfrm>
            <a:off x="1400718" y="419100"/>
            <a:ext cx="15820482" cy="6502229"/>
          </a:xfrm>
          <a:prstGeom prst="rect">
            <a:avLst/>
          </a:prstGeom>
        </p:spPr>
        <p:txBody>
          <a:bodyPr wrap="square">
            <a:spAutoFit/>
          </a:bodyPr>
          <a:lstStyle/>
          <a:p>
            <a:pPr algn="ctr">
              <a:lnSpc>
                <a:spcPct val="130000"/>
              </a:lnSpc>
              <a:spcAft>
                <a:spcPts val="0"/>
              </a:spcAft>
            </a:pPr>
            <a:r>
              <a:rPr lang="vi-VN" sz="3600" b="1">
                <a:latin typeface="Times New Roman" panose="02020603050405020304" pitchFamily="18" charset="0"/>
                <a:ea typeface="Times New Roman" panose="02020603050405020304" pitchFamily="18" charset="0"/>
                <a:cs typeface="Times New Roman" panose="02020603050405020304" pitchFamily="18" charset="0"/>
              </a:rPr>
              <a:t>Gợi </a:t>
            </a:r>
            <a:r>
              <a:rPr lang="vi-VN" sz="3600" b="1" smtClean="0">
                <a:latin typeface="Times New Roman" panose="02020603050405020304" pitchFamily="18" charset="0"/>
                <a:ea typeface="Times New Roman" panose="02020603050405020304" pitchFamily="18" charset="0"/>
                <a:cs typeface="Times New Roman" panose="02020603050405020304" pitchFamily="18" charset="0"/>
              </a:rPr>
              <a:t>ý</a:t>
            </a:r>
            <a:endParaRPr lang="en-GB" sz="3600">
              <a:latin typeface="Times New Roman" panose="02020603050405020304" pitchFamily="18" charset="0"/>
              <a:ea typeface="Times New Roman" panose="02020603050405020304" pitchFamily="18" charset="0"/>
            </a:endParaRPr>
          </a:p>
          <a:p>
            <a:pPr algn="just">
              <a:lnSpc>
                <a:spcPct val="130000"/>
              </a:lnSpc>
              <a:spcAft>
                <a:spcPts val="0"/>
              </a:spcAft>
            </a:pPr>
            <a:r>
              <a:rPr lang="vi-VN" sz="3600">
                <a:latin typeface="Times New Roman" panose="02020603050405020304" pitchFamily="18" charset="0"/>
                <a:ea typeface="Calibri" panose="020F0502020204030204" pitchFamily="34" charset="0"/>
                <a:cs typeface="Times New Roman" panose="02020603050405020304" pitchFamily="18" charset="0"/>
              </a:rPr>
              <a:t>- Tác giả Trần Quốc Tuấn đã bác bỏ ý kiến để các tướng sĩ được sống vui trong hoàn cảnh “ngàn cân treo sợi tóc” của dân tộc. Vì nếu giặc tràn sang thì những thú vui như chọi gà, đánh bạc, nghe hát hay ruộng vườn, tiền của sẽ không có nghĩa lí gì. Mọi người sẽ bị giặc bắt, chỉ lại nỗi nhục, tiếng dơ muôn đời sau. Lúc đó thì muốn vui vẻ cũng không thể nào vui được.</a:t>
            </a:r>
            <a:endParaRPr lang="en-GB" sz="3600">
              <a:latin typeface="Times New Roman" panose="02020603050405020304" pitchFamily="18" charset="0"/>
              <a:ea typeface="Times New Roman" panose="02020603050405020304" pitchFamily="18" charset="0"/>
            </a:endParaRPr>
          </a:p>
          <a:p>
            <a:pPr algn="just">
              <a:lnSpc>
                <a:spcPct val="130000"/>
              </a:lnSpc>
              <a:spcAft>
                <a:spcPts val="0"/>
              </a:spcAft>
            </a:pPr>
            <a:r>
              <a:rPr lang="vi-VN" sz="3600" smtClean="0">
                <a:latin typeface="Times New Roman" panose="02020603050405020304" pitchFamily="18" charset="0"/>
                <a:ea typeface="Calibri" panose="020F0502020204030204" pitchFamily="34" charset="0"/>
                <a:cs typeface="Times New Roman" panose="02020603050405020304" pitchFamily="18" charset="0"/>
              </a:rPr>
              <a:t>- </a:t>
            </a:r>
            <a:r>
              <a:rPr lang="vi-VN" sz="3600">
                <a:latin typeface="Times New Roman" panose="02020603050405020304" pitchFamily="18" charset="0"/>
                <a:ea typeface="Calibri" panose="020F0502020204030204" pitchFamily="34" charset="0"/>
                <a:cs typeface="Times New Roman" panose="02020603050405020304" pitchFamily="18" charset="0"/>
              </a:rPr>
              <a:t>Từ đó, tác giả ngầm khẳng định con đường sống duy nhất và đúng đắn nhất của tướng sĩ lúc này là phải chuẩn bị tốt cho cuộc chiến đấu chống kẻ thù xâm lược, giữ nước, giữ nhà.</a:t>
            </a:r>
            <a:endParaRPr lang="en-GB" sz="36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2855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1000"/>
                                        <p:tgtEl>
                                          <p:spTgt spid="10">
                                            <p:txEl>
                                              <p:pRg st="1" end="1"/>
                                            </p:txEl>
                                          </p:spTgt>
                                        </p:tgtEl>
                                      </p:cBhvr>
                                    </p:animEffect>
                                    <p:anim calcmode="lin" valueType="num">
                                      <p:cBhvr>
                                        <p:cTn id="13"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1000"/>
                                        <p:tgtEl>
                                          <p:spTgt spid="10">
                                            <p:txEl>
                                              <p:pRg st="2" end="2"/>
                                            </p:txEl>
                                          </p:spTgt>
                                        </p:tgtEl>
                                      </p:cBhvr>
                                    </p:animEffect>
                                    <p:anim calcmode="lin" valueType="num">
                                      <p:cBhvr>
                                        <p:cTn id="18"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sp>
        <p:nvSpPr>
          <p:cNvPr id="3" name="Freeform 3"/>
          <p:cNvSpPr/>
          <p:nvPr/>
        </p:nvSpPr>
        <p:spPr>
          <a:xfrm flipH="1">
            <a:off x="6528201" y="7978188"/>
            <a:ext cx="14791055" cy="5382168"/>
          </a:xfrm>
          <a:custGeom>
            <a:avLst/>
            <a:gdLst/>
            <a:ahLst/>
            <a:cxnLst/>
            <a:rect l="l" t="t" r="r" b="b"/>
            <a:pathLst>
              <a:path w="14791055" h="5382168">
                <a:moveTo>
                  <a:pt x="14791054" y="0"/>
                </a:moveTo>
                <a:lnTo>
                  <a:pt x="0" y="0"/>
                </a:lnTo>
                <a:lnTo>
                  <a:pt x="0" y="5382168"/>
                </a:lnTo>
                <a:lnTo>
                  <a:pt x="14791054" y="5382168"/>
                </a:lnTo>
                <a:lnTo>
                  <a:pt x="14791054" y="0"/>
                </a:lnTo>
                <a:close/>
              </a:path>
            </a:pathLst>
          </a:custGeom>
          <a:blipFill>
            <a:blip r:embed="rId3"/>
            <a:stretch>
              <a:fillRect/>
            </a:stretch>
          </a:blipFill>
        </p:spPr>
      </p:sp>
      <p:sp>
        <p:nvSpPr>
          <p:cNvPr id="4" name="Freeform 4"/>
          <p:cNvSpPr/>
          <p:nvPr/>
        </p:nvSpPr>
        <p:spPr>
          <a:xfrm>
            <a:off x="-1410459" y="7978188"/>
            <a:ext cx="14791055" cy="5382168"/>
          </a:xfrm>
          <a:custGeom>
            <a:avLst/>
            <a:gdLst/>
            <a:ahLst/>
            <a:cxnLst/>
            <a:rect l="l" t="t" r="r" b="b"/>
            <a:pathLst>
              <a:path w="14791055" h="5382168">
                <a:moveTo>
                  <a:pt x="0" y="0"/>
                </a:moveTo>
                <a:lnTo>
                  <a:pt x="14791055" y="0"/>
                </a:lnTo>
                <a:lnTo>
                  <a:pt x="14791055" y="5382168"/>
                </a:lnTo>
                <a:lnTo>
                  <a:pt x="0" y="5382168"/>
                </a:lnTo>
                <a:lnTo>
                  <a:pt x="0" y="0"/>
                </a:lnTo>
                <a:close/>
              </a:path>
            </a:pathLst>
          </a:custGeom>
          <a:blipFill>
            <a:blip r:embed="rId3"/>
            <a:stretch>
              <a:fillRect/>
            </a:stretch>
          </a:blipFill>
        </p:spPr>
      </p:sp>
      <p:sp>
        <p:nvSpPr>
          <p:cNvPr id="5" name="Freeform 5"/>
          <p:cNvSpPr/>
          <p:nvPr/>
        </p:nvSpPr>
        <p:spPr>
          <a:xfrm rot="-2573841" flipH="1">
            <a:off x="-539889" y="684848"/>
            <a:ext cx="3396816" cy="1133687"/>
          </a:xfrm>
          <a:custGeom>
            <a:avLst/>
            <a:gdLst/>
            <a:ahLst/>
            <a:cxnLst/>
            <a:rect l="l" t="t" r="r" b="b"/>
            <a:pathLst>
              <a:path w="3396816" h="1133687">
                <a:moveTo>
                  <a:pt x="3396816" y="0"/>
                </a:moveTo>
                <a:lnTo>
                  <a:pt x="0" y="0"/>
                </a:lnTo>
                <a:lnTo>
                  <a:pt x="0" y="1133688"/>
                </a:lnTo>
                <a:lnTo>
                  <a:pt x="3396816" y="1133688"/>
                </a:lnTo>
                <a:lnTo>
                  <a:pt x="3396816" y="0"/>
                </a:lnTo>
                <a:close/>
              </a:path>
            </a:pathLst>
          </a:custGeom>
          <a:blipFill>
            <a:blip r:embed="rId4"/>
            <a:stretch>
              <a:fillRect/>
            </a:stretch>
          </a:blipFill>
        </p:spPr>
      </p:sp>
      <p:sp>
        <p:nvSpPr>
          <p:cNvPr id="6" name="Freeform 6"/>
          <p:cNvSpPr/>
          <p:nvPr/>
        </p:nvSpPr>
        <p:spPr>
          <a:xfrm>
            <a:off x="15890976" y="3572165"/>
            <a:ext cx="4363880" cy="6459987"/>
          </a:xfrm>
          <a:custGeom>
            <a:avLst/>
            <a:gdLst/>
            <a:ahLst/>
            <a:cxnLst/>
            <a:rect l="l" t="t" r="r" b="b"/>
            <a:pathLst>
              <a:path w="4363880" h="6459987">
                <a:moveTo>
                  <a:pt x="0" y="0"/>
                </a:moveTo>
                <a:lnTo>
                  <a:pt x="4363880" y="0"/>
                </a:lnTo>
                <a:lnTo>
                  <a:pt x="4363880" y="6459987"/>
                </a:lnTo>
                <a:lnTo>
                  <a:pt x="0" y="6459987"/>
                </a:lnTo>
                <a:lnTo>
                  <a:pt x="0" y="0"/>
                </a:lnTo>
                <a:close/>
              </a:path>
            </a:pathLst>
          </a:custGeom>
          <a:blipFill>
            <a:blip r:embed="rId5"/>
            <a:stretch>
              <a:fillRect r="-3438"/>
            </a:stretch>
          </a:blipFill>
        </p:spPr>
      </p:sp>
      <p:sp>
        <p:nvSpPr>
          <p:cNvPr id="7" name="Freeform 7"/>
          <p:cNvSpPr/>
          <p:nvPr/>
        </p:nvSpPr>
        <p:spPr>
          <a:xfrm rot="-797475">
            <a:off x="15597370" y="656165"/>
            <a:ext cx="1296360" cy="1040329"/>
          </a:xfrm>
          <a:custGeom>
            <a:avLst/>
            <a:gdLst/>
            <a:ahLst/>
            <a:cxnLst/>
            <a:rect l="l" t="t" r="r" b="b"/>
            <a:pathLst>
              <a:path w="1296360" h="1040329">
                <a:moveTo>
                  <a:pt x="0" y="0"/>
                </a:moveTo>
                <a:lnTo>
                  <a:pt x="1296360" y="0"/>
                </a:lnTo>
                <a:lnTo>
                  <a:pt x="1296360" y="1040328"/>
                </a:lnTo>
                <a:lnTo>
                  <a:pt x="0" y="1040328"/>
                </a:lnTo>
                <a:lnTo>
                  <a:pt x="0" y="0"/>
                </a:lnTo>
                <a:close/>
              </a:path>
            </a:pathLst>
          </a:custGeom>
          <a:blipFill>
            <a:blip r:embed="rId6"/>
            <a:stretch>
              <a:fillRect/>
            </a:stretch>
          </a:blipFill>
        </p:spPr>
      </p:sp>
      <p:sp>
        <p:nvSpPr>
          <p:cNvPr id="8" name="TextBox 8"/>
          <p:cNvSpPr txBox="1"/>
          <p:nvPr/>
        </p:nvSpPr>
        <p:spPr>
          <a:xfrm>
            <a:off x="2442408" y="608294"/>
            <a:ext cx="13635792" cy="5816977"/>
          </a:xfrm>
          <a:prstGeom prst="rect">
            <a:avLst/>
          </a:prstGeom>
        </p:spPr>
        <p:txBody>
          <a:bodyPr wrap="square" lIns="0" tIns="0" rIns="0" bIns="0" rtlCol="0" anchor="t">
            <a:spAutoFit/>
          </a:bodyPr>
          <a:lstStyle/>
          <a:p>
            <a:pPr algn="ctr"/>
            <a:r>
              <a:rPr lang="vi-VN" sz="5400" b="1">
                <a:latin typeface="Times New Roman" panose="02020603050405020304" pitchFamily="18" charset="0"/>
                <a:cs typeface="Times New Roman" panose="02020603050405020304" pitchFamily="18" charset="0"/>
              </a:rPr>
              <a:t>Bài </a:t>
            </a:r>
            <a:r>
              <a:rPr lang="vi-VN" sz="5400" b="1" smtClean="0">
                <a:latin typeface="Times New Roman" panose="02020603050405020304" pitchFamily="18" charset="0"/>
                <a:cs typeface="Times New Roman" panose="02020603050405020304" pitchFamily="18" charset="0"/>
              </a:rPr>
              <a:t>2</a:t>
            </a:r>
            <a:endParaRPr lang="en-GB" sz="5400">
              <a:latin typeface="Times New Roman" panose="02020603050405020304" pitchFamily="18" charset="0"/>
              <a:cs typeface="Times New Roman" panose="02020603050405020304" pitchFamily="18" charset="0"/>
            </a:endParaRPr>
          </a:p>
          <a:p>
            <a:pPr algn="just"/>
            <a:r>
              <a:rPr lang="vi-VN" sz="5400" b="1">
                <a:latin typeface="Times New Roman" panose="02020603050405020304" pitchFamily="18" charset="0"/>
                <a:cs typeface="Times New Roman" panose="02020603050405020304" pitchFamily="18" charset="0"/>
              </a:rPr>
              <a:t>Viết một đoạn văn (khoảng 10 – 12 dòng) để khẳng định hoặc bác bỏ một trong số các ý kiến sau:</a:t>
            </a:r>
            <a:endParaRPr lang="en-GB" sz="5400">
              <a:latin typeface="Times New Roman" panose="02020603050405020304" pitchFamily="18" charset="0"/>
              <a:cs typeface="Times New Roman" panose="02020603050405020304" pitchFamily="18" charset="0"/>
            </a:endParaRPr>
          </a:p>
          <a:p>
            <a:pPr algn="just"/>
            <a:r>
              <a:rPr lang="vi-VN" sz="5400">
                <a:latin typeface="Times New Roman" panose="02020603050405020304" pitchFamily="18" charset="0"/>
                <a:cs typeface="Times New Roman" panose="02020603050405020304" pitchFamily="18" charset="0"/>
              </a:rPr>
              <a:t>+ Việc tự học của mọi người ngày càng thuận </a:t>
            </a:r>
            <a:r>
              <a:rPr lang="vi-VN" sz="5400" smtClean="0">
                <a:latin typeface="Times New Roman" panose="02020603050405020304" pitchFamily="18" charset="0"/>
                <a:cs typeface="Times New Roman" panose="02020603050405020304" pitchFamily="18" charset="0"/>
              </a:rPr>
              <a:t>lợi.</a:t>
            </a:r>
          </a:p>
          <a:p>
            <a:pPr algn="just"/>
            <a:r>
              <a:rPr lang="vi-VN" sz="5400" smtClean="0">
                <a:latin typeface="Times New Roman" panose="02020603050405020304" pitchFamily="18" charset="0"/>
                <a:cs typeface="Times New Roman" panose="02020603050405020304" pitchFamily="18" charset="0"/>
              </a:rPr>
              <a:t>+ Chọn </a:t>
            </a:r>
            <a:r>
              <a:rPr lang="vi-VN" sz="5400">
                <a:latin typeface="Times New Roman" panose="02020603050405020304" pitchFamily="18" charset="0"/>
                <a:cs typeface="Times New Roman" panose="02020603050405020304" pitchFamily="18" charset="0"/>
              </a:rPr>
              <a:t>được sách hay, sách tốt để đọc không phải dễ dàng.</a:t>
            </a:r>
            <a:endParaRPr lang="en-GB" sz="54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4">
              <a:alphaModFix amt="80000"/>
            </a:blip>
            <a:stretch>
              <a:fillRect l="-11019" r="-11019"/>
            </a:stretch>
          </a:blipFill>
        </p:spPr>
      </p:sp>
      <p:sp>
        <p:nvSpPr>
          <p:cNvPr id="3" name="Freeform 3"/>
          <p:cNvSpPr/>
          <p:nvPr/>
        </p:nvSpPr>
        <p:spPr>
          <a:xfrm flipH="1">
            <a:off x="6528201" y="7978188"/>
            <a:ext cx="14791055" cy="5382168"/>
          </a:xfrm>
          <a:custGeom>
            <a:avLst/>
            <a:gdLst/>
            <a:ahLst/>
            <a:cxnLst/>
            <a:rect l="l" t="t" r="r" b="b"/>
            <a:pathLst>
              <a:path w="14791055" h="5382168">
                <a:moveTo>
                  <a:pt x="14791054" y="0"/>
                </a:moveTo>
                <a:lnTo>
                  <a:pt x="0" y="0"/>
                </a:lnTo>
                <a:lnTo>
                  <a:pt x="0" y="5382168"/>
                </a:lnTo>
                <a:lnTo>
                  <a:pt x="14791054" y="5382168"/>
                </a:lnTo>
                <a:lnTo>
                  <a:pt x="14791054" y="0"/>
                </a:lnTo>
                <a:close/>
              </a:path>
            </a:pathLst>
          </a:custGeom>
          <a:blipFill>
            <a:blip r:embed="rId5"/>
            <a:stretch>
              <a:fillRect/>
            </a:stretch>
          </a:blipFill>
        </p:spPr>
      </p:sp>
      <p:sp>
        <p:nvSpPr>
          <p:cNvPr id="4" name="Freeform 4"/>
          <p:cNvSpPr/>
          <p:nvPr/>
        </p:nvSpPr>
        <p:spPr>
          <a:xfrm>
            <a:off x="-1410459" y="7978188"/>
            <a:ext cx="14791055" cy="5382168"/>
          </a:xfrm>
          <a:custGeom>
            <a:avLst/>
            <a:gdLst/>
            <a:ahLst/>
            <a:cxnLst/>
            <a:rect l="l" t="t" r="r" b="b"/>
            <a:pathLst>
              <a:path w="14791055" h="5382168">
                <a:moveTo>
                  <a:pt x="0" y="0"/>
                </a:moveTo>
                <a:lnTo>
                  <a:pt x="14791055" y="0"/>
                </a:lnTo>
                <a:lnTo>
                  <a:pt x="14791055" y="5382168"/>
                </a:lnTo>
                <a:lnTo>
                  <a:pt x="0" y="5382168"/>
                </a:lnTo>
                <a:lnTo>
                  <a:pt x="0" y="0"/>
                </a:lnTo>
                <a:close/>
              </a:path>
            </a:pathLst>
          </a:custGeom>
          <a:blipFill>
            <a:blip r:embed="rId5"/>
            <a:stretch>
              <a:fillRect/>
            </a:stretch>
          </a:blipFill>
        </p:spPr>
      </p:sp>
      <p:sp>
        <p:nvSpPr>
          <p:cNvPr id="5" name="Freeform 5"/>
          <p:cNvSpPr/>
          <p:nvPr/>
        </p:nvSpPr>
        <p:spPr>
          <a:xfrm rot="-2573841" flipH="1">
            <a:off x="-539889" y="684848"/>
            <a:ext cx="3396816" cy="1133687"/>
          </a:xfrm>
          <a:custGeom>
            <a:avLst/>
            <a:gdLst/>
            <a:ahLst/>
            <a:cxnLst/>
            <a:rect l="l" t="t" r="r" b="b"/>
            <a:pathLst>
              <a:path w="3396816" h="1133687">
                <a:moveTo>
                  <a:pt x="3396816" y="0"/>
                </a:moveTo>
                <a:lnTo>
                  <a:pt x="0" y="0"/>
                </a:lnTo>
                <a:lnTo>
                  <a:pt x="0" y="1133688"/>
                </a:lnTo>
                <a:lnTo>
                  <a:pt x="3396816" y="1133688"/>
                </a:lnTo>
                <a:lnTo>
                  <a:pt x="3396816" y="0"/>
                </a:lnTo>
                <a:close/>
              </a:path>
            </a:pathLst>
          </a:custGeom>
          <a:blipFill>
            <a:blip r:embed="rId6"/>
            <a:stretch>
              <a:fillRect/>
            </a:stretch>
          </a:blipFill>
        </p:spPr>
      </p:sp>
      <p:sp>
        <p:nvSpPr>
          <p:cNvPr id="6" name="Freeform 6"/>
          <p:cNvSpPr/>
          <p:nvPr/>
        </p:nvSpPr>
        <p:spPr>
          <a:xfrm>
            <a:off x="15890976" y="3572165"/>
            <a:ext cx="4363880" cy="6459987"/>
          </a:xfrm>
          <a:custGeom>
            <a:avLst/>
            <a:gdLst/>
            <a:ahLst/>
            <a:cxnLst/>
            <a:rect l="l" t="t" r="r" b="b"/>
            <a:pathLst>
              <a:path w="4363880" h="6459987">
                <a:moveTo>
                  <a:pt x="0" y="0"/>
                </a:moveTo>
                <a:lnTo>
                  <a:pt x="4363880" y="0"/>
                </a:lnTo>
                <a:lnTo>
                  <a:pt x="4363880" y="6459987"/>
                </a:lnTo>
                <a:lnTo>
                  <a:pt x="0" y="6459987"/>
                </a:lnTo>
                <a:lnTo>
                  <a:pt x="0" y="0"/>
                </a:lnTo>
                <a:close/>
              </a:path>
            </a:pathLst>
          </a:custGeom>
          <a:blipFill>
            <a:blip r:embed="rId7"/>
            <a:stretch>
              <a:fillRect r="-3438"/>
            </a:stretch>
          </a:blipFill>
        </p:spPr>
      </p:sp>
      <p:sp>
        <p:nvSpPr>
          <p:cNvPr id="7" name="Freeform 7"/>
          <p:cNvSpPr/>
          <p:nvPr/>
        </p:nvSpPr>
        <p:spPr>
          <a:xfrm rot="-797475">
            <a:off x="15597370" y="656165"/>
            <a:ext cx="1296360" cy="1040329"/>
          </a:xfrm>
          <a:custGeom>
            <a:avLst/>
            <a:gdLst/>
            <a:ahLst/>
            <a:cxnLst/>
            <a:rect l="l" t="t" r="r" b="b"/>
            <a:pathLst>
              <a:path w="1296360" h="1040329">
                <a:moveTo>
                  <a:pt x="0" y="0"/>
                </a:moveTo>
                <a:lnTo>
                  <a:pt x="1296360" y="0"/>
                </a:lnTo>
                <a:lnTo>
                  <a:pt x="1296360" y="1040328"/>
                </a:lnTo>
                <a:lnTo>
                  <a:pt x="0" y="1040328"/>
                </a:lnTo>
                <a:lnTo>
                  <a:pt x="0" y="0"/>
                </a:lnTo>
                <a:close/>
              </a:path>
            </a:pathLst>
          </a:custGeom>
          <a:blipFill>
            <a:blip r:embed="rId8"/>
            <a:stretch>
              <a:fillRect/>
            </a:stretch>
          </a:blipFill>
        </p:spPr>
      </p:sp>
      <p:sp>
        <p:nvSpPr>
          <p:cNvPr id="8" name="TextBox 8"/>
          <p:cNvSpPr txBox="1"/>
          <p:nvPr/>
        </p:nvSpPr>
        <p:spPr>
          <a:xfrm>
            <a:off x="3505200" y="549177"/>
            <a:ext cx="11658600" cy="1282402"/>
          </a:xfrm>
          <a:prstGeom prst="rect">
            <a:avLst/>
          </a:prstGeom>
        </p:spPr>
        <p:txBody>
          <a:bodyPr wrap="square" lIns="0" tIns="0" rIns="0" bIns="0" rtlCol="0" anchor="t">
            <a:spAutoFit/>
          </a:bodyPr>
          <a:lstStyle/>
          <a:p>
            <a:pPr algn="ctr">
              <a:lnSpc>
                <a:spcPts val="5040"/>
              </a:lnSpc>
            </a:pPr>
            <a:r>
              <a:rPr lang="vi-VN" sz="4800" smtClean="0">
                <a:latin typeface="Times New Roman" panose="02020603050405020304" pitchFamily="18" charset="0"/>
                <a:ea typeface="Montserrat Classic Bold"/>
                <a:cs typeface="Times New Roman" panose="02020603050405020304" pitchFamily="18" charset="0"/>
                <a:sym typeface="Montserrat Classic Bold"/>
              </a:rPr>
              <a:t>Xem video và trả lời câu hỏi:</a:t>
            </a:r>
            <a:r>
              <a:rPr lang="vi-VN" sz="4800" b="1" smtClean="0">
                <a:effectLst>
                  <a:outerShdw blurRad="38100" dist="38100" dir="2700000" algn="tl">
                    <a:srgbClr val="000000">
                      <a:alpha val="43137"/>
                    </a:srgbClr>
                  </a:outerShdw>
                </a:effectLst>
                <a:latin typeface="Times New Roman" panose="02020603050405020304" pitchFamily="18" charset="0"/>
                <a:ea typeface="Montserrat Classic Bold"/>
                <a:cs typeface="Times New Roman" panose="02020603050405020304" pitchFamily="18" charset="0"/>
                <a:sym typeface="Montserrat Classic Bold"/>
              </a:rPr>
              <a:t> </a:t>
            </a:r>
            <a:r>
              <a:rPr lang="en-US" sz="4800" b="1" i="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Bạn </a:t>
            </a:r>
            <a:r>
              <a:rPr lang="en-US" sz="4800" b="1" i="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HS đã gặp phải vấn đề gì và bạn đã vượt qua nó ra sao</a:t>
            </a:r>
            <a:r>
              <a:rPr lang="en-US" sz="4800" b="1" i="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GB" sz="48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0" name="Video bài 5.5.y2mate.com - Áp lực khủng khiếp của nam sinh 9 năm học sinh giỏi khi thi trượt lớp 10  VTV24_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886200" y="2400300"/>
            <a:ext cx="10495069" cy="590347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597083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grpSp>
        <p:nvGrpSpPr>
          <p:cNvPr id="3" name="Group 3"/>
          <p:cNvGrpSpPr/>
          <p:nvPr/>
        </p:nvGrpSpPr>
        <p:grpSpPr>
          <a:xfrm>
            <a:off x="-784752" y="8624599"/>
            <a:ext cx="21057187" cy="4800310"/>
            <a:chOff x="0" y="0"/>
            <a:chExt cx="28076250" cy="6400414"/>
          </a:xfrm>
        </p:grpSpPr>
        <p:sp>
          <p:nvSpPr>
            <p:cNvPr id="4" name="Freeform 4"/>
            <p:cNvSpPr/>
            <p:nvPr/>
          </p:nvSpPr>
          <p:spPr>
            <a:xfrm>
              <a:off x="0"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sp>
          <p:nvSpPr>
            <p:cNvPr id="5" name="Freeform 5"/>
            <p:cNvSpPr/>
            <p:nvPr/>
          </p:nvSpPr>
          <p:spPr>
            <a:xfrm>
              <a:off x="8938871"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sp>
          <p:nvSpPr>
            <p:cNvPr id="6" name="Freeform 6"/>
            <p:cNvSpPr/>
            <p:nvPr/>
          </p:nvSpPr>
          <p:spPr>
            <a:xfrm>
              <a:off x="16278253"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grpSp>
      <p:sp>
        <p:nvSpPr>
          <p:cNvPr id="7" name="Freeform 7"/>
          <p:cNvSpPr/>
          <p:nvPr/>
        </p:nvSpPr>
        <p:spPr>
          <a:xfrm rot="-95840">
            <a:off x="-762732" y="4099286"/>
            <a:ext cx="3343962" cy="5204610"/>
          </a:xfrm>
          <a:custGeom>
            <a:avLst/>
            <a:gdLst/>
            <a:ahLst/>
            <a:cxnLst/>
            <a:rect l="l" t="t" r="r" b="b"/>
            <a:pathLst>
              <a:path w="3343962" h="5204610">
                <a:moveTo>
                  <a:pt x="0" y="0"/>
                </a:moveTo>
                <a:lnTo>
                  <a:pt x="3343962" y="0"/>
                </a:lnTo>
                <a:lnTo>
                  <a:pt x="3343962" y="5204610"/>
                </a:lnTo>
                <a:lnTo>
                  <a:pt x="0" y="5204610"/>
                </a:lnTo>
                <a:lnTo>
                  <a:pt x="0" y="0"/>
                </a:lnTo>
                <a:close/>
              </a:path>
            </a:pathLst>
          </a:custGeom>
          <a:blipFill>
            <a:blip r:embed="rId4"/>
            <a:stretch>
              <a:fillRect/>
            </a:stretch>
          </a:blipFill>
        </p:spPr>
      </p:sp>
      <p:sp>
        <p:nvSpPr>
          <p:cNvPr id="8" name="Freeform 8"/>
          <p:cNvSpPr/>
          <p:nvPr/>
        </p:nvSpPr>
        <p:spPr>
          <a:xfrm>
            <a:off x="-595720" y="7701387"/>
            <a:ext cx="3248841" cy="1846425"/>
          </a:xfrm>
          <a:custGeom>
            <a:avLst/>
            <a:gdLst/>
            <a:ahLst/>
            <a:cxnLst/>
            <a:rect l="l" t="t" r="r" b="b"/>
            <a:pathLst>
              <a:path w="3248841" h="1846425">
                <a:moveTo>
                  <a:pt x="0" y="0"/>
                </a:moveTo>
                <a:lnTo>
                  <a:pt x="3248840" y="0"/>
                </a:lnTo>
                <a:lnTo>
                  <a:pt x="3248840" y="1846425"/>
                </a:lnTo>
                <a:lnTo>
                  <a:pt x="0" y="1846425"/>
                </a:lnTo>
                <a:lnTo>
                  <a:pt x="0" y="0"/>
                </a:lnTo>
                <a:close/>
              </a:path>
            </a:pathLst>
          </a:custGeom>
          <a:blipFill>
            <a:blip r:embed="rId5"/>
            <a:stretch>
              <a:fillRect/>
            </a:stretch>
          </a:blipFill>
        </p:spPr>
      </p:sp>
      <p:sp>
        <p:nvSpPr>
          <p:cNvPr id="9" name="Freeform 9"/>
          <p:cNvSpPr/>
          <p:nvPr/>
        </p:nvSpPr>
        <p:spPr>
          <a:xfrm rot="2615312">
            <a:off x="15462349" y="496368"/>
            <a:ext cx="3396816" cy="1133687"/>
          </a:xfrm>
          <a:custGeom>
            <a:avLst/>
            <a:gdLst/>
            <a:ahLst/>
            <a:cxnLst/>
            <a:rect l="l" t="t" r="r" b="b"/>
            <a:pathLst>
              <a:path w="3396816" h="1133687">
                <a:moveTo>
                  <a:pt x="0" y="0"/>
                </a:moveTo>
                <a:lnTo>
                  <a:pt x="3396816" y="0"/>
                </a:lnTo>
                <a:lnTo>
                  <a:pt x="3396816" y="1133687"/>
                </a:lnTo>
                <a:lnTo>
                  <a:pt x="0" y="1133687"/>
                </a:lnTo>
                <a:lnTo>
                  <a:pt x="0" y="0"/>
                </a:lnTo>
                <a:close/>
              </a:path>
            </a:pathLst>
          </a:custGeom>
          <a:blipFill>
            <a:blip r:embed="rId6"/>
            <a:stretch>
              <a:fillRect/>
            </a:stretch>
          </a:blipFill>
        </p:spPr>
      </p:sp>
      <p:sp>
        <p:nvSpPr>
          <p:cNvPr id="10" name="Freeform 10"/>
          <p:cNvSpPr/>
          <p:nvPr/>
        </p:nvSpPr>
        <p:spPr>
          <a:xfrm>
            <a:off x="3829225" y="4053690"/>
            <a:ext cx="2803656" cy="2591171"/>
          </a:xfrm>
          <a:custGeom>
            <a:avLst/>
            <a:gdLst/>
            <a:ahLst/>
            <a:cxnLst/>
            <a:rect l="l" t="t" r="r" b="b"/>
            <a:pathLst>
              <a:path w="2803656" h="2591171">
                <a:moveTo>
                  <a:pt x="0" y="0"/>
                </a:moveTo>
                <a:lnTo>
                  <a:pt x="2803656" y="0"/>
                </a:lnTo>
                <a:lnTo>
                  <a:pt x="2803656" y="2591172"/>
                </a:lnTo>
                <a:lnTo>
                  <a:pt x="0" y="2591172"/>
                </a:lnTo>
                <a:lnTo>
                  <a:pt x="0" y="0"/>
                </a:lnTo>
                <a:close/>
              </a:path>
            </a:pathLst>
          </a:custGeom>
          <a:blipFill>
            <a:blip r:embed="rId7"/>
            <a:stretch>
              <a:fillRect/>
            </a:stretch>
          </a:blipFill>
        </p:spPr>
      </p:sp>
      <p:sp>
        <p:nvSpPr>
          <p:cNvPr id="11" name="Freeform 11"/>
          <p:cNvSpPr/>
          <p:nvPr/>
        </p:nvSpPr>
        <p:spPr>
          <a:xfrm>
            <a:off x="3175483" y="3133252"/>
            <a:ext cx="4109627" cy="3828803"/>
          </a:xfrm>
          <a:custGeom>
            <a:avLst/>
            <a:gdLst/>
            <a:ahLst/>
            <a:cxnLst/>
            <a:rect l="l" t="t" r="r" b="b"/>
            <a:pathLst>
              <a:path w="4109627" h="3828803">
                <a:moveTo>
                  <a:pt x="0" y="0"/>
                </a:moveTo>
                <a:lnTo>
                  <a:pt x="4109627" y="0"/>
                </a:lnTo>
                <a:lnTo>
                  <a:pt x="4109627" y="3828803"/>
                </a:lnTo>
                <a:lnTo>
                  <a:pt x="0" y="3828803"/>
                </a:lnTo>
                <a:lnTo>
                  <a:pt x="0" y="0"/>
                </a:lnTo>
                <a:close/>
              </a:path>
            </a:pathLst>
          </a:custGeom>
          <a:blipFill>
            <a:blip r:embed="rId8"/>
            <a:stretch>
              <a:fillRect/>
            </a:stretch>
          </a:blipFill>
        </p:spPr>
      </p:sp>
      <p:sp>
        <p:nvSpPr>
          <p:cNvPr id="12" name="Freeform 12"/>
          <p:cNvSpPr/>
          <p:nvPr/>
        </p:nvSpPr>
        <p:spPr>
          <a:xfrm>
            <a:off x="8691892" y="4053690"/>
            <a:ext cx="2249258" cy="2647184"/>
          </a:xfrm>
          <a:custGeom>
            <a:avLst/>
            <a:gdLst/>
            <a:ahLst/>
            <a:cxnLst/>
            <a:rect l="l" t="t" r="r" b="b"/>
            <a:pathLst>
              <a:path w="2249258" h="2647184">
                <a:moveTo>
                  <a:pt x="0" y="0"/>
                </a:moveTo>
                <a:lnTo>
                  <a:pt x="2249258" y="0"/>
                </a:lnTo>
                <a:lnTo>
                  <a:pt x="2249258" y="2647184"/>
                </a:lnTo>
                <a:lnTo>
                  <a:pt x="0" y="2647184"/>
                </a:lnTo>
                <a:lnTo>
                  <a:pt x="0" y="0"/>
                </a:lnTo>
                <a:close/>
              </a:path>
            </a:pathLst>
          </a:custGeom>
          <a:blipFill>
            <a:blip r:embed="rId9">
              <a:extLst>
                <a:ext uri="{96DAC541-7B7A-43D3-8B79-37D633B846F1}">
                  <asvg:svgBlip xmlns="" xmlns:asvg="http://schemas.microsoft.com/office/drawing/2016/SVG/main" r:embed="rId10"/>
                </a:ext>
              </a:extLst>
            </a:blip>
            <a:stretch>
              <a:fillRect r="-4203" b="-15927"/>
            </a:stretch>
          </a:blipFill>
        </p:spPr>
      </p:sp>
      <p:sp>
        <p:nvSpPr>
          <p:cNvPr id="13" name="Freeform 13"/>
          <p:cNvSpPr/>
          <p:nvPr/>
        </p:nvSpPr>
        <p:spPr>
          <a:xfrm>
            <a:off x="7808985" y="3133252"/>
            <a:ext cx="4109627" cy="3828803"/>
          </a:xfrm>
          <a:custGeom>
            <a:avLst/>
            <a:gdLst/>
            <a:ahLst/>
            <a:cxnLst/>
            <a:rect l="l" t="t" r="r" b="b"/>
            <a:pathLst>
              <a:path w="4109627" h="3828803">
                <a:moveTo>
                  <a:pt x="0" y="0"/>
                </a:moveTo>
                <a:lnTo>
                  <a:pt x="4109627" y="0"/>
                </a:lnTo>
                <a:lnTo>
                  <a:pt x="4109627" y="3828803"/>
                </a:lnTo>
                <a:lnTo>
                  <a:pt x="0" y="3828803"/>
                </a:lnTo>
                <a:lnTo>
                  <a:pt x="0" y="0"/>
                </a:lnTo>
                <a:close/>
              </a:path>
            </a:pathLst>
          </a:custGeom>
          <a:blipFill>
            <a:blip r:embed="rId8"/>
            <a:stretch>
              <a:fillRect/>
            </a:stretch>
          </a:blipFill>
        </p:spPr>
      </p:sp>
      <p:sp>
        <p:nvSpPr>
          <p:cNvPr id="14" name="Freeform 14"/>
          <p:cNvSpPr/>
          <p:nvPr/>
        </p:nvSpPr>
        <p:spPr>
          <a:xfrm>
            <a:off x="13636740" y="4053690"/>
            <a:ext cx="2211446" cy="2601702"/>
          </a:xfrm>
          <a:custGeom>
            <a:avLst/>
            <a:gdLst/>
            <a:ahLst/>
            <a:cxnLst/>
            <a:rect l="l" t="t" r="r" b="b"/>
            <a:pathLst>
              <a:path w="2211446" h="2601702">
                <a:moveTo>
                  <a:pt x="0" y="0"/>
                </a:moveTo>
                <a:lnTo>
                  <a:pt x="2211446" y="0"/>
                </a:lnTo>
                <a:lnTo>
                  <a:pt x="2211446" y="2601702"/>
                </a:lnTo>
                <a:lnTo>
                  <a:pt x="0" y="2601702"/>
                </a:lnTo>
                <a:lnTo>
                  <a:pt x="0" y="0"/>
                </a:lnTo>
                <a:close/>
              </a:path>
            </a:pathLst>
          </a:custGeom>
          <a:blipFill>
            <a:blip r:embed="rId11"/>
            <a:stretch>
              <a:fillRect/>
            </a:stretch>
          </a:blipFill>
        </p:spPr>
      </p:sp>
      <p:sp>
        <p:nvSpPr>
          <p:cNvPr id="15" name="Freeform 15"/>
          <p:cNvSpPr/>
          <p:nvPr/>
        </p:nvSpPr>
        <p:spPr>
          <a:xfrm>
            <a:off x="12442487" y="3133252"/>
            <a:ext cx="4109627" cy="3828803"/>
          </a:xfrm>
          <a:custGeom>
            <a:avLst/>
            <a:gdLst/>
            <a:ahLst/>
            <a:cxnLst/>
            <a:rect l="l" t="t" r="r" b="b"/>
            <a:pathLst>
              <a:path w="4109627" h="3828803">
                <a:moveTo>
                  <a:pt x="0" y="0"/>
                </a:moveTo>
                <a:lnTo>
                  <a:pt x="4109628" y="0"/>
                </a:lnTo>
                <a:lnTo>
                  <a:pt x="4109628" y="3828803"/>
                </a:lnTo>
                <a:lnTo>
                  <a:pt x="0" y="3828803"/>
                </a:lnTo>
                <a:lnTo>
                  <a:pt x="0" y="0"/>
                </a:lnTo>
                <a:close/>
              </a:path>
            </a:pathLst>
          </a:custGeom>
          <a:blipFill>
            <a:blip r:embed="rId8"/>
            <a:stretch>
              <a:fillRect/>
            </a:stretch>
          </a:blipFill>
        </p:spPr>
      </p:sp>
      <p:sp>
        <p:nvSpPr>
          <p:cNvPr id="16" name="Freeform 16"/>
          <p:cNvSpPr/>
          <p:nvPr/>
        </p:nvSpPr>
        <p:spPr>
          <a:xfrm>
            <a:off x="222592" y="136651"/>
            <a:ext cx="1612215" cy="1853121"/>
          </a:xfrm>
          <a:custGeom>
            <a:avLst/>
            <a:gdLst/>
            <a:ahLst/>
            <a:cxnLst/>
            <a:rect l="l" t="t" r="r" b="b"/>
            <a:pathLst>
              <a:path w="1612215" h="1853121">
                <a:moveTo>
                  <a:pt x="0" y="0"/>
                </a:moveTo>
                <a:lnTo>
                  <a:pt x="1612216" y="0"/>
                </a:lnTo>
                <a:lnTo>
                  <a:pt x="1612216" y="1853121"/>
                </a:lnTo>
                <a:lnTo>
                  <a:pt x="0" y="1853121"/>
                </a:lnTo>
                <a:lnTo>
                  <a:pt x="0" y="0"/>
                </a:lnTo>
                <a:close/>
              </a:path>
            </a:pathLst>
          </a:custGeom>
          <a:blipFill>
            <a:blip r:embed="rId12"/>
            <a:stretch>
              <a:fillRect/>
            </a:stretch>
          </a:blipFill>
        </p:spPr>
      </p:sp>
      <p:sp>
        <p:nvSpPr>
          <p:cNvPr id="17" name="Freeform 17"/>
          <p:cNvSpPr/>
          <p:nvPr/>
        </p:nvSpPr>
        <p:spPr>
          <a:xfrm>
            <a:off x="16619018" y="6962055"/>
            <a:ext cx="2162736" cy="2763880"/>
          </a:xfrm>
          <a:custGeom>
            <a:avLst/>
            <a:gdLst/>
            <a:ahLst/>
            <a:cxnLst/>
            <a:rect l="l" t="t" r="r" b="b"/>
            <a:pathLst>
              <a:path w="2162736" h="2763880">
                <a:moveTo>
                  <a:pt x="0" y="0"/>
                </a:moveTo>
                <a:lnTo>
                  <a:pt x="2162736" y="0"/>
                </a:lnTo>
                <a:lnTo>
                  <a:pt x="2162736" y="2763880"/>
                </a:lnTo>
                <a:lnTo>
                  <a:pt x="0" y="2763880"/>
                </a:lnTo>
                <a:lnTo>
                  <a:pt x="0" y="0"/>
                </a:lnTo>
                <a:close/>
              </a:path>
            </a:pathLst>
          </a:custGeom>
          <a:blipFill>
            <a:blip r:embed="rId13"/>
            <a:stretch>
              <a:fillRect/>
            </a:stretch>
          </a:blipFill>
        </p:spPr>
      </p:sp>
      <p:sp>
        <p:nvSpPr>
          <p:cNvPr id="18" name="TextBox 18"/>
          <p:cNvSpPr txBox="1"/>
          <p:nvPr/>
        </p:nvSpPr>
        <p:spPr>
          <a:xfrm>
            <a:off x="2653120" y="281739"/>
            <a:ext cx="13606772" cy="2462213"/>
          </a:xfrm>
          <a:prstGeom prst="rect">
            <a:avLst/>
          </a:prstGeom>
        </p:spPr>
        <p:txBody>
          <a:bodyPr wrap="square" lIns="0" tIns="0" rIns="0" bIns="0" rtlCol="0" anchor="t">
            <a:spAutoFit/>
          </a:bodyPr>
          <a:lstStyle/>
          <a:p>
            <a:pPr algn="ctr"/>
            <a:r>
              <a:rPr lang="vi-VN" sz="8000" b="1">
                <a:latin typeface="SVN-Caprica Script" pitchFamily="2" charset="-93"/>
              </a:rPr>
              <a:t>HOẠT ĐỘNG </a:t>
            </a:r>
            <a:r>
              <a:rPr lang="vi-VN" sz="8000" b="1" smtClean="0">
                <a:latin typeface="SVN-Caprica Script" pitchFamily="2" charset="-93"/>
              </a:rPr>
              <a:t>4</a:t>
            </a:r>
          </a:p>
          <a:p>
            <a:pPr algn="ctr"/>
            <a:r>
              <a:rPr lang="vi-VN" sz="8000" b="1" smtClean="0">
                <a:latin typeface="SVN-Caprica Script" pitchFamily="2" charset="-93"/>
              </a:rPr>
              <a:t> </a:t>
            </a:r>
            <a:r>
              <a:rPr lang="vi-VN" sz="8000" b="1">
                <a:latin typeface="SVN-Caprica Script" pitchFamily="2" charset="-93"/>
              </a:rPr>
              <a:t>VẬN DỤNG</a:t>
            </a:r>
            <a:endParaRPr lang="en-US" sz="8000">
              <a:solidFill>
                <a:srgbClr val="AD5545"/>
              </a:solidFill>
              <a:latin typeface="SVN-Caprica Script" pitchFamily="2" charset="-93"/>
              <a:ea typeface="Rubik One"/>
              <a:cs typeface="Times New Roman" panose="02020603050405020304" pitchFamily="18" charset="0"/>
              <a:sym typeface="Rubik One"/>
            </a:endParaRPr>
          </a:p>
        </p:txBody>
      </p:sp>
      <p:pic>
        <p:nvPicPr>
          <p:cNvPr id="19" name="Picture 1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800601" y="189517"/>
            <a:ext cx="8442766" cy="2682554"/>
          </a:xfrm>
          <a:prstGeom prst="rect">
            <a:avLst/>
          </a:prstGeom>
        </p:spPr>
      </p:pic>
    </p:spTree>
    <p:extLst>
      <p:ext uri="{BB962C8B-B14F-4D97-AF65-F5344CB8AC3E}">
        <p14:creationId xmlns:p14="http://schemas.microsoft.com/office/powerpoint/2010/main" val="4095681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grpSp>
        <p:nvGrpSpPr>
          <p:cNvPr id="3" name="Group 3"/>
          <p:cNvGrpSpPr/>
          <p:nvPr/>
        </p:nvGrpSpPr>
        <p:grpSpPr>
          <a:xfrm>
            <a:off x="-784752" y="8624599"/>
            <a:ext cx="21057187" cy="4800310"/>
            <a:chOff x="0" y="0"/>
            <a:chExt cx="28076250" cy="6400414"/>
          </a:xfrm>
        </p:grpSpPr>
        <p:sp>
          <p:nvSpPr>
            <p:cNvPr id="4" name="Freeform 4"/>
            <p:cNvSpPr/>
            <p:nvPr/>
          </p:nvSpPr>
          <p:spPr>
            <a:xfrm>
              <a:off x="0"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sp>
          <p:nvSpPr>
            <p:cNvPr id="5" name="Freeform 5"/>
            <p:cNvSpPr/>
            <p:nvPr/>
          </p:nvSpPr>
          <p:spPr>
            <a:xfrm>
              <a:off x="8938871"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sp>
          <p:nvSpPr>
            <p:cNvPr id="6" name="Freeform 6"/>
            <p:cNvSpPr/>
            <p:nvPr/>
          </p:nvSpPr>
          <p:spPr>
            <a:xfrm>
              <a:off x="16278253"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grpSp>
      <p:sp>
        <p:nvSpPr>
          <p:cNvPr id="7" name="Freeform 7"/>
          <p:cNvSpPr/>
          <p:nvPr/>
        </p:nvSpPr>
        <p:spPr>
          <a:xfrm rot="-2573841" flipH="1">
            <a:off x="-539889" y="684848"/>
            <a:ext cx="3396816" cy="1133687"/>
          </a:xfrm>
          <a:custGeom>
            <a:avLst/>
            <a:gdLst/>
            <a:ahLst/>
            <a:cxnLst/>
            <a:rect l="l" t="t" r="r" b="b"/>
            <a:pathLst>
              <a:path w="3396816" h="1133687">
                <a:moveTo>
                  <a:pt x="3396816" y="0"/>
                </a:moveTo>
                <a:lnTo>
                  <a:pt x="0" y="0"/>
                </a:lnTo>
                <a:lnTo>
                  <a:pt x="0" y="1133688"/>
                </a:lnTo>
                <a:lnTo>
                  <a:pt x="3396816" y="1133688"/>
                </a:lnTo>
                <a:lnTo>
                  <a:pt x="3396816" y="0"/>
                </a:lnTo>
                <a:close/>
              </a:path>
            </a:pathLst>
          </a:custGeom>
          <a:blipFill>
            <a:blip r:embed="rId4"/>
            <a:stretch>
              <a:fillRect/>
            </a:stretch>
          </a:blipFill>
        </p:spPr>
      </p:sp>
      <p:sp>
        <p:nvSpPr>
          <p:cNvPr id="8" name="Freeform 8"/>
          <p:cNvSpPr/>
          <p:nvPr/>
        </p:nvSpPr>
        <p:spPr>
          <a:xfrm>
            <a:off x="2667000" y="-319648"/>
            <a:ext cx="12554749" cy="8370003"/>
          </a:xfrm>
          <a:custGeom>
            <a:avLst/>
            <a:gdLst/>
            <a:ahLst/>
            <a:cxnLst/>
            <a:rect l="l" t="t" r="r" b="b"/>
            <a:pathLst>
              <a:path w="10824168" h="2467008">
                <a:moveTo>
                  <a:pt x="0" y="0"/>
                </a:moveTo>
                <a:lnTo>
                  <a:pt x="10824168" y="0"/>
                </a:lnTo>
                <a:lnTo>
                  <a:pt x="10824168" y="2467008"/>
                </a:lnTo>
                <a:lnTo>
                  <a:pt x="0" y="2467008"/>
                </a:lnTo>
                <a:lnTo>
                  <a:pt x="0" y="0"/>
                </a:lnTo>
                <a:close/>
              </a:path>
            </a:pathLst>
          </a:custGeom>
          <a:blipFill>
            <a:blip r:embed="rId5"/>
            <a:stretch>
              <a:fillRect/>
            </a:stretch>
          </a:blipFill>
        </p:spPr>
      </p:sp>
      <p:sp>
        <p:nvSpPr>
          <p:cNvPr id="10" name="Freeform 10"/>
          <p:cNvSpPr/>
          <p:nvPr/>
        </p:nvSpPr>
        <p:spPr>
          <a:xfrm>
            <a:off x="168723" y="7060277"/>
            <a:ext cx="2306631" cy="2947771"/>
          </a:xfrm>
          <a:custGeom>
            <a:avLst/>
            <a:gdLst/>
            <a:ahLst/>
            <a:cxnLst/>
            <a:rect l="l" t="t" r="r" b="b"/>
            <a:pathLst>
              <a:path w="2306631" h="2947771">
                <a:moveTo>
                  <a:pt x="0" y="0"/>
                </a:moveTo>
                <a:lnTo>
                  <a:pt x="2306631" y="0"/>
                </a:lnTo>
                <a:lnTo>
                  <a:pt x="2306631" y="2947771"/>
                </a:lnTo>
                <a:lnTo>
                  <a:pt x="0" y="2947771"/>
                </a:lnTo>
                <a:lnTo>
                  <a:pt x="0" y="0"/>
                </a:lnTo>
                <a:close/>
              </a:path>
            </a:pathLst>
          </a:custGeom>
          <a:blipFill>
            <a:blip r:embed="rId6"/>
            <a:stretch>
              <a:fillRect/>
            </a:stretch>
          </a:blipFill>
        </p:spPr>
      </p:sp>
      <p:sp>
        <p:nvSpPr>
          <p:cNvPr id="11" name="Freeform 11"/>
          <p:cNvSpPr/>
          <p:nvPr/>
        </p:nvSpPr>
        <p:spPr>
          <a:xfrm>
            <a:off x="15443312" y="2066873"/>
            <a:ext cx="5115828" cy="7573119"/>
          </a:xfrm>
          <a:custGeom>
            <a:avLst/>
            <a:gdLst/>
            <a:ahLst/>
            <a:cxnLst/>
            <a:rect l="l" t="t" r="r" b="b"/>
            <a:pathLst>
              <a:path w="5115828" h="7573119">
                <a:moveTo>
                  <a:pt x="0" y="0"/>
                </a:moveTo>
                <a:lnTo>
                  <a:pt x="5115827" y="0"/>
                </a:lnTo>
                <a:lnTo>
                  <a:pt x="5115827" y="7573119"/>
                </a:lnTo>
                <a:lnTo>
                  <a:pt x="0" y="7573119"/>
                </a:lnTo>
                <a:lnTo>
                  <a:pt x="0" y="0"/>
                </a:lnTo>
                <a:close/>
              </a:path>
            </a:pathLst>
          </a:custGeom>
          <a:blipFill>
            <a:blip r:embed="rId7"/>
            <a:stretch>
              <a:fillRect r="-3438"/>
            </a:stretch>
          </a:blipFill>
        </p:spPr>
      </p:sp>
      <p:sp>
        <p:nvSpPr>
          <p:cNvPr id="12" name="Freeform 12"/>
          <p:cNvSpPr/>
          <p:nvPr/>
        </p:nvSpPr>
        <p:spPr>
          <a:xfrm>
            <a:off x="15221750" y="1357653"/>
            <a:ext cx="626436" cy="617040"/>
          </a:xfrm>
          <a:custGeom>
            <a:avLst/>
            <a:gdLst/>
            <a:ahLst/>
            <a:cxnLst/>
            <a:rect l="l" t="t" r="r" b="b"/>
            <a:pathLst>
              <a:path w="626436" h="617040">
                <a:moveTo>
                  <a:pt x="0" y="0"/>
                </a:moveTo>
                <a:lnTo>
                  <a:pt x="626436" y="0"/>
                </a:lnTo>
                <a:lnTo>
                  <a:pt x="626436" y="617040"/>
                </a:lnTo>
                <a:lnTo>
                  <a:pt x="0" y="617040"/>
                </a:lnTo>
                <a:lnTo>
                  <a:pt x="0" y="0"/>
                </a:lnTo>
                <a:close/>
              </a:path>
            </a:pathLst>
          </a:custGeom>
          <a:blipFill>
            <a:blip r:embed="rId8"/>
            <a:stretch>
              <a:fillRect/>
            </a:stretch>
          </a:blipFill>
        </p:spPr>
      </p:sp>
      <p:sp>
        <p:nvSpPr>
          <p:cNvPr id="16" name="Freeform 16"/>
          <p:cNvSpPr/>
          <p:nvPr/>
        </p:nvSpPr>
        <p:spPr>
          <a:xfrm>
            <a:off x="2162136" y="5853432"/>
            <a:ext cx="626436" cy="617040"/>
          </a:xfrm>
          <a:custGeom>
            <a:avLst/>
            <a:gdLst/>
            <a:ahLst/>
            <a:cxnLst/>
            <a:rect l="l" t="t" r="r" b="b"/>
            <a:pathLst>
              <a:path w="626436" h="617040">
                <a:moveTo>
                  <a:pt x="0" y="0"/>
                </a:moveTo>
                <a:lnTo>
                  <a:pt x="626437" y="0"/>
                </a:lnTo>
                <a:lnTo>
                  <a:pt x="626437" y="617040"/>
                </a:lnTo>
                <a:lnTo>
                  <a:pt x="0" y="617040"/>
                </a:lnTo>
                <a:lnTo>
                  <a:pt x="0" y="0"/>
                </a:lnTo>
                <a:close/>
              </a:path>
            </a:pathLst>
          </a:custGeom>
          <a:blipFill>
            <a:blip r:embed="rId8"/>
            <a:stretch>
              <a:fillRect/>
            </a:stretch>
          </a:blipFill>
        </p:spPr>
      </p:sp>
      <p:sp>
        <p:nvSpPr>
          <p:cNvPr id="17" name="Rectangle 16"/>
          <p:cNvSpPr/>
          <p:nvPr/>
        </p:nvSpPr>
        <p:spPr>
          <a:xfrm>
            <a:off x="4289624" y="1638959"/>
            <a:ext cx="9502575" cy="4401205"/>
          </a:xfrm>
          <a:prstGeom prst="rect">
            <a:avLst/>
          </a:prstGeom>
        </p:spPr>
        <p:txBody>
          <a:bodyPr wrap="square">
            <a:spAutoFit/>
          </a:bodyPr>
          <a:lstStyle/>
          <a:p>
            <a:pPr algn="just">
              <a:spcAft>
                <a:spcPts val="0"/>
              </a:spcAft>
              <a:tabLst>
                <a:tab pos="672465" algn="l"/>
              </a:tabLst>
            </a:pPr>
            <a:r>
              <a:rPr lang="vi-VN" sz="4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Dựa vào những góp ý của bạn theo nhóm đôi, hãy tự chỉnh</a:t>
            </a:r>
            <a:r>
              <a:rPr lang="vi-VN" sz="4000" spc="-5">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sửa bài </a:t>
            </a:r>
            <a:r>
              <a:rPr lang="vi-VN" sz="4000" spc="-1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viết của bản thân.</a:t>
            </a:r>
            <a:endParaRPr lang="en-GB" sz="4000">
              <a:solidFill>
                <a:schemeClr val="bg1"/>
              </a:solidFill>
              <a:latin typeface="Times New Roman" panose="02020603050405020304" pitchFamily="18" charset="0"/>
              <a:ea typeface="Times New Roman" panose="02020603050405020304" pitchFamily="18" charset="0"/>
            </a:endParaRPr>
          </a:p>
          <a:p>
            <a:pPr algn="just">
              <a:spcAft>
                <a:spcPts val="0"/>
              </a:spcAft>
              <a:tabLst>
                <a:tab pos="672465" algn="l"/>
              </a:tabLst>
            </a:pPr>
            <a:r>
              <a:rPr lang="en-US" sz="4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Nhận</a:t>
            </a:r>
            <a:r>
              <a:rPr lang="en-US" sz="4000" spc="-5">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bài viết của một</a:t>
            </a:r>
            <a:r>
              <a:rPr lang="en-US" sz="4000" spc="-5">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bạn khác trong lớp, đọc, góp</a:t>
            </a:r>
            <a:r>
              <a:rPr lang="en-US" sz="4000" spc="-5">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ý dựa trên bảng kiểm GV cung cấp.</a:t>
            </a:r>
            <a:endParaRPr lang="en-GB" sz="4000">
              <a:solidFill>
                <a:schemeClr val="bg1"/>
              </a:solidFill>
              <a:latin typeface="Times New Roman" panose="02020603050405020304" pitchFamily="18" charset="0"/>
              <a:ea typeface="Times New Roman" panose="02020603050405020304" pitchFamily="18" charset="0"/>
            </a:endParaRPr>
          </a:p>
          <a:p>
            <a:pPr algn="just">
              <a:spcAft>
                <a:spcPts val="0"/>
              </a:spcAft>
              <a:tabLst>
                <a:tab pos="418465" algn="l"/>
              </a:tabLst>
            </a:pPr>
            <a:r>
              <a:rPr lang="en-US" sz="4000" spc="-1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Tự thực hiện các bước chuẩn bị, tìm ý, lập dàn ý rồi viết bài </a:t>
            </a:r>
            <a:r>
              <a:rPr lang="en-US" sz="4000" spc="-2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nghị luận về một vấn đề cần giải quyết khác.</a:t>
            </a:r>
            <a:endParaRPr lang="en-GB" sz="4000">
              <a:solidFill>
                <a:schemeClr val="bg1"/>
              </a:solidFill>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sp>
        <p:nvSpPr>
          <p:cNvPr id="3" name="Freeform 3"/>
          <p:cNvSpPr/>
          <p:nvPr/>
        </p:nvSpPr>
        <p:spPr>
          <a:xfrm>
            <a:off x="1909281" y="940132"/>
            <a:ext cx="1766167" cy="2253482"/>
          </a:xfrm>
          <a:custGeom>
            <a:avLst/>
            <a:gdLst/>
            <a:ahLst/>
            <a:cxnLst/>
            <a:rect l="l" t="t" r="r" b="b"/>
            <a:pathLst>
              <a:path w="1766167" h="2253482">
                <a:moveTo>
                  <a:pt x="0" y="0"/>
                </a:moveTo>
                <a:lnTo>
                  <a:pt x="1766167" y="0"/>
                </a:lnTo>
                <a:lnTo>
                  <a:pt x="1766167" y="2253482"/>
                </a:lnTo>
                <a:lnTo>
                  <a:pt x="0" y="2253482"/>
                </a:lnTo>
                <a:lnTo>
                  <a:pt x="0" y="0"/>
                </a:lnTo>
                <a:close/>
              </a:path>
            </a:pathLst>
          </a:custGeom>
          <a:blipFill>
            <a:blip r:embed="rId3"/>
            <a:stretch>
              <a:fillRect/>
            </a:stretch>
          </a:blipFill>
        </p:spPr>
      </p:sp>
      <p:sp>
        <p:nvSpPr>
          <p:cNvPr id="4" name="Freeform 4"/>
          <p:cNvSpPr/>
          <p:nvPr/>
        </p:nvSpPr>
        <p:spPr>
          <a:xfrm>
            <a:off x="-880320" y="7865407"/>
            <a:ext cx="12883581" cy="3124268"/>
          </a:xfrm>
          <a:custGeom>
            <a:avLst/>
            <a:gdLst/>
            <a:ahLst/>
            <a:cxnLst/>
            <a:rect l="l" t="t" r="r" b="b"/>
            <a:pathLst>
              <a:path w="12883581" h="3124268">
                <a:moveTo>
                  <a:pt x="0" y="0"/>
                </a:moveTo>
                <a:lnTo>
                  <a:pt x="12883581" y="0"/>
                </a:lnTo>
                <a:lnTo>
                  <a:pt x="12883581" y="3124268"/>
                </a:lnTo>
                <a:lnTo>
                  <a:pt x="0" y="3124268"/>
                </a:lnTo>
                <a:lnTo>
                  <a:pt x="0" y="0"/>
                </a:lnTo>
                <a:close/>
              </a:path>
            </a:pathLst>
          </a:custGeom>
          <a:blipFill>
            <a:blip r:embed="rId4"/>
            <a:stretch>
              <a:fillRect/>
            </a:stretch>
          </a:blipFill>
        </p:spPr>
      </p:sp>
      <p:sp>
        <p:nvSpPr>
          <p:cNvPr id="5" name="Freeform 5"/>
          <p:cNvSpPr/>
          <p:nvPr/>
        </p:nvSpPr>
        <p:spPr>
          <a:xfrm flipH="1">
            <a:off x="6949376" y="7696166"/>
            <a:ext cx="12883581" cy="3124268"/>
          </a:xfrm>
          <a:custGeom>
            <a:avLst/>
            <a:gdLst/>
            <a:ahLst/>
            <a:cxnLst/>
            <a:rect l="l" t="t" r="r" b="b"/>
            <a:pathLst>
              <a:path w="12883581" h="3124268">
                <a:moveTo>
                  <a:pt x="12883581" y="0"/>
                </a:moveTo>
                <a:lnTo>
                  <a:pt x="0" y="0"/>
                </a:lnTo>
                <a:lnTo>
                  <a:pt x="0" y="3124268"/>
                </a:lnTo>
                <a:lnTo>
                  <a:pt x="12883581" y="3124268"/>
                </a:lnTo>
                <a:lnTo>
                  <a:pt x="12883581" y="0"/>
                </a:lnTo>
                <a:close/>
              </a:path>
            </a:pathLst>
          </a:custGeom>
          <a:blipFill>
            <a:blip r:embed="rId4"/>
            <a:stretch>
              <a:fillRect/>
            </a:stretch>
          </a:blipFill>
        </p:spPr>
      </p:sp>
      <p:sp>
        <p:nvSpPr>
          <p:cNvPr id="6" name="Freeform 6"/>
          <p:cNvSpPr/>
          <p:nvPr/>
        </p:nvSpPr>
        <p:spPr>
          <a:xfrm>
            <a:off x="15143813" y="1848056"/>
            <a:ext cx="1066355" cy="1345558"/>
          </a:xfrm>
          <a:custGeom>
            <a:avLst/>
            <a:gdLst/>
            <a:ahLst/>
            <a:cxnLst/>
            <a:rect l="l" t="t" r="r" b="b"/>
            <a:pathLst>
              <a:path w="1066355" h="1345558">
                <a:moveTo>
                  <a:pt x="0" y="0"/>
                </a:moveTo>
                <a:lnTo>
                  <a:pt x="1066355" y="0"/>
                </a:lnTo>
                <a:lnTo>
                  <a:pt x="1066355" y="1345558"/>
                </a:lnTo>
                <a:lnTo>
                  <a:pt x="0" y="1345558"/>
                </a:lnTo>
                <a:lnTo>
                  <a:pt x="0" y="0"/>
                </a:lnTo>
                <a:close/>
              </a:path>
            </a:pathLst>
          </a:custGeom>
          <a:blipFill>
            <a:blip r:embed="rId5"/>
            <a:stretch>
              <a:fillRect/>
            </a:stretch>
          </a:blipFill>
        </p:spPr>
      </p:sp>
      <p:sp>
        <p:nvSpPr>
          <p:cNvPr id="8" name="Freeform 8"/>
          <p:cNvSpPr/>
          <p:nvPr/>
        </p:nvSpPr>
        <p:spPr>
          <a:xfrm rot="-1852096">
            <a:off x="3151557" y="7131368"/>
            <a:ext cx="626436" cy="617040"/>
          </a:xfrm>
          <a:custGeom>
            <a:avLst/>
            <a:gdLst/>
            <a:ahLst/>
            <a:cxnLst/>
            <a:rect l="l" t="t" r="r" b="b"/>
            <a:pathLst>
              <a:path w="626436" h="617040">
                <a:moveTo>
                  <a:pt x="0" y="0"/>
                </a:moveTo>
                <a:lnTo>
                  <a:pt x="626437" y="0"/>
                </a:lnTo>
                <a:lnTo>
                  <a:pt x="626437" y="617039"/>
                </a:lnTo>
                <a:lnTo>
                  <a:pt x="0" y="617039"/>
                </a:lnTo>
                <a:lnTo>
                  <a:pt x="0" y="0"/>
                </a:lnTo>
                <a:close/>
              </a:path>
            </a:pathLst>
          </a:custGeom>
          <a:blipFill>
            <a:blip r:embed="rId6"/>
            <a:stretch>
              <a:fillRect/>
            </a:stretch>
          </a:blipFill>
        </p:spPr>
      </p:sp>
      <p:sp>
        <p:nvSpPr>
          <p:cNvPr id="9" name="Freeform 9"/>
          <p:cNvSpPr/>
          <p:nvPr/>
        </p:nvSpPr>
        <p:spPr>
          <a:xfrm rot="-1852096" flipH="1">
            <a:off x="14103141" y="6962127"/>
            <a:ext cx="626436" cy="617040"/>
          </a:xfrm>
          <a:custGeom>
            <a:avLst/>
            <a:gdLst/>
            <a:ahLst/>
            <a:cxnLst/>
            <a:rect l="l" t="t" r="r" b="b"/>
            <a:pathLst>
              <a:path w="626436" h="617040">
                <a:moveTo>
                  <a:pt x="626437" y="0"/>
                </a:moveTo>
                <a:lnTo>
                  <a:pt x="0" y="0"/>
                </a:lnTo>
                <a:lnTo>
                  <a:pt x="0" y="617039"/>
                </a:lnTo>
                <a:lnTo>
                  <a:pt x="626437" y="617039"/>
                </a:lnTo>
                <a:lnTo>
                  <a:pt x="626437" y="0"/>
                </a:lnTo>
                <a:close/>
              </a:path>
            </a:pathLst>
          </a:custGeom>
          <a:blipFill>
            <a:blip r:embed="rId6"/>
            <a:stretch>
              <a:fillRect/>
            </a:stretch>
          </a:blipFill>
        </p:spPr>
      </p:sp>
      <p:sp>
        <p:nvSpPr>
          <p:cNvPr id="10" name="Rectangle 9"/>
          <p:cNvSpPr/>
          <p:nvPr/>
        </p:nvSpPr>
        <p:spPr>
          <a:xfrm>
            <a:off x="3994741" y="879154"/>
            <a:ext cx="9833594" cy="6391493"/>
          </a:xfrm>
          <a:prstGeom prst="rect">
            <a:avLst/>
          </a:prstGeom>
        </p:spPr>
        <p:txBody>
          <a:bodyPr wrap="square">
            <a:spAutoFit/>
          </a:bodyPr>
          <a:lstStyle/>
          <a:p>
            <a:pPr algn="ctr">
              <a:spcAft>
                <a:spcPts val="800"/>
              </a:spcAft>
            </a:pPr>
            <a:r>
              <a:rPr lang="en-US" sz="66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Chuẩn bị ở </a:t>
            </a:r>
            <a:r>
              <a:rPr lang="en-US" sz="6600" b="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nhà</a:t>
            </a:r>
            <a:endParaRPr lang="en-GB" sz="6600">
              <a:latin typeface="Times New Roman" panose="02020603050405020304" pitchFamily="18" charset="0"/>
              <a:cs typeface="Times New Roman" panose="02020603050405020304" pitchFamily="18" charset="0"/>
            </a:endParaRPr>
          </a:p>
          <a:p>
            <a:pPr>
              <a:spcAft>
                <a:spcPts val="800"/>
              </a:spcAft>
            </a:pPr>
            <a:r>
              <a:rPr lang="en-US" sz="6600">
                <a:latin typeface="Times New Roman" panose="02020603050405020304" pitchFamily="18" charset="0"/>
                <a:cs typeface="Times New Roman" panose="02020603050405020304" pitchFamily="18" charset="0"/>
              </a:rPr>
              <a:t>- Hoàn thiện lại bài viết theo bảng kiểm.</a:t>
            </a:r>
            <a:endParaRPr lang="en-GB" sz="6600">
              <a:latin typeface="Times New Roman" panose="02020603050405020304" pitchFamily="18" charset="0"/>
              <a:cs typeface="Times New Roman" panose="02020603050405020304" pitchFamily="18" charset="0"/>
            </a:endParaRPr>
          </a:p>
          <a:p>
            <a:pPr>
              <a:spcAft>
                <a:spcPts val="800"/>
              </a:spcAft>
            </a:pPr>
            <a:r>
              <a:rPr lang="en-US" sz="6600">
                <a:latin typeface="Times New Roman" panose="02020603050405020304" pitchFamily="18" charset="0"/>
                <a:cs typeface="Times New Roman" panose="02020603050405020304" pitchFamily="18" charset="0"/>
              </a:rPr>
              <a:t>- Chuẩn bị bài nói và nghe: </a:t>
            </a:r>
            <a:r>
              <a:rPr lang="en-US" sz="6600" b="1" i="1">
                <a:latin typeface="Times New Roman" panose="02020603050405020304" pitchFamily="18" charset="0"/>
                <a:cs typeface="Times New Roman" panose="02020603050405020304" pitchFamily="18" charset="0"/>
              </a:rPr>
              <a:t>Trình bày ý kiến về một </a:t>
            </a:r>
            <a:r>
              <a:rPr lang="vi-VN" sz="6600" b="1" i="1">
                <a:latin typeface="Times New Roman" panose="02020603050405020304" pitchFamily="18" charset="0"/>
                <a:cs typeface="Times New Roman" panose="02020603050405020304" pitchFamily="18" charset="0"/>
              </a:rPr>
              <a:t>sự việc</a:t>
            </a:r>
            <a:r>
              <a:rPr lang="en-US" sz="6600" b="1" i="1">
                <a:latin typeface="Times New Roman" panose="02020603050405020304" pitchFamily="18" charset="0"/>
                <a:cs typeface="Times New Roman" panose="02020603050405020304" pitchFamily="18" charset="0"/>
              </a:rPr>
              <a:t> có tính thời sự</a:t>
            </a:r>
            <a:r>
              <a:rPr lang="vi-VN" sz="6600" b="1" i="1">
                <a:latin typeface="Times New Roman" panose="02020603050405020304" pitchFamily="18" charset="0"/>
                <a:cs typeface="Times New Roman" panose="02020603050405020304" pitchFamily="18" charset="0"/>
              </a:rPr>
              <a:t>.</a:t>
            </a:r>
            <a:endParaRPr lang="en-GB" sz="6600">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sp>
        <p:nvSpPr>
          <p:cNvPr id="3" name="Freeform 3"/>
          <p:cNvSpPr/>
          <p:nvPr/>
        </p:nvSpPr>
        <p:spPr>
          <a:xfrm rot="-1852096">
            <a:off x="3151557" y="7131368"/>
            <a:ext cx="626436" cy="617040"/>
          </a:xfrm>
          <a:custGeom>
            <a:avLst/>
            <a:gdLst/>
            <a:ahLst/>
            <a:cxnLst/>
            <a:rect l="l" t="t" r="r" b="b"/>
            <a:pathLst>
              <a:path w="626436" h="617040">
                <a:moveTo>
                  <a:pt x="0" y="0"/>
                </a:moveTo>
                <a:lnTo>
                  <a:pt x="626437" y="0"/>
                </a:lnTo>
                <a:lnTo>
                  <a:pt x="626437" y="617039"/>
                </a:lnTo>
                <a:lnTo>
                  <a:pt x="0" y="617039"/>
                </a:lnTo>
                <a:lnTo>
                  <a:pt x="0" y="0"/>
                </a:lnTo>
                <a:close/>
              </a:path>
            </a:pathLst>
          </a:custGeom>
          <a:blipFill>
            <a:blip r:embed="rId3"/>
            <a:stretch>
              <a:fillRect/>
            </a:stretch>
          </a:blipFill>
        </p:spPr>
      </p:sp>
      <p:sp>
        <p:nvSpPr>
          <p:cNvPr id="4" name="Freeform 4"/>
          <p:cNvSpPr/>
          <p:nvPr/>
        </p:nvSpPr>
        <p:spPr>
          <a:xfrm rot="-1852096" flipH="1">
            <a:off x="14103141" y="6962127"/>
            <a:ext cx="626436" cy="617040"/>
          </a:xfrm>
          <a:custGeom>
            <a:avLst/>
            <a:gdLst/>
            <a:ahLst/>
            <a:cxnLst/>
            <a:rect l="l" t="t" r="r" b="b"/>
            <a:pathLst>
              <a:path w="626436" h="617040">
                <a:moveTo>
                  <a:pt x="626437" y="0"/>
                </a:moveTo>
                <a:lnTo>
                  <a:pt x="0" y="0"/>
                </a:lnTo>
                <a:lnTo>
                  <a:pt x="0" y="617039"/>
                </a:lnTo>
                <a:lnTo>
                  <a:pt x="626437" y="617039"/>
                </a:lnTo>
                <a:lnTo>
                  <a:pt x="626437" y="0"/>
                </a:lnTo>
                <a:close/>
              </a:path>
            </a:pathLst>
          </a:custGeom>
          <a:blipFill>
            <a:blip r:embed="rId3"/>
            <a:stretch>
              <a:fillRect/>
            </a:stretch>
          </a:blipFill>
        </p:spPr>
      </p:sp>
      <p:sp>
        <p:nvSpPr>
          <p:cNvPr id="5" name="Freeform 5"/>
          <p:cNvSpPr/>
          <p:nvPr/>
        </p:nvSpPr>
        <p:spPr>
          <a:xfrm>
            <a:off x="4295806" y="2066873"/>
            <a:ext cx="8877239" cy="3324929"/>
          </a:xfrm>
          <a:custGeom>
            <a:avLst/>
            <a:gdLst/>
            <a:ahLst/>
            <a:cxnLst/>
            <a:rect l="l" t="t" r="r" b="b"/>
            <a:pathLst>
              <a:path w="8877239" h="3324929">
                <a:moveTo>
                  <a:pt x="0" y="0"/>
                </a:moveTo>
                <a:lnTo>
                  <a:pt x="8877238" y="0"/>
                </a:lnTo>
                <a:lnTo>
                  <a:pt x="8877238" y="3324929"/>
                </a:lnTo>
                <a:lnTo>
                  <a:pt x="0" y="332492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10780247" y="6845127"/>
            <a:ext cx="12260611" cy="4311648"/>
          </a:xfrm>
          <a:custGeom>
            <a:avLst/>
            <a:gdLst/>
            <a:ahLst/>
            <a:cxnLst/>
            <a:rect l="l" t="t" r="r" b="b"/>
            <a:pathLst>
              <a:path w="12260611" h="4311648">
                <a:moveTo>
                  <a:pt x="0" y="0"/>
                </a:moveTo>
                <a:lnTo>
                  <a:pt x="12260611" y="0"/>
                </a:lnTo>
                <a:lnTo>
                  <a:pt x="12260611" y="4311648"/>
                </a:lnTo>
                <a:lnTo>
                  <a:pt x="0" y="4311648"/>
                </a:lnTo>
                <a:lnTo>
                  <a:pt x="0" y="0"/>
                </a:lnTo>
                <a:close/>
              </a:path>
            </a:pathLst>
          </a:custGeom>
          <a:blipFill>
            <a:blip r:embed="rId6"/>
            <a:stretch>
              <a:fillRect/>
            </a:stretch>
          </a:blipFill>
        </p:spPr>
      </p:sp>
      <p:sp>
        <p:nvSpPr>
          <p:cNvPr id="7" name="Freeform 7"/>
          <p:cNvSpPr/>
          <p:nvPr/>
        </p:nvSpPr>
        <p:spPr>
          <a:xfrm>
            <a:off x="-394329" y="6845127"/>
            <a:ext cx="12260611" cy="4311648"/>
          </a:xfrm>
          <a:custGeom>
            <a:avLst/>
            <a:gdLst/>
            <a:ahLst/>
            <a:cxnLst/>
            <a:rect l="l" t="t" r="r" b="b"/>
            <a:pathLst>
              <a:path w="12260611" h="4311648">
                <a:moveTo>
                  <a:pt x="0" y="0"/>
                </a:moveTo>
                <a:lnTo>
                  <a:pt x="12260611" y="0"/>
                </a:lnTo>
                <a:lnTo>
                  <a:pt x="12260611" y="4311648"/>
                </a:lnTo>
                <a:lnTo>
                  <a:pt x="0" y="4311648"/>
                </a:lnTo>
                <a:lnTo>
                  <a:pt x="0" y="0"/>
                </a:lnTo>
                <a:close/>
              </a:path>
            </a:pathLst>
          </a:custGeom>
          <a:blipFill>
            <a:blip r:embed="rId6"/>
            <a:stretch>
              <a:fillRect/>
            </a:stretch>
          </a:blipFill>
        </p:spPr>
      </p:sp>
      <p:sp>
        <p:nvSpPr>
          <p:cNvPr id="8" name="Freeform 8"/>
          <p:cNvSpPr/>
          <p:nvPr/>
        </p:nvSpPr>
        <p:spPr>
          <a:xfrm>
            <a:off x="0" y="-13711"/>
            <a:ext cx="2533011" cy="2387363"/>
          </a:xfrm>
          <a:custGeom>
            <a:avLst/>
            <a:gdLst/>
            <a:ahLst/>
            <a:cxnLst/>
            <a:rect l="l" t="t" r="r" b="b"/>
            <a:pathLst>
              <a:path w="2533011" h="2387363">
                <a:moveTo>
                  <a:pt x="0" y="0"/>
                </a:moveTo>
                <a:lnTo>
                  <a:pt x="2533011" y="0"/>
                </a:lnTo>
                <a:lnTo>
                  <a:pt x="2533011" y="2387363"/>
                </a:lnTo>
                <a:lnTo>
                  <a:pt x="0" y="2387363"/>
                </a:lnTo>
                <a:lnTo>
                  <a:pt x="0" y="0"/>
                </a:lnTo>
                <a:close/>
              </a:path>
            </a:pathLst>
          </a:custGeom>
          <a:blipFill>
            <a:blip r:embed="rId7"/>
            <a:stretch>
              <a:fillRect/>
            </a:stretch>
          </a:blipFill>
        </p:spPr>
      </p:sp>
      <p:sp>
        <p:nvSpPr>
          <p:cNvPr id="9" name="Freeform 9"/>
          <p:cNvSpPr/>
          <p:nvPr/>
        </p:nvSpPr>
        <p:spPr>
          <a:xfrm rot="-664658">
            <a:off x="14275259" y="1276622"/>
            <a:ext cx="1136484" cy="1344952"/>
          </a:xfrm>
          <a:custGeom>
            <a:avLst/>
            <a:gdLst/>
            <a:ahLst/>
            <a:cxnLst/>
            <a:rect l="l" t="t" r="r" b="b"/>
            <a:pathLst>
              <a:path w="1136484" h="1344952">
                <a:moveTo>
                  <a:pt x="0" y="0"/>
                </a:moveTo>
                <a:lnTo>
                  <a:pt x="1136484" y="0"/>
                </a:lnTo>
                <a:lnTo>
                  <a:pt x="1136484" y="1344952"/>
                </a:lnTo>
                <a:lnTo>
                  <a:pt x="0" y="1344952"/>
                </a:lnTo>
                <a:lnTo>
                  <a:pt x="0" y="0"/>
                </a:lnTo>
                <a:close/>
              </a:path>
            </a:pathLst>
          </a:custGeom>
          <a:blipFill>
            <a:blip r:embed="rId8"/>
            <a:stretch>
              <a:fillRect/>
            </a:stretch>
          </a:blipFill>
        </p:spPr>
      </p:sp>
      <p:sp>
        <p:nvSpPr>
          <p:cNvPr id="10" name="Freeform 10"/>
          <p:cNvSpPr/>
          <p:nvPr/>
        </p:nvSpPr>
        <p:spPr>
          <a:xfrm rot="-2533319">
            <a:off x="2818602" y="5387956"/>
            <a:ext cx="1146808" cy="1426083"/>
          </a:xfrm>
          <a:custGeom>
            <a:avLst/>
            <a:gdLst/>
            <a:ahLst/>
            <a:cxnLst/>
            <a:rect l="l" t="t" r="r" b="b"/>
            <a:pathLst>
              <a:path w="1146808" h="1426083">
                <a:moveTo>
                  <a:pt x="0" y="0"/>
                </a:moveTo>
                <a:lnTo>
                  <a:pt x="1146808" y="0"/>
                </a:lnTo>
                <a:lnTo>
                  <a:pt x="1146808" y="1426083"/>
                </a:lnTo>
                <a:lnTo>
                  <a:pt x="0" y="1426083"/>
                </a:lnTo>
                <a:lnTo>
                  <a:pt x="0" y="0"/>
                </a:lnTo>
                <a:close/>
              </a:path>
            </a:pathLst>
          </a:custGeom>
          <a:blipFill>
            <a:blip r:embed="rId9"/>
            <a:stretch>
              <a:fillRect/>
            </a:stretch>
          </a:blipFill>
        </p:spPr>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grpSp>
        <p:nvGrpSpPr>
          <p:cNvPr id="3" name="Group 3"/>
          <p:cNvGrpSpPr/>
          <p:nvPr/>
        </p:nvGrpSpPr>
        <p:grpSpPr>
          <a:xfrm>
            <a:off x="-784752" y="8624599"/>
            <a:ext cx="21057187" cy="4800310"/>
            <a:chOff x="0" y="0"/>
            <a:chExt cx="28076250" cy="6400414"/>
          </a:xfrm>
        </p:grpSpPr>
        <p:sp>
          <p:nvSpPr>
            <p:cNvPr id="4" name="Freeform 4"/>
            <p:cNvSpPr/>
            <p:nvPr/>
          </p:nvSpPr>
          <p:spPr>
            <a:xfrm>
              <a:off x="0"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sp>
          <p:nvSpPr>
            <p:cNvPr id="5" name="Freeform 5"/>
            <p:cNvSpPr/>
            <p:nvPr/>
          </p:nvSpPr>
          <p:spPr>
            <a:xfrm>
              <a:off x="8938871"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sp>
          <p:nvSpPr>
            <p:cNvPr id="6" name="Freeform 6"/>
            <p:cNvSpPr/>
            <p:nvPr/>
          </p:nvSpPr>
          <p:spPr>
            <a:xfrm>
              <a:off x="16278253"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grpSp>
      <p:sp>
        <p:nvSpPr>
          <p:cNvPr id="7" name="Freeform 7"/>
          <p:cNvSpPr/>
          <p:nvPr/>
        </p:nvSpPr>
        <p:spPr>
          <a:xfrm rot="-95840">
            <a:off x="-762732" y="4099286"/>
            <a:ext cx="3343962" cy="5204610"/>
          </a:xfrm>
          <a:custGeom>
            <a:avLst/>
            <a:gdLst/>
            <a:ahLst/>
            <a:cxnLst/>
            <a:rect l="l" t="t" r="r" b="b"/>
            <a:pathLst>
              <a:path w="3343962" h="5204610">
                <a:moveTo>
                  <a:pt x="0" y="0"/>
                </a:moveTo>
                <a:lnTo>
                  <a:pt x="3343962" y="0"/>
                </a:lnTo>
                <a:lnTo>
                  <a:pt x="3343962" y="5204610"/>
                </a:lnTo>
                <a:lnTo>
                  <a:pt x="0" y="5204610"/>
                </a:lnTo>
                <a:lnTo>
                  <a:pt x="0" y="0"/>
                </a:lnTo>
                <a:close/>
              </a:path>
            </a:pathLst>
          </a:custGeom>
          <a:blipFill>
            <a:blip r:embed="rId4"/>
            <a:stretch>
              <a:fillRect/>
            </a:stretch>
          </a:blipFill>
        </p:spPr>
      </p:sp>
      <p:sp>
        <p:nvSpPr>
          <p:cNvPr id="8" name="Freeform 8"/>
          <p:cNvSpPr/>
          <p:nvPr/>
        </p:nvSpPr>
        <p:spPr>
          <a:xfrm>
            <a:off x="-595720" y="7701387"/>
            <a:ext cx="3248841" cy="1846425"/>
          </a:xfrm>
          <a:custGeom>
            <a:avLst/>
            <a:gdLst/>
            <a:ahLst/>
            <a:cxnLst/>
            <a:rect l="l" t="t" r="r" b="b"/>
            <a:pathLst>
              <a:path w="3248841" h="1846425">
                <a:moveTo>
                  <a:pt x="0" y="0"/>
                </a:moveTo>
                <a:lnTo>
                  <a:pt x="3248840" y="0"/>
                </a:lnTo>
                <a:lnTo>
                  <a:pt x="3248840" y="1846425"/>
                </a:lnTo>
                <a:lnTo>
                  <a:pt x="0" y="1846425"/>
                </a:lnTo>
                <a:lnTo>
                  <a:pt x="0" y="0"/>
                </a:lnTo>
                <a:close/>
              </a:path>
            </a:pathLst>
          </a:custGeom>
          <a:blipFill>
            <a:blip r:embed="rId5"/>
            <a:stretch>
              <a:fillRect/>
            </a:stretch>
          </a:blipFill>
        </p:spPr>
      </p:sp>
      <p:sp>
        <p:nvSpPr>
          <p:cNvPr id="9" name="Freeform 9"/>
          <p:cNvSpPr/>
          <p:nvPr/>
        </p:nvSpPr>
        <p:spPr>
          <a:xfrm rot="2615312">
            <a:off x="15462349" y="496368"/>
            <a:ext cx="3396816" cy="1133687"/>
          </a:xfrm>
          <a:custGeom>
            <a:avLst/>
            <a:gdLst/>
            <a:ahLst/>
            <a:cxnLst/>
            <a:rect l="l" t="t" r="r" b="b"/>
            <a:pathLst>
              <a:path w="3396816" h="1133687">
                <a:moveTo>
                  <a:pt x="0" y="0"/>
                </a:moveTo>
                <a:lnTo>
                  <a:pt x="3396816" y="0"/>
                </a:lnTo>
                <a:lnTo>
                  <a:pt x="3396816" y="1133687"/>
                </a:lnTo>
                <a:lnTo>
                  <a:pt x="0" y="1133687"/>
                </a:lnTo>
                <a:lnTo>
                  <a:pt x="0" y="0"/>
                </a:lnTo>
                <a:close/>
              </a:path>
            </a:pathLst>
          </a:custGeom>
          <a:blipFill>
            <a:blip r:embed="rId6"/>
            <a:stretch>
              <a:fillRect/>
            </a:stretch>
          </a:blipFill>
        </p:spPr>
      </p:sp>
      <p:sp>
        <p:nvSpPr>
          <p:cNvPr id="10" name="Freeform 10"/>
          <p:cNvSpPr/>
          <p:nvPr/>
        </p:nvSpPr>
        <p:spPr>
          <a:xfrm>
            <a:off x="3829225" y="4053690"/>
            <a:ext cx="2803656" cy="2591171"/>
          </a:xfrm>
          <a:custGeom>
            <a:avLst/>
            <a:gdLst/>
            <a:ahLst/>
            <a:cxnLst/>
            <a:rect l="l" t="t" r="r" b="b"/>
            <a:pathLst>
              <a:path w="2803656" h="2591171">
                <a:moveTo>
                  <a:pt x="0" y="0"/>
                </a:moveTo>
                <a:lnTo>
                  <a:pt x="2803656" y="0"/>
                </a:lnTo>
                <a:lnTo>
                  <a:pt x="2803656" y="2591172"/>
                </a:lnTo>
                <a:lnTo>
                  <a:pt x="0" y="2591172"/>
                </a:lnTo>
                <a:lnTo>
                  <a:pt x="0" y="0"/>
                </a:lnTo>
                <a:close/>
              </a:path>
            </a:pathLst>
          </a:custGeom>
          <a:blipFill>
            <a:blip r:embed="rId7"/>
            <a:stretch>
              <a:fillRect/>
            </a:stretch>
          </a:blipFill>
        </p:spPr>
      </p:sp>
      <p:sp>
        <p:nvSpPr>
          <p:cNvPr id="11" name="Freeform 11"/>
          <p:cNvSpPr/>
          <p:nvPr/>
        </p:nvSpPr>
        <p:spPr>
          <a:xfrm>
            <a:off x="3175483" y="3133252"/>
            <a:ext cx="4109627" cy="3828803"/>
          </a:xfrm>
          <a:custGeom>
            <a:avLst/>
            <a:gdLst/>
            <a:ahLst/>
            <a:cxnLst/>
            <a:rect l="l" t="t" r="r" b="b"/>
            <a:pathLst>
              <a:path w="4109627" h="3828803">
                <a:moveTo>
                  <a:pt x="0" y="0"/>
                </a:moveTo>
                <a:lnTo>
                  <a:pt x="4109627" y="0"/>
                </a:lnTo>
                <a:lnTo>
                  <a:pt x="4109627" y="3828803"/>
                </a:lnTo>
                <a:lnTo>
                  <a:pt x="0" y="3828803"/>
                </a:lnTo>
                <a:lnTo>
                  <a:pt x="0" y="0"/>
                </a:lnTo>
                <a:close/>
              </a:path>
            </a:pathLst>
          </a:custGeom>
          <a:blipFill>
            <a:blip r:embed="rId8"/>
            <a:stretch>
              <a:fillRect/>
            </a:stretch>
          </a:blipFill>
        </p:spPr>
      </p:sp>
      <p:sp>
        <p:nvSpPr>
          <p:cNvPr id="12" name="Freeform 12"/>
          <p:cNvSpPr/>
          <p:nvPr/>
        </p:nvSpPr>
        <p:spPr>
          <a:xfrm>
            <a:off x="8691892" y="4053690"/>
            <a:ext cx="2249258" cy="2647184"/>
          </a:xfrm>
          <a:custGeom>
            <a:avLst/>
            <a:gdLst/>
            <a:ahLst/>
            <a:cxnLst/>
            <a:rect l="l" t="t" r="r" b="b"/>
            <a:pathLst>
              <a:path w="2249258" h="2647184">
                <a:moveTo>
                  <a:pt x="0" y="0"/>
                </a:moveTo>
                <a:lnTo>
                  <a:pt x="2249258" y="0"/>
                </a:lnTo>
                <a:lnTo>
                  <a:pt x="2249258" y="2647184"/>
                </a:lnTo>
                <a:lnTo>
                  <a:pt x="0" y="2647184"/>
                </a:lnTo>
                <a:lnTo>
                  <a:pt x="0" y="0"/>
                </a:lnTo>
                <a:close/>
              </a:path>
            </a:pathLst>
          </a:custGeom>
          <a:blipFill>
            <a:blip r:embed="rId9">
              <a:extLst>
                <a:ext uri="{96DAC541-7B7A-43D3-8B79-37D633B846F1}">
                  <asvg:svgBlip xmlns="" xmlns:asvg="http://schemas.microsoft.com/office/drawing/2016/SVG/main" r:embed="rId10"/>
                </a:ext>
              </a:extLst>
            </a:blip>
            <a:stretch>
              <a:fillRect r="-4203" b="-15927"/>
            </a:stretch>
          </a:blipFill>
        </p:spPr>
      </p:sp>
      <p:sp>
        <p:nvSpPr>
          <p:cNvPr id="13" name="Freeform 13"/>
          <p:cNvSpPr/>
          <p:nvPr/>
        </p:nvSpPr>
        <p:spPr>
          <a:xfrm>
            <a:off x="7808985" y="3133252"/>
            <a:ext cx="4109627" cy="3828803"/>
          </a:xfrm>
          <a:custGeom>
            <a:avLst/>
            <a:gdLst/>
            <a:ahLst/>
            <a:cxnLst/>
            <a:rect l="l" t="t" r="r" b="b"/>
            <a:pathLst>
              <a:path w="4109627" h="3828803">
                <a:moveTo>
                  <a:pt x="0" y="0"/>
                </a:moveTo>
                <a:lnTo>
                  <a:pt x="4109627" y="0"/>
                </a:lnTo>
                <a:lnTo>
                  <a:pt x="4109627" y="3828803"/>
                </a:lnTo>
                <a:lnTo>
                  <a:pt x="0" y="3828803"/>
                </a:lnTo>
                <a:lnTo>
                  <a:pt x="0" y="0"/>
                </a:lnTo>
                <a:close/>
              </a:path>
            </a:pathLst>
          </a:custGeom>
          <a:blipFill>
            <a:blip r:embed="rId8"/>
            <a:stretch>
              <a:fillRect/>
            </a:stretch>
          </a:blipFill>
        </p:spPr>
      </p:sp>
      <p:sp>
        <p:nvSpPr>
          <p:cNvPr id="14" name="Freeform 14"/>
          <p:cNvSpPr/>
          <p:nvPr/>
        </p:nvSpPr>
        <p:spPr>
          <a:xfrm>
            <a:off x="13636740" y="4053690"/>
            <a:ext cx="2211446" cy="2601702"/>
          </a:xfrm>
          <a:custGeom>
            <a:avLst/>
            <a:gdLst/>
            <a:ahLst/>
            <a:cxnLst/>
            <a:rect l="l" t="t" r="r" b="b"/>
            <a:pathLst>
              <a:path w="2211446" h="2601702">
                <a:moveTo>
                  <a:pt x="0" y="0"/>
                </a:moveTo>
                <a:lnTo>
                  <a:pt x="2211446" y="0"/>
                </a:lnTo>
                <a:lnTo>
                  <a:pt x="2211446" y="2601702"/>
                </a:lnTo>
                <a:lnTo>
                  <a:pt x="0" y="2601702"/>
                </a:lnTo>
                <a:lnTo>
                  <a:pt x="0" y="0"/>
                </a:lnTo>
                <a:close/>
              </a:path>
            </a:pathLst>
          </a:custGeom>
          <a:blipFill>
            <a:blip r:embed="rId11"/>
            <a:stretch>
              <a:fillRect/>
            </a:stretch>
          </a:blipFill>
        </p:spPr>
      </p:sp>
      <p:sp>
        <p:nvSpPr>
          <p:cNvPr id="15" name="Freeform 15"/>
          <p:cNvSpPr/>
          <p:nvPr/>
        </p:nvSpPr>
        <p:spPr>
          <a:xfrm>
            <a:off x="12442487" y="3133252"/>
            <a:ext cx="4109627" cy="3828803"/>
          </a:xfrm>
          <a:custGeom>
            <a:avLst/>
            <a:gdLst/>
            <a:ahLst/>
            <a:cxnLst/>
            <a:rect l="l" t="t" r="r" b="b"/>
            <a:pathLst>
              <a:path w="4109627" h="3828803">
                <a:moveTo>
                  <a:pt x="0" y="0"/>
                </a:moveTo>
                <a:lnTo>
                  <a:pt x="4109628" y="0"/>
                </a:lnTo>
                <a:lnTo>
                  <a:pt x="4109628" y="3828803"/>
                </a:lnTo>
                <a:lnTo>
                  <a:pt x="0" y="3828803"/>
                </a:lnTo>
                <a:lnTo>
                  <a:pt x="0" y="0"/>
                </a:lnTo>
                <a:close/>
              </a:path>
            </a:pathLst>
          </a:custGeom>
          <a:blipFill>
            <a:blip r:embed="rId8"/>
            <a:stretch>
              <a:fillRect/>
            </a:stretch>
          </a:blipFill>
        </p:spPr>
      </p:sp>
      <p:sp>
        <p:nvSpPr>
          <p:cNvPr id="16" name="Freeform 16"/>
          <p:cNvSpPr/>
          <p:nvPr/>
        </p:nvSpPr>
        <p:spPr>
          <a:xfrm>
            <a:off x="222592" y="136651"/>
            <a:ext cx="1612215" cy="1853121"/>
          </a:xfrm>
          <a:custGeom>
            <a:avLst/>
            <a:gdLst/>
            <a:ahLst/>
            <a:cxnLst/>
            <a:rect l="l" t="t" r="r" b="b"/>
            <a:pathLst>
              <a:path w="1612215" h="1853121">
                <a:moveTo>
                  <a:pt x="0" y="0"/>
                </a:moveTo>
                <a:lnTo>
                  <a:pt x="1612216" y="0"/>
                </a:lnTo>
                <a:lnTo>
                  <a:pt x="1612216" y="1853121"/>
                </a:lnTo>
                <a:lnTo>
                  <a:pt x="0" y="1853121"/>
                </a:lnTo>
                <a:lnTo>
                  <a:pt x="0" y="0"/>
                </a:lnTo>
                <a:close/>
              </a:path>
            </a:pathLst>
          </a:custGeom>
          <a:blipFill>
            <a:blip r:embed="rId12"/>
            <a:stretch>
              <a:fillRect/>
            </a:stretch>
          </a:blipFill>
        </p:spPr>
      </p:sp>
      <p:sp>
        <p:nvSpPr>
          <p:cNvPr id="17" name="Freeform 17"/>
          <p:cNvSpPr/>
          <p:nvPr/>
        </p:nvSpPr>
        <p:spPr>
          <a:xfrm>
            <a:off x="16619018" y="6962055"/>
            <a:ext cx="2162736" cy="2763880"/>
          </a:xfrm>
          <a:custGeom>
            <a:avLst/>
            <a:gdLst/>
            <a:ahLst/>
            <a:cxnLst/>
            <a:rect l="l" t="t" r="r" b="b"/>
            <a:pathLst>
              <a:path w="2162736" h="2763880">
                <a:moveTo>
                  <a:pt x="0" y="0"/>
                </a:moveTo>
                <a:lnTo>
                  <a:pt x="2162736" y="0"/>
                </a:lnTo>
                <a:lnTo>
                  <a:pt x="2162736" y="2763880"/>
                </a:lnTo>
                <a:lnTo>
                  <a:pt x="0" y="2763880"/>
                </a:lnTo>
                <a:lnTo>
                  <a:pt x="0" y="0"/>
                </a:lnTo>
                <a:close/>
              </a:path>
            </a:pathLst>
          </a:custGeom>
          <a:blipFill>
            <a:blip r:embed="rId13"/>
            <a:stretch>
              <a:fillRect/>
            </a:stretch>
          </a:blipFill>
        </p:spPr>
      </p:sp>
      <p:sp>
        <p:nvSpPr>
          <p:cNvPr id="18" name="TextBox 18"/>
          <p:cNvSpPr txBox="1"/>
          <p:nvPr/>
        </p:nvSpPr>
        <p:spPr>
          <a:xfrm>
            <a:off x="2653120" y="281739"/>
            <a:ext cx="13606772" cy="2462213"/>
          </a:xfrm>
          <a:prstGeom prst="rect">
            <a:avLst/>
          </a:prstGeom>
        </p:spPr>
        <p:txBody>
          <a:bodyPr wrap="square" lIns="0" tIns="0" rIns="0" bIns="0" rtlCol="0" anchor="t">
            <a:spAutoFit/>
          </a:bodyPr>
          <a:lstStyle/>
          <a:p>
            <a:pPr algn="ctr"/>
            <a:r>
              <a:rPr lang="de-DE" sz="8000" b="1">
                <a:latin typeface="iCiel Baliho Script" pitchFamily="50" charset="-93"/>
                <a:cs typeface="Times New Roman" panose="02020603050405020304" pitchFamily="18" charset="0"/>
              </a:rPr>
              <a:t>HOẠT ĐỘNG </a:t>
            </a:r>
            <a:r>
              <a:rPr lang="de-DE" sz="8000" b="1" smtClean="0">
                <a:latin typeface="iCiel Baliho Script" pitchFamily="50" charset="-93"/>
                <a:cs typeface="Times New Roman" panose="02020603050405020304" pitchFamily="18" charset="0"/>
              </a:rPr>
              <a:t>2</a:t>
            </a:r>
            <a:endParaRPr lang="vi-VN" sz="8000" b="1" smtClean="0">
              <a:latin typeface="iCiel Baliho Script" pitchFamily="50" charset="-93"/>
              <a:cs typeface="Times New Roman" panose="02020603050405020304" pitchFamily="18" charset="0"/>
            </a:endParaRPr>
          </a:p>
          <a:p>
            <a:pPr algn="ctr"/>
            <a:r>
              <a:rPr lang="de-DE" sz="8000" b="1" smtClean="0">
                <a:latin typeface="iCiel Baliho Script" pitchFamily="50" charset="-93"/>
                <a:cs typeface="Times New Roman" panose="02020603050405020304" pitchFamily="18" charset="0"/>
              </a:rPr>
              <a:t> </a:t>
            </a:r>
            <a:r>
              <a:rPr lang="de-DE" sz="8000" b="1">
                <a:latin typeface="iCiel Baliho Script" pitchFamily="50" charset="-93"/>
                <a:cs typeface="Times New Roman" panose="02020603050405020304" pitchFamily="18" charset="0"/>
              </a:rPr>
              <a:t>HÌNH THÀNH KIẾN THỨC</a:t>
            </a:r>
            <a:endParaRPr lang="en-US" sz="8000">
              <a:solidFill>
                <a:srgbClr val="AD5545"/>
              </a:solidFill>
              <a:latin typeface="iCiel Baliho Script" pitchFamily="50" charset="-93"/>
              <a:ea typeface="Rubik One"/>
              <a:cs typeface="Times New Roman" panose="02020603050405020304" pitchFamily="18" charset="0"/>
              <a:sym typeface="Rubik One"/>
            </a:endParaRPr>
          </a:p>
        </p:txBody>
      </p:sp>
      <p:pic>
        <p:nvPicPr>
          <p:cNvPr id="19" name="Picture 1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186213" y="136651"/>
            <a:ext cx="11129987" cy="2687056"/>
          </a:xfrm>
          <a:prstGeom prst="rect">
            <a:avLst/>
          </a:prstGeom>
        </p:spPr>
      </p:pic>
    </p:spTree>
    <p:extLst>
      <p:ext uri="{BB962C8B-B14F-4D97-AF65-F5344CB8AC3E}">
        <p14:creationId xmlns:p14="http://schemas.microsoft.com/office/powerpoint/2010/main" val="22261230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sp>
        <p:nvSpPr>
          <p:cNvPr id="3" name="Freeform 3"/>
          <p:cNvSpPr/>
          <p:nvPr/>
        </p:nvSpPr>
        <p:spPr>
          <a:xfrm flipH="1">
            <a:off x="6451400" y="8244888"/>
            <a:ext cx="14791055" cy="5382168"/>
          </a:xfrm>
          <a:custGeom>
            <a:avLst/>
            <a:gdLst/>
            <a:ahLst/>
            <a:cxnLst/>
            <a:rect l="l" t="t" r="r" b="b"/>
            <a:pathLst>
              <a:path w="14791055" h="5382168">
                <a:moveTo>
                  <a:pt x="14791054" y="0"/>
                </a:moveTo>
                <a:lnTo>
                  <a:pt x="0" y="0"/>
                </a:lnTo>
                <a:lnTo>
                  <a:pt x="0" y="5382168"/>
                </a:lnTo>
                <a:lnTo>
                  <a:pt x="14791054" y="5382168"/>
                </a:lnTo>
                <a:lnTo>
                  <a:pt x="14791054" y="0"/>
                </a:lnTo>
                <a:close/>
              </a:path>
            </a:pathLst>
          </a:custGeom>
          <a:blipFill>
            <a:blip r:embed="rId3"/>
            <a:stretch>
              <a:fillRect/>
            </a:stretch>
          </a:blipFill>
        </p:spPr>
      </p:sp>
      <p:sp>
        <p:nvSpPr>
          <p:cNvPr id="4" name="Freeform 4"/>
          <p:cNvSpPr/>
          <p:nvPr/>
        </p:nvSpPr>
        <p:spPr>
          <a:xfrm>
            <a:off x="-1572753" y="8244888"/>
            <a:ext cx="14791055" cy="5382168"/>
          </a:xfrm>
          <a:custGeom>
            <a:avLst/>
            <a:gdLst/>
            <a:ahLst/>
            <a:cxnLst/>
            <a:rect l="l" t="t" r="r" b="b"/>
            <a:pathLst>
              <a:path w="14791055" h="5382168">
                <a:moveTo>
                  <a:pt x="0" y="0"/>
                </a:moveTo>
                <a:lnTo>
                  <a:pt x="14791055" y="0"/>
                </a:lnTo>
                <a:lnTo>
                  <a:pt x="14791055" y="5382168"/>
                </a:lnTo>
                <a:lnTo>
                  <a:pt x="0" y="5382168"/>
                </a:lnTo>
                <a:lnTo>
                  <a:pt x="0" y="0"/>
                </a:lnTo>
                <a:close/>
              </a:path>
            </a:pathLst>
          </a:custGeom>
          <a:blipFill>
            <a:blip r:embed="rId3"/>
            <a:stretch>
              <a:fillRect/>
            </a:stretch>
          </a:blipFill>
        </p:spPr>
      </p:sp>
      <p:sp>
        <p:nvSpPr>
          <p:cNvPr id="5" name="Freeform 5"/>
          <p:cNvSpPr/>
          <p:nvPr/>
        </p:nvSpPr>
        <p:spPr>
          <a:xfrm>
            <a:off x="-1561643" y="2998244"/>
            <a:ext cx="4307763" cy="6704689"/>
          </a:xfrm>
          <a:custGeom>
            <a:avLst/>
            <a:gdLst/>
            <a:ahLst/>
            <a:cxnLst/>
            <a:rect l="l" t="t" r="r" b="b"/>
            <a:pathLst>
              <a:path w="4307763" h="6704689">
                <a:moveTo>
                  <a:pt x="0" y="0"/>
                </a:moveTo>
                <a:lnTo>
                  <a:pt x="4307763" y="0"/>
                </a:lnTo>
                <a:lnTo>
                  <a:pt x="4307763" y="6704688"/>
                </a:lnTo>
                <a:lnTo>
                  <a:pt x="0" y="6704688"/>
                </a:lnTo>
                <a:lnTo>
                  <a:pt x="0" y="0"/>
                </a:lnTo>
                <a:close/>
              </a:path>
            </a:pathLst>
          </a:custGeom>
          <a:blipFill>
            <a:blip r:embed="rId4"/>
            <a:stretch>
              <a:fillRect/>
            </a:stretch>
          </a:blipFill>
        </p:spPr>
      </p:sp>
      <p:grpSp>
        <p:nvGrpSpPr>
          <p:cNvPr id="6" name="Group 6"/>
          <p:cNvGrpSpPr/>
          <p:nvPr/>
        </p:nvGrpSpPr>
        <p:grpSpPr>
          <a:xfrm>
            <a:off x="2178764" y="3636139"/>
            <a:ext cx="5059758" cy="4581535"/>
            <a:chOff x="0" y="0"/>
            <a:chExt cx="1611945" cy="1402558"/>
          </a:xfrm>
        </p:grpSpPr>
        <p:sp>
          <p:nvSpPr>
            <p:cNvPr id="7" name="Freeform 7"/>
            <p:cNvSpPr/>
            <p:nvPr/>
          </p:nvSpPr>
          <p:spPr>
            <a:xfrm>
              <a:off x="0" y="0"/>
              <a:ext cx="1611945" cy="1402558"/>
            </a:xfrm>
            <a:custGeom>
              <a:avLst/>
              <a:gdLst/>
              <a:ahLst/>
              <a:cxnLst/>
              <a:rect l="l" t="t" r="r" b="b"/>
              <a:pathLst>
                <a:path w="1611945" h="1402558">
                  <a:moveTo>
                    <a:pt x="64694" y="0"/>
                  </a:moveTo>
                  <a:lnTo>
                    <a:pt x="1547251" y="0"/>
                  </a:lnTo>
                  <a:cubicBezTo>
                    <a:pt x="1564409" y="0"/>
                    <a:pt x="1580864" y="6816"/>
                    <a:pt x="1592997" y="18948"/>
                  </a:cubicBezTo>
                  <a:cubicBezTo>
                    <a:pt x="1605129" y="31081"/>
                    <a:pt x="1611945" y="47536"/>
                    <a:pt x="1611945" y="64694"/>
                  </a:cubicBezTo>
                  <a:lnTo>
                    <a:pt x="1611945" y="1337864"/>
                  </a:lnTo>
                  <a:cubicBezTo>
                    <a:pt x="1611945" y="1373594"/>
                    <a:pt x="1582981" y="1402558"/>
                    <a:pt x="1547251" y="1402558"/>
                  </a:cubicBezTo>
                  <a:lnTo>
                    <a:pt x="64694" y="1402558"/>
                  </a:lnTo>
                  <a:cubicBezTo>
                    <a:pt x="28964" y="1402558"/>
                    <a:pt x="0" y="1373594"/>
                    <a:pt x="0" y="1337864"/>
                  </a:cubicBezTo>
                  <a:lnTo>
                    <a:pt x="0" y="64694"/>
                  </a:lnTo>
                  <a:cubicBezTo>
                    <a:pt x="0" y="28964"/>
                    <a:pt x="28964" y="0"/>
                    <a:pt x="64694" y="0"/>
                  </a:cubicBezTo>
                  <a:close/>
                </a:path>
              </a:pathLst>
            </a:custGeom>
            <a:solidFill>
              <a:srgbClr val="FFFFFF"/>
            </a:solidFill>
            <a:ln w="38100" cap="rnd">
              <a:solidFill>
                <a:srgbClr val="C3714B"/>
              </a:solidFill>
              <a:prstDash val="solid"/>
              <a:round/>
            </a:ln>
          </p:spPr>
        </p:sp>
        <p:sp>
          <p:nvSpPr>
            <p:cNvPr id="8" name="TextBox 8"/>
            <p:cNvSpPr txBox="1"/>
            <p:nvPr/>
          </p:nvSpPr>
          <p:spPr>
            <a:xfrm>
              <a:off x="0" y="-47625"/>
              <a:ext cx="1611945" cy="1450183"/>
            </a:xfrm>
            <a:prstGeom prst="rect">
              <a:avLst/>
            </a:prstGeom>
          </p:spPr>
          <p:txBody>
            <a:bodyPr lIns="43705" tIns="43705" rIns="43705" bIns="43705" rtlCol="0" anchor="ctr"/>
            <a:lstStyle/>
            <a:p>
              <a:pPr algn="ctr">
                <a:lnSpc>
                  <a:spcPts val="2660"/>
                </a:lnSpc>
              </a:pPr>
              <a:endParaRPr>
                <a:solidFill>
                  <a:prstClr val="black"/>
                </a:solidFill>
              </a:endParaRPr>
            </a:p>
          </p:txBody>
        </p:sp>
      </p:grpSp>
      <p:grpSp>
        <p:nvGrpSpPr>
          <p:cNvPr id="9" name="Group 9"/>
          <p:cNvGrpSpPr/>
          <p:nvPr/>
        </p:nvGrpSpPr>
        <p:grpSpPr>
          <a:xfrm>
            <a:off x="7594000" y="3480569"/>
            <a:ext cx="5428492" cy="4737105"/>
            <a:chOff x="-166827" y="-47625"/>
            <a:chExt cx="1778772" cy="1450183"/>
          </a:xfrm>
        </p:grpSpPr>
        <p:sp>
          <p:nvSpPr>
            <p:cNvPr id="10" name="Freeform 10"/>
            <p:cNvSpPr/>
            <p:nvPr/>
          </p:nvSpPr>
          <p:spPr>
            <a:xfrm>
              <a:off x="-166827" y="0"/>
              <a:ext cx="1611945" cy="1402558"/>
            </a:xfrm>
            <a:custGeom>
              <a:avLst/>
              <a:gdLst/>
              <a:ahLst/>
              <a:cxnLst/>
              <a:rect l="l" t="t" r="r" b="b"/>
              <a:pathLst>
                <a:path w="1611945" h="1402558">
                  <a:moveTo>
                    <a:pt x="64694" y="0"/>
                  </a:moveTo>
                  <a:lnTo>
                    <a:pt x="1547251" y="0"/>
                  </a:lnTo>
                  <a:cubicBezTo>
                    <a:pt x="1564409" y="0"/>
                    <a:pt x="1580864" y="6816"/>
                    <a:pt x="1592997" y="18948"/>
                  </a:cubicBezTo>
                  <a:cubicBezTo>
                    <a:pt x="1605129" y="31081"/>
                    <a:pt x="1611945" y="47536"/>
                    <a:pt x="1611945" y="64694"/>
                  </a:cubicBezTo>
                  <a:lnTo>
                    <a:pt x="1611945" y="1337864"/>
                  </a:lnTo>
                  <a:cubicBezTo>
                    <a:pt x="1611945" y="1373594"/>
                    <a:pt x="1582981" y="1402558"/>
                    <a:pt x="1547251" y="1402558"/>
                  </a:cubicBezTo>
                  <a:lnTo>
                    <a:pt x="64694" y="1402558"/>
                  </a:lnTo>
                  <a:cubicBezTo>
                    <a:pt x="28964" y="1402558"/>
                    <a:pt x="0" y="1373594"/>
                    <a:pt x="0" y="1337864"/>
                  </a:cubicBezTo>
                  <a:lnTo>
                    <a:pt x="0" y="64694"/>
                  </a:lnTo>
                  <a:cubicBezTo>
                    <a:pt x="0" y="28964"/>
                    <a:pt x="28964" y="0"/>
                    <a:pt x="64694" y="0"/>
                  </a:cubicBezTo>
                  <a:close/>
                </a:path>
              </a:pathLst>
            </a:custGeom>
            <a:solidFill>
              <a:srgbClr val="FFFFFF"/>
            </a:solidFill>
            <a:ln w="38100" cap="rnd">
              <a:solidFill>
                <a:srgbClr val="C3714B"/>
              </a:solidFill>
              <a:prstDash val="solid"/>
              <a:round/>
            </a:ln>
          </p:spPr>
        </p:sp>
        <p:sp>
          <p:nvSpPr>
            <p:cNvPr id="11" name="TextBox 11"/>
            <p:cNvSpPr txBox="1"/>
            <p:nvPr/>
          </p:nvSpPr>
          <p:spPr>
            <a:xfrm>
              <a:off x="0" y="-47625"/>
              <a:ext cx="1611945" cy="1450183"/>
            </a:xfrm>
            <a:prstGeom prst="rect">
              <a:avLst/>
            </a:prstGeom>
          </p:spPr>
          <p:txBody>
            <a:bodyPr lIns="43705" tIns="43705" rIns="43705" bIns="43705" rtlCol="0" anchor="ctr"/>
            <a:lstStyle/>
            <a:p>
              <a:pPr algn="ctr">
                <a:lnSpc>
                  <a:spcPts val="2660"/>
                </a:lnSpc>
              </a:pPr>
              <a:endParaRPr>
                <a:solidFill>
                  <a:prstClr val="black"/>
                </a:solidFill>
              </a:endParaRPr>
            </a:p>
          </p:txBody>
        </p:sp>
      </p:grpSp>
      <p:sp>
        <p:nvSpPr>
          <p:cNvPr id="22" name="Freeform 22"/>
          <p:cNvSpPr/>
          <p:nvPr/>
        </p:nvSpPr>
        <p:spPr>
          <a:xfrm>
            <a:off x="15683020" y="1861780"/>
            <a:ext cx="1088903" cy="1124029"/>
          </a:xfrm>
          <a:custGeom>
            <a:avLst/>
            <a:gdLst/>
            <a:ahLst/>
            <a:cxnLst/>
            <a:rect l="l" t="t" r="r" b="b"/>
            <a:pathLst>
              <a:path w="1088903" h="1124029">
                <a:moveTo>
                  <a:pt x="0" y="0"/>
                </a:moveTo>
                <a:lnTo>
                  <a:pt x="1088902" y="0"/>
                </a:lnTo>
                <a:lnTo>
                  <a:pt x="1088902" y="1124029"/>
                </a:lnTo>
                <a:lnTo>
                  <a:pt x="0" y="1124029"/>
                </a:lnTo>
                <a:lnTo>
                  <a:pt x="0" y="0"/>
                </a:lnTo>
                <a:close/>
              </a:path>
            </a:pathLst>
          </a:custGeom>
          <a:blipFill>
            <a:blip r:embed="rId5"/>
            <a:stretch>
              <a:fillRect/>
            </a:stretch>
          </a:blipFill>
        </p:spPr>
      </p:sp>
      <p:sp>
        <p:nvSpPr>
          <p:cNvPr id="23" name="Freeform 23"/>
          <p:cNvSpPr/>
          <p:nvPr/>
        </p:nvSpPr>
        <p:spPr>
          <a:xfrm>
            <a:off x="3695613" y="263968"/>
            <a:ext cx="1115905" cy="1099295"/>
          </a:xfrm>
          <a:custGeom>
            <a:avLst/>
            <a:gdLst/>
            <a:ahLst/>
            <a:cxnLst/>
            <a:rect l="l" t="t" r="r" b="b"/>
            <a:pathLst>
              <a:path w="1115905" h="1099295">
                <a:moveTo>
                  <a:pt x="0" y="0"/>
                </a:moveTo>
                <a:lnTo>
                  <a:pt x="1115906" y="0"/>
                </a:lnTo>
                <a:lnTo>
                  <a:pt x="1115906" y="1099295"/>
                </a:lnTo>
                <a:lnTo>
                  <a:pt x="0" y="1099295"/>
                </a:lnTo>
                <a:lnTo>
                  <a:pt x="0" y="0"/>
                </a:lnTo>
                <a:close/>
              </a:path>
            </a:pathLst>
          </a:custGeom>
          <a:blipFill>
            <a:blip r:embed="rId6"/>
            <a:stretch>
              <a:fillRect/>
            </a:stretch>
          </a:blipFill>
        </p:spPr>
      </p:sp>
      <p:sp>
        <p:nvSpPr>
          <p:cNvPr id="24" name="TextBox 24"/>
          <p:cNvSpPr txBox="1"/>
          <p:nvPr/>
        </p:nvSpPr>
        <p:spPr>
          <a:xfrm>
            <a:off x="5784869" y="640090"/>
            <a:ext cx="9780868" cy="1015663"/>
          </a:xfrm>
          <a:prstGeom prst="rect">
            <a:avLst/>
          </a:prstGeom>
        </p:spPr>
        <p:txBody>
          <a:bodyPr lIns="0" tIns="0" rIns="0" bIns="0" rtlCol="0" anchor="t">
            <a:spAutoFit/>
          </a:bodyPr>
          <a:lstStyle/>
          <a:p>
            <a:r>
              <a:rPr lang="vi-VN" sz="6600" b="1">
                <a:latin typeface="Times New Roman" panose="02020603050405020304" pitchFamily="18" charset="0"/>
                <a:cs typeface="Times New Roman" panose="02020603050405020304" pitchFamily="18" charset="0"/>
              </a:rPr>
              <a:t>1. Định hướng</a:t>
            </a:r>
            <a:endParaRPr lang="en-GB" sz="6600">
              <a:latin typeface="Times New Roman" panose="02020603050405020304" pitchFamily="18" charset="0"/>
              <a:cs typeface="Times New Roman" panose="02020603050405020304" pitchFamily="18" charset="0"/>
            </a:endParaRPr>
          </a:p>
        </p:txBody>
      </p:sp>
      <p:sp>
        <p:nvSpPr>
          <p:cNvPr id="25" name="TextBox 25"/>
          <p:cNvSpPr txBox="1"/>
          <p:nvPr/>
        </p:nvSpPr>
        <p:spPr>
          <a:xfrm>
            <a:off x="2837618" y="4790737"/>
            <a:ext cx="4066887" cy="1354217"/>
          </a:xfrm>
          <a:prstGeom prst="rect">
            <a:avLst/>
          </a:prstGeom>
        </p:spPr>
        <p:txBody>
          <a:bodyPr wrap="square" lIns="0" tIns="0" rIns="0" bIns="0" rtlCol="0" anchor="t">
            <a:spAutoFit/>
          </a:bodyPr>
          <a:lstStyle/>
          <a:p>
            <a:pPr algn="just"/>
            <a:r>
              <a:rPr lang="vi-VN" sz="4400">
                <a:latin typeface="+mj-lt"/>
              </a:rPr>
              <a:t>Nêu lên được vấn đề cần giải quyết.</a:t>
            </a:r>
            <a:endParaRPr lang="en-GB" sz="4400">
              <a:latin typeface="+mj-lt"/>
            </a:endParaRPr>
          </a:p>
        </p:txBody>
      </p:sp>
      <p:sp>
        <p:nvSpPr>
          <p:cNvPr id="26" name="TextBox 26"/>
          <p:cNvSpPr txBox="1"/>
          <p:nvPr/>
        </p:nvSpPr>
        <p:spPr>
          <a:xfrm>
            <a:off x="7834721" y="4169957"/>
            <a:ext cx="4463394" cy="3385542"/>
          </a:xfrm>
          <a:prstGeom prst="rect">
            <a:avLst/>
          </a:prstGeom>
        </p:spPr>
        <p:txBody>
          <a:bodyPr wrap="square" lIns="0" tIns="0" rIns="0" bIns="0" rtlCol="0" anchor="t">
            <a:spAutoFit/>
          </a:bodyPr>
          <a:lstStyle/>
          <a:p>
            <a:pPr algn="just"/>
            <a:r>
              <a:rPr lang="vi-VN" sz="4400">
                <a:latin typeface="+mj-lt"/>
              </a:rPr>
              <a:t>Triển khai tường minh, mạch lạc; làm rõ những hạn chế của vấn đề cần được khắc phục.</a:t>
            </a:r>
            <a:endParaRPr lang="en-GB" sz="4400">
              <a:latin typeface="+mj-lt"/>
            </a:endParaRPr>
          </a:p>
        </p:txBody>
      </p:sp>
      <p:sp>
        <p:nvSpPr>
          <p:cNvPr id="27" name="Freeform 27"/>
          <p:cNvSpPr/>
          <p:nvPr/>
        </p:nvSpPr>
        <p:spPr>
          <a:xfrm rot="-8396728">
            <a:off x="15768621" y="7242510"/>
            <a:ext cx="917699" cy="947303"/>
          </a:xfrm>
          <a:custGeom>
            <a:avLst/>
            <a:gdLst/>
            <a:ahLst/>
            <a:cxnLst/>
            <a:rect l="l" t="t" r="r" b="b"/>
            <a:pathLst>
              <a:path w="917699" h="947303">
                <a:moveTo>
                  <a:pt x="0" y="0"/>
                </a:moveTo>
                <a:lnTo>
                  <a:pt x="917700" y="0"/>
                </a:lnTo>
                <a:lnTo>
                  <a:pt x="917700" y="947303"/>
                </a:lnTo>
                <a:lnTo>
                  <a:pt x="0" y="947303"/>
                </a:lnTo>
                <a:lnTo>
                  <a:pt x="0" y="0"/>
                </a:lnTo>
                <a:close/>
              </a:path>
            </a:pathLst>
          </a:custGeom>
          <a:blipFill>
            <a:blip r:embed="rId5"/>
            <a:stretch>
              <a:fillRect/>
            </a:stretch>
          </a:blipFill>
        </p:spPr>
      </p:sp>
      <p:sp>
        <p:nvSpPr>
          <p:cNvPr id="28" name="Rectangle 27"/>
          <p:cNvSpPr/>
          <p:nvPr/>
        </p:nvSpPr>
        <p:spPr>
          <a:xfrm>
            <a:off x="3429000" y="1849596"/>
            <a:ext cx="10993892" cy="1446550"/>
          </a:xfrm>
          <a:prstGeom prst="rect">
            <a:avLst/>
          </a:prstGeom>
        </p:spPr>
        <p:txBody>
          <a:bodyPr wrap="square">
            <a:spAutoFit/>
          </a:bodyPr>
          <a:lstStyle/>
          <a:p>
            <a:pPr algn="ctr">
              <a:spcAft>
                <a:spcPts val="0"/>
              </a:spcAft>
            </a:pPr>
            <a:r>
              <a:rPr lang="vi-VN" sz="44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1.1. Yêu cầu của kiểu bài văn nghị luận xã hội về một vấn đề cần giải quyết</a:t>
            </a:r>
            <a:endParaRPr lang="en-GB" sz="4400">
              <a:effectLst/>
              <a:latin typeface="Times New Roman" panose="02020603050405020304" pitchFamily="18" charset="0"/>
              <a:ea typeface="Times New Roman" panose="02020603050405020304" pitchFamily="18" charset="0"/>
            </a:endParaRPr>
          </a:p>
        </p:txBody>
      </p:sp>
      <p:grpSp>
        <p:nvGrpSpPr>
          <p:cNvPr id="29" name="Group 9"/>
          <p:cNvGrpSpPr/>
          <p:nvPr/>
        </p:nvGrpSpPr>
        <p:grpSpPr>
          <a:xfrm>
            <a:off x="12803060" y="3649746"/>
            <a:ext cx="5265509" cy="4581535"/>
            <a:chOff x="0" y="0"/>
            <a:chExt cx="1611945" cy="1402558"/>
          </a:xfrm>
        </p:grpSpPr>
        <p:sp>
          <p:nvSpPr>
            <p:cNvPr id="30" name="Freeform 10"/>
            <p:cNvSpPr/>
            <p:nvPr/>
          </p:nvSpPr>
          <p:spPr>
            <a:xfrm>
              <a:off x="0" y="0"/>
              <a:ext cx="1611945" cy="1402558"/>
            </a:xfrm>
            <a:custGeom>
              <a:avLst/>
              <a:gdLst/>
              <a:ahLst/>
              <a:cxnLst/>
              <a:rect l="l" t="t" r="r" b="b"/>
              <a:pathLst>
                <a:path w="1611945" h="1402558">
                  <a:moveTo>
                    <a:pt x="64694" y="0"/>
                  </a:moveTo>
                  <a:lnTo>
                    <a:pt x="1547251" y="0"/>
                  </a:lnTo>
                  <a:cubicBezTo>
                    <a:pt x="1564409" y="0"/>
                    <a:pt x="1580864" y="6816"/>
                    <a:pt x="1592997" y="18948"/>
                  </a:cubicBezTo>
                  <a:cubicBezTo>
                    <a:pt x="1605129" y="31081"/>
                    <a:pt x="1611945" y="47536"/>
                    <a:pt x="1611945" y="64694"/>
                  </a:cubicBezTo>
                  <a:lnTo>
                    <a:pt x="1611945" y="1337864"/>
                  </a:lnTo>
                  <a:cubicBezTo>
                    <a:pt x="1611945" y="1373594"/>
                    <a:pt x="1582981" y="1402558"/>
                    <a:pt x="1547251" y="1402558"/>
                  </a:cubicBezTo>
                  <a:lnTo>
                    <a:pt x="64694" y="1402558"/>
                  </a:lnTo>
                  <a:cubicBezTo>
                    <a:pt x="28964" y="1402558"/>
                    <a:pt x="0" y="1373594"/>
                    <a:pt x="0" y="1337864"/>
                  </a:cubicBezTo>
                  <a:lnTo>
                    <a:pt x="0" y="64694"/>
                  </a:lnTo>
                  <a:cubicBezTo>
                    <a:pt x="0" y="28964"/>
                    <a:pt x="28964" y="0"/>
                    <a:pt x="64694" y="0"/>
                  </a:cubicBezTo>
                  <a:close/>
                </a:path>
              </a:pathLst>
            </a:custGeom>
            <a:solidFill>
              <a:srgbClr val="FFFFFF"/>
            </a:solidFill>
            <a:ln w="38100" cap="rnd">
              <a:solidFill>
                <a:srgbClr val="C3714B"/>
              </a:solidFill>
              <a:prstDash val="solid"/>
              <a:round/>
            </a:ln>
          </p:spPr>
        </p:sp>
        <p:sp>
          <p:nvSpPr>
            <p:cNvPr id="31" name="TextBox 11"/>
            <p:cNvSpPr txBox="1"/>
            <p:nvPr/>
          </p:nvSpPr>
          <p:spPr>
            <a:xfrm>
              <a:off x="0" y="-47625"/>
              <a:ext cx="1611945" cy="1450183"/>
            </a:xfrm>
            <a:prstGeom prst="rect">
              <a:avLst/>
            </a:prstGeom>
          </p:spPr>
          <p:txBody>
            <a:bodyPr lIns="43705" tIns="43705" rIns="43705" bIns="43705" rtlCol="0" anchor="ctr"/>
            <a:lstStyle/>
            <a:p>
              <a:pPr algn="ctr">
                <a:lnSpc>
                  <a:spcPts val="2660"/>
                </a:lnSpc>
              </a:pPr>
              <a:endParaRPr>
                <a:solidFill>
                  <a:prstClr val="black"/>
                </a:solidFill>
              </a:endParaRPr>
            </a:p>
          </p:txBody>
        </p:sp>
      </p:grpSp>
      <p:sp>
        <p:nvSpPr>
          <p:cNvPr id="32" name="TextBox 26"/>
          <p:cNvSpPr txBox="1"/>
          <p:nvPr/>
        </p:nvSpPr>
        <p:spPr>
          <a:xfrm>
            <a:off x="12989823" y="3992645"/>
            <a:ext cx="4854008" cy="4062651"/>
          </a:xfrm>
          <a:prstGeom prst="rect">
            <a:avLst/>
          </a:prstGeom>
        </p:spPr>
        <p:txBody>
          <a:bodyPr lIns="0" tIns="0" rIns="0" bIns="0" rtlCol="0" anchor="t">
            <a:spAutoFit/>
          </a:bodyPr>
          <a:lstStyle/>
          <a:p>
            <a:pPr algn="just"/>
            <a:r>
              <a:rPr lang="vi-VN" sz="4400">
                <a:latin typeface="+mj-lt"/>
              </a:rPr>
              <a:t>Trình bày được một số giải pháp khả thi và có sức thuyết phục để giải quyết những hạn chế của vấn đề.</a:t>
            </a:r>
            <a:endParaRPr lang="en-US" sz="4400">
              <a:solidFill>
                <a:srgbClr val="C3714B"/>
              </a:solidFill>
              <a:latin typeface="+mj-lt"/>
              <a:ea typeface="Montserrat Classic"/>
              <a:cs typeface="Montserrat Classic"/>
              <a:sym typeface="Montserrat Classic"/>
            </a:endParaRPr>
          </a:p>
        </p:txBody>
      </p:sp>
    </p:spTree>
    <p:extLst>
      <p:ext uri="{BB962C8B-B14F-4D97-AF65-F5344CB8AC3E}">
        <p14:creationId xmlns:p14="http://schemas.microsoft.com/office/powerpoint/2010/main" val="70552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barn(inVertical)">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down)">
                                      <p:cBhvr>
                                        <p:cTn id="25" dur="500"/>
                                        <p:tgtEl>
                                          <p:spTgt spid="26"/>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down)">
                                      <p:cBhvr>
                                        <p:cTn id="33" dur="500"/>
                                        <p:tgtEl>
                                          <p:spTgt spid="32"/>
                                        </p:tgtEl>
                                      </p:cBhvr>
                                    </p:animEffect>
                                  </p:childTnLst>
                                </p:cTn>
                              </p:par>
                              <p:par>
                                <p:cTn id="34" presetID="22" presetClass="entr" presetSubtype="4"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down)">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8" grpId="0"/>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sp>
        <p:nvSpPr>
          <p:cNvPr id="3" name="Freeform 3"/>
          <p:cNvSpPr/>
          <p:nvPr/>
        </p:nvSpPr>
        <p:spPr>
          <a:xfrm flipH="1">
            <a:off x="6451400" y="8244888"/>
            <a:ext cx="14791055" cy="5382168"/>
          </a:xfrm>
          <a:custGeom>
            <a:avLst/>
            <a:gdLst/>
            <a:ahLst/>
            <a:cxnLst/>
            <a:rect l="l" t="t" r="r" b="b"/>
            <a:pathLst>
              <a:path w="14791055" h="5382168">
                <a:moveTo>
                  <a:pt x="14791054" y="0"/>
                </a:moveTo>
                <a:lnTo>
                  <a:pt x="0" y="0"/>
                </a:lnTo>
                <a:lnTo>
                  <a:pt x="0" y="5382168"/>
                </a:lnTo>
                <a:lnTo>
                  <a:pt x="14791054" y="5382168"/>
                </a:lnTo>
                <a:lnTo>
                  <a:pt x="14791054" y="0"/>
                </a:lnTo>
                <a:close/>
              </a:path>
            </a:pathLst>
          </a:custGeom>
          <a:blipFill>
            <a:blip r:embed="rId3"/>
            <a:stretch>
              <a:fillRect/>
            </a:stretch>
          </a:blipFill>
        </p:spPr>
      </p:sp>
      <p:sp>
        <p:nvSpPr>
          <p:cNvPr id="4" name="Freeform 4"/>
          <p:cNvSpPr/>
          <p:nvPr/>
        </p:nvSpPr>
        <p:spPr>
          <a:xfrm>
            <a:off x="-1572753" y="8244888"/>
            <a:ext cx="14791055" cy="5382168"/>
          </a:xfrm>
          <a:custGeom>
            <a:avLst/>
            <a:gdLst/>
            <a:ahLst/>
            <a:cxnLst/>
            <a:rect l="l" t="t" r="r" b="b"/>
            <a:pathLst>
              <a:path w="14791055" h="5382168">
                <a:moveTo>
                  <a:pt x="0" y="0"/>
                </a:moveTo>
                <a:lnTo>
                  <a:pt x="14791055" y="0"/>
                </a:lnTo>
                <a:lnTo>
                  <a:pt x="14791055" y="5382168"/>
                </a:lnTo>
                <a:lnTo>
                  <a:pt x="0" y="5382168"/>
                </a:lnTo>
                <a:lnTo>
                  <a:pt x="0" y="0"/>
                </a:lnTo>
                <a:close/>
              </a:path>
            </a:pathLst>
          </a:custGeom>
          <a:blipFill>
            <a:blip r:embed="rId3"/>
            <a:stretch>
              <a:fillRect/>
            </a:stretch>
          </a:blipFill>
        </p:spPr>
      </p:sp>
      <p:grpSp>
        <p:nvGrpSpPr>
          <p:cNvPr id="5" name="Group 5"/>
          <p:cNvGrpSpPr/>
          <p:nvPr/>
        </p:nvGrpSpPr>
        <p:grpSpPr>
          <a:xfrm>
            <a:off x="1500183" y="1699566"/>
            <a:ext cx="7450222" cy="3050586"/>
            <a:chOff x="0" y="-47625"/>
            <a:chExt cx="2374870" cy="683854"/>
          </a:xfrm>
        </p:grpSpPr>
        <p:sp>
          <p:nvSpPr>
            <p:cNvPr id="6" name="Freeform 6"/>
            <p:cNvSpPr/>
            <p:nvPr/>
          </p:nvSpPr>
          <p:spPr>
            <a:xfrm>
              <a:off x="0" y="0"/>
              <a:ext cx="2374870" cy="636229"/>
            </a:xfrm>
            <a:custGeom>
              <a:avLst/>
              <a:gdLst/>
              <a:ahLst/>
              <a:cxnLst/>
              <a:rect l="l" t="t" r="r" b="b"/>
              <a:pathLst>
                <a:path w="2318698" h="636229">
                  <a:moveTo>
                    <a:pt x="44407" y="0"/>
                  </a:moveTo>
                  <a:lnTo>
                    <a:pt x="2274291" y="0"/>
                  </a:lnTo>
                  <a:cubicBezTo>
                    <a:pt x="2286068" y="0"/>
                    <a:pt x="2297363" y="4679"/>
                    <a:pt x="2305691" y="13006"/>
                  </a:cubicBezTo>
                  <a:cubicBezTo>
                    <a:pt x="2314019" y="21334"/>
                    <a:pt x="2318698" y="32629"/>
                    <a:pt x="2318698" y="44407"/>
                  </a:cubicBezTo>
                  <a:lnTo>
                    <a:pt x="2318698" y="591822"/>
                  </a:lnTo>
                  <a:cubicBezTo>
                    <a:pt x="2318698" y="603600"/>
                    <a:pt x="2314019" y="614895"/>
                    <a:pt x="2305691" y="623222"/>
                  </a:cubicBezTo>
                  <a:cubicBezTo>
                    <a:pt x="2297363" y="631550"/>
                    <a:pt x="2286068" y="636229"/>
                    <a:pt x="2274291" y="636229"/>
                  </a:cubicBezTo>
                  <a:lnTo>
                    <a:pt x="44407" y="636229"/>
                  </a:lnTo>
                  <a:cubicBezTo>
                    <a:pt x="32629" y="636229"/>
                    <a:pt x="21334" y="631550"/>
                    <a:pt x="13006" y="623222"/>
                  </a:cubicBezTo>
                  <a:cubicBezTo>
                    <a:pt x="4679" y="614895"/>
                    <a:pt x="0" y="603600"/>
                    <a:pt x="0" y="591822"/>
                  </a:cubicBezTo>
                  <a:lnTo>
                    <a:pt x="0" y="44407"/>
                  </a:lnTo>
                  <a:cubicBezTo>
                    <a:pt x="0" y="32629"/>
                    <a:pt x="4679" y="21334"/>
                    <a:pt x="13006" y="13006"/>
                  </a:cubicBezTo>
                  <a:cubicBezTo>
                    <a:pt x="21334" y="4679"/>
                    <a:pt x="32629" y="0"/>
                    <a:pt x="44407" y="0"/>
                  </a:cubicBezTo>
                  <a:close/>
                </a:path>
              </a:pathLst>
            </a:custGeom>
            <a:solidFill>
              <a:srgbClr val="FFFFFF"/>
            </a:solidFill>
            <a:ln w="28575" cap="rnd">
              <a:solidFill>
                <a:srgbClr val="C3714B"/>
              </a:solidFill>
              <a:prstDash val="solid"/>
              <a:round/>
            </a:ln>
          </p:spPr>
        </p:sp>
        <p:sp>
          <p:nvSpPr>
            <p:cNvPr id="7" name="TextBox 7"/>
            <p:cNvSpPr txBox="1"/>
            <p:nvPr/>
          </p:nvSpPr>
          <p:spPr>
            <a:xfrm>
              <a:off x="0" y="-47625"/>
              <a:ext cx="2318698" cy="683854"/>
            </a:xfrm>
            <a:prstGeom prst="rect">
              <a:avLst/>
            </a:prstGeom>
          </p:spPr>
          <p:txBody>
            <a:bodyPr lIns="37222" tIns="37222" rIns="37222" bIns="37222" rtlCol="0" anchor="ctr"/>
            <a:lstStyle/>
            <a:p>
              <a:pPr algn="ctr">
                <a:lnSpc>
                  <a:spcPts val="2659"/>
                </a:lnSpc>
              </a:pPr>
              <a:endParaRPr>
                <a:solidFill>
                  <a:prstClr val="black"/>
                </a:solidFill>
              </a:endParaRPr>
            </a:p>
          </p:txBody>
        </p:sp>
      </p:grpSp>
      <p:grpSp>
        <p:nvGrpSpPr>
          <p:cNvPr id="8" name="Group 8"/>
          <p:cNvGrpSpPr/>
          <p:nvPr/>
        </p:nvGrpSpPr>
        <p:grpSpPr>
          <a:xfrm>
            <a:off x="141287" y="1819079"/>
            <a:ext cx="1694615" cy="1694615"/>
            <a:chOff x="0" y="0"/>
            <a:chExt cx="2259487" cy="2259487"/>
          </a:xfrm>
        </p:grpSpPr>
        <p:grpSp>
          <p:nvGrpSpPr>
            <p:cNvPr id="9" name="Group 9"/>
            <p:cNvGrpSpPr/>
            <p:nvPr/>
          </p:nvGrpSpPr>
          <p:grpSpPr>
            <a:xfrm>
              <a:off x="0" y="0"/>
              <a:ext cx="2259487" cy="225948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3714B"/>
              </a:solidFill>
            </p:spPr>
          </p:sp>
          <p:sp>
            <p:nvSpPr>
              <p:cNvPr id="11" name="TextBox 11"/>
              <p:cNvSpPr txBox="1"/>
              <p:nvPr/>
            </p:nvSpPr>
            <p:spPr>
              <a:xfrm>
                <a:off x="76200" y="38100"/>
                <a:ext cx="660400" cy="698500"/>
              </a:xfrm>
              <a:prstGeom prst="rect">
                <a:avLst/>
              </a:prstGeom>
            </p:spPr>
            <p:txBody>
              <a:bodyPr lIns="48107" tIns="48107" rIns="48107" bIns="48107" rtlCol="0" anchor="ctr"/>
              <a:lstStyle/>
              <a:p>
                <a:pPr algn="ctr">
                  <a:lnSpc>
                    <a:spcPts val="2659"/>
                  </a:lnSpc>
                </a:pPr>
                <a:endParaRPr sz="1600">
                  <a:solidFill>
                    <a:prstClr val="black"/>
                  </a:solidFill>
                  <a:latin typeface="Times New Roman" panose="02020603050405020304" pitchFamily="18" charset="0"/>
                  <a:cs typeface="Times New Roman" panose="02020603050405020304" pitchFamily="18" charset="0"/>
                </a:endParaRPr>
              </a:p>
            </p:txBody>
          </p:sp>
        </p:grpSp>
        <p:sp>
          <p:nvSpPr>
            <p:cNvPr id="12" name="TextBox 12"/>
            <p:cNvSpPr txBox="1"/>
            <p:nvPr/>
          </p:nvSpPr>
          <p:spPr>
            <a:xfrm>
              <a:off x="102846" y="283746"/>
              <a:ext cx="2053795" cy="1531790"/>
            </a:xfrm>
            <a:prstGeom prst="rect">
              <a:avLst/>
            </a:prstGeom>
          </p:spPr>
          <p:txBody>
            <a:bodyPr lIns="0" tIns="0" rIns="0" bIns="0" rtlCol="0" anchor="t">
              <a:spAutoFit/>
            </a:bodyPr>
            <a:lstStyle/>
            <a:p>
              <a:pPr algn="ctr">
                <a:lnSpc>
                  <a:spcPts val="8756"/>
                </a:lnSpc>
              </a:pPr>
              <a:r>
                <a:rPr lang="en-US" sz="7200">
                  <a:solidFill>
                    <a:srgbClr val="FFFFFF"/>
                  </a:solidFill>
                  <a:latin typeface="Times New Roman" panose="02020603050405020304" pitchFamily="18" charset="0"/>
                  <a:ea typeface="Rubik One"/>
                  <a:cs typeface="Times New Roman" panose="02020603050405020304" pitchFamily="18" charset="0"/>
                  <a:sym typeface="Rubik One"/>
                </a:rPr>
                <a:t>01</a:t>
              </a:r>
            </a:p>
          </p:txBody>
        </p:sp>
      </p:grpSp>
      <p:grpSp>
        <p:nvGrpSpPr>
          <p:cNvPr id="13" name="Group 13"/>
          <p:cNvGrpSpPr/>
          <p:nvPr/>
        </p:nvGrpSpPr>
        <p:grpSpPr>
          <a:xfrm>
            <a:off x="1500183" y="5123523"/>
            <a:ext cx="7450221" cy="3074382"/>
            <a:chOff x="0" y="0"/>
            <a:chExt cx="2318698" cy="636229"/>
          </a:xfrm>
        </p:grpSpPr>
        <p:sp>
          <p:nvSpPr>
            <p:cNvPr id="14" name="Freeform 14"/>
            <p:cNvSpPr/>
            <p:nvPr/>
          </p:nvSpPr>
          <p:spPr>
            <a:xfrm>
              <a:off x="0" y="0"/>
              <a:ext cx="2318698" cy="636229"/>
            </a:xfrm>
            <a:custGeom>
              <a:avLst/>
              <a:gdLst/>
              <a:ahLst/>
              <a:cxnLst/>
              <a:rect l="l" t="t" r="r" b="b"/>
              <a:pathLst>
                <a:path w="2318698" h="636229">
                  <a:moveTo>
                    <a:pt x="44407" y="0"/>
                  </a:moveTo>
                  <a:lnTo>
                    <a:pt x="2274291" y="0"/>
                  </a:lnTo>
                  <a:cubicBezTo>
                    <a:pt x="2286068" y="0"/>
                    <a:pt x="2297363" y="4679"/>
                    <a:pt x="2305691" y="13006"/>
                  </a:cubicBezTo>
                  <a:cubicBezTo>
                    <a:pt x="2314019" y="21334"/>
                    <a:pt x="2318698" y="32629"/>
                    <a:pt x="2318698" y="44407"/>
                  </a:cubicBezTo>
                  <a:lnTo>
                    <a:pt x="2318698" y="591822"/>
                  </a:lnTo>
                  <a:cubicBezTo>
                    <a:pt x="2318698" y="603600"/>
                    <a:pt x="2314019" y="614895"/>
                    <a:pt x="2305691" y="623222"/>
                  </a:cubicBezTo>
                  <a:cubicBezTo>
                    <a:pt x="2297363" y="631550"/>
                    <a:pt x="2286068" y="636229"/>
                    <a:pt x="2274291" y="636229"/>
                  </a:cubicBezTo>
                  <a:lnTo>
                    <a:pt x="44407" y="636229"/>
                  </a:lnTo>
                  <a:cubicBezTo>
                    <a:pt x="32629" y="636229"/>
                    <a:pt x="21334" y="631550"/>
                    <a:pt x="13006" y="623222"/>
                  </a:cubicBezTo>
                  <a:cubicBezTo>
                    <a:pt x="4679" y="614895"/>
                    <a:pt x="0" y="603600"/>
                    <a:pt x="0" y="591822"/>
                  </a:cubicBezTo>
                  <a:lnTo>
                    <a:pt x="0" y="44407"/>
                  </a:lnTo>
                  <a:cubicBezTo>
                    <a:pt x="0" y="32629"/>
                    <a:pt x="4679" y="21334"/>
                    <a:pt x="13006" y="13006"/>
                  </a:cubicBezTo>
                  <a:cubicBezTo>
                    <a:pt x="21334" y="4679"/>
                    <a:pt x="32629" y="0"/>
                    <a:pt x="44407" y="0"/>
                  </a:cubicBezTo>
                  <a:close/>
                </a:path>
              </a:pathLst>
            </a:custGeom>
            <a:solidFill>
              <a:srgbClr val="FFFFFF"/>
            </a:solidFill>
            <a:ln w="28575" cap="rnd">
              <a:solidFill>
                <a:srgbClr val="C3714B"/>
              </a:solidFill>
              <a:prstDash val="solid"/>
              <a:round/>
            </a:ln>
          </p:spPr>
        </p:sp>
        <p:sp>
          <p:nvSpPr>
            <p:cNvPr id="15" name="TextBox 15"/>
            <p:cNvSpPr txBox="1"/>
            <p:nvPr/>
          </p:nvSpPr>
          <p:spPr>
            <a:xfrm>
              <a:off x="0" y="-47625"/>
              <a:ext cx="2318698" cy="683854"/>
            </a:xfrm>
            <a:prstGeom prst="rect">
              <a:avLst/>
            </a:prstGeom>
          </p:spPr>
          <p:txBody>
            <a:bodyPr lIns="37222" tIns="37222" rIns="37222" bIns="37222" rtlCol="0" anchor="ctr"/>
            <a:lstStyle/>
            <a:p>
              <a:pPr algn="ctr">
                <a:lnSpc>
                  <a:spcPts val="2659"/>
                </a:lnSpc>
              </a:pPr>
              <a:endParaRPr>
                <a:solidFill>
                  <a:prstClr val="black"/>
                </a:solidFill>
              </a:endParaRPr>
            </a:p>
          </p:txBody>
        </p:sp>
      </p:grpSp>
      <p:grpSp>
        <p:nvGrpSpPr>
          <p:cNvPr id="16" name="Group 16"/>
          <p:cNvGrpSpPr/>
          <p:nvPr/>
        </p:nvGrpSpPr>
        <p:grpSpPr>
          <a:xfrm>
            <a:off x="176784" y="5557388"/>
            <a:ext cx="1717799" cy="1694615"/>
            <a:chOff x="-187628" y="-146447"/>
            <a:chExt cx="2290399" cy="2259487"/>
          </a:xfrm>
        </p:grpSpPr>
        <p:grpSp>
          <p:nvGrpSpPr>
            <p:cNvPr id="17" name="Group 17"/>
            <p:cNvGrpSpPr/>
            <p:nvPr/>
          </p:nvGrpSpPr>
          <p:grpSpPr>
            <a:xfrm>
              <a:off x="-187628" y="-146447"/>
              <a:ext cx="2259487" cy="2259487"/>
              <a:chOff x="-67495" y="-52681"/>
              <a:chExt cx="812800" cy="812800"/>
            </a:xfrm>
          </p:grpSpPr>
          <p:sp>
            <p:nvSpPr>
              <p:cNvPr id="18" name="Freeform 18"/>
              <p:cNvSpPr/>
              <p:nvPr/>
            </p:nvSpPr>
            <p:spPr>
              <a:xfrm>
                <a:off x="-67495" y="-52681"/>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3714B"/>
              </a:solidFill>
            </p:spPr>
          </p:sp>
          <p:sp>
            <p:nvSpPr>
              <p:cNvPr id="19" name="TextBox 19"/>
              <p:cNvSpPr txBox="1"/>
              <p:nvPr/>
            </p:nvSpPr>
            <p:spPr>
              <a:xfrm>
                <a:off x="76200" y="38100"/>
                <a:ext cx="660400" cy="698500"/>
              </a:xfrm>
              <a:prstGeom prst="rect">
                <a:avLst/>
              </a:prstGeom>
            </p:spPr>
            <p:txBody>
              <a:bodyPr lIns="48107" tIns="48107" rIns="48107" bIns="48107" rtlCol="0" anchor="ctr"/>
              <a:lstStyle/>
              <a:p>
                <a:pPr algn="ctr">
                  <a:lnSpc>
                    <a:spcPts val="2659"/>
                  </a:lnSpc>
                </a:pPr>
                <a:endParaRPr sz="1600">
                  <a:solidFill>
                    <a:prstClr val="black"/>
                  </a:solidFill>
                  <a:latin typeface="Times New Roman" panose="02020603050405020304" pitchFamily="18" charset="0"/>
                  <a:cs typeface="Times New Roman" panose="02020603050405020304" pitchFamily="18" charset="0"/>
                </a:endParaRPr>
              </a:p>
            </p:txBody>
          </p:sp>
        </p:grpSp>
        <p:sp>
          <p:nvSpPr>
            <p:cNvPr id="20" name="TextBox 20"/>
            <p:cNvSpPr txBox="1"/>
            <p:nvPr/>
          </p:nvSpPr>
          <p:spPr>
            <a:xfrm>
              <a:off x="48975" y="264104"/>
              <a:ext cx="2053796" cy="1531767"/>
            </a:xfrm>
            <a:prstGeom prst="rect">
              <a:avLst/>
            </a:prstGeom>
          </p:spPr>
          <p:txBody>
            <a:bodyPr lIns="0" tIns="0" rIns="0" bIns="0" rtlCol="0" anchor="t">
              <a:spAutoFit/>
            </a:bodyPr>
            <a:lstStyle/>
            <a:p>
              <a:pPr algn="ctr">
                <a:lnSpc>
                  <a:spcPts val="8754"/>
                </a:lnSpc>
              </a:pPr>
              <a:r>
                <a:rPr lang="en-US" sz="7200">
                  <a:solidFill>
                    <a:srgbClr val="FFFFFF"/>
                  </a:solidFill>
                  <a:latin typeface="Times New Roman" panose="02020603050405020304" pitchFamily="18" charset="0"/>
                  <a:ea typeface="Rubik One"/>
                  <a:cs typeface="Times New Roman" panose="02020603050405020304" pitchFamily="18" charset="0"/>
                  <a:sym typeface="Rubik One"/>
                </a:rPr>
                <a:t>02</a:t>
              </a:r>
            </a:p>
          </p:txBody>
        </p:sp>
      </p:grpSp>
      <p:grpSp>
        <p:nvGrpSpPr>
          <p:cNvPr id="21" name="Group 21"/>
          <p:cNvGrpSpPr/>
          <p:nvPr/>
        </p:nvGrpSpPr>
        <p:grpSpPr>
          <a:xfrm>
            <a:off x="10444631" y="1912015"/>
            <a:ext cx="6606165" cy="2952854"/>
            <a:chOff x="0" y="0"/>
            <a:chExt cx="2318698" cy="636229"/>
          </a:xfrm>
        </p:grpSpPr>
        <p:sp>
          <p:nvSpPr>
            <p:cNvPr id="22" name="Freeform 22"/>
            <p:cNvSpPr/>
            <p:nvPr/>
          </p:nvSpPr>
          <p:spPr>
            <a:xfrm>
              <a:off x="0" y="0"/>
              <a:ext cx="2318698" cy="636229"/>
            </a:xfrm>
            <a:custGeom>
              <a:avLst/>
              <a:gdLst/>
              <a:ahLst/>
              <a:cxnLst/>
              <a:rect l="l" t="t" r="r" b="b"/>
              <a:pathLst>
                <a:path w="2318698" h="636229">
                  <a:moveTo>
                    <a:pt x="44407" y="0"/>
                  </a:moveTo>
                  <a:lnTo>
                    <a:pt x="2274291" y="0"/>
                  </a:lnTo>
                  <a:cubicBezTo>
                    <a:pt x="2286068" y="0"/>
                    <a:pt x="2297363" y="4679"/>
                    <a:pt x="2305691" y="13006"/>
                  </a:cubicBezTo>
                  <a:cubicBezTo>
                    <a:pt x="2314019" y="21334"/>
                    <a:pt x="2318698" y="32629"/>
                    <a:pt x="2318698" y="44407"/>
                  </a:cubicBezTo>
                  <a:lnTo>
                    <a:pt x="2318698" y="591822"/>
                  </a:lnTo>
                  <a:cubicBezTo>
                    <a:pt x="2318698" y="603600"/>
                    <a:pt x="2314019" y="614895"/>
                    <a:pt x="2305691" y="623222"/>
                  </a:cubicBezTo>
                  <a:cubicBezTo>
                    <a:pt x="2297363" y="631550"/>
                    <a:pt x="2286068" y="636229"/>
                    <a:pt x="2274291" y="636229"/>
                  </a:cubicBezTo>
                  <a:lnTo>
                    <a:pt x="44407" y="636229"/>
                  </a:lnTo>
                  <a:cubicBezTo>
                    <a:pt x="32629" y="636229"/>
                    <a:pt x="21334" y="631550"/>
                    <a:pt x="13006" y="623222"/>
                  </a:cubicBezTo>
                  <a:cubicBezTo>
                    <a:pt x="4679" y="614895"/>
                    <a:pt x="0" y="603600"/>
                    <a:pt x="0" y="591822"/>
                  </a:cubicBezTo>
                  <a:lnTo>
                    <a:pt x="0" y="44407"/>
                  </a:lnTo>
                  <a:cubicBezTo>
                    <a:pt x="0" y="32629"/>
                    <a:pt x="4679" y="21334"/>
                    <a:pt x="13006" y="13006"/>
                  </a:cubicBezTo>
                  <a:cubicBezTo>
                    <a:pt x="21334" y="4679"/>
                    <a:pt x="32629" y="0"/>
                    <a:pt x="44407" y="0"/>
                  </a:cubicBezTo>
                  <a:close/>
                </a:path>
              </a:pathLst>
            </a:custGeom>
            <a:solidFill>
              <a:srgbClr val="FFFFFF"/>
            </a:solidFill>
            <a:ln w="28575" cap="rnd">
              <a:solidFill>
                <a:srgbClr val="C3714B"/>
              </a:solidFill>
              <a:prstDash val="solid"/>
              <a:round/>
            </a:ln>
          </p:spPr>
        </p:sp>
        <p:sp>
          <p:nvSpPr>
            <p:cNvPr id="23" name="TextBox 23"/>
            <p:cNvSpPr txBox="1"/>
            <p:nvPr/>
          </p:nvSpPr>
          <p:spPr>
            <a:xfrm>
              <a:off x="0" y="-47625"/>
              <a:ext cx="2318698" cy="683854"/>
            </a:xfrm>
            <a:prstGeom prst="rect">
              <a:avLst/>
            </a:prstGeom>
          </p:spPr>
          <p:txBody>
            <a:bodyPr lIns="37222" tIns="37222" rIns="37222" bIns="37222" rtlCol="0" anchor="ctr"/>
            <a:lstStyle/>
            <a:p>
              <a:pPr algn="ctr">
                <a:lnSpc>
                  <a:spcPts val="2659"/>
                </a:lnSpc>
              </a:pPr>
              <a:endParaRPr>
                <a:solidFill>
                  <a:prstClr val="black"/>
                </a:solidFill>
              </a:endParaRPr>
            </a:p>
          </p:txBody>
        </p:sp>
      </p:grpSp>
      <p:grpSp>
        <p:nvGrpSpPr>
          <p:cNvPr id="24" name="Group 24"/>
          <p:cNvGrpSpPr/>
          <p:nvPr/>
        </p:nvGrpSpPr>
        <p:grpSpPr>
          <a:xfrm>
            <a:off x="9337596" y="1718955"/>
            <a:ext cx="1694615" cy="3205291"/>
            <a:chOff x="0" y="-2226062"/>
            <a:chExt cx="2259487" cy="4273722"/>
          </a:xfrm>
        </p:grpSpPr>
        <p:grpSp>
          <p:nvGrpSpPr>
            <p:cNvPr id="25" name="Group 25"/>
            <p:cNvGrpSpPr/>
            <p:nvPr/>
          </p:nvGrpSpPr>
          <p:grpSpPr>
            <a:xfrm>
              <a:off x="0" y="-2226062"/>
              <a:ext cx="2259487" cy="4273722"/>
              <a:chOff x="0" y="-800776"/>
              <a:chExt cx="812800" cy="1537376"/>
            </a:xfrm>
          </p:grpSpPr>
          <p:sp>
            <p:nvSpPr>
              <p:cNvPr id="26" name="Freeform 26"/>
              <p:cNvSpPr/>
              <p:nvPr/>
            </p:nvSpPr>
            <p:spPr>
              <a:xfrm>
                <a:off x="0" y="-80077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3714B"/>
              </a:solidFill>
            </p:spPr>
          </p:sp>
          <p:sp>
            <p:nvSpPr>
              <p:cNvPr id="27" name="TextBox 27"/>
              <p:cNvSpPr txBox="1"/>
              <p:nvPr/>
            </p:nvSpPr>
            <p:spPr>
              <a:xfrm>
                <a:off x="76200" y="38100"/>
                <a:ext cx="660400" cy="698500"/>
              </a:xfrm>
              <a:prstGeom prst="rect">
                <a:avLst/>
              </a:prstGeom>
            </p:spPr>
            <p:txBody>
              <a:bodyPr lIns="48107" tIns="48107" rIns="48107" bIns="48107" rtlCol="0" anchor="ctr"/>
              <a:lstStyle/>
              <a:p>
                <a:pPr algn="ctr">
                  <a:lnSpc>
                    <a:spcPts val="2659"/>
                  </a:lnSpc>
                </a:pPr>
                <a:endParaRPr sz="1600">
                  <a:solidFill>
                    <a:prstClr val="black"/>
                  </a:solidFill>
                  <a:latin typeface="Times New Roman" panose="02020603050405020304" pitchFamily="18" charset="0"/>
                  <a:cs typeface="Times New Roman" panose="02020603050405020304" pitchFamily="18" charset="0"/>
                </a:endParaRPr>
              </a:p>
            </p:txBody>
          </p:sp>
        </p:grpSp>
        <p:sp>
          <p:nvSpPr>
            <p:cNvPr id="28" name="TextBox 28"/>
            <p:cNvSpPr txBox="1"/>
            <p:nvPr/>
          </p:nvSpPr>
          <p:spPr>
            <a:xfrm>
              <a:off x="163052" y="-1749979"/>
              <a:ext cx="2053795" cy="1531790"/>
            </a:xfrm>
            <a:prstGeom prst="rect">
              <a:avLst/>
            </a:prstGeom>
          </p:spPr>
          <p:txBody>
            <a:bodyPr lIns="0" tIns="0" rIns="0" bIns="0" rtlCol="0" anchor="t">
              <a:spAutoFit/>
            </a:bodyPr>
            <a:lstStyle/>
            <a:p>
              <a:pPr algn="ctr">
                <a:lnSpc>
                  <a:spcPts val="8756"/>
                </a:lnSpc>
              </a:pPr>
              <a:r>
                <a:rPr lang="en-US" sz="7200">
                  <a:solidFill>
                    <a:srgbClr val="FFFFFF"/>
                  </a:solidFill>
                  <a:latin typeface="Times New Roman" panose="02020603050405020304" pitchFamily="18" charset="0"/>
                  <a:ea typeface="Rubik One"/>
                  <a:cs typeface="Times New Roman" panose="02020603050405020304" pitchFamily="18" charset="0"/>
                  <a:sym typeface="Rubik One"/>
                </a:rPr>
                <a:t>03</a:t>
              </a:r>
            </a:p>
          </p:txBody>
        </p:sp>
      </p:grpSp>
      <p:grpSp>
        <p:nvGrpSpPr>
          <p:cNvPr id="29" name="Group 29"/>
          <p:cNvGrpSpPr/>
          <p:nvPr/>
        </p:nvGrpSpPr>
        <p:grpSpPr>
          <a:xfrm>
            <a:off x="10600157" y="5221931"/>
            <a:ext cx="6450639" cy="2975973"/>
            <a:chOff x="0" y="0"/>
            <a:chExt cx="2318698" cy="636229"/>
          </a:xfrm>
        </p:grpSpPr>
        <p:sp>
          <p:nvSpPr>
            <p:cNvPr id="30" name="Freeform 30"/>
            <p:cNvSpPr/>
            <p:nvPr/>
          </p:nvSpPr>
          <p:spPr>
            <a:xfrm>
              <a:off x="0" y="0"/>
              <a:ext cx="2318698" cy="636229"/>
            </a:xfrm>
            <a:custGeom>
              <a:avLst/>
              <a:gdLst/>
              <a:ahLst/>
              <a:cxnLst/>
              <a:rect l="l" t="t" r="r" b="b"/>
              <a:pathLst>
                <a:path w="2318698" h="636229">
                  <a:moveTo>
                    <a:pt x="44407" y="0"/>
                  </a:moveTo>
                  <a:lnTo>
                    <a:pt x="2274291" y="0"/>
                  </a:lnTo>
                  <a:cubicBezTo>
                    <a:pt x="2286068" y="0"/>
                    <a:pt x="2297363" y="4679"/>
                    <a:pt x="2305691" y="13006"/>
                  </a:cubicBezTo>
                  <a:cubicBezTo>
                    <a:pt x="2314019" y="21334"/>
                    <a:pt x="2318698" y="32629"/>
                    <a:pt x="2318698" y="44407"/>
                  </a:cubicBezTo>
                  <a:lnTo>
                    <a:pt x="2318698" y="591822"/>
                  </a:lnTo>
                  <a:cubicBezTo>
                    <a:pt x="2318698" y="603600"/>
                    <a:pt x="2314019" y="614895"/>
                    <a:pt x="2305691" y="623222"/>
                  </a:cubicBezTo>
                  <a:cubicBezTo>
                    <a:pt x="2297363" y="631550"/>
                    <a:pt x="2286068" y="636229"/>
                    <a:pt x="2274291" y="636229"/>
                  </a:cubicBezTo>
                  <a:lnTo>
                    <a:pt x="44407" y="636229"/>
                  </a:lnTo>
                  <a:cubicBezTo>
                    <a:pt x="32629" y="636229"/>
                    <a:pt x="21334" y="631550"/>
                    <a:pt x="13006" y="623222"/>
                  </a:cubicBezTo>
                  <a:cubicBezTo>
                    <a:pt x="4679" y="614895"/>
                    <a:pt x="0" y="603600"/>
                    <a:pt x="0" y="591822"/>
                  </a:cubicBezTo>
                  <a:lnTo>
                    <a:pt x="0" y="44407"/>
                  </a:lnTo>
                  <a:cubicBezTo>
                    <a:pt x="0" y="32629"/>
                    <a:pt x="4679" y="21334"/>
                    <a:pt x="13006" y="13006"/>
                  </a:cubicBezTo>
                  <a:cubicBezTo>
                    <a:pt x="21334" y="4679"/>
                    <a:pt x="32629" y="0"/>
                    <a:pt x="44407" y="0"/>
                  </a:cubicBezTo>
                  <a:close/>
                </a:path>
              </a:pathLst>
            </a:custGeom>
            <a:solidFill>
              <a:srgbClr val="FFFFFF"/>
            </a:solidFill>
            <a:ln w="28575" cap="rnd">
              <a:solidFill>
                <a:srgbClr val="C3714B"/>
              </a:solidFill>
              <a:prstDash val="solid"/>
              <a:round/>
            </a:ln>
          </p:spPr>
        </p:sp>
        <p:sp>
          <p:nvSpPr>
            <p:cNvPr id="31" name="TextBox 31"/>
            <p:cNvSpPr txBox="1"/>
            <p:nvPr/>
          </p:nvSpPr>
          <p:spPr>
            <a:xfrm>
              <a:off x="0" y="-47625"/>
              <a:ext cx="2318698" cy="683854"/>
            </a:xfrm>
            <a:prstGeom prst="rect">
              <a:avLst/>
            </a:prstGeom>
          </p:spPr>
          <p:txBody>
            <a:bodyPr lIns="37222" tIns="37222" rIns="37222" bIns="37222" rtlCol="0" anchor="ctr"/>
            <a:lstStyle/>
            <a:p>
              <a:pPr algn="ctr">
                <a:lnSpc>
                  <a:spcPts val="2659"/>
                </a:lnSpc>
              </a:pPr>
              <a:endParaRPr>
                <a:solidFill>
                  <a:prstClr val="black"/>
                </a:solidFill>
              </a:endParaRPr>
            </a:p>
          </p:txBody>
        </p:sp>
      </p:grpSp>
      <p:grpSp>
        <p:nvGrpSpPr>
          <p:cNvPr id="32" name="Group 32"/>
          <p:cNvGrpSpPr/>
          <p:nvPr/>
        </p:nvGrpSpPr>
        <p:grpSpPr>
          <a:xfrm>
            <a:off x="9359979" y="5797849"/>
            <a:ext cx="1694615" cy="1694615"/>
            <a:chOff x="0" y="0"/>
            <a:chExt cx="2259487" cy="2259487"/>
          </a:xfrm>
        </p:grpSpPr>
        <p:grpSp>
          <p:nvGrpSpPr>
            <p:cNvPr id="33" name="Group 33"/>
            <p:cNvGrpSpPr/>
            <p:nvPr/>
          </p:nvGrpSpPr>
          <p:grpSpPr>
            <a:xfrm>
              <a:off x="0" y="0"/>
              <a:ext cx="2259487" cy="2259487"/>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3714B"/>
              </a:solidFill>
            </p:spPr>
          </p:sp>
          <p:sp>
            <p:nvSpPr>
              <p:cNvPr id="35" name="TextBox 35"/>
              <p:cNvSpPr txBox="1"/>
              <p:nvPr/>
            </p:nvSpPr>
            <p:spPr>
              <a:xfrm>
                <a:off x="76200" y="38100"/>
                <a:ext cx="660400" cy="698500"/>
              </a:xfrm>
              <a:prstGeom prst="rect">
                <a:avLst/>
              </a:prstGeom>
            </p:spPr>
            <p:txBody>
              <a:bodyPr lIns="48107" tIns="48107" rIns="48107" bIns="48107" rtlCol="0" anchor="ctr"/>
              <a:lstStyle/>
              <a:p>
                <a:pPr algn="ctr">
                  <a:lnSpc>
                    <a:spcPts val="2659"/>
                  </a:lnSpc>
                </a:pPr>
                <a:endParaRPr sz="1600">
                  <a:solidFill>
                    <a:prstClr val="black"/>
                  </a:solidFill>
                  <a:latin typeface="Times New Roman" panose="02020603050405020304" pitchFamily="18" charset="0"/>
                  <a:cs typeface="Times New Roman" panose="02020603050405020304" pitchFamily="18" charset="0"/>
                </a:endParaRPr>
              </a:p>
            </p:txBody>
          </p:sp>
        </p:grpSp>
        <p:sp>
          <p:nvSpPr>
            <p:cNvPr id="36" name="TextBox 36"/>
            <p:cNvSpPr txBox="1"/>
            <p:nvPr/>
          </p:nvSpPr>
          <p:spPr>
            <a:xfrm>
              <a:off x="73002" y="372681"/>
              <a:ext cx="2053795" cy="1531790"/>
            </a:xfrm>
            <a:prstGeom prst="rect">
              <a:avLst/>
            </a:prstGeom>
          </p:spPr>
          <p:txBody>
            <a:bodyPr lIns="0" tIns="0" rIns="0" bIns="0" rtlCol="0" anchor="t">
              <a:spAutoFit/>
            </a:bodyPr>
            <a:lstStyle/>
            <a:p>
              <a:pPr algn="ctr">
                <a:lnSpc>
                  <a:spcPts val="8756"/>
                </a:lnSpc>
              </a:pPr>
              <a:r>
                <a:rPr lang="en-US" sz="7200">
                  <a:solidFill>
                    <a:srgbClr val="FFFFFF"/>
                  </a:solidFill>
                  <a:latin typeface="Times New Roman" panose="02020603050405020304" pitchFamily="18" charset="0"/>
                  <a:ea typeface="Rubik One"/>
                  <a:cs typeface="Times New Roman" panose="02020603050405020304" pitchFamily="18" charset="0"/>
                  <a:sym typeface="Rubik One"/>
                </a:rPr>
                <a:t>04</a:t>
              </a:r>
            </a:p>
          </p:txBody>
        </p:sp>
      </p:grpSp>
      <p:sp>
        <p:nvSpPr>
          <p:cNvPr id="37" name="Freeform 37"/>
          <p:cNvSpPr/>
          <p:nvPr/>
        </p:nvSpPr>
        <p:spPr>
          <a:xfrm rot="1339708" flipH="1">
            <a:off x="470649" y="372853"/>
            <a:ext cx="1666290" cy="1426761"/>
          </a:xfrm>
          <a:custGeom>
            <a:avLst/>
            <a:gdLst/>
            <a:ahLst/>
            <a:cxnLst/>
            <a:rect l="l" t="t" r="r" b="b"/>
            <a:pathLst>
              <a:path w="1666290" h="1426761">
                <a:moveTo>
                  <a:pt x="1666290" y="0"/>
                </a:moveTo>
                <a:lnTo>
                  <a:pt x="0" y="0"/>
                </a:lnTo>
                <a:lnTo>
                  <a:pt x="0" y="1426762"/>
                </a:lnTo>
                <a:lnTo>
                  <a:pt x="1666290" y="1426762"/>
                </a:lnTo>
                <a:lnTo>
                  <a:pt x="1666290" y="0"/>
                </a:lnTo>
                <a:close/>
              </a:path>
            </a:pathLst>
          </a:custGeom>
          <a:blipFill>
            <a:blip r:embed="rId4"/>
            <a:stretch>
              <a:fillRect/>
            </a:stretch>
          </a:blipFill>
        </p:spPr>
      </p:sp>
      <p:sp>
        <p:nvSpPr>
          <p:cNvPr id="38" name="Freeform 38"/>
          <p:cNvSpPr/>
          <p:nvPr/>
        </p:nvSpPr>
        <p:spPr>
          <a:xfrm>
            <a:off x="16845948" y="5839184"/>
            <a:ext cx="2113086" cy="3931323"/>
          </a:xfrm>
          <a:custGeom>
            <a:avLst/>
            <a:gdLst/>
            <a:ahLst/>
            <a:cxnLst/>
            <a:rect l="l" t="t" r="r" b="b"/>
            <a:pathLst>
              <a:path w="2113086" h="3931323">
                <a:moveTo>
                  <a:pt x="0" y="0"/>
                </a:moveTo>
                <a:lnTo>
                  <a:pt x="2113086" y="0"/>
                </a:lnTo>
                <a:lnTo>
                  <a:pt x="2113086" y="3931323"/>
                </a:lnTo>
                <a:lnTo>
                  <a:pt x="0" y="3931323"/>
                </a:lnTo>
                <a:lnTo>
                  <a:pt x="0" y="0"/>
                </a:lnTo>
                <a:close/>
              </a:path>
            </a:pathLst>
          </a:custGeom>
          <a:blipFill>
            <a:blip r:embed="rId5"/>
            <a:stretch>
              <a:fillRect/>
            </a:stretch>
          </a:blipFill>
        </p:spPr>
      </p:sp>
      <p:sp>
        <p:nvSpPr>
          <p:cNvPr id="39" name="Freeform 39"/>
          <p:cNvSpPr/>
          <p:nvPr/>
        </p:nvSpPr>
        <p:spPr>
          <a:xfrm>
            <a:off x="-1032744" y="7352648"/>
            <a:ext cx="2197557" cy="2589169"/>
          </a:xfrm>
          <a:custGeom>
            <a:avLst/>
            <a:gdLst/>
            <a:ahLst/>
            <a:cxnLst/>
            <a:rect l="l" t="t" r="r" b="b"/>
            <a:pathLst>
              <a:path w="2197557" h="2589169">
                <a:moveTo>
                  <a:pt x="0" y="0"/>
                </a:moveTo>
                <a:lnTo>
                  <a:pt x="2197557" y="0"/>
                </a:lnTo>
                <a:lnTo>
                  <a:pt x="2197557" y="2589169"/>
                </a:lnTo>
                <a:lnTo>
                  <a:pt x="0" y="2589169"/>
                </a:lnTo>
                <a:lnTo>
                  <a:pt x="0" y="0"/>
                </a:lnTo>
                <a:close/>
              </a:path>
            </a:pathLst>
          </a:custGeom>
          <a:blipFill>
            <a:blip r:embed="rId6"/>
            <a:stretch>
              <a:fillRect/>
            </a:stretch>
          </a:blipFill>
        </p:spPr>
      </p:sp>
      <p:sp>
        <p:nvSpPr>
          <p:cNvPr id="40" name="Freeform 40"/>
          <p:cNvSpPr/>
          <p:nvPr/>
        </p:nvSpPr>
        <p:spPr>
          <a:xfrm rot="-629044">
            <a:off x="15602217" y="580072"/>
            <a:ext cx="1107670" cy="1397691"/>
          </a:xfrm>
          <a:custGeom>
            <a:avLst/>
            <a:gdLst/>
            <a:ahLst/>
            <a:cxnLst/>
            <a:rect l="l" t="t" r="r" b="b"/>
            <a:pathLst>
              <a:path w="1107670" h="1397691">
                <a:moveTo>
                  <a:pt x="0" y="0"/>
                </a:moveTo>
                <a:lnTo>
                  <a:pt x="1107670" y="0"/>
                </a:lnTo>
                <a:lnTo>
                  <a:pt x="1107670" y="1397691"/>
                </a:lnTo>
                <a:lnTo>
                  <a:pt x="0" y="1397691"/>
                </a:lnTo>
                <a:lnTo>
                  <a:pt x="0" y="0"/>
                </a:lnTo>
                <a:close/>
              </a:path>
            </a:pathLst>
          </a:custGeom>
          <a:blipFill>
            <a:blip r:embed="rId7"/>
            <a:stretch>
              <a:fillRect/>
            </a:stretch>
          </a:blipFill>
        </p:spPr>
      </p:sp>
      <p:sp>
        <p:nvSpPr>
          <p:cNvPr id="42" name="TextBox 42"/>
          <p:cNvSpPr txBox="1"/>
          <p:nvPr/>
        </p:nvSpPr>
        <p:spPr>
          <a:xfrm>
            <a:off x="2070408" y="1912015"/>
            <a:ext cx="6392520" cy="2769989"/>
          </a:xfrm>
          <a:prstGeom prst="rect">
            <a:avLst/>
          </a:prstGeom>
        </p:spPr>
        <p:txBody>
          <a:bodyPr wrap="square" lIns="0" tIns="0" rIns="0" bIns="0" rtlCol="0" anchor="t">
            <a:spAutoFit/>
          </a:bodyPr>
          <a:lstStyle/>
          <a:p>
            <a:pPr algn="just"/>
            <a:r>
              <a:rPr lang="vi-VN" sz="3600">
                <a:latin typeface="+mj-lt"/>
              </a:rPr>
              <a:t>Chọn vấn đề mang tính thời sự, có ý nghĩa xã hội, đang còn những hạn chế cần được giải quyết; vấn đề có ý nghĩa thiết thực và phù hợp với mối quan tâm của các em.</a:t>
            </a:r>
            <a:endParaRPr lang="en-US" sz="3600">
              <a:solidFill>
                <a:srgbClr val="C3714B"/>
              </a:solidFill>
              <a:latin typeface="+mj-lt"/>
              <a:ea typeface="Montserrat Classic"/>
              <a:cs typeface="Montserrat Classic"/>
              <a:sym typeface="Montserrat Classic"/>
            </a:endParaRPr>
          </a:p>
        </p:txBody>
      </p:sp>
      <p:sp>
        <p:nvSpPr>
          <p:cNvPr id="43" name="TextBox 43"/>
          <p:cNvSpPr txBox="1"/>
          <p:nvPr/>
        </p:nvSpPr>
        <p:spPr>
          <a:xfrm>
            <a:off x="2170990" y="5559201"/>
            <a:ext cx="6355864" cy="2215991"/>
          </a:xfrm>
          <a:prstGeom prst="rect">
            <a:avLst/>
          </a:prstGeom>
        </p:spPr>
        <p:txBody>
          <a:bodyPr wrap="square" lIns="0" tIns="0" rIns="0" bIns="0" rtlCol="0" anchor="t">
            <a:spAutoFit/>
          </a:bodyPr>
          <a:lstStyle/>
          <a:p>
            <a:pPr algn="just"/>
            <a:r>
              <a:rPr lang="vi-VN" sz="3600">
                <a:latin typeface="+mj-lt"/>
              </a:rPr>
              <a:t>Trình bày rõ những hạn chế của vấn đề; nêu và lí giải được một số đề xuất để khắc phục những hạn chế đó.</a:t>
            </a:r>
            <a:endParaRPr lang="en-US" sz="3600">
              <a:solidFill>
                <a:srgbClr val="C3714B"/>
              </a:solidFill>
              <a:latin typeface="+mj-lt"/>
              <a:ea typeface="Montserrat Classic"/>
              <a:cs typeface="Montserrat Classic"/>
              <a:sym typeface="Montserrat Classic"/>
            </a:endParaRPr>
          </a:p>
        </p:txBody>
      </p:sp>
      <p:sp>
        <p:nvSpPr>
          <p:cNvPr id="44" name="TextBox 44"/>
          <p:cNvSpPr txBox="1"/>
          <p:nvPr/>
        </p:nvSpPr>
        <p:spPr>
          <a:xfrm>
            <a:off x="11140663" y="2006480"/>
            <a:ext cx="5703758" cy="2769989"/>
          </a:xfrm>
          <a:prstGeom prst="rect">
            <a:avLst/>
          </a:prstGeom>
        </p:spPr>
        <p:txBody>
          <a:bodyPr wrap="square" lIns="0" tIns="0" rIns="0" bIns="0" rtlCol="0" anchor="t">
            <a:spAutoFit/>
          </a:bodyPr>
          <a:lstStyle/>
          <a:p>
            <a:pPr algn="just"/>
            <a:r>
              <a:rPr lang="vi-VN" sz="3600">
                <a:latin typeface="+mj-lt"/>
              </a:rPr>
              <a:t>Làm sáng tỏ luận đề của bài viết bằng các luận điểm, với đủ lí lẽ và bằng chứng phong phú, chính xác, có sức thuyết phục…</a:t>
            </a:r>
            <a:endParaRPr lang="en-US" sz="3600">
              <a:solidFill>
                <a:srgbClr val="C3714B"/>
              </a:solidFill>
              <a:latin typeface="+mj-lt"/>
              <a:ea typeface="Montserrat Classic"/>
              <a:cs typeface="Montserrat Classic"/>
              <a:sym typeface="Montserrat Classic"/>
            </a:endParaRPr>
          </a:p>
        </p:txBody>
      </p:sp>
      <p:sp>
        <p:nvSpPr>
          <p:cNvPr id="45" name="TextBox 45"/>
          <p:cNvSpPr txBox="1"/>
          <p:nvPr/>
        </p:nvSpPr>
        <p:spPr>
          <a:xfrm>
            <a:off x="11157600" y="5386551"/>
            <a:ext cx="5529477" cy="2215991"/>
          </a:xfrm>
          <a:prstGeom prst="rect">
            <a:avLst/>
          </a:prstGeom>
        </p:spPr>
        <p:txBody>
          <a:bodyPr wrap="square" lIns="0" tIns="0" rIns="0" bIns="0" rtlCol="0" anchor="t">
            <a:spAutoFit/>
          </a:bodyPr>
          <a:lstStyle/>
          <a:p>
            <a:pPr algn="just"/>
            <a:r>
              <a:rPr lang="vi-VN" sz="3600">
                <a:latin typeface="+mj-lt"/>
              </a:rPr>
              <a:t>Người viết cần thể hiện rõ mục đích, thái độ của bản thân về vấn đề thông qua lí lẽ, bằng chứng và giọng điệu.</a:t>
            </a:r>
            <a:endParaRPr lang="en-US" sz="3600">
              <a:solidFill>
                <a:srgbClr val="C3714B"/>
              </a:solidFill>
              <a:latin typeface="+mj-lt"/>
              <a:ea typeface="Montserrat Classic"/>
              <a:cs typeface="Montserrat Classic"/>
              <a:sym typeface="Montserrat Classic"/>
            </a:endParaRPr>
          </a:p>
        </p:txBody>
      </p:sp>
      <p:sp>
        <p:nvSpPr>
          <p:cNvPr id="46" name="Rectangle 45"/>
          <p:cNvSpPr/>
          <p:nvPr/>
        </p:nvSpPr>
        <p:spPr>
          <a:xfrm>
            <a:off x="3314472" y="350675"/>
            <a:ext cx="9029927" cy="1323439"/>
          </a:xfrm>
          <a:prstGeom prst="rect">
            <a:avLst/>
          </a:prstGeom>
        </p:spPr>
        <p:txBody>
          <a:bodyPr wrap="square">
            <a:spAutoFit/>
          </a:bodyPr>
          <a:lstStyle/>
          <a:p>
            <a:pPr algn="ctr"/>
            <a:r>
              <a:rPr lang="en-US" sz="4000" b="1">
                <a:latin typeface="Times New Roman" panose="02020603050405020304" pitchFamily="18" charset="0"/>
                <a:ea typeface="Calibri" panose="020F0502020204030204" pitchFamily="34" charset="0"/>
              </a:rPr>
              <a:t>1. 2. </a:t>
            </a:r>
            <a:r>
              <a:rPr lang="en-US" sz="4000" b="1">
                <a:latin typeface="Times New Roman" panose="02020603050405020304" pitchFamily="18" charset="0"/>
                <a:ea typeface="MS Mincho"/>
              </a:rPr>
              <a:t>Để viết bài văn nghị luận xã hội về một vấn đề cần giải quyết, cần chú ý</a:t>
            </a:r>
            <a:endParaRPr lang="en-GB" sz="4000"/>
          </a:p>
        </p:txBody>
      </p:sp>
    </p:spTree>
    <p:extLst>
      <p:ext uri="{BB962C8B-B14F-4D97-AF65-F5344CB8AC3E}">
        <p14:creationId xmlns:p14="http://schemas.microsoft.com/office/powerpoint/2010/main" val="229366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animEffect transition="in" filter="barn(inVertical)">
                                      <p:cBhvr>
                                        <p:cTn id="7" dur="500"/>
                                        <p:tgtEl>
                                          <p:spTgt spid="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arn(inVertical)">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down)">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down)">
                                      <p:cBhvr>
                                        <p:cTn id="2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grpSp>
        <p:nvGrpSpPr>
          <p:cNvPr id="3" name="Group 3"/>
          <p:cNvGrpSpPr/>
          <p:nvPr/>
        </p:nvGrpSpPr>
        <p:grpSpPr>
          <a:xfrm>
            <a:off x="-784752" y="8624599"/>
            <a:ext cx="21057187" cy="4800310"/>
            <a:chOff x="0" y="0"/>
            <a:chExt cx="28076250" cy="6400414"/>
          </a:xfrm>
        </p:grpSpPr>
        <p:sp>
          <p:nvSpPr>
            <p:cNvPr id="4" name="Freeform 4"/>
            <p:cNvSpPr/>
            <p:nvPr/>
          </p:nvSpPr>
          <p:spPr>
            <a:xfrm>
              <a:off x="0"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sp>
          <p:nvSpPr>
            <p:cNvPr id="5" name="Freeform 5"/>
            <p:cNvSpPr/>
            <p:nvPr/>
          </p:nvSpPr>
          <p:spPr>
            <a:xfrm>
              <a:off x="8938871"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sp>
          <p:nvSpPr>
            <p:cNvPr id="6" name="Freeform 6"/>
            <p:cNvSpPr/>
            <p:nvPr/>
          </p:nvSpPr>
          <p:spPr>
            <a:xfrm>
              <a:off x="16278253"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grpSp>
      <p:sp>
        <p:nvSpPr>
          <p:cNvPr id="7" name="Freeform 7"/>
          <p:cNvSpPr/>
          <p:nvPr/>
        </p:nvSpPr>
        <p:spPr>
          <a:xfrm rot="-95840">
            <a:off x="-762732" y="4099286"/>
            <a:ext cx="3343962" cy="5204610"/>
          </a:xfrm>
          <a:custGeom>
            <a:avLst/>
            <a:gdLst/>
            <a:ahLst/>
            <a:cxnLst/>
            <a:rect l="l" t="t" r="r" b="b"/>
            <a:pathLst>
              <a:path w="3343962" h="5204610">
                <a:moveTo>
                  <a:pt x="0" y="0"/>
                </a:moveTo>
                <a:lnTo>
                  <a:pt x="3343962" y="0"/>
                </a:lnTo>
                <a:lnTo>
                  <a:pt x="3343962" y="5204610"/>
                </a:lnTo>
                <a:lnTo>
                  <a:pt x="0" y="5204610"/>
                </a:lnTo>
                <a:lnTo>
                  <a:pt x="0" y="0"/>
                </a:lnTo>
                <a:close/>
              </a:path>
            </a:pathLst>
          </a:custGeom>
          <a:blipFill>
            <a:blip r:embed="rId4"/>
            <a:stretch>
              <a:fillRect/>
            </a:stretch>
          </a:blipFill>
        </p:spPr>
      </p:sp>
      <p:sp>
        <p:nvSpPr>
          <p:cNvPr id="8" name="Freeform 8"/>
          <p:cNvSpPr/>
          <p:nvPr/>
        </p:nvSpPr>
        <p:spPr>
          <a:xfrm>
            <a:off x="-595720" y="7701387"/>
            <a:ext cx="3248841" cy="1846425"/>
          </a:xfrm>
          <a:custGeom>
            <a:avLst/>
            <a:gdLst/>
            <a:ahLst/>
            <a:cxnLst/>
            <a:rect l="l" t="t" r="r" b="b"/>
            <a:pathLst>
              <a:path w="3248841" h="1846425">
                <a:moveTo>
                  <a:pt x="0" y="0"/>
                </a:moveTo>
                <a:lnTo>
                  <a:pt x="3248840" y="0"/>
                </a:lnTo>
                <a:lnTo>
                  <a:pt x="3248840" y="1846425"/>
                </a:lnTo>
                <a:lnTo>
                  <a:pt x="0" y="1846425"/>
                </a:lnTo>
                <a:lnTo>
                  <a:pt x="0" y="0"/>
                </a:lnTo>
                <a:close/>
              </a:path>
            </a:pathLst>
          </a:custGeom>
          <a:blipFill>
            <a:blip r:embed="rId5"/>
            <a:stretch>
              <a:fillRect/>
            </a:stretch>
          </a:blipFill>
        </p:spPr>
      </p:sp>
      <p:sp>
        <p:nvSpPr>
          <p:cNvPr id="9" name="Freeform 9"/>
          <p:cNvSpPr/>
          <p:nvPr/>
        </p:nvSpPr>
        <p:spPr>
          <a:xfrm rot="2615312">
            <a:off x="15462349" y="496368"/>
            <a:ext cx="3396816" cy="1133687"/>
          </a:xfrm>
          <a:custGeom>
            <a:avLst/>
            <a:gdLst/>
            <a:ahLst/>
            <a:cxnLst/>
            <a:rect l="l" t="t" r="r" b="b"/>
            <a:pathLst>
              <a:path w="3396816" h="1133687">
                <a:moveTo>
                  <a:pt x="0" y="0"/>
                </a:moveTo>
                <a:lnTo>
                  <a:pt x="3396816" y="0"/>
                </a:lnTo>
                <a:lnTo>
                  <a:pt x="3396816" y="1133687"/>
                </a:lnTo>
                <a:lnTo>
                  <a:pt x="0" y="1133687"/>
                </a:lnTo>
                <a:lnTo>
                  <a:pt x="0" y="0"/>
                </a:lnTo>
                <a:close/>
              </a:path>
            </a:pathLst>
          </a:custGeom>
          <a:blipFill>
            <a:blip r:embed="rId6"/>
            <a:stretch>
              <a:fillRect/>
            </a:stretch>
          </a:blipFill>
        </p:spPr>
      </p:sp>
      <p:sp>
        <p:nvSpPr>
          <p:cNvPr id="10" name="Freeform 10"/>
          <p:cNvSpPr/>
          <p:nvPr/>
        </p:nvSpPr>
        <p:spPr>
          <a:xfrm>
            <a:off x="3829225" y="4053690"/>
            <a:ext cx="2803656" cy="2591171"/>
          </a:xfrm>
          <a:custGeom>
            <a:avLst/>
            <a:gdLst/>
            <a:ahLst/>
            <a:cxnLst/>
            <a:rect l="l" t="t" r="r" b="b"/>
            <a:pathLst>
              <a:path w="2803656" h="2591171">
                <a:moveTo>
                  <a:pt x="0" y="0"/>
                </a:moveTo>
                <a:lnTo>
                  <a:pt x="2803656" y="0"/>
                </a:lnTo>
                <a:lnTo>
                  <a:pt x="2803656" y="2591172"/>
                </a:lnTo>
                <a:lnTo>
                  <a:pt x="0" y="2591172"/>
                </a:lnTo>
                <a:lnTo>
                  <a:pt x="0" y="0"/>
                </a:lnTo>
                <a:close/>
              </a:path>
            </a:pathLst>
          </a:custGeom>
          <a:blipFill>
            <a:blip r:embed="rId7"/>
            <a:stretch>
              <a:fillRect/>
            </a:stretch>
          </a:blipFill>
        </p:spPr>
      </p:sp>
      <p:sp>
        <p:nvSpPr>
          <p:cNvPr id="11" name="Freeform 11"/>
          <p:cNvSpPr/>
          <p:nvPr/>
        </p:nvSpPr>
        <p:spPr>
          <a:xfrm>
            <a:off x="3175483" y="3133252"/>
            <a:ext cx="4109627" cy="3828803"/>
          </a:xfrm>
          <a:custGeom>
            <a:avLst/>
            <a:gdLst/>
            <a:ahLst/>
            <a:cxnLst/>
            <a:rect l="l" t="t" r="r" b="b"/>
            <a:pathLst>
              <a:path w="4109627" h="3828803">
                <a:moveTo>
                  <a:pt x="0" y="0"/>
                </a:moveTo>
                <a:lnTo>
                  <a:pt x="4109627" y="0"/>
                </a:lnTo>
                <a:lnTo>
                  <a:pt x="4109627" y="3828803"/>
                </a:lnTo>
                <a:lnTo>
                  <a:pt x="0" y="3828803"/>
                </a:lnTo>
                <a:lnTo>
                  <a:pt x="0" y="0"/>
                </a:lnTo>
                <a:close/>
              </a:path>
            </a:pathLst>
          </a:custGeom>
          <a:blipFill>
            <a:blip r:embed="rId8"/>
            <a:stretch>
              <a:fillRect/>
            </a:stretch>
          </a:blipFill>
        </p:spPr>
      </p:sp>
      <p:sp>
        <p:nvSpPr>
          <p:cNvPr id="12" name="Freeform 12"/>
          <p:cNvSpPr/>
          <p:nvPr/>
        </p:nvSpPr>
        <p:spPr>
          <a:xfrm>
            <a:off x="8691892" y="4053690"/>
            <a:ext cx="2249258" cy="2647184"/>
          </a:xfrm>
          <a:custGeom>
            <a:avLst/>
            <a:gdLst/>
            <a:ahLst/>
            <a:cxnLst/>
            <a:rect l="l" t="t" r="r" b="b"/>
            <a:pathLst>
              <a:path w="2249258" h="2647184">
                <a:moveTo>
                  <a:pt x="0" y="0"/>
                </a:moveTo>
                <a:lnTo>
                  <a:pt x="2249258" y="0"/>
                </a:lnTo>
                <a:lnTo>
                  <a:pt x="2249258" y="2647184"/>
                </a:lnTo>
                <a:lnTo>
                  <a:pt x="0" y="2647184"/>
                </a:lnTo>
                <a:lnTo>
                  <a:pt x="0" y="0"/>
                </a:lnTo>
                <a:close/>
              </a:path>
            </a:pathLst>
          </a:custGeom>
          <a:blipFill>
            <a:blip r:embed="rId9">
              <a:extLst>
                <a:ext uri="{96DAC541-7B7A-43D3-8B79-37D633B846F1}">
                  <asvg:svgBlip xmlns="" xmlns:asvg="http://schemas.microsoft.com/office/drawing/2016/SVG/main" r:embed="rId10"/>
                </a:ext>
              </a:extLst>
            </a:blip>
            <a:stretch>
              <a:fillRect r="-4203" b="-15927"/>
            </a:stretch>
          </a:blipFill>
        </p:spPr>
      </p:sp>
      <p:sp>
        <p:nvSpPr>
          <p:cNvPr id="13" name="Freeform 13"/>
          <p:cNvSpPr/>
          <p:nvPr/>
        </p:nvSpPr>
        <p:spPr>
          <a:xfrm>
            <a:off x="7808985" y="3133252"/>
            <a:ext cx="4109627" cy="3828803"/>
          </a:xfrm>
          <a:custGeom>
            <a:avLst/>
            <a:gdLst/>
            <a:ahLst/>
            <a:cxnLst/>
            <a:rect l="l" t="t" r="r" b="b"/>
            <a:pathLst>
              <a:path w="4109627" h="3828803">
                <a:moveTo>
                  <a:pt x="0" y="0"/>
                </a:moveTo>
                <a:lnTo>
                  <a:pt x="4109627" y="0"/>
                </a:lnTo>
                <a:lnTo>
                  <a:pt x="4109627" y="3828803"/>
                </a:lnTo>
                <a:lnTo>
                  <a:pt x="0" y="3828803"/>
                </a:lnTo>
                <a:lnTo>
                  <a:pt x="0" y="0"/>
                </a:lnTo>
                <a:close/>
              </a:path>
            </a:pathLst>
          </a:custGeom>
          <a:blipFill>
            <a:blip r:embed="rId8"/>
            <a:stretch>
              <a:fillRect/>
            </a:stretch>
          </a:blipFill>
        </p:spPr>
      </p:sp>
      <p:sp>
        <p:nvSpPr>
          <p:cNvPr id="14" name="Freeform 14"/>
          <p:cNvSpPr/>
          <p:nvPr/>
        </p:nvSpPr>
        <p:spPr>
          <a:xfrm>
            <a:off x="13636740" y="4053690"/>
            <a:ext cx="2211446" cy="2601702"/>
          </a:xfrm>
          <a:custGeom>
            <a:avLst/>
            <a:gdLst/>
            <a:ahLst/>
            <a:cxnLst/>
            <a:rect l="l" t="t" r="r" b="b"/>
            <a:pathLst>
              <a:path w="2211446" h="2601702">
                <a:moveTo>
                  <a:pt x="0" y="0"/>
                </a:moveTo>
                <a:lnTo>
                  <a:pt x="2211446" y="0"/>
                </a:lnTo>
                <a:lnTo>
                  <a:pt x="2211446" y="2601702"/>
                </a:lnTo>
                <a:lnTo>
                  <a:pt x="0" y="2601702"/>
                </a:lnTo>
                <a:lnTo>
                  <a:pt x="0" y="0"/>
                </a:lnTo>
                <a:close/>
              </a:path>
            </a:pathLst>
          </a:custGeom>
          <a:blipFill>
            <a:blip r:embed="rId11"/>
            <a:stretch>
              <a:fillRect/>
            </a:stretch>
          </a:blipFill>
        </p:spPr>
      </p:sp>
      <p:sp>
        <p:nvSpPr>
          <p:cNvPr id="15" name="Freeform 15"/>
          <p:cNvSpPr/>
          <p:nvPr/>
        </p:nvSpPr>
        <p:spPr>
          <a:xfrm>
            <a:off x="12442487" y="3133252"/>
            <a:ext cx="4109627" cy="3828803"/>
          </a:xfrm>
          <a:custGeom>
            <a:avLst/>
            <a:gdLst/>
            <a:ahLst/>
            <a:cxnLst/>
            <a:rect l="l" t="t" r="r" b="b"/>
            <a:pathLst>
              <a:path w="4109627" h="3828803">
                <a:moveTo>
                  <a:pt x="0" y="0"/>
                </a:moveTo>
                <a:lnTo>
                  <a:pt x="4109628" y="0"/>
                </a:lnTo>
                <a:lnTo>
                  <a:pt x="4109628" y="3828803"/>
                </a:lnTo>
                <a:lnTo>
                  <a:pt x="0" y="3828803"/>
                </a:lnTo>
                <a:lnTo>
                  <a:pt x="0" y="0"/>
                </a:lnTo>
                <a:close/>
              </a:path>
            </a:pathLst>
          </a:custGeom>
          <a:blipFill>
            <a:blip r:embed="rId8"/>
            <a:stretch>
              <a:fillRect/>
            </a:stretch>
          </a:blipFill>
        </p:spPr>
      </p:sp>
      <p:sp>
        <p:nvSpPr>
          <p:cNvPr id="16" name="Freeform 16"/>
          <p:cNvSpPr/>
          <p:nvPr/>
        </p:nvSpPr>
        <p:spPr>
          <a:xfrm>
            <a:off x="222592" y="136651"/>
            <a:ext cx="1612215" cy="1853121"/>
          </a:xfrm>
          <a:custGeom>
            <a:avLst/>
            <a:gdLst/>
            <a:ahLst/>
            <a:cxnLst/>
            <a:rect l="l" t="t" r="r" b="b"/>
            <a:pathLst>
              <a:path w="1612215" h="1853121">
                <a:moveTo>
                  <a:pt x="0" y="0"/>
                </a:moveTo>
                <a:lnTo>
                  <a:pt x="1612216" y="0"/>
                </a:lnTo>
                <a:lnTo>
                  <a:pt x="1612216" y="1853121"/>
                </a:lnTo>
                <a:lnTo>
                  <a:pt x="0" y="1853121"/>
                </a:lnTo>
                <a:lnTo>
                  <a:pt x="0" y="0"/>
                </a:lnTo>
                <a:close/>
              </a:path>
            </a:pathLst>
          </a:custGeom>
          <a:blipFill>
            <a:blip r:embed="rId12"/>
            <a:stretch>
              <a:fillRect/>
            </a:stretch>
          </a:blipFill>
        </p:spPr>
      </p:sp>
      <p:sp>
        <p:nvSpPr>
          <p:cNvPr id="17" name="Freeform 17"/>
          <p:cNvSpPr/>
          <p:nvPr/>
        </p:nvSpPr>
        <p:spPr>
          <a:xfrm>
            <a:off x="16619018" y="6962055"/>
            <a:ext cx="2162736" cy="2763880"/>
          </a:xfrm>
          <a:custGeom>
            <a:avLst/>
            <a:gdLst/>
            <a:ahLst/>
            <a:cxnLst/>
            <a:rect l="l" t="t" r="r" b="b"/>
            <a:pathLst>
              <a:path w="2162736" h="2763880">
                <a:moveTo>
                  <a:pt x="0" y="0"/>
                </a:moveTo>
                <a:lnTo>
                  <a:pt x="2162736" y="0"/>
                </a:lnTo>
                <a:lnTo>
                  <a:pt x="2162736" y="2763880"/>
                </a:lnTo>
                <a:lnTo>
                  <a:pt x="0" y="2763880"/>
                </a:lnTo>
                <a:lnTo>
                  <a:pt x="0" y="0"/>
                </a:lnTo>
                <a:close/>
              </a:path>
            </a:pathLst>
          </a:custGeom>
          <a:blipFill>
            <a:blip r:embed="rId13"/>
            <a:stretch>
              <a:fillRect/>
            </a:stretch>
          </a:blipFill>
        </p:spPr>
      </p:sp>
      <p:sp>
        <p:nvSpPr>
          <p:cNvPr id="18" name="TextBox 18"/>
          <p:cNvSpPr txBox="1"/>
          <p:nvPr/>
        </p:nvSpPr>
        <p:spPr>
          <a:xfrm>
            <a:off x="2653120" y="281739"/>
            <a:ext cx="13606772" cy="2462213"/>
          </a:xfrm>
          <a:prstGeom prst="rect">
            <a:avLst/>
          </a:prstGeom>
        </p:spPr>
        <p:txBody>
          <a:bodyPr wrap="square" lIns="0" tIns="0" rIns="0" bIns="0" rtlCol="0" anchor="t">
            <a:spAutoFit/>
          </a:bodyPr>
          <a:lstStyle/>
          <a:p>
            <a:pPr algn="ctr"/>
            <a:r>
              <a:rPr lang="nl-NL" sz="8000" b="1">
                <a:latin typeface="iCiel Baliho Script" pitchFamily="50" charset="-93"/>
                <a:cs typeface="Times New Roman" panose="02020603050405020304" pitchFamily="18" charset="0"/>
              </a:rPr>
              <a:t>HOẠT ĐỘNG </a:t>
            </a:r>
            <a:r>
              <a:rPr lang="nl-NL" sz="8000" b="1" smtClean="0">
                <a:latin typeface="iCiel Baliho Script" pitchFamily="50" charset="-93"/>
                <a:cs typeface="Times New Roman" panose="02020603050405020304" pitchFamily="18" charset="0"/>
              </a:rPr>
              <a:t>3</a:t>
            </a:r>
          </a:p>
          <a:p>
            <a:pPr algn="ctr"/>
            <a:r>
              <a:rPr lang="nl-NL" sz="8000" b="1" smtClean="0">
                <a:latin typeface="iCiel Baliho Script" pitchFamily="50" charset="-93"/>
                <a:cs typeface="Times New Roman" panose="02020603050405020304" pitchFamily="18" charset="0"/>
              </a:rPr>
              <a:t> </a:t>
            </a:r>
            <a:r>
              <a:rPr lang="nl-NL" sz="8000" b="1">
                <a:latin typeface="iCiel Baliho Script" pitchFamily="50" charset="-93"/>
                <a:cs typeface="Times New Roman" panose="02020603050405020304" pitchFamily="18" charset="0"/>
              </a:rPr>
              <a:t>THỰC HÀNH </a:t>
            </a:r>
            <a:endParaRPr lang="en-US" sz="8000">
              <a:solidFill>
                <a:srgbClr val="AD5545"/>
              </a:solidFill>
              <a:latin typeface="iCiel Baliho Script" pitchFamily="50" charset="-93"/>
              <a:ea typeface="Rubik One"/>
              <a:cs typeface="Times New Roman" panose="02020603050405020304" pitchFamily="18" charset="0"/>
              <a:sym typeface="Rubik One"/>
            </a:endParaRPr>
          </a:p>
        </p:txBody>
      </p:sp>
      <p:pic>
        <p:nvPicPr>
          <p:cNvPr id="19" name="Picture 1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10200" y="294564"/>
            <a:ext cx="7734815" cy="2501537"/>
          </a:xfrm>
          <a:prstGeom prst="rect">
            <a:avLst/>
          </a:prstGeom>
        </p:spPr>
      </p:pic>
    </p:spTree>
    <p:extLst>
      <p:ext uri="{BB962C8B-B14F-4D97-AF65-F5344CB8AC3E}">
        <p14:creationId xmlns:p14="http://schemas.microsoft.com/office/powerpoint/2010/main" val="9913550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grpSp>
        <p:nvGrpSpPr>
          <p:cNvPr id="3" name="Group 3"/>
          <p:cNvGrpSpPr/>
          <p:nvPr/>
        </p:nvGrpSpPr>
        <p:grpSpPr>
          <a:xfrm>
            <a:off x="-784752" y="8624599"/>
            <a:ext cx="21057187" cy="4800310"/>
            <a:chOff x="0" y="0"/>
            <a:chExt cx="28076250" cy="6400414"/>
          </a:xfrm>
        </p:grpSpPr>
        <p:sp>
          <p:nvSpPr>
            <p:cNvPr id="4" name="Freeform 4"/>
            <p:cNvSpPr/>
            <p:nvPr/>
          </p:nvSpPr>
          <p:spPr>
            <a:xfrm>
              <a:off x="0"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sp>
          <p:nvSpPr>
            <p:cNvPr id="5" name="Freeform 5"/>
            <p:cNvSpPr/>
            <p:nvPr/>
          </p:nvSpPr>
          <p:spPr>
            <a:xfrm>
              <a:off x="8938871"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sp>
          <p:nvSpPr>
            <p:cNvPr id="6" name="Freeform 6"/>
            <p:cNvSpPr/>
            <p:nvPr/>
          </p:nvSpPr>
          <p:spPr>
            <a:xfrm>
              <a:off x="16278253"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grpSp>
      <p:sp>
        <p:nvSpPr>
          <p:cNvPr id="7" name="Freeform 7"/>
          <p:cNvSpPr/>
          <p:nvPr/>
        </p:nvSpPr>
        <p:spPr>
          <a:xfrm>
            <a:off x="2132273" y="0"/>
            <a:ext cx="1766167" cy="2253482"/>
          </a:xfrm>
          <a:custGeom>
            <a:avLst/>
            <a:gdLst/>
            <a:ahLst/>
            <a:cxnLst/>
            <a:rect l="l" t="t" r="r" b="b"/>
            <a:pathLst>
              <a:path w="1766167" h="2253482">
                <a:moveTo>
                  <a:pt x="0" y="0"/>
                </a:moveTo>
                <a:lnTo>
                  <a:pt x="1766167" y="0"/>
                </a:lnTo>
                <a:lnTo>
                  <a:pt x="1766167" y="2253482"/>
                </a:lnTo>
                <a:lnTo>
                  <a:pt x="0" y="2253482"/>
                </a:lnTo>
                <a:lnTo>
                  <a:pt x="0" y="0"/>
                </a:lnTo>
                <a:close/>
              </a:path>
            </a:pathLst>
          </a:custGeom>
          <a:blipFill>
            <a:blip r:embed="rId4"/>
            <a:stretch>
              <a:fillRect/>
            </a:stretch>
          </a:blipFill>
        </p:spPr>
      </p:sp>
      <p:sp>
        <p:nvSpPr>
          <p:cNvPr id="8" name="Freeform 8"/>
          <p:cNvSpPr/>
          <p:nvPr/>
        </p:nvSpPr>
        <p:spPr>
          <a:xfrm>
            <a:off x="1628542" y="2423794"/>
            <a:ext cx="16230600" cy="5288470"/>
          </a:xfrm>
          <a:custGeom>
            <a:avLst/>
            <a:gdLst/>
            <a:ahLst/>
            <a:cxnLst/>
            <a:rect l="l" t="t" r="r" b="b"/>
            <a:pathLst>
              <a:path w="16230600" h="5288470">
                <a:moveTo>
                  <a:pt x="0" y="0"/>
                </a:moveTo>
                <a:lnTo>
                  <a:pt x="16230600" y="0"/>
                </a:lnTo>
                <a:lnTo>
                  <a:pt x="16230600" y="5288471"/>
                </a:lnTo>
                <a:lnTo>
                  <a:pt x="0" y="5288471"/>
                </a:lnTo>
                <a:lnTo>
                  <a:pt x="0" y="0"/>
                </a:lnTo>
                <a:close/>
              </a:path>
            </a:pathLst>
          </a:custGeom>
          <a:blipFill>
            <a:blip r:embed="rId5"/>
            <a:stretch>
              <a:fillRect/>
            </a:stretch>
          </a:blipFill>
        </p:spPr>
      </p:sp>
      <p:sp>
        <p:nvSpPr>
          <p:cNvPr id="9" name="Freeform 9"/>
          <p:cNvSpPr/>
          <p:nvPr/>
        </p:nvSpPr>
        <p:spPr>
          <a:xfrm>
            <a:off x="-479223" y="6833596"/>
            <a:ext cx="3015846" cy="3112390"/>
          </a:xfrm>
          <a:custGeom>
            <a:avLst/>
            <a:gdLst/>
            <a:ahLst/>
            <a:cxnLst/>
            <a:rect l="l" t="t" r="r" b="b"/>
            <a:pathLst>
              <a:path w="3015846" h="3112390">
                <a:moveTo>
                  <a:pt x="0" y="0"/>
                </a:moveTo>
                <a:lnTo>
                  <a:pt x="3015846" y="0"/>
                </a:lnTo>
                <a:lnTo>
                  <a:pt x="3015846" y="3112390"/>
                </a:lnTo>
                <a:lnTo>
                  <a:pt x="0" y="3112390"/>
                </a:lnTo>
                <a:lnTo>
                  <a:pt x="0" y="0"/>
                </a:lnTo>
                <a:close/>
              </a:path>
            </a:pathLst>
          </a:custGeom>
          <a:blipFill>
            <a:blip r:embed="rId6"/>
            <a:stretch>
              <a:fillRect/>
            </a:stretch>
          </a:blipFill>
        </p:spPr>
      </p:sp>
      <p:sp>
        <p:nvSpPr>
          <p:cNvPr id="10" name="Freeform 10"/>
          <p:cNvSpPr/>
          <p:nvPr/>
        </p:nvSpPr>
        <p:spPr>
          <a:xfrm flipH="1">
            <a:off x="10258960" y="8389791"/>
            <a:ext cx="8715142" cy="2113422"/>
          </a:xfrm>
          <a:custGeom>
            <a:avLst/>
            <a:gdLst/>
            <a:ahLst/>
            <a:cxnLst/>
            <a:rect l="l" t="t" r="r" b="b"/>
            <a:pathLst>
              <a:path w="8715142" h="2113422">
                <a:moveTo>
                  <a:pt x="8715142" y="0"/>
                </a:moveTo>
                <a:lnTo>
                  <a:pt x="0" y="0"/>
                </a:lnTo>
                <a:lnTo>
                  <a:pt x="0" y="2113422"/>
                </a:lnTo>
                <a:lnTo>
                  <a:pt x="8715142" y="2113422"/>
                </a:lnTo>
                <a:lnTo>
                  <a:pt x="8715142" y="0"/>
                </a:lnTo>
                <a:close/>
              </a:path>
            </a:pathLst>
          </a:custGeom>
          <a:blipFill>
            <a:blip r:embed="rId7"/>
            <a:stretch>
              <a:fillRect/>
            </a:stretch>
          </a:blipFill>
        </p:spPr>
      </p:sp>
      <p:sp>
        <p:nvSpPr>
          <p:cNvPr id="11" name="TextBox 11"/>
          <p:cNvSpPr txBox="1"/>
          <p:nvPr/>
        </p:nvSpPr>
        <p:spPr>
          <a:xfrm>
            <a:off x="5405664" y="379867"/>
            <a:ext cx="12498042" cy="1231106"/>
          </a:xfrm>
          <a:prstGeom prst="rect">
            <a:avLst/>
          </a:prstGeom>
        </p:spPr>
        <p:txBody>
          <a:bodyPr lIns="0" tIns="0" rIns="0" bIns="0" rtlCol="0" anchor="t">
            <a:spAutoFit/>
          </a:bodyPr>
          <a:lstStyle/>
          <a:p>
            <a:r>
              <a:rPr lang="vi-VN" sz="8000" b="1">
                <a:latin typeface="Times New Roman" panose="02020603050405020304" pitchFamily="18" charset="0"/>
                <a:cs typeface="Times New Roman" panose="02020603050405020304" pitchFamily="18" charset="0"/>
              </a:rPr>
              <a:t>2. Thực hành</a:t>
            </a:r>
            <a:endParaRPr lang="en-GB" sz="8000">
              <a:latin typeface="Times New Roman" panose="02020603050405020304" pitchFamily="18" charset="0"/>
              <a:cs typeface="Times New Roman" panose="02020603050405020304" pitchFamily="18" charset="0"/>
            </a:endParaRPr>
          </a:p>
        </p:txBody>
      </p:sp>
      <p:sp>
        <p:nvSpPr>
          <p:cNvPr id="12" name="TextBox 12"/>
          <p:cNvSpPr txBox="1"/>
          <p:nvPr/>
        </p:nvSpPr>
        <p:spPr>
          <a:xfrm>
            <a:off x="3015356" y="3860497"/>
            <a:ext cx="12257287" cy="3046988"/>
          </a:xfrm>
          <a:prstGeom prst="rect">
            <a:avLst/>
          </a:prstGeom>
        </p:spPr>
        <p:txBody>
          <a:bodyPr lIns="0" tIns="0" rIns="0" bIns="0" rtlCol="0" anchor="t">
            <a:spAutoFit/>
          </a:bodyPr>
          <a:lstStyle/>
          <a:p>
            <a:pPr algn="ctr"/>
            <a:r>
              <a:rPr lang="vi-VN" sz="6600" b="1">
                <a:solidFill>
                  <a:schemeClr val="bg1"/>
                </a:solidFill>
                <a:latin typeface="Times New Roman" panose="02020603050405020304" pitchFamily="18" charset="0"/>
                <a:cs typeface="Times New Roman" panose="02020603050405020304" pitchFamily="18" charset="0"/>
              </a:rPr>
              <a:t>a. Cho đề bài:</a:t>
            </a:r>
            <a:r>
              <a:rPr lang="vi-VN" sz="6600">
                <a:solidFill>
                  <a:schemeClr val="bg1"/>
                </a:solidFill>
                <a:latin typeface="Times New Roman" panose="02020603050405020304" pitchFamily="18" charset="0"/>
                <a:cs typeface="Times New Roman" panose="02020603050405020304" pitchFamily="18" charset="0"/>
              </a:rPr>
              <a:t> </a:t>
            </a:r>
            <a:r>
              <a:rPr lang="vi-VN" sz="6600" b="1" i="1">
                <a:solidFill>
                  <a:schemeClr val="bg1"/>
                </a:solidFill>
                <a:latin typeface="Times New Roman" panose="02020603050405020304" pitchFamily="18" charset="0"/>
                <a:cs typeface="Times New Roman" panose="02020603050405020304" pitchFamily="18" charset="0"/>
              </a:rPr>
              <a:t>Suy nghĩ của em về vấn đề một số học sinh ngại đọc sách và cách khắc phục</a:t>
            </a:r>
            <a:endParaRPr lang="en-US" sz="6000">
              <a:solidFill>
                <a:schemeClr val="bg1"/>
              </a:solidFill>
              <a:latin typeface="Times New Roman" panose="02020603050405020304" pitchFamily="18" charset="0"/>
              <a:ea typeface="Montserrat Classic Bold"/>
              <a:cs typeface="Times New Roman" panose="02020603050405020304" pitchFamily="18" charset="0"/>
              <a:sym typeface="Montserrat Classic Bold"/>
            </a:endParaRPr>
          </a:p>
        </p:txBody>
      </p:sp>
      <p:sp>
        <p:nvSpPr>
          <p:cNvPr id="13" name="Rectangle 12"/>
          <p:cNvSpPr/>
          <p:nvPr/>
        </p:nvSpPr>
        <p:spPr>
          <a:xfrm>
            <a:off x="3639497" y="1731556"/>
            <a:ext cx="11223457" cy="1172950"/>
          </a:xfrm>
          <a:prstGeom prst="rect">
            <a:avLst/>
          </a:prstGeom>
        </p:spPr>
        <p:txBody>
          <a:bodyPr wrap="none">
            <a:spAutoFit/>
          </a:bodyPr>
          <a:lstStyle/>
          <a:p>
            <a:pPr>
              <a:lnSpc>
                <a:spcPct val="130000"/>
              </a:lnSpc>
              <a:spcAft>
                <a:spcPts val="0"/>
              </a:spcAft>
            </a:pPr>
            <a:r>
              <a:rPr lang="vi-VN" sz="6000" b="1">
                <a:latin typeface="Times New Roman" panose="02020603050405020304" pitchFamily="18" charset="0"/>
                <a:ea typeface="MS Mincho"/>
                <a:cs typeface="Times New Roman" panose="02020603050405020304" pitchFamily="18" charset="0"/>
              </a:rPr>
              <a:t>2.1. Thực hành viết theo các bước</a:t>
            </a:r>
            <a:endParaRPr lang="en-GB" sz="6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830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grpSp>
        <p:nvGrpSpPr>
          <p:cNvPr id="3" name="Group 3"/>
          <p:cNvGrpSpPr/>
          <p:nvPr/>
        </p:nvGrpSpPr>
        <p:grpSpPr>
          <a:xfrm>
            <a:off x="-784752" y="8624599"/>
            <a:ext cx="21057187" cy="4800310"/>
            <a:chOff x="0" y="0"/>
            <a:chExt cx="28076250" cy="6400414"/>
          </a:xfrm>
        </p:grpSpPr>
        <p:sp>
          <p:nvSpPr>
            <p:cNvPr id="4" name="Freeform 4"/>
            <p:cNvSpPr/>
            <p:nvPr/>
          </p:nvSpPr>
          <p:spPr>
            <a:xfrm>
              <a:off x="0"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sp>
          <p:nvSpPr>
            <p:cNvPr id="5" name="Freeform 5"/>
            <p:cNvSpPr/>
            <p:nvPr/>
          </p:nvSpPr>
          <p:spPr>
            <a:xfrm>
              <a:off x="8938871"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sp>
          <p:nvSpPr>
            <p:cNvPr id="6" name="Freeform 6"/>
            <p:cNvSpPr/>
            <p:nvPr/>
          </p:nvSpPr>
          <p:spPr>
            <a:xfrm>
              <a:off x="16278253"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grpSp>
      <p:sp>
        <p:nvSpPr>
          <p:cNvPr id="7" name="Freeform 7"/>
          <p:cNvSpPr/>
          <p:nvPr/>
        </p:nvSpPr>
        <p:spPr>
          <a:xfrm rot="-2573841" flipH="1">
            <a:off x="-539889" y="684848"/>
            <a:ext cx="3396816" cy="1133687"/>
          </a:xfrm>
          <a:custGeom>
            <a:avLst/>
            <a:gdLst/>
            <a:ahLst/>
            <a:cxnLst/>
            <a:rect l="l" t="t" r="r" b="b"/>
            <a:pathLst>
              <a:path w="3396816" h="1133687">
                <a:moveTo>
                  <a:pt x="3396816" y="0"/>
                </a:moveTo>
                <a:lnTo>
                  <a:pt x="0" y="0"/>
                </a:lnTo>
                <a:lnTo>
                  <a:pt x="0" y="1133688"/>
                </a:lnTo>
                <a:lnTo>
                  <a:pt x="3396816" y="1133688"/>
                </a:lnTo>
                <a:lnTo>
                  <a:pt x="3396816" y="0"/>
                </a:lnTo>
                <a:close/>
              </a:path>
            </a:pathLst>
          </a:custGeom>
          <a:blipFill>
            <a:blip r:embed="rId4"/>
            <a:stretch>
              <a:fillRect/>
            </a:stretch>
          </a:blipFill>
        </p:spPr>
      </p:sp>
      <p:sp>
        <p:nvSpPr>
          <p:cNvPr id="8" name="Freeform 8"/>
          <p:cNvSpPr/>
          <p:nvPr/>
        </p:nvSpPr>
        <p:spPr>
          <a:xfrm>
            <a:off x="3680959" y="3386424"/>
            <a:ext cx="10824168" cy="3966876"/>
          </a:xfrm>
          <a:custGeom>
            <a:avLst/>
            <a:gdLst/>
            <a:ahLst/>
            <a:cxnLst/>
            <a:rect l="l" t="t" r="r" b="b"/>
            <a:pathLst>
              <a:path w="10824168" h="2467008">
                <a:moveTo>
                  <a:pt x="0" y="0"/>
                </a:moveTo>
                <a:lnTo>
                  <a:pt x="10824168" y="0"/>
                </a:lnTo>
                <a:lnTo>
                  <a:pt x="10824168" y="2467008"/>
                </a:lnTo>
                <a:lnTo>
                  <a:pt x="0" y="2467008"/>
                </a:lnTo>
                <a:lnTo>
                  <a:pt x="0" y="0"/>
                </a:lnTo>
                <a:close/>
              </a:path>
            </a:pathLst>
          </a:custGeom>
          <a:blipFill>
            <a:blip r:embed="rId5"/>
            <a:stretch>
              <a:fillRect/>
            </a:stretch>
          </a:blipFill>
        </p:spPr>
      </p:sp>
      <p:sp>
        <p:nvSpPr>
          <p:cNvPr id="10" name="Freeform 10"/>
          <p:cNvSpPr/>
          <p:nvPr/>
        </p:nvSpPr>
        <p:spPr>
          <a:xfrm>
            <a:off x="168723" y="7060277"/>
            <a:ext cx="2306631" cy="2947771"/>
          </a:xfrm>
          <a:custGeom>
            <a:avLst/>
            <a:gdLst/>
            <a:ahLst/>
            <a:cxnLst/>
            <a:rect l="l" t="t" r="r" b="b"/>
            <a:pathLst>
              <a:path w="2306631" h="2947771">
                <a:moveTo>
                  <a:pt x="0" y="0"/>
                </a:moveTo>
                <a:lnTo>
                  <a:pt x="2306631" y="0"/>
                </a:lnTo>
                <a:lnTo>
                  <a:pt x="2306631" y="2947771"/>
                </a:lnTo>
                <a:lnTo>
                  <a:pt x="0" y="2947771"/>
                </a:lnTo>
                <a:lnTo>
                  <a:pt x="0" y="0"/>
                </a:lnTo>
                <a:close/>
              </a:path>
            </a:pathLst>
          </a:custGeom>
          <a:blipFill>
            <a:blip r:embed="rId6"/>
            <a:stretch>
              <a:fillRect/>
            </a:stretch>
          </a:blipFill>
        </p:spPr>
      </p:sp>
      <p:sp>
        <p:nvSpPr>
          <p:cNvPr id="11" name="Freeform 11"/>
          <p:cNvSpPr/>
          <p:nvPr/>
        </p:nvSpPr>
        <p:spPr>
          <a:xfrm>
            <a:off x="15443312" y="2066873"/>
            <a:ext cx="5115828" cy="7573119"/>
          </a:xfrm>
          <a:custGeom>
            <a:avLst/>
            <a:gdLst/>
            <a:ahLst/>
            <a:cxnLst/>
            <a:rect l="l" t="t" r="r" b="b"/>
            <a:pathLst>
              <a:path w="5115828" h="7573119">
                <a:moveTo>
                  <a:pt x="0" y="0"/>
                </a:moveTo>
                <a:lnTo>
                  <a:pt x="5115827" y="0"/>
                </a:lnTo>
                <a:lnTo>
                  <a:pt x="5115827" y="7573119"/>
                </a:lnTo>
                <a:lnTo>
                  <a:pt x="0" y="7573119"/>
                </a:lnTo>
                <a:lnTo>
                  <a:pt x="0" y="0"/>
                </a:lnTo>
                <a:close/>
              </a:path>
            </a:pathLst>
          </a:custGeom>
          <a:blipFill>
            <a:blip r:embed="rId7"/>
            <a:stretch>
              <a:fillRect r="-3438"/>
            </a:stretch>
          </a:blipFill>
        </p:spPr>
      </p:sp>
      <p:sp>
        <p:nvSpPr>
          <p:cNvPr id="12" name="Freeform 12"/>
          <p:cNvSpPr/>
          <p:nvPr/>
        </p:nvSpPr>
        <p:spPr>
          <a:xfrm>
            <a:off x="11188126" y="3036451"/>
            <a:ext cx="626436" cy="617040"/>
          </a:xfrm>
          <a:custGeom>
            <a:avLst/>
            <a:gdLst/>
            <a:ahLst/>
            <a:cxnLst/>
            <a:rect l="l" t="t" r="r" b="b"/>
            <a:pathLst>
              <a:path w="626436" h="617040">
                <a:moveTo>
                  <a:pt x="0" y="0"/>
                </a:moveTo>
                <a:lnTo>
                  <a:pt x="626436" y="0"/>
                </a:lnTo>
                <a:lnTo>
                  <a:pt x="626436" y="617040"/>
                </a:lnTo>
                <a:lnTo>
                  <a:pt x="0" y="617040"/>
                </a:lnTo>
                <a:lnTo>
                  <a:pt x="0" y="0"/>
                </a:lnTo>
                <a:close/>
              </a:path>
            </a:pathLst>
          </a:custGeom>
          <a:blipFill>
            <a:blip r:embed="rId8"/>
            <a:stretch>
              <a:fillRect/>
            </a:stretch>
          </a:blipFill>
        </p:spPr>
      </p:sp>
      <p:sp>
        <p:nvSpPr>
          <p:cNvPr id="13" name="TextBox 13"/>
          <p:cNvSpPr txBox="1"/>
          <p:nvPr/>
        </p:nvSpPr>
        <p:spPr>
          <a:xfrm>
            <a:off x="3708142" y="929569"/>
            <a:ext cx="10871716" cy="1107996"/>
          </a:xfrm>
          <a:prstGeom prst="rect">
            <a:avLst/>
          </a:prstGeom>
        </p:spPr>
        <p:txBody>
          <a:bodyPr wrap="square" lIns="0" tIns="0" rIns="0" bIns="0" rtlCol="0" anchor="t">
            <a:spAutoFit/>
          </a:bodyPr>
          <a:lstStyle/>
          <a:p>
            <a:pPr algn="ctr"/>
            <a:r>
              <a:rPr lang="vi-VN" sz="7200" b="1">
                <a:latin typeface="Times New Roman" panose="02020603050405020304" pitchFamily="18" charset="0"/>
                <a:cs typeface="Times New Roman" panose="02020603050405020304" pitchFamily="18" charset="0"/>
              </a:rPr>
              <a:t>b. Các bước thực hành viết </a:t>
            </a:r>
            <a:endParaRPr lang="en-US" sz="7200">
              <a:solidFill>
                <a:srgbClr val="AD5545"/>
              </a:solidFill>
              <a:latin typeface="Times New Roman" panose="02020603050405020304" pitchFamily="18" charset="0"/>
              <a:ea typeface="Rubik One"/>
              <a:cs typeface="Times New Roman" panose="02020603050405020304" pitchFamily="18" charset="0"/>
              <a:sym typeface="Rubik One"/>
            </a:endParaRPr>
          </a:p>
        </p:txBody>
      </p:sp>
      <p:sp>
        <p:nvSpPr>
          <p:cNvPr id="14" name="TextBox 14"/>
          <p:cNvSpPr txBox="1"/>
          <p:nvPr/>
        </p:nvSpPr>
        <p:spPr>
          <a:xfrm>
            <a:off x="4424187" y="4351873"/>
            <a:ext cx="9439626" cy="2215991"/>
          </a:xfrm>
          <a:prstGeom prst="rect">
            <a:avLst/>
          </a:prstGeom>
        </p:spPr>
        <p:txBody>
          <a:bodyPr lIns="0" tIns="0" rIns="0" bIns="0" rtlCol="0" anchor="t">
            <a:spAutoFit/>
          </a:bodyPr>
          <a:lstStyle/>
          <a:p>
            <a:pPr algn="ctr"/>
            <a:r>
              <a:rPr lang="vi-VN" sz="7200">
                <a:solidFill>
                  <a:schemeClr val="bg1"/>
                </a:solidFill>
                <a:latin typeface="Times New Roman" panose="02020603050405020304" pitchFamily="18" charset="0"/>
                <a:cs typeface="Times New Roman" panose="02020603050405020304" pitchFamily="18" charset="0"/>
              </a:rPr>
              <a:t>Đọc kĩ đề, gạch chân từ chìa khóa</a:t>
            </a:r>
            <a:endParaRPr lang="en-US" sz="6600">
              <a:solidFill>
                <a:schemeClr val="bg1"/>
              </a:solidFill>
              <a:latin typeface="Times New Roman" panose="02020603050405020304" pitchFamily="18" charset="0"/>
              <a:ea typeface="Rubik One"/>
              <a:cs typeface="Times New Roman" panose="02020603050405020304" pitchFamily="18" charset="0"/>
              <a:sym typeface="Rubik One"/>
            </a:endParaRPr>
          </a:p>
        </p:txBody>
      </p:sp>
      <p:sp>
        <p:nvSpPr>
          <p:cNvPr id="16" name="Freeform 16"/>
          <p:cNvSpPr/>
          <p:nvPr/>
        </p:nvSpPr>
        <p:spPr>
          <a:xfrm>
            <a:off x="2162136" y="5853432"/>
            <a:ext cx="626436" cy="617040"/>
          </a:xfrm>
          <a:custGeom>
            <a:avLst/>
            <a:gdLst/>
            <a:ahLst/>
            <a:cxnLst/>
            <a:rect l="l" t="t" r="r" b="b"/>
            <a:pathLst>
              <a:path w="626436" h="617040">
                <a:moveTo>
                  <a:pt x="0" y="0"/>
                </a:moveTo>
                <a:lnTo>
                  <a:pt x="626437" y="0"/>
                </a:lnTo>
                <a:lnTo>
                  <a:pt x="626437" y="617040"/>
                </a:lnTo>
                <a:lnTo>
                  <a:pt x="0" y="617040"/>
                </a:lnTo>
                <a:lnTo>
                  <a:pt x="0" y="0"/>
                </a:lnTo>
                <a:close/>
              </a:path>
            </a:pathLst>
          </a:custGeom>
          <a:blipFill>
            <a:blip r:embed="rId8"/>
            <a:stretch>
              <a:fillRect/>
            </a:stretch>
          </a:blipFill>
        </p:spPr>
      </p:sp>
      <p:sp>
        <p:nvSpPr>
          <p:cNvPr id="17" name="Rectangle 16"/>
          <p:cNvSpPr/>
          <p:nvPr/>
        </p:nvSpPr>
        <p:spPr>
          <a:xfrm>
            <a:off x="6706396" y="2288108"/>
            <a:ext cx="4012637" cy="923330"/>
          </a:xfrm>
          <a:prstGeom prst="rect">
            <a:avLst/>
          </a:prstGeom>
        </p:spPr>
        <p:txBody>
          <a:bodyPr wrap="none">
            <a:spAutoFit/>
          </a:bodyPr>
          <a:lstStyle/>
          <a:p>
            <a:pPr algn="just">
              <a:spcAft>
                <a:spcPts val="800"/>
              </a:spcAft>
            </a:pPr>
            <a:r>
              <a:rPr lang="vi-VN" sz="5400" b="1">
                <a:latin typeface="Times New Roman" panose="02020603050405020304" pitchFamily="18" charset="0"/>
                <a:ea typeface="Times New Roman" panose="02020603050405020304" pitchFamily="18" charset="0"/>
                <a:cs typeface="Times New Roman" panose="02020603050405020304" pitchFamily="18" charset="0"/>
              </a:rPr>
              <a:t>b1. Chuẩn bị</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389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fade">
                                      <p:cBhvr>
                                        <p:cTn id="14" dur="1000"/>
                                        <p:tgtEl>
                                          <p:spTgt spid="17">
                                            <p:txEl>
                                              <p:pRg st="0" end="0"/>
                                            </p:txEl>
                                          </p:spTgt>
                                        </p:tgtEl>
                                      </p:cBhvr>
                                    </p:animEffect>
                                    <p:anim calcmode="lin" valueType="num">
                                      <p:cBhvr>
                                        <p:cTn id="15"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circle(in)">
                                      <p:cBhvr>
                                        <p:cTn id="21" dur="2000"/>
                                        <p:tgtEl>
                                          <p:spTgt spid="14"/>
                                        </p:tgtEl>
                                      </p:cBhvr>
                                    </p:animEffect>
                                  </p:childTnLst>
                                </p:cTn>
                              </p:par>
                              <p:par>
                                <p:cTn id="22" presetID="6" presetClass="entr" presetSubtype="16"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TotalTime>
  <Words>2118</Words>
  <Application>Microsoft Office PowerPoint</Application>
  <PresentationFormat>Custom</PresentationFormat>
  <Paragraphs>177</Paragraphs>
  <Slides>33</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#9Slide05 Amtenar</vt:lpstr>
      <vt:lpstr>Arial</vt:lpstr>
      <vt:lpstr>Calibri</vt:lpstr>
      <vt:lpstr>iCiel Baliho Script</vt:lpstr>
      <vt:lpstr>Montserrat Classic</vt:lpstr>
      <vt:lpstr>Montserrat Classic Bold</vt:lpstr>
      <vt:lpstr>MS Mincho</vt:lpstr>
      <vt:lpstr>Rubik One</vt:lpstr>
      <vt:lpstr>SVN-Caprica Script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Blue Illustrative Technology Product Development Presentation</dc:title>
  <cp:lastModifiedBy>asus PC</cp:lastModifiedBy>
  <cp:revision>94</cp:revision>
  <dcterms:created xsi:type="dcterms:W3CDTF">2006-08-16T00:00:00Z</dcterms:created>
  <dcterms:modified xsi:type="dcterms:W3CDTF">2024-08-04T14:03:39Z</dcterms:modified>
  <dc:identifier>DAGKjeX-BLo</dc:identifier>
</cp:coreProperties>
</file>