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4" r:id="rId3"/>
    <p:sldId id="259" r:id="rId4"/>
    <p:sldId id="373" r:id="rId5"/>
    <p:sldId id="258" r:id="rId6"/>
    <p:sldId id="372" r:id="rId7"/>
    <p:sldId id="377" r:id="rId8"/>
    <p:sldId id="371" r:id="rId9"/>
    <p:sldId id="376" r:id="rId10"/>
    <p:sldId id="378" r:id="rId11"/>
    <p:sldId id="375" r:id="rId12"/>
    <p:sldId id="370" r:id="rId13"/>
    <p:sldId id="368" r:id="rId14"/>
  </p:sldIdLst>
  <p:sldSz cx="18288000" cy="10287000"/>
  <p:notesSz cx="6858000" cy="9144000"/>
  <p:embeddedFontLst>
    <p:embeddedFont>
      <p:font typeface="#9Slide03 BoosterNextFYBlack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#9Slide05 SVNLifehack Script" panose="00000500000000000000" charset="0"/>
      <p:regular r:id="rId20"/>
    </p:embeddedFont>
    <p:embeddedFont>
      <p:font typeface="Dreaming Outloud Sans" panose="020B0604020202020204" charset="0"/>
      <p:regular r:id="rId21"/>
    </p:embeddedFont>
    <p:embeddedFont>
      <p:font typeface="#9Slide03 Arima Madurai Bold" panose="020B0604020202020204" charset="0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C9"/>
    <a:srgbClr val="557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82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7.svg"/><Relationship Id="rId5" Type="http://schemas.openxmlformats.org/officeDocument/2006/relationships/image" Target="../media/image2.png"/><Relationship Id="rId4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1.sv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9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9" Type="http://schemas.openxmlformats.org/officeDocument/2006/relationships/hyperlink" Target="B7.4%20-%20PHT%20-%20Nhom%20GV3H1K.pptx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1.sv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1.sv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9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9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9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9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9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3873426" y="1732184"/>
            <a:ext cx="10797218" cy="6035184"/>
          </a:xfrm>
          <a:custGeom>
            <a:avLst/>
            <a:gdLst/>
            <a:ahLst/>
            <a:cxnLst/>
            <a:rect l="l" t="t" r="r" b="b"/>
            <a:pathLst>
              <a:path w="8014087" h="6717262">
                <a:moveTo>
                  <a:pt x="0" y="0"/>
                </a:moveTo>
                <a:lnTo>
                  <a:pt x="8014088" y="0"/>
                </a:lnTo>
                <a:lnTo>
                  <a:pt x="8014088" y="6717262"/>
                </a:lnTo>
                <a:lnTo>
                  <a:pt x="0" y="67172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220612" y="1070290"/>
            <a:ext cx="2897169" cy="1327430"/>
          </a:xfrm>
          <a:custGeom>
            <a:avLst/>
            <a:gdLst/>
            <a:ahLst/>
            <a:cxnLst/>
            <a:rect l="l" t="t" r="r" b="b"/>
            <a:pathLst>
              <a:path w="2897169" h="1327430">
                <a:moveTo>
                  <a:pt x="0" y="0"/>
                </a:moveTo>
                <a:lnTo>
                  <a:pt x="2897169" y="0"/>
                </a:lnTo>
                <a:lnTo>
                  <a:pt x="2897169" y="1327430"/>
                </a:lnTo>
                <a:lnTo>
                  <a:pt x="0" y="13274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4213529" y="4531052"/>
            <a:ext cx="10201045" cy="15611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7"/>
              </a:lnSpc>
            </a:pPr>
            <a:r>
              <a:rPr lang="en-US" sz="14600" b="1" dirty="0" err="1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Chiều</a:t>
            </a:r>
            <a:r>
              <a:rPr lang="en-US" sz="14600" b="1" dirty="0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14600" b="1" dirty="0" err="1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xuân</a:t>
            </a:r>
            <a:endParaRPr lang="en-US" sz="14600" b="1" dirty="0">
              <a:solidFill>
                <a:srgbClr val="557034"/>
              </a:solidFill>
              <a:latin typeface="#9Slide05 SVNLifehack Script" panose="00000500000000000000" pitchFamily="2" charset="0"/>
              <a:ea typeface="เอฟซี เดซี่"/>
              <a:cs typeface="เอฟซี เดซี่"/>
              <a:sym typeface="เอฟซี เดซี่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4A65CF-2A53-A2D8-4AC7-4D8E3121D2CF}"/>
              </a:ext>
            </a:extLst>
          </p:cNvPr>
          <p:cNvSpPr txBox="1"/>
          <p:nvPr/>
        </p:nvSpPr>
        <p:spPr>
          <a:xfrm>
            <a:off x="6715063" y="3009900"/>
            <a:ext cx="5543922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64"/>
              </a:lnSpc>
            </a:pPr>
            <a:r>
              <a:rPr lang="en-US" sz="3545" dirty="0" err="1">
                <a:solidFill>
                  <a:srgbClr val="557034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THỰC</a:t>
            </a:r>
            <a:r>
              <a:rPr lang="en-US" sz="3545" dirty="0">
                <a:solidFill>
                  <a:srgbClr val="557034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en-US" sz="3545" dirty="0" err="1">
                <a:solidFill>
                  <a:srgbClr val="557034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HÀNH</a:t>
            </a:r>
            <a:r>
              <a:rPr lang="en-US" sz="3545" dirty="0">
                <a:solidFill>
                  <a:srgbClr val="557034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en-US" sz="3545" dirty="0" err="1">
                <a:solidFill>
                  <a:srgbClr val="557034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ĐỌC</a:t>
            </a:r>
            <a:r>
              <a:rPr lang="en-US" sz="3545" dirty="0">
                <a:solidFill>
                  <a:srgbClr val="557034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 </a:t>
            </a:r>
            <a:r>
              <a:rPr lang="en-US" sz="3545" dirty="0" err="1">
                <a:solidFill>
                  <a:srgbClr val="557034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HIỂU</a:t>
            </a:r>
            <a:endParaRPr lang="en-US" sz="3545" dirty="0">
              <a:solidFill>
                <a:srgbClr val="557034"/>
              </a:solidFill>
              <a:latin typeface="Dreaming Outloud Sans"/>
              <a:ea typeface="Dreaming Outloud Sans"/>
              <a:cs typeface="Dreaming Outloud Sans"/>
              <a:sym typeface="Dreaming Outloud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634F5C-F552-14AE-955F-9F33122FC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92095892-644A-E4C2-3AD9-9BD7458A9B6F}"/>
              </a:ext>
            </a:extLst>
          </p:cNvPr>
          <p:cNvSpPr/>
          <p:nvPr/>
        </p:nvSpPr>
        <p:spPr>
          <a:xfrm>
            <a:off x="1220612" y="1070290"/>
            <a:ext cx="2897169" cy="1327430"/>
          </a:xfrm>
          <a:custGeom>
            <a:avLst/>
            <a:gdLst/>
            <a:ahLst/>
            <a:cxnLst/>
            <a:rect l="l" t="t" r="r" b="b"/>
            <a:pathLst>
              <a:path w="2897169" h="1327430">
                <a:moveTo>
                  <a:pt x="0" y="0"/>
                </a:moveTo>
                <a:lnTo>
                  <a:pt x="2897169" y="0"/>
                </a:lnTo>
                <a:lnTo>
                  <a:pt x="2897169" y="1327430"/>
                </a:lnTo>
                <a:lnTo>
                  <a:pt x="0" y="1327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877271DF-2A13-AB51-DA4F-EDE02DDECC5E}"/>
              </a:ext>
            </a:extLst>
          </p:cNvPr>
          <p:cNvSpPr/>
          <p:nvPr/>
        </p:nvSpPr>
        <p:spPr>
          <a:xfrm>
            <a:off x="3362859" y="2595169"/>
            <a:ext cx="11044369" cy="4982516"/>
          </a:xfrm>
          <a:custGeom>
            <a:avLst/>
            <a:gdLst/>
            <a:ahLst/>
            <a:cxnLst/>
            <a:rect l="l" t="t" r="r" b="b"/>
            <a:pathLst>
              <a:path w="11044369" h="4982516">
                <a:moveTo>
                  <a:pt x="0" y="0"/>
                </a:moveTo>
                <a:lnTo>
                  <a:pt x="11044370" y="0"/>
                </a:lnTo>
                <a:lnTo>
                  <a:pt x="11044370" y="4982516"/>
                </a:lnTo>
                <a:lnTo>
                  <a:pt x="0" y="49825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77DA7E17-884C-486F-4686-5D2971FC8950}"/>
              </a:ext>
            </a:extLst>
          </p:cNvPr>
          <p:cNvSpPr txBox="1"/>
          <p:nvPr/>
        </p:nvSpPr>
        <p:spPr>
          <a:xfrm>
            <a:off x="4241016" y="3754869"/>
            <a:ext cx="9545705" cy="3000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noProof="0" dirty="0" smtClean="0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II</a:t>
            </a: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57034"/>
                </a:solidFill>
                <a:effectLst/>
                <a:uLnTx/>
                <a:uFillTx/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557034"/>
                </a:solidFill>
                <a:effectLst/>
                <a:uLnTx/>
                <a:uFillTx/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ts val="7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Cách</a:t>
            </a:r>
            <a:r>
              <a:rPr lang="en-US" sz="7200" dirty="0" smtClean="0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7200" dirty="0" err="1" smtClean="0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đọc</a:t>
            </a:r>
            <a:r>
              <a:rPr lang="en-US" sz="7200" dirty="0" smtClean="0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7200" dirty="0" err="1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hiểu</a:t>
            </a:r>
            <a:r>
              <a:rPr lang="en-US" sz="7200" dirty="0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7200" dirty="0" err="1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thơ</a:t>
            </a:r>
            <a:r>
              <a:rPr lang="en-US" sz="7200" dirty="0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7200" dirty="0" err="1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tám</a:t>
            </a:r>
            <a:r>
              <a:rPr lang="en-US" sz="7200" dirty="0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7200" dirty="0" err="1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chữ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557034"/>
              </a:solidFill>
              <a:effectLst/>
              <a:uLnTx/>
              <a:uFillTx/>
              <a:latin typeface="#9Slide05 SVNLifehack Script" panose="00000500000000000000" pitchFamily="2" charset="0"/>
              <a:ea typeface="เอฟซี เดซี่"/>
              <a:cs typeface="เอฟซี เดซี่"/>
              <a:sym typeface="เอฟซี เดซี่"/>
            </a:endParaRPr>
          </a:p>
        </p:txBody>
      </p:sp>
    </p:spTree>
    <p:extLst>
      <p:ext uri="{BB962C8B-B14F-4D97-AF65-F5344CB8AC3E}">
        <p14:creationId xmlns:p14="http://schemas.microsoft.com/office/powerpoint/2010/main" val="17860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B97543-414C-61DF-7A83-F4189D7F3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4CBB6A76-80EF-E1F3-45E2-7E6A4DC040B4}"/>
              </a:ext>
            </a:extLst>
          </p:cNvPr>
          <p:cNvSpPr/>
          <p:nvPr/>
        </p:nvSpPr>
        <p:spPr>
          <a:xfrm>
            <a:off x="1220612" y="1070290"/>
            <a:ext cx="2897169" cy="1327430"/>
          </a:xfrm>
          <a:custGeom>
            <a:avLst/>
            <a:gdLst/>
            <a:ahLst/>
            <a:cxnLst/>
            <a:rect l="l" t="t" r="r" b="b"/>
            <a:pathLst>
              <a:path w="2897169" h="1327430">
                <a:moveTo>
                  <a:pt x="0" y="0"/>
                </a:moveTo>
                <a:lnTo>
                  <a:pt x="2897169" y="0"/>
                </a:lnTo>
                <a:lnTo>
                  <a:pt x="2897169" y="1327430"/>
                </a:lnTo>
                <a:lnTo>
                  <a:pt x="0" y="1327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id="{675B251F-EC93-3518-8EDC-6CFEF77053F5}"/>
              </a:ext>
            </a:extLst>
          </p:cNvPr>
          <p:cNvSpPr txBox="1"/>
          <p:nvPr/>
        </p:nvSpPr>
        <p:spPr>
          <a:xfrm>
            <a:off x="1403035" y="2494651"/>
            <a:ext cx="15468600" cy="6992249"/>
          </a:xfrm>
          <a:prstGeom prst="rect">
            <a:avLst/>
          </a:prstGeom>
          <a:solidFill>
            <a:srgbClr val="FFF3C9"/>
          </a:solidFill>
        </p:spPr>
        <p:txBody>
          <a:bodyPr wrap="square" rtlCol="0" anchor="t">
            <a:no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-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Đọc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nhan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đề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và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nội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dung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bài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thơ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chú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ý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cách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ngắt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nhịp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gieo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vần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giải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nghĩa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từ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ngữ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-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Xác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định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đề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tài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chủ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đề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của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bài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thơ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-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Phát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hiện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phân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tích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nêu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ý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nghĩa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tác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dụng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của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từ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ngữ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hình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ảnh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BPTT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,...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-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Xác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định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được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tình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cảm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cảm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xúc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của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nhân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vật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trữ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tình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và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tác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giả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được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gửi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gắm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trong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bài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thơ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- Liên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hệ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với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bản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thân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và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cuộc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en-US" sz="44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sống</a:t>
            </a:r>
            <a:r>
              <a:rPr lang="en-US" altLang="en-US" sz="44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28E5A1-4F8F-21BD-79CA-EF2E295F85A8}"/>
              </a:ext>
            </a:extLst>
          </p:cNvPr>
          <p:cNvSpPr txBox="1"/>
          <p:nvPr/>
        </p:nvSpPr>
        <p:spPr>
          <a:xfrm>
            <a:off x="2656704" y="706883"/>
            <a:ext cx="12809094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Cách</a:t>
            </a:r>
            <a:r>
              <a:rPr lang="en-US" sz="4400" dirty="0" smtClean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4400" dirty="0" err="1" smtClean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đọc</a:t>
            </a:r>
            <a:r>
              <a:rPr lang="en-US" sz="4400" dirty="0" smtClean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44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hiểu</a:t>
            </a:r>
            <a:r>
              <a:rPr lang="en-US" sz="4400" dirty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44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thơ</a:t>
            </a:r>
            <a:r>
              <a:rPr lang="en-US" sz="4400" dirty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44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tám</a:t>
            </a:r>
            <a:r>
              <a:rPr lang="en-US" sz="4400" dirty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44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chữ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557034"/>
              </a:solidFill>
              <a:effectLst/>
              <a:uLnTx/>
              <a:uFillTx/>
              <a:latin typeface="#9Slide03 BoosterNextFYBlack" panose="02000A03000000020004" pitchFamily="2" charset="0"/>
              <a:ea typeface="เอฟซี เดซี่"/>
              <a:cs typeface="เอฟซี เดซี่"/>
              <a:sym typeface="เอฟซี เดซี่"/>
            </a:endParaRPr>
          </a:p>
        </p:txBody>
      </p:sp>
    </p:spTree>
    <p:extLst>
      <p:ext uri="{BB962C8B-B14F-4D97-AF65-F5344CB8AC3E}">
        <p14:creationId xmlns:p14="http://schemas.microsoft.com/office/powerpoint/2010/main" val="38753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CA3D4B-881E-D02A-C535-92D9AEA7C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593C852-641D-A9FA-275C-FC270BE8CAF4}"/>
              </a:ext>
            </a:extLst>
          </p:cNvPr>
          <p:cNvSpPr/>
          <p:nvPr/>
        </p:nvSpPr>
        <p:spPr>
          <a:xfrm>
            <a:off x="1220612" y="1070290"/>
            <a:ext cx="2897169" cy="1327430"/>
          </a:xfrm>
          <a:custGeom>
            <a:avLst/>
            <a:gdLst/>
            <a:ahLst/>
            <a:cxnLst/>
            <a:rect l="l" t="t" r="r" b="b"/>
            <a:pathLst>
              <a:path w="2897169" h="1327430">
                <a:moveTo>
                  <a:pt x="0" y="0"/>
                </a:moveTo>
                <a:lnTo>
                  <a:pt x="2897169" y="0"/>
                </a:lnTo>
                <a:lnTo>
                  <a:pt x="2897169" y="1327430"/>
                </a:lnTo>
                <a:lnTo>
                  <a:pt x="0" y="13274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A731A693-8438-F140-6A2B-331F0889A605}"/>
              </a:ext>
            </a:extLst>
          </p:cNvPr>
          <p:cNvGrpSpPr/>
          <p:nvPr/>
        </p:nvGrpSpPr>
        <p:grpSpPr>
          <a:xfrm>
            <a:off x="4516804" y="647700"/>
            <a:ext cx="9149836" cy="1524508"/>
            <a:chOff x="0" y="0"/>
            <a:chExt cx="2409833" cy="401517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453A8CB-D502-5FB0-DAA5-CB9372895689}"/>
                </a:ext>
              </a:extLst>
            </p:cNvPr>
            <p:cNvSpPr/>
            <p:nvPr/>
          </p:nvSpPr>
          <p:spPr>
            <a:xfrm>
              <a:off x="0" y="0"/>
              <a:ext cx="2409833" cy="401517"/>
            </a:xfrm>
            <a:custGeom>
              <a:avLst/>
              <a:gdLst/>
              <a:ahLst/>
              <a:cxnLst/>
              <a:rect l="l" t="t" r="r" b="b"/>
              <a:pathLst>
                <a:path w="2409833" h="401517">
                  <a:moveTo>
                    <a:pt x="43152" y="0"/>
                  </a:moveTo>
                  <a:lnTo>
                    <a:pt x="2366681" y="0"/>
                  </a:lnTo>
                  <a:cubicBezTo>
                    <a:pt x="2378126" y="0"/>
                    <a:pt x="2389102" y="4546"/>
                    <a:pt x="2397194" y="12639"/>
                  </a:cubicBezTo>
                  <a:cubicBezTo>
                    <a:pt x="2405287" y="20732"/>
                    <a:pt x="2409833" y="31708"/>
                    <a:pt x="2409833" y="43152"/>
                  </a:cubicBezTo>
                  <a:lnTo>
                    <a:pt x="2409833" y="358364"/>
                  </a:lnTo>
                  <a:cubicBezTo>
                    <a:pt x="2409833" y="382197"/>
                    <a:pt x="2390513" y="401517"/>
                    <a:pt x="2366681" y="401517"/>
                  </a:cubicBezTo>
                  <a:lnTo>
                    <a:pt x="43152" y="401517"/>
                  </a:lnTo>
                  <a:cubicBezTo>
                    <a:pt x="19320" y="401517"/>
                    <a:pt x="0" y="382197"/>
                    <a:pt x="0" y="358364"/>
                  </a:cubicBezTo>
                  <a:lnTo>
                    <a:pt x="0" y="43152"/>
                  </a:lnTo>
                  <a:cubicBezTo>
                    <a:pt x="0" y="19320"/>
                    <a:pt x="19320" y="0"/>
                    <a:pt x="43152" y="0"/>
                  </a:cubicBezTo>
                  <a:close/>
                </a:path>
              </a:pathLst>
            </a:custGeom>
            <a:solidFill>
              <a:srgbClr val="FFC65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FAE26BB8-177D-DCEA-0FE6-8CCDD36CB374}"/>
                </a:ext>
              </a:extLst>
            </p:cNvPr>
            <p:cNvSpPr txBox="1"/>
            <p:nvPr/>
          </p:nvSpPr>
          <p:spPr>
            <a:xfrm>
              <a:off x="0" y="-38100"/>
              <a:ext cx="2409833" cy="439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ECFB0570-54D9-7C5C-4D33-B4BB7D17ABFA}"/>
              </a:ext>
            </a:extLst>
          </p:cNvPr>
          <p:cNvSpPr txBox="1"/>
          <p:nvPr/>
        </p:nvSpPr>
        <p:spPr>
          <a:xfrm>
            <a:off x="4953000" y="955493"/>
            <a:ext cx="8458200" cy="914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6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557034"/>
                </a:solidFill>
                <a:effectLst/>
                <a:uLnTx/>
                <a:uFillTx/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Luyện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557034"/>
                </a:solidFill>
                <a:effectLst/>
                <a:uLnTx/>
                <a:uFillTx/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57034"/>
                </a:solidFill>
                <a:effectLst/>
                <a:uLnTx/>
                <a:uFillTx/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tập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557034"/>
              </a:solidFill>
              <a:effectLst/>
              <a:uLnTx/>
              <a:uFillTx/>
              <a:latin typeface="#9Slide03 BoosterNextFYBlack" panose="02000A03000000020004" pitchFamily="2" charset="0"/>
              <a:ea typeface="เอฟซี เดซี่"/>
              <a:cs typeface="เอฟซี เดซี่"/>
              <a:sym typeface="เอฟซี เดซี่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21D966F-2251-08E7-AA88-DAF212E1A47E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71314"/>
              </p:ext>
            </p:extLst>
          </p:nvPr>
        </p:nvGraphicFramePr>
        <p:xfrm>
          <a:off x="1580359" y="2718589"/>
          <a:ext cx="15175832" cy="6156361"/>
        </p:xfrm>
        <a:graphic>
          <a:graphicData uri="http://schemas.openxmlformats.org/drawingml/2006/table">
            <a:tbl>
              <a:tblPr/>
              <a:tblGrid>
                <a:gridCol w="15175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5636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Trả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lời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câu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hỏi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5 (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SGK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/44)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+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Chỉ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ra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màu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sắc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hội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họa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trong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ngôn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ngữ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của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bài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thơ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. Trong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nhịp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sống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hối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hả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của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cuộc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sống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hiện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đại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,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bức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tranh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quê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trong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bài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thơ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đem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đến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cho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em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cảm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giác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gì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?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+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Hãy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vẽ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hoặc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viết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một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đoạn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văn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miêu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tả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lại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bức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tranh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chiều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xuân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theo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sự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hình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dung,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tưởng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tượng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của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en-US" sz="480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mình</a:t>
                      </a:r>
                      <a:r>
                        <a:rPr lang="en-US" altLang="en-US" sz="480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635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834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FF0634-840C-79CF-89F2-DE53D6D47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84052E1E-71D9-E309-3D1E-B6B50ECE9702}"/>
              </a:ext>
            </a:extLst>
          </p:cNvPr>
          <p:cNvSpPr/>
          <p:nvPr/>
        </p:nvSpPr>
        <p:spPr>
          <a:xfrm>
            <a:off x="1220612" y="1070290"/>
            <a:ext cx="2897169" cy="1327430"/>
          </a:xfrm>
          <a:custGeom>
            <a:avLst/>
            <a:gdLst/>
            <a:ahLst/>
            <a:cxnLst/>
            <a:rect l="l" t="t" r="r" b="b"/>
            <a:pathLst>
              <a:path w="2897169" h="1327430">
                <a:moveTo>
                  <a:pt x="0" y="0"/>
                </a:moveTo>
                <a:lnTo>
                  <a:pt x="2897169" y="0"/>
                </a:lnTo>
                <a:lnTo>
                  <a:pt x="2897169" y="1327430"/>
                </a:lnTo>
                <a:lnTo>
                  <a:pt x="0" y="1327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27D137D3-8C78-E9A2-8351-28B78A87F069}"/>
              </a:ext>
            </a:extLst>
          </p:cNvPr>
          <p:cNvGrpSpPr/>
          <p:nvPr/>
        </p:nvGrpSpPr>
        <p:grpSpPr>
          <a:xfrm>
            <a:off x="4516804" y="647700"/>
            <a:ext cx="9149836" cy="1524508"/>
            <a:chOff x="0" y="0"/>
            <a:chExt cx="2409833" cy="401517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0A43A1F6-413A-2201-BBA3-42E2E52BBD37}"/>
                </a:ext>
              </a:extLst>
            </p:cNvPr>
            <p:cNvSpPr/>
            <p:nvPr/>
          </p:nvSpPr>
          <p:spPr>
            <a:xfrm>
              <a:off x="0" y="0"/>
              <a:ext cx="2409833" cy="401517"/>
            </a:xfrm>
            <a:custGeom>
              <a:avLst/>
              <a:gdLst/>
              <a:ahLst/>
              <a:cxnLst/>
              <a:rect l="l" t="t" r="r" b="b"/>
              <a:pathLst>
                <a:path w="2409833" h="401517">
                  <a:moveTo>
                    <a:pt x="43152" y="0"/>
                  </a:moveTo>
                  <a:lnTo>
                    <a:pt x="2366681" y="0"/>
                  </a:lnTo>
                  <a:cubicBezTo>
                    <a:pt x="2378126" y="0"/>
                    <a:pt x="2389102" y="4546"/>
                    <a:pt x="2397194" y="12639"/>
                  </a:cubicBezTo>
                  <a:cubicBezTo>
                    <a:pt x="2405287" y="20732"/>
                    <a:pt x="2409833" y="31708"/>
                    <a:pt x="2409833" y="43152"/>
                  </a:cubicBezTo>
                  <a:lnTo>
                    <a:pt x="2409833" y="358364"/>
                  </a:lnTo>
                  <a:cubicBezTo>
                    <a:pt x="2409833" y="382197"/>
                    <a:pt x="2390513" y="401517"/>
                    <a:pt x="2366681" y="401517"/>
                  </a:cubicBezTo>
                  <a:lnTo>
                    <a:pt x="43152" y="401517"/>
                  </a:lnTo>
                  <a:cubicBezTo>
                    <a:pt x="19320" y="401517"/>
                    <a:pt x="0" y="382197"/>
                    <a:pt x="0" y="358364"/>
                  </a:cubicBezTo>
                  <a:lnTo>
                    <a:pt x="0" y="43152"/>
                  </a:lnTo>
                  <a:cubicBezTo>
                    <a:pt x="0" y="19320"/>
                    <a:pt x="19320" y="0"/>
                    <a:pt x="43152" y="0"/>
                  </a:cubicBezTo>
                  <a:close/>
                </a:path>
              </a:pathLst>
            </a:custGeom>
            <a:solidFill>
              <a:srgbClr val="FFC65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EBCAE02E-A2E8-AD95-AEAF-9FA3901649EE}"/>
                </a:ext>
              </a:extLst>
            </p:cNvPr>
            <p:cNvSpPr txBox="1"/>
            <p:nvPr/>
          </p:nvSpPr>
          <p:spPr>
            <a:xfrm>
              <a:off x="0" y="-38100"/>
              <a:ext cx="2409833" cy="439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1D9C0F0C-FD68-7121-E37F-357242B4B011}"/>
              </a:ext>
            </a:extLst>
          </p:cNvPr>
          <p:cNvSpPr txBox="1"/>
          <p:nvPr/>
        </p:nvSpPr>
        <p:spPr>
          <a:xfrm>
            <a:off x="4953000" y="955493"/>
            <a:ext cx="8458200" cy="914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6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557034"/>
                </a:solidFill>
                <a:effectLst/>
                <a:uLnTx/>
                <a:uFillTx/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Chuẩn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557034"/>
                </a:solidFill>
                <a:effectLst/>
                <a:uLnTx/>
                <a:uFillTx/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557034"/>
                </a:solidFill>
                <a:effectLst/>
                <a:uLnTx/>
                <a:uFillTx/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bị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557034"/>
                </a:solidFill>
                <a:effectLst/>
                <a:uLnTx/>
                <a:uFillTx/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557034"/>
                </a:solidFill>
                <a:effectLst/>
                <a:uLnTx/>
                <a:uFillTx/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bài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557034"/>
                </a:solidFill>
                <a:effectLst/>
                <a:uLnTx/>
                <a:uFillTx/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557034"/>
                </a:solidFill>
                <a:effectLst/>
                <a:uLnTx/>
                <a:uFillTx/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sau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557034"/>
                </a:solidFill>
                <a:effectLst/>
                <a:uLnTx/>
                <a:uFillTx/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: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598ECED8-8207-E7A1-BADE-BF28B8119411}"/>
              </a:ext>
            </a:extLst>
          </p:cNvPr>
          <p:cNvSpPr txBox="1"/>
          <p:nvPr/>
        </p:nvSpPr>
        <p:spPr>
          <a:xfrm>
            <a:off x="1220612" y="2921087"/>
            <a:ext cx="15695787" cy="6377130"/>
          </a:xfrm>
          <a:prstGeom prst="rect">
            <a:avLst/>
          </a:prstGeom>
          <a:solidFill>
            <a:srgbClr val="FFF3C9"/>
          </a:solidFill>
        </p:spPr>
        <p:txBody>
          <a:bodyPr wrap="square">
            <a:spAutoFit/>
          </a:bodyPr>
          <a:lstStyle/>
          <a:p>
            <a:pPr marL="0" indent="450215" algn="l" defTabSz="266700">
              <a:spcBef>
                <a:spcPts val="1200"/>
              </a:spcBef>
              <a:spcAft>
                <a:spcPts val="1200"/>
              </a:spcAft>
            </a:pPr>
            <a:r>
              <a:rPr lang="en-US" altLang="zh-CN" sz="4000" b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THĐH</a:t>
            </a:r>
            <a:r>
              <a:rPr lang="en-US" altLang="zh-CN" sz="4000" b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. </a:t>
            </a:r>
            <a:r>
              <a:rPr lang="en-US" altLang="zh-CN" sz="4000" b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Văn </a:t>
            </a:r>
            <a:r>
              <a:rPr lang="en-US" altLang="zh-CN" sz="4000" b="1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bản</a:t>
            </a:r>
            <a:r>
              <a:rPr lang="en-US" altLang="zh-CN" sz="4000" b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2: </a:t>
            </a:r>
            <a:r>
              <a:rPr lang="en-US" altLang="zh-CN" sz="4000" b="1" i="1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Nhật</a:t>
            </a:r>
            <a:r>
              <a:rPr lang="en-US" altLang="zh-CN" sz="4000" b="1" i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4000" b="1" i="1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kí</a:t>
            </a:r>
            <a:r>
              <a:rPr lang="en-US" altLang="zh-CN" sz="4000" b="1" i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4000" b="1" i="1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đô</a:t>
            </a:r>
            <a:r>
              <a:rPr lang="en-US" altLang="zh-CN" sz="4000" b="1" i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4000" b="1" i="1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thị</a:t>
            </a:r>
            <a:r>
              <a:rPr lang="en-US" altLang="zh-CN" sz="4000" b="1" i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4000" b="1" i="1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hoá</a:t>
            </a:r>
            <a:r>
              <a:rPr lang="en-US" altLang="zh-CN" sz="4000" b="1" i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  </a:t>
            </a:r>
            <a:r>
              <a:rPr lang="en-US" altLang="zh-CN" sz="4000" b="1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theo</a:t>
            </a:r>
            <a:r>
              <a:rPr lang="en-US" altLang="zh-CN" sz="4000" b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4000" b="1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những</a:t>
            </a:r>
            <a:r>
              <a:rPr lang="en-US" altLang="zh-CN" sz="4000" b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4000" b="1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nội</a:t>
            </a:r>
            <a:r>
              <a:rPr lang="en-US" altLang="zh-CN" sz="4000" b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dung </a:t>
            </a:r>
            <a:r>
              <a:rPr lang="en-US" altLang="zh-CN" sz="4000" b="1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như</a:t>
            </a:r>
            <a:r>
              <a:rPr lang="en-US" altLang="zh-CN" sz="4000" b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4000" b="1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sau</a:t>
            </a:r>
            <a:r>
              <a:rPr lang="en-US" altLang="zh-CN" sz="4000" b="1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: </a:t>
            </a:r>
          </a:p>
          <a:p>
            <a:pPr marL="0" indent="450215" algn="l" defTabSz="2667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1.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Tìm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các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thông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tin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sau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:</a:t>
            </a:r>
          </a:p>
          <a:p>
            <a:pPr marL="0" indent="450215" algn="l" defTabSz="2667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-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Tác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giả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Mai Văn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Phấn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và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những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sáng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tác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của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ông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.</a:t>
            </a:r>
          </a:p>
          <a:p>
            <a:pPr marL="0" indent="450215" algn="l" defTabSz="2667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-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Trả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lời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một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số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thông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tin </a:t>
            </a:r>
            <a:r>
              <a:rPr lang="en-US" altLang="zh-CN" sz="4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theo</a:t>
            </a:r>
            <a:r>
              <a:rPr lang="en-US" altLang="zh-CN" sz="4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: </a:t>
            </a:r>
            <a:r>
              <a:rPr lang="en-US" altLang="zh-CN" sz="4000" dirty="0" err="1">
                <a:solidFill>
                  <a:srgbClr val="C00000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hlinkClick r:id="rId9" action="ppaction://hlinkfile"/>
              </a:rPr>
              <a:t>PHIẾU</a:t>
            </a:r>
            <a:r>
              <a:rPr lang="en-US" altLang="zh-CN" sz="4000" dirty="0">
                <a:solidFill>
                  <a:srgbClr val="C00000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hlinkClick r:id="rId9" action="ppaction://hlinkfile"/>
              </a:rPr>
              <a:t> </a:t>
            </a:r>
            <a:r>
              <a:rPr lang="en-US" altLang="zh-CN" sz="4000" dirty="0" err="1">
                <a:solidFill>
                  <a:srgbClr val="C00000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hlinkClick r:id="rId9" action="ppaction://hlinkfile"/>
              </a:rPr>
              <a:t>HỌC</a:t>
            </a:r>
            <a:r>
              <a:rPr lang="en-US" altLang="zh-CN" sz="4000" dirty="0">
                <a:solidFill>
                  <a:srgbClr val="C00000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hlinkClick r:id="rId9" action="ppaction://hlinkfile"/>
              </a:rPr>
              <a:t> </a:t>
            </a:r>
            <a:r>
              <a:rPr lang="en-US" altLang="zh-CN" sz="4000" dirty="0" err="1">
                <a:solidFill>
                  <a:srgbClr val="C00000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hlinkClick r:id="rId9" action="ppaction://hlinkfile"/>
              </a:rPr>
              <a:t>TẬP</a:t>
            </a:r>
            <a:endParaRPr lang="en-US" altLang="zh-CN" sz="4000" dirty="0">
              <a:solidFill>
                <a:srgbClr val="C00000"/>
              </a:solidFill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</a:endParaRPr>
          </a:p>
          <a:p>
            <a:pPr marL="0" indent="450215" algn="l" defTabSz="266700">
              <a:spcBef>
                <a:spcPts val="120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2. 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Cách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đọc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văn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bản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và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đọc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diễn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cảm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một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khổ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hoặc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một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đoạn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thơ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.</a:t>
            </a:r>
          </a:p>
          <a:p>
            <a:pPr marL="0" indent="450215" algn="l" defTabSz="266700">
              <a:spcBef>
                <a:spcPts val="120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3.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Đọc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hiểu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theo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hướng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dẫn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của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4000" dirty="0" err="1">
                <a:solidFill>
                  <a:srgbClr val="C00000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hlinkClick r:id="rId9" action="ppaction://hlinkfile"/>
              </a:rPr>
              <a:t>PHIẾU</a:t>
            </a:r>
            <a:r>
              <a:rPr lang="en-US" altLang="zh-CN" sz="4000" dirty="0">
                <a:solidFill>
                  <a:srgbClr val="C00000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hlinkClick r:id="rId9" action="ppaction://hlinkfile"/>
              </a:rPr>
              <a:t> </a:t>
            </a:r>
            <a:r>
              <a:rPr lang="en-US" altLang="zh-CN" sz="4000" dirty="0" err="1">
                <a:solidFill>
                  <a:srgbClr val="C00000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hlinkClick r:id="rId9" action="ppaction://hlinkfile"/>
              </a:rPr>
              <a:t>HỌC</a:t>
            </a:r>
            <a:r>
              <a:rPr lang="en-US" altLang="zh-CN" sz="4000" dirty="0">
                <a:solidFill>
                  <a:srgbClr val="C00000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hlinkClick r:id="rId9" action="ppaction://hlinkfile"/>
              </a:rPr>
              <a:t> </a:t>
            </a:r>
            <a:r>
              <a:rPr lang="en-US" altLang="zh-CN" sz="4000" dirty="0" err="1">
                <a:solidFill>
                  <a:srgbClr val="C00000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hlinkClick r:id="rId9" action="ppaction://hlinkfile"/>
              </a:rPr>
              <a:t>TẬP</a:t>
            </a:r>
            <a:endParaRPr lang="en-US" altLang="zh-CN" sz="4000" dirty="0">
              <a:solidFill>
                <a:srgbClr val="C00000"/>
              </a:solidFill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</a:endParaRPr>
          </a:p>
          <a:p>
            <a:pPr marL="0" indent="450215" algn="l" defTabSz="266700">
              <a:spcBef>
                <a:spcPts val="120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4.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Khái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quát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kĩ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năng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đọc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hiểu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thơ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tự</a:t>
            </a:r>
            <a:r>
              <a:rPr lang="en-US" altLang="en-US" sz="4000" dirty="0">
                <a:solidFill>
                  <a:schemeClr val="tx1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do</a:t>
            </a: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008B9BBE-4010-B28E-8536-6248780CA010}"/>
              </a:ext>
            </a:extLst>
          </p:cNvPr>
          <p:cNvSpPr txBox="1"/>
          <p:nvPr/>
        </p:nvSpPr>
        <p:spPr>
          <a:xfrm>
            <a:off x="2163193" y="5681797"/>
            <a:ext cx="127297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450215" algn="l" defTabSz="266700">
              <a:spcBef>
                <a:spcPts val="600"/>
              </a:spcBef>
              <a:spcAft>
                <a:spcPts val="600"/>
              </a:spcAft>
            </a:pPr>
            <a:endParaRPr lang="en-US" altLang="en-US" sz="3000" dirty="0">
              <a:solidFill>
                <a:schemeClr val="tx1"/>
              </a:solidFill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441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220612" y="1070290"/>
            <a:ext cx="2897169" cy="1327430"/>
          </a:xfrm>
          <a:custGeom>
            <a:avLst/>
            <a:gdLst/>
            <a:ahLst/>
            <a:cxnLst/>
            <a:rect l="l" t="t" r="r" b="b"/>
            <a:pathLst>
              <a:path w="2897169" h="1327430">
                <a:moveTo>
                  <a:pt x="0" y="0"/>
                </a:moveTo>
                <a:lnTo>
                  <a:pt x="2897169" y="0"/>
                </a:lnTo>
                <a:lnTo>
                  <a:pt x="2897169" y="1327430"/>
                </a:lnTo>
                <a:lnTo>
                  <a:pt x="0" y="1327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3362859" y="2595169"/>
            <a:ext cx="11044369" cy="4982516"/>
          </a:xfrm>
          <a:custGeom>
            <a:avLst/>
            <a:gdLst/>
            <a:ahLst/>
            <a:cxnLst/>
            <a:rect l="l" t="t" r="r" b="b"/>
            <a:pathLst>
              <a:path w="11044369" h="4982516">
                <a:moveTo>
                  <a:pt x="0" y="0"/>
                </a:moveTo>
                <a:lnTo>
                  <a:pt x="11044370" y="0"/>
                </a:lnTo>
                <a:lnTo>
                  <a:pt x="11044370" y="4982516"/>
                </a:lnTo>
                <a:lnTo>
                  <a:pt x="0" y="49825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4241016" y="3637312"/>
            <a:ext cx="9545705" cy="2898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00"/>
              </a:lnSpc>
            </a:pPr>
            <a:r>
              <a:rPr lang="en-US" sz="10000" dirty="0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I. </a:t>
            </a:r>
            <a:r>
              <a:rPr lang="en-US" sz="10000" dirty="0" err="1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Đọc</a:t>
            </a:r>
            <a:r>
              <a:rPr lang="en-US" sz="10000" dirty="0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10000" dirty="0" err="1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và</a:t>
            </a:r>
            <a:r>
              <a:rPr lang="en-US" sz="10000" dirty="0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</a:p>
          <a:p>
            <a:pPr algn="ctr">
              <a:lnSpc>
                <a:spcPts val="11300"/>
              </a:lnSpc>
            </a:pPr>
            <a:r>
              <a:rPr lang="en-US" sz="10000" dirty="0" err="1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tìm</a:t>
            </a:r>
            <a:r>
              <a:rPr lang="en-US" sz="10000" dirty="0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10000" dirty="0" err="1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hiểu</a:t>
            </a:r>
            <a:r>
              <a:rPr lang="en-US" sz="10000" dirty="0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10000" dirty="0" err="1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chung</a:t>
            </a:r>
            <a:endParaRPr lang="en-US" sz="10000" dirty="0">
              <a:solidFill>
                <a:srgbClr val="557034"/>
              </a:solidFill>
              <a:latin typeface="#9Slide05 SVNLifehack Script" panose="00000500000000000000" pitchFamily="2" charset="0"/>
              <a:ea typeface="เอฟซี เดซี่"/>
              <a:cs typeface="เอฟซี เดซี่"/>
              <a:sym typeface="เอฟซี เดซี่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220612" y="1070290"/>
            <a:ext cx="2897169" cy="1327430"/>
          </a:xfrm>
          <a:custGeom>
            <a:avLst/>
            <a:gdLst/>
            <a:ahLst/>
            <a:cxnLst/>
            <a:rect l="l" t="t" r="r" b="b"/>
            <a:pathLst>
              <a:path w="2897169" h="1327430">
                <a:moveTo>
                  <a:pt x="0" y="0"/>
                </a:moveTo>
                <a:lnTo>
                  <a:pt x="2897169" y="0"/>
                </a:lnTo>
                <a:lnTo>
                  <a:pt x="2897169" y="1327430"/>
                </a:lnTo>
                <a:lnTo>
                  <a:pt x="0" y="1327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4487655" y="1349557"/>
            <a:ext cx="9149836" cy="1524508"/>
            <a:chOff x="0" y="0"/>
            <a:chExt cx="2409833" cy="40151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09833" cy="401517"/>
            </a:xfrm>
            <a:custGeom>
              <a:avLst/>
              <a:gdLst/>
              <a:ahLst/>
              <a:cxnLst/>
              <a:rect l="l" t="t" r="r" b="b"/>
              <a:pathLst>
                <a:path w="2409833" h="401517">
                  <a:moveTo>
                    <a:pt x="43152" y="0"/>
                  </a:moveTo>
                  <a:lnTo>
                    <a:pt x="2366681" y="0"/>
                  </a:lnTo>
                  <a:cubicBezTo>
                    <a:pt x="2378126" y="0"/>
                    <a:pt x="2389102" y="4546"/>
                    <a:pt x="2397194" y="12639"/>
                  </a:cubicBezTo>
                  <a:cubicBezTo>
                    <a:pt x="2405287" y="20732"/>
                    <a:pt x="2409833" y="31708"/>
                    <a:pt x="2409833" y="43152"/>
                  </a:cubicBezTo>
                  <a:lnTo>
                    <a:pt x="2409833" y="358364"/>
                  </a:lnTo>
                  <a:cubicBezTo>
                    <a:pt x="2409833" y="382197"/>
                    <a:pt x="2390513" y="401517"/>
                    <a:pt x="2366681" y="401517"/>
                  </a:cubicBezTo>
                  <a:lnTo>
                    <a:pt x="43152" y="401517"/>
                  </a:lnTo>
                  <a:cubicBezTo>
                    <a:pt x="19320" y="401517"/>
                    <a:pt x="0" y="382197"/>
                    <a:pt x="0" y="358364"/>
                  </a:cubicBezTo>
                  <a:lnTo>
                    <a:pt x="0" y="43152"/>
                  </a:lnTo>
                  <a:cubicBezTo>
                    <a:pt x="0" y="19320"/>
                    <a:pt x="19320" y="0"/>
                    <a:pt x="43152" y="0"/>
                  </a:cubicBezTo>
                  <a:close/>
                </a:path>
              </a:pathLst>
            </a:custGeom>
            <a:solidFill>
              <a:srgbClr val="FFC6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409833" cy="439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944505" y="1655655"/>
            <a:ext cx="7780895" cy="914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68"/>
              </a:lnSpc>
            </a:pPr>
            <a:r>
              <a:rPr lang="en-US" sz="60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Tác</a:t>
            </a:r>
            <a:r>
              <a:rPr lang="en-US" sz="6000" dirty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60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giả</a:t>
            </a:r>
            <a:r>
              <a:rPr lang="en-US" sz="6000" dirty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, </a:t>
            </a:r>
            <a:r>
              <a:rPr lang="en-US" sz="60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tác</a:t>
            </a:r>
            <a:r>
              <a:rPr lang="en-US" sz="6000" dirty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60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phẩm</a:t>
            </a:r>
            <a:endParaRPr lang="en-US" sz="6000" dirty="0">
              <a:solidFill>
                <a:srgbClr val="557034"/>
              </a:solidFill>
              <a:latin typeface="#9Slide03 BoosterNextFYBlack" panose="02000A03000000020004" pitchFamily="2" charset="0"/>
              <a:ea typeface="เอฟซี เดซี่"/>
              <a:cs typeface="เอฟซี เดซี่"/>
              <a:sym typeface="เอฟซี เดซี่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426498" y="2966680"/>
            <a:ext cx="6024378" cy="5956025"/>
          </a:xfrm>
          <a:custGeom>
            <a:avLst/>
            <a:gdLst/>
            <a:ahLst/>
            <a:cxnLst/>
            <a:rect l="l" t="t" r="r" b="b"/>
            <a:pathLst>
              <a:path w="5512709" h="4620652">
                <a:moveTo>
                  <a:pt x="0" y="0"/>
                </a:moveTo>
                <a:lnTo>
                  <a:pt x="5512709" y="0"/>
                </a:lnTo>
                <a:lnTo>
                  <a:pt x="5512709" y="4620652"/>
                </a:lnTo>
                <a:lnTo>
                  <a:pt x="0" y="46206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9981300" y="3109742"/>
            <a:ext cx="6171574" cy="5521603"/>
          </a:xfrm>
          <a:custGeom>
            <a:avLst/>
            <a:gdLst/>
            <a:ahLst/>
            <a:cxnLst/>
            <a:rect l="l" t="t" r="r" b="b"/>
            <a:pathLst>
              <a:path w="5512709" h="4620652">
                <a:moveTo>
                  <a:pt x="0" y="0"/>
                </a:moveTo>
                <a:lnTo>
                  <a:pt x="5512709" y="0"/>
                </a:lnTo>
                <a:lnTo>
                  <a:pt x="5512709" y="4620652"/>
                </a:lnTo>
                <a:lnTo>
                  <a:pt x="0" y="46206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 Box 129">
            <a:extLst>
              <a:ext uri="{FF2B5EF4-FFF2-40B4-BE49-F238E27FC236}">
                <a16:creationId xmlns:a16="http://schemas.microsoft.com/office/drawing/2014/main" id="{D8C55952-0AB5-B4EB-96B3-DEDAF209682E}"/>
              </a:ext>
            </a:extLst>
          </p:cNvPr>
          <p:cNvSpPr txBox="1"/>
          <p:nvPr/>
        </p:nvSpPr>
        <p:spPr>
          <a:xfrm>
            <a:off x="2771548" y="4249968"/>
            <a:ext cx="5305652" cy="4374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2667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solidFill>
                  <a:srgbClr val="C00000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* </a:t>
            </a:r>
            <a:r>
              <a:rPr lang="en-US" altLang="zh-CN" sz="3200" b="1" dirty="0" err="1">
                <a:solidFill>
                  <a:srgbClr val="C00000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Tác</a:t>
            </a:r>
            <a:r>
              <a:rPr lang="en-US" altLang="zh-CN" sz="3200" b="1" dirty="0">
                <a:solidFill>
                  <a:srgbClr val="C00000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</a:rPr>
              <a:t>giả</a:t>
            </a:r>
            <a:endParaRPr lang="en-US" altLang="zh-CN" sz="3200" b="1" dirty="0">
              <a:solidFill>
                <a:srgbClr val="C00000"/>
              </a:solidFill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</a:endParaRPr>
          </a:p>
          <a:p>
            <a:pPr algn="just" defTabSz="266700">
              <a:spcBef>
                <a:spcPts val="600"/>
              </a:spcBef>
              <a:spcAft>
                <a:spcPts val="600"/>
              </a:spcAft>
            </a:pP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- Anh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Thơ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(1921 – 2005),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quê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Bắc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Giang.</a:t>
            </a:r>
          </a:p>
          <a:p>
            <a:pPr algn="just" defTabSz="266700">
              <a:spcBef>
                <a:spcPts val="600"/>
              </a:spcBef>
              <a:spcAft>
                <a:spcPts val="600"/>
              </a:spcAft>
            </a:pP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-  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Bà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là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nữ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thi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sĩ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tiêu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biểu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của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nền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thơ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Việt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Nam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hiện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đại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với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sở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trường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viết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về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cảnh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sắc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nông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thôn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miền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Bắc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altLang="zh-CN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nước</a:t>
            </a:r>
            <a:r>
              <a:rPr lang="en-US" altLang="zh-CN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ta.</a:t>
            </a:r>
          </a:p>
        </p:txBody>
      </p:sp>
      <p:sp>
        <p:nvSpPr>
          <p:cNvPr id="21" name="Text Box 132">
            <a:extLst>
              <a:ext uri="{FF2B5EF4-FFF2-40B4-BE49-F238E27FC236}">
                <a16:creationId xmlns:a16="http://schemas.microsoft.com/office/drawing/2014/main" id="{2D10F6FD-B4A5-8784-BE3B-1106CA382D52}"/>
              </a:ext>
            </a:extLst>
          </p:cNvPr>
          <p:cNvSpPr txBox="1"/>
          <p:nvPr/>
        </p:nvSpPr>
        <p:spPr>
          <a:xfrm>
            <a:off x="10568949" y="4531796"/>
            <a:ext cx="4921270" cy="326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667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3200" dirty="0">
                <a:solidFill>
                  <a:srgbClr val="C0000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* Văn </a:t>
            </a:r>
            <a:r>
              <a:rPr lang="en-US" altLang="en-US" sz="3200" dirty="0" err="1">
                <a:solidFill>
                  <a:srgbClr val="C00000"/>
                </a:solidFill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bản</a:t>
            </a:r>
            <a:endParaRPr lang="en-US" altLang="en-US" sz="3200" dirty="0">
              <a:solidFill>
                <a:srgbClr val="C00000"/>
              </a:solidFill>
              <a:latin typeface="#9Slide03 Arima Madurai Bold" panose="00000800000000000000" charset="0"/>
              <a:ea typeface="Times New Roman" panose="02020603050405020304"/>
              <a:cs typeface="#9Slide03 Arima Madurai Bold" panose="00000800000000000000" charset="0"/>
            </a:endParaRPr>
          </a:p>
          <a:p>
            <a:r>
              <a:rPr 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- </a:t>
            </a:r>
            <a:r>
              <a:rPr 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Thể</a:t>
            </a:r>
            <a:r>
              <a:rPr 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loại</a:t>
            </a:r>
            <a:r>
              <a:rPr 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: </a:t>
            </a:r>
            <a:r>
              <a:rPr 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thơ</a:t>
            </a:r>
            <a:r>
              <a:rPr 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8 </a:t>
            </a:r>
            <a:r>
              <a:rPr 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chữ</a:t>
            </a:r>
            <a:r>
              <a:rPr 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.</a:t>
            </a:r>
          </a:p>
          <a:p>
            <a:r>
              <a:rPr 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- </a:t>
            </a:r>
            <a:r>
              <a:rPr 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Xuất</a:t>
            </a:r>
            <a:r>
              <a:rPr 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xứ</a:t>
            </a:r>
            <a:r>
              <a:rPr 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: </a:t>
            </a:r>
            <a:r>
              <a:rPr 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Trích</a:t>
            </a:r>
            <a:r>
              <a:rPr 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trong</a:t>
            </a:r>
            <a:r>
              <a:rPr 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cuốn</a:t>
            </a:r>
            <a:r>
              <a:rPr 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“</a:t>
            </a:r>
            <a:r>
              <a:rPr 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Thi</a:t>
            </a:r>
            <a:r>
              <a:rPr 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nhân</a:t>
            </a:r>
            <a:r>
              <a:rPr 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Việt</a:t>
            </a:r>
            <a:r>
              <a:rPr 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 Nam” (Hoài Thanh, Hoài </a:t>
            </a:r>
            <a:r>
              <a:rPr lang="en-US" sz="32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Chân</a:t>
            </a:r>
            <a:r>
              <a:rPr lang="en-US" sz="32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</a:rPr>
              <a:t>)</a:t>
            </a:r>
          </a:p>
          <a:p>
            <a:pPr algn="just" defTabSz="2667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altLang="en-US" sz="3200" dirty="0">
              <a:latin typeface="#9Slide03 Arima Madurai Bold" panose="00000800000000000000" charset="0"/>
              <a:ea typeface="Times New Roman" panose="02020603050405020304"/>
              <a:cs typeface="#9Slide03 Arima Madurai Bold" panose="000008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0" grpId="1"/>
      <p:bldP spid="21" grpId="0" build="p"/>
      <p:bldP spid="2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6C8931-7B3F-5561-982F-68257E5E0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66FAFAC1-3DFC-9A97-0517-8082C522AC50}"/>
              </a:ext>
            </a:extLst>
          </p:cNvPr>
          <p:cNvSpPr/>
          <p:nvPr/>
        </p:nvSpPr>
        <p:spPr>
          <a:xfrm>
            <a:off x="1220612" y="1070290"/>
            <a:ext cx="2897169" cy="1327430"/>
          </a:xfrm>
          <a:custGeom>
            <a:avLst/>
            <a:gdLst/>
            <a:ahLst/>
            <a:cxnLst/>
            <a:rect l="l" t="t" r="r" b="b"/>
            <a:pathLst>
              <a:path w="2897169" h="1327430">
                <a:moveTo>
                  <a:pt x="0" y="0"/>
                </a:moveTo>
                <a:lnTo>
                  <a:pt x="2897169" y="0"/>
                </a:lnTo>
                <a:lnTo>
                  <a:pt x="2897169" y="1327430"/>
                </a:lnTo>
                <a:lnTo>
                  <a:pt x="0" y="1327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40777BC4-786B-9A4C-21D4-11FFB9797FD0}"/>
              </a:ext>
            </a:extLst>
          </p:cNvPr>
          <p:cNvSpPr/>
          <p:nvPr/>
        </p:nvSpPr>
        <p:spPr>
          <a:xfrm>
            <a:off x="3362859" y="2595169"/>
            <a:ext cx="11044369" cy="4982516"/>
          </a:xfrm>
          <a:custGeom>
            <a:avLst/>
            <a:gdLst/>
            <a:ahLst/>
            <a:cxnLst/>
            <a:rect l="l" t="t" r="r" b="b"/>
            <a:pathLst>
              <a:path w="11044369" h="4982516">
                <a:moveTo>
                  <a:pt x="0" y="0"/>
                </a:moveTo>
                <a:lnTo>
                  <a:pt x="11044370" y="0"/>
                </a:lnTo>
                <a:lnTo>
                  <a:pt x="11044370" y="4982516"/>
                </a:lnTo>
                <a:lnTo>
                  <a:pt x="0" y="49825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7046302A-2F57-0E2C-FEE2-47FFE900FD1B}"/>
              </a:ext>
            </a:extLst>
          </p:cNvPr>
          <p:cNvSpPr txBox="1"/>
          <p:nvPr/>
        </p:nvSpPr>
        <p:spPr>
          <a:xfrm>
            <a:off x="4241016" y="3637312"/>
            <a:ext cx="9545705" cy="2898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57034"/>
                </a:solidFill>
                <a:effectLst/>
                <a:uLnTx/>
                <a:uFillTx/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II. </a:t>
            </a:r>
            <a:r>
              <a:rPr kumimoji="0" lang="en-US" sz="10000" b="0" i="0" u="none" strike="noStrike" kern="1200" cap="none" spc="0" normalizeH="0" baseline="0" noProof="0" dirty="0" err="1">
                <a:ln>
                  <a:noFill/>
                </a:ln>
                <a:solidFill>
                  <a:srgbClr val="557034"/>
                </a:solidFill>
                <a:effectLst/>
                <a:uLnTx/>
                <a:uFillTx/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Đọc</a:t>
            </a:r>
            <a:r>
              <a:rPr kumimoji="0" lang="en-US" sz="10000" b="0" i="0" u="none" strike="noStrike" kern="1200" cap="none" spc="0" normalizeH="0" baseline="0" noProof="0" dirty="0">
                <a:ln>
                  <a:noFill/>
                </a:ln>
                <a:solidFill>
                  <a:srgbClr val="557034"/>
                </a:solidFill>
                <a:effectLst/>
                <a:uLnTx/>
                <a:uFillTx/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kumimoji="0" lang="en-US" sz="1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57034"/>
                </a:solidFill>
                <a:effectLst/>
                <a:uLnTx/>
                <a:uFillTx/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srgbClr val="557034"/>
              </a:solidFill>
              <a:effectLst/>
              <a:uLnTx/>
              <a:uFillTx/>
              <a:latin typeface="#9Slide05 SVNLifehack Script" panose="00000500000000000000" pitchFamily="2" charset="0"/>
              <a:ea typeface="เอฟซี เดซี่"/>
              <a:cs typeface="เอฟซี เดซี่"/>
              <a:sym typeface="เอฟซี เดซี่"/>
            </a:endParaRPr>
          </a:p>
          <a:p>
            <a:pPr marL="0" marR="0" lvl="0" indent="0" algn="ctr" defTabSz="914400" rtl="0" eaLnBrk="1" fontAlgn="auto" latinLnBrk="0" hangingPunct="1">
              <a:lnSpc>
                <a:spcPts val="1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0" dirty="0" err="1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h</a:t>
            </a:r>
            <a:r>
              <a:rPr lang="en-US" sz="10000" dirty="0" err="1" smtClean="0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iểu</a:t>
            </a:r>
            <a:r>
              <a:rPr lang="en-US" sz="10000" dirty="0" smtClean="0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10000" dirty="0" err="1" smtClean="0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văn</a:t>
            </a:r>
            <a:r>
              <a:rPr lang="en-US" sz="10000" dirty="0" smtClean="0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10000" dirty="0" err="1" smtClean="0">
                <a:solidFill>
                  <a:srgbClr val="557034"/>
                </a:solidFill>
                <a:latin typeface="#9Slide05 SVNLifehack Script" panose="00000500000000000000" pitchFamily="2" charset="0"/>
                <a:ea typeface="เอฟซี เดซี่"/>
                <a:cs typeface="เอฟซี เดซี่"/>
                <a:sym typeface="เอฟซี เดซี่"/>
              </a:rPr>
              <a:t>bản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srgbClr val="557034"/>
              </a:solidFill>
              <a:effectLst/>
              <a:uLnTx/>
              <a:uFillTx/>
              <a:latin typeface="#9Slide05 SVNLifehack Script" panose="00000500000000000000" pitchFamily="2" charset="0"/>
              <a:ea typeface="เอฟซี เดซี่"/>
              <a:cs typeface="เอฟซี เดซี่"/>
              <a:sym typeface="เอฟซี เดซี่"/>
            </a:endParaRPr>
          </a:p>
        </p:txBody>
      </p:sp>
    </p:spTree>
    <p:extLst>
      <p:ext uri="{BB962C8B-B14F-4D97-AF65-F5344CB8AC3E}">
        <p14:creationId xmlns:p14="http://schemas.microsoft.com/office/powerpoint/2010/main" val="2342756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220612" y="1070290"/>
            <a:ext cx="2897169" cy="1327430"/>
          </a:xfrm>
          <a:custGeom>
            <a:avLst/>
            <a:gdLst/>
            <a:ahLst/>
            <a:cxnLst/>
            <a:rect l="l" t="t" r="r" b="b"/>
            <a:pathLst>
              <a:path w="2897169" h="1327430">
                <a:moveTo>
                  <a:pt x="0" y="0"/>
                </a:moveTo>
                <a:lnTo>
                  <a:pt x="2897169" y="0"/>
                </a:lnTo>
                <a:lnTo>
                  <a:pt x="2897169" y="1327430"/>
                </a:lnTo>
                <a:lnTo>
                  <a:pt x="0" y="13274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4877673" y="583571"/>
            <a:ext cx="9149836" cy="1251755"/>
            <a:chOff x="0" y="0"/>
            <a:chExt cx="2409833" cy="40151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09833" cy="401517"/>
            </a:xfrm>
            <a:custGeom>
              <a:avLst/>
              <a:gdLst/>
              <a:ahLst/>
              <a:cxnLst/>
              <a:rect l="l" t="t" r="r" b="b"/>
              <a:pathLst>
                <a:path w="2409833" h="401517">
                  <a:moveTo>
                    <a:pt x="43152" y="0"/>
                  </a:moveTo>
                  <a:lnTo>
                    <a:pt x="2366681" y="0"/>
                  </a:lnTo>
                  <a:cubicBezTo>
                    <a:pt x="2378126" y="0"/>
                    <a:pt x="2389102" y="4546"/>
                    <a:pt x="2397194" y="12639"/>
                  </a:cubicBezTo>
                  <a:cubicBezTo>
                    <a:pt x="2405287" y="20732"/>
                    <a:pt x="2409833" y="31708"/>
                    <a:pt x="2409833" y="43152"/>
                  </a:cubicBezTo>
                  <a:lnTo>
                    <a:pt x="2409833" y="358364"/>
                  </a:lnTo>
                  <a:cubicBezTo>
                    <a:pt x="2409833" y="382197"/>
                    <a:pt x="2390513" y="401517"/>
                    <a:pt x="2366681" y="401517"/>
                  </a:cubicBezTo>
                  <a:lnTo>
                    <a:pt x="43152" y="401517"/>
                  </a:lnTo>
                  <a:cubicBezTo>
                    <a:pt x="19320" y="401517"/>
                    <a:pt x="0" y="382197"/>
                    <a:pt x="0" y="358364"/>
                  </a:cubicBezTo>
                  <a:lnTo>
                    <a:pt x="0" y="43152"/>
                  </a:lnTo>
                  <a:cubicBezTo>
                    <a:pt x="0" y="19320"/>
                    <a:pt x="19320" y="0"/>
                    <a:pt x="43152" y="0"/>
                  </a:cubicBezTo>
                  <a:close/>
                </a:path>
              </a:pathLst>
            </a:custGeom>
            <a:solidFill>
              <a:srgbClr val="FFC6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409833" cy="439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212614" y="591802"/>
            <a:ext cx="8458200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68"/>
              </a:lnSpc>
            </a:pPr>
            <a:r>
              <a:rPr lang="en-US" sz="4000" b="1" dirty="0">
                <a:solidFill>
                  <a:srgbClr val="557034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557034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557034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57034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000" b="1" dirty="0">
                <a:solidFill>
                  <a:srgbClr val="557034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57034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000" b="1" dirty="0">
                <a:solidFill>
                  <a:srgbClr val="557034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57034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b="1" dirty="0">
                <a:solidFill>
                  <a:srgbClr val="557034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57034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4000" b="1" dirty="0">
                <a:solidFill>
                  <a:srgbClr val="557034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57034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557034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57034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000" dirty="0">
              <a:solidFill>
                <a:srgbClr val="557034"/>
              </a:solidFill>
              <a:effectLst/>
              <a:latin typeface="#9Slide03 BoosterNextFYBlack" panose="02000A03000000020004" pitchFamily="2" charset="0"/>
              <a:ea typeface="Times New Roman" panose="02020603050405020304" pitchFamily="18" charset="0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F8CB121-830E-E567-E110-4DF55D277D54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99917545"/>
              </p:ext>
            </p:extLst>
          </p:nvPr>
        </p:nvGraphicFramePr>
        <p:xfrm>
          <a:off x="1309915" y="2271190"/>
          <a:ext cx="15675723" cy="7398400"/>
        </p:xfrm>
        <a:graphic>
          <a:graphicData uri="http://schemas.openxmlformats.org/drawingml/2006/table">
            <a:tbl>
              <a:tblPr/>
              <a:tblGrid>
                <a:gridCol w="4552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23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3200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Yêu</a:t>
                      </a:r>
                      <a:r>
                        <a:rPr lang="en-US" altLang="zh-CN" sz="3200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Calibri" panose="020F0502020204030204"/>
                          <a:cs typeface="#9Slide03 Arima Madurai Bold" panose="00000800000000000000" charset="0"/>
                        </a:rPr>
                        <a:t>cầu</a:t>
                      </a:r>
                      <a:endParaRPr lang="en-US" altLang="zh-CN" sz="3200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3200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Times New Roman" panose="02020603050405020304"/>
                          <a:cs typeface="#9Slide03 Arima Madurai Bold" panose="00000800000000000000" charset="0"/>
                        </a:rPr>
                        <a:t>Nội</a:t>
                      </a:r>
                      <a:r>
                        <a:rPr lang="en-US" altLang="zh-CN" sz="3200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ea typeface="Times New Roman" panose="02020603050405020304"/>
                          <a:cs typeface="#9Slide03 Arima Madurai Bold" panose="00000800000000000000" charset="0"/>
                        </a:rPr>
                        <a:t> dung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097484"/>
                  </a:ext>
                </a:extLst>
              </a:tr>
              <a:tr h="14130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32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32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32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Times New Roman" panose="020206030504050203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47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32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32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320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46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32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320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33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32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32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32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32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Times New Roman" panose="020206030504050203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Text Box 6">
            <a:extLst>
              <a:ext uri="{FF2B5EF4-FFF2-40B4-BE49-F238E27FC236}">
                <a16:creationId xmlns:a16="http://schemas.microsoft.com/office/drawing/2014/main" id="{43FB13D0-C2B4-CA28-270E-1009449DF428}"/>
              </a:ext>
            </a:extLst>
          </p:cNvPr>
          <p:cNvSpPr txBox="1"/>
          <p:nvPr/>
        </p:nvSpPr>
        <p:spPr>
          <a:xfrm>
            <a:off x="1413797" y="3356550"/>
            <a:ext cx="4151630" cy="10143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3.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PTBĐ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Nhân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vật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trữ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tình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FBCB3117-0885-DC91-4D17-FBD105F243A3}"/>
              </a:ext>
            </a:extLst>
          </p:cNvPr>
          <p:cNvSpPr txBox="1"/>
          <p:nvPr/>
        </p:nvSpPr>
        <p:spPr>
          <a:xfrm>
            <a:off x="5890417" y="3247590"/>
            <a:ext cx="9108834" cy="11682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-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Các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PTBĐ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: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Biểu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cảm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miêu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tả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tự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sự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</a:t>
            </a:r>
            <a:endParaRPr lang="en-US" altLang="zh-CN" sz="2800" dirty="0">
              <a:solidFill>
                <a:schemeClr val="tx1"/>
              </a:solidFill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-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Nhân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vật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trữ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tình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: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xuất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hiện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gián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tiếp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</a:t>
            </a:r>
          </a:p>
        </p:txBody>
      </p:sp>
      <p:sp>
        <p:nvSpPr>
          <p:cNvPr id="21" name="Text Box 13">
            <a:extLst>
              <a:ext uri="{FF2B5EF4-FFF2-40B4-BE49-F238E27FC236}">
                <a16:creationId xmlns:a16="http://schemas.microsoft.com/office/drawing/2014/main" id="{5C90A787-EBC2-3FCA-CE2D-36CE3F179C42}"/>
              </a:ext>
            </a:extLst>
          </p:cNvPr>
          <p:cNvSpPr txBox="1"/>
          <p:nvPr/>
        </p:nvSpPr>
        <p:spPr>
          <a:xfrm>
            <a:off x="1425601" y="4928528"/>
            <a:ext cx="3243580" cy="5533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4. Nhan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đề</a:t>
            </a:r>
            <a:endParaRPr lang="en-US" altLang="zh-CN" sz="2800" dirty="0"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  <a:sym typeface="+mn-ea"/>
            </a:endParaRP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0152F489-D5C6-C6E7-BF7A-A30EA5519341}"/>
              </a:ext>
            </a:extLst>
          </p:cNvPr>
          <p:cNvSpPr txBox="1"/>
          <p:nvPr/>
        </p:nvSpPr>
        <p:spPr>
          <a:xfrm>
            <a:off x="5984919" y="4648123"/>
            <a:ext cx="10861836" cy="10747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Gợi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thời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gian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để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người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đọc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muốn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khám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phá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vẻ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đẹp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thơ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mộng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đơn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sơ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của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bức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tranh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trong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thời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khắc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đó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qua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cảm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xúc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của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tác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giả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.</a:t>
            </a: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47A1659B-9C69-C7CD-BD52-9F412705FD19}"/>
              </a:ext>
            </a:extLst>
          </p:cNvPr>
          <p:cNvSpPr txBox="1"/>
          <p:nvPr/>
        </p:nvSpPr>
        <p:spPr>
          <a:xfrm>
            <a:off x="1413797" y="6068502"/>
            <a:ext cx="4215765" cy="5533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5.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Kết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cấu,mạch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cảm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xúc</a:t>
            </a:r>
            <a:endParaRPr lang="en-US" altLang="zh-CN" sz="2800" dirty="0"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  <a:sym typeface="+mn-ea"/>
            </a:endParaRPr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id="{E0AA3505-E211-BDE7-156D-0FD839580AAE}"/>
              </a:ext>
            </a:extLst>
          </p:cNvPr>
          <p:cNvSpPr txBox="1"/>
          <p:nvPr/>
        </p:nvSpPr>
        <p:spPr>
          <a:xfrm>
            <a:off x="5984919" y="6031061"/>
            <a:ext cx="6096000" cy="5835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theo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trình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tự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không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gian</a:t>
            </a:r>
            <a:r>
              <a:rPr lang="en-US" altLang="zh-CN" sz="2800" dirty="0">
                <a:latin typeface="#9Slide03 Arima Madurai Bold" panose="00000800000000000000" charset="0"/>
                <a:ea typeface="Times New Roman" panose="02020603050405020304"/>
                <a:cs typeface="#9Slide03 Arima Madurai Bold" panose="00000800000000000000" charset="0"/>
                <a:sym typeface="+mn-ea"/>
              </a:rPr>
              <a:t>.</a:t>
            </a:r>
          </a:p>
        </p:txBody>
      </p:sp>
      <p:sp>
        <p:nvSpPr>
          <p:cNvPr id="25" name="Text Box 4">
            <a:extLst>
              <a:ext uri="{FF2B5EF4-FFF2-40B4-BE49-F238E27FC236}">
                <a16:creationId xmlns:a16="http://schemas.microsoft.com/office/drawing/2014/main" id="{D5BF9941-131C-26AC-B02E-325BE1B05152}"/>
              </a:ext>
            </a:extLst>
          </p:cNvPr>
          <p:cNvSpPr txBox="1"/>
          <p:nvPr/>
        </p:nvSpPr>
        <p:spPr>
          <a:xfrm>
            <a:off x="1372279" y="7356037"/>
            <a:ext cx="4055745" cy="10143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6.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Bố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cục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nội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dung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chính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mỗi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phần</a:t>
            </a:r>
            <a:endParaRPr lang="en-US" altLang="zh-CN" sz="2800" dirty="0"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  <a:sym typeface="+mn-ea"/>
            </a:endParaRPr>
          </a:p>
        </p:txBody>
      </p:sp>
      <p:sp>
        <p:nvSpPr>
          <p:cNvPr id="26" name="Text Box 5">
            <a:extLst>
              <a:ext uri="{FF2B5EF4-FFF2-40B4-BE49-F238E27FC236}">
                <a16:creationId xmlns:a16="http://schemas.microsoft.com/office/drawing/2014/main" id="{A37A8BA0-9873-14C7-0D84-0699B1C8E8F0}"/>
              </a:ext>
            </a:extLst>
          </p:cNvPr>
          <p:cNvSpPr txBox="1"/>
          <p:nvPr/>
        </p:nvSpPr>
        <p:spPr>
          <a:xfrm>
            <a:off x="5897039" y="6922776"/>
            <a:ext cx="10861836" cy="23980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048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3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phần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:</a:t>
            </a:r>
            <a:endParaRPr lang="en-US" altLang="zh-CN" sz="2800" dirty="0">
              <a:solidFill>
                <a:schemeClr val="tx1"/>
              </a:solidFill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+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Phần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1 (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khổ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1):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Chiều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xuân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trên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bến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vắng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</a:t>
            </a:r>
            <a:endParaRPr lang="en-US" altLang="zh-CN" sz="2800" dirty="0">
              <a:solidFill>
                <a:schemeClr val="tx1"/>
              </a:solidFill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+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Phần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2 (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khổ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2):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Chiều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xuân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trên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đường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đê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</a:t>
            </a:r>
            <a:endParaRPr lang="en-US" altLang="zh-CN" sz="2800" dirty="0">
              <a:solidFill>
                <a:schemeClr val="tx1"/>
              </a:solidFill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+ 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Phần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3 (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khổ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3):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Chiều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xuân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trong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đồng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28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lúa</a:t>
            </a:r>
            <a:r>
              <a:rPr lang="en-US" altLang="zh-CN" sz="28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/>
      <p:bldP spid="20" grpId="0" build="p"/>
      <p:bldP spid="20" grpId="1"/>
      <p:bldP spid="21" grpId="1"/>
      <p:bldP spid="22" grpId="0"/>
      <p:bldP spid="22" grpId="1"/>
      <p:bldP spid="23" grpId="1"/>
      <p:bldP spid="24" grpId="0"/>
      <p:bldP spid="24" grpId="1"/>
      <p:bldP spid="25" grpId="1"/>
      <p:bldP spid="26" grpId="0"/>
      <p:bldP spid="2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A672B2-A91F-6D9B-649D-C12FD309A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AD7FE9B-EBAE-041A-A804-8580CD8E7E97}"/>
              </a:ext>
            </a:extLst>
          </p:cNvPr>
          <p:cNvSpPr/>
          <p:nvPr/>
        </p:nvSpPr>
        <p:spPr>
          <a:xfrm>
            <a:off x="1220612" y="1070290"/>
            <a:ext cx="2897169" cy="1327430"/>
          </a:xfrm>
          <a:custGeom>
            <a:avLst/>
            <a:gdLst/>
            <a:ahLst/>
            <a:cxnLst/>
            <a:rect l="l" t="t" r="r" b="b"/>
            <a:pathLst>
              <a:path w="2897169" h="1327430">
                <a:moveTo>
                  <a:pt x="0" y="0"/>
                </a:moveTo>
                <a:lnTo>
                  <a:pt x="2897169" y="0"/>
                </a:lnTo>
                <a:lnTo>
                  <a:pt x="2897169" y="1327430"/>
                </a:lnTo>
                <a:lnTo>
                  <a:pt x="0" y="13274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D36EA2D1-22D3-DE23-D420-78D38A82EF21}"/>
              </a:ext>
            </a:extLst>
          </p:cNvPr>
          <p:cNvGrpSpPr/>
          <p:nvPr/>
        </p:nvGrpSpPr>
        <p:grpSpPr>
          <a:xfrm>
            <a:off x="4516804" y="647700"/>
            <a:ext cx="9149836" cy="1524508"/>
            <a:chOff x="0" y="0"/>
            <a:chExt cx="2409833" cy="401517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BE5EE1C-6021-D4B1-8948-DE7349674450}"/>
                </a:ext>
              </a:extLst>
            </p:cNvPr>
            <p:cNvSpPr/>
            <p:nvPr/>
          </p:nvSpPr>
          <p:spPr>
            <a:xfrm>
              <a:off x="0" y="0"/>
              <a:ext cx="2409833" cy="401517"/>
            </a:xfrm>
            <a:custGeom>
              <a:avLst/>
              <a:gdLst/>
              <a:ahLst/>
              <a:cxnLst/>
              <a:rect l="l" t="t" r="r" b="b"/>
              <a:pathLst>
                <a:path w="2409833" h="401517">
                  <a:moveTo>
                    <a:pt x="43152" y="0"/>
                  </a:moveTo>
                  <a:lnTo>
                    <a:pt x="2366681" y="0"/>
                  </a:lnTo>
                  <a:cubicBezTo>
                    <a:pt x="2378126" y="0"/>
                    <a:pt x="2389102" y="4546"/>
                    <a:pt x="2397194" y="12639"/>
                  </a:cubicBezTo>
                  <a:cubicBezTo>
                    <a:pt x="2405287" y="20732"/>
                    <a:pt x="2409833" y="31708"/>
                    <a:pt x="2409833" y="43152"/>
                  </a:cubicBezTo>
                  <a:lnTo>
                    <a:pt x="2409833" y="358364"/>
                  </a:lnTo>
                  <a:cubicBezTo>
                    <a:pt x="2409833" y="382197"/>
                    <a:pt x="2390513" y="401517"/>
                    <a:pt x="2366681" y="401517"/>
                  </a:cubicBezTo>
                  <a:lnTo>
                    <a:pt x="43152" y="401517"/>
                  </a:lnTo>
                  <a:cubicBezTo>
                    <a:pt x="19320" y="401517"/>
                    <a:pt x="0" y="382197"/>
                    <a:pt x="0" y="358364"/>
                  </a:cubicBezTo>
                  <a:lnTo>
                    <a:pt x="0" y="43152"/>
                  </a:lnTo>
                  <a:cubicBezTo>
                    <a:pt x="0" y="19320"/>
                    <a:pt x="19320" y="0"/>
                    <a:pt x="43152" y="0"/>
                  </a:cubicBezTo>
                  <a:close/>
                </a:path>
              </a:pathLst>
            </a:custGeom>
            <a:solidFill>
              <a:srgbClr val="FFC65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16E6D19F-7A79-91CD-C073-169A16BB75FA}"/>
                </a:ext>
              </a:extLst>
            </p:cNvPr>
            <p:cNvSpPr txBox="1"/>
            <p:nvPr/>
          </p:nvSpPr>
          <p:spPr>
            <a:xfrm>
              <a:off x="0" y="-38100"/>
              <a:ext cx="2409833" cy="439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E8BF0E9D-AD71-A70A-3C46-5213B5DED656}"/>
              </a:ext>
            </a:extLst>
          </p:cNvPr>
          <p:cNvSpPr txBox="1"/>
          <p:nvPr/>
        </p:nvSpPr>
        <p:spPr>
          <a:xfrm>
            <a:off x="4953000" y="955493"/>
            <a:ext cx="8458200" cy="8970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6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2. </a:t>
            </a:r>
            <a:r>
              <a:rPr lang="en-US" sz="44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Bức</a:t>
            </a:r>
            <a:r>
              <a:rPr lang="en-US" sz="4400" dirty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44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tranh</a:t>
            </a:r>
            <a:r>
              <a:rPr lang="en-US" sz="4400" dirty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44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Chiều</a:t>
            </a:r>
            <a:r>
              <a:rPr lang="en-US" sz="4400" dirty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44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xuân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557034"/>
              </a:solidFill>
              <a:effectLst/>
              <a:uLnTx/>
              <a:uFillTx/>
              <a:latin typeface="#9Slide03 BoosterNextFYBlack" panose="02000A03000000020004" pitchFamily="2" charset="0"/>
              <a:ea typeface="เอฟซี เดซี่"/>
              <a:cs typeface="เอฟซี เดซี่"/>
              <a:sym typeface="เอฟซี เดซี่"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07BC2455-04E0-55E3-5442-6F076ADAC3F6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37644722"/>
              </p:ext>
            </p:extLst>
          </p:nvPr>
        </p:nvGraphicFramePr>
        <p:xfrm>
          <a:off x="838200" y="3166685"/>
          <a:ext cx="16764000" cy="6617276"/>
        </p:xfrm>
        <a:graphic>
          <a:graphicData uri="http://schemas.openxmlformats.org/drawingml/2006/table">
            <a:tbl>
              <a:tblPr/>
              <a:tblGrid>
                <a:gridCol w="558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2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1.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Bức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tranh</a:t>
                      </a:r>
                      <a:r>
                        <a:rPr lang="en-US" altLang="zh-CN" sz="3200" b="1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chiều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xuân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trên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bến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vắng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(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khổ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1)</a:t>
                      </a:r>
                      <a:endParaRPr lang="en-US" altLang="zh-CN" sz="3200" b="1" dirty="0">
                        <a:solidFill>
                          <a:schemeClr val="bg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2.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Bức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tranh</a:t>
                      </a:r>
                      <a:r>
                        <a:rPr lang="en-US" altLang="zh-CN" sz="3200" b="1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chiều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xuân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trên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đường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đê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(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khổ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2)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3.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Bức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tranh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chiều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xuân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trong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đồng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lúa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(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khổ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3)</a:t>
                      </a:r>
                      <a:endParaRPr lang="en-US" altLang="zh-CN" sz="3200" b="1" dirty="0">
                        <a:solidFill>
                          <a:schemeClr val="bg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46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i="1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i="1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i="1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i="1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i="1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i="1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i="1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i="1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2600" i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260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endParaRPr lang="en-US" altLang="zh-CN" sz="2600" b="1" i="1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2600" i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b="1" i="1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b="1" i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Text Box 7">
            <a:extLst>
              <a:ext uri="{FF2B5EF4-FFF2-40B4-BE49-F238E27FC236}">
                <a16:creationId xmlns:a16="http://schemas.microsoft.com/office/drawing/2014/main" id="{4D645462-0118-AD7F-7DE1-9B3DB83C544D}"/>
              </a:ext>
            </a:extLst>
          </p:cNvPr>
          <p:cNvSpPr txBox="1"/>
          <p:nvPr/>
        </p:nvSpPr>
        <p:spPr>
          <a:xfrm>
            <a:off x="896298" y="4640662"/>
            <a:ext cx="5194715" cy="51424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-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BPTT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: </a:t>
            </a:r>
            <a:endParaRPr lang="en-US" altLang="zh-CN" sz="3600" dirty="0">
              <a:solidFill>
                <a:schemeClr val="tx1"/>
              </a:solidFill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+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Nhân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hóa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: 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“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đò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biếng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lười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nằm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mặc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nước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sông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trôi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”, “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quán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tranh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đứng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im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lìm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”</a:t>
            </a:r>
            <a:endParaRPr lang="en-US" altLang="zh-CN" sz="3600" i="1" dirty="0">
              <a:solidFill>
                <a:schemeClr val="tx1"/>
              </a:solidFill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+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Liệt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kê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: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Mưa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bụi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con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đò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nước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sông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trôi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quán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tranh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hoa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xoan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tím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,...</a:t>
            </a:r>
          </a:p>
        </p:txBody>
      </p:sp>
      <p:sp>
        <p:nvSpPr>
          <p:cNvPr id="28" name="Text Box 8">
            <a:extLst>
              <a:ext uri="{FF2B5EF4-FFF2-40B4-BE49-F238E27FC236}">
                <a16:creationId xmlns:a16="http://schemas.microsoft.com/office/drawing/2014/main" id="{9B62E1DD-A629-507C-C297-3A9F2209E445}"/>
              </a:ext>
            </a:extLst>
          </p:cNvPr>
          <p:cNvSpPr txBox="1"/>
          <p:nvPr/>
        </p:nvSpPr>
        <p:spPr>
          <a:xfrm>
            <a:off x="6546530" y="4640662"/>
            <a:ext cx="5352008" cy="42418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-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BPTT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: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Liệt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kê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: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cỏ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non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tràn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biếc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thân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đê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đàn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sáo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đen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sà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xuống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thấp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mấy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cánh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bướm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bay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trước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gió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xuân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đàn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trâu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bò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vu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vơ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dập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dờn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thong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thả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</a:t>
            </a: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id="{7E98DDEE-DE0F-A051-2027-A273618A4D81}"/>
              </a:ext>
            </a:extLst>
          </p:cNvPr>
          <p:cNvSpPr txBox="1"/>
          <p:nvPr/>
        </p:nvSpPr>
        <p:spPr>
          <a:xfrm>
            <a:off x="12097792" y="4578483"/>
            <a:ext cx="5352008" cy="51424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-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BPTT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: </a:t>
            </a:r>
            <a:endParaRPr lang="en-US" altLang="zh-CN" sz="3600" dirty="0">
              <a:solidFill>
                <a:schemeClr val="tx1"/>
              </a:solidFill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+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Liệt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kê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: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đồng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lúa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xanh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rờn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ướt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lặng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cò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con bay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ra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cô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nàng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yếm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thắm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cuốc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cào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cỏ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ruộng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lúa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sắp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ra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hoa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Đảo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ngữ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: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Làm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giật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mình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một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cô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nàng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yếm</a:t>
            </a:r>
            <a:r>
              <a:rPr lang="en-US" altLang="zh-CN" sz="36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thắm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</a:t>
            </a:r>
            <a:endParaRPr lang="en-US" altLang="zh-CN" sz="3600" i="1" dirty="0"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3264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27" grpId="1"/>
      <p:bldP spid="28" grpId="0" build="p"/>
      <p:bldP spid="28" grpId="1"/>
      <p:bldP spid="29" grpId="0" build="p"/>
      <p:bldP spid="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957630-F81B-B031-14E5-552840914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C8815362-61C2-C7E2-CF0B-CA99872CA5DB}"/>
              </a:ext>
            </a:extLst>
          </p:cNvPr>
          <p:cNvSpPr/>
          <p:nvPr/>
        </p:nvSpPr>
        <p:spPr>
          <a:xfrm>
            <a:off x="1220612" y="1070290"/>
            <a:ext cx="2897169" cy="1327430"/>
          </a:xfrm>
          <a:custGeom>
            <a:avLst/>
            <a:gdLst/>
            <a:ahLst/>
            <a:cxnLst/>
            <a:rect l="l" t="t" r="r" b="b"/>
            <a:pathLst>
              <a:path w="2897169" h="1327430">
                <a:moveTo>
                  <a:pt x="0" y="0"/>
                </a:moveTo>
                <a:lnTo>
                  <a:pt x="2897169" y="0"/>
                </a:lnTo>
                <a:lnTo>
                  <a:pt x="2897169" y="1327430"/>
                </a:lnTo>
                <a:lnTo>
                  <a:pt x="0" y="13274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A7971D1-C4B9-17F1-6189-67552A87AC8B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80359947"/>
              </p:ext>
            </p:extLst>
          </p:nvPr>
        </p:nvGraphicFramePr>
        <p:xfrm>
          <a:off x="685800" y="2889119"/>
          <a:ext cx="16840200" cy="7116841"/>
        </p:xfrm>
        <a:graphic>
          <a:graphicData uri="http://schemas.openxmlformats.org/drawingml/2006/table">
            <a:tbl>
              <a:tblPr/>
              <a:tblGrid>
                <a:gridCol w="7036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0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53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13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30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1. </a:t>
                      </a:r>
                      <a:r>
                        <a:rPr lang="en-US" altLang="zh-CN" sz="30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Bức</a:t>
                      </a:r>
                      <a:r>
                        <a:rPr lang="en-US" altLang="zh-CN" sz="30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0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tranh</a:t>
                      </a:r>
                      <a:r>
                        <a:rPr lang="en-US" altLang="zh-CN" sz="3000" b="1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0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chiều</a:t>
                      </a:r>
                      <a:r>
                        <a:rPr lang="en-US" altLang="zh-CN" sz="30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0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xuân</a:t>
                      </a:r>
                      <a:endParaRPr lang="en-US" altLang="zh-CN" sz="3000" dirty="0">
                        <a:solidFill>
                          <a:schemeClr val="bg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30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trên</a:t>
                      </a:r>
                      <a:r>
                        <a:rPr lang="en-US" altLang="zh-CN" sz="30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0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bến</a:t>
                      </a:r>
                      <a:r>
                        <a:rPr lang="en-US" altLang="zh-CN" sz="30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0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vắng</a:t>
                      </a:r>
                      <a:r>
                        <a:rPr lang="en-US" altLang="zh-CN" sz="30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(</a:t>
                      </a:r>
                      <a:r>
                        <a:rPr lang="en-US" altLang="zh-CN" sz="30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khổ</a:t>
                      </a:r>
                      <a:r>
                        <a:rPr lang="en-US" altLang="zh-CN" sz="30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1)</a:t>
                      </a:r>
                      <a:endParaRPr lang="en-US" altLang="zh-CN" sz="3000" b="1" dirty="0">
                        <a:solidFill>
                          <a:schemeClr val="bg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30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2. </a:t>
                      </a:r>
                      <a:r>
                        <a:rPr lang="en-US" altLang="zh-CN" sz="30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Bức</a:t>
                      </a:r>
                      <a:r>
                        <a:rPr lang="en-US" altLang="zh-CN" sz="30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0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tranh</a:t>
                      </a:r>
                      <a:r>
                        <a:rPr lang="en-US" altLang="zh-CN" sz="3000" b="1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0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chiều</a:t>
                      </a:r>
                      <a:r>
                        <a:rPr lang="en-US" altLang="zh-CN" sz="30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0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xuân</a:t>
                      </a:r>
                      <a:r>
                        <a:rPr lang="en-US" altLang="zh-CN" sz="30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0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trên</a:t>
                      </a:r>
                      <a:r>
                        <a:rPr lang="en-US" altLang="zh-CN" sz="30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0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đường</a:t>
                      </a:r>
                      <a:r>
                        <a:rPr lang="en-US" altLang="zh-CN" sz="30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0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đê</a:t>
                      </a:r>
                      <a:r>
                        <a:rPr lang="en-US" altLang="zh-CN" sz="30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(</a:t>
                      </a:r>
                      <a:r>
                        <a:rPr lang="en-US" altLang="zh-CN" sz="30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khổ</a:t>
                      </a:r>
                      <a:r>
                        <a:rPr lang="en-US" altLang="zh-CN" sz="30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2)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30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3. </a:t>
                      </a:r>
                      <a:r>
                        <a:rPr lang="en-US" altLang="zh-CN" sz="30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Bức</a:t>
                      </a:r>
                      <a:r>
                        <a:rPr lang="en-US" altLang="zh-CN" sz="30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0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tranh</a:t>
                      </a:r>
                      <a:r>
                        <a:rPr lang="en-US" altLang="zh-CN" sz="30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0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chiều</a:t>
                      </a:r>
                      <a:r>
                        <a:rPr lang="en-US" altLang="zh-CN" sz="30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0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xuân</a:t>
                      </a:r>
                      <a:r>
                        <a:rPr lang="en-US" altLang="zh-CN" sz="30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0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trong</a:t>
                      </a:r>
                      <a:r>
                        <a:rPr lang="en-US" altLang="zh-CN" sz="30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0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đồng</a:t>
                      </a:r>
                      <a:r>
                        <a:rPr lang="en-US" altLang="zh-CN" sz="30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0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lúa</a:t>
                      </a:r>
                      <a:r>
                        <a:rPr lang="en-US" altLang="zh-CN" sz="30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(</a:t>
                      </a:r>
                      <a:r>
                        <a:rPr lang="en-US" altLang="zh-CN" sz="30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khổ</a:t>
                      </a:r>
                      <a:r>
                        <a:rPr lang="en-US" altLang="zh-CN" sz="30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3)</a:t>
                      </a:r>
                      <a:endParaRPr lang="en-US" altLang="zh-CN" sz="3000" b="1" dirty="0">
                        <a:solidFill>
                          <a:schemeClr val="bg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54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400" b="1" i="1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400" b="1" i="1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400" b="1" i="1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400" b="1" i="1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400" b="1" i="1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400" b="1" i="1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400" b="1" i="1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400" b="1" i="1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400" b="1" i="1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400" b="1" i="1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2400" i="1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 </a:t>
                      </a:r>
                      <a:endParaRPr lang="en-US" altLang="zh-CN" sz="2400" b="1" i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400" b="1" i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Box 1">
            <a:extLst>
              <a:ext uri="{FF2B5EF4-FFF2-40B4-BE49-F238E27FC236}">
                <a16:creationId xmlns:a16="http://schemas.microsoft.com/office/drawing/2014/main" id="{5C9C0D25-209F-978F-AE8A-09D53B94A49A}"/>
              </a:ext>
            </a:extLst>
          </p:cNvPr>
          <p:cNvSpPr txBox="1"/>
          <p:nvPr/>
        </p:nvSpPr>
        <p:spPr>
          <a:xfrm>
            <a:off x="725030" y="4132107"/>
            <a:ext cx="6893218" cy="5186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-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Sử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dụng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nhiểu</a:t>
            </a:r>
            <a:r>
              <a:rPr lang="en-US" altLang="zh-CN" sz="30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danh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từ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động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từ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tính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từ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:  </a:t>
            </a:r>
            <a:r>
              <a:rPr lang="en-US" altLang="zh-CN" sz="30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Mưa</a:t>
            </a:r>
            <a:r>
              <a:rPr lang="en-US" altLang="zh-CN" sz="30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đổ</a:t>
            </a:r>
            <a:r>
              <a:rPr lang="en-US" altLang="zh-CN" sz="30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bụi</a:t>
            </a:r>
            <a:r>
              <a:rPr lang="en-US" altLang="zh-CN" sz="30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0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bến</a:t>
            </a:r>
            <a:r>
              <a:rPr lang="en-US" altLang="zh-CN" sz="30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vắng</a:t>
            </a:r>
            <a:r>
              <a:rPr lang="en-US" altLang="zh-CN" sz="30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0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đò</a:t>
            </a:r>
            <a:r>
              <a:rPr lang="en-US" altLang="zh-CN" sz="30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biếng</a:t>
            </a:r>
            <a:r>
              <a:rPr lang="en-US" altLang="zh-CN" sz="30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0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nước</a:t>
            </a:r>
            <a:r>
              <a:rPr lang="en-US" altLang="zh-CN" sz="30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sông</a:t>
            </a:r>
            <a:r>
              <a:rPr lang="en-US" altLang="zh-CN" sz="30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trôi</a:t>
            </a:r>
            <a:r>
              <a:rPr lang="en-US" altLang="zh-CN" sz="30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0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quán</a:t>
            </a:r>
            <a:r>
              <a:rPr lang="en-US" altLang="zh-CN" sz="30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tranh</a:t>
            </a:r>
            <a:r>
              <a:rPr lang="en-US" altLang="zh-CN" sz="30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0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hoa</a:t>
            </a:r>
            <a:r>
              <a:rPr lang="en-US" altLang="zh-CN" sz="30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xoan</a:t>
            </a:r>
            <a:r>
              <a:rPr lang="en-US" altLang="zh-CN" sz="30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tím</a:t>
            </a:r>
            <a:r>
              <a:rPr lang="en-US" altLang="zh-CN" sz="30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rụng</a:t>
            </a:r>
            <a:r>
              <a:rPr lang="en-US" altLang="zh-CN" sz="30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0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êm</a:t>
            </a:r>
            <a:r>
              <a:rPr lang="en-US" altLang="zh-CN" sz="30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êm</a:t>
            </a:r>
            <a:r>
              <a:rPr lang="en-US" altLang="zh-CN" sz="30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0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im</a:t>
            </a:r>
            <a:r>
              <a:rPr lang="en-US" altLang="zh-CN" sz="30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lìm</a:t>
            </a:r>
            <a:r>
              <a:rPr lang="en-US" altLang="zh-CN" sz="30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0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tơi</a:t>
            </a:r>
            <a:r>
              <a:rPr lang="en-US" altLang="zh-CN" sz="30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i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bời</a:t>
            </a:r>
            <a:r>
              <a:rPr lang="en-US" altLang="zh-CN" sz="3000" i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</a:t>
            </a:r>
            <a:endParaRPr lang="en-US" altLang="zh-CN" sz="3000" i="1" dirty="0">
              <a:solidFill>
                <a:schemeClr val="tx1"/>
              </a:solidFill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=&gt;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Cách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diễn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đạt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sinh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động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phác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họa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khung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cảnh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yên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bình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vắng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lặng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của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làng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quê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Bắc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Bộ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với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những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hình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ảnh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đặc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trưng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bức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tranh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đẹp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đậm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chất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hội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họa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nhưng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thoáng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buồn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và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vắng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lặng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trên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bến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sông</a:t>
            </a:r>
            <a:r>
              <a:rPr lang="en-US" altLang="zh-CN" sz="3000" dirty="0" smtClean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</a:t>
            </a:r>
            <a:endParaRPr lang="en-US" altLang="zh-CN" sz="3000" dirty="0">
              <a:solidFill>
                <a:schemeClr val="tx1"/>
              </a:solidFill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842106B5-F4B3-4689-66BE-2B54FB990263}"/>
              </a:ext>
            </a:extLst>
          </p:cNvPr>
          <p:cNvSpPr txBox="1"/>
          <p:nvPr/>
        </p:nvSpPr>
        <p:spPr>
          <a:xfrm>
            <a:off x="7770648" y="4117889"/>
            <a:ext cx="4571732" cy="305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=&gt;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Phác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họa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bức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tranh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chiều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xuân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trên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đường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đê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đổi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từ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tĩnh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sang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động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làm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bớt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nỗi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buồn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và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vắng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lặng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nhưng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không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gian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chiều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xuân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rất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tĩnh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mịch</a:t>
            </a:r>
            <a:r>
              <a:rPr lang="en-US" altLang="zh-CN" sz="3000" dirty="0" smtClean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</a:t>
            </a:r>
            <a:endParaRPr lang="en-US" altLang="zh-CN" sz="3000" dirty="0">
              <a:solidFill>
                <a:schemeClr val="tx1"/>
              </a:solidFill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C8C83C37-5D3B-FF4B-3B48-63987DBF4DF7}"/>
              </a:ext>
            </a:extLst>
          </p:cNvPr>
          <p:cNvSpPr txBox="1"/>
          <p:nvPr/>
        </p:nvSpPr>
        <p:spPr>
          <a:xfrm>
            <a:off x="12572250" y="4117889"/>
            <a:ext cx="4801350" cy="5186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=&gt;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Phác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họa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bức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tranh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chiều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xuân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trong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đồng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lúa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chuẩn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bị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ra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đòng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những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cánh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cò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non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phá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vỡ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im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lặng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của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không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gian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Trung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tâm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là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cô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yếm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thắm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đẹp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xinh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Đó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là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bức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tranh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ấm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áp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tràn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đầy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sức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sống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của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sự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sinh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sôi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nảy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nở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. </a:t>
            </a:r>
            <a:endParaRPr lang="en-US" altLang="zh-CN" sz="3000" dirty="0">
              <a:solidFill>
                <a:schemeClr val="tx1"/>
              </a:solidFill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</a:endParaRPr>
          </a:p>
          <a:p>
            <a:pPr algn="l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</a:p>
        </p:txBody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199639D1-7F95-975F-F7B4-2958317B4DB4}"/>
              </a:ext>
            </a:extLst>
          </p:cNvPr>
          <p:cNvGrpSpPr/>
          <p:nvPr/>
        </p:nvGrpSpPr>
        <p:grpSpPr>
          <a:xfrm>
            <a:off x="4516804" y="647700"/>
            <a:ext cx="9149836" cy="1524508"/>
            <a:chOff x="0" y="0"/>
            <a:chExt cx="2409833" cy="401517"/>
          </a:xfrm>
        </p:grpSpPr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F7A45F67-C274-0D96-AEB3-F2E1EB1AA617}"/>
                </a:ext>
              </a:extLst>
            </p:cNvPr>
            <p:cNvSpPr/>
            <p:nvPr/>
          </p:nvSpPr>
          <p:spPr>
            <a:xfrm>
              <a:off x="0" y="0"/>
              <a:ext cx="2409833" cy="401517"/>
            </a:xfrm>
            <a:custGeom>
              <a:avLst/>
              <a:gdLst/>
              <a:ahLst/>
              <a:cxnLst/>
              <a:rect l="l" t="t" r="r" b="b"/>
              <a:pathLst>
                <a:path w="2409833" h="401517">
                  <a:moveTo>
                    <a:pt x="43152" y="0"/>
                  </a:moveTo>
                  <a:lnTo>
                    <a:pt x="2366681" y="0"/>
                  </a:lnTo>
                  <a:cubicBezTo>
                    <a:pt x="2378126" y="0"/>
                    <a:pt x="2389102" y="4546"/>
                    <a:pt x="2397194" y="12639"/>
                  </a:cubicBezTo>
                  <a:cubicBezTo>
                    <a:pt x="2405287" y="20732"/>
                    <a:pt x="2409833" y="31708"/>
                    <a:pt x="2409833" y="43152"/>
                  </a:cubicBezTo>
                  <a:lnTo>
                    <a:pt x="2409833" y="358364"/>
                  </a:lnTo>
                  <a:cubicBezTo>
                    <a:pt x="2409833" y="382197"/>
                    <a:pt x="2390513" y="401517"/>
                    <a:pt x="2366681" y="401517"/>
                  </a:cubicBezTo>
                  <a:lnTo>
                    <a:pt x="43152" y="401517"/>
                  </a:lnTo>
                  <a:cubicBezTo>
                    <a:pt x="19320" y="401517"/>
                    <a:pt x="0" y="382197"/>
                    <a:pt x="0" y="358364"/>
                  </a:cubicBezTo>
                  <a:lnTo>
                    <a:pt x="0" y="43152"/>
                  </a:lnTo>
                  <a:cubicBezTo>
                    <a:pt x="0" y="19320"/>
                    <a:pt x="19320" y="0"/>
                    <a:pt x="43152" y="0"/>
                  </a:cubicBezTo>
                  <a:close/>
                </a:path>
              </a:pathLst>
            </a:custGeom>
            <a:solidFill>
              <a:srgbClr val="FFC65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0">
              <a:extLst>
                <a:ext uri="{FF2B5EF4-FFF2-40B4-BE49-F238E27FC236}">
                  <a16:creationId xmlns:a16="http://schemas.microsoft.com/office/drawing/2014/main" id="{64733530-89CF-4497-5696-D6E7C582808F}"/>
                </a:ext>
              </a:extLst>
            </p:cNvPr>
            <p:cNvSpPr txBox="1"/>
            <p:nvPr/>
          </p:nvSpPr>
          <p:spPr>
            <a:xfrm>
              <a:off x="0" y="-38100"/>
              <a:ext cx="2409833" cy="439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TextBox 13">
            <a:extLst>
              <a:ext uri="{FF2B5EF4-FFF2-40B4-BE49-F238E27FC236}">
                <a16:creationId xmlns:a16="http://schemas.microsoft.com/office/drawing/2014/main" id="{62381E41-933A-8EF0-A8A2-ACB029D8B729}"/>
              </a:ext>
            </a:extLst>
          </p:cNvPr>
          <p:cNvSpPr txBox="1"/>
          <p:nvPr/>
        </p:nvSpPr>
        <p:spPr>
          <a:xfrm>
            <a:off x="4953000" y="955493"/>
            <a:ext cx="8458200" cy="8970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6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2. </a:t>
            </a:r>
            <a:r>
              <a:rPr lang="en-US" sz="44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Bức</a:t>
            </a:r>
            <a:r>
              <a:rPr lang="en-US" sz="4400" dirty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44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tranh</a:t>
            </a:r>
            <a:r>
              <a:rPr lang="en-US" sz="4400" dirty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44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Chiều</a:t>
            </a:r>
            <a:r>
              <a:rPr lang="en-US" sz="4400" dirty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44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xuân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557034"/>
              </a:solidFill>
              <a:effectLst/>
              <a:uLnTx/>
              <a:uFillTx/>
              <a:latin typeface="#9Slide03 BoosterNextFYBlack" panose="02000A03000000020004" pitchFamily="2" charset="0"/>
              <a:ea typeface="เอฟซี เดซี่"/>
              <a:cs typeface="เอฟซี เดซี่"/>
              <a:sym typeface="เอฟซี เดซี่"/>
            </a:endParaRPr>
          </a:p>
        </p:txBody>
      </p:sp>
    </p:spTree>
    <p:extLst>
      <p:ext uri="{BB962C8B-B14F-4D97-AF65-F5344CB8AC3E}">
        <p14:creationId xmlns:p14="http://schemas.microsoft.com/office/powerpoint/2010/main" val="199728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9" grpId="1"/>
      <p:bldP spid="10" grpId="0" build="p"/>
      <p:bldP spid="10" grpId="1"/>
      <p:bldP spid="13" grpId="0" build="p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67B042-F584-598A-FBE4-D528B1C7B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359094E1-760D-7995-901C-17BFAE34309E}"/>
              </a:ext>
            </a:extLst>
          </p:cNvPr>
          <p:cNvSpPr/>
          <p:nvPr/>
        </p:nvSpPr>
        <p:spPr>
          <a:xfrm>
            <a:off x="1220612" y="1070290"/>
            <a:ext cx="2897169" cy="1327430"/>
          </a:xfrm>
          <a:custGeom>
            <a:avLst/>
            <a:gdLst/>
            <a:ahLst/>
            <a:cxnLst/>
            <a:rect l="l" t="t" r="r" b="b"/>
            <a:pathLst>
              <a:path w="2897169" h="1327430">
                <a:moveTo>
                  <a:pt x="0" y="0"/>
                </a:moveTo>
                <a:lnTo>
                  <a:pt x="2897169" y="0"/>
                </a:lnTo>
                <a:lnTo>
                  <a:pt x="2897169" y="1327430"/>
                </a:lnTo>
                <a:lnTo>
                  <a:pt x="0" y="13274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3616F26-6A4D-721B-6E42-E704245F40DD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01655437"/>
              </p:ext>
            </p:extLst>
          </p:nvPr>
        </p:nvGraphicFramePr>
        <p:xfrm>
          <a:off x="1063902" y="2760057"/>
          <a:ext cx="16383000" cy="6975816"/>
        </p:xfrm>
        <a:graphic>
          <a:graphicData uri="http://schemas.openxmlformats.org/drawingml/2006/table">
            <a:tbl>
              <a:tblPr/>
              <a:tblGrid>
                <a:gridCol w="546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6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26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1. </a:t>
                      </a:r>
                      <a:r>
                        <a:rPr lang="en-US" altLang="zh-CN" sz="26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Bức</a:t>
                      </a:r>
                      <a:r>
                        <a:rPr lang="en-US" altLang="zh-CN" sz="26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26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tranh</a:t>
                      </a:r>
                      <a:r>
                        <a:rPr lang="en-US" altLang="zh-CN" sz="2600" b="1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26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chiều</a:t>
                      </a:r>
                      <a:r>
                        <a:rPr lang="en-US" altLang="zh-CN" sz="26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26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xuân</a:t>
                      </a:r>
                      <a:r>
                        <a:rPr lang="en-US" altLang="zh-CN" sz="26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26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trên</a:t>
                      </a:r>
                      <a:r>
                        <a:rPr lang="en-US" altLang="zh-CN" sz="26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26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bến</a:t>
                      </a:r>
                      <a:r>
                        <a:rPr lang="en-US" altLang="zh-CN" sz="26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26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vắng</a:t>
                      </a:r>
                      <a:r>
                        <a:rPr lang="en-US" altLang="zh-CN" sz="26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(</a:t>
                      </a:r>
                      <a:r>
                        <a:rPr lang="en-US" altLang="zh-CN" sz="26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khổ</a:t>
                      </a:r>
                      <a:r>
                        <a:rPr lang="en-US" altLang="zh-CN" sz="26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1)</a:t>
                      </a:r>
                      <a:endParaRPr lang="en-US" altLang="zh-CN" sz="2600" b="1" dirty="0">
                        <a:solidFill>
                          <a:schemeClr val="bg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26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2. </a:t>
                      </a:r>
                      <a:r>
                        <a:rPr lang="en-US" altLang="zh-CN" sz="26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Bức</a:t>
                      </a:r>
                      <a:r>
                        <a:rPr lang="en-US" altLang="zh-CN" sz="26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26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tranh</a:t>
                      </a:r>
                      <a:r>
                        <a:rPr lang="en-US" altLang="zh-CN" sz="2600" b="1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26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chiều</a:t>
                      </a:r>
                      <a:r>
                        <a:rPr lang="en-US" altLang="zh-CN" sz="26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26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xuân</a:t>
                      </a:r>
                      <a:r>
                        <a:rPr lang="en-US" altLang="zh-CN" sz="26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26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trên</a:t>
                      </a:r>
                      <a:r>
                        <a:rPr lang="en-US" altLang="zh-CN" sz="26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26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đường</a:t>
                      </a:r>
                      <a:r>
                        <a:rPr lang="en-US" altLang="zh-CN" sz="26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26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đê</a:t>
                      </a:r>
                      <a:r>
                        <a:rPr lang="en-US" altLang="zh-CN" sz="26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(</a:t>
                      </a:r>
                      <a:r>
                        <a:rPr lang="en-US" altLang="zh-CN" sz="26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khổ</a:t>
                      </a:r>
                      <a:r>
                        <a:rPr lang="en-US" altLang="zh-CN" sz="26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2)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26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3. </a:t>
                      </a:r>
                      <a:r>
                        <a:rPr lang="en-US" altLang="zh-CN" sz="26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Bức</a:t>
                      </a:r>
                      <a:r>
                        <a:rPr lang="en-US" altLang="zh-CN" sz="26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26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tranh</a:t>
                      </a:r>
                      <a:r>
                        <a:rPr lang="en-US" altLang="zh-CN" sz="26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26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chiều</a:t>
                      </a:r>
                      <a:r>
                        <a:rPr lang="en-US" altLang="zh-CN" sz="26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26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xuân</a:t>
                      </a:r>
                      <a:r>
                        <a:rPr lang="en-US" altLang="zh-CN" sz="26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26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trong</a:t>
                      </a:r>
                      <a:r>
                        <a:rPr lang="en-US" altLang="zh-CN" sz="26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26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đồng</a:t>
                      </a:r>
                      <a:r>
                        <a:rPr lang="en-US" altLang="zh-CN" sz="26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26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lúa</a:t>
                      </a:r>
                      <a:r>
                        <a:rPr lang="en-US" altLang="zh-CN" sz="26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(</a:t>
                      </a:r>
                      <a:r>
                        <a:rPr lang="en-US" altLang="zh-CN" sz="26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khổ</a:t>
                      </a:r>
                      <a:r>
                        <a:rPr lang="en-US" altLang="zh-CN" sz="26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3)</a:t>
                      </a:r>
                      <a:endParaRPr lang="en-US" altLang="zh-CN" sz="2600" b="1" dirty="0">
                        <a:solidFill>
                          <a:schemeClr val="bg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3344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b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b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b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6377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b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b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b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b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b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b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 Box 1">
            <a:extLst>
              <a:ext uri="{FF2B5EF4-FFF2-40B4-BE49-F238E27FC236}">
                <a16:creationId xmlns:a16="http://schemas.microsoft.com/office/drawing/2014/main" id="{89F9F878-8481-BF16-6B66-8A85BA8B7AD2}"/>
              </a:ext>
            </a:extLst>
          </p:cNvPr>
          <p:cNvSpPr txBox="1"/>
          <p:nvPr/>
        </p:nvSpPr>
        <p:spPr>
          <a:xfrm>
            <a:off x="1166718" y="4069889"/>
            <a:ext cx="15947992" cy="17281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000" b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Nhận</a:t>
            </a:r>
            <a:r>
              <a:rPr lang="en-US" altLang="zh-CN" sz="3000" b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b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xét</a:t>
            </a:r>
            <a:r>
              <a:rPr lang="en-US" altLang="zh-CN" sz="3000" b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b="1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chung</a:t>
            </a:r>
            <a:r>
              <a:rPr lang="en-US" altLang="zh-CN" sz="3000" b="1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:</a:t>
            </a:r>
            <a:endParaRPr lang="en-US" altLang="zh-CN" sz="3000" b="1" dirty="0">
              <a:solidFill>
                <a:schemeClr val="tx1"/>
              </a:solidFill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Bức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tranh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chiều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xuân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tuy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thoáng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buồn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và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vắng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lặng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nhưng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vẫn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ấm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áp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và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tràn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đầy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sức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sống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Cảnh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chiều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xuân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đó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mang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những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nét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đặc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trưng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cho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mùa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xuân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ở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miền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Bắc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nước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ta.</a:t>
            </a: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E434CC92-D369-5DA7-F025-36C297637538}"/>
              </a:ext>
            </a:extLst>
          </p:cNvPr>
          <p:cNvSpPr txBox="1"/>
          <p:nvPr/>
        </p:nvSpPr>
        <p:spPr>
          <a:xfrm>
            <a:off x="1220612" y="6160391"/>
            <a:ext cx="15894099" cy="336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3. </a:t>
            </a:r>
            <a:endParaRPr lang="en-US" altLang="zh-CN" sz="3000" dirty="0">
              <a:solidFill>
                <a:schemeClr val="tx1"/>
              </a:solidFill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-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Cảm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hứng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chủ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đạo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: ca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ngợi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vẻ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đẹp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tĩnh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lặng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trong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trẻo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yên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bình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giản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dị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nhưng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vẫn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tràn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đầy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sức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sống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của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cảnh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chiều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xuân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nơi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thôn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dã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và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tình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yêu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quê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hương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sâu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sắc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của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tác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giả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</a:t>
            </a:r>
            <a:endParaRPr lang="en-US" altLang="zh-CN" sz="3000" dirty="0">
              <a:solidFill>
                <a:schemeClr val="tx1"/>
              </a:solidFill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-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Nội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dung: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Bài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thơ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đã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khắc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họa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vẻ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đẹp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của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chiều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xuân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bình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dị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mộc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mạc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tĩnh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lặng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của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mùa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xuân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xứ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Bắc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Đồng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thời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diễn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tả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phong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cách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lãng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mạn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tâm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hồn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tinh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tế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và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tình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yêu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quê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hương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đất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nước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của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tác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0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giả</a:t>
            </a:r>
            <a:r>
              <a:rPr lang="en-US" altLang="zh-CN" sz="30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</a:t>
            </a: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775C6DDC-3AC7-FC4E-03C2-6CA29AA5DD40}"/>
              </a:ext>
            </a:extLst>
          </p:cNvPr>
          <p:cNvGrpSpPr/>
          <p:nvPr/>
        </p:nvGrpSpPr>
        <p:grpSpPr>
          <a:xfrm>
            <a:off x="4516804" y="647700"/>
            <a:ext cx="9149836" cy="1524508"/>
            <a:chOff x="0" y="0"/>
            <a:chExt cx="2409833" cy="401517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3F76D45-75E2-A250-DD09-B89F66C17D2E}"/>
                </a:ext>
              </a:extLst>
            </p:cNvPr>
            <p:cNvSpPr/>
            <p:nvPr/>
          </p:nvSpPr>
          <p:spPr>
            <a:xfrm>
              <a:off x="0" y="0"/>
              <a:ext cx="2409833" cy="401517"/>
            </a:xfrm>
            <a:custGeom>
              <a:avLst/>
              <a:gdLst/>
              <a:ahLst/>
              <a:cxnLst/>
              <a:rect l="l" t="t" r="r" b="b"/>
              <a:pathLst>
                <a:path w="2409833" h="401517">
                  <a:moveTo>
                    <a:pt x="43152" y="0"/>
                  </a:moveTo>
                  <a:lnTo>
                    <a:pt x="2366681" y="0"/>
                  </a:lnTo>
                  <a:cubicBezTo>
                    <a:pt x="2378126" y="0"/>
                    <a:pt x="2389102" y="4546"/>
                    <a:pt x="2397194" y="12639"/>
                  </a:cubicBezTo>
                  <a:cubicBezTo>
                    <a:pt x="2405287" y="20732"/>
                    <a:pt x="2409833" y="31708"/>
                    <a:pt x="2409833" y="43152"/>
                  </a:cubicBezTo>
                  <a:lnTo>
                    <a:pt x="2409833" y="358364"/>
                  </a:lnTo>
                  <a:cubicBezTo>
                    <a:pt x="2409833" y="382197"/>
                    <a:pt x="2390513" y="401517"/>
                    <a:pt x="2366681" y="401517"/>
                  </a:cubicBezTo>
                  <a:lnTo>
                    <a:pt x="43152" y="401517"/>
                  </a:lnTo>
                  <a:cubicBezTo>
                    <a:pt x="19320" y="401517"/>
                    <a:pt x="0" y="382197"/>
                    <a:pt x="0" y="358364"/>
                  </a:cubicBezTo>
                  <a:lnTo>
                    <a:pt x="0" y="43152"/>
                  </a:lnTo>
                  <a:cubicBezTo>
                    <a:pt x="0" y="19320"/>
                    <a:pt x="19320" y="0"/>
                    <a:pt x="43152" y="0"/>
                  </a:cubicBezTo>
                  <a:close/>
                </a:path>
              </a:pathLst>
            </a:custGeom>
            <a:solidFill>
              <a:srgbClr val="FFC65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BBB1B102-4993-C7FF-3DD8-526E70E3000D}"/>
                </a:ext>
              </a:extLst>
            </p:cNvPr>
            <p:cNvSpPr txBox="1"/>
            <p:nvPr/>
          </p:nvSpPr>
          <p:spPr>
            <a:xfrm>
              <a:off x="0" y="-38100"/>
              <a:ext cx="2409833" cy="439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8D13009D-4750-1B1D-B014-14612E86F66F}"/>
              </a:ext>
            </a:extLst>
          </p:cNvPr>
          <p:cNvSpPr txBox="1"/>
          <p:nvPr/>
        </p:nvSpPr>
        <p:spPr>
          <a:xfrm>
            <a:off x="4953000" y="894154"/>
            <a:ext cx="8458200" cy="8970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6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2. </a:t>
            </a:r>
            <a:r>
              <a:rPr lang="en-US" sz="44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Bức</a:t>
            </a:r>
            <a:r>
              <a:rPr lang="en-US" sz="4400" dirty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44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tranh</a:t>
            </a:r>
            <a:r>
              <a:rPr lang="en-US" sz="4400" dirty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44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Chiều</a:t>
            </a:r>
            <a:r>
              <a:rPr lang="en-US" sz="4400" dirty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44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xuân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557034"/>
              </a:solidFill>
              <a:effectLst/>
              <a:uLnTx/>
              <a:uFillTx/>
              <a:latin typeface="#9Slide03 BoosterNextFYBlack" panose="02000A03000000020004" pitchFamily="2" charset="0"/>
              <a:ea typeface="เอฟซี เดซี่"/>
              <a:cs typeface="เอฟซี เดซี่"/>
              <a:sym typeface="เอฟซี เดซี่"/>
            </a:endParaRPr>
          </a:p>
        </p:txBody>
      </p:sp>
    </p:spTree>
    <p:extLst>
      <p:ext uri="{BB962C8B-B14F-4D97-AF65-F5344CB8AC3E}">
        <p14:creationId xmlns:p14="http://schemas.microsoft.com/office/powerpoint/2010/main" val="145643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7" grpId="1"/>
      <p:bldP spid="18" grpId="0" build="p"/>
      <p:bldP spid="1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C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E733AE-8AA0-060D-8650-13051B2F5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321DE064-E0CB-7DCA-CFF5-0E5F8170CB80}"/>
              </a:ext>
            </a:extLst>
          </p:cNvPr>
          <p:cNvSpPr/>
          <p:nvPr/>
        </p:nvSpPr>
        <p:spPr>
          <a:xfrm>
            <a:off x="1220612" y="1070290"/>
            <a:ext cx="2897169" cy="1327430"/>
          </a:xfrm>
          <a:custGeom>
            <a:avLst/>
            <a:gdLst/>
            <a:ahLst/>
            <a:cxnLst/>
            <a:rect l="l" t="t" r="r" b="b"/>
            <a:pathLst>
              <a:path w="2897169" h="1327430">
                <a:moveTo>
                  <a:pt x="0" y="0"/>
                </a:moveTo>
                <a:lnTo>
                  <a:pt x="2897169" y="0"/>
                </a:lnTo>
                <a:lnTo>
                  <a:pt x="2897169" y="1327430"/>
                </a:lnTo>
                <a:lnTo>
                  <a:pt x="0" y="13274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15F8FDF-6FD4-FAF4-67C2-7666B8DB41A0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6284864"/>
              </p:ext>
            </p:extLst>
          </p:nvPr>
        </p:nvGraphicFramePr>
        <p:xfrm>
          <a:off x="907200" y="3327009"/>
          <a:ext cx="16459200" cy="5550291"/>
        </p:xfrm>
        <a:graphic>
          <a:graphicData uri="http://schemas.openxmlformats.org/drawingml/2006/table">
            <a:tbl>
              <a:tblPr/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99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1.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Bức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tranh</a:t>
                      </a:r>
                      <a:r>
                        <a:rPr lang="en-US" altLang="zh-CN" sz="3200" b="1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chiều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xuân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trên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bến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vắng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(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khổ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1)</a:t>
                      </a:r>
                      <a:endParaRPr lang="en-US" altLang="zh-CN" sz="3200" b="1" dirty="0">
                        <a:solidFill>
                          <a:schemeClr val="bg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2.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Bức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tranh</a:t>
                      </a:r>
                      <a:r>
                        <a:rPr lang="en-US" altLang="zh-CN" sz="3200" b="1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chiều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xuân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trên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đường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đê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(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khổ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2)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3.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Bức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tranh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chiều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xuân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trong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đồng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lúa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(</a:t>
                      </a:r>
                      <a:r>
                        <a:rPr lang="en-US" altLang="zh-CN" sz="3200" dirty="0" err="1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khổ</a:t>
                      </a:r>
                      <a:r>
                        <a:rPr lang="en-US" altLang="zh-CN" sz="3200" dirty="0">
                          <a:solidFill>
                            <a:schemeClr val="bg1"/>
                          </a:solidFill>
                          <a:latin typeface="#9Slide03 Arima Madurai Bold" panose="00000800000000000000" charset="0"/>
                          <a:ea typeface="Calibri" panose="020F0502020204030204"/>
                          <a:cs typeface="#9Slide03 Arima Madurai Bold" panose="00000800000000000000" charset="0"/>
                        </a:rPr>
                        <a:t> 3)</a:t>
                      </a:r>
                      <a:endParaRPr lang="en-US" altLang="zh-CN" sz="3200" b="1" dirty="0">
                        <a:solidFill>
                          <a:schemeClr val="bg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0350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altLang="zh-CN" sz="260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Calibri" panose="020F0502020204030204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Box 1">
            <a:extLst>
              <a:ext uri="{FF2B5EF4-FFF2-40B4-BE49-F238E27FC236}">
                <a16:creationId xmlns:a16="http://schemas.microsoft.com/office/drawing/2014/main" id="{150747B3-3EF0-4B5B-9643-7F9A7D66D299}"/>
              </a:ext>
            </a:extLst>
          </p:cNvPr>
          <p:cNvSpPr txBox="1"/>
          <p:nvPr/>
        </p:nvSpPr>
        <p:spPr>
          <a:xfrm>
            <a:off x="1184386" y="4950464"/>
            <a:ext cx="15655814" cy="35009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4. 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Nghệ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thuật</a:t>
            </a:r>
            <a:endParaRPr lang="en-US" altLang="zh-CN" sz="3600" dirty="0">
              <a:solidFill>
                <a:schemeClr val="tx1"/>
              </a:solidFill>
              <a:latin typeface="#9Slide03 Arima Madurai Bold" panose="00000800000000000000" charset="0"/>
              <a:ea typeface="Calibri" panose="020F0502020204030204"/>
              <a:cs typeface="#9Slide03 Arima Madurai Bold" panose="00000800000000000000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Tác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giả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sử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dụng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thể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thơ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8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chữ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giọng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điệu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nhẹ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nhàng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chậm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rãi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chọn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lựa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hình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ảnh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thiên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nhiên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gần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gũi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quen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thuộc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ngôn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ngữ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giàu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chất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tạo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hình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nhiều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màu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sắc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sử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dụng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từ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láy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tinh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tế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, 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nghệ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thuật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lấy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động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tả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 </a:t>
            </a:r>
            <a:r>
              <a:rPr lang="en-US" altLang="zh-CN" sz="3600" dirty="0" err="1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tĩnh</a:t>
            </a:r>
            <a:r>
              <a:rPr lang="en-US" altLang="zh-CN" sz="3600" dirty="0">
                <a:latin typeface="#9Slide03 Arima Madurai Bold" panose="00000800000000000000" charset="0"/>
                <a:ea typeface="Calibri" panose="020F0502020204030204"/>
                <a:cs typeface="#9Slide03 Arima Madurai Bold" panose="00000800000000000000" charset="0"/>
                <a:sym typeface="+mn-ea"/>
              </a:rPr>
              <a:t>.</a:t>
            </a:r>
          </a:p>
        </p:txBody>
      </p:sp>
      <p:grpSp>
        <p:nvGrpSpPr>
          <p:cNvPr id="10" name="Group 8">
            <a:extLst>
              <a:ext uri="{FF2B5EF4-FFF2-40B4-BE49-F238E27FC236}">
                <a16:creationId xmlns:a16="http://schemas.microsoft.com/office/drawing/2014/main" id="{5DAEDB6E-38EB-3260-ECB3-D0D3381BCFB5}"/>
              </a:ext>
            </a:extLst>
          </p:cNvPr>
          <p:cNvGrpSpPr/>
          <p:nvPr/>
        </p:nvGrpSpPr>
        <p:grpSpPr>
          <a:xfrm>
            <a:off x="4516804" y="647700"/>
            <a:ext cx="9149836" cy="1524508"/>
            <a:chOff x="0" y="0"/>
            <a:chExt cx="2409833" cy="401517"/>
          </a:xfrm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6B7179B5-E113-F103-9C31-3115C479D1B1}"/>
                </a:ext>
              </a:extLst>
            </p:cNvPr>
            <p:cNvSpPr/>
            <p:nvPr/>
          </p:nvSpPr>
          <p:spPr>
            <a:xfrm>
              <a:off x="0" y="0"/>
              <a:ext cx="2409833" cy="401517"/>
            </a:xfrm>
            <a:custGeom>
              <a:avLst/>
              <a:gdLst/>
              <a:ahLst/>
              <a:cxnLst/>
              <a:rect l="l" t="t" r="r" b="b"/>
              <a:pathLst>
                <a:path w="2409833" h="401517">
                  <a:moveTo>
                    <a:pt x="43152" y="0"/>
                  </a:moveTo>
                  <a:lnTo>
                    <a:pt x="2366681" y="0"/>
                  </a:lnTo>
                  <a:cubicBezTo>
                    <a:pt x="2378126" y="0"/>
                    <a:pt x="2389102" y="4546"/>
                    <a:pt x="2397194" y="12639"/>
                  </a:cubicBezTo>
                  <a:cubicBezTo>
                    <a:pt x="2405287" y="20732"/>
                    <a:pt x="2409833" y="31708"/>
                    <a:pt x="2409833" y="43152"/>
                  </a:cubicBezTo>
                  <a:lnTo>
                    <a:pt x="2409833" y="358364"/>
                  </a:lnTo>
                  <a:cubicBezTo>
                    <a:pt x="2409833" y="382197"/>
                    <a:pt x="2390513" y="401517"/>
                    <a:pt x="2366681" y="401517"/>
                  </a:cubicBezTo>
                  <a:lnTo>
                    <a:pt x="43152" y="401517"/>
                  </a:lnTo>
                  <a:cubicBezTo>
                    <a:pt x="19320" y="401517"/>
                    <a:pt x="0" y="382197"/>
                    <a:pt x="0" y="358364"/>
                  </a:cubicBezTo>
                  <a:lnTo>
                    <a:pt x="0" y="43152"/>
                  </a:lnTo>
                  <a:cubicBezTo>
                    <a:pt x="0" y="19320"/>
                    <a:pt x="19320" y="0"/>
                    <a:pt x="43152" y="0"/>
                  </a:cubicBezTo>
                  <a:close/>
                </a:path>
              </a:pathLst>
            </a:custGeom>
            <a:solidFill>
              <a:srgbClr val="FFC65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39614248-7E77-3F24-4484-D4A29DA2DE12}"/>
                </a:ext>
              </a:extLst>
            </p:cNvPr>
            <p:cNvSpPr txBox="1"/>
            <p:nvPr/>
          </p:nvSpPr>
          <p:spPr>
            <a:xfrm>
              <a:off x="0" y="-38100"/>
              <a:ext cx="2409833" cy="439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TextBox 13">
            <a:extLst>
              <a:ext uri="{FF2B5EF4-FFF2-40B4-BE49-F238E27FC236}">
                <a16:creationId xmlns:a16="http://schemas.microsoft.com/office/drawing/2014/main" id="{8DE4CA16-3822-9154-B76D-331EF7641BD1}"/>
              </a:ext>
            </a:extLst>
          </p:cNvPr>
          <p:cNvSpPr txBox="1"/>
          <p:nvPr/>
        </p:nvSpPr>
        <p:spPr>
          <a:xfrm>
            <a:off x="4953000" y="955493"/>
            <a:ext cx="8458200" cy="8970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6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2. </a:t>
            </a:r>
            <a:r>
              <a:rPr lang="en-US" sz="44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Bức</a:t>
            </a:r>
            <a:r>
              <a:rPr lang="en-US" sz="4400" dirty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44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tranh</a:t>
            </a:r>
            <a:r>
              <a:rPr lang="en-US" sz="4400" dirty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44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Chiều</a:t>
            </a:r>
            <a:r>
              <a:rPr lang="en-US" sz="4400" dirty="0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 </a:t>
            </a:r>
            <a:r>
              <a:rPr lang="en-US" sz="4400" dirty="0" err="1">
                <a:solidFill>
                  <a:srgbClr val="557034"/>
                </a:solidFill>
                <a:latin typeface="#9Slide03 BoosterNextFYBlack" panose="02000A03000000020004" pitchFamily="2" charset="0"/>
                <a:ea typeface="เอฟซี เดซี่"/>
                <a:cs typeface="เอฟซี เดซี่"/>
                <a:sym typeface="เอฟซี เดซี่"/>
              </a:rPr>
              <a:t>xuân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557034"/>
              </a:solidFill>
              <a:effectLst/>
              <a:uLnTx/>
              <a:uFillTx/>
              <a:latin typeface="#9Slide03 BoosterNextFYBlack" panose="02000A03000000020004" pitchFamily="2" charset="0"/>
              <a:ea typeface="เอฟซี เดซี่"/>
              <a:cs typeface="เอฟซี เดซี่"/>
              <a:sym typeface="เอฟซี เดซี่"/>
            </a:endParaRPr>
          </a:p>
        </p:txBody>
      </p:sp>
    </p:spTree>
    <p:extLst>
      <p:ext uri="{BB962C8B-B14F-4D97-AF65-F5344CB8AC3E}">
        <p14:creationId xmlns:p14="http://schemas.microsoft.com/office/powerpoint/2010/main" val="51744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9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01*471"/>
  <p:tag name="TABLE_ENDDRAG_RECT" val="27*39*901*4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05*490"/>
  <p:tag name="TABLE_ENDDRAG_RECT" val="21*26*905*49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05*490"/>
  <p:tag name="TABLE_ENDDRAG_RECT" val="21*26*905*49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05*490"/>
  <p:tag name="TABLE_ENDDRAG_RECT" val="21*26*905*49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05*490"/>
  <p:tag name="TABLE_ENDDRAG_RECT" val="21*26*905*49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05*462"/>
  <p:tag name="TABLE_ENDDRAG_RECT" val="21*40*905*4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1089</Words>
  <Application>Microsoft Office PowerPoint</Application>
  <PresentationFormat>Custom</PresentationFormat>
  <Paragraphs>114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#9Slide03 BoosterNextFYBlack</vt:lpstr>
      <vt:lpstr>Arial</vt:lpstr>
      <vt:lpstr>Times New Roman</vt:lpstr>
      <vt:lpstr>Calibri</vt:lpstr>
      <vt:lpstr>#9Slide05 SVNLifehack Script</vt:lpstr>
      <vt:lpstr>เอฟซี เดซี่</vt:lpstr>
      <vt:lpstr>Dreaming Outloud Sans</vt:lpstr>
      <vt:lpstr>#9Slide03 Arima Madurai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Green Cute Playful Illustrated Group Project Presentation</dc:title>
  <cp:lastModifiedBy>Windows 11</cp:lastModifiedBy>
  <cp:revision>10</cp:revision>
  <dcterms:created xsi:type="dcterms:W3CDTF">2006-08-16T00:00:00Z</dcterms:created>
  <dcterms:modified xsi:type="dcterms:W3CDTF">2025-05-12T01:40:57Z</dcterms:modified>
  <dc:identifier>DAGXyINZ8yg</dc:identifier>
</cp:coreProperties>
</file>