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0"/>
  </p:notesMasterIdLst>
  <p:sldIdLst>
    <p:sldId id="268" r:id="rId4"/>
    <p:sldId id="276" r:id="rId5"/>
    <p:sldId id="275" r:id="rId6"/>
    <p:sldId id="311" r:id="rId7"/>
    <p:sldId id="278" r:id="rId8"/>
    <p:sldId id="310" r:id="rId9"/>
    <p:sldId id="313" r:id="rId10"/>
    <p:sldId id="312" r:id="rId11"/>
    <p:sldId id="314" r:id="rId12"/>
    <p:sldId id="315" r:id="rId13"/>
    <p:sldId id="279" r:id="rId14"/>
    <p:sldId id="280" r:id="rId15"/>
    <p:sldId id="281" r:id="rId16"/>
    <p:sldId id="316" r:id="rId17"/>
    <p:sldId id="282" r:id="rId18"/>
    <p:sldId id="285" r:id="rId19"/>
    <p:sldId id="321" r:id="rId20"/>
    <p:sldId id="317" r:id="rId21"/>
    <p:sldId id="320" r:id="rId22"/>
    <p:sldId id="318" r:id="rId23"/>
    <p:sldId id="319" r:id="rId24"/>
    <p:sldId id="286" r:id="rId25"/>
    <p:sldId id="262" r:id="rId26"/>
    <p:sldId id="290" r:id="rId27"/>
    <p:sldId id="288" r:id="rId28"/>
    <p:sldId id="287" r:id="rId29"/>
    <p:sldId id="322" r:id="rId30"/>
    <p:sldId id="257" r:id="rId31"/>
    <p:sldId id="295" r:id="rId32"/>
    <p:sldId id="304" r:id="rId33"/>
    <p:sldId id="323" r:id="rId34"/>
    <p:sldId id="283" r:id="rId35"/>
    <p:sldId id="284" r:id="rId36"/>
    <p:sldId id="261" r:id="rId37"/>
    <p:sldId id="291" r:id="rId38"/>
    <p:sldId id="294" r:id="rId39"/>
    <p:sldId id="289" r:id="rId40"/>
    <p:sldId id="292" r:id="rId41"/>
    <p:sldId id="298" r:id="rId42"/>
    <p:sldId id="300" r:id="rId43"/>
    <p:sldId id="293" r:id="rId44"/>
    <p:sldId id="299" r:id="rId45"/>
    <p:sldId id="303" r:id="rId46"/>
    <p:sldId id="258" r:id="rId47"/>
    <p:sldId id="259" r:id="rId48"/>
    <p:sldId id="260" r:id="rId4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t>11/05/2025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t>‹#›</a:t>
            </a:fld>
            <a:endParaRPr lang="en-GB"/>
          </a:p>
        </p:txBody>
      </p:sp>
    </p:spTree>
    <p:extLst>
      <p:ext uri="{BB962C8B-B14F-4D97-AF65-F5344CB8AC3E}">
        <p14:creationId xmlns:p14="http://schemas.microsoft.com/office/powerpoint/2010/main" val="34139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pPr/>
              <a:t>1</a:t>
            </a:fld>
            <a:endParaRPr lang="zh-CN" altLang="en-US" smtClean="0">
              <a:solidFill>
                <a:prstClr val="black"/>
              </a:solidFill>
            </a:endParaRPr>
          </a:p>
        </p:txBody>
      </p:sp>
    </p:spTree>
    <p:extLst>
      <p:ext uri="{BB962C8B-B14F-4D97-AF65-F5344CB8AC3E}">
        <p14:creationId xmlns:p14="http://schemas.microsoft.com/office/powerpoint/2010/main" val="212120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45111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38768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pPr>
                <a:defRPr/>
              </a:pPr>
              <a:t>5/11/2025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pPr>
                <a:defRPr/>
              </a:pPr>
              <a:t>‹#›</a:t>
            </a:fld>
            <a:endParaRPr lang="en-US"/>
          </a:p>
        </p:txBody>
      </p:sp>
    </p:spTree>
    <p:extLst>
      <p:ext uri="{BB962C8B-B14F-4D97-AF65-F5344CB8AC3E}">
        <p14:creationId xmlns:p14="http://schemas.microsoft.com/office/powerpoint/2010/main" val="11211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pPr>
                <a:defRPr/>
              </a:pPr>
              <a:t>5/11/2025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pPr>
                <a:defRPr/>
              </a:pPr>
              <a:t>‹#›</a:t>
            </a:fld>
            <a:endParaRPr lang="en-US"/>
          </a:p>
        </p:txBody>
      </p:sp>
    </p:spTree>
    <p:extLst>
      <p:ext uri="{BB962C8B-B14F-4D97-AF65-F5344CB8AC3E}">
        <p14:creationId xmlns:p14="http://schemas.microsoft.com/office/powerpoint/2010/main" val="301198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pPr>
                <a:defRPr/>
              </a:pPr>
              <a:t>5/11/2025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pPr>
                <a:defRPr/>
              </a:pPr>
              <a:t>‹#›</a:t>
            </a:fld>
            <a:endParaRPr lang="en-US"/>
          </a:p>
        </p:txBody>
      </p:sp>
    </p:spTree>
    <p:extLst>
      <p:ext uri="{BB962C8B-B14F-4D97-AF65-F5344CB8AC3E}">
        <p14:creationId xmlns:p14="http://schemas.microsoft.com/office/powerpoint/2010/main" val="244569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pPr>
                <a:defRPr/>
              </a:pPr>
              <a:t>5/11/2025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pPr>
                <a:defRPr/>
              </a:pPr>
              <a:t>‹#›</a:t>
            </a:fld>
            <a:endParaRPr lang="en-US"/>
          </a:p>
        </p:txBody>
      </p:sp>
    </p:spTree>
    <p:extLst>
      <p:ext uri="{BB962C8B-B14F-4D97-AF65-F5344CB8AC3E}">
        <p14:creationId xmlns:p14="http://schemas.microsoft.com/office/powerpoint/2010/main" val="104278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pPr>
                <a:defRPr/>
              </a:pPr>
              <a:t>5/11/2025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pPr>
                <a:defRPr/>
              </a:pPr>
              <a:t>‹#›</a:t>
            </a:fld>
            <a:endParaRPr lang="en-US"/>
          </a:p>
        </p:txBody>
      </p:sp>
    </p:spTree>
    <p:extLst>
      <p:ext uri="{BB962C8B-B14F-4D97-AF65-F5344CB8AC3E}">
        <p14:creationId xmlns:p14="http://schemas.microsoft.com/office/powerpoint/2010/main" val="321113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pPr>
                <a:defRPr/>
              </a:pPr>
              <a:t>5/11/2025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pPr>
                <a:defRPr/>
              </a:pPr>
              <a:t>‹#›</a:t>
            </a:fld>
            <a:endParaRPr lang="en-US"/>
          </a:p>
        </p:txBody>
      </p:sp>
    </p:spTree>
    <p:extLst>
      <p:ext uri="{BB962C8B-B14F-4D97-AF65-F5344CB8AC3E}">
        <p14:creationId xmlns:p14="http://schemas.microsoft.com/office/powerpoint/2010/main" val="44700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pPr>
                <a:defRPr/>
              </a:pPr>
              <a:t>5/11/2025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pPr>
                <a:defRPr/>
              </a:pPr>
              <a:t>‹#›</a:t>
            </a:fld>
            <a:endParaRPr lang="en-US"/>
          </a:p>
        </p:txBody>
      </p:sp>
    </p:spTree>
    <p:extLst>
      <p:ext uri="{BB962C8B-B14F-4D97-AF65-F5344CB8AC3E}">
        <p14:creationId xmlns:p14="http://schemas.microsoft.com/office/powerpoint/2010/main" val="62340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pPr>
                <a:defRPr/>
              </a:pPr>
              <a:t>5/11/2025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pPr>
                <a:defRPr/>
              </a:pPr>
              <a:t>‹#›</a:t>
            </a:fld>
            <a:endParaRPr lang="en-US"/>
          </a:p>
        </p:txBody>
      </p:sp>
    </p:spTree>
    <p:extLst>
      <p:ext uri="{BB962C8B-B14F-4D97-AF65-F5344CB8AC3E}">
        <p14:creationId xmlns:p14="http://schemas.microsoft.com/office/powerpoint/2010/main" val="477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pPr>
                <a:defRPr/>
              </a:pPr>
              <a:t>5/11/2025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pPr>
                <a:defRPr/>
              </a:pPr>
              <a:t>‹#›</a:t>
            </a:fld>
            <a:endParaRPr lang="en-US"/>
          </a:p>
        </p:txBody>
      </p:sp>
    </p:spTree>
    <p:extLst>
      <p:ext uri="{BB962C8B-B14F-4D97-AF65-F5344CB8AC3E}">
        <p14:creationId xmlns:p14="http://schemas.microsoft.com/office/powerpoint/2010/main" val="30909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pPr>
                <a:defRPr/>
              </a:pPr>
              <a:t>5/11/2025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pPr>
                <a:defRPr/>
              </a:pPr>
              <a:t>‹#›</a:t>
            </a:fld>
            <a:endParaRPr lang="en-US"/>
          </a:p>
        </p:txBody>
      </p:sp>
    </p:spTree>
    <p:extLst>
      <p:ext uri="{BB962C8B-B14F-4D97-AF65-F5344CB8AC3E}">
        <p14:creationId xmlns:p14="http://schemas.microsoft.com/office/powerpoint/2010/main" val="66343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pPr>
                <a:defRPr/>
              </a:pPr>
              <a:t>5/11/2025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pPr>
                <a:defRPr/>
              </a:pPr>
              <a:t>‹#›</a:t>
            </a:fld>
            <a:endParaRPr lang="en-US"/>
          </a:p>
        </p:txBody>
      </p:sp>
    </p:spTree>
    <p:extLst>
      <p:ext uri="{BB962C8B-B14F-4D97-AF65-F5344CB8AC3E}">
        <p14:creationId xmlns:p14="http://schemas.microsoft.com/office/powerpoint/2010/main" val="369583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507446" y="4029394"/>
            <a:ext cx="8860971" cy="6257606"/>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19277" y="4207328"/>
            <a:ext cx="7668725" cy="5415644"/>
          </a:xfrm>
          <a:prstGeom prst="rect">
            <a:avLst/>
          </a:prstGeom>
        </p:spPr>
      </p:pic>
    </p:spTree>
    <p:extLst>
      <p:ext uri="{BB962C8B-B14F-4D97-AF65-F5344CB8AC3E}">
        <p14:creationId xmlns:p14="http://schemas.microsoft.com/office/powerpoint/2010/main" val="231812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3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13502641" y="-37230"/>
            <a:ext cx="4785360" cy="4499218"/>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183615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spTree>
    <p:extLst>
      <p:ext uri="{BB962C8B-B14F-4D97-AF65-F5344CB8AC3E}">
        <p14:creationId xmlns:p14="http://schemas.microsoft.com/office/powerpoint/2010/main" val="423930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33290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452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1" y="0"/>
            <a:ext cx="5943600" cy="352044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418521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6810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2025/5/11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586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内容占位符 2"/>
          <p:cNvSpPr>
            <a:spLocks noGrp="1"/>
          </p:cNvSpPr>
          <p:nvPr>
            <p:ph idx="1" hasCustomPrompt="1"/>
          </p:nvPr>
        </p:nvSpPr>
        <p:spPr>
          <a:xfrm>
            <a:off x="7774783" y="1481139"/>
            <a:ext cx="9258300" cy="7310437"/>
          </a:xfrm>
        </p:spPr>
        <p:txBody>
          <a:bodyPr/>
          <a:lstStyle>
            <a:lvl1pPr>
              <a:defRPr sz="4792"/>
            </a:lvl1pPr>
            <a:lvl2pPr>
              <a:defRPr sz="4194"/>
            </a:lvl2pPr>
            <a:lvl3pPr>
              <a:defRPr sz="3594"/>
            </a:lvl3pPr>
            <a:lvl4pPr>
              <a:defRPr sz="2996"/>
            </a:lvl4pPr>
            <a:lvl5pPr>
              <a:defRPr sz="2996"/>
            </a:lvl5pPr>
            <a:lvl6pPr>
              <a:defRPr sz="2996"/>
            </a:lvl6pPr>
            <a:lvl7pPr>
              <a:defRPr sz="2996"/>
            </a:lvl7pPr>
            <a:lvl8pPr>
              <a:defRPr sz="2996"/>
            </a:lvl8pPr>
            <a:lvl9pPr>
              <a:defRPr sz="299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2025/5/11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86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图片占位符 2"/>
          <p:cNvSpPr>
            <a:spLocks noGrp="1"/>
          </p:cNvSpPr>
          <p:nvPr>
            <p:ph type="pic" idx="1"/>
          </p:nvPr>
        </p:nvSpPr>
        <p:spPr>
          <a:xfrm>
            <a:off x="7774783" y="1481139"/>
            <a:ext cx="9258300" cy="7310437"/>
          </a:xfrm>
        </p:spPr>
        <p:txBody>
          <a:bodyPr/>
          <a:lstStyle>
            <a:lvl1pPr marL="0" indent="0">
              <a:buNone/>
              <a:defRPr sz="4792"/>
            </a:lvl1pPr>
            <a:lvl2pPr marL="684695" indent="0">
              <a:buNone/>
              <a:defRPr sz="4194"/>
            </a:lvl2pPr>
            <a:lvl3pPr marL="1369391" indent="0">
              <a:buNone/>
              <a:defRPr sz="3594"/>
            </a:lvl3pPr>
            <a:lvl4pPr marL="2054085" indent="0">
              <a:buNone/>
              <a:defRPr sz="2996"/>
            </a:lvl4pPr>
            <a:lvl5pPr marL="2738780" indent="0">
              <a:buNone/>
              <a:defRPr sz="2996"/>
            </a:lvl5pPr>
            <a:lvl6pPr marL="3423476" indent="0">
              <a:buNone/>
              <a:defRPr sz="2996"/>
            </a:lvl6pPr>
            <a:lvl7pPr marL="4108171" indent="0">
              <a:buNone/>
              <a:defRPr sz="2996"/>
            </a:lvl7pPr>
            <a:lvl8pPr marL="4792867" indent="0">
              <a:buNone/>
              <a:defRPr sz="2996"/>
            </a:lvl8pPr>
            <a:lvl9pPr marL="5477561" indent="0">
              <a:buNone/>
              <a:defRPr sz="2996"/>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2025/5/11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27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2025/5/11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9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6"/>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0" y="547688"/>
            <a:ext cx="11601450" cy="871775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2025/5/11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92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2" y="9426210"/>
            <a:ext cx="18288283" cy="845455"/>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82553" tIns="182553" rIns="182553" bIns="182553" anchor="ctr" anchorCtr="0">
            <a:noAutofit/>
          </a:bodyPr>
          <a:lstStyle/>
          <a:p>
            <a:endParaRPr sz="3594">
              <a:solidFill>
                <a:prstClr val="black"/>
              </a:solidFill>
            </a:endParaRPr>
          </a:p>
        </p:txBody>
      </p:sp>
      <p:pic>
        <p:nvPicPr>
          <p:cNvPr id="10" name="Google Shape;10;p2"/>
          <p:cNvPicPr preferRelativeResize="0"/>
          <p:nvPr/>
        </p:nvPicPr>
        <p:blipFill>
          <a:blip r:embed="rId2"/>
          <a:stretch>
            <a:fillRect/>
          </a:stretch>
        </p:blipFill>
        <p:spPr>
          <a:xfrm rot="10800000" flipH="1">
            <a:off x="-108647" y="5079951"/>
            <a:ext cx="2369500" cy="3337249"/>
          </a:xfrm>
          <a:prstGeom prst="rect">
            <a:avLst/>
          </a:prstGeom>
          <a:noFill/>
          <a:ln>
            <a:noFill/>
          </a:ln>
        </p:spPr>
      </p:pic>
      <p:pic>
        <p:nvPicPr>
          <p:cNvPr id="11" name="Google Shape;11;p2"/>
          <p:cNvPicPr preferRelativeResize="0"/>
          <p:nvPr/>
        </p:nvPicPr>
        <p:blipFill>
          <a:blip r:embed="rId3"/>
          <a:stretch>
            <a:fillRect/>
          </a:stretch>
        </p:blipFill>
        <p:spPr>
          <a:xfrm rot="2101870">
            <a:off x="935299" y="2426995"/>
            <a:ext cx="2839510" cy="923400"/>
          </a:xfrm>
          <a:prstGeom prst="rect">
            <a:avLst/>
          </a:prstGeom>
          <a:noFill/>
          <a:ln>
            <a:noFill/>
          </a:ln>
        </p:spPr>
      </p:pic>
      <p:sp>
        <p:nvSpPr>
          <p:cNvPr id="12" name="Google Shape;12;p2"/>
          <p:cNvSpPr txBox="1">
            <a:spLocks noGrp="1"/>
          </p:cNvSpPr>
          <p:nvPr>
            <p:ph type="subTitle" idx="1"/>
          </p:nvPr>
        </p:nvSpPr>
        <p:spPr>
          <a:xfrm>
            <a:off x="4061650" y="7124200"/>
            <a:ext cx="12799801"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94">
                <a:solidFill>
                  <a:schemeClr val="accent3"/>
                </a:solidFill>
              </a:defRPr>
            </a:lvl1pPr>
            <a:lvl2pPr lvl="1" rtl="0">
              <a:lnSpc>
                <a:spcPct val="100000"/>
              </a:lnSpc>
              <a:spcBef>
                <a:spcPts val="0"/>
              </a:spcBef>
              <a:spcAft>
                <a:spcPts val="0"/>
              </a:spcAft>
              <a:buSzPts val="1600"/>
              <a:buNone/>
              <a:defRPr sz="3198"/>
            </a:lvl2pPr>
            <a:lvl3pPr lvl="2" rtl="0">
              <a:lnSpc>
                <a:spcPct val="100000"/>
              </a:lnSpc>
              <a:spcBef>
                <a:spcPts val="0"/>
              </a:spcBef>
              <a:spcAft>
                <a:spcPts val="0"/>
              </a:spcAft>
              <a:buSzPts val="1600"/>
              <a:buNone/>
              <a:defRPr sz="3198"/>
            </a:lvl3pPr>
            <a:lvl4pPr lvl="3" rtl="0">
              <a:lnSpc>
                <a:spcPct val="100000"/>
              </a:lnSpc>
              <a:spcBef>
                <a:spcPts val="0"/>
              </a:spcBef>
              <a:spcAft>
                <a:spcPts val="0"/>
              </a:spcAft>
              <a:buSzPts val="1600"/>
              <a:buNone/>
              <a:defRPr sz="3198"/>
            </a:lvl4pPr>
            <a:lvl5pPr lvl="4" rtl="0">
              <a:lnSpc>
                <a:spcPct val="100000"/>
              </a:lnSpc>
              <a:spcBef>
                <a:spcPts val="0"/>
              </a:spcBef>
              <a:spcAft>
                <a:spcPts val="0"/>
              </a:spcAft>
              <a:buSzPts val="1600"/>
              <a:buNone/>
              <a:defRPr sz="3198"/>
            </a:lvl5pPr>
            <a:lvl6pPr lvl="5" rtl="0">
              <a:lnSpc>
                <a:spcPct val="100000"/>
              </a:lnSpc>
              <a:spcBef>
                <a:spcPts val="0"/>
              </a:spcBef>
              <a:spcAft>
                <a:spcPts val="0"/>
              </a:spcAft>
              <a:buSzPts val="1600"/>
              <a:buNone/>
              <a:defRPr sz="3198"/>
            </a:lvl6pPr>
            <a:lvl7pPr lvl="6" rtl="0">
              <a:lnSpc>
                <a:spcPct val="100000"/>
              </a:lnSpc>
              <a:spcBef>
                <a:spcPts val="0"/>
              </a:spcBef>
              <a:spcAft>
                <a:spcPts val="0"/>
              </a:spcAft>
              <a:buSzPts val="1600"/>
              <a:buNone/>
              <a:defRPr sz="3198"/>
            </a:lvl7pPr>
            <a:lvl8pPr lvl="7" rtl="0">
              <a:lnSpc>
                <a:spcPct val="100000"/>
              </a:lnSpc>
              <a:spcBef>
                <a:spcPts val="0"/>
              </a:spcBef>
              <a:spcAft>
                <a:spcPts val="0"/>
              </a:spcAft>
              <a:buSzPts val="1600"/>
              <a:buNone/>
              <a:defRPr sz="3198"/>
            </a:lvl8pPr>
            <a:lvl9pPr lvl="8" rtl="0">
              <a:lnSpc>
                <a:spcPct val="100000"/>
              </a:lnSpc>
              <a:spcBef>
                <a:spcPts val="0"/>
              </a:spcBef>
              <a:spcAft>
                <a:spcPts val="0"/>
              </a:spcAft>
              <a:buSzPts val="1600"/>
              <a:buNone/>
              <a:defRPr sz="3198"/>
            </a:lvl9pPr>
          </a:lstStyle>
          <a:p>
            <a:endParaRPr/>
          </a:p>
        </p:txBody>
      </p:sp>
      <p:sp>
        <p:nvSpPr>
          <p:cNvPr id="13" name="Google Shape;13;p2"/>
          <p:cNvSpPr txBox="1">
            <a:spLocks noGrp="1"/>
          </p:cNvSpPr>
          <p:nvPr>
            <p:ph type="ctrTitle"/>
          </p:nvPr>
        </p:nvSpPr>
        <p:spPr>
          <a:xfrm>
            <a:off x="4061650" y="1930950"/>
            <a:ext cx="12799801" cy="480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12976" b="0"/>
            </a:lvl1pPr>
            <a:lvl2pPr lvl="1" algn="ctr" rtl="0">
              <a:spcBef>
                <a:spcPts val="0"/>
              </a:spcBef>
              <a:spcAft>
                <a:spcPts val="0"/>
              </a:spcAft>
              <a:buSzPts val="7200"/>
              <a:buNone/>
              <a:defRPr sz="14376"/>
            </a:lvl2pPr>
            <a:lvl3pPr lvl="2" algn="ctr" rtl="0">
              <a:spcBef>
                <a:spcPts val="0"/>
              </a:spcBef>
              <a:spcAft>
                <a:spcPts val="0"/>
              </a:spcAft>
              <a:buSzPts val="7200"/>
              <a:buNone/>
              <a:defRPr sz="14376"/>
            </a:lvl3pPr>
            <a:lvl4pPr lvl="3" algn="ctr" rtl="0">
              <a:spcBef>
                <a:spcPts val="0"/>
              </a:spcBef>
              <a:spcAft>
                <a:spcPts val="0"/>
              </a:spcAft>
              <a:buSzPts val="7200"/>
              <a:buNone/>
              <a:defRPr sz="14376"/>
            </a:lvl4pPr>
            <a:lvl5pPr lvl="4" algn="ctr" rtl="0">
              <a:spcBef>
                <a:spcPts val="0"/>
              </a:spcBef>
              <a:spcAft>
                <a:spcPts val="0"/>
              </a:spcAft>
              <a:buSzPts val="7200"/>
              <a:buNone/>
              <a:defRPr sz="14376"/>
            </a:lvl5pPr>
            <a:lvl6pPr lvl="5" algn="ctr" rtl="0">
              <a:spcBef>
                <a:spcPts val="0"/>
              </a:spcBef>
              <a:spcAft>
                <a:spcPts val="0"/>
              </a:spcAft>
              <a:buSzPts val="7200"/>
              <a:buNone/>
              <a:defRPr sz="14376"/>
            </a:lvl6pPr>
            <a:lvl7pPr lvl="6" algn="ctr" rtl="0">
              <a:spcBef>
                <a:spcPts val="0"/>
              </a:spcBef>
              <a:spcAft>
                <a:spcPts val="0"/>
              </a:spcAft>
              <a:buSzPts val="7200"/>
              <a:buNone/>
              <a:defRPr sz="14376"/>
            </a:lvl7pPr>
            <a:lvl8pPr lvl="7" algn="ctr" rtl="0">
              <a:spcBef>
                <a:spcPts val="0"/>
              </a:spcBef>
              <a:spcAft>
                <a:spcPts val="0"/>
              </a:spcAft>
              <a:buSzPts val="7200"/>
              <a:buNone/>
              <a:defRPr sz="14376"/>
            </a:lvl8pPr>
            <a:lvl9pPr lvl="8" algn="ctr" rtl="0">
              <a:spcBef>
                <a:spcPts val="0"/>
              </a:spcBef>
              <a:spcAft>
                <a:spcPts val="0"/>
              </a:spcAft>
              <a:buSzPts val="7200"/>
              <a:buNone/>
              <a:defRPr sz="14376"/>
            </a:lvl9pPr>
          </a:lstStyle>
          <a:p>
            <a:endParaRPr/>
          </a:p>
        </p:txBody>
      </p:sp>
      <p:pic>
        <p:nvPicPr>
          <p:cNvPr id="14" name="Google Shape;14;p2"/>
          <p:cNvPicPr preferRelativeResize="0"/>
          <p:nvPr/>
        </p:nvPicPr>
        <p:blipFill>
          <a:blip r:embed="rId4"/>
          <a:stretch>
            <a:fillRect/>
          </a:stretch>
        </p:blipFill>
        <p:spPr>
          <a:xfrm rot="4065820">
            <a:off x="3605156" y="-1187892"/>
            <a:ext cx="2334545" cy="2736836"/>
          </a:xfrm>
          <a:prstGeom prst="rect">
            <a:avLst/>
          </a:prstGeom>
          <a:noFill/>
          <a:ln>
            <a:noFill/>
          </a:ln>
        </p:spPr>
      </p:pic>
      <p:pic>
        <p:nvPicPr>
          <p:cNvPr id="15" name="Google Shape;15;p2"/>
          <p:cNvPicPr preferRelativeResize="0"/>
          <p:nvPr/>
        </p:nvPicPr>
        <p:blipFill>
          <a:blip r:embed="rId5"/>
          <a:stretch>
            <a:fillRect/>
          </a:stretch>
        </p:blipFill>
        <p:spPr>
          <a:xfrm>
            <a:off x="-2151016" y="-2263348"/>
            <a:ext cx="7283179" cy="6120286"/>
          </a:xfrm>
          <a:prstGeom prst="rect">
            <a:avLst/>
          </a:prstGeom>
          <a:noFill/>
          <a:ln>
            <a:noFill/>
          </a:ln>
        </p:spPr>
      </p:pic>
      <p:pic>
        <p:nvPicPr>
          <p:cNvPr id="16" name="Google Shape;16;p2"/>
          <p:cNvPicPr preferRelativeResize="0"/>
          <p:nvPr/>
        </p:nvPicPr>
        <p:blipFill>
          <a:blip r:embed="rId6"/>
          <a:stretch>
            <a:fillRect/>
          </a:stretch>
        </p:blipFill>
        <p:spPr>
          <a:xfrm rot="1392348">
            <a:off x="-1876054" y="1858791"/>
            <a:ext cx="5452698" cy="4842526"/>
          </a:xfrm>
          <a:prstGeom prst="rect">
            <a:avLst/>
          </a:prstGeom>
          <a:noFill/>
          <a:ln>
            <a:noFill/>
          </a:ln>
        </p:spPr>
      </p:pic>
      <p:pic>
        <p:nvPicPr>
          <p:cNvPr id="17" name="Google Shape;17;p2"/>
          <p:cNvPicPr preferRelativeResize="0"/>
          <p:nvPr/>
        </p:nvPicPr>
        <p:blipFill>
          <a:blip r:embed="rId7"/>
          <a:stretch>
            <a:fillRect/>
          </a:stretch>
        </p:blipFill>
        <p:spPr>
          <a:xfrm rot="504750">
            <a:off x="15457995" y="5934330"/>
            <a:ext cx="4772512" cy="5504634"/>
          </a:xfrm>
          <a:prstGeom prst="rect">
            <a:avLst/>
          </a:prstGeom>
          <a:noFill/>
          <a:ln>
            <a:noFill/>
          </a:ln>
        </p:spPr>
      </p:pic>
    </p:spTree>
    <p:extLst>
      <p:ext uri="{BB962C8B-B14F-4D97-AF65-F5344CB8AC3E}">
        <p14:creationId xmlns:p14="http://schemas.microsoft.com/office/powerpoint/2010/main" val="385944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pPr>
                <a:defRPr/>
              </a:pPr>
              <a:t>5/11/2025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0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9"/>
            <a:ext cx="15773401"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1" y="2738438"/>
            <a:ext cx="15773401"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1" y="9534527"/>
            <a:ext cx="4114800" cy="547687"/>
          </a:xfrm>
          <a:prstGeom prst="rect">
            <a:avLst/>
          </a:prstGeom>
        </p:spPr>
        <p:txBody>
          <a:bodyPr vert="horz" lIns="91440" tIns="45720" rIns="91440" bIns="45720" rtlCol="0" anchor="ctr"/>
          <a:lstStyle>
            <a:lvl1pPr algn="l">
              <a:defRPr sz="1798">
                <a:solidFill>
                  <a:schemeClr val="tx1">
                    <a:tint val="75000"/>
                  </a:schemeClr>
                </a:solidFill>
              </a:defRPr>
            </a:lvl1pPr>
          </a:lstStyle>
          <a:p>
            <a:fld id="{D1D3BADC-D1F4-4DC1-852B-2012506F6467}" type="datetimeFigureOut">
              <a:rPr lang="zh-CN" altLang="en-US" smtClean="0">
                <a:solidFill>
                  <a:prstClr val="black">
                    <a:tint val="75000"/>
                  </a:prstClr>
                </a:solidFill>
              </a:rPr>
              <a:pPr/>
              <a:t>2025/5/11</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1" cy="547687"/>
          </a:xfrm>
          <a:prstGeom prst="rect">
            <a:avLst/>
          </a:prstGeom>
        </p:spPr>
        <p:txBody>
          <a:bodyPr vert="horz" lIns="91440" tIns="45720" rIns="91440" bIns="45720" rtlCol="0" anchor="ctr"/>
          <a:lstStyle>
            <a:lvl1pPr algn="ctr">
              <a:defRPr sz="1798">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7"/>
          </a:xfrm>
          <a:prstGeom prst="rect">
            <a:avLst/>
          </a:prstGeom>
        </p:spPr>
        <p:txBody>
          <a:bodyPr vert="horz" lIns="91440" tIns="45720" rIns="91440" bIns="45720" rtlCol="0" anchor="ctr"/>
          <a:lstStyle>
            <a:lvl1pPr algn="r">
              <a:defRPr sz="1798">
                <a:solidFill>
                  <a:schemeClr val="tx1">
                    <a:tint val="75000"/>
                  </a:schemeClr>
                </a:solidFill>
              </a:defRPr>
            </a:lvl1p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533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69391"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347" indent="-342347" algn="l" defTabSz="1369391" rtl="0" eaLnBrk="1" latinLnBrk="0" hangingPunct="1">
        <a:lnSpc>
          <a:spcPct val="90000"/>
        </a:lnSpc>
        <a:spcBef>
          <a:spcPts val="1497"/>
        </a:spcBef>
        <a:buFont typeface="Arial" panose="020B0604020202020204" pitchFamily="34" charset="0"/>
        <a:buChar char="•"/>
        <a:defRPr sz="4194" kern="1200">
          <a:solidFill>
            <a:schemeClr val="tx1"/>
          </a:solidFill>
          <a:latin typeface="+mn-lt"/>
          <a:ea typeface="+mn-ea"/>
          <a:cs typeface="+mn-cs"/>
        </a:defRPr>
      </a:lvl1pPr>
      <a:lvl2pPr marL="1027043" indent="-342347" algn="l" defTabSz="1369391" rtl="0" eaLnBrk="1" latinLnBrk="0" hangingPunct="1">
        <a:lnSpc>
          <a:spcPct val="90000"/>
        </a:lnSpc>
        <a:spcBef>
          <a:spcPts val="749"/>
        </a:spcBef>
        <a:buFont typeface="Arial" panose="020B0604020202020204" pitchFamily="34" charset="0"/>
        <a:buChar char="•"/>
        <a:defRPr sz="3594" kern="1200">
          <a:solidFill>
            <a:schemeClr val="tx1"/>
          </a:solidFill>
          <a:latin typeface="+mn-lt"/>
          <a:ea typeface="+mn-ea"/>
          <a:cs typeface="+mn-cs"/>
        </a:defRPr>
      </a:lvl2pPr>
      <a:lvl3pPr marL="1711738" indent="-342347" algn="l" defTabSz="1369391" rtl="0" eaLnBrk="1" latinLnBrk="0" hangingPunct="1">
        <a:lnSpc>
          <a:spcPct val="90000"/>
        </a:lnSpc>
        <a:spcBef>
          <a:spcPts val="749"/>
        </a:spcBef>
        <a:buFont typeface="Arial" panose="020B0604020202020204" pitchFamily="34" charset="0"/>
        <a:buChar char="•"/>
        <a:defRPr sz="2996" kern="1200">
          <a:solidFill>
            <a:schemeClr val="tx1"/>
          </a:solidFill>
          <a:latin typeface="+mn-lt"/>
          <a:ea typeface="+mn-ea"/>
          <a:cs typeface="+mn-cs"/>
        </a:defRPr>
      </a:lvl3pPr>
      <a:lvl4pPr marL="239643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4pPr>
      <a:lvl5pPr marL="308112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5pPr>
      <a:lvl6pPr marL="376582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6pPr>
      <a:lvl7pPr marL="4450518"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7pPr>
      <a:lvl8pPr marL="5135214"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8pPr>
      <a:lvl9pPr marL="581990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9pPr>
    </p:bodyStyle>
    <p:otherStyle>
      <a:defPPr>
        <a:defRPr lang="zh-CN"/>
      </a:defPPr>
      <a:lvl1pPr marL="0" algn="l" defTabSz="1369391" rtl="0" eaLnBrk="1" latinLnBrk="0" hangingPunct="1">
        <a:defRPr sz="2695" kern="1200">
          <a:solidFill>
            <a:schemeClr val="tx1"/>
          </a:solidFill>
          <a:latin typeface="+mn-lt"/>
          <a:ea typeface="+mn-ea"/>
          <a:cs typeface="+mn-cs"/>
        </a:defRPr>
      </a:lvl1pPr>
      <a:lvl2pPr marL="684695" algn="l" defTabSz="1369391" rtl="0" eaLnBrk="1" latinLnBrk="0" hangingPunct="1">
        <a:defRPr sz="2695" kern="1200">
          <a:solidFill>
            <a:schemeClr val="tx1"/>
          </a:solidFill>
          <a:latin typeface="+mn-lt"/>
          <a:ea typeface="+mn-ea"/>
          <a:cs typeface="+mn-cs"/>
        </a:defRPr>
      </a:lvl2pPr>
      <a:lvl3pPr marL="1369391" algn="l" defTabSz="1369391" rtl="0" eaLnBrk="1" latinLnBrk="0" hangingPunct="1">
        <a:defRPr sz="2695" kern="1200">
          <a:solidFill>
            <a:schemeClr val="tx1"/>
          </a:solidFill>
          <a:latin typeface="+mn-lt"/>
          <a:ea typeface="+mn-ea"/>
          <a:cs typeface="+mn-cs"/>
        </a:defRPr>
      </a:lvl3pPr>
      <a:lvl4pPr marL="2054085" algn="l" defTabSz="1369391" rtl="0" eaLnBrk="1" latinLnBrk="0" hangingPunct="1">
        <a:defRPr sz="2695" kern="1200">
          <a:solidFill>
            <a:schemeClr val="tx1"/>
          </a:solidFill>
          <a:latin typeface="+mn-lt"/>
          <a:ea typeface="+mn-ea"/>
          <a:cs typeface="+mn-cs"/>
        </a:defRPr>
      </a:lvl4pPr>
      <a:lvl5pPr marL="2738780" algn="l" defTabSz="1369391" rtl="0" eaLnBrk="1" latinLnBrk="0" hangingPunct="1">
        <a:defRPr sz="2695" kern="1200">
          <a:solidFill>
            <a:schemeClr val="tx1"/>
          </a:solidFill>
          <a:latin typeface="+mn-lt"/>
          <a:ea typeface="+mn-ea"/>
          <a:cs typeface="+mn-cs"/>
        </a:defRPr>
      </a:lvl5pPr>
      <a:lvl6pPr marL="3423476" algn="l" defTabSz="1369391" rtl="0" eaLnBrk="1" latinLnBrk="0" hangingPunct="1">
        <a:defRPr sz="2695" kern="1200">
          <a:solidFill>
            <a:schemeClr val="tx1"/>
          </a:solidFill>
          <a:latin typeface="+mn-lt"/>
          <a:ea typeface="+mn-ea"/>
          <a:cs typeface="+mn-cs"/>
        </a:defRPr>
      </a:lvl6pPr>
      <a:lvl7pPr marL="4108171" algn="l" defTabSz="1369391" rtl="0" eaLnBrk="1" latinLnBrk="0" hangingPunct="1">
        <a:defRPr sz="2695" kern="1200">
          <a:solidFill>
            <a:schemeClr val="tx1"/>
          </a:solidFill>
          <a:latin typeface="+mn-lt"/>
          <a:ea typeface="+mn-ea"/>
          <a:cs typeface="+mn-cs"/>
        </a:defRPr>
      </a:lvl7pPr>
      <a:lvl8pPr marL="4792867" algn="l" defTabSz="1369391" rtl="0" eaLnBrk="1" latinLnBrk="0" hangingPunct="1">
        <a:defRPr sz="2695" kern="1200">
          <a:solidFill>
            <a:schemeClr val="tx1"/>
          </a:solidFill>
          <a:latin typeface="+mn-lt"/>
          <a:ea typeface="+mn-ea"/>
          <a:cs typeface="+mn-cs"/>
        </a:defRPr>
      </a:lvl8pPr>
      <a:lvl9pPr marL="5477561" algn="l" defTabSz="1369391" rtl="0" eaLnBrk="1" latinLnBrk="0" hangingPunct="1">
        <a:defRPr sz="26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34.xml.rels><?xml version="1.0" encoding="UTF-8" standalone="yes"?>
<Relationships xmlns="http://schemas.openxmlformats.org/package/2006/relationships"><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s>
</file>

<file path=ppt/slides/_rels/slide36.xml.rels><?xml version="1.0" encoding="UTF-8" standalone="yes"?>
<Relationships xmlns="http://schemas.openxmlformats.org/package/2006/relationships"><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180722" y="627581"/>
            <a:ext cx="10033516" cy="2554545"/>
          </a:xfrm>
          <a:prstGeom prst="rect">
            <a:avLst/>
          </a:prstGeom>
        </p:spPr>
        <p:txBody>
          <a:bodyPr wrap="none">
            <a:spAutoFit/>
          </a:bodyPr>
          <a:lstStyle/>
          <a:p>
            <a:pPr algn="ctr" eaLnBrk="0" fontAlgn="base" hangingPunct="0">
              <a:spcBef>
                <a:spcPct val="0"/>
              </a:spcBef>
              <a:spcAft>
                <a:spcPct val="0"/>
              </a:spcAft>
              <a:defRPr/>
            </a:pP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12039600" y="3602892"/>
            <a:ext cx="6807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a:solidFill>
                  <a:srgbClr val="FFFF00"/>
                </a:solidFill>
                <a:latin typeface="Times New Roman" panose="02020603050405020304" pitchFamily="18" charset="0"/>
                <a:cs typeface="Times New Roman" panose="02020603050405020304" pitchFamily="18" charset="0"/>
              </a:rPr>
              <a:t>( </a:t>
            </a:r>
            <a:r>
              <a:rPr lang="en-US" altLang="en-US" sz="4000" b="1">
                <a:solidFill>
                  <a:srgbClr val="FFFF00"/>
                </a:solidFill>
                <a:latin typeface="Times New Roman" panose="02020603050405020304" pitchFamily="18" charset="0"/>
                <a:cs typeface="Times New Roman" panose="02020603050405020304" pitchFamily="18" charset="0"/>
              </a:rPr>
              <a:t>Trích </a:t>
            </a:r>
            <a:r>
              <a:rPr lang="vi-VN" altLang="en-US" sz="4000" b="1" i="1">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a:solidFill>
                  <a:srgbClr val="FFFF00"/>
                </a:solidFill>
                <a:latin typeface="Times New Roman" panose="02020603050405020304" pitchFamily="18" charset="0"/>
                <a:cs typeface="Times New Roman" panose="02020603050405020304" pitchFamily="18" charset="0"/>
              </a:rPr>
              <a:t>)</a:t>
            </a:r>
          </a:p>
        </p:txBody>
      </p:sp>
      <p:sp>
        <p:nvSpPr>
          <p:cNvPr id="16389" name="TextBox 2"/>
          <p:cNvSpPr txBox="1">
            <a:spLocks noChangeArrowheads="1"/>
          </p:cNvSpPr>
          <p:nvPr/>
        </p:nvSpPr>
        <p:spPr bwMode="auto">
          <a:xfrm>
            <a:off x="14423232" y="4731545"/>
            <a:ext cx="35509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a:solidFill>
                  <a:srgbClr val="FFFF00"/>
                </a:solidFill>
                <a:latin typeface="Times New Roman" panose="02020603050405020304" pitchFamily="18" charset="0"/>
                <a:cs typeface="Times New Roman" panose="02020603050405020304" pitchFamily="18" charset="0"/>
              </a:rPr>
              <a:t>NGUYỄN DỮ</a:t>
            </a:r>
          </a:p>
        </p:txBody>
      </p:sp>
    </p:spTree>
    <p:extLst>
      <p:ext uri="{BB962C8B-B14F-4D97-AF65-F5344CB8AC3E}">
        <p14:creationId xmlns:p14="http://schemas.microsoft.com/office/powerpoint/2010/main" val="218432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16657" y="1047861"/>
            <a:ext cx="4931286" cy="929100"/>
          </a:xfrm>
          <a:prstGeom prst="rect">
            <a:avLst/>
          </a:prstGeom>
        </p:spPr>
        <p:txBody>
          <a:bodyPr wrap="none">
            <a:spAutoFit/>
          </a:bodyPr>
          <a:lstStyle/>
          <a:p>
            <a:pPr algn="just">
              <a:lnSpc>
                <a:spcPct val="125000"/>
              </a:lnSpc>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Tìm hiểu </a:t>
            </a:r>
            <a:r>
              <a:rPr lang="vi-VN" sz="4800" b="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867400" y="2145848"/>
            <a:ext cx="9829800" cy="2312941"/>
          </a:xfrm>
          <a:prstGeom prst="rect">
            <a:avLst/>
          </a:prstGeom>
        </p:spPr>
        <p:txBody>
          <a:bodyPr wrap="square">
            <a:spAutoFit/>
          </a:bodyPr>
          <a:lstStyle/>
          <a:p>
            <a:pPr algn="ctr">
              <a:lnSpc>
                <a:spcPct val="125000"/>
              </a:lnSpc>
              <a:spcBef>
                <a:spcPts val="300"/>
              </a:spcBef>
              <a:spcAft>
                <a:spcPts val="300"/>
              </a:spcAft>
            </a:pP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02</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Bef>
                <a:spcPts val="300"/>
              </a:spcBef>
              <a:spcAft>
                <a:spcPts val="300"/>
              </a:spcAft>
            </a:pPr>
            <a:r>
              <a:rPr lang="vi-VN" sz="36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HIỂU CHUNG VỀ TÁC GIẢ, TÁC PHẨM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pt-BR" sz="3600" b="1">
                <a:latin typeface="Times New Roman" panose="02020603050405020304" pitchFamily="18" charset="0"/>
                <a:ea typeface="Calibri" panose="020F0502020204030204" pitchFamily="34" charset="0"/>
                <a:cs typeface="Times New Roman" panose="02020603050405020304" pitchFamily="18" charset="0"/>
              </a:rPr>
              <a:t>Hoàn thiện bảng kiến thức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93666640"/>
              </p:ext>
            </p:extLst>
          </p:nvPr>
        </p:nvGraphicFramePr>
        <p:xfrm>
          <a:off x="5311145" y="4781481"/>
          <a:ext cx="12115799" cy="4210304"/>
        </p:xfrm>
        <a:graphic>
          <a:graphicData uri="http://schemas.openxmlformats.org/drawingml/2006/table">
            <a:tbl>
              <a:tblPr firstRow="1" firstCol="1" bandRow="1"/>
              <a:tblGrid>
                <a:gridCol w="1227641">
                  <a:extLst>
                    <a:ext uri="{9D8B030D-6E8A-4147-A177-3AD203B41FA5}">
                      <a16:colId xmlns:a16="http://schemas.microsoft.com/office/drawing/2014/main" val="20000"/>
                    </a:ext>
                  </a:extLst>
                </a:gridCol>
                <a:gridCol w="3420558">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1956648">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Nhóm 1,2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Quê hương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Thời đại – Cuộc đời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Đóng góp văn học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11455">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Nhóm 3,4</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a:t>
                      </a:r>
                      <a:endParaRPr lang="vi-VN" sz="3200" b="1" i="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vi-VN" sz="3200" b="1" i="1" smtClean="0">
                          <a:effectLst/>
                          <a:latin typeface="Times New Roman" panose="02020603050405020304" pitchFamily="18" charset="0"/>
                          <a:ea typeface="Calibri" panose="020F0502020204030204" pitchFamily="34" charset="0"/>
                          <a:cs typeface="Times New Roman" panose="02020603050405020304" pitchFamily="18" charset="0"/>
                        </a:rPr>
                        <a:t>Nam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Xương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Xuất xứ, nguồn gốc, thể </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loại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Phương thức biểu đạt, ngôi kể, đề </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tài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620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sp>
        <p:nvSpPr>
          <p:cNvPr id="5" name="Rectangle 4"/>
          <p:cNvSpPr/>
          <p:nvPr/>
        </p:nvSpPr>
        <p:spPr>
          <a:xfrm>
            <a:off x="6629599" y="900530"/>
            <a:ext cx="5387437" cy="859402"/>
          </a:xfrm>
          <a:prstGeom prst="rect">
            <a:avLst/>
          </a:prstGeom>
        </p:spPr>
        <p:txBody>
          <a:bodyPr wrap="none">
            <a:spAutoFit/>
          </a:bodyPr>
          <a:lstStyle/>
          <a:p>
            <a:pPr algn="just">
              <a:lnSpc>
                <a:spcPct val="125000"/>
              </a:lnSpc>
              <a:spcAft>
                <a:spcPts val="0"/>
              </a:spcAft>
            </a:pPr>
            <a:r>
              <a:rPr lang="vi-VN" sz="4400" b="1">
                <a:latin typeface="Times New Roman" panose="02020603050405020304" pitchFamily="18" charset="0"/>
                <a:cs typeface="Times New Roman" panose="02020603050405020304" pitchFamily="18" charset="0"/>
              </a:rPr>
              <a:t>a. Tác giả Nguyễn Dữ</a:t>
            </a:r>
            <a:endParaRPr lang="en-GB" sz="4400" b="1">
              <a:latin typeface="Times New Roman" panose="02020603050405020304" pitchFamily="18" charset="0"/>
              <a:cs typeface="Times New Roman" panose="02020603050405020304" pitchFamily="18" charset="0"/>
            </a:endParaRPr>
          </a:p>
        </p:txBody>
      </p:sp>
      <p:sp>
        <p:nvSpPr>
          <p:cNvPr id="6" name="Rectangle 5"/>
          <p:cNvSpPr/>
          <p:nvPr/>
        </p:nvSpPr>
        <p:spPr>
          <a:xfrm>
            <a:off x="4552250" y="2033260"/>
            <a:ext cx="11068749" cy="2862322"/>
          </a:xfrm>
          <a:prstGeom prst="rect">
            <a:avLst/>
          </a:prstGeom>
        </p:spPr>
        <p:txBody>
          <a:bodyPr wrap="square">
            <a:spAutoFit/>
          </a:bodyPr>
          <a:lstStyle/>
          <a:p>
            <a:pPr algn="just">
              <a:lnSpc>
                <a:spcPct val="125000"/>
              </a:lnSpc>
              <a:spcAft>
                <a:spcPts val="800"/>
              </a:spcAft>
            </a:pPr>
            <a:r>
              <a:rPr lang="vi-VN" sz="3600" b="1">
                <a:latin typeface="Times New Roman" panose="02020603050405020304" pitchFamily="18" charset="0"/>
                <a:cs typeface="Times New Roman" panose="02020603050405020304" pitchFamily="18" charset="0"/>
              </a:rPr>
              <a:t>- Thời đại: </a:t>
            </a:r>
            <a:r>
              <a:rPr lang="vi-VN" sz="3600">
                <a:latin typeface="Times New Roman" panose="02020603050405020304" pitchFamily="18" charset="0"/>
                <a:cs typeface="Times New Roman" panose="02020603050405020304" pitchFamily="18" charset="0"/>
              </a:rPr>
              <a:t>Nguyễn Dữ sống vào thế kỷ XVI, vào thời kỳ nhà Lê bắt đầu suy yếu. Các tập đoàn phong kiến Lê – Trịnh – Mạc phân tranh quyết liệt gây ra những cuộc nội chiến kéo dài và loạn lạc liên miên.</a:t>
            </a:r>
            <a:endParaRPr lang="en-GB" sz="3600">
              <a:latin typeface="Times New Roman" panose="02020603050405020304" pitchFamily="18" charset="0"/>
              <a:cs typeface="Times New Roman" panose="02020603050405020304" pitchFamily="18" charset="0"/>
            </a:endParaRPr>
          </a:p>
        </p:txBody>
      </p:sp>
      <p:sp>
        <p:nvSpPr>
          <p:cNvPr id="7" name="Rectangle 6"/>
          <p:cNvSpPr/>
          <p:nvPr/>
        </p:nvSpPr>
        <p:spPr>
          <a:xfrm>
            <a:off x="6277430" y="5013371"/>
            <a:ext cx="10822295" cy="1477328"/>
          </a:xfrm>
          <a:prstGeom prst="rect">
            <a:avLst/>
          </a:prstGeom>
        </p:spPr>
        <p:txBody>
          <a:bodyPr wrap="square">
            <a:spAutoFit/>
          </a:bodyPr>
          <a:lstStyle/>
          <a:p>
            <a:pPr>
              <a:lnSpc>
                <a:spcPct val="125000"/>
              </a:lnSpc>
              <a:spcBef>
                <a:spcPts val="1000"/>
              </a:spcBef>
              <a:spcAft>
                <a:spcPts val="1000"/>
              </a:spcAft>
            </a:pPr>
            <a:r>
              <a:rPr lang="vi-VN" sz="3600" b="1">
                <a:latin typeface="Times New Roman" panose="02020603050405020304" pitchFamily="18" charset="0"/>
                <a:cs typeface="Times New Roman" panose="02020603050405020304" pitchFamily="18" charset="0"/>
              </a:rPr>
              <a:t>- Quê quán: </a:t>
            </a:r>
            <a:r>
              <a:rPr lang="vi-VN" sz="3600">
                <a:latin typeface="Times New Roman" panose="02020603050405020304" pitchFamily="18" charset="0"/>
                <a:cs typeface="Times New Roman" panose="02020603050405020304" pitchFamily="18" charset="0"/>
              </a:rPr>
              <a:t>Nguyễn Dữ quê ở huyện Trường Tân (nay là Thanh Miện – Hải Dương). </a:t>
            </a:r>
            <a:endParaRPr lang="en-GB" sz="3600">
              <a:latin typeface="Times New Roman" panose="02020603050405020304" pitchFamily="18" charset="0"/>
              <a:cs typeface="Times New Roman" panose="02020603050405020304" pitchFamily="18" charset="0"/>
            </a:endParaRPr>
          </a:p>
        </p:txBody>
      </p:sp>
      <p:sp>
        <p:nvSpPr>
          <p:cNvPr id="10" name="Rectangle 9"/>
          <p:cNvSpPr/>
          <p:nvPr/>
        </p:nvSpPr>
        <p:spPr>
          <a:xfrm>
            <a:off x="6277430" y="6704555"/>
            <a:ext cx="10820400" cy="2862322"/>
          </a:xfrm>
          <a:prstGeom prst="rect">
            <a:avLst/>
          </a:prstGeom>
        </p:spPr>
        <p:txBody>
          <a:bodyPr wrap="square">
            <a:spAutoFit/>
          </a:bodyPr>
          <a:lstStyle/>
          <a:p>
            <a:pPr algn="just">
              <a:lnSpc>
                <a:spcPct val="125000"/>
              </a:lnSpc>
              <a:spcBef>
                <a:spcPts val="1000"/>
              </a:spcBef>
              <a:spcAft>
                <a:spcPts val="1000"/>
              </a:spcAft>
            </a:pPr>
            <a:r>
              <a:rPr lang="vi-VN" sz="3600" b="1">
                <a:latin typeface="Times New Roman" panose="02020603050405020304" pitchFamily="18" charset="0"/>
                <a:cs typeface="Times New Roman" panose="02020603050405020304" pitchFamily="18" charset="0"/>
              </a:rPr>
              <a:t>- Con người: </a:t>
            </a:r>
            <a:r>
              <a:rPr lang="vi-VN" sz="3600">
                <a:latin typeface="Times New Roman" panose="02020603050405020304" pitchFamily="18" charset="0"/>
                <a:cs typeface="Times New Roman" panose="02020603050405020304" pitchFamily="18" charset="0"/>
              </a:rPr>
              <a:t>Ông là người tài giỏi, là học trò xuất sắc của Nguyễn Bỉnh Khiêm. Ông có thời gian làm quan một năm và sau đó nhanh chóng lui về ở ẩn. Cuộc sống của Nguyễn Dữ gắn liền với thôn quê và người lao động.</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2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15" name="Picture 17" descr="truyen-ky-man-l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413" y="3216397"/>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825590" y="3258063"/>
            <a:ext cx="8709713" cy="4600811"/>
          </a:xfrm>
          <a:prstGeom prst="rect">
            <a:avLst/>
          </a:prstGeom>
        </p:spPr>
        <p:txBody>
          <a:bodyPr wrap="square">
            <a:spAutoFit/>
          </a:bodyPr>
          <a:lstStyle/>
          <a:p>
            <a:pPr algn="just">
              <a:lnSpc>
                <a:spcPct val="125000"/>
              </a:lnSpc>
              <a:spcBef>
                <a:spcPts val="1000"/>
              </a:spcBef>
              <a:spcAft>
                <a:spcPts val="1000"/>
              </a:spcAft>
            </a:pPr>
            <a:r>
              <a:rPr lang="vi-VN" sz="6000" b="1">
                <a:latin typeface="Times New Roman" panose="02020603050405020304" pitchFamily="18" charset="0"/>
                <a:cs typeface="Times New Roman" panose="02020603050405020304" pitchFamily="18" charset="0"/>
              </a:rPr>
              <a:t>- Sự nghiệp văn chương: </a:t>
            </a:r>
            <a:r>
              <a:rPr lang="vi-VN" sz="6000">
                <a:latin typeface="Times New Roman" panose="02020603050405020304" pitchFamily="18" charset="0"/>
                <a:cs typeface="Times New Roman" panose="02020603050405020304" pitchFamily="18" charset="0"/>
              </a:rPr>
              <a:t>Nổi tiếng với thể loại truyền kì. Tác phẩm tiêu biểu “Truyền kì mạn lục”</a:t>
            </a:r>
            <a:endParaRPr lang="en-GB" sz="6000">
              <a:latin typeface="Times New Roman" panose="02020603050405020304" pitchFamily="18" charset="0"/>
              <a:cs typeface="Times New Roman" panose="02020603050405020304" pitchFamily="18" charset="0"/>
            </a:endParaRPr>
          </a:p>
        </p:txBody>
      </p:sp>
      <p:pic>
        <p:nvPicPr>
          <p:cNvPr id="14" name="Picture 17" descr="truyen-ky-man-l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858" y="4711751"/>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8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3695701" y="495300"/>
            <a:ext cx="10896600" cy="3693319"/>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c. Tác phẩm </a:t>
            </a:r>
            <a:endParaRPr lang="vi-VN" sz="8000" b="1" smtClean="0">
              <a:latin typeface="Times New Roman" panose="02020603050405020304" pitchFamily="18" charset="0"/>
              <a:cs typeface="Times New Roman" panose="02020603050405020304" pitchFamily="18" charset="0"/>
            </a:endParaRPr>
          </a:p>
          <a:p>
            <a:pPr algn="ctr"/>
            <a:r>
              <a:rPr lang="en-US" sz="8000" b="1" smtClean="0">
                <a:latin typeface="Times New Roman" panose="02020603050405020304" pitchFamily="18" charset="0"/>
                <a:cs typeface="Times New Roman" panose="02020603050405020304" pitchFamily="18" charset="0"/>
              </a:rPr>
              <a:t>“</a:t>
            </a:r>
            <a:r>
              <a:rPr lang="en-US" sz="8000" b="1" i="1">
                <a:latin typeface="Times New Roman" panose="02020603050405020304" pitchFamily="18" charset="0"/>
                <a:cs typeface="Times New Roman" panose="02020603050405020304" pitchFamily="18" charset="0"/>
              </a:rPr>
              <a:t>Chuyện người con gái Nam Xương</a:t>
            </a:r>
            <a:r>
              <a:rPr lang="en-US" sz="8000" b="1" smtClean="0">
                <a:latin typeface="Times New Roman" panose="02020603050405020304" pitchFamily="18" charset="0"/>
                <a:cs typeface="Times New Roman" panose="02020603050405020304" pitchFamily="18" charset="0"/>
              </a:rPr>
              <a:t>”</a:t>
            </a:r>
            <a:endParaRPr lang="en-GB" sz="8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235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810000" y="1756397"/>
            <a:ext cx="3512636" cy="1107996"/>
          </a:xfrm>
          <a:prstGeom prst="rect">
            <a:avLst/>
          </a:prstGeom>
        </p:spPr>
        <p:txBody>
          <a:bodyPr wrap="square" lIns="0" tIns="0" rIns="0" bIns="0" rtlCol="0" anchor="t">
            <a:spAutoFit/>
          </a:bodyPr>
          <a:lstStyle/>
          <a:p>
            <a:r>
              <a:rPr lang="en-US" sz="7200" b="1" smtClean="0">
                <a:latin typeface="Times New Roman" panose="02020603050405020304" pitchFamily="18" charset="0"/>
                <a:cs typeface="Times New Roman" panose="02020603050405020304" pitchFamily="18" charset="0"/>
              </a:rPr>
              <a:t>Xuất </a:t>
            </a:r>
            <a:r>
              <a:rPr lang="en-US" sz="7200" b="1">
                <a:latin typeface="Times New Roman" panose="02020603050405020304" pitchFamily="18" charset="0"/>
                <a:cs typeface="Times New Roman" panose="02020603050405020304" pitchFamily="18" charset="0"/>
              </a:rPr>
              <a:t>xứ</a:t>
            </a:r>
            <a:endParaRPr lang="en-GB" sz="7200" b="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848156" y="3512794"/>
            <a:ext cx="15458643" cy="2631490"/>
          </a:xfrm>
          <a:prstGeom prst="rect">
            <a:avLst/>
          </a:prstGeom>
        </p:spPr>
        <p:txBody>
          <a:bodyPr wrap="square">
            <a:spAutoFit/>
          </a:bodyPr>
          <a:lstStyle/>
          <a:p>
            <a:pPr algn="just">
              <a:lnSpc>
                <a:spcPct val="125000"/>
              </a:lnSpc>
              <a:spcAft>
                <a:spcPts val="0"/>
              </a:spcAft>
              <a:tabLst>
                <a:tab pos="2743200" algn="ctr"/>
                <a:tab pos="5486400" algn="r"/>
              </a:tabLs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Trích từ </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mạn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(ghi chép tản mạn những điều kì lạ vốn được lưu truyền</a:t>
            </a:r>
            <a:r>
              <a:rPr lang="vi-VN"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đây là tác phẩm chữ Hán, gồm 20 câu chuyện</a:t>
            </a:r>
            <a:r>
              <a:rPr lang="vi-VN" sz="44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tabLst>
                <a:tab pos="2743200" algn="ctr"/>
                <a:tab pos="5486400" algn="r"/>
              </a:tabLst>
            </a:pPr>
            <a:r>
              <a:rPr lang="vi-VN" sz="4400" dirty="0">
                <a:latin typeface="Times New Roman" panose="02020603050405020304" pitchFamily="18" charset="0"/>
                <a:ea typeface="Times New Roman" panose="02020603050405020304" pitchFamily="18" charset="0"/>
                <a:cs typeface="Times New Roman" panose="02020603050405020304" pitchFamily="18" charset="0"/>
              </a:rPr>
              <a:t>+ Là truyện thứ 16 trong số 20 truyện của tập</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38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Rectangle 2"/>
          <p:cNvSpPr/>
          <p:nvPr/>
        </p:nvSpPr>
        <p:spPr>
          <a:xfrm>
            <a:off x="70391" y="431576"/>
            <a:ext cx="12407756"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Nguồn gốc: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cốt truyện dựa từ truyện cổ tích “</a:t>
            </a: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Vợ chàng Trương</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7572" y="1386968"/>
            <a:ext cx="5512215"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Thể loại:</a:t>
            </a:r>
            <a:r>
              <a:rPr lang="vi-VN" sz="3600">
                <a:latin typeface="Times New Roman" panose="02020603050405020304" pitchFamily="18" charset="0"/>
                <a:ea typeface="Times New Roman" panose="02020603050405020304" pitchFamily="18" charset="0"/>
                <a:cs typeface="Times New Roman" panose="02020603050405020304" pitchFamily="18" charset="0"/>
              </a:rPr>
              <a:t> Truyện truyền kì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6601" y="2226476"/>
            <a:ext cx="7419019"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a:t>
            </a: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 Phương thức biểu đạt chính: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Tự sự.</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10098" y="3208722"/>
            <a:ext cx="6013185" cy="646331"/>
          </a:xfrm>
          <a:prstGeom prst="rect">
            <a:avLst/>
          </a:prstGeom>
        </p:spPr>
        <p:txBody>
          <a:bodyPr wrap="none">
            <a:spAutoFit/>
          </a:bodyPr>
          <a:lstStyle/>
          <a:p>
            <a:r>
              <a:rPr lang="vi-VN" sz="3600" b="1">
                <a:latin typeface="Times New Roman" panose="02020603050405020304" pitchFamily="18" charset="0"/>
                <a:ea typeface="Times New Roman" panose="02020603050405020304" pitchFamily="18" charset="0"/>
              </a:rPr>
              <a:t>- Ngôi kể: </a:t>
            </a:r>
            <a:r>
              <a:rPr lang="vi-VN" sz="3600">
                <a:latin typeface="Times New Roman" panose="02020603050405020304" pitchFamily="18" charset="0"/>
                <a:ea typeface="Times New Roman" panose="02020603050405020304" pitchFamily="18" charset="0"/>
              </a:rPr>
              <a:t>Ngôi thứ 3 (Tác giả)</a:t>
            </a:r>
            <a:endParaRPr lang="en-GB" sz="3600"/>
          </a:p>
        </p:txBody>
      </p:sp>
      <p:sp>
        <p:nvSpPr>
          <p:cNvPr id="7" name="Rectangle 6"/>
          <p:cNvSpPr/>
          <p:nvPr/>
        </p:nvSpPr>
        <p:spPr>
          <a:xfrm>
            <a:off x="110098" y="4090717"/>
            <a:ext cx="8411277"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Đề tài:</a:t>
            </a:r>
            <a:r>
              <a:rPr lang="vi-VN" sz="3600">
                <a:latin typeface="Times New Roman" panose="02020603050405020304" pitchFamily="18" charset="0"/>
                <a:ea typeface="Times New Roman" panose="02020603050405020304" pitchFamily="18" charset="0"/>
                <a:cs typeface="Times New Roman" panose="02020603050405020304" pitchFamily="18" charset="0"/>
              </a:rPr>
              <a:t> Người phụ nữ (đức hạnh, bất hạnh)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3917483" y="2944402"/>
            <a:ext cx="4616350" cy="450538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6" name="TextBox 16"/>
          <p:cNvSpPr txBox="1"/>
          <p:nvPr/>
        </p:nvSpPr>
        <p:spPr>
          <a:xfrm>
            <a:off x="4084952" y="942165"/>
            <a:ext cx="8981436" cy="1436291"/>
          </a:xfrm>
          <a:prstGeom prst="rect">
            <a:avLst/>
          </a:prstGeom>
        </p:spPr>
        <p:txBody>
          <a:bodyPr lIns="0" tIns="0" rIns="0" bIns="0" rtlCol="0" anchor="t">
            <a:spAutoFit/>
          </a:bodyPr>
          <a:lstStyle/>
          <a:p>
            <a:pPr>
              <a:lnSpc>
                <a:spcPts val="11200"/>
              </a:lnSpc>
            </a:pPr>
            <a:r>
              <a:rPr lang="nb-NO" sz="8000" b="1" smtClean="0">
                <a:latin typeface="Times New Roman" panose="02020603050405020304" pitchFamily="18" charset="0"/>
                <a:cs typeface="Times New Roman" panose="02020603050405020304" pitchFamily="18" charset="0"/>
              </a:rPr>
              <a:t>Bố </a:t>
            </a:r>
            <a:r>
              <a:rPr lang="nb-NO" sz="8000" b="1">
                <a:latin typeface="Times New Roman" panose="02020603050405020304" pitchFamily="18" charset="0"/>
                <a:cs typeface="Times New Roman" panose="02020603050405020304" pitchFamily="18" charset="0"/>
              </a:rPr>
              <a:t>cục</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885502" y="3119604"/>
            <a:ext cx="4498946"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1</a:t>
            </a:r>
            <a:endParaRPr lang="vi-VN" sz="4400">
              <a:latin typeface="Times New Roman" panose="02020603050405020304" pitchFamily="18" charset="0"/>
              <a:cs typeface="Times New Roman" panose="02020603050405020304" pitchFamily="18" charset="0"/>
            </a:endParaRPr>
          </a:p>
          <a:p>
            <a:pPr algn="ctr"/>
            <a:r>
              <a:rPr lang="vi-VN" sz="4400" smtClean="0">
                <a:latin typeface="Times New Roman" panose="02020603050405020304" pitchFamily="18" charset="0"/>
                <a:cs typeface="Times New Roman" panose="02020603050405020304" pitchFamily="18" charset="0"/>
              </a:rPr>
              <a:t>(Từ </a:t>
            </a:r>
            <a:r>
              <a:rPr lang="vi-VN" sz="4400">
                <a:latin typeface="Times New Roman" panose="02020603050405020304" pitchFamily="18" charset="0"/>
                <a:cs typeface="Times New Roman" panose="02020603050405020304" pitchFamily="18" charset="0"/>
              </a:rPr>
              <a:t>đầu</a:t>
            </a:r>
            <a:r>
              <a:rPr lang="vi-VN" sz="4400" i="1">
                <a:latin typeface="Times New Roman" panose="02020603050405020304" pitchFamily="18" charset="0"/>
                <a:cs typeface="Times New Roman" panose="02020603050405020304" pitchFamily="18" charset="0"/>
              </a:rPr>
              <a:t>...lo liệu như đối với</a:t>
            </a: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cha mẹ đẻ mình</a:t>
            </a:r>
            <a:r>
              <a:rPr lang="vi-VN" sz="4400">
                <a:latin typeface="Times New Roman" panose="02020603050405020304" pitchFamily="18" charset="0"/>
                <a:cs typeface="Times New Roman" panose="02020603050405020304" pitchFamily="18" charset="0"/>
              </a:rPr>
              <a:t>): Vũ Nương trở thành chinh phụ</a:t>
            </a:r>
            <a:endParaRPr lang="en-GB" sz="4400">
              <a:latin typeface="Times New Roman" panose="02020603050405020304" pitchFamily="18" charset="0"/>
              <a:cs typeface="Times New Roman" panose="02020603050405020304" pitchFamily="18" charset="0"/>
            </a:endParaRPr>
          </a:p>
        </p:txBody>
      </p:sp>
      <p:sp>
        <p:nvSpPr>
          <p:cNvPr id="24" name="Rectangle 23"/>
          <p:cNvSpPr/>
          <p:nvPr/>
        </p:nvSpPr>
        <p:spPr>
          <a:xfrm>
            <a:off x="8649809" y="6011607"/>
            <a:ext cx="4186827" cy="3477875"/>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2</a:t>
            </a:r>
          </a:p>
          <a:p>
            <a:pPr algn="ctr"/>
            <a:r>
              <a:rPr lang="vi-VN" sz="4400" b="1" smtClean="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Tiếp theo… </a:t>
            </a:r>
            <a:r>
              <a:rPr lang="vi-VN" sz="4400" i="1">
                <a:latin typeface="Times New Roman" panose="02020603050405020304" pitchFamily="18" charset="0"/>
                <a:cs typeface="Times New Roman" panose="02020603050405020304" pitchFamily="18" charset="0"/>
              </a:rPr>
              <a:t>nhưng việc đã trót qua rồi</a:t>
            </a:r>
            <a:r>
              <a:rPr lang="vi-VN" sz="4400">
                <a:latin typeface="Times New Roman" panose="02020603050405020304" pitchFamily="18" charset="0"/>
                <a:cs typeface="Times New Roman" panose="02020603050405020304" pitchFamily="18" charset="0"/>
              </a:rPr>
              <a:t>): Vũ Nương mắc oan</a:t>
            </a:r>
            <a:endParaRPr lang="en-GB" sz="4400">
              <a:latin typeface="Times New Roman" panose="02020603050405020304" pitchFamily="18" charset="0"/>
              <a:cs typeface="Times New Roman" panose="02020603050405020304" pitchFamily="18" charset="0"/>
            </a:endParaRPr>
          </a:p>
        </p:txBody>
      </p:sp>
      <p:sp>
        <p:nvSpPr>
          <p:cNvPr id="25" name="Rectangle 24"/>
          <p:cNvSpPr/>
          <p:nvPr/>
        </p:nvSpPr>
        <p:spPr>
          <a:xfrm>
            <a:off x="13127398" y="2337895"/>
            <a:ext cx="4715834"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3</a:t>
            </a:r>
          </a:p>
          <a:p>
            <a:pPr algn="ctr"/>
            <a:r>
              <a:rPr lang="vi-VN" sz="4400" b="1" smtClean="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(Còn lại): Vũ Nương được lập đàn giải oan và sự ra đi vĩnh viễn của Vũ Nương.</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95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par>
                                <p:cTn id="31" presetID="6"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3695701" y="495300"/>
            <a:ext cx="10896600" cy="2462213"/>
          </a:xfrm>
          <a:prstGeom prst="rect">
            <a:avLst/>
          </a:prstGeom>
        </p:spPr>
        <p:txBody>
          <a:bodyPr wrap="square" lIns="0" tIns="0" rIns="0" bIns="0" rtlCol="0" anchor="t">
            <a:spAutoFit/>
          </a:bodyPr>
          <a:lstStyle/>
          <a:p>
            <a:pPr algn="ctr"/>
            <a:r>
              <a:rPr lang="en-GB"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III. </a:t>
            </a: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ĐỌC- </a:t>
            </a:r>
            <a:endParaRPr lang="vi-VN" sz="8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8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HIỂU </a:t>
            </a: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VĂN BẢN</a:t>
            </a:r>
            <a:endParaRPr lang="en-GB" sz="80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7997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4653" y="0"/>
            <a:ext cx="18297807" cy="10287000"/>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aphicFrame>
        <p:nvGraphicFramePr>
          <p:cNvPr id="5" name="Table 4"/>
          <p:cNvGraphicFramePr>
            <a:graphicFrameLocks noGrp="1"/>
          </p:cNvGraphicFramePr>
          <p:nvPr>
            <p:extLst>
              <p:ext uri="{D42A27DB-BD31-4B8C-83A1-F6EECF244321}">
                <p14:modId xmlns:p14="http://schemas.microsoft.com/office/powerpoint/2010/main" val="610495442"/>
              </p:ext>
            </p:extLst>
          </p:nvPr>
        </p:nvGraphicFramePr>
        <p:xfrm>
          <a:off x="208850" y="501649"/>
          <a:ext cx="17830800" cy="9283700"/>
        </p:xfrm>
        <a:graphic>
          <a:graphicData uri="http://schemas.openxmlformats.org/drawingml/2006/table">
            <a:tbl>
              <a:tblPr firstRow="1" firstCol="1" bandRow="1"/>
              <a:tblGrid>
                <a:gridCol w="17830800">
                  <a:extLst>
                    <a:ext uri="{9D8B030D-6E8A-4147-A177-3AD203B41FA5}">
                      <a16:colId xmlns:a16="http://schemas.microsoft.com/office/drawing/2014/main" val="20000"/>
                    </a:ext>
                  </a:extLst>
                </a:gridCol>
              </a:tblGrid>
              <a:tr h="4525963">
                <a:tc>
                  <a:txBody>
                    <a:bodyPr/>
                    <a:lstStyle/>
                    <a:p>
                      <a:pPr algn="ctr">
                        <a:lnSpc>
                          <a:spcPct val="100000"/>
                        </a:lnSpc>
                        <a:spcBef>
                          <a:spcPts val="300"/>
                        </a:spcBef>
                        <a:spcAft>
                          <a:spcPts val="30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03</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pt-BR" sz="3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NỘI DUNG, CỐT TRUYỆN, SỰ KIỆN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các sự kiện sau vào sơ đồ theo đúng trình tự của câu chuyện: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Lấy chồng: Vũ Thị Thiết lấy chồng – người có tính đa nghi.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Làm người chinh phụ: Chồng đi chinh chiến, nàng một mình phụng dưỡng mẹ chồng già yếu và nuôi con nhỏ</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Ghen tuông và ruồng rẫy: Đản không nhận Trương là cha, lại nói về một người cha khác đêm đêm vẫn về gần gũi, thân thiết với hai mẹ con. Trương nổi cơn ghen, quy cho Vũ Thị Ngoại tình, không cho thanh minh, hắt hủi và đuổi nàng đi.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Tỏ lòng và quyên sinh: Vũ Thị Thiết chỉ còn biết tỏ lòng với trời đất và tìm cái chết trên bến Hoàng Giang.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Trở về: Trương Sinh trở về sau chinh chiến, mẹ chồng đã mất, đứa con mới lên ba.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Sự hối lỗi muộn màng: Trương hiểu ra sự thật: người mà Đản gọi là cha chỉ là cái bóng trên tường, dưới ngọn đèn khuya nhưng tất cả đã muộn.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Lập đàn tràng giải oan: Trương Sinh lập đàn tràng, giải oan cho Vũ Thị.</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 Ân nghĩa với Linh Phi: Phan Lang, người làng của Trương được Linh Phi cứu sống, gặp Vũ Thị dưới thuỷ phủ của Linh Phi. Phan Lang khuyên nàng về thăm chồng con, Vũ Thị nhờ Phan Lang nói với chàng Trương lập đàn đón nàng về</a:t>
                      </a:r>
                      <a:r>
                        <a:rPr lang="pt-BR" sz="30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000" marR="47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984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7" name="Table 6"/>
          <p:cNvGraphicFramePr>
            <a:graphicFrameLocks noGrp="1"/>
          </p:cNvGraphicFramePr>
          <p:nvPr>
            <p:extLst>
              <p:ext uri="{D42A27DB-BD31-4B8C-83A1-F6EECF244321}">
                <p14:modId xmlns:p14="http://schemas.microsoft.com/office/powerpoint/2010/main" val="2153706922"/>
              </p:ext>
            </p:extLst>
          </p:nvPr>
        </p:nvGraphicFramePr>
        <p:xfrm>
          <a:off x="3670468" y="819523"/>
          <a:ext cx="12649200" cy="5016500"/>
        </p:xfrm>
        <a:graphic>
          <a:graphicData uri="http://schemas.openxmlformats.org/drawingml/2006/table">
            <a:tbl>
              <a:tblPr/>
              <a:tblGrid>
                <a:gridCol w="12649200">
                  <a:extLst>
                    <a:ext uri="{9D8B030D-6E8A-4147-A177-3AD203B41FA5}">
                      <a16:colId xmlns:a16="http://schemas.microsoft.com/office/drawing/2014/main" val="20000"/>
                    </a:ext>
                  </a:extLst>
                </a:gridCol>
              </a:tblGrid>
              <a:tr h="0">
                <a:tc>
                  <a:txBody>
                    <a:bodyPr/>
                    <a:lstStyle/>
                    <a:p>
                      <a:pPr algn="ctr">
                        <a:lnSpc>
                          <a:spcPct val="125000"/>
                        </a:lnSpc>
                        <a:spcBef>
                          <a:spcPts val="300"/>
                        </a:spcBef>
                        <a:spcAft>
                          <a:spcPts val="300"/>
                        </a:spcAf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Aft>
                          <a:spcPts val="800"/>
                        </a:spcAft>
                      </a:pPr>
                      <a:r>
                        <a:rPr lang="en-US" sz="4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KHÔNG GIAN, THỜI GIAN, NHÂN VẬT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Các nhân vật trong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fr-FR" sz="4000">
                          <a:effectLst/>
                          <a:latin typeface="Times New Roman" panose="02020603050405020304" pitchFamily="18" charset="0"/>
                          <a:ea typeface="Times New Roman" panose="02020603050405020304" pitchFamily="18" charset="0"/>
                          <a:cs typeface="Times New Roman" panose="02020603050405020304" pitchFamily="18" charset="0"/>
                        </a:rPr>
                        <a:t>Nhân vật chính là: .................................., </a:t>
                      </a:r>
                      <a:endParaRPr lang="vi-VN" sz="40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25000"/>
                        </a:lnSpc>
                        <a:spcAft>
                          <a:spcPts val="800"/>
                        </a:spcAft>
                      </a:pPr>
                      <a:r>
                        <a:rPr lang="vi-VN" sz="4000" smtClean="0">
                          <a:effectLst/>
                          <a:latin typeface="Times New Roman" panose="02020603050405020304" pitchFamily="18" charset="0"/>
                          <a:ea typeface="Times New Roman" panose="02020603050405020304" pitchFamily="18" charset="0"/>
                          <a:cs typeface="Times New Roman" panose="02020603050405020304" pitchFamily="18" charset="0"/>
                        </a:rPr>
                        <a:t>N</a:t>
                      </a:r>
                      <a:r>
                        <a:rPr lang="fr-FR" sz="4000" smtClean="0">
                          <a:effectLst/>
                          <a:latin typeface="Times New Roman" panose="02020603050405020304" pitchFamily="18" charset="0"/>
                          <a:ea typeface="Times New Roman" panose="02020603050405020304" pitchFamily="18" charset="0"/>
                          <a:cs typeface="Times New Roman" panose="02020603050405020304" pitchFamily="18" charset="0"/>
                        </a:rPr>
                        <a:t>hân </a:t>
                      </a:r>
                      <a:r>
                        <a:rPr lang="fr-FR" sz="4000">
                          <a:effectLst/>
                          <a:latin typeface="Times New Roman" panose="02020603050405020304" pitchFamily="18" charset="0"/>
                          <a:ea typeface="Times New Roman" panose="02020603050405020304" pitchFamily="18" charset="0"/>
                          <a:cs typeface="Times New Roman" panose="02020603050405020304" pitchFamily="18" charset="0"/>
                        </a:rPr>
                        <a:t>vật phụ là: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2. Xác định trật tự thời gian, không gian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26636532"/>
              </p:ext>
            </p:extLst>
          </p:nvPr>
        </p:nvGraphicFramePr>
        <p:xfrm>
          <a:off x="4762500" y="6362700"/>
          <a:ext cx="9982200" cy="1763486"/>
        </p:xfrm>
        <a:graphic>
          <a:graphicData uri="http://schemas.openxmlformats.org/drawingml/2006/table">
            <a:tbl>
              <a:tblPr firstRow="1" firstCol="1" bandRow="1"/>
              <a:tblGrid>
                <a:gridCol w="2933700">
                  <a:extLst>
                    <a:ext uri="{9D8B030D-6E8A-4147-A177-3AD203B41FA5}">
                      <a16:colId xmlns:a16="http://schemas.microsoft.com/office/drawing/2014/main" val="20000"/>
                    </a:ext>
                  </a:extLst>
                </a:gridCol>
                <a:gridCol w="7048500">
                  <a:extLst>
                    <a:ext uri="{9D8B030D-6E8A-4147-A177-3AD203B41FA5}">
                      <a16:colId xmlns:a16="http://schemas.microsoft.com/office/drawing/2014/main" val="20001"/>
                    </a:ext>
                  </a:extLst>
                </a:gridCol>
              </a:tblGrid>
              <a:tr h="925286">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a:t>
                      </a:r>
                      <a:r>
                        <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a:t>
                      </a:r>
                      <a:r>
                        <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39215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381000" y="5635365"/>
            <a:ext cx="14463156" cy="3217227"/>
          </a:xfrm>
          <a:prstGeom prst="rect">
            <a:avLst/>
          </a:prstGeom>
        </p:spPr>
        <p:txBody>
          <a:bodyPr wrap="square">
            <a:spAutoFit/>
          </a:bodyPr>
          <a:lstStyle/>
          <a:p>
            <a:pPr marL="1143000" indent="-1143000" algn="ctr">
              <a:lnSpc>
                <a:spcPct val="150000"/>
              </a:lnSpc>
              <a:buAutoNum type="romanUcPeriod"/>
            </a:pP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KIẾN </a:t>
            </a: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THỨC NGỮ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VĂN</a:t>
            </a:r>
          </a:p>
          <a:p>
            <a:pPr algn="ctr">
              <a:lnSpc>
                <a:spcPct val="150000"/>
              </a:lnSpc>
            </a:pP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THỂ LOẠI TRUYỆN TRUYỀN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KÌ</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6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Rectangle 8"/>
          <p:cNvSpPr/>
          <p:nvPr/>
        </p:nvSpPr>
        <p:spPr>
          <a:xfrm>
            <a:off x="4715329" y="854014"/>
            <a:ext cx="11125200" cy="5026697"/>
          </a:xfrm>
          <a:prstGeom prst="rect">
            <a:avLst/>
          </a:prstGeom>
        </p:spPr>
        <p:txBody>
          <a:bodyPr wrap="square">
            <a:spAutoFit/>
          </a:bodyPr>
          <a:lstStyle/>
          <a:p>
            <a:pPr algn="ctr">
              <a:lnSpc>
                <a:spcPct val="125000"/>
              </a:lnSpc>
              <a:spcBef>
                <a:spcPts val="300"/>
              </a:spcBef>
              <a:spcAft>
                <a:spcPts val="300"/>
              </a:spcAf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05</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YẾU TỐ KÌ ẢO</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a:latin typeface="Times New Roman" panose="02020603050405020304" pitchFamily="18" charset="0"/>
                <a:ea typeface="Calibri" panose="020F0502020204030204" pitchFamily="34" charset="0"/>
                <a:cs typeface="Times New Roman" panose="02020603050405020304" pitchFamily="18" charset="0"/>
              </a:rPr>
              <a:t> </a:t>
            </a:r>
            <a:r>
              <a:rPr lang="vi-VN" sz="4000" b="1">
                <a:latin typeface="Times New Roman" panose="02020603050405020304" pitchFamily="18" charset="0"/>
                <a:ea typeface="Calibri" panose="020F0502020204030204" pitchFamily="34" charset="0"/>
                <a:cs typeface="Times New Roman" panose="02020603050405020304" pitchFamily="18" charset="0"/>
              </a:rPr>
              <a:t>Yêu cầu</a:t>
            </a:r>
            <a:r>
              <a:rPr lang="vi-VN" sz="4000">
                <a:latin typeface="Times New Roman" panose="02020603050405020304" pitchFamily="18" charset="0"/>
                <a:ea typeface="Calibri" panose="020F0502020204030204" pitchFamily="34" charset="0"/>
                <a:cs typeface="Times New Roman" panose="02020603050405020304" pitchFamily="18" charset="0"/>
              </a:rPr>
              <a:t>: </a:t>
            </a:r>
            <a:r>
              <a:rPr lang="en-US" sz="4000" i="1">
                <a:latin typeface="Times New Roman" panose="02020603050405020304" pitchFamily="18" charset="0"/>
                <a:ea typeface="Calibri" panose="020F0502020204030204" pitchFamily="34" charset="0"/>
                <a:cs typeface="Times New Roman" panose="02020603050405020304" pitchFamily="18" charset="0"/>
              </a:rPr>
              <a:t>Tìm các chi tiết kì ảo được sử dụng trong tác phẩm và nêu tác dụng của chúng trong việc thể hiện chủ đề, tư tưởng của tác phẩm:</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b="1">
                <a:latin typeface="Times New Roman" panose="02020603050405020304" pitchFamily="18" charset="0"/>
                <a:ea typeface="Calibri" panose="020F0502020204030204" pitchFamily="34" charset="0"/>
                <a:cs typeface="Times New Roman" panose="02020603050405020304" pitchFamily="18" charset="0"/>
              </a:rPr>
              <a:t>Trả lời: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34285765"/>
              </p:ext>
            </p:extLst>
          </p:nvPr>
        </p:nvGraphicFramePr>
        <p:xfrm>
          <a:off x="4800600" y="6258082"/>
          <a:ext cx="11201400" cy="3271520"/>
        </p:xfrm>
        <a:graphic>
          <a:graphicData uri="http://schemas.openxmlformats.org/drawingml/2006/table">
            <a:tbl>
              <a:tblPr firstRow="1" firstCol="1" bandRow="1"/>
              <a:tblGrid>
                <a:gridCol w="4574431">
                  <a:extLst>
                    <a:ext uri="{9D8B030D-6E8A-4147-A177-3AD203B41FA5}">
                      <a16:colId xmlns:a16="http://schemas.microsoft.com/office/drawing/2014/main" val="20000"/>
                    </a:ext>
                  </a:extLst>
                </a:gridCol>
                <a:gridCol w="6626969">
                  <a:extLst>
                    <a:ext uri="{9D8B030D-6E8A-4147-A177-3AD203B41FA5}">
                      <a16:colId xmlns:a16="http://schemas.microsoft.com/office/drawing/2014/main" val="20001"/>
                    </a:ext>
                  </a:extLst>
                </a:gridCol>
              </a:tblGrid>
              <a:tr h="0">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tiết/ yếu tố kì ảo</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dụng đối với việc thể hiện chủ đề, tư tưởng</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3230">
                <a:tc>
                  <a:txBody>
                    <a:bodyPr/>
                    <a:lstStyle/>
                    <a:p>
                      <a:pPr algn="just">
                        <a:lnSpc>
                          <a:spcPct val="130000"/>
                        </a:lnSpc>
                        <a:spcAft>
                          <a:spcPts val="800"/>
                        </a:spcAft>
                      </a:pPr>
                      <a:r>
                        <a:rPr lang="en-US"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84792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Rectangle 6"/>
          <p:cNvSpPr/>
          <p:nvPr/>
        </p:nvSpPr>
        <p:spPr>
          <a:xfrm>
            <a:off x="3104243" y="495300"/>
            <a:ext cx="13716000" cy="6069867"/>
          </a:xfrm>
          <a:prstGeom prst="rect">
            <a:avLst/>
          </a:prstGeom>
        </p:spPr>
        <p:txBody>
          <a:bodyPr wrap="square">
            <a:spAutoFit/>
          </a:bodyPr>
          <a:lstStyle/>
          <a:p>
            <a:pPr algn="ctr">
              <a:lnSpc>
                <a:spcPct val="125000"/>
              </a:lnSpc>
              <a:spcBef>
                <a:spcPts val="300"/>
              </a:spcBef>
              <a:spcAft>
                <a:spcPts val="300"/>
              </a:spcAft>
            </a:pP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06</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 KẾT HỢP GIỮA CHI TIẾT KÌ ẢO VÀ CHI TIẾT ĐỜI THƯỜNG TRONG TÁC PHẨM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a:latin typeface="Times New Roman" panose="02020603050405020304" pitchFamily="18" charset="0"/>
                <a:ea typeface="Calibri" panose="020F0502020204030204" pitchFamily="34" charset="0"/>
                <a:cs typeface="Times New Roman" panose="02020603050405020304" pitchFamily="18" charset="0"/>
              </a:rPr>
              <a:t>Yêu cầu</a:t>
            </a:r>
            <a:r>
              <a:rPr lang="vi-VN" sz="3600">
                <a:latin typeface="Times New Roman" panose="02020603050405020304" pitchFamily="18" charset="0"/>
                <a:ea typeface="Calibri" panose="020F0502020204030204" pitchFamily="34" charset="0"/>
                <a:cs typeface="Times New Roman" panose="02020603050405020304" pitchFamily="18" charset="0"/>
              </a:rPr>
              <a:t>: Phân tích tác dụng của việc kết hợp các chi tiết kì ảo với các chi tiết đời thường ở một đoạn văn sau: </a:t>
            </a:r>
            <a:r>
              <a:rPr lang="vi-VN" sz="3600" i="1">
                <a:latin typeface="Times New Roman" panose="02020603050405020304" pitchFamily="18" charset="0"/>
                <a:ea typeface="Calibri" panose="020F0502020204030204" pitchFamily="34" charset="0"/>
                <a:cs typeface="Times New Roman" panose="02020603050405020304" pitchFamily="18" charset="0"/>
              </a:rPr>
              <a:t>“Lúc về đến nhà, Phan Lang đem chuyện kể cho họ Trương...Rồi trong chốc lát, bóng nàng loang loáng mờ nhạt dần và biến đi mất.”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a:latin typeface="Times New Roman" panose="02020603050405020304" pitchFamily="18" charset="0"/>
                <a:ea typeface="Calibri" panose="020F0502020204030204" pitchFamily="34" charset="0"/>
                <a:cs typeface="Times New Roman" panose="02020603050405020304" pitchFamily="18" charset="0"/>
              </a:rPr>
              <a:t>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80500776"/>
              </p:ext>
            </p:extLst>
          </p:nvPr>
        </p:nvGraphicFramePr>
        <p:xfrm>
          <a:off x="3581400" y="6874776"/>
          <a:ext cx="12344400" cy="2637536"/>
        </p:xfrm>
        <a:graphic>
          <a:graphicData uri="http://schemas.openxmlformats.org/drawingml/2006/table">
            <a:tbl>
              <a:tblPr firstRow="1" firstCol="1" bandRow="1"/>
              <a:tblGrid>
                <a:gridCol w="61722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94086">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đời thường, có thật </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kì ảo</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gridSpan="2">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Tác dụng của sự kết hợp giữa chi tiết kì ảo và chi tiết đời thường: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00903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49370" y="3566792"/>
            <a:ext cx="15652630" cy="3323987"/>
          </a:xfrm>
          <a:prstGeom prst="rect">
            <a:avLst/>
          </a:prstGeom>
        </p:spPr>
        <p:txBody>
          <a:bodyPr wrap="square" lIns="0" tIns="0" rIns="0" bIns="0" rtlCol="0" anchor="t">
            <a:spAutoFit/>
          </a:bodyPr>
          <a:lstStyle/>
          <a:p>
            <a:pPr algn="ctr"/>
            <a:r>
              <a:rPr lang="en-GB" sz="7200" b="1" dirty="0">
                <a:latin typeface="Times New Roman" panose="02020603050405020304" pitchFamily="18" charset="0"/>
                <a:cs typeface="Times New Roman" panose="02020603050405020304" pitchFamily="18" charset="0"/>
              </a:rPr>
              <a:t>1. </a:t>
            </a:r>
            <a:r>
              <a:rPr lang="en-GB" sz="7200" b="1" dirty="0" err="1">
                <a:latin typeface="Times New Roman" panose="02020603050405020304" pitchFamily="18" charset="0"/>
                <a:cs typeface="Times New Roman" panose="02020603050405020304" pitchFamily="18" charset="0"/>
              </a:rPr>
              <a:t>Đặc</a:t>
            </a:r>
            <a:r>
              <a:rPr lang="en-GB" sz="7200" b="1" dirty="0">
                <a:latin typeface="Times New Roman" panose="02020603050405020304" pitchFamily="18" charset="0"/>
                <a:cs typeface="Times New Roman" panose="02020603050405020304" pitchFamily="18" charset="0"/>
              </a:rPr>
              <a:t> </a:t>
            </a:r>
            <a:r>
              <a:rPr lang="en-GB" sz="7200" b="1" dirty="0" err="1">
                <a:latin typeface="Times New Roman" panose="02020603050405020304" pitchFamily="18" charset="0"/>
                <a:cs typeface="Times New Roman" panose="02020603050405020304" pitchFamily="18" charset="0"/>
              </a:rPr>
              <a:t>điểm</a:t>
            </a:r>
            <a:r>
              <a:rPr lang="en-GB" sz="7200" b="1" dirty="0">
                <a:latin typeface="Times New Roman" panose="02020603050405020304" pitchFamily="18" charset="0"/>
                <a:cs typeface="Times New Roman" panose="02020603050405020304" pitchFamily="18" charset="0"/>
              </a:rPr>
              <a:t> </a:t>
            </a:r>
            <a:r>
              <a:rPr lang="en-GB" sz="7200" b="1" dirty="0" err="1">
                <a:latin typeface="Times New Roman" panose="02020603050405020304" pitchFamily="18" charset="0"/>
                <a:cs typeface="Times New Roman" panose="02020603050405020304" pitchFamily="18" charset="0"/>
              </a:rPr>
              <a:t>của</a:t>
            </a:r>
            <a:r>
              <a:rPr lang="en-GB" sz="7200" b="1" dirty="0">
                <a:latin typeface="Times New Roman" panose="02020603050405020304" pitchFamily="18" charset="0"/>
                <a:cs typeface="Times New Roman" panose="02020603050405020304" pitchFamily="18" charset="0"/>
              </a:rPr>
              <a:t> </a:t>
            </a:r>
            <a:r>
              <a:rPr lang="en-GB" sz="7200" b="1" dirty="0" err="1">
                <a:latin typeface="Times New Roman" panose="02020603050405020304" pitchFamily="18" charset="0"/>
                <a:cs typeface="Times New Roman" panose="02020603050405020304" pitchFamily="18" charset="0"/>
              </a:rPr>
              <a:t>thể</a:t>
            </a:r>
            <a:r>
              <a:rPr lang="en-GB" sz="7200" b="1" dirty="0">
                <a:latin typeface="Times New Roman" panose="02020603050405020304" pitchFamily="18" charset="0"/>
                <a:cs typeface="Times New Roman" panose="02020603050405020304" pitchFamily="18" charset="0"/>
              </a:rPr>
              <a:t> </a:t>
            </a:r>
            <a:r>
              <a:rPr lang="en-GB" sz="7200" b="1" dirty="0" err="1">
                <a:latin typeface="Times New Roman" panose="02020603050405020304" pitchFamily="18" charset="0"/>
                <a:cs typeface="Times New Roman" panose="02020603050405020304" pitchFamily="18" charset="0"/>
              </a:rPr>
              <a:t>loại</a:t>
            </a:r>
            <a:r>
              <a:rPr lang="en-GB" sz="7200" b="1" dirty="0">
                <a:latin typeface="Times New Roman" panose="02020603050405020304" pitchFamily="18" charset="0"/>
                <a:cs typeface="Times New Roman" panose="02020603050405020304" pitchFamily="18" charset="0"/>
              </a:rPr>
              <a:t> </a:t>
            </a:r>
            <a:r>
              <a:rPr lang="en-GB" sz="7200" b="1" dirty="0" err="1">
                <a:latin typeface="Times New Roman" panose="02020603050405020304" pitchFamily="18" charset="0"/>
                <a:cs typeface="Times New Roman" panose="02020603050405020304" pitchFamily="18" charset="0"/>
              </a:rPr>
              <a:t>truyện</a:t>
            </a:r>
            <a:r>
              <a:rPr lang="en-GB" sz="7200" b="1" dirty="0">
                <a:latin typeface="Times New Roman" panose="02020603050405020304" pitchFamily="18" charset="0"/>
                <a:cs typeface="Times New Roman" panose="02020603050405020304" pitchFamily="18" charset="0"/>
              </a:rPr>
              <a:t> </a:t>
            </a:r>
            <a:r>
              <a:rPr lang="en-GB" sz="7200" b="1" dirty="0" err="1">
                <a:latin typeface="Times New Roman" panose="02020603050405020304" pitchFamily="18" charset="0"/>
                <a:cs typeface="Times New Roman" panose="02020603050405020304" pitchFamily="18" charset="0"/>
              </a:rPr>
              <a:t>truyền</a:t>
            </a:r>
            <a:r>
              <a:rPr lang="en-GB" sz="7200" b="1" dirty="0">
                <a:latin typeface="Times New Roman" panose="02020603050405020304" pitchFamily="18" charset="0"/>
                <a:cs typeface="Times New Roman" panose="02020603050405020304" pitchFamily="18" charset="0"/>
              </a:rPr>
              <a:t> </a:t>
            </a:r>
            <a:r>
              <a:rPr lang="en-GB" sz="7200" b="1" dirty="0" err="1">
                <a:latin typeface="Times New Roman" panose="02020603050405020304" pitchFamily="18" charset="0"/>
                <a:cs typeface="Times New Roman" panose="02020603050405020304" pitchFamily="18" charset="0"/>
              </a:rPr>
              <a:t>kì</a:t>
            </a:r>
            <a:r>
              <a:rPr lang="en-GB" sz="7200" b="1" dirty="0">
                <a:latin typeface="Times New Roman" panose="02020603050405020304" pitchFamily="18" charset="0"/>
                <a:cs typeface="Times New Roman" panose="02020603050405020304" pitchFamily="18" charset="0"/>
              </a:rPr>
              <a:t> qua VB </a:t>
            </a:r>
            <a:r>
              <a:rPr lang="en-GB" sz="7200" b="1" i="1" dirty="0" err="1">
                <a:latin typeface="Times New Roman" panose="02020603050405020304" pitchFamily="18" charset="0"/>
                <a:cs typeface="Times New Roman" panose="02020603050405020304" pitchFamily="18" charset="0"/>
              </a:rPr>
              <a:t>Chuyện</a:t>
            </a:r>
            <a:r>
              <a:rPr lang="en-GB" sz="7200" b="1" i="1" dirty="0">
                <a:latin typeface="Times New Roman" panose="02020603050405020304" pitchFamily="18" charset="0"/>
                <a:cs typeface="Times New Roman" panose="02020603050405020304" pitchFamily="18" charset="0"/>
              </a:rPr>
              <a:t> </a:t>
            </a:r>
            <a:r>
              <a:rPr lang="en-GB" sz="7200" b="1" i="1" dirty="0" err="1">
                <a:latin typeface="Times New Roman" panose="02020603050405020304" pitchFamily="18" charset="0"/>
                <a:cs typeface="Times New Roman" panose="02020603050405020304" pitchFamily="18" charset="0"/>
              </a:rPr>
              <a:t>người</a:t>
            </a:r>
            <a:r>
              <a:rPr lang="en-GB" sz="7200" b="1" i="1" dirty="0">
                <a:latin typeface="Times New Roman" panose="02020603050405020304" pitchFamily="18" charset="0"/>
                <a:cs typeface="Times New Roman" panose="02020603050405020304" pitchFamily="18" charset="0"/>
              </a:rPr>
              <a:t> con </a:t>
            </a:r>
            <a:r>
              <a:rPr lang="en-GB" sz="7200" b="1" i="1" dirty="0" err="1">
                <a:latin typeface="Times New Roman" panose="02020603050405020304" pitchFamily="18" charset="0"/>
                <a:cs typeface="Times New Roman" panose="02020603050405020304" pitchFamily="18" charset="0"/>
              </a:rPr>
              <a:t>gái</a:t>
            </a:r>
            <a:r>
              <a:rPr lang="en-GB" sz="7200" b="1" i="1" dirty="0">
                <a:latin typeface="Times New Roman" panose="02020603050405020304" pitchFamily="18" charset="0"/>
                <a:cs typeface="Times New Roman" panose="02020603050405020304" pitchFamily="18" charset="0"/>
              </a:rPr>
              <a:t> Nam </a:t>
            </a:r>
            <a:r>
              <a:rPr lang="en-GB" sz="7200" b="1" i="1" dirty="0" err="1">
                <a:latin typeface="Times New Roman" panose="02020603050405020304" pitchFamily="18" charset="0"/>
                <a:cs typeface="Times New Roman" panose="02020603050405020304" pitchFamily="18" charset="0"/>
              </a:rPr>
              <a:t>Xương</a:t>
            </a:r>
            <a:endParaRPr lang="en-GB"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2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Freeform 4"/>
          <p:cNvSpPr/>
          <p:nvPr/>
        </p:nvSpPr>
        <p:spPr>
          <a:xfrm>
            <a:off x="197098" y="3162300"/>
            <a:ext cx="17405102" cy="71247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TextBox 10"/>
          <p:cNvSpPr txBox="1"/>
          <p:nvPr/>
        </p:nvSpPr>
        <p:spPr>
          <a:xfrm>
            <a:off x="1676400" y="4531979"/>
            <a:ext cx="12877799" cy="1354217"/>
          </a:xfrm>
          <a:prstGeom prst="rect">
            <a:avLst/>
          </a:prstGeom>
        </p:spPr>
        <p:txBody>
          <a:bodyPr wrap="square" lIns="0" tIns="0" rIns="0" bIns="0" rtlCol="0" anchor="t">
            <a:spAutoFit/>
          </a:bodyPr>
          <a:lstStyle/>
          <a:p>
            <a:pPr algn="just"/>
            <a:r>
              <a:rPr lang="en-GB" sz="4400" b="1" dirty="0" smtClean="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Lấy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chồng</a:t>
            </a:r>
            <a:r>
              <a:rPr lang="en-GB" sz="4400" b="1"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Vũ</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Thị</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Thiết</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lấy</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chồng</a:t>
            </a:r>
            <a:r>
              <a:rPr lang="en-GB" sz="4400" dirty="0">
                <a:latin typeface="Times New Roman" panose="02020603050405020304" pitchFamily="18" charset="0"/>
                <a:cs typeface="Times New Roman" panose="02020603050405020304" pitchFamily="18" charset="0"/>
              </a:rPr>
              <a:t> – </a:t>
            </a:r>
            <a:r>
              <a:rPr lang="en-GB" sz="4400" dirty="0" err="1">
                <a:latin typeface="Times New Roman" panose="02020603050405020304" pitchFamily="18" charset="0"/>
                <a:cs typeface="Times New Roman" panose="02020603050405020304" pitchFamily="18" charset="0"/>
              </a:rPr>
              <a:t>người</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có</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tính</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đa</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nghi</a:t>
            </a:r>
            <a:r>
              <a:rPr lang="en-GB" sz="4400" dirty="0">
                <a:latin typeface="Times New Roman" panose="02020603050405020304" pitchFamily="18" charset="0"/>
                <a:cs typeface="Times New Roman" panose="02020603050405020304" pitchFamily="18" charset="0"/>
              </a:rPr>
              <a:t>.</a:t>
            </a:r>
          </a:p>
        </p:txBody>
      </p:sp>
      <p:sp>
        <p:nvSpPr>
          <p:cNvPr id="11" name="Rectangle 10"/>
          <p:cNvSpPr/>
          <p:nvPr/>
        </p:nvSpPr>
        <p:spPr>
          <a:xfrm>
            <a:off x="6781800" y="190500"/>
            <a:ext cx="8848951" cy="1015663"/>
          </a:xfrm>
          <a:prstGeom prst="rect">
            <a:avLst/>
          </a:prstGeom>
        </p:spPr>
        <p:txBody>
          <a:bodyPr wrap="square">
            <a:spAutoFit/>
          </a:bodyPr>
          <a:lstStyle/>
          <a:p>
            <a:r>
              <a:rPr lang="en-GB" sz="6000" b="1">
                <a:latin typeface="Times New Roman" panose="02020603050405020304" pitchFamily="18" charset="0"/>
                <a:cs typeface="Times New Roman" panose="02020603050405020304" pitchFamily="18" charset="0"/>
              </a:rPr>
              <a:t>a. Cốt truyện</a:t>
            </a:r>
            <a:endParaRPr lang="en-GB" sz="6000">
              <a:latin typeface="Times New Roman" panose="02020603050405020304" pitchFamily="18" charset="0"/>
              <a:cs typeface="Times New Roman" panose="02020603050405020304" pitchFamily="18" charset="0"/>
            </a:endParaRPr>
          </a:p>
        </p:txBody>
      </p:sp>
      <p:sp>
        <p:nvSpPr>
          <p:cNvPr id="13" name="Rectangle 12"/>
          <p:cNvSpPr/>
          <p:nvPr/>
        </p:nvSpPr>
        <p:spPr>
          <a:xfrm>
            <a:off x="1752600" y="6598922"/>
            <a:ext cx="12801600" cy="2123658"/>
          </a:xfrm>
          <a:prstGeom prst="rect">
            <a:avLst/>
          </a:prstGeom>
        </p:spPr>
        <p:txBody>
          <a:bodyPr wrap="square">
            <a:spAutoFit/>
          </a:bodyPr>
          <a:lstStyle/>
          <a:p>
            <a:pPr algn="just"/>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Làm</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người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chinh</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phụ</a:t>
            </a:r>
            <a:r>
              <a:rPr lang="en-GB" sz="4400" b="1"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Chồng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đi</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chinh</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chiến</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nàng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một</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mình</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phụng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dưỡng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mẹ</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chồng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già</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yếu</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và</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nuôi</a:t>
            </a:r>
            <a:r>
              <a:rPr lang="en-GB" sz="4400" dirty="0">
                <a:latin typeface="Times New Roman" panose="02020603050405020304" pitchFamily="18" charset="0"/>
                <a:cs typeface="Times New Roman" panose="02020603050405020304" pitchFamily="18" charset="0"/>
              </a:rPr>
              <a:t> con </a:t>
            </a:r>
            <a:r>
              <a:rPr lang="en-GB" sz="4400" dirty="0" err="1">
                <a:latin typeface="Times New Roman" panose="02020603050405020304" pitchFamily="18" charset="0"/>
                <a:cs typeface="Times New Roman" panose="02020603050405020304" pitchFamily="18" charset="0"/>
              </a:rPr>
              <a:t>nhỏ</a:t>
            </a:r>
            <a:endParaRPr lang="en-GB"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4740583" y="1629235"/>
            <a:ext cx="9543895" cy="929100"/>
          </a:xfrm>
          <a:prstGeom prst="rect">
            <a:avLst/>
          </a:prstGeom>
        </p:spPr>
        <p:txBody>
          <a:bodyPr wrap="none">
            <a:spAutoFit/>
          </a:bodyPr>
          <a:lstStyle/>
          <a:p>
            <a:pPr algn="just">
              <a:lnSpc>
                <a:spcPct val="125000"/>
              </a:lnSpc>
              <a:spcAft>
                <a:spcPts val="800"/>
              </a:spcAft>
            </a:pPr>
            <a:r>
              <a:rPr lang="en-GB" sz="4800" b="1">
                <a:latin typeface="Times New Roman" panose="02020603050405020304" pitchFamily="18" charset="0"/>
                <a:ea typeface="Times New Roman" panose="02020603050405020304" pitchFamily="18" charset="0"/>
                <a:cs typeface="Times New Roman" panose="02020603050405020304" pitchFamily="18" charset="0"/>
              </a:rPr>
              <a:t>(1) Trở thành chinh phụ (đoạn đầu)</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10683610"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Mắc oan (đoạn tiếp theo)</a:t>
            </a:r>
            <a:endParaRPr lang="en-GB" sz="6600">
              <a:latin typeface="Times New Roman" panose="02020603050405020304" pitchFamily="18" charset="0"/>
              <a:cs typeface="Times New Roman" panose="02020603050405020304" pitchFamily="18" charset="0"/>
            </a:endParaRPr>
          </a:p>
        </p:txBody>
      </p:sp>
      <p:sp>
        <p:nvSpPr>
          <p:cNvPr id="4" name="Freeform 4"/>
          <p:cNvSpPr/>
          <p:nvPr/>
        </p:nvSpPr>
        <p:spPr>
          <a:xfrm>
            <a:off x="383767" y="1589426"/>
            <a:ext cx="14256384" cy="869757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2247901"/>
            <a:ext cx="14109842" cy="777240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TextBox 9"/>
          <p:cNvSpPr txBox="1"/>
          <p:nvPr/>
        </p:nvSpPr>
        <p:spPr>
          <a:xfrm>
            <a:off x="1057734" y="2558801"/>
            <a:ext cx="12906367" cy="1107996"/>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 Trở về: </a:t>
            </a:r>
            <a:r>
              <a:rPr lang="en-US" sz="3600">
                <a:latin typeface="Times New Roman" panose="02020603050405020304" pitchFamily="18" charset="0"/>
                <a:cs typeface="Times New Roman" panose="02020603050405020304" pitchFamily="18" charset="0"/>
              </a:rPr>
              <a:t>Trương Sinh trở về sau chinh chiến, mẹ chồng đã mất, đứa con mới lên ba.</a:t>
            </a:r>
            <a:endParaRPr lang="en-GB" sz="3600">
              <a:latin typeface="Times New Roman" panose="02020603050405020304" pitchFamily="18" charset="0"/>
              <a:cs typeface="Times New Roman" panose="02020603050405020304" pitchFamily="18" charset="0"/>
            </a:endParaRPr>
          </a:p>
        </p:txBody>
      </p:sp>
      <p:sp>
        <p:nvSpPr>
          <p:cNvPr id="11" name="Rectangle 10"/>
          <p:cNvSpPr/>
          <p:nvPr/>
        </p:nvSpPr>
        <p:spPr>
          <a:xfrm>
            <a:off x="985874" y="3814554"/>
            <a:ext cx="13187325" cy="1477328"/>
          </a:xfrm>
          <a:prstGeom prst="rect">
            <a:avLst/>
          </a:prstGeom>
        </p:spPr>
        <p:txBody>
          <a:bodyPr wrap="square">
            <a:spAutoFit/>
          </a:bodyPr>
          <a:lstStyle/>
          <a:p>
            <a:pPr algn="just">
              <a:lnSpc>
                <a:spcPct val="125000"/>
              </a:lnSpc>
              <a:spcAft>
                <a:spcPts val="80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Ghen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tuông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ruồng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rẫy</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Q</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uy</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Nương ngoại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hắt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hủi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đuổi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55894" y="5582603"/>
            <a:ext cx="13008207" cy="1477328"/>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Tỏ lòng và quyên sinh: </a:t>
            </a:r>
            <a:r>
              <a:rPr lang="en-US" sz="3600">
                <a:latin typeface="Times New Roman" panose="02020603050405020304" pitchFamily="18" charset="0"/>
                <a:ea typeface="Times New Roman" panose="02020603050405020304" pitchFamily="18" charset="0"/>
                <a:cs typeface="Times New Roman" panose="02020603050405020304" pitchFamily="18" charset="0"/>
              </a:rPr>
              <a:t>Vũ Thị Thiết chỉ còn biết tỏ lòng với trời đất và tìm cái chết trên bến Hoàng Giang.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955894" y="7370689"/>
            <a:ext cx="12912506" cy="2169825"/>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Sự hối lỗi muộn màng: </a:t>
            </a:r>
            <a:r>
              <a:rPr lang="en-US" sz="3600">
                <a:latin typeface="Times New Roman" panose="02020603050405020304" pitchFamily="18" charset="0"/>
                <a:ea typeface="Times New Roman" panose="02020603050405020304" pitchFamily="18" charset="0"/>
                <a:cs typeface="Times New Roman" panose="02020603050405020304" pitchFamily="18" charset="0"/>
              </a:rPr>
              <a:t>Trương hiểu ra sự thật: người mà Đản gọi là cha chỉ là cái bóng trên tường, dưới ngọn đèn khuya nhưng tất cả đã muộn.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0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3021413" y="266700"/>
            <a:ext cx="12230661" cy="1107996"/>
          </a:xfrm>
          <a:prstGeom prst="rect">
            <a:avLst/>
          </a:prstGeom>
        </p:spPr>
        <p:txBody>
          <a:bodyPr wrap="square" lIns="0" tIns="0" rIns="0" bIns="0" rtlCol="0" anchor="t">
            <a:spAutoFit/>
          </a:bodyPr>
          <a:lstStyle/>
          <a:p>
            <a:r>
              <a:rPr lang="en-US" sz="7200" b="1">
                <a:latin typeface="Times New Roman" panose="02020603050405020304" pitchFamily="18" charset="0"/>
                <a:cs typeface="Times New Roman" panose="02020603050405020304" pitchFamily="18" charset="0"/>
              </a:rPr>
              <a:t>(3) Giải oan (đoạn cuối)</a:t>
            </a:r>
            <a:endParaRPr lang="en-GB" sz="7200">
              <a:latin typeface="Times New Roman" panose="02020603050405020304" pitchFamily="18" charset="0"/>
              <a:cs typeface="Times New Roman" panose="02020603050405020304" pitchFamily="18" charset="0"/>
            </a:endParaRPr>
          </a:p>
        </p:txBody>
      </p:sp>
      <p:sp>
        <p:nvSpPr>
          <p:cNvPr id="10" name="Rectangle 9"/>
          <p:cNvSpPr/>
          <p:nvPr/>
        </p:nvSpPr>
        <p:spPr>
          <a:xfrm>
            <a:off x="3680968" y="1742104"/>
            <a:ext cx="10797032" cy="1446550"/>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Ân nghĩa với Linh Phi: </a:t>
            </a:r>
            <a:r>
              <a:rPr lang="en-US" sz="4400" smtClean="0">
                <a:latin typeface="Times New Roman" panose="02020603050405020304" pitchFamily="18" charset="0"/>
                <a:cs typeface="Times New Roman" panose="02020603050405020304" pitchFamily="18" charset="0"/>
              </a:rPr>
              <a:t>Vũ </a:t>
            </a:r>
            <a:r>
              <a:rPr lang="en-US" sz="4400">
                <a:latin typeface="Times New Roman" panose="02020603050405020304" pitchFamily="18" charset="0"/>
                <a:cs typeface="Times New Roman" panose="02020603050405020304" pitchFamily="18" charset="0"/>
              </a:rPr>
              <a:t>Thị nhờ Phan Lang nói với chàng Trương lập đàn đón nàng về.</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3644276" y="3937374"/>
            <a:ext cx="10885259" cy="1446550"/>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Lập đàn tràng giải oan: Trương Sinh lập đàn tràng, giải oan cho Vũ Thị.</a:t>
            </a:r>
            <a:endParaRPr lang="en-GB" sz="4400">
              <a:latin typeface="Times New Roman" panose="02020603050405020304" pitchFamily="18" charset="0"/>
              <a:cs typeface="Times New Roman" panose="02020603050405020304" pitchFamily="18" charset="0"/>
            </a:endParaRPr>
          </a:p>
        </p:txBody>
      </p:sp>
      <p:sp>
        <p:nvSpPr>
          <p:cNvPr id="12" name="Rectangle 11"/>
          <p:cNvSpPr/>
          <p:nvPr/>
        </p:nvSpPr>
        <p:spPr>
          <a:xfrm>
            <a:off x="3644276" y="6167772"/>
            <a:ext cx="10663369" cy="3477875"/>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4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Rectangle 3"/>
          <p:cNvSpPr/>
          <p:nvPr/>
        </p:nvSpPr>
        <p:spPr>
          <a:xfrm>
            <a:off x="5241938" y="245769"/>
            <a:ext cx="7761652" cy="2169825"/>
          </a:xfrm>
          <a:prstGeom prst="rect">
            <a:avLst/>
          </a:prstGeom>
        </p:spPr>
        <p:txBody>
          <a:bodyPr wrap="square">
            <a:spAutoFit/>
          </a:bodyPr>
          <a:lstStyle/>
          <a:p>
            <a:pPr algn="ctr">
              <a:lnSpc>
                <a:spcPct val="125000"/>
              </a:lnSpc>
              <a:spcAft>
                <a:spcPts val="800"/>
              </a:spcAft>
            </a:pPr>
            <a:r>
              <a:rPr lang="en-US" sz="5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Không gian, thời gian, nhân vật chính/ phụ</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572000" y="2705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Không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được kể theo các phạm vi khác nhau: trần thế (thế giới thực) – thuỷ phủ (thế giới kì ảo) – trần thế, con người có thể đi về giữa hai thế giới.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572000" y="6134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Thời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sắp xếp theo trình tự tuyến tính (việc gì xảy ra trước kể trước). Con người có thể sống nhiều đời, sống nhờ các phép thuật kì ảo (Vũ Nương, Phan Lang)</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39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grpSp>
        <p:nvGrpSpPr>
          <p:cNvPr id="4" name="Group 4"/>
          <p:cNvGrpSpPr/>
          <p:nvPr/>
        </p:nvGrpSpPr>
        <p:grpSpPr>
          <a:xfrm>
            <a:off x="2438400" y="3077140"/>
            <a:ext cx="15240000" cy="48723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TextBox 10"/>
          <p:cNvSpPr txBox="1"/>
          <p:nvPr/>
        </p:nvSpPr>
        <p:spPr>
          <a:xfrm>
            <a:off x="5181601" y="3596354"/>
            <a:ext cx="10896600" cy="923330"/>
          </a:xfrm>
          <a:prstGeom prst="rect">
            <a:avLst/>
          </a:prstGeom>
        </p:spPr>
        <p:txBody>
          <a:bodyPr wrap="square" lIns="0" tIns="0" rIns="0" bIns="0" rtlCol="0" anchor="t">
            <a:spAutoFit/>
          </a:bodyPr>
          <a:lstStyle/>
          <a:p>
            <a:pPr algn="ctr"/>
            <a:r>
              <a:rPr lang="en-US" sz="6000" b="1" dirty="0" err="1">
                <a:latin typeface="Times New Roman" panose="02020603050405020304" pitchFamily="18" charset="0"/>
                <a:cs typeface="Times New Roman" panose="02020603050405020304" pitchFamily="18" charset="0"/>
              </a:rPr>
              <a:t>Nhân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vật</a:t>
            </a:r>
            <a:endParaRPr lang="en-GB" sz="60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657600" y="4689208"/>
            <a:ext cx="14401142" cy="2503249"/>
          </a:xfrm>
          <a:prstGeom prst="rect">
            <a:avLst/>
          </a:prstGeom>
        </p:spPr>
        <p:txBody>
          <a:bodyPr wrap="square">
            <a:spAutoFit/>
          </a:bodyPr>
          <a:lstStyle/>
          <a:p>
            <a:pPr algn="just">
              <a:lnSpc>
                <a:spcPct val="125000"/>
              </a:lnSpc>
              <a:spcAft>
                <a:spcPts val="800"/>
              </a:spcAf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Nương</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800"/>
              </a:spcAf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Trương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người mẹ chồng, b</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é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Đản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Phi, Phan Lang,…</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0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5486400" y="347804"/>
            <a:ext cx="13297461"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c. </a:t>
            </a:r>
            <a:r>
              <a:rPr lang="vi-VN" sz="6600" b="1">
                <a:latin typeface="Times New Roman" panose="02020603050405020304" pitchFamily="18" charset="0"/>
                <a:cs typeface="Times New Roman" panose="02020603050405020304" pitchFamily="18" charset="0"/>
              </a:rPr>
              <a:t>Các yếu tố kì ảo </a:t>
            </a:r>
            <a:endParaRPr lang="en-GB" sz="6600">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2"/>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1708979"/>
            <a:ext cx="13223081"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4343967" y="1995837"/>
            <a:ext cx="111651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Nhân vật và thế giới kì ảo: nhân vật Linh Phi, Phan Lang, … dưới thuỷ phủ</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135188"/>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55799" y="4383139"/>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Linh Phi hoá thân vào con rùa, báo mộng cho Phan Lang và được Phan Lang cứu sống; việc cứu sống Vũ Thị, trả ơn Phan Lang của Linh Phi</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1188867" y="4556226"/>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4"/>
            </p:custDataLst>
          </p:nvPr>
        </p:nvSpPr>
        <p:spPr>
          <a:xfrm>
            <a:off x="2066358" y="4962228"/>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52799" y="7810500"/>
            <a:ext cx="13694077"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4343400" y="8108568"/>
            <a:ext cx="1158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Việc lập</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đàn giải oan</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cảnh Trương Sinh và Vũ Nương gặp gỡ trong cách biệt</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617140" y="749966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6"/>
            </p:custDataLst>
          </p:nvPr>
        </p:nvSpPr>
        <p:spPr>
          <a:xfrm>
            <a:off x="1494632" y="791995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6992138" y="2752273"/>
            <a:ext cx="11260456" cy="7351443"/>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7300934" y="3265694"/>
            <a:ext cx="10683246" cy="63246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TextBox 9"/>
          <p:cNvSpPr txBox="1"/>
          <p:nvPr/>
        </p:nvSpPr>
        <p:spPr>
          <a:xfrm>
            <a:off x="4647105" y="1146914"/>
            <a:ext cx="10313378" cy="1436291"/>
          </a:xfrm>
          <a:prstGeom prst="rect">
            <a:avLst/>
          </a:prstGeom>
        </p:spPr>
        <p:txBody>
          <a:bodyPr lIns="0" tIns="0" rIns="0" bIns="0" rtlCol="0" anchor="t">
            <a:spAutoFit/>
          </a:bodyPr>
          <a:lstStyle/>
          <a:p>
            <a:pPr>
              <a:lnSpc>
                <a:spcPts val="11200"/>
              </a:lnSpc>
            </a:pPr>
            <a:r>
              <a:rPr lang="en-US" sz="8800" b="1">
                <a:latin typeface="Times New Roman" panose="02020603050405020304" pitchFamily="18" charset="0"/>
                <a:cs typeface="Times New Roman" panose="02020603050405020304" pitchFamily="18" charset="0"/>
              </a:rPr>
              <a:t>Ý nghĩa</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7677356" y="3638182"/>
            <a:ext cx="9772443" cy="1477328"/>
          </a:xfrm>
          <a:prstGeom prst="rect">
            <a:avLst/>
          </a:prstGeom>
        </p:spPr>
        <p:txBody>
          <a:bodyPr wrap="square" lIns="0" tIns="0" rIns="0" bIns="0" rtlCol="0" anchor="t">
            <a:spAutoFit/>
          </a:bodyPr>
          <a:lstStyle/>
          <a:p>
            <a:pPr algn="just">
              <a:spcBef>
                <a:spcPct val="0"/>
              </a:spcBef>
            </a:pPr>
            <a:r>
              <a:rPr lang="en-US" sz="4800">
                <a:latin typeface="Times New Roman" panose="02020603050405020304" pitchFamily="18" charset="0"/>
                <a:cs typeface="Times New Roman" panose="02020603050405020304" pitchFamily="18" charset="0"/>
              </a:rPr>
              <a:t>- Làm nên nét đặc trưng của thể loại truyện truyền kì</a:t>
            </a:r>
            <a:endParaRPr lang="en-US" sz="480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86446" y="5452054"/>
            <a:ext cx="991575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Khắc họa số phận, phẩm chất của nhân vật Vũ Nương</a:t>
            </a:r>
            <a:endParaRPr lang="en-GB" sz="4800">
              <a:latin typeface="Times New Roman" panose="02020603050405020304" pitchFamily="18" charset="0"/>
              <a:cs typeface="Times New Roman" panose="02020603050405020304" pitchFamily="18" charset="0"/>
            </a:endParaRPr>
          </a:p>
        </p:txBody>
      </p:sp>
      <p:sp>
        <p:nvSpPr>
          <p:cNvPr id="12" name="Rectangle 11"/>
          <p:cNvSpPr/>
          <p:nvPr/>
        </p:nvSpPr>
        <p:spPr>
          <a:xfrm>
            <a:off x="7677355" y="7386406"/>
            <a:ext cx="992484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Thể hiện tư tưởng nhân đạo của tác phẩm</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819400" y="582224"/>
            <a:ext cx="15468599"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434614" y="947935"/>
            <a:ext cx="13634186" cy="2323713"/>
          </a:xfrm>
          <a:prstGeom prst="rect">
            <a:avLst/>
          </a:prstGeom>
        </p:spPr>
        <p:txBody>
          <a:bodyPr wrap="square">
            <a:spAutoFit/>
          </a:bodyPr>
          <a:lstStyle/>
          <a:p>
            <a:pPr algn="ctr">
              <a:lnSpc>
                <a:spcPct val="125000"/>
              </a:lnSpc>
              <a:spcBef>
                <a:spcPts val="300"/>
              </a:spcBef>
              <a:spcAft>
                <a:spcPts val="300"/>
              </a:spcAft>
            </a:pP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01</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Bef>
                <a:spcPts val="300"/>
              </a:spcBef>
              <a:spcAft>
                <a:spcPts val="30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TÌM HIỂU TRI THỨC NGỮ VĂN</a:t>
            </a: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ea typeface="Times New Roman" panose="02020603050405020304" pitchFamily="18" charset="0"/>
                <a:cs typeface="Times New Roman" panose="02020603050405020304" pitchFamily="18" charset="0"/>
              </a:rPr>
              <a:t>VỀ</a:t>
            </a:r>
          </a:p>
          <a:p>
            <a:pPr algn="ctr">
              <a:lnSpc>
                <a:spcPct val="125000"/>
              </a:lnSpc>
              <a:spcBef>
                <a:spcPts val="300"/>
              </a:spcBef>
              <a:spcAft>
                <a:spcPts val="300"/>
              </a:spcAft>
            </a:pPr>
            <a:r>
              <a:rPr lang="vi-VN"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THỂ LOẠI TRUYỆN TRUYỀN KÌ</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360999771"/>
              </p:ext>
            </p:extLst>
          </p:nvPr>
        </p:nvGraphicFramePr>
        <p:xfrm>
          <a:off x="3734368" y="3617689"/>
          <a:ext cx="13634186" cy="4114800"/>
        </p:xfrm>
        <a:graphic>
          <a:graphicData uri="http://schemas.openxmlformats.org/drawingml/2006/table">
            <a:tbl>
              <a:tblPr firstRow="1" firstCol="1" bandRow="1">
                <a:effectLst>
                  <a:outerShdw blurRad="50800" dist="38100" algn="l" rotWithShape="0">
                    <a:prstClr val="black">
                      <a:alpha val="40000"/>
                    </a:prstClr>
                  </a:outerShdw>
                </a:effectLst>
              </a:tblPr>
              <a:tblGrid>
                <a:gridCol w="1719964">
                  <a:extLst>
                    <a:ext uri="{9D8B030D-6E8A-4147-A177-3AD203B41FA5}">
                      <a16:colId xmlns:a16="http://schemas.microsoft.com/office/drawing/2014/main" val="20000"/>
                    </a:ext>
                  </a:extLst>
                </a:gridCol>
                <a:gridCol w="7823967">
                  <a:extLst>
                    <a:ext uri="{9D8B030D-6E8A-4147-A177-3AD203B41FA5}">
                      <a16:colId xmlns:a16="http://schemas.microsoft.com/office/drawing/2014/main" val="20001"/>
                    </a:ext>
                  </a:extLst>
                </a:gridCol>
                <a:gridCol w="4090255">
                  <a:extLst>
                    <a:ext uri="{9D8B030D-6E8A-4147-A177-3AD203B41FA5}">
                      <a16:colId xmlns:a16="http://schemas.microsoft.com/office/drawing/2014/main" val="20002"/>
                    </a:ext>
                  </a:extLst>
                </a:gridCol>
              </a:tblGrid>
              <a:tr h="0">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gốc</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Nội dung và cốt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Nhân vật trong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Không gian, thời gian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49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11" name="Rectangle 10"/>
          <p:cNvSpPr/>
          <p:nvPr/>
        </p:nvSpPr>
        <p:spPr>
          <a:xfrm>
            <a:off x="3657601" y="473214"/>
            <a:ext cx="10134599" cy="2123658"/>
          </a:xfrm>
          <a:prstGeom prst="rect">
            <a:avLst/>
          </a:prstGeom>
        </p:spPr>
        <p:txBody>
          <a:bodyPr wrap="square">
            <a:spAutoFit/>
          </a:bodyPr>
          <a:lstStyle/>
          <a:p>
            <a:pPr algn="ctr">
              <a:spcAft>
                <a:spcPts val="0"/>
              </a:spcAft>
            </a:pPr>
            <a:r>
              <a:rPr lang="vi-VN" sz="6600" b="1">
                <a:latin typeface="Times New Roman" panose="02020603050405020304" pitchFamily="18" charset="0"/>
                <a:cs typeface="Times New Roman" panose="02020603050405020304" pitchFamily="18" charset="0"/>
              </a:rPr>
              <a:t>d. Cách kết hợp yếu tố kì ảo với yếu tố hiện thực</a:t>
            </a:r>
            <a:endParaRPr lang="en-GB" sz="6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Rounded Corners 2">
            <a:extLst/>
          </p:cNvPr>
          <p:cNvSpPr/>
          <p:nvPr/>
        </p:nvSpPr>
        <p:spPr>
          <a:xfrm>
            <a:off x="3917482" y="3280741"/>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4400">
                <a:latin typeface="Times New Roman" panose="02020603050405020304" pitchFamily="18" charset="0"/>
                <a:cs typeface="Times New Roman" panose="02020603050405020304" pitchFamily="18" charset="0"/>
              </a:rPr>
              <a:t>Sự kết hợp các chi tiết trên giúp câu chuyện trở nên hấp dẫn, vừa thực, vừa hư, vừa gắn với những vấn đề đời sống hằng ngày gần gũi với mọi người</a:t>
            </a:r>
            <a:endParaRPr lang="en-GB" sz="4400">
              <a:latin typeface="Times New Roman" panose="02020603050405020304" pitchFamily="18" charset="0"/>
              <a:cs typeface="Times New Roman" panose="02020603050405020304" pitchFamily="18" charset="0"/>
            </a:endParaRPr>
          </a:p>
        </p:txBody>
      </p:sp>
      <p:sp>
        <p:nvSpPr>
          <p:cNvPr id="13" name="Rectangle: Rounded Corners 31">
            <a:extLst/>
          </p:cNvPr>
          <p:cNvSpPr/>
          <p:nvPr/>
        </p:nvSpPr>
        <p:spPr>
          <a:xfrm>
            <a:off x="5029200" y="6979012"/>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vi-VN" sz="4400">
                <a:latin typeface="Times New Roman" panose="02020603050405020304" pitchFamily="18" charset="0"/>
                <a:cs typeface="Times New Roman" panose="02020603050405020304" pitchFamily="18" charset="0"/>
              </a:rPr>
              <a:t>Thể hiện trí tưởng tượng phong phú và ước mơ của tác giả về những điều tốt đẹp cảu cuộc sống.</a:t>
            </a:r>
            <a:endParaRPr kumimoji="0" lang="en-US" altLang="zh-CN" sz="4400" b="0" i="0" u="none" strike="noStrike" kern="0" cap="none" spc="0" normalizeH="0" baseline="0" noProof="0" smtClean="0">
              <a:ln>
                <a:noFill/>
              </a:ln>
              <a:solidFill>
                <a:srgbClr val="40404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74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1441023" y="3848100"/>
            <a:ext cx="6658937" cy="2954655"/>
          </a:xfrm>
          <a:prstGeom prst="rect">
            <a:avLst/>
          </a:prstGeom>
        </p:spPr>
        <p:txBody>
          <a:bodyPr wrap="square" lIns="0" tIns="0" rIns="0" bIns="0" rtlCol="0" anchor="t">
            <a:spAutoFit/>
          </a:bodyPr>
          <a:lstStyle/>
          <a:p>
            <a:pPr algn="ctr"/>
            <a:r>
              <a:rPr lang="vi-VN"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a:t>
            </a: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Nhân vật Vũ Nương</a:t>
            </a:r>
            <a:endParaRPr lang="en-GB"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7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9" name="Table 8"/>
          <p:cNvGraphicFramePr>
            <a:graphicFrameLocks noGrp="1"/>
          </p:cNvGraphicFramePr>
          <p:nvPr>
            <p:extLst>
              <p:ext uri="{D42A27DB-BD31-4B8C-83A1-F6EECF244321}">
                <p14:modId xmlns:p14="http://schemas.microsoft.com/office/powerpoint/2010/main" val="1316192273"/>
              </p:ext>
            </p:extLst>
          </p:nvPr>
        </p:nvGraphicFramePr>
        <p:xfrm>
          <a:off x="2703622" y="647700"/>
          <a:ext cx="14060378" cy="9080500"/>
        </p:xfrm>
        <a:graphic>
          <a:graphicData uri="http://schemas.openxmlformats.org/drawingml/2006/table">
            <a:tbl>
              <a:tblPr firstRow="1" firstCol="1" bandRow="1"/>
              <a:tblGrid>
                <a:gridCol w="14060378">
                  <a:extLst>
                    <a:ext uri="{9D8B030D-6E8A-4147-A177-3AD203B41FA5}">
                      <a16:colId xmlns:a16="http://schemas.microsoft.com/office/drawing/2014/main" val="20000"/>
                    </a:ext>
                  </a:extLst>
                </a:gridCol>
              </a:tblGrid>
              <a:tr h="432363">
                <a:tc>
                  <a:txBody>
                    <a:bodyPr/>
                    <a:lstStyle/>
                    <a:p>
                      <a:pPr algn="ctr">
                        <a:lnSpc>
                          <a:spcPct val="100000"/>
                        </a:lnSpc>
                        <a:spcBef>
                          <a:spcPts val="300"/>
                        </a:spcBef>
                        <a:spcAft>
                          <a:spcPts val="3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07</a:t>
                      </a: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effectLst/>
                          <a:latin typeface="Times New Roman" panose="02020603050405020304" pitchFamily="18" charset="0"/>
                          <a:ea typeface="MS Mincho"/>
                          <a:cs typeface="Times New Roman" panose="02020603050405020304" pitchFamily="18" charset="0"/>
                        </a:rPr>
                        <a:t>Nhóm</a:t>
                      </a:r>
                      <a:r>
                        <a:rPr lang="en-US" sz="4000" b="1" dirty="0">
                          <a:solidFill>
                            <a:srgbClr val="0D0D0D"/>
                          </a:solidFill>
                          <a:effectLst/>
                          <a:latin typeface="Times New Roman" panose="02020603050405020304" pitchFamily="18" charset="0"/>
                          <a:ea typeface="MS Mincho"/>
                          <a:cs typeface="Times New Roman" panose="02020603050405020304" pitchFamily="18" charset="0"/>
                        </a:rPr>
                        <a:t> 1, 2</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vẻ đẹp của Vũ Nương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093600">
                <a:tc>
                  <a:txBody>
                    <a:bodyPr/>
                    <a:lstStyle/>
                    <a:p>
                      <a:pPr algn="just">
                        <a:lnSpc>
                          <a:spcPct val="100000"/>
                        </a:lnSpc>
                        <a:spcAft>
                          <a:spcPts val="800"/>
                        </a:spcAft>
                        <a:tabLst>
                          <a:tab pos="1386840" algn="l"/>
                        </a:tabLst>
                      </a:pPr>
                      <a:r>
                        <a:rPr lang="vi-VN" sz="4000" b="1" dirty="0">
                          <a:solidFill>
                            <a:srgbClr val="0D0D0D"/>
                          </a:solidFill>
                          <a:effectLst/>
                          <a:latin typeface="Times New Roman" panose="02020603050405020304" pitchFamily="18" charset="0"/>
                          <a:ea typeface="MS Mincho"/>
                          <a:cs typeface="Times New Roman" panose="02020603050405020304" pitchFamily="18" charset="0"/>
                        </a:rPr>
                        <a:t>Yêu cầu: Đọc phần 1 của VB và làm rõ những vấn đề sau: </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dirty="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dirty="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dirty="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dirty="0">
                          <a:solidFill>
                            <a:srgbClr val="0D0D0D"/>
                          </a:solidFill>
                          <a:effectLst/>
                          <a:latin typeface="Times New Roman" panose="02020603050405020304" pitchFamily="18" charset="0"/>
                          <a:ea typeface="MS Mincho"/>
                          <a:cs typeface="Times New Roman" panose="02020603050405020304" pitchFamily="18" charset="0"/>
                        </a:rPr>
                        <a:t>4. Khi bị chồng nghi oan và đối xử tệ bạc, Vũ Nương đã có hành động, lời nói như thế nào? Nhận xét về hành động và việc làm ấy của nàng</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dirty="0">
                          <a:solidFill>
                            <a:srgbClr val="0D0D0D"/>
                          </a:solidFill>
                          <a:effectLst/>
                          <a:latin typeface="Times New Roman" panose="02020603050405020304" pitchFamily="18" charset="0"/>
                          <a:ea typeface="MS Mincho"/>
                          <a:cs typeface="Times New Roman" panose="02020603050405020304" pitchFamily="18" charset="0"/>
                        </a:rPr>
                        <a:t>5. Rút ra nhận xét chung về vẻ đẹp của Vũ Nương.</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2046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7" name="Table 6"/>
          <p:cNvGraphicFramePr>
            <a:graphicFrameLocks noGrp="1"/>
          </p:cNvGraphicFramePr>
          <p:nvPr>
            <p:extLst>
              <p:ext uri="{D42A27DB-BD31-4B8C-83A1-F6EECF244321}">
                <p14:modId xmlns:p14="http://schemas.microsoft.com/office/powerpoint/2010/main" val="1565081672"/>
              </p:ext>
            </p:extLst>
          </p:nvPr>
        </p:nvGraphicFramePr>
        <p:xfrm>
          <a:off x="3026229" y="1056640"/>
          <a:ext cx="14249400" cy="8440420"/>
        </p:xfrm>
        <a:graphic>
          <a:graphicData uri="http://schemas.openxmlformats.org/drawingml/2006/table">
            <a:tbl>
              <a:tblPr firstRow="1" firstCol="1" bandRow="1"/>
              <a:tblGrid>
                <a:gridCol w="14249400">
                  <a:extLst>
                    <a:ext uri="{9D8B030D-6E8A-4147-A177-3AD203B41FA5}">
                      <a16:colId xmlns:a16="http://schemas.microsoft.com/office/drawing/2014/main" val="20000"/>
                    </a:ext>
                  </a:extLst>
                </a:gridCol>
              </a:tblGrid>
              <a:tr h="737524">
                <a:tc>
                  <a:txBody>
                    <a:bodyPr/>
                    <a:lstStyle/>
                    <a:p>
                      <a:pPr algn="ctr">
                        <a:lnSpc>
                          <a:spcPct val="125000"/>
                        </a:lnSpc>
                        <a:spcBef>
                          <a:spcPts val="300"/>
                        </a:spcBef>
                        <a:spcAft>
                          <a:spcPts val="300"/>
                        </a:spcAft>
                      </a:pPr>
                      <a:r>
                        <a:rPr lang="en-GB" sz="4000" b="1">
                          <a:solidFill>
                            <a:srgbClr val="0D0D0D"/>
                          </a:solidFill>
                          <a:effectLst/>
                          <a:latin typeface="Times New Roman" panose="02020603050405020304" pitchFamily="18" charset="0"/>
                          <a:ea typeface="MS Mincho"/>
                          <a:cs typeface="Times New Roman" panose="02020603050405020304" pitchFamily="18" charset="0"/>
                        </a:rPr>
                        <a:t> </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08- </a:t>
                      </a:r>
                      <a:r>
                        <a:rPr lang="vi-VN" sz="4000" b="1">
                          <a:solidFill>
                            <a:srgbClr val="0D0D0D"/>
                          </a:solidFill>
                          <a:effectLst/>
                          <a:latin typeface="Times New Roman" panose="02020603050405020304" pitchFamily="18" charset="0"/>
                          <a:ea typeface="MS Mincho"/>
                          <a:cs typeface="Times New Roman" panose="02020603050405020304" pitchFamily="18" charset="0"/>
                        </a:rPr>
                        <a:t>Nhóm 3,4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số phận bi kịch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788438">
                <a:tc>
                  <a:txBody>
                    <a:bodyPr/>
                    <a:lstStyle/>
                    <a:p>
                      <a:pPr algn="just">
                        <a:lnSpc>
                          <a:spcPct val="130000"/>
                        </a:lnSpc>
                        <a:spcAft>
                          <a:spcPts val="800"/>
                        </a:spcAft>
                        <a:tabLst>
                          <a:tab pos="1386840" algn="l"/>
                        </a:tabLst>
                      </a:pPr>
                      <a:r>
                        <a:rPr lang="vi-VN" sz="4000" b="1">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1. Nhân vật Vũ Nương phải chịu đựng và trải qua những nỗi đau nào (trong hôn nhân, lúc xa chồng, lúc chồng trở về,...</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Phân tích lời than của Vũ Nương trước khi gieo mình xuống sông: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000">
                          <a:solidFill>
                            <a:srgbClr val="0D0D0D"/>
                          </a:solidFill>
                          <a:effectLst/>
                          <a:latin typeface="Times New Roman" panose="02020603050405020304" pitchFamily="18" charset="0"/>
                          <a:ea typeface="MS Mincho"/>
                          <a:cs typeface="Times New Roman" panose="02020603050405020304" pitchFamily="18" charset="0"/>
                        </a:rPr>
                        <a:t>Nguyên nhân nào là chủ yếu?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96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Freeform 4"/>
          <p:cNvSpPr/>
          <p:nvPr/>
        </p:nvSpPr>
        <p:spPr>
          <a:xfrm>
            <a:off x="4501918" y="3009899"/>
            <a:ext cx="9061682" cy="338491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4723130" y="3467099"/>
            <a:ext cx="8555479" cy="2685063"/>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spcBef>
                  <a:spcPct val="0"/>
                </a:spcBef>
              </a:pPr>
              <a:endParaR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4938486" y="3535741"/>
            <a:ext cx="8194463" cy="2031325"/>
          </a:xfrm>
          <a:prstGeom prst="rect">
            <a:avLst/>
          </a:prstGeom>
        </p:spPr>
        <p:txBody>
          <a:bodyPr wrap="square" lIns="0" tIns="0" rIns="0" bIns="0" rtlCol="0" anchor="t">
            <a:spAutoFit/>
          </a:bodyPr>
          <a:lstStyle/>
          <a:p>
            <a:pPr algn="just">
              <a:lnSpc>
                <a:spcPct val="150000"/>
              </a:lnSpc>
            </a:pPr>
            <a:r>
              <a:rPr lang="en-US" sz="4400">
                <a:latin typeface="Times New Roman" panose="02020603050405020304" pitchFamily="18" charset="0"/>
                <a:cs typeface="Times New Roman" panose="02020603050405020304" pitchFamily="18" charset="0"/>
              </a:rPr>
              <a:t>Vũ Thị Thiết,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3046988"/>
          </a:xfrm>
          <a:prstGeom prst="rect">
            <a:avLst/>
          </a:prstGeom>
        </p:spPr>
        <p:txBody>
          <a:bodyPr wrap="square" lIns="0" tIns="0" rIns="0" bIns="0" rtlCol="0" anchor="t">
            <a:spAutoFit/>
          </a:bodyPr>
          <a:lstStyle/>
          <a:p>
            <a:pPr algn="just">
              <a:lnSpc>
                <a:spcPct val="150000"/>
              </a:lnSpc>
              <a:spcBef>
                <a:spcPct val="0"/>
              </a:spcBef>
            </a:pPr>
            <a:r>
              <a:rPr lang="en-US" sz="4400">
                <a:latin typeface="Times New Roman" panose="02020603050405020304" pitchFamily="18" charset="0"/>
                <a:cs typeface="Times New Roman" panose="02020603050405020304" pitchFamily="18" charset="0"/>
              </a:rPr>
              <a:t>Khi lấy chồng: </a:t>
            </a:r>
            <a:r>
              <a:rPr lang="nb-NO" sz="4400">
                <a:latin typeface="Times New Roman" panose="02020603050405020304" pitchFamily="18" charset="0"/>
                <a:cs typeface="Times New Roman" panose="02020603050405020304" pitchFamily="18" charset="0"/>
              </a:rPr>
              <a:t>nàng luôn giữ gìn khuôn phép, không từng để lúc nào vợ chồng phải đến thất hòa.</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8" name="TextBox 14"/>
          <p:cNvSpPr txBox="1"/>
          <p:nvPr/>
        </p:nvSpPr>
        <p:spPr>
          <a:xfrm>
            <a:off x="4953000" y="368552"/>
            <a:ext cx="9899882"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a. Vẻ đẹp của Vũ Nương</a:t>
            </a:r>
            <a:endParaRPr lang="en-GB" sz="5400">
              <a:latin typeface="Times New Roman" panose="02020603050405020304" pitchFamily="18" charset="0"/>
              <a:cs typeface="Times New Roman" panose="02020603050405020304" pitchFamily="18" charset="0"/>
            </a:endParaRPr>
          </a:p>
        </p:txBody>
      </p:sp>
      <p:sp>
        <p:nvSpPr>
          <p:cNvPr id="19" name="Rectangle 18"/>
          <p:cNvSpPr/>
          <p:nvPr/>
        </p:nvSpPr>
        <p:spPr>
          <a:xfrm>
            <a:off x="3880711" y="1429703"/>
            <a:ext cx="9835290" cy="1569660"/>
          </a:xfrm>
          <a:prstGeom prst="rect">
            <a:avLst/>
          </a:prstGeom>
        </p:spPr>
        <p:txBody>
          <a:bodyPr wrap="square">
            <a:spAutoFit/>
          </a:bodyPr>
          <a:lstStyle/>
          <a:p>
            <a:pPr algn="ctr"/>
            <a:r>
              <a:rPr lang="en-US" sz="4800" b="1" i="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lời giới thiệu nhân vật của người kể chuyện</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Freeform 4"/>
          <p:cNvSpPr/>
          <p:nvPr/>
        </p:nvSpPr>
        <p:spPr>
          <a:xfrm>
            <a:off x="2895600" y="3695700"/>
            <a:ext cx="8631032" cy="5867400"/>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3116813" y="4004591"/>
            <a:ext cx="8188606" cy="525371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8">
              <a:extLst>
                <a:ext uri="{96DAC541-7B7A-43D3-8B79-37D633B846F1}">
                  <asvg:svgBlip xmlns="" xmlns:asvg="http://schemas.microsoft.com/office/drawing/2016/SVG/main" r:embed="rId5"/>
                </a:ext>
              </a:extLst>
            </a:blip>
            <a:stretch>
              <a:fillRect/>
            </a:stretch>
          </a:blipFill>
        </p:spPr>
      </p:sp>
      <p:sp>
        <p:nvSpPr>
          <p:cNvPr id="8" name="Rectangle 7"/>
          <p:cNvSpPr/>
          <p:nvPr/>
        </p:nvSpPr>
        <p:spPr>
          <a:xfrm>
            <a:off x="3364550" y="2149291"/>
            <a:ext cx="7693132" cy="923330"/>
          </a:xfrm>
          <a:prstGeom prst="rect">
            <a:avLst/>
          </a:prstGeom>
        </p:spPr>
        <p:txBody>
          <a:bodyPr wrap="none">
            <a:spAutoFit/>
          </a:bodyPr>
          <a:lstStyle/>
          <a:p>
            <a:r>
              <a:rPr lang="nb-NO" sz="5400" b="1" i="1">
                <a:latin typeface="Times New Roman" panose="02020603050405020304" pitchFamily="18" charset="0"/>
                <a:ea typeface="Calibri" panose="020F0502020204030204" pitchFamily="34" charset="0"/>
              </a:rPr>
              <a:t>Qua lời tiễn chồng ra trận</a:t>
            </a:r>
            <a:endParaRPr lang="en-GB" sz="5400"/>
          </a:p>
        </p:txBody>
      </p:sp>
      <p:sp>
        <p:nvSpPr>
          <p:cNvPr id="9" name="Rectangle 8"/>
          <p:cNvSpPr/>
          <p:nvPr/>
        </p:nvSpPr>
        <p:spPr>
          <a:xfrm>
            <a:off x="3315003" y="4096956"/>
            <a:ext cx="7693132" cy="5373779"/>
          </a:xfrm>
          <a:prstGeom prst="rect">
            <a:avLst/>
          </a:prstGeom>
        </p:spPr>
        <p:txBody>
          <a:bodyPr wrap="square">
            <a:spAutoFit/>
          </a:bodyPr>
          <a:lstStyle/>
          <a:p>
            <a:pPr algn="just">
              <a:lnSpc>
                <a:spcPct val="130000"/>
              </a:lnSpc>
              <a:spcAft>
                <a:spcPts val="800"/>
              </a:spcAft>
            </a:pPr>
            <a:r>
              <a:rPr lang="nb-NO" sz="4400">
                <a:latin typeface="Times New Roman" panose="02020603050405020304" pitchFamily="18" charset="0"/>
                <a:ea typeface="Calibri" panose="020F0502020204030204" pitchFamily="34" charset="0"/>
                <a:cs typeface="Times New Roman" panose="02020603050405020304" pitchFamily="18" charset="0"/>
              </a:rPr>
              <a:t>Nàng không mong cầu vinh hoa phú quý, luôn lo lắng cho an nguy của chồng khi chinh chiến nơi ải xa; chỉ khao khát hạnh phúc gia đình, mong chồng được bình an trở về.</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7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8" name="Freeform 8"/>
          <p:cNvSpPr/>
          <p:nvPr/>
        </p:nvSpPr>
        <p:spPr>
          <a:xfrm>
            <a:off x="2492396" y="1108637"/>
            <a:ext cx="9090003" cy="90640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grpSp>
        <p:nvGrpSpPr>
          <p:cNvPr id="9" name="Group 9"/>
          <p:cNvGrpSpPr/>
          <p:nvPr/>
        </p:nvGrpSpPr>
        <p:grpSpPr>
          <a:xfrm>
            <a:off x="2731752" y="1509405"/>
            <a:ext cx="8596711" cy="83584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4" name="Rectangle 3"/>
          <p:cNvSpPr/>
          <p:nvPr/>
        </p:nvSpPr>
        <p:spPr>
          <a:xfrm>
            <a:off x="2000601" y="341193"/>
            <a:ext cx="10073592" cy="830997"/>
          </a:xfrm>
          <a:prstGeom prst="rect">
            <a:avLst/>
          </a:prstGeom>
        </p:spPr>
        <p:txBody>
          <a:bodyPr wrap="none">
            <a:spAutoFit/>
          </a:bodyPr>
          <a:lstStyle/>
          <a:p>
            <a:r>
              <a:rPr lang="nb-NO" sz="4800" b="1" i="1">
                <a:latin typeface="Times New Roman" panose="02020603050405020304" pitchFamily="18" charset="0"/>
                <a:ea typeface="Calibri" panose="020F0502020204030204" pitchFamily="34" charset="0"/>
              </a:rPr>
              <a:t>Qua hành động, việc làm khi xa chồng</a:t>
            </a:r>
            <a:endParaRPr lang="en-GB" sz="4800"/>
          </a:p>
        </p:txBody>
      </p:sp>
      <p:sp>
        <p:nvSpPr>
          <p:cNvPr id="5" name="Rectangle 4"/>
          <p:cNvSpPr/>
          <p:nvPr/>
        </p:nvSpPr>
        <p:spPr>
          <a:xfrm>
            <a:off x="2731750" y="1517985"/>
            <a:ext cx="8469650" cy="1692771"/>
          </a:xfrm>
          <a:prstGeom prst="rect">
            <a:avLst/>
          </a:prstGeom>
        </p:spPr>
        <p:txBody>
          <a:bodyPr wrap="square">
            <a:spAutoFit/>
          </a:bodyPr>
          <a:lstStyle/>
          <a:p>
            <a:pPr algn="just">
              <a:lnSpc>
                <a:spcPct val="130000"/>
              </a:lnSpc>
              <a:spcAft>
                <a:spcPts val="800"/>
              </a:spcAft>
            </a:pPr>
            <a:r>
              <a:rPr lang="nb-NO" sz="4000" b="1" dirty="0">
                <a:latin typeface="Times New Roman" panose="02020603050405020304" pitchFamily="18" charset="0"/>
                <a:ea typeface="Calibri" panose="020F0502020204030204" pitchFamily="34" charset="0"/>
                <a:cs typeface="Times New Roman" panose="02020603050405020304" pitchFamily="18" charset="0"/>
              </a:rPr>
              <a:t>+ Đối với chồng: </a:t>
            </a:r>
            <a:r>
              <a:rPr lang="nb-NO" sz="4000" dirty="0">
                <a:latin typeface="Times New Roman" panose="02020603050405020304" pitchFamily="18" charset="0"/>
                <a:ea typeface="Calibri" panose="020F0502020204030204" pitchFamily="34" charset="0"/>
                <a:cs typeface="Times New Roman" panose="02020603050405020304" pitchFamily="18" charset="0"/>
              </a:rPr>
              <a:t>nhớ chồng không nguôi, hết mực chung thủy.</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98557" y="3198440"/>
            <a:ext cx="8435500"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mẹ chồng: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con dâu hiếu thảo, ân cần, hết lòng chăm sóc, phụng dưỡng lúc ốm đau, lo ma chay lễ  tế khi mất như mẹ đẻ.</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731752" y="6392983"/>
            <a:ext cx="8596711"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con cái: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mẹ yêu thương con hết mực, trỏ vào bóng mình bảo là cha Đản vì muốn con không thiếu vắng tình cha.</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2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5" name="Rectangle 4"/>
          <p:cNvSpPr/>
          <p:nvPr/>
        </p:nvSpPr>
        <p:spPr>
          <a:xfrm>
            <a:off x="3917482" y="277215"/>
            <a:ext cx="8458200" cy="1569660"/>
          </a:xfrm>
          <a:prstGeom prst="rect">
            <a:avLst/>
          </a:prstGeom>
        </p:spPr>
        <p:txBody>
          <a:bodyPr wrap="square">
            <a:spAutoFit/>
          </a:bodyPr>
          <a:lstStyle/>
          <a:p>
            <a:pPr algn="ctr"/>
            <a:r>
              <a:rPr lang="vi-VN" sz="4800" b="1">
                <a:latin typeface="Times New Roman" panose="02020603050405020304" pitchFamily="18" charset="0"/>
                <a:cs typeface="Times New Roman" panose="02020603050405020304" pitchFamily="18" charset="0"/>
              </a:rPr>
              <a:t>Qua việc bị chồng nghi oan và đối xử tệ bạc</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3928368" y="2047120"/>
            <a:ext cx="10027118" cy="2554545"/>
          </a:xfrm>
          <a:prstGeom prst="rect">
            <a:avLst/>
          </a:prstGeom>
        </p:spPr>
        <p:txBody>
          <a:bodyPr wrap="square">
            <a:spAutoFit/>
          </a:bodyPr>
          <a:lstStyle/>
          <a:p>
            <a:pPr algn="just"/>
            <a:r>
              <a:rPr lang="vi-VN" sz="4000" b="1">
                <a:latin typeface="Times New Roman" panose="02020603050405020304" pitchFamily="18" charset="0"/>
                <a:ea typeface="Times New Roman" panose="02020603050405020304" pitchFamily="18" charset="0"/>
              </a:rPr>
              <a:t>+ Lời phân trần: </a:t>
            </a:r>
            <a:r>
              <a:rPr lang="vi-VN" sz="4000">
                <a:latin typeface="Times New Roman" panose="02020603050405020304" pitchFamily="18" charset="0"/>
                <a:ea typeface="Times New Roman" panose="02020603050405020304" pitchFamily="18" charset="0"/>
              </a:rPr>
              <a:t>hết lời giãy bày, van xin, cầu mong hàn gắn hạnh phúc có nguy cơ tan vỡ </a:t>
            </a:r>
            <a:r>
              <a:rPr lang="vi-VN" sz="4000" smtClean="0">
                <a:latin typeface="Times New Roman" panose="02020603050405020304" pitchFamily="18" charset="0"/>
                <a:ea typeface="Times New Roman" panose="02020603050405020304" pitchFamily="18" charset="0"/>
              </a:rPr>
              <a:t>đau </a:t>
            </a:r>
            <a:r>
              <a:rPr lang="vi-VN" sz="4000">
                <a:latin typeface="Times New Roman" panose="02020603050405020304" pitchFamily="18" charset="0"/>
                <a:ea typeface="Times New Roman" panose="02020603050405020304" pitchFamily="18" charset="0"/>
              </a:rPr>
              <a:t>khổ, tuyệt vọng khi bị đối xử bất công, bị đánh mắng, không có quyền tự bảo vệ </a:t>
            </a:r>
            <a:endParaRPr lang="en-GB" sz="4000"/>
          </a:p>
        </p:txBody>
      </p:sp>
      <p:sp>
        <p:nvSpPr>
          <p:cNvPr id="7" name="Rectangle 6"/>
          <p:cNvSpPr/>
          <p:nvPr/>
        </p:nvSpPr>
        <p:spPr>
          <a:xfrm>
            <a:off x="3917482" y="4695187"/>
            <a:ext cx="10145826" cy="1323439"/>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Hành động quyết liệt để bảo vệ danh </a:t>
            </a: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dự Vũ </a:t>
            </a:r>
            <a:r>
              <a:rPr lang="vi-VN" sz="4000">
                <a:latin typeface="Times New Roman" panose="02020603050405020304" pitchFamily="18" charset="0"/>
                <a:ea typeface="Times New Roman" panose="02020603050405020304" pitchFamily="18" charset="0"/>
                <a:cs typeface="Times New Roman" panose="02020603050405020304" pitchFamily="18" charset="0"/>
              </a:rPr>
              <a:t>Nương đã gieo mình xuống sông.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899339" y="6195285"/>
            <a:ext cx="10023370" cy="1938992"/>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Khi gặp Phan Lang, nghe Phan Lang kể cảnh nhà </a:t>
            </a: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cửa, </a:t>
            </a:r>
            <a:r>
              <a:rPr lang="vi-VN" sz="4000">
                <a:latin typeface="Times New Roman" panose="02020603050405020304" pitchFamily="18" charset="0"/>
                <a:ea typeface="Times New Roman" panose="02020603050405020304" pitchFamily="18" charset="0"/>
                <a:cs typeface="Times New Roman" panose="02020603050405020304" pitchFamily="18" charset="0"/>
              </a:rPr>
              <a:t>nàng đã ứa nước mắt khóc quả quyết: “</a:t>
            </a:r>
            <a:r>
              <a:rPr lang="vi-VN" sz="4000" i="1">
                <a:latin typeface="Times New Roman" panose="02020603050405020304" pitchFamily="18" charset="0"/>
                <a:ea typeface="Times New Roman" panose="02020603050405020304" pitchFamily="18" charset="0"/>
                <a:cs typeface="Times New Roman" panose="02020603050405020304" pitchFamily="18" charset="0"/>
              </a:rPr>
              <a:t>tất phải tìm về có ngày</a:t>
            </a:r>
            <a:r>
              <a:rPr lang="vi-VN" sz="4000" i="1"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004568" y="8334522"/>
            <a:ext cx="9874718" cy="1323439"/>
          </a:xfrm>
          <a:prstGeom prst="rect">
            <a:avLst/>
          </a:prstGeom>
        </p:spPr>
        <p:txBody>
          <a:bodyPr wrap="square">
            <a:spAutoFit/>
          </a:bodyPr>
          <a:lstStyle/>
          <a:p>
            <a:pPr algn="just"/>
            <a:r>
              <a:rPr lang="vi-VN" sz="4000">
                <a:latin typeface="Times New Roman" panose="02020603050405020304" pitchFamily="18" charset="0"/>
                <a:ea typeface="Times New Roman" panose="02020603050405020304" pitchFamily="18" charset="0"/>
              </a:rPr>
              <a:t>+ Trở lại trần gian, nói lời tạ từ  khi Trương Sinh lập đàn giải oan </a:t>
            </a:r>
            <a:endParaRPr lang="en-GB" sz="4000"/>
          </a:p>
        </p:txBody>
      </p:sp>
    </p:spTree>
    <p:extLst>
      <p:ext uri="{BB962C8B-B14F-4D97-AF65-F5344CB8AC3E}">
        <p14:creationId xmlns:p14="http://schemas.microsoft.com/office/powerpoint/2010/main" val="2069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3464305" y="2247900"/>
            <a:ext cx="3972652" cy="47244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7747899" y="5516576"/>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4" name="Rectangle 23"/>
          <p:cNvSpPr/>
          <p:nvPr/>
        </p:nvSpPr>
        <p:spPr>
          <a:xfrm>
            <a:off x="3761814" y="2638087"/>
            <a:ext cx="3351716" cy="4154984"/>
          </a:xfrm>
          <a:prstGeom prst="rect">
            <a:avLst/>
          </a:prstGeom>
        </p:spPr>
        <p:txBody>
          <a:bodyPr wrap="square">
            <a:spAutoFit/>
          </a:bodyPr>
          <a:lstStyle/>
          <a:p>
            <a:pPr algn="just">
              <a:spcAft>
                <a:spcPts val="0"/>
              </a:spcAft>
            </a:pPr>
            <a:r>
              <a:rPr lang="vi-VN" sz="4400">
                <a:latin typeface="Times New Roman" panose="02020603050405020304" pitchFamily="18" charset="0"/>
                <a:cs typeface="Times New Roman" panose="02020603050405020304" pitchFamily="18" charset="0"/>
              </a:rPr>
              <a:t>Vũ Nương là người phụ nữ trọng danh dự, giàu lòng vị tha, ân nghĩa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Freeform 4"/>
          <p:cNvSpPr/>
          <p:nvPr/>
        </p:nvSpPr>
        <p:spPr>
          <a:xfrm>
            <a:off x="7657013" y="356239"/>
            <a:ext cx="5109735" cy="5017035"/>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7" name="Rectangle 6"/>
          <p:cNvSpPr/>
          <p:nvPr/>
        </p:nvSpPr>
        <p:spPr>
          <a:xfrm>
            <a:off x="7929885" y="448710"/>
            <a:ext cx="4474345" cy="4832092"/>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Vẻ đẹp của nàng Vũ Nương đại diện cho phẩm chất của những người phụ nữ truyền thống công dung ngôn hạnh.</a:t>
            </a:r>
            <a:endParaRPr lang="en-GB" sz="4400">
              <a:latin typeface="Times New Roman" panose="02020603050405020304" pitchFamily="18" charset="0"/>
              <a:cs typeface="Times New Roman" panose="02020603050405020304" pitchFamily="18" charset="0"/>
            </a:endParaRPr>
          </a:p>
        </p:txBody>
      </p:sp>
      <p:sp>
        <p:nvSpPr>
          <p:cNvPr id="8" name="Rectangle 7"/>
          <p:cNvSpPr/>
          <p:nvPr/>
        </p:nvSpPr>
        <p:spPr>
          <a:xfrm>
            <a:off x="8077200" y="6179737"/>
            <a:ext cx="4451133" cy="2800767"/>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Nguyễn Dữ đã ca ngợi những phẩm chất tốt đẹp của nàng.</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Freeform 4"/>
          <p:cNvSpPr/>
          <p:nvPr/>
        </p:nvSpPr>
        <p:spPr>
          <a:xfrm>
            <a:off x="383766" y="3441814"/>
            <a:ext cx="14475233" cy="68451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662072" y="3842616"/>
            <a:ext cx="13890993" cy="61014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9" name="TextBox 9"/>
          <p:cNvSpPr txBox="1"/>
          <p:nvPr/>
        </p:nvSpPr>
        <p:spPr>
          <a:xfrm>
            <a:off x="974180" y="4127662"/>
            <a:ext cx="13430703" cy="894027"/>
          </a:xfrm>
          <a:prstGeom prst="rect">
            <a:avLst/>
          </a:prstGeom>
        </p:spPr>
        <p:txBody>
          <a:bodyPr wrap="square" lIns="0" tIns="0" rIns="0" bIns="0" rtlCol="0" anchor="t">
            <a:spAutoFit/>
          </a:bodyPr>
          <a:lstStyle/>
          <a:p>
            <a:pPr>
              <a:lnSpc>
                <a:spcPct val="150000"/>
              </a:lnSpc>
              <a:spcBef>
                <a:spcPct val="0"/>
              </a:spcBef>
            </a:pPr>
            <a:r>
              <a:rPr lang="vi-VN" sz="4400">
                <a:latin typeface="Times New Roman" panose="02020603050405020304" pitchFamily="18" charset="0"/>
                <a:cs typeface="Times New Roman" panose="02020603050405020304" pitchFamily="18" charset="0"/>
              </a:rPr>
              <a:t>- Vũ Nương phải sống trong cuộc hôn nhân không tình yêu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38600" y="629569"/>
            <a:ext cx="9206183" cy="2123658"/>
          </a:xfrm>
          <a:prstGeom prst="rect">
            <a:avLst/>
          </a:prstGeom>
        </p:spPr>
        <p:txBody>
          <a:bodyPr wrap="square">
            <a:spAutoFit/>
          </a:bodyPr>
          <a:lstStyle/>
          <a:p>
            <a:pPr algn="ctr"/>
            <a:r>
              <a:rPr lang="vi-VN" sz="6600" b="1">
                <a:latin typeface="Times New Roman" panose="02020603050405020304" pitchFamily="18" charset="0"/>
                <a:cs typeface="Times New Roman" panose="02020603050405020304" pitchFamily="18" charset="0"/>
              </a:rPr>
              <a:t>b, Số phận oan khuất của Vũ Nương</a:t>
            </a:r>
            <a:endParaRPr lang="en-GB" sz="6600">
              <a:latin typeface="Times New Roman" panose="02020603050405020304" pitchFamily="18" charset="0"/>
              <a:cs typeface="Times New Roman" panose="02020603050405020304" pitchFamily="18" charset="0"/>
            </a:endParaRPr>
          </a:p>
        </p:txBody>
      </p:sp>
      <p:sp>
        <p:nvSpPr>
          <p:cNvPr id="2" name="Rectangle 1"/>
          <p:cNvSpPr/>
          <p:nvPr/>
        </p:nvSpPr>
        <p:spPr>
          <a:xfrm>
            <a:off x="884961" y="5143500"/>
            <a:ext cx="13472842" cy="2751715"/>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Lúc chồng đi lính, một mình phải gánh vác mọi mỗi vất vả gian lao trong cô đơn thương nhớ (sinh con, chăm mẹ già ốm đau, lo ma chay cho mẹ mà không ai động viên  chia sẻ...)</a:t>
            </a:r>
            <a:endParaRPr lang="en-GB" sz="4000">
              <a:latin typeface="Times New Roman" panose="02020603050405020304" pitchFamily="18" charset="0"/>
              <a:cs typeface="Times New Roman" panose="02020603050405020304" pitchFamily="18" charset="0"/>
            </a:endParaRPr>
          </a:p>
        </p:txBody>
      </p:sp>
      <p:sp>
        <p:nvSpPr>
          <p:cNvPr id="11" name="Rectangle 10"/>
          <p:cNvSpPr/>
          <p:nvPr/>
        </p:nvSpPr>
        <p:spPr>
          <a:xfrm>
            <a:off x="953109" y="7939363"/>
            <a:ext cx="13472843" cy="1828386"/>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Bi kịch bất ngờ đổ ập xuống đầu của Vũ Nương: </a:t>
            </a:r>
            <a:r>
              <a:rPr lang="nb-NO" sz="4000" smtClean="0">
                <a:latin typeface="Times New Roman" panose="02020603050405020304" pitchFamily="18" charset="0"/>
                <a:cs typeface="Times New Roman" panose="02020603050405020304" pitchFamily="18" charset="0"/>
              </a:rPr>
              <a:t>vu oan</a:t>
            </a:r>
            <a:r>
              <a:rPr lang="vi-VN" sz="4000" smtClean="0">
                <a:latin typeface="Times New Roman" panose="02020603050405020304" pitchFamily="18" charset="0"/>
                <a:cs typeface="Times New Roman" panose="02020603050405020304" pitchFamily="18" charset="0"/>
              </a:rPr>
              <a:t> </a:t>
            </a:r>
            <a:r>
              <a:rPr lang="nb-NO" sz="4000" smtClean="0">
                <a:latin typeface="Times New Roman" panose="02020603050405020304" pitchFamily="18" charset="0"/>
                <a:cs typeface="Times New Roman" panose="02020603050405020304" pitchFamily="18" charset="0"/>
              </a:rPr>
              <a:t>là </a:t>
            </a:r>
            <a:r>
              <a:rPr lang="nb-NO" sz="4000">
                <a:latin typeface="Times New Roman" panose="02020603050405020304" pitchFamily="18" charset="0"/>
                <a:cs typeface="Times New Roman" panose="02020603050405020304" pitchFamily="18" charset="0"/>
              </a:rPr>
              <a:t>thất </a:t>
            </a:r>
            <a:r>
              <a:rPr lang="vi-VN" sz="4000" smtClean="0">
                <a:latin typeface="Times New Roman" panose="02020603050405020304" pitchFamily="18" charset="0"/>
                <a:cs typeface="Times New Roman" panose="02020603050405020304" pitchFamily="18" charset="0"/>
              </a:rPr>
              <a:t>tiết,</a:t>
            </a:r>
            <a:r>
              <a:rPr lang="nb-NO" sz="4000" smtClean="0">
                <a:latin typeface="Times New Roman" panose="02020603050405020304" pitchFamily="18" charset="0"/>
                <a:cs typeface="Times New Roman" panose="02020603050405020304" pitchFamily="18" charset="0"/>
              </a:rPr>
              <a:t> </a:t>
            </a:r>
            <a:r>
              <a:rPr lang="nb-NO" sz="4000">
                <a:latin typeface="Times New Roman" panose="02020603050405020304" pitchFamily="18" charset="0"/>
                <a:cs typeface="Times New Roman" panose="02020603050405020304" pitchFamily="18" charset="0"/>
              </a:rPr>
              <a:t>Phải tìm đến cái chết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800034" y="1322966"/>
            <a:ext cx="8772206" cy="1354217"/>
          </a:xfrm>
          <a:prstGeom prst="rect">
            <a:avLst/>
          </a:prstGeom>
        </p:spPr>
        <p:txBody>
          <a:bodyPr wrap="square" lIns="0" tIns="0" rIns="0" bIns="0" rtlCol="0" anchor="t">
            <a:spAutoFit/>
          </a:bodyPr>
          <a:lstStyle/>
          <a:p>
            <a:r>
              <a:rPr lang="vi-VN" sz="8800" b="1">
                <a:solidFill>
                  <a:prstClr val="black"/>
                </a:solidFill>
                <a:effectLst>
                  <a:glow rad="63500">
                    <a:schemeClr val="accent2">
                      <a:satMod val="175000"/>
                      <a:alpha val="40000"/>
                    </a:schemeClr>
                  </a:glow>
                </a:effectLst>
                <a:latin typeface="Times New Roman" panose="02020603050405020304" pitchFamily="18" charset="0"/>
                <a:cs typeface="Times New Roman" panose="02020603050405020304" pitchFamily="18" charset="0"/>
              </a:rPr>
              <a:t>1. Nguồn gốc</a:t>
            </a:r>
            <a:endParaRPr lang="en-GB" sz="8800" b="1">
              <a:ln w="9525">
                <a:solidFill>
                  <a:prstClr val="white"/>
                </a:solidFill>
                <a:prstDash val="solid"/>
              </a:ln>
              <a:solidFill>
                <a:prstClr val="black"/>
              </a:solidFill>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4" name="Freeform 4"/>
          <p:cNvSpPr/>
          <p:nvPr/>
        </p:nvSpPr>
        <p:spPr>
          <a:xfrm>
            <a:off x="383766" y="3441814"/>
            <a:ext cx="17370833"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749158" y="3647181"/>
            <a:ext cx="17005442" cy="622071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sp>
        <p:nvSpPr>
          <p:cNvPr id="9" name="Rectangle 8"/>
          <p:cNvSpPr/>
          <p:nvPr/>
        </p:nvSpPr>
        <p:spPr>
          <a:xfrm>
            <a:off x="1886072" y="4848565"/>
            <a:ext cx="14573128" cy="3139321"/>
          </a:xfrm>
          <a:prstGeom prst="rect">
            <a:avLst/>
          </a:prstGeom>
        </p:spPr>
        <p:txBody>
          <a:bodyPr wrap="square">
            <a:spAutoFit/>
          </a:bodyPr>
          <a:lstStyle/>
          <a:p>
            <a:pPr algn="just"/>
            <a:r>
              <a:rPr lang="vi-VN" sz="6600" dirty="0">
                <a:solidFill>
                  <a:prstClr val="black"/>
                </a:solidFill>
                <a:latin typeface="Times New Roman" panose="02020603050405020304" pitchFamily="18" charset="0"/>
                <a:ea typeface="Times New Roman" panose="02020603050405020304" pitchFamily="18" charset="0"/>
              </a:rPr>
              <a:t>Truyện truyền kì là thể loại văn xuôi tự sự phát triển mạnh mẽ ở thời Trung đại, có nguồn gốc từ Trung Quốc</a:t>
            </a:r>
            <a:endParaRPr lang="en-GB" sz="6600" dirty="0">
              <a:solidFill>
                <a:prstClr val="black"/>
              </a:solidFill>
            </a:endParaRPr>
          </a:p>
        </p:txBody>
      </p:sp>
    </p:spTree>
    <p:extLst>
      <p:ext uri="{BB962C8B-B14F-4D97-AF65-F5344CB8AC3E}">
        <p14:creationId xmlns:p14="http://schemas.microsoft.com/office/powerpoint/2010/main" val="32467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077419" y="687654"/>
            <a:ext cx="9931361" cy="2031325"/>
          </a:xfrm>
          <a:prstGeom prst="rect">
            <a:avLst/>
          </a:prstGeom>
        </p:spPr>
        <p:txBody>
          <a:bodyPr wrap="square" lIns="0" tIns="0" rIns="0" bIns="0" rtlCol="0" anchor="t">
            <a:spAutoFit/>
          </a:bodyPr>
          <a:lstStyle/>
          <a:p>
            <a:pPr algn="ctr"/>
            <a:r>
              <a:rPr lang="nb-NO" sz="6600" b="1" smtClean="0">
                <a:latin typeface="Times New Roman" panose="02020603050405020304" pitchFamily="18" charset="0"/>
                <a:cs typeface="Times New Roman" panose="02020603050405020304" pitchFamily="18" charset="0"/>
              </a:rPr>
              <a:t>Đặc </a:t>
            </a:r>
            <a:r>
              <a:rPr lang="nb-NO" sz="6600" b="1">
                <a:latin typeface="Times New Roman" panose="02020603050405020304" pitchFamily="18" charset="0"/>
                <a:cs typeface="Times New Roman" panose="02020603050405020304" pitchFamily="18" charset="0"/>
              </a:rPr>
              <a:t>điểm ngôn ngữ nhân vật trong truyện truyền kì</a:t>
            </a:r>
            <a:endParaRPr lang="en-GB" sz="6600">
              <a:latin typeface="Times New Roman" panose="02020603050405020304" pitchFamily="18" charset="0"/>
              <a:cs typeface="Times New Roman" panose="02020603050405020304" pitchFamily="18" charset="0"/>
            </a:endParaRPr>
          </a:p>
        </p:txBody>
      </p:sp>
      <p:sp>
        <p:nvSpPr>
          <p:cNvPr id="4" name="Freeform 4"/>
          <p:cNvSpPr/>
          <p:nvPr/>
        </p:nvSpPr>
        <p:spPr>
          <a:xfrm>
            <a:off x="383767" y="3009900"/>
            <a:ext cx="14256384" cy="68084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619500"/>
            <a:ext cx="13525603" cy="5798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just">
                <a:lnSpc>
                  <a:spcPts val="2659"/>
                </a:lnSpc>
                <a:spcBef>
                  <a:spcPct val="0"/>
                </a:spcBef>
              </a:pPr>
              <a:endParaRPr sz="4400">
                <a:solidFill>
                  <a:prstClr val="black"/>
                </a:solidFill>
                <a:latin typeface="Times New Roman" panose="02020603050405020304" pitchFamily="18" charset="0"/>
                <a:cs typeface="Times New Roman" panose="02020603050405020304" pitchFamily="18" charset="0"/>
              </a:endParaRPr>
            </a:p>
          </p:txBody>
        </p:sp>
      </p:grpSp>
      <p:sp>
        <p:nvSpPr>
          <p:cNvPr id="9" name="Rectangle 8"/>
          <p:cNvSpPr/>
          <p:nvPr/>
        </p:nvSpPr>
        <p:spPr>
          <a:xfrm>
            <a:off x="1159423" y="3801525"/>
            <a:ext cx="12609154" cy="2733056"/>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Thể hiện diễn biến nội tâm của nhân vật: cố gắng giải thích mong hàn gắn hạnh phúc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mất niềm tin, thất vọng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tuyệt vọng, tìm đến cái chết để minh oan.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063505" y="6684123"/>
            <a:ext cx="12628872" cy="1852815"/>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Sử dụng nhiều điển cố, điển tích; các phép đối; mượng các hình ảnh thiên nhiên để nói lên nỗi lòng.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2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1" name="TextBox 16"/>
          <p:cNvSpPr txBox="1"/>
          <p:nvPr/>
        </p:nvSpPr>
        <p:spPr>
          <a:xfrm>
            <a:off x="4095434" y="3132534"/>
            <a:ext cx="8867353" cy="3077766"/>
          </a:xfrm>
          <a:prstGeom prst="rect">
            <a:avLst/>
          </a:prstGeom>
        </p:spPr>
        <p:txBody>
          <a:bodyPr wrap="square" lIns="0" tIns="0" rIns="0" bIns="0" rtlCol="0" anchor="t">
            <a:spAutoFit/>
          </a:bodyPr>
          <a:lstStyle/>
          <a:p>
            <a:pPr algn="just"/>
            <a:r>
              <a:rPr lang="nb-NO" sz="4000" b="1" dirty="0">
                <a:latin typeface="Times New Roman" panose="02020603050405020304" pitchFamily="18" charset="0"/>
                <a:cs typeface="Times New Roman" panose="02020603050405020304" pitchFamily="18" charset="0"/>
              </a:rPr>
              <a:t>+ Nguyên nhân trực tiếp: </a:t>
            </a:r>
            <a:r>
              <a:rPr lang="nb-NO" sz="4000" dirty="0">
                <a:latin typeface="Times New Roman" panose="02020603050405020304" pitchFamily="18" charset="0"/>
                <a:cs typeface="Times New Roman" panose="02020603050405020304" pitchFamily="18" charset="0"/>
              </a:rPr>
              <a:t>Do Trương Sinh quá đa nghi, hay ghen, gia trưởng, độc đoán. Hồ đồ tin lời con trẻ, Trương Sinh đã không cho Vũ Nương cơ hội trình bày, thanh minh.</a:t>
            </a:r>
            <a:endParaRPr lang="en-GB"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5562600" y="398408"/>
            <a:ext cx="6546669" cy="1754326"/>
          </a:xfrm>
          <a:prstGeom prst="rect">
            <a:avLst/>
          </a:prstGeom>
        </p:spPr>
        <p:txBody>
          <a:bodyPr wrap="square">
            <a:spAutoFit/>
          </a:bodyPr>
          <a:lstStyle/>
          <a:p>
            <a:pPr algn="ctr"/>
            <a:r>
              <a:rPr lang="nb-NO" sz="5400" b="1" i="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Nguyên nhân gây ra bi kịch của Vũ Nương</a:t>
            </a:r>
            <a:endParaRPr lang="en-GB" sz="5400" dirty="0">
              <a:latin typeface="Times New Roman" panose="02020603050405020304" pitchFamily="18" charset="0"/>
              <a:cs typeface="Times New Roman" panose="02020603050405020304" pitchFamily="18" charset="0"/>
            </a:endParaRPr>
          </a:p>
        </p:txBody>
      </p:sp>
      <p:sp>
        <p:nvSpPr>
          <p:cNvPr id="5" name="Rectangle 4"/>
          <p:cNvSpPr/>
          <p:nvPr/>
        </p:nvSpPr>
        <p:spPr>
          <a:xfrm>
            <a:off x="3962400" y="6372160"/>
            <a:ext cx="9144000" cy="3170099"/>
          </a:xfrm>
          <a:prstGeom prst="rect">
            <a:avLst/>
          </a:prstGeom>
        </p:spPr>
        <p:txBody>
          <a:bodyPr>
            <a:spAutoFit/>
          </a:bodyPr>
          <a:lstStyle/>
          <a:p>
            <a:pPr algn="just">
              <a:spcAft>
                <a:spcPts val="800"/>
              </a:spcAft>
            </a:pPr>
            <a:r>
              <a:rPr lang="nb-NO" sz="40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 Nguyên nhân sâu xa:</a:t>
            </a:r>
            <a:r>
              <a:rPr lang="nb-NO" sz="40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xã hội phong kiến với cảnh “binh lửa rối ren” gây bao đau khổ cho nhân dân. Vì chiến tranh phong kiến phi nghĩa nên vợ chồng Vũ Nương phải xa cách, dẫn đến hiểu lầm.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4270419" y="3334990"/>
            <a:ext cx="4524489" cy="599950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153943" y="5472493"/>
            <a:ext cx="4076892" cy="3898857"/>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6" name="TextBox 16"/>
          <p:cNvSpPr txBox="1"/>
          <p:nvPr/>
        </p:nvSpPr>
        <p:spPr>
          <a:xfrm>
            <a:off x="5943600" y="395356"/>
            <a:ext cx="8981436" cy="1477328"/>
          </a:xfrm>
          <a:prstGeom prst="rect">
            <a:avLst/>
          </a:prstGeom>
        </p:spPr>
        <p:txBody>
          <a:bodyPr lIns="0" tIns="0" rIns="0" bIns="0" rtlCol="0" anchor="t">
            <a:spAutoFit/>
          </a:bodyPr>
          <a:lstStyle/>
          <a:p>
            <a:pPr algn="ctr"/>
            <a:r>
              <a:rPr lang="vi-VN" sz="4800" b="1">
                <a:latin typeface="Times New Roman" panose="02020603050405020304" pitchFamily="18" charset="0"/>
                <a:cs typeface="Times New Roman" panose="02020603050405020304" pitchFamily="18" charset="0"/>
              </a:rPr>
              <a:t>3. </a:t>
            </a:r>
            <a:r>
              <a:rPr lang="nb-NO" sz="4800" b="1">
                <a:latin typeface="Times New Roman" panose="02020603050405020304" pitchFamily="18" charset="0"/>
                <a:cs typeface="Times New Roman" panose="02020603050405020304" pitchFamily="18" charset="0"/>
              </a:rPr>
              <a:t>Chủ đề và ý nghĩa nhân sinh của tác </a:t>
            </a:r>
            <a:r>
              <a:rPr lang="nb-NO" sz="4800" b="1" smtClean="0">
                <a:latin typeface="Times New Roman" panose="02020603050405020304" pitchFamily="18" charset="0"/>
                <a:cs typeface="Times New Roman" panose="02020603050405020304" pitchFamily="18" charset="0"/>
              </a:rPr>
              <a:t>phẩm</a:t>
            </a:r>
            <a:endParaRPr lang="en-GB" sz="4800">
              <a:latin typeface="Times New Roman" panose="02020603050405020304" pitchFamily="18" charset="0"/>
              <a:cs typeface="Times New Roman" panose="02020603050405020304" pitchFamily="18" charset="0"/>
            </a:endParaRPr>
          </a:p>
        </p:txBody>
      </p:sp>
      <p:sp>
        <p:nvSpPr>
          <p:cNvPr id="23" name="Rectangle 22"/>
          <p:cNvSpPr/>
          <p:nvPr/>
        </p:nvSpPr>
        <p:spPr>
          <a:xfrm>
            <a:off x="4418493" y="3562446"/>
            <a:ext cx="4084232" cy="5632311"/>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Số phận oan trái cảu người phụ nữ trong xã hội phong kiến; thể hiện n</a:t>
            </a:r>
            <a:r>
              <a:rPr lang="nb-NO" sz="4000">
                <a:latin typeface="Times New Roman" panose="02020603050405020304" pitchFamily="18" charset="0"/>
                <a:cs typeface="Times New Roman" panose="02020603050405020304" pitchFamily="18" charset="0"/>
              </a:rPr>
              <a:t>iềm thương cảm đối với </a:t>
            </a:r>
            <a:r>
              <a:rPr lang="vi-VN" sz="4000">
                <a:latin typeface="Times New Roman" panose="02020603050405020304" pitchFamily="18" charset="0"/>
                <a:cs typeface="Times New Roman" panose="02020603050405020304" pitchFamily="18" charset="0"/>
              </a:rPr>
              <a:t>những người phụ nữ bất hạnh, kém may mắn.</a:t>
            </a:r>
            <a:endParaRPr lang="en-GB" sz="4000">
              <a:latin typeface="Times New Roman" panose="02020603050405020304" pitchFamily="18" charset="0"/>
              <a:cs typeface="Times New Roman" panose="02020603050405020304" pitchFamily="18" charset="0"/>
            </a:endParaRPr>
          </a:p>
        </p:txBody>
      </p:sp>
      <p:sp>
        <p:nvSpPr>
          <p:cNvPr id="24" name="Rectangle 23"/>
          <p:cNvSpPr/>
          <p:nvPr/>
        </p:nvSpPr>
        <p:spPr>
          <a:xfrm>
            <a:off x="9410075" y="5811341"/>
            <a:ext cx="3449620"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Bộc lộ cái nhìn nhân hậu, mong ước những điều tốt đẹp sẽ đến với họ</a:t>
            </a:r>
            <a:endParaRPr lang="en-GB" sz="4000">
              <a:latin typeface="Times New Roman" panose="02020603050405020304" pitchFamily="18" charset="0"/>
              <a:cs typeface="Times New Roman" panose="02020603050405020304" pitchFamily="18" charset="0"/>
            </a:endParaRPr>
          </a:p>
        </p:txBody>
      </p:sp>
      <p:sp>
        <p:nvSpPr>
          <p:cNvPr id="25" name="Rectangle 24"/>
          <p:cNvSpPr/>
          <p:nvPr/>
        </p:nvSpPr>
        <p:spPr>
          <a:xfrm>
            <a:off x="13487697" y="2944402"/>
            <a:ext cx="4025157"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Ca ngợi vẻ đẹp truyền thống của phụ nữ Việt Nam: nết na, hiếu thảo, thủy chung, …</a:t>
            </a:r>
            <a:endParaRPr lang="en-GB" sz="4000">
              <a:latin typeface="Times New Roman" panose="02020603050405020304" pitchFamily="18" charset="0"/>
              <a:cs typeface="Times New Roman" panose="02020603050405020304" pitchFamily="18" charset="0"/>
            </a:endParaRPr>
          </a:p>
        </p:txBody>
      </p:sp>
      <p:sp>
        <p:nvSpPr>
          <p:cNvPr id="7" name="Rectangle 6"/>
          <p:cNvSpPr/>
          <p:nvPr/>
        </p:nvSpPr>
        <p:spPr>
          <a:xfrm>
            <a:off x="9116468" y="2211532"/>
            <a:ext cx="2699778"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a. </a:t>
            </a:r>
            <a:r>
              <a:rPr lang="nb-NO" sz="4800" b="1">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3860216" y="741492"/>
            <a:ext cx="7534092" cy="2031325"/>
          </a:xfrm>
          <a:prstGeom prst="rect">
            <a:avLst/>
          </a:prstGeom>
        </p:spPr>
        <p:txBody>
          <a:bodyPr lIns="0" tIns="0" rIns="0" bIns="0" rtlCol="0" anchor="t">
            <a:spAutoFit/>
          </a:bodyPr>
          <a:lstStyle/>
          <a:p>
            <a:pPr algn="ctr"/>
            <a:r>
              <a:rPr lang="vi-VN" sz="6600" b="1">
                <a:latin typeface="Times New Roman" panose="02020603050405020304" pitchFamily="18" charset="0"/>
                <a:cs typeface="Times New Roman" panose="02020603050405020304" pitchFamily="18" charset="0"/>
              </a:rPr>
              <a:t>b. Ý nghĩa </a:t>
            </a:r>
            <a:endParaRPr lang="vi-VN" sz="6600" b="1" smtClean="0">
              <a:latin typeface="Times New Roman" panose="02020603050405020304" pitchFamily="18" charset="0"/>
              <a:cs typeface="Times New Roman" panose="02020603050405020304" pitchFamily="18" charset="0"/>
            </a:endParaRPr>
          </a:p>
          <a:p>
            <a:pPr algn="ctr"/>
            <a:r>
              <a:rPr lang="vi-VN" sz="6600" b="1" smtClean="0">
                <a:latin typeface="Times New Roman" panose="02020603050405020304" pitchFamily="18" charset="0"/>
                <a:cs typeface="Times New Roman" panose="02020603050405020304" pitchFamily="18" charset="0"/>
              </a:rPr>
              <a:t>nhân </a:t>
            </a:r>
            <a:r>
              <a:rPr lang="vi-VN" sz="6600" b="1">
                <a:latin typeface="Times New Roman" panose="02020603050405020304" pitchFamily="18" charset="0"/>
                <a:cs typeface="Times New Roman" panose="02020603050405020304" pitchFamily="18" charset="0"/>
              </a:rPr>
              <a:t>sinh</a:t>
            </a:r>
            <a:endPar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TextBox 9"/>
          <p:cNvSpPr txBox="1"/>
          <p:nvPr/>
        </p:nvSpPr>
        <p:spPr>
          <a:xfrm>
            <a:off x="1254068" y="4312683"/>
            <a:ext cx="12844885"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Thiếu niềm tin và không biết lắng nghe có thể dẫn đến tội lỗi.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Có những sai làm không thể sửa chữa được.</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thấu hiểu và có lòng đồng cảm sẻ chia với số phận của những người phụ nữ.</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Cần trân trọng và khẳng định những vẻ đẹp và khát vọng hạnh phúc của họ.</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phải biết đấu tranh để mang lại quyền bình đẳng và giữ gìn hạnh phúc cho mình.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4" name="Freeform 4"/>
          <p:cNvSpPr/>
          <p:nvPr/>
        </p:nvSpPr>
        <p:spPr>
          <a:xfrm>
            <a:off x="383767" y="2400300"/>
            <a:ext cx="13789433"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9" y="2857500"/>
            <a:ext cx="12966842"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951502" y="3090513"/>
            <a:ext cx="12383498" cy="6155531"/>
          </a:xfrm>
          <a:prstGeom prst="rect">
            <a:avLst/>
          </a:prstGeom>
        </p:spPr>
        <p:txBody>
          <a:bodyPr wrap="square" lIns="0" tIns="0" rIns="0" bIns="0" rtlCol="0" anchor="t">
            <a:spAutoFit/>
          </a:bodyPr>
          <a:lstStyle/>
          <a:p>
            <a:pPr algn="just"/>
            <a:r>
              <a:rPr lang="en-US" sz="5000">
                <a:latin typeface="Times New Roman" panose="02020603050405020304" pitchFamily="18" charset="0"/>
                <a:cs typeface="Times New Roman" panose="02020603050405020304" pitchFamily="18" charset="0"/>
              </a:rPr>
              <a:t>- Nghệ thuật dựng truyện dẫn dắt tình huống hợp lí.</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Nghệ thuật xây dựng nhân vật qua lời nói, hành động.</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Sử dụng thành công yếu tố kì ảo, kết hợp đan xen khéo léo yếu tố hiện thực.</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Ngôn ngữ truyện truyền kì sử dụng nhiều điển cố, điển tích.</a:t>
            </a:r>
            <a:endParaRPr lang="en-GB" sz="50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4610558" cy="1015663"/>
          </a:xfrm>
          <a:prstGeom prst="rect">
            <a:avLst/>
          </a:prstGeom>
        </p:spPr>
        <p:txBody>
          <a:bodyPr wrap="none">
            <a:spAutoFit/>
          </a:bodyPr>
          <a:lstStyle/>
          <a:p>
            <a:r>
              <a:rPr lang="en-US" sz="6000" b="1">
                <a:latin typeface="Times New Roman" panose="02020603050405020304" pitchFamily="18" charset="0"/>
                <a:cs typeface="Times New Roman" panose="02020603050405020304" pitchFamily="18" charset="0"/>
              </a:rPr>
              <a:t>1. Nghệ thuật</a:t>
            </a:r>
            <a:endParaRPr lang="en-GB" sz="6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733800" y="777440"/>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Nội dung</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51237" y="3288761"/>
            <a:ext cx="13639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Truyện bày tỏ niềm thương cảm đối với số phận oan nghiệt của người phụ nữ trong xã hội phong kiến, thể hiện thái độ trân trọng vẻ đẹp của họ.</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Phê phán xã hội phong kiến với chế độ nam quyền gây ra bi kịch cho người phụ nữ, lên án những cuộc chiến tranh phi nghĩa làm cho cuộc sống của người dân rơi vào bế tắc.</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6" y="3162300"/>
            <a:ext cx="15084833" cy="7010400"/>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780813" y="292881"/>
            <a:ext cx="9677400" cy="276998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3. Những lưu ý khi đọc hiểu văn bản thuộc thể loại truyện truyền </a:t>
            </a:r>
            <a:r>
              <a:rPr lang="en-US" sz="6000" b="1" smtClean="0">
                <a:latin typeface="Times New Roman" panose="02020603050405020304" pitchFamily="18" charset="0"/>
                <a:cs typeface="Times New Roman" panose="02020603050405020304" pitchFamily="18" charset="0"/>
              </a:rPr>
              <a:t>kì</a:t>
            </a:r>
            <a:endParaRPr lang="en-GB" sz="6000">
              <a:latin typeface="Times New Roman" panose="02020603050405020304" pitchFamily="18" charset="0"/>
              <a:cs typeface="Times New Roman" panose="02020603050405020304" pitchFamily="18" charset="0"/>
            </a:endParaRPr>
          </a:p>
        </p:txBody>
      </p:sp>
      <p:grpSp>
        <p:nvGrpSpPr>
          <p:cNvPr id="5" name="Group 5"/>
          <p:cNvGrpSpPr/>
          <p:nvPr/>
        </p:nvGrpSpPr>
        <p:grpSpPr>
          <a:xfrm>
            <a:off x="749158" y="3695700"/>
            <a:ext cx="14414642" cy="6130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946079" y="3848100"/>
            <a:ext cx="14020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Tóm tắt chuỗi sự kiện của tác phẩm, xác định không gian, thời gian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Tìm hiểu các nhân vật.</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Xác định các yếu tố kì ảo và vai trò của yếu tố kì ảo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Nêu được chủ đề của truyện và ý nghĩa nhân sinh của truyện.</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267200" y="1362018"/>
            <a:ext cx="9701159" cy="1015663"/>
          </a:xfrm>
          <a:prstGeom prst="rect">
            <a:avLst/>
          </a:prstGeom>
        </p:spPr>
        <p:txBody>
          <a:bodyPr wrap="square" lIns="0" tIns="0" rIns="0" bIns="0" rtlCol="0" anchor="t">
            <a:spAutoFit/>
          </a:bodyPr>
          <a:lstStyle/>
          <a:p>
            <a:r>
              <a:rPr lang="vi-VN" sz="6600" b="1">
                <a:effectLst>
                  <a:glow rad="63500">
                    <a:schemeClr val="accent2">
                      <a:satMod val="175000"/>
                      <a:alpha val="40000"/>
                    </a:schemeClr>
                  </a:glow>
                </a:effectLst>
                <a:latin typeface="Times New Roman" panose="02020603050405020304" pitchFamily="18" charset="0"/>
                <a:cs typeface="Times New Roman" panose="02020603050405020304" pitchFamily="18" charset="0"/>
              </a:rPr>
              <a:t>2. Nội dung và cốt truyện</a:t>
            </a:r>
            <a:endParaRPr lang="en-GB" sz="6600">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4" name="Freeform 4"/>
          <p:cNvSpPr/>
          <p:nvPr/>
        </p:nvSpPr>
        <p:spPr>
          <a:xfrm>
            <a:off x="383766" y="3489815"/>
            <a:ext cx="17066033"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2354977"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Rectangle 8"/>
          <p:cNvSpPr/>
          <p:nvPr/>
        </p:nvSpPr>
        <p:spPr>
          <a:xfrm>
            <a:off x="990600" y="4659572"/>
            <a:ext cx="12649200"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Nội dung</a:t>
            </a:r>
            <a:r>
              <a:rPr lang="vi-VN" sz="4400" dirty="0">
                <a:latin typeface="Times New Roman" panose="02020603050405020304" pitchFamily="18" charset="0"/>
                <a:cs typeface="Times New Roman" panose="02020603050405020304" pitchFamily="18" charset="0"/>
              </a:rPr>
              <a:t>: dùng yếu tố kì ảo làm phương thức nghệ thuật để phản ánh đời sống nhân sinh.</a:t>
            </a:r>
            <a:endParaRPr lang="en-GB"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979714" y="6557612"/>
            <a:ext cx="12660086" cy="2123658"/>
          </a:xfrm>
          <a:prstGeom prst="rect">
            <a:avLst/>
          </a:prstGeom>
        </p:spPr>
        <p:txBody>
          <a:bodyPr wrap="square">
            <a:spAutoFit/>
          </a:bodyPr>
          <a:lstStyle/>
          <a:p>
            <a:pPr algn="just">
              <a:spcAft>
                <a:spcPts val="800"/>
              </a:spcAf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Cốt truyện: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mô phỏng cốt truyện dân gian hoặc dã sử lưu truyền rộng rãi trong nhân dân, hoặc mượn từ truyện truyền kì của Trung Quốc. </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30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231106"/>
          </a:xfrm>
          <a:prstGeom prst="rect">
            <a:avLst/>
          </a:prstGeom>
        </p:spPr>
        <p:txBody>
          <a:bodyPr wrap="square" lIns="0" tIns="0" rIns="0" bIns="0" rtlCol="0" anchor="t">
            <a:spAutoFit/>
          </a:bodyPr>
          <a:lstStyle/>
          <a:p>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Nhân vật</a:t>
            </a:r>
            <a:endParaRPr lang="en-GB" sz="8000" b="1">
              <a:ln w="9525">
                <a:solidFill>
                  <a:prstClr val="white"/>
                </a:solidFill>
                <a:prstDash val="solid"/>
              </a:ln>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Rectangle 8"/>
          <p:cNvSpPr/>
          <p:nvPr/>
        </p:nvSpPr>
        <p:spPr>
          <a:xfrm>
            <a:off x="1080753" y="4413597"/>
            <a:ext cx="12700656" cy="1569660"/>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Nhân vật chính là những người bình dân, trí thức, quan lại, thương nhân, ca nữ, ...</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1080752" y="6604702"/>
            <a:ext cx="12700656" cy="2775760"/>
          </a:xfrm>
          <a:prstGeom prst="rect">
            <a:avLst/>
          </a:prstGeom>
        </p:spPr>
        <p:txBody>
          <a:bodyPr wrap="square">
            <a:spAutoFit/>
          </a:bodyPr>
          <a:lstStyle/>
          <a:p>
            <a:pPr algn="just">
              <a:lnSpc>
                <a:spcPct val="125000"/>
              </a:lnSpc>
              <a:spcAft>
                <a:spcPts val="800"/>
              </a:spcAft>
            </a:pPr>
            <a:r>
              <a:rPr lang="vi-VN" sz="4800">
                <a:latin typeface="Times New Roman" panose="02020603050405020304" pitchFamily="18" charset="0"/>
                <a:ea typeface="Times New Roman" panose="02020603050405020304" pitchFamily="18" charset="0"/>
                <a:cs typeface="Times New Roman" panose="02020603050405020304" pitchFamily="18" charset="0"/>
              </a:rPr>
              <a:t>- Có cả nhân vật như thần, phật, ma, quỷ... nhưng cũng được khắc họa ở phương diện con người cá nhân.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96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231106"/>
          </a:xfrm>
          <a:prstGeom prst="rect">
            <a:avLst/>
          </a:prstGeom>
        </p:spPr>
        <p:txBody>
          <a:bodyPr wrap="square" lIns="0" tIns="0" rIns="0" bIns="0" rtlCol="0" anchor="t">
            <a:spAutoFit/>
          </a:bodyPr>
          <a:lstStyle/>
          <a:p>
            <a:r>
              <a:rPr lang="vi-VN" sz="8000" b="1">
                <a:effectLst>
                  <a:glow rad="63500">
                    <a:schemeClr val="accent2">
                      <a:satMod val="175000"/>
                      <a:alpha val="40000"/>
                    </a:schemeClr>
                  </a:glow>
                </a:effectLst>
                <a:latin typeface="Times New Roman" panose="02020603050405020304" pitchFamily="18" charset="0"/>
                <a:cs typeface="Times New Roman" panose="02020603050405020304" pitchFamily="18" charset="0"/>
              </a:rPr>
              <a:t>4. Yếu tố kì ảo</a:t>
            </a:r>
            <a:endParaRPr lang="en-GB" sz="8000">
              <a:effectLst>
                <a:glow rad="635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Rectangle 9"/>
          <p:cNvSpPr/>
          <p:nvPr/>
        </p:nvSpPr>
        <p:spPr>
          <a:xfrm>
            <a:off x="1033346" y="4370625"/>
            <a:ext cx="12225453" cy="2585323"/>
          </a:xfrm>
          <a:prstGeom prst="rect">
            <a:avLst/>
          </a:prstGeom>
        </p:spPr>
        <p:txBody>
          <a:bodyPr wrap="square">
            <a:spAutoFit/>
          </a:bodyPr>
          <a:lstStyle/>
          <a:p>
            <a:pPr algn="just"/>
            <a:r>
              <a:rPr lang="vi-VN" sz="5400" b="1">
                <a:latin typeface="Times New Roman" panose="02020603050405020304" pitchFamily="18" charset="0"/>
                <a:cs typeface="Times New Roman" panose="02020603050405020304" pitchFamily="18" charset="0"/>
              </a:rPr>
              <a:t>- Không gian:</a:t>
            </a:r>
            <a:r>
              <a:rPr lang="vi-VN" sz="5400">
                <a:latin typeface="Times New Roman" panose="02020603050405020304" pitchFamily="18" charset="0"/>
                <a:cs typeface="Times New Roman" panose="02020603050405020304" pitchFamily="18" charset="0"/>
              </a:rPr>
              <a:t> cõi trần và cõi âm, con người và thần thánh, ma quỷ có sự </a:t>
            </a:r>
            <a:r>
              <a:rPr lang="vi-VN" sz="5400" smtClean="0">
                <a:latin typeface="Times New Roman" panose="02020603050405020304" pitchFamily="18" charset="0"/>
                <a:cs typeface="Times New Roman" panose="02020603050405020304" pitchFamily="18" charset="0"/>
              </a:rPr>
              <a:t>hòa </a:t>
            </a:r>
            <a:r>
              <a:rPr lang="vi-VN" sz="5400">
                <a:latin typeface="Times New Roman" panose="02020603050405020304" pitchFamily="18" charset="0"/>
                <a:cs typeface="Times New Roman" panose="02020603050405020304" pitchFamily="18" charset="0"/>
              </a:rPr>
              <a:t>trộn kết nối</a:t>
            </a:r>
            <a:r>
              <a:rPr lang="vi-VN" sz="5400" smtClean="0">
                <a:latin typeface="Times New Roman" panose="02020603050405020304" pitchFamily="18" charset="0"/>
                <a:cs typeface="Times New Roman" panose="02020603050405020304" pitchFamily="18" charset="0"/>
              </a:rPr>
              <a:t>.</a:t>
            </a:r>
            <a:r>
              <a:rPr lang="pt-BR" sz="5400" smtClean="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p:txBody>
      </p:sp>
      <p:sp>
        <p:nvSpPr>
          <p:cNvPr id="11" name="Rectangle 10"/>
          <p:cNvSpPr/>
          <p:nvPr/>
        </p:nvSpPr>
        <p:spPr>
          <a:xfrm>
            <a:off x="1085539" y="7151383"/>
            <a:ext cx="12173260" cy="1754326"/>
          </a:xfrm>
          <a:prstGeom prst="rect">
            <a:avLst/>
          </a:prstGeom>
        </p:spPr>
        <p:txBody>
          <a:bodyPr wrap="square">
            <a:spAutoFit/>
          </a:bodyPr>
          <a:lstStyle/>
          <a:p>
            <a:pPr algn="just"/>
            <a:r>
              <a:rPr lang="vi-VN" sz="5400" b="1">
                <a:latin typeface="Times New Roman" panose="02020603050405020304" pitchFamily="18" charset="0"/>
                <a:ea typeface="Times New Roman" panose="02020603050405020304" pitchFamily="18" charset="0"/>
                <a:cs typeface="Times New Roman" panose="02020603050405020304" pitchFamily="18" charset="0"/>
              </a:rPr>
              <a:t>- Thời gian: </a:t>
            </a:r>
            <a:r>
              <a:rPr lang="vi-VN" sz="5400">
                <a:latin typeface="Times New Roman" panose="02020603050405020304" pitchFamily="18" charset="0"/>
                <a:ea typeface="Times New Roman" panose="02020603050405020304" pitchFamily="18" charset="0"/>
                <a:cs typeface="Times New Roman" panose="02020603050405020304" pitchFamily="18" charset="0"/>
              </a:rPr>
              <a:t>Có sự kết hợp chặt chẽ giữa thời gian thực và thời gian kì ảo.</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1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325257" y="1272631"/>
            <a:ext cx="10615560" cy="1231106"/>
          </a:xfrm>
          <a:prstGeom prst="rect">
            <a:avLst/>
          </a:prstGeom>
        </p:spPr>
        <p:txBody>
          <a:bodyPr wrap="square" lIns="0" tIns="0" rIns="0" bIns="0" rtlCol="0" anchor="t">
            <a:spAutoFit/>
          </a:bodyPr>
          <a:lstStyle/>
          <a:p>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5. Không gian- thời gian</a:t>
            </a:r>
            <a:endParaRPr lang="en-GB" sz="8000" b="1">
              <a:ln w="9525">
                <a:solidFill>
                  <a:prstClr val="white"/>
                </a:solidFill>
                <a:prstDash val="solid"/>
              </a:ln>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Rectangle 8"/>
          <p:cNvSpPr/>
          <p:nvPr/>
        </p:nvSpPr>
        <p:spPr>
          <a:xfrm>
            <a:off x="1000895" y="4544963"/>
            <a:ext cx="12486505" cy="1754326"/>
          </a:xfrm>
          <a:prstGeom prst="rect">
            <a:avLst/>
          </a:prstGeom>
        </p:spPr>
        <p:txBody>
          <a:bodyPr wrap="square">
            <a:spAutoFit/>
          </a:bodyPr>
          <a:lstStyle/>
          <a:p>
            <a:pPr algn="just"/>
            <a:r>
              <a:rPr lang="vi-VN" sz="5400">
                <a:solidFill>
                  <a:prstClr val="black"/>
                </a:solidFill>
                <a:latin typeface="Times New Roman" panose="02020603050405020304" pitchFamily="18" charset="0"/>
                <a:cs typeface="Times New Roman" panose="02020603050405020304" pitchFamily="18" charset="0"/>
              </a:rPr>
              <a:t>- Nhân vật chính là những người bình dân, trí thức, quan lại, thương nhân, ca nữ, ...</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895" y="6807257"/>
            <a:ext cx="12486505" cy="2585323"/>
          </a:xfrm>
          <a:prstGeom prst="rect">
            <a:avLst/>
          </a:prstGeom>
        </p:spPr>
        <p:txBody>
          <a:bodyPr wrap="square">
            <a:spAutoFit/>
          </a:bodyPr>
          <a:lstStyle/>
          <a:p>
            <a:pPr algn="just">
              <a:spcAft>
                <a:spcPts val="800"/>
              </a:spcAft>
            </a:pPr>
            <a:r>
              <a:rPr lang="vi-VN"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Có cả nhân vật như thần, phật, ma, quỷ... nhưng cũng được khắc họa ở phương diện con người cá nhân.</a:t>
            </a:r>
            <a:endParaRPr lang="en-GB" sz="5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495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1752600" y="6449452"/>
            <a:ext cx="14463156" cy="1107996"/>
          </a:xfrm>
          <a:prstGeom prst="rect">
            <a:avLst/>
          </a:prstGeom>
        </p:spPr>
        <p:txBody>
          <a:bodyPr wrap="square">
            <a:spAutoFit/>
          </a:bodyPr>
          <a:lstStyle/>
          <a:p>
            <a:r>
              <a:rPr lang="vi-VN"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 ĐỌC- TÌM HIỂU CHUNG</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2213980" y="7761835"/>
            <a:ext cx="2877711" cy="1368965"/>
          </a:xfrm>
          <a:prstGeom prst="rect">
            <a:avLst/>
          </a:prstGeom>
        </p:spPr>
        <p:txBody>
          <a:bodyPr wrap="none">
            <a:spAutoFit/>
          </a:bodyPr>
          <a:lstStyle/>
          <a:p>
            <a:pPr algn="just">
              <a:lnSpc>
                <a:spcPct val="125000"/>
              </a:lnSpc>
              <a:spcAft>
                <a:spcPts val="0"/>
              </a:spcAft>
              <a:tabLst>
                <a:tab pos="1386840" algn="l"/>
              </a:tabLst>
            </a:pPr>
            <a:r>
              <a:rPr lang="vi-V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cs typeface="Times New Roman" panose="02020603050405020304" pitchFamily="18" charset="0"/>
              </a:rPr>
              <a:t>1. Đọc </a:t>
            </a:r>
            <a:endParaRPr lang="en-GB"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92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3331</Words>
  <Application>Microsoft Office PowerPoint</Application>
  <PresentationFormat>Custom</PresentationFormat>
  <Paragraphs>238</Paragraphs>
  <Slides>46</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宋体</vt:lpstr>
      <vt:lpstr>Arial</vt:lpstr>
      <vt:lpstr>Calibri</vt:lpstr>
      <vt:lpstr>等线</vt:lpstr>
      <vt:lpstr>等线 Light</vt:lpstr>
      <vt:lpstr>MS Mincho</vt:lpstr>
      <vt:lpstr>Times New Roman</vt:lpstr>
      <vt:lpstr>Wingdings</vt:lpstr>
      <vt:lpstr>方正清刻本悦宋简体</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Creative Geometric Group Project Presentation</dc:title>
  <cp:lastModifiedBy>Windows 11</cp:lastModifiedBy>
  <cp:revision>268</cp:revision>
  <dcterms:created xsi:type="dcterms:W3CDTF">2006-08-16T00:00:00Z</dcterms:created>
  <dcterms:modified xsi:type="dcterms:W3CDTF">2025-05-12T03:00:19Z</dcterms:modified>
  <dc:identifier>DAGEXCRtWyE</dc:identifier>
</cp:coreProperties>
</file>