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Lst>
  <p:notesMasterIdLst>
    <p:notesMasterId r:id="rId27"/>
  </p:notesMasterIdLst>
  <p:sldIdLst>
    <p:sldId id="375" r:id="rId2"/>
    <p:sldId id="345" r:id="rId3"/>
    <p:sldId id="18707" r:id="rId4"/>
    <p:sldId id="18857" r:id="rId5"/>
    <p:sldId id="481" r:id="rId6"/>
    <p:sldId id="18907" r:id="rId7"/>
    <p:sldId id="18708" r:id="rId8"/>
    <p:sldId id="18911" r:id="rId9"/>
    <p:sldId id="18713" r:id="rId10"/>
    <p:sldId id="18912" r:id="rId11"/>
    <p:sldId id="18765" r:id="rId12"/>
    <p:sldId id="18908" r:id="rId13"/>
    <p:sldId id="18881" r:id="rId14"/>
    <p:sldId id="18914" r:id="rId15"/>
    <p:sldId id="18810" r:id="rId16"/>
    <p:sldId id="18715" r:id="rId17"/>
    <p:sldId id="495" r:id="rId18"/>
    <p:sldId id="18913" r:id="rId19"/>
    <p:sldId id="18915" r:id="rId20"/>
    <p:sldId id="18892" r:id="rId21"/>
    <p:sldId id="355" r:id="rId22"/>
    <p:sldId id="18909" r:id="rId23"/>
    <p:sldId id="18917" r:id="rId24"/>
    <p:sldId id="18722" r:id="rId25"/>
    <p:sldId id="18724"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微软雅黑" panose="020B0503020204020204" pitchFamily="34" charset="-122"/>
      <p:regular r:id="rId32"/>
      <p:bold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Kiểu Trung bình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Kiểu Sáng 2 - Màu chủ đề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3" autoAdjust="0"/>
    <p:restoredTop sz="94660"/>
  </p:normalViewPr>
  <p:slideViewPr>
    <p:cSldViewPr>
      <p:cViewPr varScale="1">
        <p:scale>
          <a:sx n="90" d="100"/>
          <a:sy n="90" d="100"/>
        </p:scale>
        <p:origin x="64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94D10-2D21-4E2D-9036-11CD6CFC197E}" type="doc">
      <dgm:prSet loTypeId="urn:microsoft.com/office/officeart/2005/8/layout/hList7" loCatId="list" qsTypeId="urn:microsoft.com/office/officeart/2005/8/quickstyle/simple1" qsCatId="simple" csTypeId="urn:microsoft.com/office/officeart/2005/8/colors/colorful2" csCatId="colorful" phldr="1"/>
      <dgm:spPr/>
    </dgm:pt>
    <dgm:pt modelId="{E0B15FD6-904A-4E02-9354-BE20CD516B71}">
      <dgm:prSet phldrT="[Văn bản]" custT="1"/>
      <dgm:spPr/>
      <dgm:t>
        <a:bodyPr/>
        <a:lstStyle/>
        <a:p>
          <a:r>
            <a:rPr lang="nl-NL"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1: Từ đầu đến “bị mất phố luôn.”: Hình ảnh Hà Nội xưa và nay qua cái nhìn của nhà văn Tô Hoài.</a:t>
          </a:r>
          <a:endParaRPr lang="vi-VN" sz="2200" b="1" dirty="0">
            <a:solidFill>
              <a:schemeClr val="bg1"/>
            </a:solidFill>
          </a:endParaRPr>
        </a:p>
      </dgm:t>
    </dgm:pt>
    <dgm:pt modelId="{132D8319-D52C-4D5C-80FE-8BC6D5DC6617}" type="parTrans" cxnId="{EC5903F5-68E2-47DE-8FA8-92ACFF952589}">
      <dgm:prSet/>
      <dgm:spPr/>
      <dgm:t>
        <a:bodyPr/>
        <a:lstStyle/>
        <a:p>
          <a:endParaRPr lang="vi-VN"/>
        </a:p>
      </dgm:t>
    </dgm:pt>
    <dgm:pt modelId="{EF987134-0857-4E44-8DE8-7B2F4A2F8039}" type="sibTrans" cxnId="{EC5903F5-68E2-47DE-8FA8-92ACFF952589}">
      <dgm:prSet/>
      <dgm:spPr/>
      <dgm:t>
        <a:bodyPr/>
        <a:lstStyle/>
        <a:p>
          <a:endParaRPr lang="vi-VN"/>
        </a:p>
      </dgm:t>
    </dgm:pt>
    <dgm:pt modelId="{38474F04-71EB-4C9F-9C34-8772CA0ED798}">
      <dgm:prSet phldrT="[Văn bản]" custT="1"/>
      <dgm:spPr/>
      <dgm:t>
        <a:bodyPr/>
        <a:lstStyle/>
        <a:p>
          <a:r>
            <a:rPr lang="nl-NL"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3: Còn lại: Cách bố trí, sắp đặt của ông Trần Văn Lai.</a:t>
          </a:r>
          <a:endParaRPr lang="vi-VN" sz="2200" b="1" dirty="0">
            <a:solidFill>
              <a:schemeClr val="bg1"/>
            </a:solidFill>
          </a:endParaRPr>
        </a:p>
      </dgm:t>
    </dgm:pt>
    <dgm:pt modelId="{FC5390B8-9878-4CA4-B614-B01EEAC30692}" type="parTrans" cxnId="{5BBB3929-F56B-4F20-8899-7201D09E559C}">
      <dgm:prSet/>
      <dgm:spPr/>
      <dgm:t>
        <a:bodyPr/>
        <a:lstStyle/>
        <a:p>
          <a:endParaRPr lang="vi-VN"/>
        </a:p>
      </dgm:t>
    </dgm:pt>
    <dgm:pt modelId="{2D8CDC85-660E-476B-A182-01DFA5CEECE0}" type="sibTrans" cxnId="{5BBB3929-F56B-4F20-8899-7201D09E559C}">
      <dgm:prSet/>
      <dgm:spPr/>
      <dgm:t>
        <a:bodyPr/>
        <a:lstStyle/>
        <a:p>
          <a:endParaRPr lang="vi-VN"/>
        </a:p>
      </dgm:t>
    </dgm:pt>
    <dgm:pt modelId="{BB82EEF8-2286-47B9-AC80-CF2EF08B66C9}">
      <dgm:prSet phldrT="[Văn bản]" custT="1"/>
      <dgm:spPr/>
      <dgm:t>
        <a:bodyPr/>
        <a:lstStyle/>
        <a:p>
          <a:r>
            <a:rPr lang="nl-NL"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2: Tiếp theo đến “thì bây giờ vẫn thế...”: Tính cách của người Hà Nội </a:t>
          </a:r>
          <a:endParaRPr lang="vi-VN" sz="2200" b="1" dirty="0">
            <a:solidFill>
              <a:schemeClr val="bg1"/>
            </a:solidFill>
          </a:endParaRPr>
        </a:p>
      </dgm:t>
    </dgm:pt>
    <dgm:pt modelId="{AB1EE01A-CA98-4F4E-9CE9-F05A433AD1C2}" type="sibTrans" cxnId="{62F26225-4C8E-4016-9DBB-61D58FF26A15}">
      <dgm:prSet/>
      <dgm:spPr/>
      <dgm:t>
        <a:bodyPr/>
        <a:lstStyle/>
        <a:p>
          <a:endParaRPr lang="vi-VN"/>
        </a:p>
      </dgm:t>
    </dgm:pt>
    <dgm:pt modelId="{9D8D41C2-0B8B-4379-ADC1-5C77E5D8ABFE}" type="parTrans" cxnId="{62F26225-4C8E-4016-9DBB-61D58FF26A15}">
      <dgm:prSet/>
      <dgm:spPr/>
      <dgm:t>
        <a:bodyPr/>
        <a:lstStyle/>
        <a:p>
          <a:endParaRPr lang="vi-VN"/>
        </a:p>
      </dgm:t>
    </dgm:pt>
    <dgm:pt modelId="{196547F9-4F53-4040-AFD4-15DB79438874}" type="pres">
      <dgm:prSet presAssocID="{3D394D10-2D21-4E2D-9036-11CD6CFC197E}" presName="Name0" presStyleCnt="0">
        <dgm:presLayoutVars>
          <dgm:dir/>
          <dgm:resizeHandles val="exact"/>
        </dgm:presLayoutVars>
      </dgm:prSet>
      <dgm:spPr/>
    </dgm:pt>
    <dgm:pt modelId="{D455A3DB-3664-433A-857B-FFC6DCC51AA8}" type="pres">
      <dgm:prSet presAssocID="{3D394D10-2D21-4E2D-9036-11CD6CFC197E}" presName="fgShape" presStyleLbl="fgShp" presStyleIdx="0" presStyleCnt="1" custScaleY="47541" custLinFactNeighborX="-272" custLinFactNeighborY="52459"/>
      <dgm:spPr/>
    </dgm:pt>
    <dgm:pt modelId="{E2342CD4-AB87-4BA5-82AF-25354AD88C70}" type="pres">
      <dgm:prSet presAssocID="{3D394D10-2D21-4E2D-9036-11CD6CFC197E}" presName="linComp" presStyleCnt="0"/>
      <dgm:spPr/>
    </dgm:pt>
    <dgm:pt modelId="{6E567E7D-A16A-47C6-ABA0-D3CD6639B8C7}" type="pres">
      <dgm:prSet presAssocID="{E0B15FD6-904A-4E02-9354-BE20CD516B71}" presName="compNode" presStyleCnt="0"/>
      <dgm:spPr/>
    </dgm:pt>
    <dgm:pt modelId="{E36CF11E-CE62-462D-BBB7-209F5EA4675B}" type="pres">
      <dgm:prSet presAssocID="{E0B15FD6-904A-4E02-9354-BE20CD516B71}" presName="bkgdShape" presStyleLbl="node1" presStyleIdx="0" presStyleCnt="3"/>
      <dgm:spPr/>
      <dgm:t>
        <a:bodyPr/>
        <a:lstStyle/>
        <a:p>
          <a:endParaRPr lang="en-US"/>
        </a:p>
      </dgm:t>
    </dgm:pt>
    <dgm:pt modelId="{1C303849-D485-470C-862D-A59239645ACF}" type="pres">
      <dgm:prSet presAssocID="{E0B15FD6-904A-4E02-9354-BE20CD516B71}" presName="nodeTx" presStyleLbl="node1" presStyleIdx="0" presStyleCnt="3">
        <dgm:presLayoutVars>
          <dgm:bulletEnabled val="1"/>
        </dgm:presLayoutVars>
      </dgm:prSet>
      <dgm:spPr/>
      <dgm:t>
        <a:bodyPr/>
        <a:lstStyle/>
        <a:p>
          <a:endParaRPr lang="en-US"/>
        </a:p>
      </dgm:t>
    </dgm:pt>
    <dgm:pt modelId="{884C4B4C-6231-4385-923A-F04D40CA5E2D}" type="pres">
      <dgm:prSet presAssocID="{E0B15FD6-904A-4E02-9354-BE20CD516B71}" presName="invisiNode" presStyleLbl="node1" presStyleIdx="0" presStyleCnt="3"/>
      <dgm:spPr/>
    </dgm:pt>
    <dgm:pt modelId="{654AF714-BD90-447C-BBC8-295A7E3C7557}" type="pres">
      <dgm:prSet presAssocID="{E0B15FD6-904A-4E02-9354-BE20CD516B71}" presName="imagNode" presStyleLbl="fgImgPlace1" presStyleIdx="0" presStyleCnt="3" custScaleX="87072" custScaleY="78767" custLinFactNeighborX="-4562" custLinFactNeighborY="-23711"/>
      <dgm:spPr>
        <a:blipFill rotWithShape="1">
          <a:blip xmlns:r="http://schemas.openxmlformats.org/officeDocument/2006/relationships" r:embed="rId1"/>
          <a:srcRect/>
          <a:stretch>
            <a:fillRect t="-1000" b="-1000"/>
          </a:stretch>
        </a:blipFill>
      </dgm:spPr>
    </dgm:pt>
    <dgm:pt modelId="{C432BC0B-C92F-4140-9CF6-A62FF6B2DC93}" type="pres">
      <dgm:prSet presAssocID="{EF987134-0857-4E44-8DE8-7B2F4A2F8039}" presName="sibTrans" presStyleLbl="sibTrans2D1" presStyleIdx="0" presStyleCnt="0"/>
      <dgm:spPr/>
      <dgm:t>
        <a:bodyPr/>
        <a:lstStyle/>
        <a:p>
          <a:endParaRPr lang="en-US"/>
        </a:p>
      </dgm:t>
    </dgm:pt>
    <dgm:pt modelId="{3B831934-BBC7-428C-9A36-F046E1D5F7C9}" type="pres">
      <dgm:prSet presAssocID="{BB82EEF8-2286-47B9-AC80-CF2EF08B66C9}" presName="compNode" presStyleCnt="0"/>
      <dgm:spPr/>
    </dgm:pt>
    <dgm:pt modelId="{7577599A-BCCC-4299-806B-3D9B9C10D88B}" type="pres">
      <dgm:prSet presAssocID="{BB82EEF8-2286-47B9-AC80-CF2EF08B66C9}" presName="bkgdShape" presStyleLbl="node1" presStyleIdx="1" presStyleCnt="3"/>
      <dgm:spPr/>
      <dgm:t>
        <a:bodyPr/>
        <a:lstStyle/>
        <a:p>
          <a:endParaRPr lang="en-US"/>
        </a:p>
      </dgm:t>
    </dgm:pt>
    <dgm:pt modelId="{07944489-AC49-400E-B5DE-6CDA73D55412}" type="pres">
      <dgm:prSet presAssocID="{BB82EEF8-2286-47B9-AC80-CF2EF08B66C9}" presName="nodeTx" presStyleLbl="node1" presStyleIdx="1" presStyleCnt="3">
        <dgm:presLayoutVars>
          <dgm:bulletEnabled val="1"/>
        </dgm:presLayoutVars>
      </dgm:prSet>
      <dgm:spPr/>
      <dgm:t>
        <a:bodyPr/>
        <a:lstStyle/>
        <a:p>
          <a:endParaRPr lang="en-US"/>
        </a:p>
      </dgm:t>
    </dgm:pt>
    <dgm:pt modelId="{431028CD-FC15-4080-B79C-5DE82E46DFBA}" type="pres">
      <dgm:prSet presAssocID="{BB82EEF8-2286-47B9-AC80-CF2EF08B66C9}" presName="invisiNode" presStyleLbl="node1" presStyleIdx="1" presStyleCnt="3"/>
      <dgm:spPr/>
    </dgm:pt>
    <dgm:pt modelId="{5FEBDC69-E802-49D3-A28A-EEC916A0D5DA}" type="pres">
      <dgm:prSet presAssocID="{BB82EEF8-2286-47B9-AC80-CF2EF08B66C9}" presName="imagNode" presStyleLbl="fgImgPlace1" presStyleIdx="1" presStyleCnt="3" custAng="0" custFlipVert="0" custScaleX="77227" custScaleY="60883" custLinFactNeighborX="5693" custLinFactNeighborY="-29538"/>
      <dgm:spPr>
        <a:blipFill rotWithShape="1">
          <a:blip xmlns:r="http://schemas.openxmlformats.org/officeDocument/2006/relationships" r:embed="rId2"/>
          <a:srcRect/>
          <a:stretch>
            <a:fillRect l="-26000" r="-26000"/>
          </a:stretch>
        </a:blipFill>
      </dgm:spPr>
    </dgm:pt>
    <dgm:pt modelId="{5E9154A2-B529-4061-9C58-548DBED20902}" type="pres">
      <dgm:prSet presAssocID="{AB1EE01A-CA98-4F4E-9CE9-F05A433AD1C2}" presName="sibTrans" presStyleLbl="sibTrans2D1" presStyleIdx="0" presStyleCnt="0"/>
      <dgm:spPr/>
      <dgm:t>
        <a:bodyPr/>
        <a:lstStyle/>
        <a:p>
          <a:endParaRPr lang="en-US"/>
        </a:p>
      </dgm:t>
    </dgm:pt>
    <dgm:pt modelId="{4D8F0EE4-2972-447B-A9CD-AFEBB9FEF3FA}" type="pres">
      <dgm:prSet presAssocID="{38474F04-71EB-4C9F-9C34-8772CA0ED798}" presName="compNode" presStyleCnt="0"/>
      <dgm:spPr/>
    </dgm:pt>
    <dgm:pt modelId="{6465F895-28CA-4F83-AD37-35D3DA452F22}" type="pres">
      <dgm:prSet presAssocID="{38474F04-71EB-4C9F-9C34-8772CA0ED798}" presName="bkgdShape" presStyleLbl="node1" presStyleIdx="2" presStyleCnt="3"/>
      <dgm:spPr/>
      <dgm:t>
        <a:bodyPr/>
        <a:lstStyle/>
        <a:p>
          <a:endParaRPr lang="en-US"/>
        </a:p>
      </dgm:t>
    </dgm:pt>
    <dgm:pt modelId="{03D1868A-8FBC-4092-8C4E-AB2DF77AFC9F}" type="pres">
      <dgm:prSet presAssocID="{38474F04-71EB-4C9F-9C34-8772CA0ED798}" presName="nodeTx" presStyleLbl="node1" presStyleIdx="2" presStyleCnt="3">
        <dgm:presLayoutVars>
          <dgm:bulletEnabled val="1"/>
        </dgm:presLayoutVars>
      </dgm:prSet>
      <dgm:spPr/>
      <dgm:t>
        <a:bodyPr/>
        <a:lstStyle/>
        <a:p>
          <a:endParaRPr lang="en-US"/>
        </a:p>
      </dgm:t>
    </dgm:pt>
    <dgm:pt modelId="{A92E472B-0D12-4485-A770-CE4D824F3FA5}" type="pres">
      <dgm:prSet presAssocID="{38474F04-71EB-4C9F-9C34-8772CA0ED798}" presName="invisiNode" presStyleLbl="node1" presStyleIdx="2" presStyleCnt="3"/>
      <dgm:spPr/>
    </dgm:pt>
    <dgm:pt modelId="{10A4C5AE-B7A2-4A6C-9326-7EB413DEDA25}" type="pres">
      <dgm:prSet presAssocID="{38474F04-71EB-4C9F-9C34-8772CA0ED798}" presName="imagNode" presStyleLbl="fgImgPlace1" presStyleIdx="2" presStyleCnt="3" custScaleX="79587" custScaleY="67115" custLinFactNeighborX="5742" custLinFactNeighborY="-23711"/>
      <dgm:spPr>
        <a:blipFill rotWithShape="1">
          <a:blip xmlns:r="http://schemas.openxmlformats.org/officeDocument/2006/relationships" r:embed="rId3"/>
          <a:srcRect/>
          <a:stretch>
            <a:fillRect t="-15000" b="-15000"/>
          </a:stretch>
        </a:blipFill>
      </dgm:spPr>
    </dgm:pt>
  </dgm:ptLst>
  <dgm:cxnLst>
    <dgm:cxn modelId="{82A31E69-DFEA-4B92-AC8A-4F15C5ADE622}" type="presOf" srcId="{E0B15FD6-904A-4E02-9354-BE20CD516B71}" destId="{1C303849-D485-470C-862D-A59239645ACF}" srcOrd="1" destOrd="0" presId="urn:microsoft.com/office/officeart/2005/8/layout/hList7"/>
    <dgm:cxn modelId="{6AE0FCC7-FB0C-4C26-A98F-DE0080EABEF6}" type="presOf" srcId="{E0B15FD6-904A-4E02-9354-BE20CD516B71}" destId="{E36CF11E-CE62-462D-BBB7-209F5EA4675B}" srcOrd="0" destOrd="0" presId="urn:microsoft.com/office/officeart/2005/8/layout/hList7"/>
    <dgm:cxn modelId="{9FE6A34E-DE93-4E17-B67C-F81A11E469FD}" type="presOf" srcId="{3D394D10-2D21-4E2D-9036-11CD6CFC197E}" destId="{196547F9-4F53-4040-AFD4-15DB79438874}" srcOrd="0" destOrd="0" presId="urn:microsoft.com/office/officeart/2005/8/layout/hList7"/>
    <dgm:cxn modelId="{4C8C7F2E-988C-43B4-97E4-B7EFB873C3D7}" type="presOf" srcId="{38474F04-71EB-4C9F-9C34-8772CA0ED798}" destId="{03D1868A-8FBC-4092-8C4E-AB2DF77AFC9F}" srcOrd="1" destOrd="0" presId="urn:microsoft.com/office/officeart/2005/8/layout/hList7"/>
    <dgm:cxn modelId="{DA7F6210-24D4-404F-937C-C7645AEBF547}" type="presOf" srcId="{BB82EEF8-2286-47B9-AC80-CF2EF08B66C9}" destId="{07944489-AC49-400E-B5DE-6CDA73D55412}" srcOrd="1" destOrd="0" presId="urn:microsoft.com/office/officeart/2005/8/layout/hList7"/>
    <dgm:cxn modelId="{8A5A0A0B-E105-4732-8B24-F911BBC00378}" type="presOf" srcId="{EF987134-0857-4E44-8DE8-7B2F4A2F8039}" destId="{C432BC0B-C92F-4140-9CF6-A62FF6B2DC93}" srcOrd="0" destOrd="0" presId="urn:microsoft.com/office/officeart/2005/8/layout/hList7"/>
    <dgm:cxn modelId="{62F26225-4C8E-4016-9DBB-61D58FF26A15}" srcId="{3D394D10-2D21-4E2D-9036-11CD6CFC197E}" destId="{BB82EEF8-2286-47B9-AC80-CF2EF08B66C9}" srcOrd="1" destOrd="0" parTransId="{9D8D41C2-0B8B-4379-ADC1-5C77E5D8ABFE}" sibTransId="{AB1EE01A-CA98-4F4E-9CE9-F05A433AD1C2}"/>
    <dgm:cxn modelId="{8C83F4A5-4A20-43A8-B556-FDC74751BA1B}" type="presOf" srcId="{AB1EE01A-CA98-4F4E-9CE9-F05A433AD1C2}" destId="{5E9154A2-B529-4061-9C58-548DBED20902}" srcOrd="0" destOrd="0" presId="urn:microsoft.com/office/officeart/2005/8/layout/hList7"/>
    <dgm:cxn modelId="{74B7619F-ABA6-470A-B4F4-BBB81CCABBB5}" type="presOf" srcId="{38474F04-71EB-4C9F-9C34-8772CA0ED798}" destId="{6465F895-28CA-4F83-AD37-35D3DA452F22}" srcOrd="0" destOrd="0" presId="urn:microsoft.com/office/officeart/2005/8/layout/hList7"/>
    <dgm:cxn modelId="{678D7DC5-D857-4799-95AA-0683571FB9FB}" type="presOf" srcId="{BB82EEF8-2286-47B9-AC80-CF2EF08B66C9}" destId="{7577599A-BCCC-4299-806B-3D9B9C10D88B}" srcOrd="0" destOrd="0" presId="urn:microsoft.com/office/officeart/2005/8/layout/hList7"/>
    <dgm:cxn modelId="{5BBB3929-F56B-4F20-8899-7201D09E559C}" srcId="{3D394D10-2D21-4E2D-9036-11CD6CFC197E}" destId="{38474F04-71EB-4C9F-9C34-8772CA0ED798}" srcOrd="2" destOrd="0" parTransId="{FC5390B8-9878-4CA4-B614-B01EEAC30692}" sibTransId="{2D8CDC85-660E-476B-A182-01DFA5CEECE0}"/>
    <dgm:cxn modelId="{EC5903F5-68E2-47DE-8FA8-92ACFF952589}" srcId="{3D394D10-2D21-4E2D-9036-11CD6CFC197E}" destId="{E0B15FD6-904A-4E02-9354-BE20CD516B71}" srcOrd="0" destOrd="0" parTransId="{132D8319-D52C-4D5C-80FE-8BC6D5DC6617}" sibTransId="{EF987134-0857-4E44-8DE8-7B2F4A2F8039}"/>
    <dgm:cxn modelId="{D1CA5187-A77F-403B-83D2-AFD2C3CEABCB}" type="presParOf" srcId="{196547F9-4F53-4040-AFD4-15DB79438874}" destId="{D455A3DB-3664-433A-857B-FFC6DCC51AA8}" srcOrd="0" destOrd="0" presId="urn:microsoft.com/office/officeart/2005/8/layout/hList7"/>
    <dgm:cxn modelId="{C6FBEE89-56F6-418A-B424-146EA57BECD4}" type="presParOf" srcId="{196547F9-4F53-4040-AFD4-15DB79438874}" destId="{E2342CD4-AB87-4BA5-82AF-25354AD88C70}" srcOrd="1" destOrd="0" presId="urn:microsoft.com/office/officeart/2005/8/layout/hList7"/>
    <dgm:cxn modelId="{FF1C6425-85CE-41E8-8D10-3F78DD7AF714}" type="presParOf" srcId="{E2342CD4-AB87-4BA5-82AF-25354AD88C70}" destId="{6E567E7D-A16A-47C6-ABA0-D3CD6639B8C7}" srcOrd="0" destOrd="0" presId="urn:microsoft.com/office/officeart/2005/8/layout/hList7"/>
    <dgm:cxn modelId="{104C9B29-BF7B-48DC-A798-E5D62B3AF63E}" type="presParOf" srcId="{6E567E7D-A16A-47C6-ABA0-D3CD6639B8C7}" destId="{E36CF11E-CE62-462D-BBB7-209F5EA4675B}" srcOrd="0" destOrd="0" presId="urn:microsoft.com/office/officeart/2005/8/layout/hList7"/>
    <dgm:cxn modelId="{7ABADD75-8F61-4F1C-A8F7-CE431A5AFFE1}" type="presParOf" srcId="{6E567E7D-A16A-47C6-ABA0-D3CD6639B8C7}" destId="{1C303849-D485-470C-862D-A59239645ACF}" srcOrd="1" destOrd="0" presId="urn:microsoft.com/office/officeart/2005/8/layout/hList7"/>
    <dgm:cxn modelId="{F1A225A5-3B26-4DA6-B114-CBF1260A436D}" type="presParOf" srcId="{6E567E7D-A16A-47C6-ABA0-D3CD6639B8C7}" destId="{884C4B4C-6231-4385-923A-F04D40CA5E2D}" srcOrd="2" destOrd="0" presId="urn:microsoft.com/office/officeart/2005/8/layout/hList7"/>
    <dgm:cxn modelId="{9EFAC89C-D33C-482E-9088-AFB524E0C649}" type="presParOf" srcId="{6E567E7D-A16A-47C6-ABA0-D3CD6639B8C7}" destId="{654AF714-BD90-447C-BBC8-295A7E3C7557}" srcOrd="3" destOrd="0" presId="urn:microsoft.com/office/officeart/2005/8/layout/hList7"/>
    <dgm:cxn modelId="{827B0E4E-1B77-4E9A-AADE-779C8C914105}" type="presParOf" srcId="{E2342CD4-AB87-4BA5-82AF-25354AD88C70}" destId="{C432BC0B-C92F-4140-9CF6-A62FF6B2DC93}" srcOrd="1" destOrd="0" presId="urn:microsoft.com/office/officeart/2005/8/layout/hList7"/>
    <dgm:cxn modelId="{F727D741-84DF-4904-941E-1B6C2306EF0B}" type="presParOf" srcId="{E2342CD4-AB87-4BA5-82AF-25354AD88C70}" destId="{3B831934-BBC7-428C-9A36-F046E1D5F7C9}" srcOrd="2" destOrd="0" presId="urn:microsoft.com/office/officeart/2005/8/layout/hList7"/>
    <dgm:cxn modelId="{A477731B-4576-4663-859E-FD574902DC62}" type="presParOf" srcId="{3B831934-BBC7-428C-9A36-F046E1D5F7C9}" destId="{7577599A-BCCC-4299-806B-3D9B9C10D88B}" srcOrd="0" destOrd="0" presId="urn:microsoft.com/office/officeart/2005/8/layout/hList7"/>
    <dgm:cxn modelId="{B311BD05-5E5A-4BC0-8173-55D6E3B61C1A}" type="presParOf" srcId="{3B831934-BBC7-428C-9A36-F046E1D5F7C9}" destId="{07944489-AC49-400E-B5DE-6CDA73D55412}" srcOrd="1" destOrd="0" presId="urn:microsoft.com/office/officeart/2005/8/layout/hList7"/>
    <dgm:cxn modelId="{9FBC6195-014C-42AF-B685-E1956B4F1398}" type="presParOf" srcId="{3B831934-BBC7-428C-9A36-F046E1D5F7C9}" destId="{431028CD-FC15-4080-B79C-5DE82E46DFBA}" srcOrd="2" destOrd="0" presId="urn:microsoft.com/office/officeart/2005/8/layout/hList7"/>
    <dgm:cxn modelId="{096A6F67-A040-475B-828C-9C697E105B69}" type="presParOf" srcId="{3B831934-BBC7-428C-9A36-F046E1D5F7C9}" destId="{5FEBDC69-E802-49D3-A28A-EEC916A0D5DA}" srcOrd="3" destOrd="0" presId="urn:microsoft.com/office/officeart/2005/8/layout/hList7"/>
    <dgm:cxn modelId="{D96D971B-2C4A-4DFE-833D-D0D6BA3894F4}" type="presParOf" srcId="{E2342CD4-AB87-4BA5-82AF-25354AD88C70}" destId="{5E9154A2-B529-4061-9C58-548DBED20902}" srcOrd="3" destOrd="0" presId="urn:microsoft.com/office/officeart/2005/8/layout/hList7"/>
    <dgm:cxn modelId="{1A1026B4-8D4F-44D7-8CDE-611400BDD17B}" type="presParOf" srcId="{E2342CD4-AB87-4BA5-82AF-25354AD88C70}" destId="{4D8F0EE4-2972-447B-A9CD-AFEBB9FEF3FA}" srcOrd="4" destOrd="0" presId="urn:microsoft.com/office/officeart/2005/8/layout/hList7"/>
    <dgm:cxn modelId="{5804D55B-2BD1-4475-B19B-A1F45AF839A7}" type="presParOf" srcId="{4D8F0EE4-2972-447B-A9CD-AFEBB9FEF3FA}" destId="{6465F895-28CA-4F83-AD37-35D3DA452F22}" srcOrd="0" destOrd="0" presId="urn:microsoft.com/office/officeart/2005/8/layout/hList7"/>
    <dgm:cxn modelId="{CE83FF9F-0109-468A-BE04-76A63040BEDA}" type="presParOf" srcId="{4D8F0EE4-2972-447B-A9CD-AFEBB9FEF3FA}" destId="{03D1868A-8FBC-4092-8C4E-AB2DF77AFC9F}" srcOrd="1" destOrd="0" presId="urn:microsoft.com/office/officeart/2005/8/layout/hList7"/>
    <dgm:cxn modelId="{F1633EC0-5142-47D6-9C64-6C487EF4A3E9}" type="presParOf" srcId="{4D8F0EE4-2972-447B-A9CD-AFEBB9FEF3FA}" destId="{A92E472B-0D12-4485-A770-CE4D824F3FA5}" srcOrd="2" destOrd="0" presId="urn:microsoft.com/office/officeart/2005/8/layout/hList7"/>
    <dgm:cxn modelId="{081B25D4-4DC6-47FA-9732-5C201C7F4E7B}" type="presParOf" srcId="{4D8F0EE4-2972-447B-A9CD-AFEBB9FEF3FA}" destId="{10A4C5AE-B7A2-4A6C-9326-7EB413DEDA2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11E-CE62-462D-BBB7-209F5EA4675B}">
      <dsp:nvSpPr>
        <dsp:cNvPr id="0" name=""/>
        <dsp:cNvSpPr/>
      </dsp:nvSpPr>
      <dsp:spPr>
        <a:xfrm>
          <a:off x="1279" y="0"/>
          <a:ext cx="1991320" cy="46482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nl-NL" sz="2200" b="1"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1: Từ đầu đến “bị mất phố luôn.”: Hình ảnh Hà Nội xưa và nay qua cái nhìn của nhà văn Tô Hoài.</a:t>
          </a:r>
          <a:endParaRPr lang="vi-VN" sz="2200" b="1" kern="1200" dirty="0">
            <a:solidFill>
              <a:schemeClr val="bg1"/>
            </a:solidFill>
          </a:endParaRPr>
        </a:p>
      </dsp:txBody>
      <dsp:txXfrm>
        <a:off x="1279" y="1859280"/>
        <a:ext cx="1991320" cy="1859280"/>
      </dsp:txXfrm>
    </dsp:sp>
    <dsp:sp modelId="{654AF714-BD90-447C-BBC8-295A7E3C7557}">
      <dsp:nvSpPr>
        <dsp:cNvPr id="0" name=""/>
        <dsp:cNvSpPr/>
      </dsp:nvSpPr>
      <dsp:spPr>
        <a:xfrm>
          <a:off x="252454" y="76208"/>
          <a:ext cx="1347744" cy="1219195"/>
        </a:xfrm>
        <a:prstGeom prst="ellipse">
          <a:avLst/>
        </a:prstGeom>
        <a:blipFill rotWithShape="1">
          <a:blip xmlns:r="http://schemas.openxmlformats.org/officeDocument/2006/relationships" r:embed="rId1"/>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77599A-BCCC-4299-806B-3D9B9C10D88B}">
      <dsp:nvSpPr>
        <dsp:cNvPr id="0" name=""/>
        <dsp:cNvSpPr/>
      </dsp:nvSpPr>
      <dsp:spPr>
        <a:xfrm>
          <a:off x="2052339" y="0"/>
          <a:ext cx="1991320" cy="4648200"/>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nl-NL" sz="2200" b="1"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2: Tiếp theo đến “thì bây giờ vẫn thế...”: Tính cách của người Hà Nội </a:t>
          </a:r>
          <a:endParaRPr lang="vi-VN" sz="2200" b="1" kern="1200" dirty="0">
            <a:solidFill>
              <a:schemeClr val="bg1"/>
            </a:solidFill>
          </a:endParaRPr>
        </a:p>
      </dsp:txBody>
      <dsp:txXfrm>
        <a:off x="2052339" y="1859280"/>
        <a:ext cx="1991320" cy="1859280"/>
      </dsp:txXfrm>
    </dsp:sp>
    <dsp:sp modelId="{5FEBDC69-E802-49D3-A28A-EEC916A0D5DA}">
      <dsp:nvSpPr>
        <dsp:cNvPr id="0" name=""/>
        <dsp:cNvSpPr/>
      </dsp:nvSpPr>
      <dsp:spPr>
        <a:xfrm>
          <a:off x="2538439" y="124424"/>
          <a:ext cx="1195358" cy="942377"/>
        </a:xfrm>
        <a:prstGeom prst="ellipse">
          <a:avLst/>
        </a:prstGeom>
        <a:blipFill rotWithShape="1">
          <a:blip xmlns:r="http://schemas.openxmlformats.org/officeDocument/2006/relationships" r:embed="rId2"/>
          <a:srcRect/>
          <a:stretch>
            <a:fillRect l="-26000" r="-2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5F895-28CA-4F83-AD37-35D3DA452F22}">
      <dsp:nvSpPr>
        <dsp:cNvPr id="0" name=""/>
        <dsp:cNvSpPr/>
      </dsp:nvSpPr>
      <dsp:spPr>
        <a:xfrm>
          <a:off x="4103399" y="0"/>
          <a:ext cx="1991320" cy="4648200"/>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nl-NL" sz="2200" b="1"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3: Còn lại: Cách bố trí, sắp đặt của ông Trần Văn Lai.</a:t>
          </a:r>
          <a:endParaRPr lang="vi-VN" sz="2200" b="1" kern="1200" dirty="0">
            <a:solidFill>
              <a:schemeClr val="bg1"/>
            </a:solidFill>
          </a:endParaRPr>
        </a:p>
      </dsp:txBody>
      <dsp:txXfrm>
        <a:off x="4103399" y="1859280"/>
        <a:ext cx="1991320" cy="1859280"/>
      </dsp:txXfrm>
    </dsp:sp>
    <dsp:sp modelId="{10A4C5AE-B7A2-4A6C-9326-7EB413DEDA25}">
      <dsp:nvSpPr>
        <dsp:cNvPr id="0" name=""/>
        <dsp:cNvSpPr/>
      </dsp:nvSpPr>
      <dsp:spPr>
        <a:xfrm>
          <a:off x="4571993" y="166386"/>
          <a:ext cx="1231887" cy="1038839"/>
        </a:xfrm>
        <a:prstGeom prst="ellipse">
          <a:avLst/>
        </a:prstGeom>
        <a:blipFill rotWithShape="1">
          <a:blip xmlns:r="http://schemas.openxmlformats.org/officeDocument/2006/relationships" r:embed="rId3"/>
          <a:srcRect/>
          <a:stretch>
            <a:fillRect t="-15000" b="-1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5A3DB-3664-433A-857B-FFC6DCC51AA8}">
      <dsp:nvSpPr>
        <dsp:cNvPr id="0" name=""/>
        <dsp:cNvSpPr/>
      </dsp:nvSpPr>
      <dsp:spPr>
        <a:xfrm>
          <a:off x="228585" y="4267199"/>
          <a:ext cx="5608320" cy="331470"/>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739AE-C587-4F77-873B-32DB69FD5D1F}" type="datetimeFigureOut">
              <a:rPr lang="vi-VN" smtClean="0"/>
              <a:t>11/05/2025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C8139-5B63-40B4-AEA0-A41A8C78A7EC}" type="slidenum">
              <a:rPr lang="vi-VN" smtClean="0"/>
              <a:t>‹#›</a:t>
            </a:fld>
            <a:endParaRPr lang="vi-VN"/>
          </a:p>
        </p:txBody>
      </p:sp>
    </p:spTree>
    <p:extLst>
      <p:ext uri="{BB962C8B-B14F-4D97-AF65-F5344CB8AC3E}">
        <p14:creationId xmlns:p14="http://schemas.microsoft.com/office/powerpoint/2010/main" val="270395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12</a:t>
            </a:fld>
            <a:endParaRPr lang="en-US"/>
          </a:p>
        </p:txBody>
      </p:sp>
    </p:spTree>
    <p:extLst>
      <p:ext uri="{BB962C8B-B14F-4D97-AF65-F5344CB8AC3E}">
        <p14:creationId xmlns:p14="http://schemas.microsoft.com/office/powerpoint/2010/main" val="280690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13</a:t>
            </a:fld>
            <a:endParaRPr lang="en-US"/>
          </a:p>
        </p:txBody>
      </p:sp>
    </p:spTree>
    <p:extLst>
      <p:ext uri="{BB962C8B-B14F-4D97-AF65-F5344CB8AC3E}">
        <p14:creationId xmlns:p14="http://schemas.microsoft.com/office/powerpoint/2010/main" val="1590312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15</a:t>
            </a:fld>
            <a:endParaRPr lang="en-US"/>
          </a:p>
        </p:txBody>
      </p:sp>
    </p:spTree>
    <p:extLst>
      <p:ext uri="{BB962C8B-B14F-4D97-AF65-F5344CB8AC3E}">
        <p14:creationId xmlns:p14="http://schemas.microsoft.com/office/powerpoint/2010/main" val="195170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16</a:t>
            </a:fld>
            <a:endParaRPr lang="en-US"/>
          </a:p>
        </p:txBody>
      </p:sp>
    </p:spTree>
    <p:extLst>
      <p:ext uri="{BB962C8B-B14F-4D97-AF65-F5344CB8AC3E}">
        <p14:creationId xmlns:p14="http://schemas.microsoft.com/office/powerpoint/2010/main" val="358118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dirty="0"/>
          </a:p>
        </p:txBody>
      </p:sp>
    </p:spTree>
    <p:extLst>
      <p:ext uri="{BB962C8B-B14F-4D97-AF65-F5344CB8AC3E}">
        <p14:creationId xmlns:p14="http://schemas.microsoft.com/office/powerpoint/2010/main" val="2488725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20</a:t>
            </a:fld>
            <a:endParaRPr lang="en-US"/>
          </a:p>
        </p:txBody>
      </p:sp>
    </p:spTree>
    <p:extLst>
      <p:ext uri="{BB962C8B-B14F-4D97-AF65-F5344CB8AC3E}">
        <p14:creationId xmlns:p14="http://schemas.microsoft.com/office/powerpoint/2010/main" val="379398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21</a:t>
            </a:fld>
            <a:endParaRPr lang="en-US"/>
          </a:p>
        </p:txBody>
      </p:sp>
    </p:spTree>
    <p:extLst>
      <p:ext uri="{BB962C8B-B14F-4D97-AF65-F5344CB8AC3E}">
        <p14:creationId xmlns:p14="http://schemas.microsoft.com/office/powerpoint/2010/main" val="3056949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22</a:t>
            </a:fld>
            <a:endParaRPr lang="en-US"/>
          </a:p>
        </p:txBody>
      </p:sp>
    </p:spTree>
    <p:extLst>
      <p:ext uri="{BB962C8B-B14F-4D97-AF65-F5344CB8AC3E}">
        <p14:creationId xmlns:p14="http://schemas.microsoft.com/office/powerpoint/2010/main" val="3535348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24</a:t>
            </a:fld>
            <a:endParaRPr lang="en-US"/>
          </a:p>
        </p:txBody>
      </p:sp>
    </p:spTree>
    <p:extLst>
      <p:ext uri="{BB962C8B-B14F-4D97-AF65-F5344CB8AC3E}">
        <p14:creationId xmlns:p14="http://schemas.microsoft.com/office/powerpoint/2010/main" val="3667374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25</a:t>
            </a:fld>
            <a:endParaRPr lang="en-US"/>
          </a:p>
        </p:txBody>
      </p:sp>
    </p:spTree>
    <p:extLst>
      <p:ext uri="{BB962C8B-B14F-4D97-AF65-F5344CB8AC3E}">
        <p14:creationId xmlns:p14="http://schemas.microsoft.com/office/powerpoint/2010/main" val="2973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a:t>
            </a:fld>
            <a:endParaRPr lang="zh-CN" altLang="en-US"/>
          </a:p>
        </p:txBody>
      </p:sp>
    </p:spTree>
    <p:extLst>
      <p:ext uri="{BB962C8B-B14F-4D97-AF65-F5344CB8AC3E}">
        <p14:creationId xmlns:p14="http://schemas.microsoft.com/office/powerpoint/2010/main" val="233937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3</a:t>
            </a:fld>
            <a:endParaRPr lang="en-US"/>
          </a:p>
        </p:txBody>
      </p:sp>
    </p:spTree>
    <p:extLst>
      <p:ext uri="{BB962C8B-B14F-4D97-AF65-F5344CB8AC3E}">
        <p14:creationId xmlns:p14="http://schemas.microsoft.com/office/powerpoint/2010/main" val="180457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D0B73-BBC8-4ADB-B4A6-EC880F5D4327}" type="slidenum">
              <a:rPr lang="en-US" smtClean="0"/>
              <a:t>4</a:t>
            </a:fld>
            <a:endParaRPr lang="en-US"/>
          </a:p>
        </p:txBody>
      </p:sp>
    </p:spTree>
    <p:extLst>
      <p:ext uri="{BB962C8B-B14F-4D97-AF65-F5344CB8AC3E}">
        <p14:creationId xmlns:p14="http://schemas.microsoft.com/office/powerpoint/2010/main" val="170889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382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6</a:t>
            </a:fld>
            <a:endParaRPr lang="en-US"/>
          </a:p>
        </p:txBody>
      </p:sp>
    </p:spTree>
    <p:extLst>
      <p:ext uri="{BB962C8B-B14F-4D97-AF65-F5344CB8AC3E}">
        <p14:creationId xmlns:p14="http://schemas.microsoft.com/office/powerpoint/2010/main" val="8882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7</a:t>
            </a:fld>
            <a:endParaRPr lang="en-US"/>
          </a:p>
        </p:txBody>
      </p:sp>
    </p:spTree>
    <p:extLst>
      <p:ext uri="{BB962C8B-B14F-4D97-AF65-F5344CB8AC3E}">
        <p14:creationId xmlns:p14="http://schemas.microsoft.com/office/powerpoint/2010/main" val="342847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9</a:t>
            </a:fld>
            <a:endParaRPr lang="en-US"/>
          </a:p>
        </p:txBody>
      </p:sp>
    </p:spTree>
    <p:extLst>
      <p:ext uri="{BB962C8B-B14F-4D97-AF65-F5344CB8AC3E}">
        <p14:creationId xmlns:p14="http://schemas.microsoft.com/office/powerpoint/2010/main" val="370564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11</a:t>
            </a:fld>
            <a:endParaRPr lang="en-US"/>
          </a:p>
        </p:txBody>
      </p:sp>
    </p:spTree>
    <p:extLst>
      <p:ext uri="{BB962C8B-B14F-4D97-AF65-F5344CB8AC3E}">
        <p14:creationId xmlns:p14="http://schemas.microsoft.com/office/powerpoint/2010/main" val="1392673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4AF4F9-EFA3-4584-DC8C-51FBF7A71A4E}"/>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2D07F663-1B6A-A1BC-3675-A2D9A99BE50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4C24E988-2652-C86F-BEAC-AFD27BFF6E4E}"/>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5" name="Chỗ dành sẵn cho Chân trang 4">
            <a:extLst>
              <a:ext uri="{FF2B5EF4-FFF2-40B4-BE49-F238E27FC236}">
                <a16:creationId xmlns:a16="http://schemas.microsoft.com/office/drawing/2014/main" id="{6507F9E3-C0F8-FAE9-DE43-E7CFAC5699B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7BD5994-8603-CC0C-F3B1-8B97B9B7EA79}"/>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595548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C1C506-1436-C7DA-D505-6DCD9697A6D1}"/>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A34F513-049C-04F2-880C-42CAF95CDD7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6994FE6-BDE2-F658-AC8E-B20F1F8C5860}"/>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5" name="Chỗ dành sẵn cho Chân trang 4">
            <a:extLst>
              <a:ext uri="{FF2B5EF4-FFF2-40B4-BE49-F238E27FC236}">
                <a16:creationId xmlns:a16="http://schemas.microsoft.com/office/drawing/2014/main" id="{16CB1E7F-83B7-FCB0-34D6-9F3E5A6D1F4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79239B-D80C-B87F-EBFF-3170F5839458}"/>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25119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2CE2B25-B2E7-CAF5-35A4-A7E6B17CCD73}"/>
              </a:ext>
            </a:extLst>
          </p:cNvPr>
          <p:cNvSpPr>
            <a:spLocks noGrp="1"/>
          </p:cNvSpPr>
          <p:nvPr>
            <p:ph type="title" orient="vert"/>
          </p:nvPr>
        </p:nvSpPr>
        <p:spPr>
          <a:xfrm>
            <a:off x="6543675" y="273844"/>
            <a:ext cx="1971675" cy="4358879"/>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EEDD27BB-C3F0-7F24-BAD4-EAF71A36CC00}"/>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34AD8E-A4CE-B26A-03AE-2CF355726D71}"/>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5" name="Chỗ dành sẵn cho Chân trang 4">
            <a:extLst>
              <a:ext uri="{FF2B5EF4-FFF2-40B4-BE49-F238E27FC236}">
                <a16:creationId xmlns:a16="http://schemas.microsoft.com/office/drawing/2014/main" id="{F2D86346-485B-2474-0B76-EFAEF6519C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A639174-40BB-BFD0-B64F-2F1E6A40AE6E}"/>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53208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94798843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515541" y="548878"/>
            <a:ext cx="3819526" cy="408027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55759070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507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194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B163415-02E7-D22F-1C81-BE95511EE10D}"/>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42F8612-F732-B906-1B60-C20CD4F06A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D8623A6-050A-430C-9743-1299AFBED4E9}"/>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5" name="Chỗ dành sẵn cho Chân trang 4">
            <a:extLst>
              <a:ext uri="{FF2B5EF4-FFF2-40B4-BE49-F238E27FC236}">
                <a16:creationId xmlns:a16="http://schemas.microsoft.com/office/drawing/2014/main" id="{9121BCD3-72D0-2811-A8CB-DD48DA72453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0DFAD-61F3-9125-2A9C-78270B13041E}"/>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90984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6176B4-8B11-AC0B-5D94-1E2E3DEA4DF6}"/>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0B183E0-ED5B-39AE-226B-3FACF12039AC}"/>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D8FC73B-AF5B-C366-C887-779214580BAC}"/>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5" name="Chỗ dành sẵn cho Chân trang 4">
            <a:extLst>
              <a:ext uri="{FF2B5EF4-FFF2-40B4-BE49-F238E27FC236}">
                <a16:creationId xmlns:a16="http://schemas.microsoft.com/office/drawing/2014/main" id="{D33C4541-B575-6942-252E-6219A2CFBA9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17898A-74D7-2FE5-E498-520382B5F773}"/>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0341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423742-6E8B-F333-FEF4-03160BAB27D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D6A9A2-C850-D534-C028-85705D112A52}"/>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6AEED315-F04F-CB6C-3011-4EE1F3AF1FD8}"/>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EF721166-5319-C7F2-6FAB-F04CC93BCCB6}"/>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6" name="Chỗ dành sẵn cho Chân trang 5">
            <a:extLst>
              <a:ext uri="{FF2B5EF4-FFF2-40B4-BE49-F238E27FC236}">
                <a16:creationId xmlns:a16="http://schemas.microsoft.com/office/drawing/2014/main" id="{AB784C69-8D0B-E60F-377A-ADFB6328FA6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A93FDCF-3AAB-DBBB-8445-0C1A35C0CE5F}"/>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88652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66F675-BB7E-E43E-1203-B8EBCD380523}"/>
              </a:ext>
            </a:extLst>
          </p:cNvPr>
          <p:cNvSpPr>
            <a:spLocks noGrp="1"/>
          </p:cNvSpPr>
          <p:nvPr>
            <p:ph type="title"/>
          </p:nvPr>
        </p:nvSpPr>
        <p:spPr>
          <a:xfrm>
            <a:off x="629841" y="273844"/>
            <a:ext cx="7886700" cy="994172"/>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9B7C96D-AAA1-EA22-3D82-A68E1A8797A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5D22A22-B5F2-7555-BE2D-15CE13B61A31}"/>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5CBDCF53-E0C2-C6E6-E152-8E26BE1AE02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6F02475-8526-AD7B-2A2B-AAAAE9E4336A}"/>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98C1D28-BD62-9437-88FD-9725D4CBAA09}"/>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8" name="Chỗ dành sẵn cho Chân trang 7">
            <a:extLst>
              <a:ext uri="{FF2B5EF4-FFF2-40B4-BE49-F238E27FC236}">
                <a16:creationId xmlns:a16="http://schemas.microsoft.com/office/drawing/2014/main" id="{28BC2076-00DD-7EAF-0645-5C44CC854BB5}"/>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6102FF4-34A3-303A-5075-49FE81D8838B}"/>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08304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BC53D3-1881-5FB3-E4D7-870ED7B7DDE3}"/>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C41710-DB18-3E03-8474-ADD72BB27FBE}"/>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4" name="Chỗ dành sẵn cho Chân trang 3">
            <a:extLst>
              <a:ext uri="{FF2B5EF4-FFF2-40B4-BE49-F238E27FC236}">
                <a16:creationId xmlns:a16="http://schemas.microsoft.com/office/drawing/2014/main" id="{4716C508-D09E-AB38-0591-2ADEAFCB8B85}"/>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E8E8231-48CC-DB4F-97EF-6A5822EEC414}"/>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7675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2C71FD-E430-9A48-9C1D-5135A01FD642}"/>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3" name="Chỗ dành sẵn cho Chân trang 2">
            <a:extLst>
              <a:ext uri="{FF2B5EF4-FFF2-40B4-BE49-F238E27FC236}">
                <a16:creationId xmlns:a16="http://schemas.microsoft.com/office/drawing/2014/main" id="{2196ECC3-8B76-A0E7-C347-F3BB029C47A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4C8197B-0E14-083E-D2DF-11273F097A7C}"/>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34001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A6AE4E-0C9E-474A-58BC-4541C68E0949}"/>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6242885-21F3-ACE8-B882-4FC7B8EFF2B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5F4F451-948C-5894-C6FC-69CC4182B16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8C1C16-7A20-7958-FFD0-2FA2CA736C8C}"/>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6" name="Chỗ dành sẵn cho Chân trang 5">
            <a:extLst>
              <a:ext uri="{FF2B5EF4-FFF2-40B4-BE49-F238E27FC236}">
                <a16:creationId xmlns:a16="http://schemas.microsoft.com/office/drawing/2014/main" id="{40BE336C-7F49-6B5A-CD4F-4E19AD58664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0FB2B10-7E5F-0AC5-434A-B55CDDB59206}"/>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09491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38BDD9-3FA8-F239-C067-2DE74BC229B0}"/>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595F7DD-2330-E4AB-E378-FCEEB5FFC96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3C384729-5694-41EF-7A74-93B60A5161D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842451B-2A68-9215-6971-1536ABDDA3E3}"/>
              </a:ext>
            </a:extLst>
          </p:cNvPr>
          <p:cNvSpPr>
            <a:spLocks noGrp="1"/>
          </p:cNvSpPr>
          <p:nvPr>
            <p:ph type="dt" sz="half" idx="10"/>
          </p:nvPr>
        </p:nvSpPr>
        <p:spPr/>
        <p:txBody>
          <a:bodyPr/>
          <a:lstStyle/>
          <a:p>
            <a:fld id="{FD70DFAE-58B0-47BA-BD11-53F2931789AF}" type="datetimeFigureOut">
              <a:rPr lang="en-US" smtClean="0"/>
              <a:t>5/11/2025</a:t>
            </a:fld>
            <a:endParaRPr lang="en-US"/>
          </a:p>
        </p:txBody>
      </p:sp>
      <p:sp>
        <p:nvSpPr>
          <p:cNvPr id="6" name="Chỗ dành sẵn cho Chân trang 5">
            <a:extLst>
              <a:ext uri="{FF2B5EF4-FFF2-40B4-BE49-F238E27FC236}">
                <a16:creationId xmlns:a16="http://schemas.microsoft.com/office/drawing/2014/main" id="{07594540-D62D-6CBF-1FC2-229736C237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67E287A-413A-003D-8D54-1913AFF89347}"/>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22995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DBB1691-2B4D-9B3A-6BCA-4763791B836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6F7CD44B-5D48-A562-844D-50C7E22D35D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EFFB3E-C5D8-A14C-78C4-269F71BAFE1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D70DFAE-58B0-47BA-BD11-53F2931789AF}" type="datetimeFigureOut">
              <a:rPr lang="en-US" smtClean="0"/>
              <a:t>5/11/2025</a:t>
            </a:fld>
            <a:endParaRPr lang="en-US"/>
          </a:p>
        </p:txBody>
      </p:sp>
      <p:sp>
        <p:nvSpPr>
          <p:cNvPr id="5" name="Chỗ dành sẵn cho Chân trang 4">
            <a:extLst>
              <a:ext uri="{FF2B5EF4-FFF2-40B4-BE49-F238E27FC236}">
                <a16:creationId xmlns:a16="http://schemas.microsoft.com/office/drawing/2014/main" id="{1943554F-6836-2065-96A7-F15E093E2E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41FE84B-986C-1FFA-68CF-48CD8CA8D34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13119208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 id="2147483677" r:id="rId14"/>
    <p:sldLayoutId id="214748367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9582"/>
            <a:ext cx="3239495" cy="4238913"/>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15619" y="831635"/>
            <a:ext cx="5645343" cy="668457"/>
          </a:xfrm>
          <a:prstGeom prst="rect">
            <a:avLst/>
          </a:prstGeom>
        </p:spPr>
      </p:pic>
      <p:sp>
        <p:nvSpPr>
          <p:cNvPr id="24" name="TextBox 23"/>
          <p:cNvSpPr txBox="1"/>
          <p:nvPr/>
        </p:nvSpPr>
        <p:spPr>
          <a:xfrm>
            <a:off x="1524001" y="1500092"/>
            <a:ext cx="7543800" cy="2751773"/>
          </a:xfrm>
          <a:prstGeom prst="roundRect">
            <a:avLst>
              <a:gd name="adj" fmla="val 34462"/>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2200" b="1" dirty="0">
                <a:solidFill>
                  <a:srgbClr val="C00000"/>
                </a:solidFill>
                <a:latin typeface="Times New Roman" panose="02020603050405020304" pitchFamily="18" charset="0"/>
                <a:cs typeface="Times New Roman" panose="02020603050405020304" pitchFamily="18" charset="0"/>
              </a:rPr>
              <a:t>BÀI 8: VĂN BẢN THÔNG TIN</a:t>
            </a:r>
          </a:p>
          <a:p>
            <a:pPr algn="ctr"/>
            <a:r>
              <a:rPr lang="en-US" sz="2200" b="1" dirty="0">
                <a:solidFill>
                  <a:srgbClr val="002060"/>
                </a:solidFill>
                <a:latin typeface="Times New Roman" panose="02020603050405020304" pitchFamily="18" charset="0"/>
                <a:cs typeface="Times New Roman" panose="02020603050405020304" pitchFamily="18" charset="0"/>
              </a:rPr>
              <a:t>ĐỌC HIỂU VĂN BẢN:</a:t>
            </a:r>
            <a:endParaRPr lang="vi-VN" sz="2200" dirty="0">
              <a:solidFill>
                <a:srgbClr val="002060"/>
              </a:solidFill>
              <a:latin typeface="Times New Roman" panose="02020603050405020304" pitchFamily="18" charset="0"/>
              <a:cs typeface="Times New Roman" panose="02020603050405020304" pitchFamily="18" charset="0"/>
            </a:endParaRPr>
          </a:p>
          <a:p>
            <a:pPr algn="ctr"/>
            <a:r>
              <a:rPr lang="en-US" sz="3600" b="1" dirty="0">
                <a:solidFill>
                  <a:srgbClr val="002060"/>
                </a:solidFill>
                <a:latin typeface="Times New Roman" panose="02020603050405020304" pitchFamily="18" charset="0"/>
                <a:cs typeface="Times New Roman" panose="02020603050405020304" pitchFamily="18" charset="0"/>
              </a:rPr>
              <a:t>CÙNG NHÀ VĂN TÔ HOÀI </a:t>
            </a:r>
          </a:p>
          <a:p>
            <a:pPr algn="ctr"/>
            <a:r>
              <a:rPr lang="en-US" sz="3600" b="1" dirty="0">
                <a:solidFill>
                  <a:srgbClr val="002060"/>
                </a:solidFill>
                <a:latin typeface="Times New Roman" panose="02020603050405020304" pitchFamily="18" charset="0"/>
                <a:cs typeface="Times New Roman" panose="02020603050405020304" pitchFamily="18" charset="0"/>
              </a:rPr>
              <a:t>NGẮM PHỐ PHƯỜNG HÀ NỘI</a:t>
            </a:r>
          </a:p>
          <a:p>
            <a:pPr algn="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Trần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Đăng</a:t>
            </a:r>
            <a:r>
              <a:rPr lang="en-US" sz="2200" b="1" dirty="0">
                <a:solidFill>
                  <a:srgbClr val="002060"/>
                </a:solidFill>
                <a:latin typeface="Times New Roman" panose="02020603050405020304" pitchFamily="18" charset="0"/>
                <a:cs typeface="Times New Roman" panose="02020603050405020304" pitchFamily="18" charset="0"/>
              </a:rPr>
              <a:t> Khoa -</a:t>
            </a:r>
            <a:endParaRPr lang="vi-VN" sz="2200" b="1" dirty="0">
              <a:solidFill>
                <a:srgbClr val="002060"/>
              </a:solidFill>
              <a:latin typeface="Times New Roman" panose="02020603050405020304" pitchFamily="18" charset="0"/>
              <a:cs typeface="Times New Roman" panose="02020603050405020304" pitchFamily="18" charset="0"/>
            </a:endParaRPr>
          </a:p>
        </p:txBody>
      </p:sp>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1371600" y="1302142"/>
            <a:ext cx="1173892" cy="1115207"/>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2" presetClass="entr" presetSubtype="8" fill="hold"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750"/>
                                        <p:tgtEl>
                                          <p:spTgt spid="21"/>
                                        </p:tgtEl>
                                      </p:cBhvr>
                                    </p:animEffect>
                                  </p:childTnLst>
                                </p:cTn>
                              </p:par>
                              <p:par>
                                <p:cTn id="21" presetID="2" presetClass="entr" presetSubtype="1"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750" fill="hold"/>
                                        <p:tgtEl>
                                          <p:spTgt spid="24"/>
                                        </p:tgtEl>
                                        <p:attrNameLst>
                                          <p:attrName>ppt_x</p:attrName>
                                        </p:attrNameLst>
                                      </p:cBhvr>
                                      <p:tavLst>
                                        <p:tav tm="0">
                                          <p:val>
                                            <p:strVal val="#ppt_x"/>
                                          </p:val>
                                        </p:tav>
                                        <p:tav tm="100000">
                                          <p:val>
                                            <p:strVal val="#ppt_x"/>
                                          </p:val>
                                        </p:tav>
                                      </p:tavLst>
                                    </p:anim>
                                    <p:anim calcmode="lin" valueType="num">
                                      <p:cBhvr additive="base">
                                        <p:cTn id="24" dur="1750" fill="hold"/>
                                        <p:tgtEl>
                                          <p:spTgt spid="24"/>
                                        </p:tgtEl>
                                        <p:attrNameLst>
                                          <p:attrName>ppt_y</p:attrName>
                                        </p:attrNameLst>
                                      </p:cBhvr>
                                      <p:tavLst>
                                        <p:tav tm="0">
                                          <p:val>
                                            <p:strVal val="0-#ppt_h/2"/>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500"/>
                                        <p:tgtEl>
                                          <p:spTgt spid="22"/>
                                        </p:tgtEl>
                                      </p:cBhvr>
                                    </p:animEffect>
                                    <p:anim calcmode="lin" valueType="num">
                                      <p:cBhvr>
                                        <p:cTn id="28" dur="1500" fill="hold"/>
                                        <p:tgtEl>
                                          <p:spTgt spid="22"/>
                                        </p:tgtEl>
                                        <p:attrNameLst>
                                          <p:attrName>ppt_x</p:attrName>
                                        </p:attrNameLst>
                                      </p:cBhvr>
                                      <p:tavLst>
                                        <p:tav tm="0">
                                          <p:val>
                                            <p:strVal val="#ppt_x"/>
                                          </p:val>
                                        </p:tav>
                                        <p:tav tm="100000">
                                          <p:val>
                                            <p:strVal val="#ppt_x"/>
                                          </p:val>
                                        </p:tav>
                                      </p:tavLst>
                                    </p:anim>
                                    <p:anim calcmode="lin" valueType="num">
                                      <p:cBhvr>
                                        <p:cTn id="29"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ơ đồ 1">
            <a:extLst>
              <a:ext uri="{FF2B5EF4-FFF2-40B4-BE49-F238E27FC236}">
                <a16:creationId xmlns:a16="http://schemas.microsoft.com/office/drawing/2014/main" id="{6354ACAA-C03D-C382-E455-A94C83CD8470}"/>
              </a:ext>
            </a:extLst>
          </p:cNvPr>
          <p:cNvGraphicFramePr/>
          <p:nvPr>
            <p:extLst>
              <p:ext uri="{D42A27DB-BD31-4B8C-83A1-F6EECF244321}">
                <p14:modId xmlns:p14="http://schemas.microsoft.com/office/powerpoint/2010/main" val="1447519828"/>
              </p:ext>
            </p:extLst>
          </p:nvPr>
        </p:nvGraphicFramePr>
        <p:xfrm>
          <a:off x="2514600" y="361950"/>
          <a:ext cx="6096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Hình Bầu dục 2">
            <a:extLst>
              <a:ext uri="{FF2B5EF4-FFF2-40B4-BE49-F238E27FC236}">
                <a16:creationId xmlns:a16="http://schemas.microsoft.com/office/drawing/2014/main" id="{50228E91-1BD8-9951-A4BB-D6589BEF7B76}"/>
              </a:ext>
            </a:extLst>
          </p:cNvPr>
          <p:cNvSpPr/>
          <p:nvPr/>
        </p:nvSpPr>
        <p:spPr>
          <a:xfrm>
            <a:off x="76200" y="1047750"/>
            <a:ext cx="2286000" cy="2819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b="1" kern="100" dirty="0">
                <a:ln w="22225">
                  <a:solidFill>
                    <a:schemeClr val="accent2"/>
                  </a:solidFill>
                  <a:prstDash val="solid"/>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Bố cục: 3 phần</a:t>
            </a:r>
            <a:endParaRPr lang="vi-VN"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159212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A5E53-674B-4BE6-8D76-21D01658E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95250"/>
            <a:ext cx="5344190" cy="5143500"/>
          </a:xfrm>
          <a:prstGeom prst="rect">
            <a:avLst/>
          </a:prstGeom>
        </p:spPr>
      </p:pic>
      <p:sp>
        <p:nvSpPr>
          <p:cNvPr id="4" name="AutoShape 2">
            <a:extLst>
              <a:ext uri="{FF2B5EF4-FFF2-40B4-BE49-F238E27FC236}">
                <a16:creationId xmlns:a16="http://schemas.microsoft.com/office/drawing/2014/main" id="{480A15F1-C839-4C53-9F18-76D9C59CBC32}"/>
              </a:ext>
            </a:extLst>
          </p:cNvPr>
          <p:cNvSpPr>
            <a:spLocks noChangeArrowheads="1"/>
          </p:cNvSpPr>
          <p:nvPr/>
        </p:nvSpPr>
        <p:spPr bwMode="auto">
          <a:xfrm>
            <a:off x="1905001" y="761503"/>
            <a:ext cx="4419600" cy="3571507"/>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80" tIns="34290" rIns="68580" bIns="34290" numCol="1" anchor="t" anchorCtr="0" compatLnSpc="1">
            <a:prstTxWarp prst="textNoShape">
              <a:avLst/>
            </a:prstTxWarp>
          </a:bodyPr>
          <a:lstStyle/>
          <a:p>
            <a:pPr algn="just" fontAlgn="t"/>
            <a:endParaRPr lang="en-US" sz="2700" b="1"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84699411-3528-4404-A9A0-6E05F7BC9BAB}"/>
              </a:ext>
            </a:extLst>
          </p:cNvPr>
          <p:cNvSpPr txBox="1"/>
          <p:nvPr/>
        </p:nvSpPr>
        <p:spPr>
          <a:xfrm>
            <a:off x="2295377" y="1123950"/>
            <a:ext cx="4038600" cy="3108543"/>
          </a:xfrm>
          <a:prstGeom prst="rect">
            <a:avLst/>
          </a:prstGeom>
          <a:noFill/>
        </p:spPr>
        <p:txBody>
          <a:bodyPr wrap="square">
            <a:spAutoFit/>
          </a:bodyPr>
          <a:lstStyle/>
          <a:p>
            <a:r>
              <a:rPr lang="nl-NL"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Mục đích: cung cấp những thông tin về Hà Nội.</a:t>
            </a:r>
          </a:p>
          <a:p>
            <a:r>
              <a:rPr lang="vi-VN" sz="2800" b="1" dirty="0">
                <a:latin typeface="Times New Roman" panose="02020603050405020304" pitchFamily="18" charset="0"/>
                <a:cs typeface="Times New Roman" panose="02020603050405020304" pitchFamily="18" charset="0"/>
              </a:rPr>
              <a:t>+ Cách thực hiện: phỏng vấn trực tiếp nhà văn Tô Hoài.</a:t>
            </a:r>
          </a:p>
          <a:p>
            <a:pPr algn="ctr" fontAlgn="t"/>
            <a:endParaRPr lang="en-US" sz="2800" b="1" dirty="0">
              <a:latin typeface="Times New Roman" panose="02020603050405020304" pitchFamily="18" charset="0"/>
              <a:cs typeface="Times New Roman" panose="02020603050405020304" pitchFamily="18" charset="0"/>
            </a:endParaRPr>
          </a:p>
        </p:txBody>
      </p:sp>
      <p:pic>
        <p:nvPicPr>
          <p:cNvPr id="2" name="Picture Placeholder 3">
            <a:extLst>
              <a:ext uri="{FF2B5EF4-FFF2-40B4-BE49-F238E27FC236}">
                <a16:creationId xmlns:a16="http://schemas.microsoft.com/office/drawing/2014/main" id="{754FBABE-F58A-4691-AFE9-EA201C0646D0}"/>
              </a:ext>
            </a:extLst>
          </p:cNvPr>
          <p:cNvPicPr>
            <a:picLocks noChangeAspect="1"/>
          </p:cNvPicPr>
          <p:nvPr/>
        </p:nvPicPr>
        <p:blipFill rotWithShape="1">
          <a:blip r:embed="rId4">
            <a:extLst>
              <a:ext uri="{28A0092B-C50C-407E-A947-70E740481C1C}">
                <a14:useLocalDpi xmlns:a14="http://schemas.microsoft.com/office/drawing/2010/main" val="0"/>
              </a:ext>
            </a:extLst>
          </a:blip>
          <a:srcRect l="14935" t="-1050" r="23983" b="1050"/>
          <a:stretch/>
        </p:blipFill>
        <p:spPr>
          <a:xfrm>
            <a:off x="6324600" y="1123950"/>
            <a:ext cx="3044030" cy="4253308"/>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p:spPr>
      </p:pic>
    </p:spTree>
    <p:extLst>
      <p:ext uri="{BB962C8B-B14F-4D97-AF65-F5344CB8AC3E}">
        <p14:creationId xmlns:p14="http://schemas.microsoft.com/office/powerpoint/2010/main" val="20077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1869233"/>
            <a:ext cx="5086890" cy="1175777"/>
            <a:chOff x="-1458165" y="3139037"/>
            <a:chExt cx="9269406" cy="1715004"/>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016513"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763901" y="3166824"/>
              <a:ext cx="8575142" cy="1687217"/>
            </a:xfrm>
            <a:prstGeom prst="rect">
              <a:avLst/>
            </a:prstGeom>
          </p:spPr>
          <p:txBody>
            <a:bodyPr wrap="square">
              <a:spAutoFit/>
            </a:bodyPr>
            <a:lstStyle/>
            <a:p>
              <a:pPr>
                <a:lnSpc>
                  <a:spcPct val="130000"/>
                </a:lnSpc>
                <a:defRPr/>
              </a:pPr>
              <a:r>
                <a:rPr lang="vi-VN" altLang="zh-CN" sz="2800" b="1" kern="0" dirty="0">
                  <a:solidFill>
                    <a:srgbClr val="FF0000"/>
                  </a:solidFill>
                  <a:latin typeface="Times New Roman" panose="02020603050405020304" pitchFamily="18" charset="0"/>
                  <a:ea typeface="华康方圆体W7(P)" pitchFamily="82" charset="-122"/>
                  <a:cs typeface="Times New Roman" panose="02020603050405020304" pitchFamily="18" charset="0"/>
                </a:rPr>
                <a:t>III.</a:t>
              </a:r>
              <a:r>
                <a:rPr lang="nl-NL"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Đọc – </a:t>
              </a:r>
              <a:r>
                <a:rPr lang="vi-VN"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 văn bản</a:t>
              </a:r>
              <a:endPar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2" name="Hộp Văn bản 1">
            <a:extLst>
              <a:ext uri="{FF2B5EF4-FFF2-40B4-BE49-F238E27FC236}">
                <a16:creationId xmlns:a16="http://schemas.microsoft.com/office/drawing/2014/main" id="{D92549D9-F88C-DC53-56BA-E88A74AFEE6E}"/>
              </a:ext>
            </a:extLst>
          </p:cNvPr>
          <p:cNvSpPr txBox="1"/>
          <p:nvPr/>
        </p:nvSpPr>
        <p:spPr>
          <a:xfrm>
            <a:off x="2133600" y="2909766"/>
            <a:ext cx="4649372" cy="76944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nl-NL" sz="2200" b="1" kern="100" dirty="0">
                <a:effectLst/>
                <a:latin typeface="Times New Roman" panose="02020603050405020304" pitchFamily="18" charset="0"/>
                <a:ea typeface="Calibri" panose="020F0502020204030204" pitchFamily="34" charset="0"/>
                <a:cs typeface="Times New Roman" panose="02020603050405020304" pitchFamily="18" charset="0"/>
              </a:rPr>
              <a:t>3.1. Hình ảnh Hà Nội xưa và nay qua cái nhìn của nhà văn Tô Hoài.</a:t>
            </a:r>
            <a:endParaRPr lang="vi-VN"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43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6">
            <a:extLst>
              <a:ext uri="{FF2B5EF4-FFF2-40B4-BE49-F238E27FC236}">
                <a16:creationId xmlns:a16="http://schemas.microsoft.com/office/drawing/2014/main" id="{C5DFEA4F-6545-4C77-97A6-FDE1D323D960}"/>
              </a:ext>
            </a:extLst>
          </p:cNvPr>
          <p:cNvSpPr>
            <a:spLocks/>
          </p:cNvSpPr>
          <p:nvPr/>
        </p:nvSpPr>
        <p:spPr bwMode="auto">
          <a:xfrm>
            <a:off x="3438023" y="919034"/>
            <a:ext cx="5025662" cy="3562078"/>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chemeClr val="bg1"/>
          </a:solidFill>
          <a:ln w="76200">
            <a:solidFill>
              <a:srgbClr val="FFABAA"/>
            </a:solidFill>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725" tIns="42863" rIns="85725" bIns="42863" numCol="1" spcCol="0" rtlCol="0" fromWordArt="0" anchor="ctr" anchorCtr="0" forceAA="0" compatLnSpc="1">
            <a:prstTxWarp prst="textNoShape">
              <a:avLst/>
            </a:prstTxWarp>
            <a:noAutofit/>
          </a:bodyPr>
          <a:lstStyle/>
          <a:p>
            <a:pPr algn="ctr"/>
            <a:endParaRPr lang="zh-CN" altLang="en-US" sz="1500">
              <a:latin typeface="Futura-Condensed-Normal" pitchFamily="2" charset="0"/>
              <a:ea typeface="微软雅黑" panose="020B0503020204020204" pitchFamily="34" charset="-122"/>
              <a:sym typeface="Bebas" pitchFamily="2" charset="0"/>
            </a:endParaRPr>
          </a:p>
        </p:txBody>
      </p:sp>
      <p:sp>
        <p:nvSpPr>
          <p:cNvPr id="8" name="TextBox 7">
            <a:extLst>
              <a:ext uri="{FF2B5EF4-FFF2-40B4-BE49-F238E27FC236}">
                <a16:creationId xmlns:a16="http://schemas.microsoft.com/office/drawing/2014/main" id="{083B5A86-2F0B-4C54-A0B5-E34CFB1CCB6C}"/>
              </a:ext>
            </a:extLst>
          </p:cNvPr>
          <p:cNvSpPr txBox="1"/>
          <p:nvPr/>
        </p:nvSpPr>
        <p:spPr>
          <a:xfrm>
            <a:off x="3672374" y="1739838"/>
            <a:ext cx="4556961" cy="2400657"/>
          </a:xfrm>
          <a:prstGeom prst="rect">
            <a:avLst/>
          </a:prstGeom>
          <a:noFill/>
        </p:spPr>
        <p:txBody>
          <a:bodyPr wrap="square" rtlCol="0">
            <a:spAutoFit/>
          </a:bodyPr>
          <a:lstStyle/>
          <a:p>
            <a:pPr algn="ctr"/>
            <a:r>
              <a:rPr lang="en-US" sz="3750" i="1" dirty="0" err="1">
                <a:latin typeface="Times New Roman" panose="02020603050405020304" pitchFamily="18" charset="0"/>
                <a:cs typeface="Times New Roman" panose="02020603050405020304" pitchFamily="18" charset="0"/>
              </a:rPr>
              <a:t>Đọc</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thầm</a:t>
            </a:r>
            <a:r>
              <a:rPr lang="en-US" sz="3750" i="1" dirty="0">
                <a:latin typeface="Times New Roman" panose="02020603050405020304" pitchFamily="18" charset="0"/>
                <a:cs typeface="Times New Roman" panose="02020603050405020304" pitchFamily="18" charset="0"/>
              </a:rPr>
              <a:t> SGK + </a:t>
            </a:r>
            <a:r>
              <a:rPr lang="en-US" sz="3750" i="1" dirty="0" err="1">
                <a:latin typeface="Times New Roman" panose="02020603050405020304" pitchFamily="18" charset="0"/>
                <a:cs typeface="Times New Roman" panose="02020603050405020304" pitchFamily="18" charset="0"/>
              </a:rPr>
              <a:t>Làm</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việc</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nhóm</a:t>
            </a:r>
            <a:r>
              <a:rPr lang="en-US" sz="3750" i="1" dirty="0">
                <a:latin typeface="Times New Roman" panose="02020603050405020304" pitchFamily="18" charset="0"/>
                <a:cs typeface="Times New Roman" panose="02020603050405020304" pitchFamily="18" charset="0"/>
              </a:rPr>
              <a:t> 4 HS + Hoàn </a:t>
            </a:r>
            <a:r>
              <a:rPr lang="en-US" sz="3750" i="1" dirty="0" err="1">
                <a:latin typeface="Times New Roman" panose="02020603050405020304" pitchFamily="18" charset="0"/>
                <a:cs typeface="Times New Roman" panose="02020603050405020304" pitchFamily="18" charset="0"/>
              </a:rPr>
              <a:t>thiện</a:t>
            </a:r>
            <a:r>
              <a:rPr lang="en-US" sz="3750" i="1" dirty="0">
                <a:latin typeface="Times New Roman" panose="02020603050405020304" pitchFamily="18" charset="0"/>
                <a:cs typeface="Times New Roman" panose="02020603050405020304" pitchFamily="18" charset="0"/>
              </a:rPr>
              <a:t> PHT </a:t>
            </a:r>
            <a:r>
              <a:rPr lang="en-US" sz="3750" i="1" dirty="0" err="1">
                <a:latin typeface="Times New Roman" panose="02020603050405020304" pitchFamily="18" charset="0"/>
                <a:cs typeface="Times New Roman" panose="02020603050405020304" pitchFamily="18" charset="0"/>
              </a:rPr>
              <a:t>sau</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trong</a:t>
            </a:r>
            <a:r>
              <a:rPr lang="en-US" sz="3750" i="1" dirty="0">
                <a:latin typeface="Times New Roman" panose="02020603050405020304" pitchFamily="18" charset="0"/>
                <a:cs typeface="Times New Roman" panose="02020603050405020304" pitchFamily="18" charset="0"/>
              </a:rPr>
              <a:t> 05 </a:t>
            </a:r>
            <a:r>
              <a:rPr lang="en-US" sz="3750" i="1" dirty="0" err="1">
                <a:latin typeface="Times New Roman" panose="02020603050405020304" pitchFamily="18" charset="0"/>
                <a:cs typeface="Times New Roman" panose="02020603050405020304" pitchFamily="18" charset="0"/>
              </a:rPr>
              <a:t>phút</a:t>
            </a:r>
            <a:r>
              <a:rPr lang="en-US" sz="3750" i="1" dirty="0">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3EFDDA2F-DF8D-127B-56DB-60730D3422DE}"/>
              </a:ext>
            </a:extLst>
          </p:cNvPr>
          <p:cNvPicPr>
            <a:picLocks noChangeAspect="1"/>
          </p:cNvPicPr>
          <p:nvPr/>
        </p:nvPicPr>
        <p:blipFill>
          <a:blip r:embed="rId3"/>
          <a:stretch>
            <a:fillRect/>
          </a:stretch>
        </p:blipFill>
        <p:spPr>
          <a:xfrm>
            <a:off x="0" y="1458046"/>
            <a:ext cx="3329438" cy="3562077"/>
          </a:xfrm>
          <a:prstGeom prst="rect">
            <a:avLst/>
          </a:prstGeom>
        </p:spPr>
      </p:pic>
    </p:spTree>
    <p:extLst>
      <p:ext uri="{BB962C8B-B14F-4D97-AF65-F5344CB8AC3E}">
        <p14:creationId xmlns:p14="http://schemas.microsoft.com/office/powerpoint/2010/main" val="51535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Bảng 1">
            <a:extLst>
              <a:ext uri="{FF2B5EF4-FFF2-40B4-BE49-F238E27FC236}">
                <a16:creationId xmlns:a16="http://schemas.microsoft.com/office/drawing/2014/main" id="{76BEC2D6-6A03-3615-66B8-A23A54C79AB8}"/>
              </a:ext>
            </a:extLst>
          </p:cNvPr>
          <p:cNvGraphicFramePr>
            <a:graphicFrameLocks noGrp="1"/>
          </p:cNvGraphicFramePr>
          <p:nvPr>
            <p:extLst>
              <p:ext uri="{D42A27DB-BD31-4B8C-83A1-F6EECF244321}">
                <p14:modId xmlns:p14="http://schemas.microsoft.com/office/powerpoint/2010/main" val="1976915622"/>
              </p:ext>
            </p:extLst>
          </p:nvPr>
        </p:nvGraphicFramePr>
        <p:xfrm>
          <a:off x="1371600" y="555314"/>
          <a:ext cx="7385434" cy="4178302"/>
        </p:xfrm>
        <a:graphic>
          <a:graphicData uri="http://schemas.openxmlformats.org/drawingml/2006/table">
            <a:tbl>
              <a:tblPr firstRow="1" firstCol="1" bandRow="1">
                <a:tableStyleId>{69012ECD-51FC-41F1-AA8D-1B2483CD663E}</a:tableStyleId>
              </a:tblPr>
              <a:tblGrid>
                <a:gridCol w="7385434">
                  <a:extLst>
                    <a:ext uri="{9D8B030D-6E8A-4147-A177-3AD203B41FA5}">
                      <a16:colId xmlns:a16="http://schemas.microsoft.com/office/drawing/2014/main" val="2072972124"/>
                    </a:ext>
                  </a:extLst>
                </a:gridCol>
              </a:tblGrid>
              <a:tr h="552614">
                <a:tc>
                  <a:txBody>
                    <a:bodyPr/>
                    <a:lstStyle/>
                    <a:p>
                      <a:pPr algn="ctr"/>
                      <a:r>
                        <a:rPr lang="nl-NL" sz="3100" kern="100" dirty="0">
                          <a:effectLst/>
                        </a:rPr>
                        <a:t>PHIẾU HỌC TẬP SỐ 2</a:t>
                      </a:r>
                      <a:endParaRPr lang="vi-VN"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1566326854"/>
                  </a:ext>
                </a:extLst>
              </a:tr>
              <a:tr h="1024358">
                <a:tc>
                  <a:txBody>
                    <a:bodyPr/>
                    <a:lstStyle/>
                    <a:p>
                      <a:pPr algn="just"/>
                      <a:r>
                        <a:rPr lang="nl-NL" sz="3100" kern="100">
                          <a:effectLst/>
                        </a:rPr>
                        <a:t>Câu 1: Chi tiết nào cho thấy Tô Hoài rất thông hiểu Hà Nội?</a:t>
                      </a:r>
                      <a:endParaRPr lang="vi-VN"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3675299578"/>
                  </a:ext>
                </a:extLst>
              </a:tr>
              <a:tr h="1024358">
                <a:tc>
                  <a:txBody>
                    <a:bodyPr/>
                    <a:lstStyle/>
                    <a:p>
                      <a:pPr algn="just"/>
                      <a:r>
                        <a:rPr lang="nl-NL" sz="3100" kern="100" dirty="0">
                          <a:effectLst/>
                        </a:rPr>
                        <a:t>Câu 2. Các câu hỏi phỏng vấn đưa ra nhằm khai thác thông tin gì?</a:t>
                      </a:r>
                      <a:endParaRPr lang="vi-VN"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206409280"/>
                  </a:ext>
                </a:extLst>
              </a:tr>
              <a:tr h="1024358">
                <a:tc>
                  <a:txBody>
                    <a:bodyPr/>
                    <a:lstStyle/>
                    <a:p>
                      <a:pPr algn="just"/>
                      <a:r>
                        <a:rPr lang="nl-NL" sz="3100" kern="100">
                          <a:effectLst/>
                        </a:rPr>
                        <a:t>Câu 3. Địa giới Hà Nội xưa có đặc điểm gì?</a:t>
                      </a:r>
                      <a:endParaRPr lang="vi-VN"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2330425812"/>
                  </a:ext>
                </a:extLst>
              </a:tr>
              <a:tr h="552614">
                <a:tc>
                  <a:txBody>
                    <a:bodyPr/>
                    <a:lstStyle/>
                    <a:p>
                      <a:pPr algn="just"/>
                      <a:r>
                        <a:rPr lang="nl-NL" sz="3100" kern="100" dirty="0">
                          <a:effectLst/>
                        </a:rPr>
                        <a:t>Câu 4. Tên phố cổ Hà Nội có gì lạ?</a:t>
                      </a:r>
                      <a:endParaRPr lang="vi-VN"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1164595953"/>
                  </a:ext>
                </a:extLst>
              </a:tr>
            </a:tbl>
          </a:graphicData>
        </a:graphic>
      </p:graphicFrame>
      <p:pic>
        <p:nvPicPr>
          <p:cNvPr id="16" name="5 Minutes timer (Đồng hồ đếm ngược 5 phút)">
            <a:hlinkClick r:id="" action="ppaction://media"/>
            <a:extLst>
              <a:ext uri="{FF2B5EF4-FFF2-40B4-BE49-F238E27FC236}">
                <a16:creationId xmlns:a16="http://schemas.microsoft.com/office/drawing/2014/main" id="{5DDB22C6-F611-BDD5-2F88-AB57EB4859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371599" cy="1814899"/>
          </a:xfrm>
          <a:prstGeom prst="rect">
            <a:avLst/>
          </a:prstGeom>
        </p:spPr>
      </p:pic>
    </p:spTree>
    <p:extLst>
      <p:ext uri="{BB962C8B-B14F-4D97-AF65-F5344CB8AC3E}">
        <p14:creationId xmlns:p14="http://schemas.microsoft.com/office/powerpoint/2010/main" val="428507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32728B8-D791-40D2-8040-182513C9E4E3}"/>
              </a:ext>
            </a:extLst>
          </p:cNvPr>
          <p:cNvGrpSpPr/>
          <p:nvPr/>
        </p:nvGrpSpPr>
        <p:grpSpPr>
          <a:xfrm>
            <a:off x="3295162" y="725948"/>
            <a:ext cx="5766434" cy="890518"/>
            <a:chOff x="3503671" y="925498"/>
            <a:chExt cx="5783833" cy="1090959"/>
          </a:xfrm>
        </p:grpSpPr>
        <p:sp>
          <p:nvSpPr>
            <p:cNvPr id="8" name="Rectangle: Rounded Corners 7">
              <a:extLst>
                <a:ext uri="{FF2B5EF4-FFF2-40B4-BE49-F238E27FC236}">
                  <a16:creationId xmlns:a16="http://schemas.microsoft.com/office/drawing/2014/main" id="{42BC07B6-EDE0-417A-AAE3-FF4B73A38260}"/>
                </a:ext>
              </a:extLst>
            </p:cNvPr>
            <p:cNvSpPr/>
            <p:nvPr/>
          </p:nvSpPr>
          <p:spPr>
            <a:xfrm>
              <a:off x="3503671" y="955753"/>
              <a:ext cx="5783833" cy="1060704"/>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8836597-F6C7-47DE-8BFD-B8EAAC318A9E}"/>
                </a:ext>
              </a:extLst>
            </p:cNvPr>
            <p:cNvSpPr txBox="1"/>
            <p:nvPr/>
          </p:nvSpPr>
          <p:spPr>
            <a:xfrm>
              <a:off x="3671331" y="925498"/>
              <a:ext cx="5428185" cy="537299"/>
            </a:xfrm>
            <a:prstGeom prst="rect">
              <a:avLst/>
            </a:prstGeom>
            <a:noFill/>
          </p:spPr>
          <p:txBody>
            <a:bodyPr wrap="square">
              <a:spAutoFit/>
            </a:bodyPr>
            <a:lstStyle/>
            <a:p>
              <a:pPr algn="just"/>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53791704-9B0E-4316-A2EB-84430E331109}"/>
              </a:ext>
            </a:extLst>
          </p:cNvPr>
          <p:cNvGrpSpPr/>
          <p:nvPr/>
        </p:nvGrpSpPr>
        <p:grpSpPr>
          <a:xfrm>
            <a:off x="3124200" y="1744688"/>
            <a:ext cx="6019800" cy="1579758"/>
            <a:chOff x="3547872" y="1472184"/>
            <a:chExt cx="5783833" cy="1060704"/>
          </a:xfrm>
        </p:grpSpPr>
        <p:sp>
          <p:nvSpPr>
            <p:cNvPr id="12" name="Rectangle: Rounded Corners 11">
              <a:extLst>
                <a:ext uri="{FF2B5EF4-FFF2-40B4-BE49-F238E27FC236}">
                  <a16:creationId xmlns:a16="http://schemas.microsoft.com/office/drawing/2014/main" id="{C08FE6A9-EE5E-4A3F-BF0C-83A38B61B3E8}"/>
                </a:ext>
              </a:extLst>
            </p:cNvPr>
            <p:cNvSpPr/>
            <p:nvPr/>
          </p:nvSpPr>
          <p:spPr>
            <a:xfrm>
              <a:off x="3547872" y="1472184"/>
              <a:ext cx="5783833" cy="106070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27F2354-878D-479B-9221-73EB7B82A836}"/>
                </a:ext>
              </a:extLst>
            </p:cNvPr>
            <p:cNvSpPr txBox="1"/>
            <p:nvPr/>
          </p:nvSpPr>
          <p:spPr>
            <a:xfrm>
              <a:off x="3715815" y="1550559"/>
              <a:ext cx="5428185" cy="314461"/>
            </a:xfrm>
            <a:prstGeom prst="rect">
              <a:avLst/>
            </a:prstGeom>
            <a:noFill/>
          </p:spPr>
          <p:txBody>
            <a:bodyPr wrap="square">
              <a:spAutoFit/>
            </a:bodyPr>
            <a:lstStyle/>
            <a:p>
              <a:pPr algn="just"/>
              <a:endParaRPr lang="en-US" sz="2200" b="1" dirty="0">
                <a:latin typeface="Times New Roman" panose="02020603050405020304" pitchFamily="18"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F7A83C26-2AAE-4022-8EC0-6E79A5D2D6C8}"/>
              </a:ext>
            </a:extLst>
          </p:cNvPr>
          <p:cNvSpPr/>
          <p:nvPr/>
        </p:nvSpPr>
        <p:spPr>
          <a:xfrm>
            <a:off x="3268107" y="3383536"/>
            <a:ext cx="5766434" cy="122772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B7954A6A-5642-983D-A2C6-3A8C173E7D9D}"/>
              </a:ext>
            </a:extLst>
          </p:cNvPr>
          <p:cNvSpPr txBox="1"/>
          <p:nvPr/>
        </p:nvSpPr>
        <p:spPr>
          <a:xfrm>
            <a:off x="3788571" y="815983"/>
            <a:ext cx="4944424" cy="1257395"/>
          </a:xfrm>
          <a:prstGeom prst="rect">
            <a:avLst/>
          </a:prstGeom>
          <a:noFill/>
        </p:spPr>
        <p:txBody>
          <a:bodyPr wrap="square">
            <a:spAutoFit/>
          </a:bodyPr>
          <a:lstStyle/>
          <a:p>
            <a:pPr algn="just">
              <a:lnSpc>
                <a:spcPct val="107000"/>
              </a:lnSpc>
              <a:spcAft>
                <a:spcPts val="750"/>
              </a:spcAft>
            </a:pPr>
            <a:r>
              <a:rPr lang="vi-VN" sz="2200" b="1" dirty="0">
                <a:latin typeface="Times New Roman" panose="02020603050405020304" pitchFamily="18" charset="0"/>
                <a:cs typeface="Times New Roman" panose="02020603050405020304" pitchFamily="18" charset="0"/>
              </a:rPr>
              <a:t>* Trước và nay, Hà Nội đều giữ nguyên</a:t>
            </a:r>
            <a:r>
              <a:rPr lang="nl-NL" sz="2200" b="1" dirty="0">
                <a:latin typeface="Times New Roman" panose="02020603050405020304" pitchFamily="18" charset="0"/>
                <a:cs typeface="Times New Roman" panose="02020603050405020304" pitchFamily="18" charset="0"/>
              </a:rPr>
              <a:t>:</a:t>
            </a:r>
            <a:endParaRPr lang="vi-VN" sz="2200" b="1" dirty="0">
              <a:latin typeface="Times New Roman" panose="02020603050405020304" pitchFamily="18" charset="0"/>
              <a:cs typeface="Times New Roman" panose="02020603050405020304" pitchFamily="18" charset="0"/>
            </a:endParaRPr>
          </a:p>
          <a:p>
            <a:pPr algn="just">
              <a:lnSpc>
                <a:spcPct val="107000"/>
              </a:lnSpc>
              <a:spcAft>
                <a:spcPts val="750"/>
              </a:spcAft>
            </a:pPr>
            <a:endParaRPr lang="vi-VN" sz="2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E4A02CE6-80AA-9312-07AA-AA9C210DB464}"/>
              </a:ext>
            </a:extLst>
          </p:cNvPr>
          <p:cNvSpPr txBox="1"/>
          <p:nvPr/>
        </p:nvSpPr>
        <p:spPr>
          <a:xfrm>
            <a:off x="3509815" y="1372279"/>
            <a:ext cx="5441696" cy="1981953"/>
          </a:xfrm>
          <a:prstGeom prst="rect">
            <a:avLst/>
          </a:prstGeom>
          <a:noFill/>
        </p:spPr>
        <p:txBody>
          <a:bodyPr wrap="square">
            <a:spAutoFit/>
          </a:bodyPr>
          <a:lstStyle/>
          <a:p>
            <a:pPr algn="just">
              <a:lnSpc>
                <a:spcPct val="107000"/>
              </a:lnSpc>
              <a:spcAft>
                <a:spcPts val="750"/>
              </a:spcAft>
            </a:pPr>
            <a:endParaRPr lang="vi-VN" sz="22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200" b="1" dirty="0">
                <a:latin typeface="Times New Roman" panose="02020603050405020304" pitchFamily="18" charset="0"/>
                <a:cs typeface="Times New Roman" panose="02020603050405020304" pitchFamily="18" charset="0"/>
              </a:rPr>
              <a:t> Các khu phố cổ: đường phố, vỉa hè không thay đổi. Các vỉa hè ở các phố Ngô Quyền, Hàng Khay, Tràng Tiền, Hàng Bài,…đầu các vỉa hè còn bọc đá xanh. </a:t>
            </a:r>
          </a:p>
        </p:txBody>
      </p:sp>
      <p:sp>
        <p:nvSpPr>
          <p:cNvPr id="19" name="Hộp Văn bản 18">
            <a:extLst>
              <a:ext uri="{FF2B5EF4-FFF2-40B4-BE49-F238E27FC236}">
                <a16:creationId xmlns:a16="http://schemas.microsoft.com/office/drawing/2014/main" id="{8B568789-27DA-916D-FFCD-187FD2EBE720}"/>
              </a:ext>
            </a:extLst>
          </p:cNvPr>
          <p:cNvSpPr txBox="1"/>
          <p:nvPr/>
        </p:nvSpPr>
        <p:spPr>
          <a:xfrm>
            <a:off x="3534433" y="3470960"/>
            <a:ext cx="4944424" cy="1107996"/>
          </a:xfrm>
          <a:prstGeom prst="rect">
            <a:avLst/>
          </a:prstGeom>
          <a:noFill/>
        </p:spPr>
        <p:txBody>
          <a:bodyPr wrap="square">
            <a:spAutoFit/>
          </a:bodyPr>
          <a:lstStyle/>
          <a:p>
            <a:r>
              <a:rPr lang="vi-VN" sz="2200" b="1" dirty="0">
                <a:latin typeface="Times New Roman" panose="02020603050405020304" pitchFamily="18" charset="0"/>
                <a:cs typeface="Times New Roman" panose="02020603050405020304" pitchFamily="18" charset="0"/>
              </a:rPr>
              <a:t>- Hệ thống cống ngầm giữ nguyên: nên vẫn xảy ra tình trạng ngập úng. Nắp cống tròn đúc từ bên Pháp.</a:t>
            </a:r>
          </a:p>
        </p:txBody>
      </p:sp>
      <p:sp>
        <p:nvSpPr>
          <p:cNvPr id="3" name="Hộp Văn bản 2">
            <a:extLst>
              <a:ext uri="{FF2B5EF4-FFF2-40B4-BE49-F238E27FC236}">
                <a16:creationId xmlns:a16="http://schemas.microsoft.com/office/drawing/2014/main" id="{B38252D2-628E-B952-FE3A-243DDCBA5133}"/>
              </a:ext>
            </a:extLst>
          </p:cNvPr>
          <p:cNvSpPr txBox="1"/>
          <p:nvPr/>
        </p:nvSpPr>
        <p:spPr>
          <a:xfrm>
            <a:off x="398610" y="87302"/>
            <a:ext cx="4649372" cy="769441"/>
          </a:xfrm>
          <a:prstGeom prst="rect">
            <a:avLst/>
          </a:prstGeom>
          <a:noFill/>
        </p:spPr>
        <p:txBody>
          <a:bodyPr wrap="square">
            <a:spAutoFit/>
          </a:bodyPr>
          <a:lstStyle/>
          <a:p>
            <a:r>
              <a:rPr lang="nl-NL" sz="2200" b="1"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3.1. Hình ảnh Hà Nội xưa và nay qua cái nhìn của nhà văn Tô Hoài.</a:t>
            </a:r>
            <a:endParaRPr lang="vi-VN" sz="2200" b="1"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Khám phá phố cổ Hà Nội: Vẻ đẹp khó phai của thời gian - Thuê xe limousine  Hoàng Gia Thịnh">
            <a:extLst>
              <a:ext uri="{FF2B5EF4-FFF2-40B4-BE49-F238E27FC236}">
                <a16:creationId xmlns:a16="http://schemas.microsoft.com/office/drawing/2014/main" id="{1AE4CD3D-FF27-B081-1199-3B70268A7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67" y="815983"/>
            <a:ext cx="3048965" cy="428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60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1000"/>
                                        <p:tgtEl>
                                          <p:spTgt spid="2050"/>
                                        </p:tgtEl>
                                      </p:cBhvr>
                                    </p:animEffect>
                                    <p:anim calcmode="lin" valueType="num">
                                      <p:cBhvr>
                                        <p:cTn id="44" dur="1000" fill="hold"/>
                                        <p:tgtEl>
                                          <p:spTgt spid="2050"/>
                                        </p:tgtEl>
                                        <p:attrNameLst>
                                          <p:attrName>ppt_x</p:attrName>
                                        </p:attrNameLst>
                                      </p:cBhvr>
                                      <p:tavLst>
                                        <p:tav tm="0">
                                          <p:val>
                                            <p:strVal val="#ppt_x"/>
                                          </p:val>
                                        </p:tav>
                                        <p:tav tm="100000">
                                          <p:val>
                                            <p:strVal val="#ppt_x"/>
                                          </p:val>
                                        </p:tav>
                                      </p:tavLst>
                                    </p:anim>
                                    <p:anim calcmode="lin" valueType="num">
                                      <p:cBhvr>
                                        <p:cTn id="4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4BBB94E-3A27-4847-9AE7-8F1DF5A0CB7C}"/>
              </a:ext>
            </a:extLst>
          </p:cNvPr>
          <p:cNvSpPr/>
          <p:nvPr/>
        </p:nvSpPr>
        <p:spPr>
          <a:xfrm>
            <a:off x="0" y="133350"/>
            <a:ext cx="9144000" cy="2895600"/>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600" b="1" dirty="0">
              <a:solidFill>
                <a:srgbClr val="002060"/>
              </a:solidFill>
              <a:latin typeface="Times New Roman" panose="02020603050405020304" pitchFamily="18" charset="0"/>
              <a:cs typeface="Times New Roman" panose="02020603050405020304" pitchFamily="18" charset="0"/>
            </a:endParaRPr>
          </a:p>
          <a:p>
            <a:endParaRPr lang="vi-VN" sz="2600" b="1" dirty="0">
              <a:solidFill>
                <a:srgbClr val="002060"/>
              </a:solidFill>
              <a:latin typeface="Times New Roman" panose="02020603050405020304" pitchFamily="18" charset="0"/>
              <a:cs typeface="Times New Roman" panose="02020603050405020304" pitchFamily="18" charset="0"/>
            </a:endParaRPr>
          </a:p>
          <a:p>
            <a:endParaRPr lang="vi-VN" sz="2600" b="1" dirty="0">
              <a:solidFill>
                <a:srgbClr val="002060"/>
              </a:solidFill>
              <a:latin typeface="Times New Roman" panose="02020603050405020304" pitchFamily="18" charset="0"/>
              <a:cs typeface="Times New Roman" panose="02020603050405020304" pitchFamily="18" charset="0"/>
            </a:endParaRPr>
          </a:p>
          <a:p>
            <a:r>
              <a:rPr lang="vi-VN" sz="2600" b="1" dirty="0">
                <a:solidFill>
                  <a:srgbClr val="002060"/>
                </a:solidFill>
                <a:latin typeface="Times New Roman" panose="02020603050405020304" pitchFamily="18" charset="0"/>
                <a:cs typeface="Times New Roman" panose="02020603050405020304" pitchFamily="18" charset="0"/>
              </a:rPr>
              <a:t>      * Sự thay đổi nhỏ:</a:t>
            </a:r>
            <a:endParaRPr lang="vi-VN" sz="2600" dirty="0">
              <a:solidFill>
                <a:srgbClr val="002060"/>
              </a:solidFill>
              <a:latin typeface="Times New Roman" panose="02020603050405020304" pitchFamily="18" charset="0"/>
              <a:cs typeface="Times New Roman" panose="02020603050405020304" pitchFamily="18" charset="0"/>
            </a:endParaRPr>
          </a:p>
          <a:p>
            <a:r>
              <a:rPr lang="vi-VN" sz="2600" dirty="0">
                <a:solidFill>
                  <a:srgbClr val="002060"/>
                </a:solidFill>
                <a:latin typeface="Times New Roman" panose="02020603050405020304" pitchFamily="18" charset="0"/>
                <a:cs typeface="Times New Roman" panose="02020603050405020304" pitchFamily="18" charset="0"/>
              </a:rPr>
              <a:t>	+ Hồ Tây: bị thu hẹp vì lấn đất. </a:t>
            </a:r>
          </a:p>
          <a:p>
            <a:r>
              <a:rPr lang="vi-VN" sz="2600" dirty="0">
                <a:solidFill>
                  <a:srgbClr val="002060"/>
                </a:solidFill>
                <a:latin typeface="Times New Roman" panose="02020603050405020304" pitchFamily="18" charset="0"/>
                <a:cs typeface="Times New Roman" panose="02020603050405020304" pitchFamily="18" charset="0"/>
              </a:rPr>
              <a:t>Trước đây: đất rộng, cây lá rậm rạp, ven hồ trồng 	nhiều sen. Sau đó nuôi cá mè.</a:t>
            </a:r>
          </a:p>
          <a:p>
            <a:r>
              <a:rPr lang="vi-VN" sz="2600" dirty="0">
                <a:solidFill>
                  <a:srgbClr val="002060"/>
                </a:solidFill>
                <a:latin typeface="Times New Roman" panose="02020603050405020304" pitchFamily="18" charset="0"/>
                <a:cs typeface="Times New Roman" panose="02020603050405020304" pitchFamily="18" charset="0"/>
              </a:rPr>
              <a:t>	+ Khu phố Hà Nội: Ngày xưa các địa giới các khu phố rất hẹp nay được mở rộng.</a:t>
            </a:r>
          </a:p>
          <a:p>
            <a:r>
              <a:rPr lang="vi-VN" sz="2600" b="1" dirty="0">
                <a:solidFill>
                  <a:srgbClr val="002060"/>
                </a:solidFill>
                <a:latin typeface="Times New Roman" panose="02020603050405020304" pitchFamily="18" charset="0"/>
                <a:cs typeface="Times New Roman" panose="02020603050405020304" pitchFamily="18" charset="0"/>
              </a:rPr>
              <a:t> </a:t>
            </a:r>
            <a:endParaRPr lang="vi-VN" sz="2600" dirty="0">
              <a:solidFill>
                <a:srgbClr val="002060"/>
              </a:solidFill>
              <a:latin typeface="Times New Roman" panose="02020603050405020304" pitchFamily="18" charset="0"/>
              <a:cs typeface="Times New Roman" panose="02020603050405020304" pitchFamily="18" charset="0"/>
            </a:endParaRPr>
          </a:p>
          <a:p>
            <a:r>
              <a:rPr lang="nl-NL" sz="2600" b="1" dirty="0">
                <a:solidFill>
                  <a:srgbClr val="002060"/>
                </a:solidFill>
                <a:latin typeface="Times New Roman" panose="02020603050405020304" pitchFamily="18" charset="0"/>
                <a:cs typeface="Times New Roman" panose="02020603050405020304" pitchFamily="18" charset="0"/>
              </a:rPr>
              <a:t> </a:t>
            </a:r>
            <a:endParaRPr lang="vi-VN" sz="2600" dirty="0">
              <a:solidFill>
                <a:srgbClr val="002060"/>
              </a:solidFill>
              <a:latin typeface="Times New Roman" panose="02020603050405020304" pitchFamily="18" charset="0"/>
              <a:cs typeface="Times New Roman" panose="02020603050405020304" pitchFamily="18" charset="0"/>
            </a:endParaRPr>
          </a:p>
          <a:p>
            <a:pPr algn="just"/>
            <a:endParaRPr lang="en-US" altLang="zh-CN" sz="2600" dirty="0">
              <a:solidFill>
                <a:srgbClr val="00206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92EC0DB-C1E4-4C6A-BF25-E60BFED9B407}"/>
              </a:ext>
            </a:extLst>
          </p:cNvPr>
          <p:cNvSpPr/>
          <p:nvPr/>
        </p:nvSpPr>
        <p:spPr>
          <a:xfrm>
            <a:off x="381000" y="3562350"/>
            <a:ext cx="8458200" cy="1447800"/>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i="1" dirty="0">
                <a:solidFill>
                  <a:srgbClr val="FF0000"/>
                </a:solidFill>
                <a:latin typeface="Times New Roman" panose="02020603050405020304" pitchFamily="18" charset="0"/>
                <a:cs typeface="Times New Roman" panose="02020603050405020304" pitchFamily="18" charset="0"/>
              </a:rPr>
              <a:t>-&gt; Hà Nội nay đã có sự “thay da đổi thịt” để phù hợp với sự phát triển kinh tế, xã hội song vẫn giữ được nét đặc trưng với có của mình.</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89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F289A8-93F9-4A18-AB62-6D7718B1CA59}"/>
              </a:ext>
            </a:extLst>
          </p:cNvPr>
          <p:cNvPicPr>
            <a:picLocks noChangeAspect="1"/>
          </p:cNvPicPr>
          <p:nvPr/>
        </p:nvPicPr>
        <p:blipFill>
          <a:blip r:embed="rId3"/>
          <a:stretch>
            <a:fillRect/>
          </a:stretch>
        </p:blipFill>
        <p:spPr>
          <a:xfrm>
            <a:off x="-273050" y="977900"/>
            <a:ext cx="4165600" cy="4165600"/>
          </a:xfrm>
          <a:prstGeom prst="rect">
            <a:avLst/>
          </a:prstGeom>
        </p:spPr>
      </p:pic>
      <p:sp>
        <p:nvSpPr>
          <p:cNvPr id="7" name="Cloud 6">
            <a:extLst>
              <a:ext uri="{FF2B5EF4-FFF2-40B4-BE49-F238E27FC236}">
                <a16:creationId xmlns:a16="http://schemas.microsoft.com/office/drawing/2014/main" id="{C64FD2A4-7A84-408E-BF6F-412AC4880076}"/>
              </a:ext>
            </a:extLst>
          </p:cNvPr>
          <p:cNvSpPr/>
          <p:nvPr/>
        </p:nvSpPr>
        <p:spPr>
          <a:xfrm rot="192657">
            <a:off x="3072800" y="401325"/>
            <a:ext cx="5393193" cy="3155334"/>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dirty="0">
                <a:solidFill>
                  <a:srgbClr val="FF0000"/>
                </a:solidFill>
              </a:rPr>
              <a:t>? Theo Tô Hoài, người Hà Nội có tính cách như thế nào?</a:t>
            </a:r>
            <a:endParaRPr lang="vi-VN" sz="3200" b="1" dirty="0">
              <a:solidFill>
                <a:srgbClr val="FF0000"/>
              </a:solidFill>
            </a:endParaRPr>
          </a:p>
        </p:txBody>
      </p:sp>
    </p:spTree>
    <p:extLst>
      <p:ext uri="{BB962C8B-B14F-4D97-AF65-F5344CB8AC3E}">
        <p14:creationId xmlns:p14="http://schemas.microsoft.com/office/powerpoint/2010/main" val="90340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56EF39D-6587-E278-1899-925817A29A74}"/>
              </a:ext>
            </a:extLst>
          </p:cNvPr>
          <p:cNvSpPr txBox="1"/>
          <p:nvPr/>
        </p:nvSpPr>
        <p:spPr>
          <a:xfrm>
            <a:off x="4114800" y="514350"/>
            <a:ext cx="4572000" cy="329320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nl-NL" sz="2600" b="1" kern="100" dirty="0">
                <a:effectLst/>
                <a:latin typeface="Times New Roman" panose="02020603050405020304" pitchFamily="18" charset="0"/>
                <a:ea typeface="Calibri" panose="020F0502020204030204" pitchFamily="34" charset="0"/>
                <a:cs typeface="Times New Roman" panose="02020603050405020304" pitchFamily="18" charset="0"/>
              </a:rPr>
              <a:t>3.2. </a:t>
            </a:r>
            <a:r>
              <a:rPr lang="vi-VN" sz="2600" b="1" kern="100" dirty="0">
                <a:effectLst/>
                <a:latin typeface="Times New Roman" panose="02020603050405020304" pitchFamily="18" charset="0"/>
                <a:ea typeface="Calibri" panose="020F0502020204030204" pitchFamily="34" charset="0"/>
                <a:cs typeface="Times New Roman" panose="02020603050405020304" pitchFamily="18" charset="0"/>
              </a:rPr>
              <a:t>Tính cách người Hà Nội</a:t>
            </a:r>
          </a:p>
          <a:p>
            <a:pPr algn="just"/>
            <a:endParaRPr lang="vi-VN" sz="2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Hà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c</a:t>
            </a:r>
            <a:r>
              <a:rPr lang="vi-VN" sz="2600" kern="100" dirty="0">
                <a:effectLst/>
                <a:latin typeface="Times New Roman" panose="02020603050405020304" pitchFamily="18" charset="0"/>
                <a:ea typeface="Calibri" panose="020F0502020204030204" pitchFamily="34" charset="0"/>
                <a:cs typeface="Times New Roman" panose="02020603050405020304" pitchFamily="18" charset="0"/>
              </a:rPr>
              <a:t>ó nét hào hoa phong nhã. </a:t>
            </a:r>
          </a:p>
          <a:p>
            <a:pPr algn="just"/>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600" kern="100" dirty="0">
                <a:effectLst/>
                <a:latin typeface="Times New Roman" panose="02020603050405020304" pitchFamily="18" charset="0"/>
                <a:ea typeface="Calibri" panose="020F0502020204030204" pitchFamily="34" charset="0"/>
                <a:cs typeface="Times New Roman" panose="02020603050405020304" pitchFamily="18" charset="0"/>
              </a:rPr>
              <a:t>Tính cách người Hà Nội hội tụ từ tính cách những người ở các tỉnh khác đến. </a:t>
            </a:r>
          </a:p>
          <a:p>
            <a:pPr algn="just"/>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D7D5EE18-B699-3977-1538-147B43FF1FC9}"/>
              </a:ext>
            </a:extLst>
          </p:cNvPr>
          <p:cNvPicPr>
            <a:picLocks noChangeAspect="1"/>
          </p:cNvPicPr>
          <p:nvPr/>
        </p:nvPicPr>
        <p:blipFill>
          <a:blip r:embed="rId2"/>
          <a:stretch>
            <a:fillRect/>
          </a:stretch>
        </p:blipFill>
        <p:spPr>
          <a:xfrm>
            <a:off x="304800" y="0"/>
            <a:ext cx="3581400" cy="2886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Hình ảnh 6">
            <a:extLst>
              <a:ext uri="{FF2B5EF4-FFF2-40B4-BE49-F238E27FC236}">
                <a16:creationId xmlns:a16="http://schemas.microsoft.com/office/drawing/2014/main" id="{F2B43DBB-2F74-951F-4485-95AB410740E3}"/>
              </a:ext>
            </a:extLst>
          </p:cNvPr>
          <p:cNvPicPr>
            <a:picLocks noChangeAspect="1"/>
          </p:cNvPicPr>
          <p:nvPr/>
        </p:nvPicPr>
        <p:blipFill>
          <a:blip r:embed="rId3"/>
          <a:stretch>
            <a:fillRect/>
          </a:stretch>
        </p:blipFill>
        <p:spPr>
          <a:xfrm>
            <a:off x="1008185" y="3257550"/>
            <a:ext cx="2895600" cy="1667108"/>
          </a:xfrm>
          <a:prstGeom prst="rect">
            <a:avLst/>
          </a:prstGeom>
        </p:spPr>
      </p:pic>
    </p:spTree>
    <p:extLst>
      <p:ext uri="{BB962C8B-B14F-4D97-AF65-F5344CB8AC3E}">
        <p14:creationId xmlns:p14="http://schemas.microsoft.com/office/powerpoint/2010/main" val="29228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4D85B6A-FF18-4EFD-BD23-77FDE89EC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1"/>
            <a:ext cx="9141714" cy="5143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8AAB596-4870-4D7C-9F51-06F1F7367C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a:extLst>
              <a:ext uri="{FF2B5EF4-FFF2-40B4-BE49-F238E27FC236}">
                <a16:creationId xmlns:a16="http://schemas.microsoft.com/office/drawing/2014/main" id="{CA55DE49-57B8-0FD5-85CC-8E196653749F}"/>
              </a:ext>
            </a:extLst>
          </p:cNvPr>
          <p:cNvPicPr>
            <a:picLocks noChangeAspect="1"/>
          </p:cNvPicPr>
          <p:nvPr/>
        </p:nvPicPr>
        <p:blipFill>
          <a:blip r:embed="rId2"/>
          <a:srcRect l="18691" r="4" b="4"/>
          <a:stretch/>
        </p:blipFill>
        <p:spPr>
          <a:xfrm>
            <a:off x="20" y="10"/>
            <a:ext cx="3036253" cy="2539293"/>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7" name="Hình ảnh 6">
            <a:extLst>
              <a:ext uri="{FF2B5EF4-FFF2-40B4-BE49-F238E27FC236}">
                <a16:creationId xmlns:a16="http://schemas.microsoft.com/office/drawing/2014/main" id="{86257742-1A43-C77B-511E-E6727D51CEBE}"/>
              </a:ext>
            </a:extLst>
          </p:cNvPr>
          <p:cNvPicPr>
            <a:picLocks noChangeAspect="1"/>
          </p:cNvPicPr>
          <p:nvPr/>
        </p:nvPicPr>
        <p:blipFill>
          <a:blip r:embed="rId3"/>
          <a:srcRect r="17251" b="-3"/>
          <a:stretch/>
        </p:blipFill>
        <p:spPr>
          <a:xfrm>
            <a:off x="3036273" y="10"/>
            <a:ext cx="3035919" cy="2347724"/>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5" name="Hình ảnh 4">
            <a:extLst>
              <a:ext uri="{FF2B5EF4-FFF2-40B4-BE49-F238E27FC236}">
                <a16:creationId xmlns:a16="http://schemas.microsoft.com/office/drawing/2014/main" id="{65F4B8D1-2CCF-D692-3C7A-270121074B9D}"/>
              </a:ext>
            </a:extLst>
          </p:cNvPr>
          <p:cNvPicPr>
            <a:picLocks noChangeAspect="1"/>
          </p:cNvPicPr>
          <p:nvPr/>
        </p:nvPicPr>
        <p:blipFill>
          <a:blip r:embed="rId4"/>
          <a:srcRect l="50977" r="29865" b="-1"/>
          <a:stretch/>
        </p:blipFill>
        <p:spPr>
          <a:xfrm>
            <a:off x="6072192" y="10"/>
            <a:ext cx="3071808" cy="2405121"/>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Hộp Văn bản 2">
            <a:extLst>
              <a:ext uri="{FF2B5EF4-FFF2-40B4-BE49-F238E27FC236}">
                <a16:creationId xmlns:a16="http://schemas.microsoft.com/office/drawing/2014/main" id="{4F8411D0-60D6-156F-4734-5670350E2502}"/>
              </a:ext>
            </a:extLst>
          </p:cNvPr>
          <p:cNvSpPr txBox="1"/>
          <p:nvPr/>
        </p:nvSpPr>
        <p:spPr>
          <a:xfrm>
            <a:off x="381000" y="2738370"/>
            <a:ext cx="8458200" cy="2145991"/>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nSpc>
                <a:spcPct val="90000"/>
              </a:lnSpc>
              <a:spcAft>
                <a:spcPts val="600"/>
              </a:spcAft>
            </a:pPr>
            <a:r>
              <a:rPr lang="en-US" sz="2600" b="1" dirty="0">
                <a:solidFill>
                  <a:srgbClr val="FF0000"/>
                </a:solidFill>
                <a:effectLst/>
                <a:latin typeface="Times New Roman" panose="02020603050405020304" pitchFamily="18" charset="0"/>
                <a:cs typeface="Times New Roman" panose="02020603050405020304" pitchFamily="18" charset="0"/>
              </a:rPr>
              <a:t>3.3. </a:t>
            </a:r>
            <a:r>
              <a:rPr lang="en-US" sz="2600" b="1" dirty="0" err="1">
                <a:solidFill>
                  <a:srgbClr val="FF0000"/>
                </a:solidFill>
                <a:effectLst/>
                <a:latin typeface="Times New Roman" panose="02020603050405020304" pitchFamily="18" charset="0"/>
                <a:cs typeface="Times New Roman" panose="02020603050405020304" pitchFamily="18" charset="0"/>
              </a:rPr>
              <a:t>Sự</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bố</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trí</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sắp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đặt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ông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Trần</a:t>
            </a:r>
            <a:r>
              <a:rPr lang="en-US" sz="2600" b="1" dirty="0">
                <a:solidFill>
                  <a:srgbClr val="FF0000"/>
                </a:solidFill>
                <a:effectLst/>
                <a:latin typeface="Times New Roman" panose="02020603050405020304" pitchFamily="18" charset="0"/>
                <a:cs typeface="Times New Roman" panose="02020603050405020304" pitchFamily="18" charset="0"/>
              </a:rPr>
              <a:t> Văn Lai</a:t>
            </a:r>
          </a:p>
          <a:p>
            <a:pPr>
              <a:lnSpc>
                <a:spcPct val="90000"/>
              </a:lnSpc>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Trần</a:t>
            </a:r>
            <a:r>
              <a:rPr lang="en-US" sz="2600" dirty="0">
                <a:effectLst/>
                <a:latin typeface="Times New Roman" panose="02020603050405020304" pitchFamily="18" charset="0"/>
                <a:cs typeface="Times New Roman" panose="02020603050405020304" pitchFamily="18" charset="0"/>
              </a:rPr>
              <a:t> Văn Lai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sĩ</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nước</a:t>
            </a:r>
            <a:r>
              <a:rPr lang="en-US" sz="2600" dirty="0">
                <a:effectLst/>
                <a:latin typeface="Times New Roman" panose="02020603050405020304" pitchFamily="18" charset="0"/>
                <a:cs typeface="Times New Roman" panose="02020603050405020304" pitchFamily="18" charset="0"/>
              </a:rPr>
              <a:t>. </a:t>
            </a:r>
          </a:p>
          <a:p>
            <a:pPr>
              <a:lnSpc>
                <a:spcPct val="90000"/>
              </a:lnSpc>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bỏ</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nhưng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tháng</a:t>
            </a:r>
            <a:r>
              <a:rPr lang="en-US" sz="2600" dirty="0">
                <a:effectLst/>
                <a:latin typeface="Times New Roman" panose="02020603050405020304" pitchFamily="18" charset="0"/>
                <a:cs typeface="Times New Roman" panose="02020603050405020304" pitchFamily="18" charset="0"/>
              </a:rPr>
              <a:t> 3/1945 </a:t>
            </a:r>
            <a:r>
              <a:rPr lang="en-US" sz="2600" dirty="0" err="1">
                <a:effectLst/>
                <a:latin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trưởng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phố</a:t>
            </a:r>
            <a:r>
              <a:rPr lang="en-US" sz="2600" dirty="0">
                <a:effectLst/>
                <a:latin typeface="Times New Roman" panose="02020603050405020304" pitchFamily="18" charset="0"/>
                <a:cs typeface="Times New Roman" panose="02020603050405020304" pitchFamily="18" charset="0"/>
              </a:rPr>
              <a:t>.</a:t>
            </a:r>
          </a:p>
          <a:p>
            <a:pPr>
              <a:lnSpc>
                <a:spcPct val="90000"/>
              </a:lnSpc>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phố</a:t>
            </a:r>
            <a:r>
              <a:rPr lang="en-US" sz="2600" dirty="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883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2919811" y="1329761"/>
            <a:ext cx="1160119" cy="3528902"/>
            <a:chOff x="2102024" y="-1714093"/>
            <a:chExt cx="1143795" cy="3479248"/>
          </a:xfrm>
        </p:grpSpPr>
        <p:grpSp>
          <p:nvGrpSpPr>
            <p:cNvPr id="65" name="组合 64"/>
            <p:cNvGrpSpPr/>
            <p:nvPr/>
          </p:nvGrpSpPr>
          <p:grpSpPr>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四</a:t>
                </a: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4" name="组合 53"/>
          <p:cNvGrpSpPr/>
          <p:nvPr/>
        </p:nvGrpSpPr>
        <p:grpSpPr>
          <a:xfrm>
            <a:off x="2919811" y="19411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三</a:t>
                </a: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44" name="组合 43"/>
          <p:cNvGrpSpPr/>
          <p:nvPr/>
        </p:nvGrpSpPr>
        <p:grpSpPr>
          <a:xfrm>
            <a:off x="2889398" y="-95715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168118" y="974650"/>
            <a:ext cx="4975882" cy="1156726"/>
            <a:chOff x="2110311" y="1280179"/>
            <a:chExt cx="9067126" cy="1687215"/>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7" name="矩形 16"/>
            <p:cNvSpPr/>
            <p:nvPr/>
          </p:nvSpPr>
          <p:spPr>
            <a:xfrm>
              <a:off x="3018853" y="1280179"/>
              <a:ext cx="8158584" cy="1687215"/>
            </a:xfrm>
            <a:prstGeom prst="rect">
              <a:avLst/>
            </a:prstGeom>
          </p:spPr>
          <p:txBody>
            <a:bodyPr wrap="square">
              <a:spAutoFit/>
            </a:bodyPr>
            <a:lstStyle/>
            <a:p>
              <a:pPr>
                <a:lnSpc>
                  <a:spcPct val="130000"/>
                </a:lnSpc>
                <a:defRPr/>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 Kiến thức ngữ văn </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43" name="组合 42"/>
          <p:cNvGrpSpPr/>
          <p:nvPr/>
        </p:nvGrpSpPr>
        <p:grpSpPr>
          <a:xfrm>
            <a:off x="2852566" y="-206842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1" name="组合 50"/>
          <p:cNvGrpSpPr/>
          <p:nvPr/>
        </p:nvGrpSpPr>
        <p:grpSpPr>
          <a:xfrm>
            <a:off x="4103877" y="1952886"/>
            <a:ext cx="4697367" cy="790986"/>
            <a:chOff x="1689312" y="819979"/>
            <a:chExt cx="9042946" cy="1153741"/>
          </a:xfrm>
        </p:grpSpPr>
        <p:sp>
          <p:nvSpPr>
            <p:cNvPr id="52" name="圆角矩形 1"/>
            <p:cNvSpPr/>
            <p:nvPr/>
          </p:nvSpPr>
          <p:spPr>
            <a:xfrm>
              <a:off x="1689312" y="840929"/>
              <a:ext cx="8574863" cy="11327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53" name="矩形 52"/>
            <p:cNvSpPr/>
            <p:nvPr/>
          </p:nvSpPr>
          <p:spPr>
            <a:xfrm>
              <a:off x="2451024" y="819979"/>
              <a:ext cx="8281234" cy="870169"/>
            </a:xfrm>
            <a:prstGeom prst="rect">
              <a:avLst/>
            </a:prstGeom>
          </p:spPr>
          <p:txBody>
            <a:bodyPr wrap="square">
              <a:spAutoFit/>
            </a:bodyPr>
            <a:lstStyle/>
            <a:p>
              <a:pPr>
                <a:lnSpc>
                  <a:spcPct val="130000"/>
                </a:lnSpc>
                <a:defRPr/>
              </a:pPr>
              <a:r>
                <a:rPr lang="vi-VN" altLang="zh-CN" sz="2800" b="1" kern="0" dirty="0">
                  <a:solidFill>
                    <a:srgbClr val="002060"/>
                  </a:solidFill>
                  <a:latin typeface="Times New Roman" panose="02020603050405020304" pitchFamily="18" charset="0"/>
                  <a:ea typeface="华康方圆体W7(P)" pitchFamily="82" charset="-122"/>
                  <a:cs typeface="Times New Roman" panose="02020603050405020304" pitchFamily="18" charset="0"/>
                </a:rPr>
                <a:t>II.</a:t>
              </a:r>
              <a:r>
                <a:rPr lang="nl-NL" sz="2800" b="1" kern="100" dirty="0">
                  <a:effectLst/>
                  <a:latin typeface="Times New Roman" panose="02020603050405020304" pitchFamily="18" charset="0"/>
                  <a:ea typeface="Calibri" panose="020F0502020204030204" pitchFamily="34" charset="0"/>
                  <a:cs typeface="Times New Roman" panose="02020603050405020304" pitchFamily="18" charset="0"/>
                </a:rPr>
                <a:t> Đọc - Tìm hiểu chung</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6" name="TextBox 75"/>
          <p:cNvSpPr txBox="1"/>
          <p:nvPr/>
        </p:nvSpPr>
        <p:spPr>
          <a:xfrm>
            <a:off x="128647" y="649187"/>
            <a:ext cx="3458436" cy="1446550"/>
          </a:xfrm>
          <a:prstGeom prst="rect">
            <a:avLst/>
          </a:prstGeom>
          <a:noFill/>
        </p:spPr>
        <p:txBody>
          <a:bodyPr wrap="square" rtlCol="0">
            <a:spAutoFit/>
          </a:bodyPr>
          <a:lstStyle/>
          <a:p>
            <a:r>
              <a:rPr lang="en-US" altLang="zh-CN" sz="4400" b="1" dirty="0" err="1">
                <a:solidFill>
                  <a:schemeClr val="accent6"/>
                </a:solidFill>
                <a:latin typeface="Times New Roman" panose="02020603050405020304" pitchFamily="18" charset="0"/>
                <a:cs typeface="Times New Roman" panose="02020603050405020304" pitchFamily="18" charset="0"/>
              </a:rPr>
              <a:t>Nội</a:t>
            </a:r>
            <a:r>
              <a:rPr lang="en-US" altLang="zh-CN" sz="4400" b="1" dirty="0">
                <a:solidFill>
                  <a:schemeClr val="accent6"/>
                </a:solidFill>
                <a:latin typeface="Times New Roman" panose="02020603050405020304" pitchFamily="18" charset="0"/>
                <a:cs typeface="Times New Roman" panose="02020603050405020304" pitchFamily="18" charset="0"/>
              </a:rPr>
              <a:t> dung</a:t>
            </a:r>
          </a:p>
          <a:p>
            <a:r>
              <a:rPr lang="en-US" altLang="zh-CN" sz="4400" b="1" dirty="0">
                <a:solidFill>
                  <a:schemeClr val="accent6"/>
                </a:solidFill>
                <a:latin typeface="Times New Roman" panose="02020603050405020304" pitchFamily="18" charset="0"/>
                <a:cs typeface="Times New Roman" panose="02020603050405020304" pitchFamily="18" charset="0"/>
              </a:rPr>
              <a:t> </a:t>
            </a:r>
            <a:r>
              <a:rPr lang="en-US" altLang="zh-CN" sz="4400" b="1" dirty="0" err="1">
                <a:solidFill>
                  <a:schemeClr val="accent6"/>
                </a:solidFill>
                <a:latin typeface="Times New Roman" panose="02020603050405020304" pitchFamily="18" charset="0"/>
                <a:cs typeface="Times New Roman" panose="02020603050405020304" pitchFamily="18" charset="0"/>
              </a:rPr>
              <a:t>bài</a:t>
            </a:r>
            <a:r>
              <a:rPr lang="en-US" altLang="zh-CN" sz="4400" b="1" dirty="0">
                <a:solidFill>
                  <a:schemeClr val="accent6"/>
                </a:solidFill>
                <a:latin typeface="Times New Roman" panose="02020603050405020304" pitchFamily="18" charset="0"/>
                <a:cs typeface="Times New Roman" panose="02020603050405020304" pitchFamily="18" charset="0"/>
              </a:rPr>
              <a:t> </a:t>
            </a:r>
            <a:r>
              <a:rPr lang="en-US" altLang="zh-CN" sz="4400" b="1" dirty="0" err="1">
                <a:solidFill>
                  <a:schemeClr val="accent6"/>
                </a:solidFill>
                <a:latin typeface="Times New Roman" panose="02020603050405020304" pitchFamily="18" charset="0"/>
                <a:cs typeface="Times New Roman" panose="02020603050405020304" pitchFamily="18" charset="0"/>
              </a:rPr>
              <a:t>học</a:t>
            </a:r>
            <a:endParaRPr lang="zh-CN" altLang="en-US" sz="4400" dirty="0">
              <a:solidFill>
                <a:schemeClr val="accent6"/>
              </a:solidFill>
              <a:latin typeface="Times New Roman" panose="02020603050405020304" pitchFamily="18" charset="0"/>
              <a:cs typeface="Times New Roman" panose="02020603050405020304" pitchFamily="18" charset="0"/>
            </a:endParaRPr>
          </a:p>
        </p:txBody>
      </p:sp>
      <p:grpSp>
        <p:nvGrpSpPr>
          <p:cNvPr id="4" name="组合 50">
            <a:extLst>
              <a:ext uri="{FF2B5EF4-FFF2-40B4-BE49-F238E27FC236}">
                <a16:creationId xmlns:a16="http://schemas.microsoft.com/office/drawing/2014/main" id="{E427CB51-632B-7550-107C-A20821E093A8}"/>
              </a:ext>
            </a:extLst>
          </p:cNvPr>
          <p:cNvGrpSpPr/>
          <p:nvPr/>
        </p:nvGrpSpPr>
        <p:grpSpPr>
          <a:xfrm>
            <a:off x="4311863" y="3865334"/>
            <a:ext cx="4583967" cy="776623"/>
            <a:chOff x="2127554" y="1684153"/>
            <a:chExt cx="9003864" cy="1132791"/>
          </a:xfrm>
        </p:grpSpPr>
        <p:sp>
          <p:nvSpPr>
            <p:cNvPr id="5" name="圆角矩形 1">
              <a:extLst>
                <a:ext uri="{FF2B5EF4-FFF2-40B4-BE49-F238E27FC236}">
                  <a16:creationId xmlns:a16="http://schemas.microsoft.com/office/drawing/2014/main" id="{309CABB2-C38B-87E4-F6E5-F921E7B80AB6}"/>
                </a:ext>
              </a:extLst>
            </p:cNvPr>
            <p:cNvSpPr/>
            <p:nvPr/>
          </p:nvSpPr>
          <p:spPr>
            <a:xfrm>
              <a:off x="2127554" y="1684153"/>
              <a:ext cx="8574863" cy="11327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6" name="矩形 52">
              <a:extLst>
                <a:ext uri="{FF2B5EF4-FFF2-40B4-BE49-F238E27FC236}">
                  <a16:creationId xmlns:a16="http://schemas.microsoft.com/office/drawing/2014/main" id="{A786D91D-3ABA-2EB2-138E-5BD3B3B0D4C0}"/>
                </a:ext>
              </a:extLst>
            </p:cNvPr>
            <p:cNvSpPr/>
            <p:nvPr/>
          </p:nvSpPr>
          <p:spPr>
            <a:xfrm>
              <a:off x="2850184" y="1719058"/>
              <a:ext cx="8281234" cy="870170"/>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lang="vi-VN" altLang="zh-CN" sz="2800" b="1" kern="0" dirty="0">
                  <a:solidFill>
                    <a:srgbClr val="002060"/>
                  </a:solidFill>
                  <a:latin typeface="Times New Roman" panose="02020603050405020304" pitchFamily="18" charset="0"/>
                  <a:ea typeface="华康方圆体W7(P)" pitchFamily="82" charset="-122"/>
                  <a:cs typeface="Times New Roman" panose="02020603050405020304" pitchFamily="18" charset="0"/>
                </a:rPr>
                <a:t>IV. Tổng kết</a:t>
              </a:r>
              <a:endParaRPr kumimoji="0" lang="zh-CN"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8" name="组合 50">
            <a:extLst>
              <a:ext uri="{FF2B5EF4-FFF2-40B4-BE49-F238E27FC236}">
                <a16:creationId xmlns:a16="http://schemas.microsoft.com/office/drawing/2014/main" id="{5AD39882-10A7-70A3-34E7-9B84AC0F7C96}"/>
              </a:ext>
            </a:extLst>
          </p:cNvPr>
          <p:cNvGrpSpPr/>
          <p:nvPr/>
        </p:nvGrpSpPr>
        <p:grpSpPr>
          <a:xfrm>
            <a:off x="4168718" y="2907129"/>
            <a:ext cx="4727112" cy="776623"/>
            <a:chOff x="1650997" y="146216"/>
            <a:chExt cx="9100207" cy="1132791"/>
          </a:xfrm>
        </p:grpSpPr>
        <p:sp>
          <p:nvSpPr>
            <p:cNvPr id="9" name="圆角矩形 1">
              <a:extLst>
                <a:ext uri="{FF2B5EF4-FFF2-40B4-BE49-F238E27FC236}">
                  <a16:creationId xmlns:a16="http://schemas.microsoft.com/office/drawing/2014/main" id="{D73B2EDB-4DC9-E1D2-CF0A-4750E6FC0B81}"/>
                </a:ext>
              </a:extLst>
            </p:cNvPr>
            <p:cNvSpPr/>
            <p:nvPr/>
          </p:nvSpPr>
          <p:spPr>
            <a:xfrm>
              <a:off x="1650997" y="146216"/>
              <a:ext cx="8574863" cy="11327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0" name="矩形 52">
              <a:extLst>
                <a:ext uri="{FF2B5EF4-FFF2-40B4-BE49-F238E27FC236}">
                  <a16:creationId xmlns:a16="http://schemas.microsoft.com/office/drawing/2014/main" id="{DE43EC8E-BDEA-2234-9644-41B154E83AF0}"/>
                </a:ext>
              </a:extLst>
            </p:cNvPr>
            <p:cNvSpPr/>
            <p:nvPr/>
          </p:nvSpPr>
          <p:spPr>
            <a:xfrm>
              <a:off x="2469971" y="181212"/>
              <a:ext cx="8281233" cy="870169"/>
            </a:xfrm>
            <a:prstGeom prst="rect">
              <a:avLst/>
            </a:prstGeom>
          </p:spPr>
          <p:txBody>
            <a:bodyPr wrap="square">
              <a:spAutoFit/>
            </a:bodyPr>
            <a:lstStyle/>
            <a:p>
              <a:pPr>
                <a:lnSpc>
                  <a:spcPct val="130000"/>
                </a:lnSpc>
                <a:defRPr/>
              </a:pPr>
              <a:r>
                <a:rPr lang="vi-VN" altLang="zh-CN" sz="2800" b="1" kern="0" dirty="0">
                  <a:solidFill>
                    <a:srgbClr val="002060"/>
                  </a:solidFill>
                  <a:latin typeface="Times New Roman" panose="02020603050405020304" pitchFamily="18" charset="0"/>
                  <a:ea typeface="华康方圆体W7(P)" pitchFamily="82" charset="-122"/>
                  <a:cs typeface="Times New Roman" panose="02020603050405020304" pitchFamily="18" charset="0"/>
                </a:rPr>
                <a:t>III.</a:t>
              </a:r>
              <a:r>
                <a:rPr lang="nl-NL" sz="2800" b="1" kern="100" dirty="0">
                  <a:effectLst/>
                  <a:latin typeface="Times New Roman" panose="02020603050405020304" pitchFamily="18" charset="0"/>
                  <a:ea typeface="Calibri" panose="020F0502020204030204" pitchFamily="34" charset="0"/>
                  <a:cs typeface="Times New Roman" panose="02020603050405020304" pitchFamily="18" charset="0"/>
                </a:rPr>
                <a:t> Đọc –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Hiểu văn bản</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022010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750" fill="hold"/>
                                        <p:tgtEl>
                                          <p:spTgt spid="43"/>
                                        </p:tgtEl>
                                        <p:attrNameLst>
                                          <p:attrName>ppt_w</p:attrName>
                                        </p:attrNameLst>
                                      </p:cBhvr>
                                      <p:tavLst>
                                        <p:tav tm="0">
                                          <p:val>
                                            <p:fltVal val="0"/>
                                          </p:val>
                                        </p:tav>
                                        <p:tav tm="100000">
                                          <p:val>
                                            <p:strVal val="#ppt_w"/>
                                          </p:val>
                                        </p:tav>
                                      </p:tavLst>
                                    </p:anim>
                                    <p:anim calcmode="lin" valueType="num">
                                      <p:cBhvr>
                                        <p:cTn id="17" dur="750" fill="hold"/>
                                        <p:tgtEl>
                                          <p:spTgt spid="43"/>
                                        </p:tgtEl>
                                        <p:attrNameLst>
                                          <p:attrName>ppt_h</p:attrName>
                                        </p:attrNameLst>
                                      </p:cBhvr>
                                      <p:tavLst>
                                        <p:tav tm="0">
                                          <p:val>
                                            <p:fltVal val="0"/>
                                          </p:val>
                                        </p:tav>
                                        <p:tav tm="100000">
                                          <p:val>
                                            <p:strVal val="#ppt_h"/>
                                          </p:val>
                                        </p:tav>
                                      </p:tavLst>
                                    </p:anim>
                                    <p:anim calcmode="lin" valueType="num">
                                      <p:cBhvr>
                                        <p:cTn id="18" dur="750" fill="hold"/>
                                        <p:tgtEl>
                                          <p:spTgt spid="43"/>
                                        </p:tgtEl>
                                        <p:attrNameLst>
                                          <p:attrName>style.rotation</p:attrName>
                                        </p:attrNameLst>
                                      </p:cBhvr>
                                      <p:tavLst>
                                        <p:tav tm="0">
                                          <p:val>
                                            <p:fltVal val="90"/>
                                          </p:val>
                                        </p:tav>
                                        <p:tav tm="100000">
                                          <p:val>
                                            <p:fltVal val="0"/>
                                          </p:val>
                                        </p:tav>
                                      </p:tavLst>
                                    </p:anim>
                                    <p:animEffect transition="in" filter="fade">
                                      <p:cBhvr>
                                        <p:cTn id="19" dur="750"/>
                                        <p:tgtEl>
                                          <p:spTgt spid="4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250"/>
                                        <p:tgtEl>
                                          <p:spTgt spid="15"/>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750" fill="hold"/>
                                        <p:tgtEl>
                                          <p:spTgt spid="44"/>
                                        </p:tgtEl>
                                        <p:attrNameLst>
                                          <p:attrName>ppt_w</p:attrName>
                                        </p:attrNameLst>
                                      </p:cBhvr>
                                      <p:tavLst>
                                        <p:tav tm="0">
                                          <p:val>
                                            <p:fltVal val="0"/>
                                          </p:val>
                                        </p:tav>
                                        <p:tav tm="100000">
                                          <p:val>
                                            <p:strVal val="#ppt_w"/>
                                          </p:val>
                                        </p:tav>
                                      </p:tavLst>
                                    </p:anim>
                                    <p:anim calcmode="lin" valueType="num">
                                      <p:cBhvr>
                                        <p:cTn id="28" dur="750" fill="hold"/>
                                        <p:tgtEl>
                                          <p:spTgt spid="44"/>
                                        </p:tgtEl>
                                        <p:attrNameLst>
                                          <p:attrName>ppt_h</p:attrName>
                                        </p:attrNameLst>
                                      </p:cBhvr>
                                      <p:tavLst>
                                        <p:tav tm="0">
                                          <p:val>
                                            <p:fltVal val="0"/>
                                          </p:val>
                                        </p:tav>
                                        <p:tav tm="100000">
                                          <p:val>
                                            <p:strVal val="#ppt_h"/>
                                          </p:val>
                                        </p:tav>
                                      </p:tavLst>
                                    </p:anim>
                                    <p:anim calcmode="lin" valueType="num">
                                      <p:cBhvr>
                                        <p:cTn id="29" dur="750" fill="hold"/>
                                        <p:tgtEl>
                                          <p:spTgt spid="44"/>
                                        </p:tgtEl>
                                        <p:attrNameLst>
                                          <p:attrName>style.rotation</p:attrName>
                                        </p:attrNameLst>
                                      </p:cBhvr>
                                      <p:tavLst>
                                        <p:tav tm="0">
                                          <p:val>
                                            <p:fltVal val="90"/>
                                          </p:val>
                                        </p:tav>
                                        <p:tav tm="100000">
                                          <p:val>
                                            <p:fltVal val="0"/>
                                          </p:val>
                                        </p:tav>
                                      </p:tavLst>
                                    </p:anim>
                                    <p:animEffect transition="in" filter="fade">
                                      <p:cBhvr>
                                        <p:cTn id="30" dur="750"/>
                                        <p:tgtEl>
                                          <p:spTgt spid="44"/>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1250"/>
                                        <p:tgtEl>
                                          <p:spTgt spid="51"/>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750" fill="hold"/>
                                        <p:tgtEl>
                                          <p:spTgt spid="54"/>
                                        </p:tgtEl>
                                        <p:attrNameLst>
                                          <p:attrName>ppt_w</p:attrName>
                                        </p:attrNameLst>
                                      </p:cBhvr>
                                      <p:tavLst>
                                        <p:tav tm="0">
                                          <p:val>
                                            <p:fltVal val="0"/>
                                          </p:val>
                                        </p:tav>
                                        <p:tav tm="100000">
                                          <p:val>
                                            <p:strVal val="#ppt_w"/>
                                          </p:val>
                                        </p:tav>
                                      </p:tavLst>
                                    </p:anim>
                                    <p:anim calcmode="lin" valueType="num">
                                      <p:cBhvr>
                                        <p:cTn id="39" dur="750" fill="hold"/>
                                        <p:tgtEl>
                                          <p:spTgt spid="54"/>
                                        </p:tgtEl>
                                        <p:attrNameLst>
                                          <p:attrName>ppt_h</p:attrName>
                                        </p:attrNameLst>
                                      </p:cBhvr>
                                      <p:tavLst>
                                        <p:tav tm="0">
                                          <p:val>
                                            <p:fltVal val="0"/>
                                          </p:val>
                                        </p:tav>
                                        <p:tav tm="100000">
                                          <p:val>
                                            <p:strVal val="#ppt_h"/>
                                          </p:val>
                                        </p:tav>
                                      </p:tavLst>
                                    </p:anim>
                                    <p:anim calcmode="lin" valueType="num">
                                      <p:cBhvr>
                                        <p:cTn id="40" dur="750" fill="hold"/>
                                        <p:tgtEl>
                                          <p:spTgt spid="54"/>
                                        </p:tgtEl>
                                        <p:attrNameLst>
                                          <p:attrName>style.rotation</p:attrName>
                                        </p:attrNameLst>
                                      </p:cBhvr>
                                      <p:tavLst>
                                        <p:tav tm="0">
                                          <p:val>
                                            <p:fltVal val="90"/>
                                          </p:val>
                                        </p:tav>
                                        <p:tav tm="100000">
                                          <p:val>
                                            <p:fltVal val="0"/>
                                          </p:val>
                                        </p:tav>
                                      </p:tavLst>
                                    </p:anim>
                                    <p:animEffect transition="in" filter="fade">
                                      <p:cBhvr>
                                        <p:cTn id="41" dur="750"/>
                                        <p:tgtEl>
                                          <p:spTgt spid="54"/>
                                        </p:tgtEl>
                                      </p:cBhvr>
                                    </p:animEffect>
                                  </p:childTnLst>
                                </p:cTn>
                              </p:par>
                            </p:childTnLst>
                          </p:cTn>
                        </p:par>
                        <p:par>
                          <p:cTn id="42" fill="hold">
                            <p:stCondLst>
                              <p:cond delay="6000"/>
                            </p:stCondLst>
                            <p:childTnLst>
                              <p:par>
                                <p:cTn id="43" presetID="31"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750" fill="hold"/>
                                        <p:tgtEl>
                                          <p:spTgt spid="64"/>
                                        </p:tgtEl>
                                        <p:attrNameLst>
                                          <p:attrName>ppt_w</p:attrName>
                                        </p:attrNameLst>
                                      </p:cBhvr>
                                      <p:tavLst>
                                        <p:tav tm="0">
                                          <p:val>
                                            <p:fltVal val="0"/>
                                          </p:val>
                                        </p:tav>
                                        <p:tav tm="100000">
                                          <p:val>
                                            <p:strVal val="#ppt_w"/>
                                          </p:val>
                                        </p:tav>
                                      </p:tavLst>
                                    </p:anim>
                                    <p:anim calcmode="lin" valueType="num">
                                      <p:cBhvr>
                                        <p:cTn id="46" dur="750" fill="hold"/>
                                        <p:tgtEl>
                                          <p:spTgt spid="64"/>
                                        </p:tgtEl>
                                        <p:attrNameLst>
                                          <p:attrName>ppt_h</p:attrName>
                                        </p:attrNameLst>
                                      </p:cBhvr>
                                      <p:tavLst>
                                        <p:tav tm="0">
                                          <p:val>
                                            <p:fltVal val="0"/>
                                          </p:val>
                                        </p:tav>
                                        <p:tav tm="100000">
                                          <p:val>
                                            <p:strVal val="#ppt_h"/>
                                          </p:val>
                                        </p:tav>
                                      </p:tavLst>
                                    </p:anim>
                                    <p:anim calcmode="lin" valueType="num">
                                      <p:cBhvr>
                                        <p:cTn id="47" dur="750" fill="hold"/>
                                        <p:tgtEl>
                                          <p:spTgt spid="64"/>
                                        </p:tgtEl>
                                        <p:attrNameLst>
                                          <p:attrName>style.rotation</p:attrName>
                                        </p:attrNameLst>
                                      </p:cBhvr>
                                      <p:tavLst>
                                        <p:tav tm="0">
                                          <p:val>
                                            <p:fltVal val="90"/>
                                          </p:val>
                                        </p:tav>
                                        <p:tav tm="100000">
                                          <p:val>
                                            <p:fltVal val="0"/>
                                          </p:val>
                                        </p:tav>
                                      </p:tavLst>
                                    </p:anim>
                                    <p:animEffect transition="in" filter="fade">
                                      <p:cBhvr>
                                        <p:cTn id="48" dur="750"/>
                                        <p:tgtEl>
                                          <p:spTgt spid="64"/>
                                        </p:tgtEl>
                                      </p:cBhvr>
                                    </p:animEffect>
                                  </p:childTnLst>
                                </p:cTn>
                              </p:par>
                            </p:childTnLst>
                          </p:cTn>
                        </p:par>
                        <p:par>
                          <p:cTn id="49" fill="hold">
                            <p:stCondLst>
                              <p:cond delay="6750"/>
                            </p:stCondLst>
                            <p:childTnLst>
                              <p:par>
                                <p:cTn id="50" presetID="22" presetClass="entr" presetSubtype="8"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1250"/>
                                        <p:tgtEl>
                                          <p:spTgt spid="4"/>
                                        </p:tgtEl>
                                      </p:cBhvr>
                                    </p:animEffect>
                                  </p:childTnLst>
                                </p:cTn>
                              </p:par>
                            </p:childTnLst>
                          </p:cTn>
                        </p:par>
                        <p:par>
                          <p:cTn id="53" fill="hold">
                            <p:stCondLst>
                              <p:cond delay="8000"/>
                            </p:stCondLst>
                            <p:childTnLst>
                              <p:par>
                                <p:cTn id="54" presetID="22" presetClass="entr" presetSubtype="8"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5411F-A226-4C48-9536-7D5E66384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48" y="-95250"/>
            <a:ext cx="3786188" cy="3786188"/>
          </a:xfrm>
          <a:prstGeom prst="rect">
            <a:avLst/>
          </a:prstGeom>
        </p:spPr>
      </p:pic>
      <p:sp>
        <p:nvSpPr>
          <p:cNvPr id="4" name="Rectangle: Rounded Corners 3">
            <a:extLst>
              <a:ext uri="{FF2B5EF4-FFF2-40B4-BE49-F238E27FC236}">
                <a16:creationId xmlns:a16="http://schemas.microsoft.com/office/drawing/2014/main" id="{1102F419-4831-405D-A24C-D53D3AE95F52}"/>
              </a:ext>
            </a:extLst>
          </p:cNvPr>
          <p:cNvSpPr/>
          <p:nvPr/>
        </p:nvSpPr>
        <p:spPr>
          <a:xfrm>
            <a:off x="4670611" y="374154"/>
            <a:ext cx="4299276" cy="789467"/>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rima Madurai" panose="00000500000000000000" pitchFamily="2" charset="0"/>
                <a:cs typeface="#9Slide03 Arima Madurai" panose="00000500000000000000" pitchFamily="2" charset="0"/>
              </a:rPr>
              <a:t>Làm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việc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nhóm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cặp</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CF10A726-CEB1-4FAE-8321-367C0E1180C0}"/>
              </a:ext>
            </a:extLst>
          </p:cNvPr>
          <p:cNvSpPr/>
          <p:nvPr/>
        </p:nvSpPr>
        <p:spPr>
          <a:xfrm>
            <a:off x="4664433" y="1898763"/>
            <a:ext cx="4346430" cy="1169404"/>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solidFill>
                  <a:schemeClr val="tx1"/>
                </a:solidFill>
                <a:latin typeface="#9Slide03 Arima Madurai" panose="00000500000000000000" pitchFamily="2" charset="0"/>
                <a:cs typeface="#9Slide03 Arima Madurai" panose="00000500000000000000" pitchFamily="2" charset="0"/>
              </a:rPr>
              <a:t>Đóng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vai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phỏng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vấn</a:t>
            </a:r>
            <a:r>
              <a:rPr lang="en-US" sz="2400" dirty="0">
                <a:solidFill>
                  <a:schemeClr val="tx1"/>
                </a:solidFill>
                <a:latin typeface="#9Slide03 Arima Madurai" panose="00000500000000000000" pitchFamily="2" charset="0"/>
                <a:cs typeface="#9Slide03 Arima Madurai" panose="00000500000000000000" pitchFamily="2" charset="0"/>
              </a:rPr>
              <a:t>: 1 </a:t>
            </a:r>
            <a:r>
              <a:rPr lang="en-US" sz="2400" dirty="0" err="1">
                <a:solidFill>
                  <a:schemeClr val="tx1"/>
                </a:solidFill>
                <a:latin typeface="#9Slide03 Arima Madurai" panose="00000500000000000000" pitchFamily="2" charset="0"/>
                <a:cs typeface="#9Slide03 Arima Madurai" panose="00000500000000000000" pitchFamily="2" charset="0"/>
              </a:rPr>
              <a:t>bạn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báo</a:t>
            </a:r>
            <a:r>
              <a:rPr lang="en-US" sz="2400" dirty="0">
                <a:solidFill>
                  <a:schemeClr val="tx1"/>
                </a:solidFill>
                <a:latin typeface="#9Slide03 Arima Madurai" panose="00000500000000000000" pitchFamily="2" charset="0"/>
                <a:cs typeface="#9Slide03 Arima Madurai" panose="00000500000000000000" pitchFamily="2" charset="0"/>
              </a:rPr>
              <a:t>, 1 </a:t>
            </a:r>
            <a:r>
              <a:rPr lang="en-US" sz="2400" dirty="0" err="1">
                <a:solidFill>
                  <a:schemeClr val="tx1"/>
                </a:solidFill>
                <a:latin typeface="#9Slide03 Arima Madurai" panose="00000500000000000000" pitchFamily="2" charset="0"/>
                <a:cs typeface="#9Slide03 Arima Madurai" panose="00000500000000000000" pitchFamily="2" charset="0"/>
              </a:rPr>
              <a:t>bạn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Chuyên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ngôn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ngữ</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1589CDF2-C151-4B19-A1A2-5728039DAA83}"/>
              </a:ext>
            </a:extLst>
          </p:cNvPr>
          <p:cNvSpPr/>
          <p:nvPr/>
        </p:nvSpPr>
        <p:spPr>
          <a:xfrm>
            <a:off x="4539049" y="3838941"/>
            <a:ext cx="4299276" cy="897677"/>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Hoàn </a:t>
            </a:r>
            <a:r>
              <a:rPr lang="en-US" sz="2400" dirty="0" err="1">
                <a:solidFill>
                  <a:schemeClr val="tx1"/>
                </a:solidFill>
                <a:latin typeface="#9Slide03 Arima Madurai" panose="00000500000000000000" pitchFamily="2" charset="0"/>
                <a:cs typeface="#9Slide03 Arima Madurai" panose="00000500000000000000" pitchFamily="2" charset="0"/>
              </a:rPr>
              <a:t>thiện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Phiếu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phỏng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vấn</a:t>
            </a:r>
            <a:endParaRPr lang="en-US" sz="2400" dirty="0">
              <a:solidFill>
                <a:schemeClr val="tx1"/>
              </a:solidFill>
              <a:latin typeface="#9Slide03 Arima Madurai" panose="00000500000000000000" pitchFamily="2" charset="0"/>
              <a:cs typeface="#9Slide03 Arima Madurai" panose="00000500000000000000" pitchFamily="2" charset="0"/>
            </a:endParaRPr>
          </a:p>
          <a:p>
            <a:pPr algn="ctr"/>
            <a:r>
              <a:rPr lang="en-US" sz="2400" dirty="0">
                <a:solidFill>
                  <a:schemeClr val="tx1"/>
                </a:solidFill>
                <a:latin typeface="#9Slide03 Arima Madurai" panose="00000500000000000000" pitchFamily="2" charset="0"/>
                <a:cs typeface="#9Slide03 Arima Madurai" panose="00000500000000000000" pitchFamily="2" charset="0"/>
              </a:rPr>
              <a:t>(</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đổi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vai</a:t>
            </a:r>
            <a:r>
              <a:rPr lang="en-US" sz="2400" dirty="0">
                <a:solidFill>
                  <a:schemeClr val="tx1"/>
                </a:solidFill>
                <a:latin typeface="#9Slide03 Arima Madurai" panose="00000500000000000000" pitchFamily="2" charset="0"/>
                <a:cs typeface="#9Slide03 Arima Madurai" panose="00000500000000000000" pitchFamily="2" charset="0"/>
              </a:rPr>
              <a:t> qua </a:t>
            </a:r>
            <a:r>
              <a:rPr lang="en-US" sz="2400" dirty="0" err="1">
                <a:solidFill>
                  <a:schemeClr val="tx1"/>
                </a:solidFill>
                <a:latin typeface="#9Slide03 Arima Madurai" panose="00000500000000000000" pitchFamily="2" charset="0"/>
                <a:cs typeface="#9Slide03 Arima Madurai" panose="00000500000000000000" pitchFamily="2" charset="0"/>
              </a:rPr>
              <a:t>lại</a:t>
            </a:r>
            <a:r>
              <a:rPr lang="en-US" sz="2400" dirty="0">
                <a:solidFill>
                  <a:schemeClr val="tx1"/>
                </a:solidFill>
                <a:latin typeface="#9Slide03 Arima Madurai" panose="00000500000000000000" pitchFamily="2" charset="0"/>
                <a:cs typeface="#9Slide03 Arima Madurai" panose="00000500000000000000" pitchFamily="2" charset="0"/>
              </a:rPr>
              <a:t>)</a:t>
            </a:r>
          </a:p>
        </p:txBody>
      </p:sp>
      <p:pic>
        <p:nvPicPr>
          <p:cNvPr id="7" name="Picture 6">
            <a:extLst>
              <a:ext uri="{FF2B5EF4-FFF2-40B4-BE49-F238E27FC236}">
                <a16:creationId xmlns:a16="http://schemas.microsoft.com/office/drawing/2014/main" id="{A0EC428A-EF15-44D9-AC93-FB1A204D1B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937680" y="1087917"/>
            <a:ext cx="1052624" cy="1052624"/>
          </a:xfrm>
          <a:prstGeom prst="rect">
            <a:avLst/>
          </a:prstGeom>
        </p:spPr>
      </p:pic>
      <p:pic>
        <p:nvPicPr>
          <p:cNvPr id="8" name="Picture 7">
            <a:extLst>
              <a:ext uri="{FF2B5EF4-FFF2-40B4-BE49-F238E27FC236}">
                <a16:creationId xmlns:a16="http://schemas.microsoft.com/office/drawing/2014/main" id="{608AFBBC-DC12-45D1-B442-980A71068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6172200" y="2975672"/>
            <a:ext cx="1052624" cy="1052624"/>
          </a:xfrm>
          <a:prstGeom prst="rect">
            <a:avLst/>
          </a:prstGeom>
        </p:spPr>
      </p:pic>
      <p:sp>
        <p:nvSpPr>
          <p:cNvPr id="9" name="Hộp Văn bản 8">
            <a:extLst>
              <a:ext uri="{FF2B5EF4-FFF2-40B4-BE49-F238E27FC236}">
                <a16:creationId xmlns:a16="http://schemas.microsoft.com/office/drawing/2014/main" id="{A6890B96-F1A4-66BC-B23B-F7068B0A451E}"/>
              </a:ext>
            </a:extLst>
          </p:cNvPr>
          <p:cNvSpPr txBox="1"/>
          <p:nvPr/>
        </p:nvSpPr>
        <p:spPr>
          <a:xfrm>
            <a:off x="505386" y="3409950"/>
            <a:ext cx="2743200"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just"/>
            <a:r>
              <a:rPr lang="nl-NL" sz="2200" b="1" kern="100" dirty="0">
                <a:ln/>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Hãy chỉ ra đặc điểm của một bài phỏng vấn thể hiện qua văn bản này?</a:t>
            </a:r>
            <a:endParaRPr lang="vi-VN" sz="2200" b="1" kern="100" dirty="0">
              <a:ln/>
              <a:solidFill>
                <a:schemeClr val="accent4"/>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8">
            <a:extLst>
              <a:ext uri="{FF2B5EF4-FFF2-40B4-BE49-F238E27FC236}">
                <a16:creationId xmlns:a16="http://schemas.microsoft.com/office/drawing/2014/main" id="{630D79B8-BEC7-A993-ED6F-1EFFB7D0A74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67024" y="1087917"/>
            <a:ext cx="1900194"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31" presetClass="exit" presetSubtype="0" fill="hold" nodeType="withEffect">
                                  <p:stCondLst>
                                    <p:cond delay="123000"/>
                                  </p:stCondLst>
                                  <p:iterate type="lt">
                                    <p:tmPct val="5000"/>
                                  </p:iterate>
                                  <p:childTnLst>
                                    <p:anim calcmode="lin" valueType="num">
                                      <p:cBhvr>
                                        <p:cTn id="25" dur="1000"/>
                                        <p:tgtEl>
                                          <p:spTgt spid="10"/>
                                        </p:tgtEl>
                                        <p:attrNameLst>
                                          <p:attrName>ppt_w</p:attrName>
                                        </p:attrNameLst>
                                      </p:cBhvr>
                                      <p:tavLst>
                                        <p:tav tm="0">
                                          <p:val>
                                            <p:strVal val="ppt_w"/>
                                          </p:val>
                                        </p:tav>
                                        <p:tav tm="100000">
                                          <p:val>
                                            <p:fltVal val="0"/>
                                          </p:val>
                                        </p:tav>
                                      </p:tavLst>
                                    </p:anim>
                                    <p:anim calcmode="lin" valueType="num">
                                      <p:cBhvr>
                                        <p:cTn id="26" dur="1000"/>
                                        <p:tgtEl>
                                          <p:spTgt spid="10"/>
                                        </p:tgtEl>
                                        <p:attrNameLst>
                                          <p:attrName>ppt_h</p:attrName>
                                        </p:attrNameLst>
                                      </p:cBhvr>
                                      <p:tavLst>
                                        <p:tav tm="0">
                                          <p:val>
                                            <p:strVal val="ppt_h"/>
                                          </p:val>
                                        </p:tav>
                                        <p:tav tm="100000">
                                          <p:val>
                                            <p:fltVal val="0"/>
                                          </p:val>
                                        </p:tav>
                                      </p:tavLst>
                                    </p:anim>
                                    <p:anim calcmode="lin" valueType="num">
                                      <p:cBhvr>
                                        <p:cTn id="27" dur="1000"/>
                                        <p:tgtEl>
                                          <p:spTgt spid="10"/>
                                        </p:tgtEl>
                                        <p:attrNameLst>
                                          <p:attrName>style.rotation</p:attrName>
                                        </p:attrNameLst>
                                      </p:cBhvr>
                                      <p:tavLst>
                                        <p:tav tm="0">
                                          <p:val>
                                            <p:fltVal val="0"/>
                                          </p:val>
                                        </p:tav>
                                        <p:tav tm="100000">
                                          <p:val>
                                            <p:fltVal val="90"/>
                                          </p:val>
                                        </p:tav>
                                      </p:tavLst>
                                    </p:anim>
                                    <p:animEffect transition="out" filter="fade">
                                      <p:cBhvr>
                                        <p:cTn id="28" dur="1000"/>
                                        <p:tgtEl>
                                          <p:spTgt spid="10"/>
                                        </p:tgtEl>
                                      </p:cBhvr>
                                    </p:animEffect>
                                    <p:set>
                                      <p:cBhvr>
                                        <p:cTn id="2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50008" y="57150"/>
            <a:ext cx="4243984" cy="903898"/>
          </a:xfrm>
          <a:prstGeom prst="roundRect">
            <a:avLst>
              <a:gd name="adj" fmla="val 50000"/>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3.4. </a:t>
            </a:r>
            <a:r>
              <a:rPr lang="en-US" b="1" dirty="0" err="1">
                <a:solidFill>
                  <a:srgbClr val="FF0000"/>
                </a:solidFill>
                <a:latin typeface="Times New Roman" panose="02020603050405020304" pitchFamily="18" charset="0"/>
                <a:cs typeface="Times New Roman" panose="02020603050405020304" pitchFamily="18" charset="0"/>
              </a:rPr>
              <a:t>Đặc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một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phỏng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vấn</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423721" y="1743074"/>
            <a:ext cx="1865584" cy="326707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Có câu hỏi phản biện đối với người được phỏng vấn nhằm làm cho cuộc phỏng vấn có lượng thông tin đầy đủ, </a:t>
            </a:r>
            <a:r>
              <a:rPr lang="vi-VN" b="1" dirty="0" err="1">
                <a:latin typeface="Times New Roman" panose="02020603050405020304" pitchFamily="18" charset="0"/>
                <a:cs typeface="Times New Roman" panose="02020603050405020304" pitchFamily="18" charset="0"/>
              </a:rPr>
              <a:t>logic</a:t>
            </a:r>
            <a:r>
              <a:rPr lang="vi-VN" b="1" dirty="0">
                <a:latin typeface="Times New Roman" panose="02020603050405020304" pitchFamily="18" charset="0"/>
                <a:cs typeface="Times New Roman" panose="02020603050405020304" pitchFamily="18" charset="0"/>
              </a:rPr>
              <a:t> và mạch lạc.</a:t>
            </a:r>
          </a:p>
          <a:p>
            <a:endParaRPr lang="en-US" b="1" dirty="0">
              <a:solidFill>
                <a:srgbClr val="0070C0"/>
              </a:solidFill>
              <a:latin typeface="Times New Roman" panose="02020603050405020304" pitchFamily="18" charset="0"/>
              <a:cs typeface="Times New Roman" panose="02020603050405020304" pitchFamily="18" charset="0"/>
            </a:endParaRPr>
          </a:p>
        </p:txBody>
      </p:sp>
      <p:cxnSp>
        <p:nvCxnSpPr>
          <p:cNvPr id="17" name="Straight Arrow Connector 16"/>
          <p:cNvCxnSpPr>
            <a:cxnSpLocks/>
            <a:stCxn id="9" idx="2"/>
            <a:endCxn id="16" idx="0"/>
          </p:cNvCxnSpPr>
          <p:nvPr/>
        </p:nvCxnSpPr>
        <p:spPr>
          <a:xfrm>
            <a:off x="4572000" y="961048"/>
            <a:ext cx="1784513" cy="7820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208234" y="1743074"/>
            <a:ext cx="1829496" cy="3267075"/>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Câu trả lời phỏng vấn chi tiết, đầy đủ và cung cấp các thông tin cần thiết và thêm các thông tin khác để làm rõ vấn đề.</a:t>
            </a:r>
          </a:p>
          <a:p>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22" name="Straight Arrow Connector 21"/>
          <p:cNvCxnSpPr>
            <a:cxnSpLocks/>
            <a:stCxn id="9" idx="2"/>
            <a:endCxn id="21" idx="0"/>
          </p:cNvCxnSpPr>
          <p:nvPr/>
        </p:nvCxnSpPr>
        <p:spPr>
          <a:xfrm>
            <a:off x="4572000" y="961048"/>
            <a:ext cx="3550982" cy="7820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30029" y="1750377"/>
            <a:ext cx="1540881" cy="3259243"/>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Đây là cuộc phỏng vấn trực tiếp giữa Trần Đăng Khoa và nhà văn Tô Hoài.</a:t>
            </a:r>
          </a:p>
          <a:p>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30" name="Straight Arrow Connector 29"/>
          <p:cNvCxnSpPr>
            <a:cxnSpLocks/>
            <a:stCxn id="9" idx="2"/>
            <a:endCxn id="29" idx="0"/>
          </p:cNvCxnSpPr>
          <p:nvPr/>
        </p:nvCxnSpPr>
        <p:spPr>
          <a:xfrm flipH="1">
            <a:off x="900470" y="961048"/>
            <a:ext cx="3671530" cy="7893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9" name="Rounded Rectangle 28">
            <a:extLst>
              <a:ext uri="{FF2B5EF4-FFF2-40B4-BE49-F238E27FC236}">
                <a16:creationId xmlns:a16="http://schemas.microsoft.com/office/drawing/2014/main" id="{166AAAC9-BD8F-481B-8D1D-B82D1C622AF8}"/>
              </a:ext>
            </a:extLst>
          </p:cNvPr>
          <p:cNvSpPr/>
          <p:nvPr/>
        </p:nvSpPr>
        <p:spPr>
          <a:xfrm>
            <a:off x="1742955" y="1777489"/>
            <a:ext cx="1871466" cy="323017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Gợi tính chân thực, khách quan và thể hiện sự am hiểu tỏ tường của nhà văn Tô Hoài trong việc nhìn nhận Hà Nội xưa và nay.</a:t>
            </a:r>
          </a:p>
          <a:p>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50" name="Straight Arrow Connector 49">
            <a:extLst>
              <a:ext uri="{FF2B5EF4-FFF2-40B4-BE49-F238E27FC236}">
                <a16:creationId xmlns:a16="http://schemas.microsoft.com/office/drawing/2014/main" id="{BD4A0CFC-00F8-4065-B4CC-A0467CBCDA27}"/>
              </a:ext>
            </a:extLst>
          </p:cNvPr>
          <p:cNvCxnSpPr>
            <a:cxnSpLocks/>
            <a:stCxn id="9" idx="2"/>
            <a:endCxn id="49" idx="0"/>
          </p:cNvCxnSpPr>
          <p:nvPr/>
        </p:nvCxnSpPr>
        <p:spPr>
          <a:xfrm flipH="1">
            <a:off x="2678688" y="961048"/>
            <a:ext cx="1893312" cy="8164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8" name="Rounded Rectangle 28">
            <a:extLst>
              <a:ext uri="{FF2B5EF4-FFF2-40B4-BE49-F238E27FC236}">
                <a16:creationId xmlns:a16="http://schemas.microsoft.com/office/drawing/2014/main" id="{F0FEF8A5-C76C-4C4F-A5DB-BD2E40BD152F}"/>
              </a:ext>
            </a:extLst>
          </p:cNvPr>
          <p:cNvSpPr/>
          <p:nvPr/>
        </p:nvSpPr>
        <p:spPr>
          <a:xfrm>
            <a:off x="3681289" y="1743075"/>
            <a:ext cx="1736943" cy="3267074"/>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Câu hỏi phỏng vấn đi thẳng vào vấn đề, ngắn gọn và đánh đúng trọng tâm các thông tin liên quan tới phố phường Hà Nội</a:t>
            </a:r>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DFF9C269-E1F8-4068-8A18-1695CA7D3C24}"/>
              </a:ext>
            </a:extLst>
          </p:cNvPr>
          <p:cNvCxnSpPr>
            <a:cxnSpLocks/>
            <a:stCxn id="9" idx="2"/>
            <a:endCxn id="58" idx="0"/>
          </p:cNvCxnSpPr>
          <p:nvPr/>
        </p:nvCxnSpPr>
        <p:spPr>
          <a:xfrm flipH="1">
            <a:off x="4549761" y="961048"/>
            <a:ext cx="22239" cy="78202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Horizont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0.70"/>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arn(inHorizontal)">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1000" fill="hold"/>
                                        <p:tgtEl>
                                          <p:spTgt spid="49"/>
                                        </p:tgtEl>
                                        <p:attrNameLst>
                                          <p:attrName>ppt_w</p:attrName>
                                        </p:attrNameLst>
                                      </p:cBhvr>
                                      <p:tavLst>
                                        <p:tav tm="0">
                                          <p:val>
                                            <p:strVal val="#ppt_w*0.70"/>
                                          </p:val>
                                        </p:tav>
                                        <p:tav tm="100000">
                                          <p:val>
                                            <p:strVal val="#ppt_w"/>
                                          </p:val>
                                        </p:tav>
                                      </p:tavLst>
                                    </p:anim>
                                    <p:anim calcmode="lin" valueType="num">
                                      <p:cBhvr>
                                        <p:cTn id="32" dur="1000" fill="hold"/>
                                        <p:tgtEl>
                                          <p:spTgt spid="49"/>
                                        </p:tgtEl>
                                        <p:attrNameLst>
                                          <p:attrName>ppt_h</p:attrName>
                                        </p:attrNameLst>
                                      </p:cBhvr>
                                      <p:tavLst>
                                        <p:tav tm="0">
                                          <p:val>
                                            <p:strVal val="#ppt_h"/>
                                          </p:val>
                                        </p:tav>
                                        <p:tav tm="100000">
                                          <p:val>
                                            <p:strVal val="#ppt_h"/>
                                          </p:val>
                                        </p:tav>
                                      </p:tavLst>
                                    </p:anim>
                                    <p:animEffect transition="in" filter="fade">
                                      <p:cBhvr>
                                        <p:cTn id="33" dur="10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barn(inHorizontal)">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p:cTn id="43" dur="1000" fill="hold"/>
                                        <p:tgtEl>
                                          <p:spTgt spid="58"/>
                                        </p:tgtEl>
                                        <p:attrNameLst>
                                          <p:attrName>ppt_w</p:attrName>
                                        </p:attrNameLst>
                                      </p:cBhvr>
                                      <p:tavLst>
                                        <p:tav tm="0">
                                          <p:val>
                                            <p:strVal val="#ppt_w*0.70"/>
                                          </p:val>
                                        </p:tav>
                                        <p:tav tm="100000">
                                          <p:val>
                                            <p:strVal val="#ppt_w"/>
                                          </p:val>
                                        </p:tav>
                                      </p:tavLst>
                                    </p:anim>
                                    <p:anim calcmode="lin" valueType="num">
                                      <p:cBhvr>
                                        <p:cTn id="44" dur="1000" fill="hold"/>
                                        <p:tgtEl>
                                          <p:spTgt spid="58"/>
                                        </p:tgtEl>
                                        <p:attrNameLst>
                                          <p:attrName>ppt_h</p:attrName>
                                        </p:attrNameLst>
                                      </p:cBhvr>
                                      <p:tavLst>
                                        <p:tav tm="0">
                                          <p:val>
                                            <p:strVal val="#ppt_h"/>
                                          </p:val>
                                        </p:tav>
                                        <p:tav tm="100000">
                                          <p:val>
                                            <p:strVal val="#ppt_h"/>
                                          </p:val>
                                        </p:tav>
                                      </p:tavLst>
                                    </p:anim>
                                    <p:animEffect transition="in" filter="fade">
                                      <p:cBhvr>
                                        <p:cTn id="45" dur="1000"/>
                                        <p:tgtEl>
                                          <p:spTgt spid="5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strVal val="#ppt_w*0.70"/>
                                          </p:val>
                                        </p:tav>
                                        <p:tav tm="100000">
                                          <p:val>
                                            <p:strVal val="#ppt_w"/>
                                          </p:val>
                                        </p:tav>
                                      </p:tavLst>
                                    </p:anim>
                                    <p:anim calcmode="lin" valueType="num">
                                      <p:cBhvr>
                                        <p:cTn id="56" dur="1000" fill="hold"/>
                                        <p:tgtEl>
                                          <p:spTgt spid="16"/>
                                        </p:tgtEl>
                                        <p:attrNameLst>
                                          <p:attrName>ppt_h</p:attrName>
                                        </p:attrNameLst>
                                      </p:cBhvr>
                                      <p:tavLst>
                                        <p:tav tm="0">
                                          <p:val>
                                            <p:strVal val="#ppt_h"/>
                                          </p:val>
                                        </p:tav>
                                        <p:tav tm="100000">
                                          <p:val>
                                            <p:strVal val="#ppt_h"/>
                                          </p:val>
                                        </p:tav>
                                      </p:tavLst>
                                    </p:anim>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Horizont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ppt_w</p:attrName>
                                        </p:attrNameLst>
                                      </p:cBhvr>
                                      <p:tavLst>
                                        <p:tav tm="0">
                                          <p:val>
                                            <p:strVal val="#ppt_w*0.70"/>
                                          </p:val>
                                        </p:tav>
                                        <p:tav tm="100000">
                                          <p:val>
                                            <p:strVal val="#ppt_w"/>
                                          </p:val>
                                        </p:tav>
                                      </p:tavLst>
                                    </p:anim>
                                    <p:anim calcmode="lin" valueType="num">
                                      <p:cBhvr>
                                        <p:cTn id="68" dur="1000" fill="hold"/>
                                        <p:tgtEl>
                                          <p:spTgt spid="21"/>
                                        </p:tgtEl>
                                        <p:attrNameLst>
                                          <p:attrName>ppt_h</p:attrName>
                                        </p:attrNameLst>
                                      </p:cBhvr>
                                      <p:tavLst>
                                        <p:tav tm="0">
                                          <p:val>
                                            <p:strVal val="#ppt_h"/>
                                          </p:val>
                                        </p:tav>
                                        <p:tav tm="100000">
                                          <p:val>
                                            <p:strVal val="#ppt_h"/>
                                          </p:val>
                                        </p:tav>
                                      </p:tavLst>
                                    </p:anim>
                                    <p:animEffect transition="in" filter="fade">
                                      <p:cBhvr>
                                        <p:cTn id="6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1" grpId="0" animBg="1"/>
      <p:bldP spid="29" grpId="0" animBg="1"/>
      <p:bldP spid="49"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2249051"/>
            <a:ext cx="5086890" cy="732031"/>
            <a:chOff x="-1458165" y="3139037"/>
            <a:chExt cx="9269406" cy="1067750"/>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016513"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347343" y="3166824"/>
              <a:ext cx="8158584" cy="870171"/>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8" name="Hộp Văn bản 7">
            <a:extLst>
              <a:ext uri="{FF2B5EF4-FFF2-40B4-BE49-F238E27FC236}">
                <a16:creationId xmlns:a16="http://schemas.microsoft.com/office/drawing/2014/main" id="{9C46C620-58A9-7C50-B703-AB58D77BF3DA}"/>
              </a:ext>
            </a:extLst>
          </p:cNvPr>
          <p:cNvSpPr txBox="1"/>
          <p:nvPr/>
        </p:nvSpPr>
        <p:spPr>
          <a:xfrm>
            <a:off x="3200400" y="2274338"/>
            <a:ext cx="4610686" cy="596574"/>
          </a:xfrm>
          <a:prstGeom prst="rect">
            <a:avLst/>
          </a:prstGeom>
          <a:noFill/>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lang="vi-VN" altLang="zh-CN" sz="2800" b="1" kern="0" dirty="0">
                <a:solidFill>
                  <a:srgbClr val="FF0000"/>
                </a:solidFill>
                <a:latin typeface="Times New Roman" panose="02020603050405020304" pitchFamily="18" charset="0"/>
                <a:ea typeface="华康方圆体W7(P)" pitchFamily="82" charset="-122"/>
                <a:cs typeface="Times New Roman" panose="02020603050405020304" pitchFamily="18" charset="0"/>
              </a:rPr>
              <a:t>IV. Tổng kết</a:t>
            </a:r>
            <a:endParaRPr kumimoji="0" lang="zh-CN"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Tree>
    <p:extLst>
      <p:ext uri="{BB962C8B-B14F-4D97-AF65-F5344CB8AC3E}">
        <p14:creationId xmlns:p14="http://schemas.microsoft.com/office/powerpoint/2010/main" val="1184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thực vật, khung ảnh, khung&#10;&#10;Mô tả được tạo tự động">
            <a:extLst>
              <a:ext uri="{FF2B5EF4-FFF2-40B4-BE49-F238E27FC236}">
                <a16:creationId xmlns:a16="http://schemas.microsoft.com/office/drawing/2014/main" id="{360111DB-BF76-AFC5-9012-CE8AF87776B4}"/>
              </a:ext>
            </a:extLst>
          </p:cNvPr>
          <p:cNvPicPr>
            <a:picLocks noChangeAspect="1"/>
          </p:cNvPicPr>
          <p:nvPr/>
        </p:nvPicPr>
        <p:blipFill>
          <a:blip r:embed="rId2">
            <a:extLst>
              <a:ext uri="{28A0092B-C50C-407E-A947-70E740481C1C}">
                <a14:useLocalDpi xmlns:a14="http://schemas.microsoft.com/office/drawing/2010/main" val="0"/>
              </a:ext>
            </a:extLst>
          </a:blip>
          <a:srcRect t="9990" b="5756"/>
          <a:stretch/>
        </p:blipFill>
        <p:spPr>
          <a:xfrm>
            <a:off x="10046" y="77509"/>
            <a:ext cx="9143980" cy="5142539"/>
          </a:xfrm>
          <a:prstGeom prst="rect">
            <a:avLst/>
          </a:prstGeom>
        </p:spPr>
      </p:pic>
      <p:grpSp>
        <p:nvGrpSpPr>
          <p:cNvPr id="4" name="Nhóm 3">
            <a:extLst>
              <a:ext uri="{FF2B5EF4-FFF2-40B4-BE49-F238E27FC236}">
                <a16:creationId xmlns:a16="http://schemas.microsoft.com/office/drawing/2014/main" id="{E2BFEB17-B21C-5AC8-06F7-9BEFF2F71FB5}"/>
              </a:ext>
            </a:extLst>
          </p:cNvPr>
          <p:cNvGrpSpPr/>
          <p:nvPr/>
        </p:nvGrpSpPr>
        <p:grpSpPr>
          <a:xfrm>
            <a:off x="533400" y="361949"/>
            <a:ext cx="7772400" cy="4704041"/>
            <a:chOff x="1902956" y="549591"/>
            <a:chExt cx="7247652" cy="4282448"/>
          </a:xfrm>
        </p:grpSpPr>
        <p:sp>
          <p:nvSpPr>
            <p:cNvPr id="5" name="Hình Bầu dục 4">
              <a:extLst>
                <a:ext uri="{FF2B5EF4-FFF2-40B4-BE49-F238E27FC236}">
                  <a16:creationId xmlns:a16="http://schemas.microsoft.com/office/drawing/2014/main" id="{2B2A7EC0-8656-3CA3-E05A-48C3529165C0}"/>
                </a:ext>
              </a:extLst>
            </p:cNvPr>
            <p:cNvSpPr/>
            <p:nvPr/>
          </p:nvSpPr>
          <p:spPr>
            <a:xfrm>
              <a:off x="3667565" y="2838460"/>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6" name="Hình Bầu dục 5">
              <a:extLst>
                <a:ext uri="{FF2B5EF4-FFF2-40B4-BE49-F238E27FC236}">
                  <a16:creationId xmlns:a16="http://schemas.microsoft.com/office/drawing/2014/main" id="{31AC6ABC-641B-3854-6821-B9437EC9F6E7}"/>
                </a:ext>
              </a:extLst>
            </p:cNvPr>
            <p:cNvSpPr/>
            <p:nvPr/>
          </p:nvSpPr>
          <p:spPr>
            <a:xfrm>
              <a:off x="3540024" y="3042851"/>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7" name="Hình Bầu dục 6">
              <a:extLst>
                <a:ext uri="{FF2B5EF4-FFF2-40B4-BE49-F238E27FC236}">
                  <a16:creationId xmlns:a16="http://schemas.microsoft.com/office/drawing/2014/main" id="{A88E3343-7C17-ABC8-3C90-16766984A752}"/>
                </a:ext>
              </a:extLst>
            </p:cNvPr>
            <p:cNvSpPr/>
            <p:nvPr/>
          </p:nvSpPr>
          <p:spPr>
            <a:xfrm>
              <a:off x="3388023" y="3219809"/>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9" name="Hình Bầu dục 8">
              <a:extLst>
                <a:ext uri="{FF2B5EF4-FFF2-40B4-BE49-F238E27FC236}">
                  <a16:creationId xmlns:a16="http://schemas.microsoft.com/office/drawing/2014/main" id="{6178437D-A53A-0820-D0BD-A53E9E73D5E6}"/>
                </a:ext>
              </a:extLst>
            </p:cNvPr>
            <p:cNvSpPr/>
            <p:nvPr/>
          </p:nvSpPr>
          <p:spPr>
            <a:xfrm>
              <a:off x="3569725" y="781414"/>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0" name="Hình Bầu dục 9">
              <a:extLst>
                <a:ext uri="{FF2B5EF4-FFF2-40B4-BE49-F238E27FC236}">
                  <a16:creationId xmlns:a16="http://schemas.microsoft.com/office/drawing/2014/main" id="{2CE313AE-4CEA-F14C-BCA6-B852E9F2EE37}"/>
                </a:ext>
              </a:extLst>
            </p:cNvPr>
            <p:cNvSpPr/>
            <p:nvPr/>
          </p:nvSpPr>
          <p:spPr>
            <a:xfrm>
              <a:off x="3764240" y="665502"/>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1" name="Hình Bầu dục 10">
              <a:extLst>
                <a:ext uri="{FF2B5EF4-FFF2-40B4-BE49-F238E27FC236}">
                  <a16:creationId xmlns:a16="http://schemas.microsoft.com/office/drawing/2014/main" id="{8C2F5B69-BC73-9EE0-F1DB-4CFE40473B6E}"/>
                </a:ext>
              </a:extLst>
            </p:cNvPr>
            <p:cNvSpPr/>
            <p:nvPr/>
          </p:nvSpPr>
          <p:spPr>
            <a:xfrm>
              <a:off x="3958172" y="549591"/>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2" name="Hình Bầu dục 11">
              <a:extLst>
                <a:ext uri="{FF2B5EF4-FFF2-40B4-BE49-F238E27FC236}">
                  <a16:creationId xmlns:a16="http://schemas.microsoft.com/office/drawing/2014/main" id="{6756B67C-09D4-97CE-6139-535F946A2DE2}"/>
                </a:ext>
              </a:extLst>
            </p:cNvPr>
            <p:cNvSpPr/>
            <p:nvPr/>
          </p:nvSpPr>
          <p:spPr>
            <a:xfrm>
              <a:off x="4152104" y="665502"/>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3" name="Hình Bầu dục 12">
              <a:extLst>
                <a:ext uri="{FF2B5EF4-FFF2-40B4-BE49-F238E27FC236}">
                  <a16:creationId xmlns:a16="http://schemas.microsoft.com/office/drawing/2014/main" id="{C1F21715-DDA7-D9A4-D4F2-509333983504}"/>
                </a:ext>
              </a:extLst>
            </p:cNvPr>
            <p:cNvSpPr/>
            <p:nvPr/>
          </p:nvSpPr>
          <p:spPr>
            <a:xfrm>
              <a:off x="4346619" y="781414"/>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4" name="Hình Bầu dục 13">
              <a:extLst>
                <a:ext uri="{FF2B5EF4-FFF2-40B4-BE49-F238E27FC236}">
                  <a16:creationId xmlns:a16="http://schemas.microsoft.com/office/drawing/2014/main" id="{50E93503-BDA7-3453-EB87-7A5165BCD447}"/>
                </a:ext>
              </a:extLst>
            </p:cNvPr>
            <p:cNvSpPr/>
            <p:nvPr/>
          </p:nvSpPr>
          <p:spPr>
            <a:xfrm>
              <a:off x="3958172" y="794164"/>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5" name="Hình Bầu dục 14">
              <a:extLst>
                <a:ext uri="{FF2B5EF4-FFF2-40B4-BE49-F238E27FC236}">
                  <a16:creationId xmlns:a16="http://schemas.microsoft.com/office/drawing/2014/main" id="{6419C6DE-1A09-6BFF-2148-4749B4FF659B}"/>
                </a:ext>
              </a:extLst>
            </p:cNvPr>
            <p:cNvSpPr/>
            <p:nvPr/>
          </p:nvSpPr>
          <p:spPr>
            <a:xfrm>
              <a:off x="3958172" y="1038738"/>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6" name="Hình tự do: Hình 15">
              <a:extLst>
                <a:ext uri="{FF2B5EF4-FFF2-40B4-BE49-F238E27FC236}">
                  <a16:creationId xmlns:a16="http://schemas.microsoft.com/office/drawing/2014/main" id="{D4297EBB-618B-2CE3-4ECE-266CE7A40706}"/>
                </a:ext>
              </a:extLst>
            </p:cNvPr>
            <p:cNvSpPr/>
            <p:nvPr/>
          </p:nvSpPr>
          <p:spPr>
            <a:xfrm>
              <a:off x="2773613" y="3306365"/>
              <a:ext cx="5742333" cy="1525674"/>
            </a:xfrm>
            <a:custGeom>
              <a:avLst/>
              <a:gdLst>
                <a:gd name="connsiteX0" fmla="*/ 0 w 3140186"/>
                <a:gd name="connsiteY0" fmla="*/ 140385 h 842291"/>
                <a:gd name="connsiteX1" fmla="*/ 140385 w 3140186"/>
                <a:gd name="connsiteY1" fmla="*/ 0 h 842291"/>
                <a:gd name="connsiteX2" fmla="*/ 2999801 w 3140186"/>
                <a:gd name="connsiteY2" fmla="*/ 0 h 842291"/>
                <a:gd name="connsiteX3" fmla="*/ 3140186 w 3140186"/>
                <a:gd name="connsiteY3" fmla="*/ 140385 h 842291"/>
                <a:gd name="connsiteX4" fmla="*/ 3140186 w 3140186"/>
                <a:gd name="connsiteY4" fmla="*/ 701906 h 842291"/>
                <a:gd name="connsiteX5" fmla="*/ 2999801 w 3140186"/>
                <a:gd name="connsiteY5" fmla="*/ 842291 h 842291"/>
                <a:gd name="connsiteX6" fmla="*/ 140385 w 3140186"/>
                <a:gd name="connsiteY6" fmla="*/ 842291 h 842291"/>
                <a:gd name="connsiteX7" fmla="*/ 0 w 3140186"/>
                <a:gd name="connsiteY7" fmla="*/ 701906 h 842291"/>
                <a:gd name="connsiteX8" fmla="*/ 0 w 3140186"/>
                <a:gd name="connsiteY8" fmla="*/ 140385 h 8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0186" h="842291">
                  <a:moveTo>
                    <a:pt x="0" y="140385"/>
                  </a:moveTo>
                  <a:cubicBezTo>
                    <a:pt x="0" y="62853"/>
                    <a:pt x="62853" y="0"/>
                    <a:pt x="140385" y="0"/>
                  </a:cubicBezTo>
                  <a:lnTo>
                    <a:pt x="2999801" y="0"/>
                  </a:lnTo>
                  <a:cubicBezTo>
                    <a:pt x="3077333" y="0"/>
                    <a:pt x="3140186" y="62853"/>
                    <a:pt x="3140186" y="140385"/>
                  </a:cubicBezTo>
                  <a:lnTo>
                    <a:pt x="3140186" y="701906"/>
                  </a:lnTo>
                  <a:cubicBezTo>
                    <a:pt x="3140186" y="779438"/>
                    <a:pt x="3077333" y="842291"/>
                    <a:pt x="2999801" y="842291"/>
                  </a:cubicBezTo>
                  <a:lnTo>
                    <a:pt x="140385" y="842291"/>
                  </a:lnTo>
                  <a:cubicBezTo>
                    <a:pt x="62853" y="842291"/>
                    <a:pt x="0" y="779438"/>
                    <a:pt x="0" y="701906"/>
                  </a:cubicBezTo>
                  <a:lnTo>
                    <a:pt x="0" y="140385"/>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705790" tIns="178277" rIns="178277" bIns="178277" numCol="1" spcCol="1270" anchor="ctr" anchorCtr="0">
              <a:noAutofit/>
            </a:bodyPr>
            <a:lstStyle/>
            <a:p>
              <a:pPr marL="0" lvl="0" indent="0" algn="l" defTabSz="1600200">
                <a:lnSpc>
                  <a:spcPct val="90000"/>
                </a:lnSpc>
                <a:spcBef>
                  <a:spcPct val="0"/>
                </a:spcBef>
                <a:spcAft>
                  <a:spcPct val="35000"/>
                </a:spcAft>
                <a:buNone/>
              </a:pPr>
              <a:endParaRPr lang="vi-VN" sz="3600" kern="1200"/>
            </a:p>
          </p:txBody>
        </p:sp>
        <p:sp>
          <p:nvSpPr>
            <p:cNvPr id="17" name="Hình Bầu dục 16">
              <a:extLst>
                <a:ext uri="{FF2B5EF4-FFF2-40B4-BE49-F238E27FC236}">
                  <a16:creationId xmlns:a16="http://schemas.microsoft.com/office/drawing/2014/main" id="{043D1099-0162-6455-B2CD-0D67565701E7}"/>
                </a:ext>
              </a:extLst>
            </p:cNvPr>
            <p:cNvSpPr/>
            <p:nvPr/>
          </p:nvSpPr>
          <p:spPr>
            <a:xfrm>
              <a:off x="1902956" y="2926326"/>
              <a:ext cx="1666768" cy="1455850"/>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dirty="0"/>
            </a:p>
          </p:txBody>
        </p:sp>
        <p:sp>
          <p:nvSpPr>
            <p:cNvPr id="18" name="Hình tự do: Hình 17">
              <a:extLst>
                <a:ext uri="{FF2B5EF4-FFF2-40B4-BE49-F238E27FC236}">
                  <a16:creationId xmlns:a16="http://schemas.microsoft.com/office/drawing/2014/main" id="{5C51499A-DD92-0B77-AB34-7040DF6C2DC2}"/>
                </a:ext>
              </a:extLst>
            </p:cNvPr>
            <p:cNvSpPr/>
            <p:nvPr/>
          </p:nvSpPr>
          <p:spPr>
            <a:xfrm>
              <a:off x="4297698" y="811095"/>
              <a:ext cx="4852910" cy="2070653"/>
            </a:xfrm>
            <a:custGeom>
              <a:avLst/>
              <a:gdLst>
                <a:gd name="connsiteX0" fmla="*/ 0 w 3140186"/>
                <a:gd name="connsiteY0" fmla="*/ 140385 h 842291"/>
                <a:gd name="connsiteX1" fmla="*/ 140385 w 3140186"/>
                <a:gd name="connsiteY1" fmla="*/ 0 h 842291"/>
                <a:gd name="connsiteX2" fmla="*/ 2999801 w 3140186"/>
                <a:gd name="connsiteY2" fmla="*/ 0 h 842291"/>
                <a:gd name="connsiteX3" fmla="*/ 3140186 w 3140186"/>
                <a:gd name="connsiteY3" fmla="*/ 140385 h 842291"/>
                <a:gd name="connsiteX4" fmla="*/ 3140186 w 3140186"/>
                <a:gd name="connsiteY4" fmla="*/ 701906 h 842291"/>
                <a:gd name="connsiteX5" fmla="*/ 2999801 w 3140186"/>
                <a:gd name="connsiteY5" fmla="*/ 842291 h 842291"/>
                <a:gd name="connsiteX6" fmla="*/ 140385 w 3140186"/>
                <a:gd name="connsiteY6" fmla="*/ 842291 h 842291"/>
                <a:gd name="connsiteX7" fmla="*/ 0 w 3140186"/>
                <a:gd name="connsiteY7" fmla="*/ 701906 h 842291"/>
                <a:gd name="connsiteX8" fmla="*/ 0 w 3140186"/>
                <a:gd name="connsiteY8" fmla="*/ 140385 h 8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0186" h="842291">
                  <a:moveTo>
                    <a:pt x="0" y="140385"/>
                  </a:moveTo>
                  <a:cubicBezTo>
                    <a:pt x="0" y="62853"/>
                    <a:pt x="62853" y="0"/>
                    <a:pt x="140385" y="0"/>
                  </a:cubicBezTo>
                  <a:lnTo>
                    <a:pt x="2999801" y="0"/>
                  </a:lnTo>
                  <a:cubicBezTo>
                    <a:pt x="3077333" y="0"/>
                    <a:pt x="3140186" y="62853"/>
                    <a:pt x="3140186" y="140385"/>
                  </a:cubicBezTo>
                  <a:lnTo>
                    <a:pt x="3140186" y="701906"/>
                  </a:lnTo>
                  <a:cubicBezTo>
                    <a:pt x="3140186" y="779438"/>
                    <a:pt x="3077333" y="842291"/>
                    <a:pt x="2999801" y="842291"/>
                  </a:cubicBezTo>
                  <a:lnTo>
                    <a:pt x="140385" y="842291"/>
                  </a:lnTo>
                  <a:cubicBezTo>
                    <a:pt x="62853" y="842291"/>
                    <a:pt x="0" y="779438"/>
                    <a:pt x="0" y="701906"/>
                  </a:cubicBezTo>
                  <a:lnTo>
                    <a:pt x="0" y="140385"/>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705790" tIns="178277" rIns="178277" bIns="178277" numCol="1" spcCol="1270" anchor="ctr" anchorCtr="0">
              <a:noAutofit/>
            </a:bodyPr>
            <a:lstStyle/>
            <a:p>
              <a:pPr marL="0" lvl="0" indent="0" algn="l" defTabSz="1600200">
                <a:lnSpc>
                  <a:spcPct val="90000"/>
                </a:lnSpc>
                <a:spcBef>
                  <a:spcPct val="0"/>
                </a:spcBef>
                <a:spcAft>
                  <a:spcPct val="35000"/>
                </a:spcAft>
                <a:buNone/>
              </a:pPr>
              <a:endParaRPr lang="vi-VN" sz="3600" kern="1200"/>
            </a:p>
          </p:txBody>
        </p:sp>
        <p:sp>
          <p:nvSpPr>
            <p:cNvPr id="19" name="Hình Bầu dục 18">
              <a:extLst>
                <a:ext uri="{FF2B5EF4-FFF2-40B4-BE49-F238E27FC236}">
                  <a16:creationId xmlns:a16="http://schemas.microsoft.com/office/drawing/2014/main" id="{A6AB0E3B-7F55-36C2-7A30-CE5753647EED}"/>
                </a:ext>
              </a:extLst>
            </p:cNvPr>
            <p:cNvSpPr/>
            <p:nvPr/>
          </p:nvSpPr>
          <p:spPr>
            <a:xfrm>
              <a:off x="2850699" y="1280457"/>
              <a:ext cx="1729239" cy="1455850"/>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grpSp>
      <p:sp>
        <p:nvSpPr>
          <p:cNvPr id="21" name="Hộp Văn bản 20">
            <a:extLst>
              <a:ext uri="{FF2B5EF4-FFF2-40B4-BE49-F238E27FC236}">
                <a16:creationId xmlns:a16="http://schemas.microsoft.com/office/drawing/2014/main" id="{E984B4A3-9D9A-D764-8FD2-162F8DD93F93}"/>
              </a:ext>
            </a:extLst>
          </p:cNvPr>
          <p:cNvSpPr txBox="1"/>
          <p:nvPr/>
        </p:nvSpPr>
        <p:spPr>
          <a:xfrm>
            <a:off x="1580492" y="1430890"/>
            <a:ext cx="1752600" cy="655436"/>
          </a:xfrm>
          <a:prstGeom prst="rect">
            <a:avLst/>
          </a:prstGeom>
          <a:noFill/>
        </p:spPr>
        <p:txBody>
          <a:bodyPr wrap="square">
            <a:spAutoFit/>
          </a:bodyPr>
          <a:lstStyle/>
          <a:p>
            <a:pPr algn="just">
              <a:lnSpc>
                <a:spcPct val="105000"/>
              </a:lnSpc>
            </a:pPr>
            <a:r>
              <a:rPr lang="vi-VN"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4.1. Nội dung</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nghĩa</a:t>
            </a:r>
            <a:endParaRPr lang="vi-VN"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22">
            <a:extLst>
              <a:ext uri="{FF2B5EF4-FFF2-40B4-BE49-F238E27FC236}">
                <a16:creationId xmlns:a16="http://schemas.microsoft.com/office/drawing/2014/main" id="{317693DA-D3F9-C2AD-0D04-F005864DB32E}"/>
              </a:ext>
            </a:extLst>
          </p:cNvPr>
          <p:cNvSpPr txBox="1"/>
          <p:nvPr/>
        </p:nvSpPr>
        <p:spPr>
          <a:xfrm>
            <a:off x="523543" y="3155865"/>
            <a:ext cx="4626048" cy="364587"/>
          </a:xfrm>
          <a:prstGeom prst="rect">
            <a:avLst/>
          </a:prstGeom>
          <a:noFill/>
        </p:spPr>
        <p:txBody>
          <a:bodyPr wrap="square">
            <a:spAutoFit/>
          </a:bodyPr>
          <a:lstStyle/>
          <a:p>
            <a:pPr algn="just">
              <a:lnSpc>
                <a:spcPct val="105000"/>
              </a:lnSpc>
            </a:pPr>
            <a:r>
              <a:rPr lang="fr-FR"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vi-VN"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Hộp Văn bản 24">
            <a:extLst>
              <a:ext uri="{FF2B5EF4-FFF2-40B4-BE49-F238E27FC236}">
                <a16:creationId xmlns:a16="http://schemas.microsoft.com/office/drawing/2014/main" id="{CFFABDCF-F101-920A-E42B-C817692F9721}"/>
              </a:ext>
            </a:extLst>
          </p:cNvPr>
          <p:cNvSpPr txBox="1"/>
          <p:nvPr/>
        </p:nvSpPr>
        <p:spPr>
          <a:xfrm>
            <a:off x="3475967" y="546225"/>
            <a:ext cx="5018136" cy="216982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 cấp thông tin </a:t>
            </a:r>
            <a:r>
              <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rPr>
              <a:t>về Hà Nội: tên các phố, khu vực địa chính, các mặt hàng nổi tiếng, tính cách người Hà Nội, Hà Nội qua dòng chảy của thời gian giúp độc giả hiểu hơn về thủ đô qua các phương diện: con người, địa danh, tên phố,....</a:t>
            </a:r>
          </a:p>
          <a:p>
            <a:pPr algn="just"/>
            <a:r>
              <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rPr>
              <a:t>- Qua đó, ta thấy được cái nhìn trực quan, sâu sắc, sự am hiểu tường tận và tình yêu đối với thủ đô của nhà văn Tô Hoài.</a:t>
            </a:r>
          </a:p>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Hộp Văn bản 26">
            <a:extLst>
              <a:ext uri="{FF2B5EF4-FFF2-40B4-BE49-F238E27FC236}">
                <a16:creationId xmlns:a16="http://schemas.microsoft.com/office/drawing/2014/main" id="{B1E544D6-881C-FC9B-3FEB-C1CC79BEC5B6}"/>
              </a:ext>
            </a:extLst>
          </p:cNvPr>
          <p:cNvSpPr txBox="1"/>
          <p:nvPr/>
        </p:nvSpPr>
        <p:spPr>
          <a:xfrm>
            <a:off x="2329749" y="3307482"/>
            <a:ext cx="5476971"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Ngôn ngữ phỏng vấn dễ hiểu, giải thích cặn kẽ, đầy đủ thông tin.</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Thông tin dựa trên sự trải nghiệm, quan sát, và sự thu thập thông tin có thể kiểm chứng của nhà văn Tô Hoài.</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Câu hỏi và câu trả lời ăn khớp nhau, giúp người đọc hình dung rõ hơn về Hà Nội.</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99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72E31F-F3E1-4613-AB9D-A66AF6845BB9}"/>
              </a:ext>
            </a:extLst>
          </p:cNvPr>
          <p:cNvPicPr>
            <a:picLocks noChangeAspect="1"/>
          </p:cNvPicPr>
          <p:nvPr/>
        </p:nvPicPr>
        <p:blipFill rotWithShape="1">
          <a:blip r:embed="rId3">
            <a:extLst>
              <a:ext uri="{28A0092B-C50C-407E-A947-70E740481C1C}">
                <a14:useLocalDpi xmlns:a14="http://schemas.microsoft.com/office/drawing/2010/main" val="0"/>
              </a:ext>
            </a:extLst>
          </a:blip>
          <a:srcRect t="4300" b="15047"/>
          <a:stretch/>
        </p:blipFill>
        <p:spPr>
          <a:xfrm>
            <a:off x="220266" y="0"/>
            <a:ext cx="8703469" cy="5143500"/>
          </a:xfrm>
          <a:prstGeom prst="rect">
            <a:avLst/>
          </a:prstGeom>
        </p:spPr>
      </p:pic>
      <p:sp>
        <p:nvSpPr>
          <p:cNvPr id="9" name="TextBox 8">
            <a:extLst>
              <a:ext uri="{FF2B5EF4-FFF2-40B4-BE49-F238E27FC236}">
                <a16:creationId xmlns:a16="http://schemas.microsoft.com/office/drawing/2014/main" id="{B035D74F-CED1-49E2-8F5A-4A9A77883518}"/>
              </a:ext>
            </a:extLst>
          </p:cNvPr>
          <p:cNvSpPr txBox="1"/>
          <p:nvPr/>
        </p:nvSpPr>
        <p:spPr>
          <a:xfrm>
            <a:off x="692546" y="1428750"/>
            <a:ext cx="7758907" cy="2554545"/>
          </a:xfrm>
          <a:prstGeom prst="rect">
            <a:avLst/>
          </a:prstGeom>
          <a:noFill/>
        </p:spPr>
        <p:txBody>
          <a:bodyPr wrap="square">
            <a:spAutoFit/>
          </a:bodyPr>
          <a:lstStyle/>
          <a:p>
            <a:r>
              <a:rPr lang="en-US" sz="3200" b="1" i="1" u="sng" dirty="0" smtClean="0">
                <a:solidFill>
                  <a:srgbClr val="7030A0"/>
                </a:solidFill>
                <a:latin typeface="Times New Roman" panose="02020603050405020304" pitchFamily="18" charset="0"/>
                <a:cs typeface="Times New Roman" panose="02020603050405020304" pitchFamily="18" charset="0"/>
              </a:rPr>
              <a:t>LUYỆN TẬP</a:t>
            </a:r>
            <a:r>
              <a:rPr lang="vi-VN" sz="3200" b="1" i="1" u="sng" dirty="0" smtClean="0">
                <a:solidFill>
                  <a:srgbClr val="7030A0"/>
                </a:solidFill>
                <a:latin typeface="Times New Roman" panose="02020603050405020304" pitchFamily="18" charset="0"/>
                <a:cs typeface="Times New Roman" panose="02020603050405020304" pitchFamily="18" charset="0"/>
              </a:rPr>
              <a:t>:</a:t>
            </a:r>
            <a:endParaRPr lang="vi-VN" sz="3200" b="1" i="1" u="sng" dirty="0">
              <a:solidFill>
                <a:srgbClr val="7030A0"/>
              </a:solidFill>
              <a:latin typeface="Times New Roman" panose="02020603050405020304" pitchFamily="18" charset="0"/>
              <a:cs typeface="Times New Roman" panose="02020603050405020304" pitchFamily="18" charset="0"/>
            </a:endParaRPr>
          </a:p>
          <a:p>
            <a:r>
              <a:rPr lang="vi-VN" sz="3200" b="1" i="1" dirty="0">
                <a:latin typeface="Times New Roman" panose="02020603050405020304" pitchFamily="18" charset="0"/>
                <a:cs typeface="Times New Roman" panose="02020603050405020304" pitchFamily="18" charset="0"/>
              </a:rPr>
              <a:t>	</a:t>
            </a:r>
            <a:r>
              <a:rPr lang="nl-NL" sz="3200" b="1" i="1" dirty="0">
                <a:latin typeface="Times New Roman" panose="02020603050405020304" pitchFamily="18" charset="0"/>
                <a:cs typeface="Times New Roman" panose="02020603050405020304" pitchFamily="18" charset="0"/>
              </a:rPr>
              <a:t>Hãy viết một đọan văn (khoảng 3-5 câu) giải thích lý do vì sao nhà văn </a:t>
            </a:r>
            <a:r>
              <a:rPr lang="vi-VN" sz="3200" b="1" i="1" dirty="0">
                <a:latin typeface="Times New Roman" panose="02020603050405020304" pitchFamily="18" charset="0"/>
                <a:cs typeface="Times New Roman" panose="02020603050405020304" pitchFamily="18" charset="0"/>
              </a:rPr>
              <a:t>Tô Hoài trả lời được những câu hỏi phỏng vấn </a:t>
            </a:r>
            <a:r>
              <a:rPr lang="nl-NL" sz="3200" b="1" i="1" dirty="0">
                <a:latin typeface="Times New Roman" panose="02020603050405020304" pitchFamily="18" charset="0"/>
                <a:cs typeface="Times New Roman" panose="02020603050405020304" pitchFamily="18" charset="0"/>
              </a:rPr>
              <a:t>một cách đầy đủ và ấn tượng.</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10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7A2E6D-82FA-4407-8981-8F0C4E0AE138}"/>
              </a:ext>
            </a:extLst>
          </p:cNvPr>
          <p:cNvGrpSpPr/>
          <p:nvPr/>
        </p:nvGrpSpPr>
        <p:grpSpPr>
          <a:xfrm>
            <a:off x="2131779" y="425824"/>
            <a:ext cx="6635282" cy="1112884"/>
            <a:chOff x="2057400" y="996576"/>
            <a:chExt cx="7077634" cy="1187076"/>
          </a:xfrm>
        </p:grpSpPr>
        <p:sp>
          <p:nvSpPr>
            <p:cNvPr id="9" name="Rectangle: Rounded Corners 8">
              <a:extLst>
                <a:ext uri="{FF2B5EF4-FFF2-40B4-BE49-F238E27FC236}">
                  <a16:creationId xmlns:a16="http://schemas.microsoft.com/office/drawing/2014/main" id="{1417AE06-9B04-4F17-84ED-D84A8D99325A}"/>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7" name="Rectangle: Rounded Corners 6">
              <a:extLst>
                <a:ext uri="{FF2B5EF4-FFF2-40B4-BE49-F238E27FC236}">
                  <a16:creationId xmlns:a16="http://schemas.microsoft.com/office/drawing/2014/main" id="{85D6DC79-7B4B-47D8-B585-A3A7853F9EA6}"/>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8" name="Rectangle: Rounded Corners 7">
              <a:extLst>
                <a:ext uri="{FF2B5EF4-FFF2-40B4-BE49-F238E27FC236}">
                  <a16:creationId xmlns:a16="http://schemas.microsoft.com/office/drawing/2014/main" id="{8755D12B-1849-4AE8-A4EB-183AE516BD92}"/>
                </a:ext>
              </a:extLst>
            </p:cNvPr>
            <p:cNvSpPr/>
            <p:nvPr/>
          </p:nvSpPr>
          <p:spPr>
            <a:xfrm>
              <a:off x="2057400" y="996576"/>
              <a:ext cx="1117600" cy="1079500"/>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grpSp>
      <p:grpSp>
        <p:nvGrpSpPr>
          <p:cNvPr id="11" name="Group 10">
            <a:extLst>
              <a:ext uri="{FF2B5EF4-FFF2-40B4-BE49-F238E27FC236}">
                <a16:creationId xmlns:a16="http://schemas.microsoft.com/office/drawing/2014/main" id="{7690C3F0-44F8-41DB-880F-3CBD94C6570D}"/>
              </a:ext>
            </a:extLst>
          </p:cNvPr>
          <p:cNvGrpSpPr/>
          <p:nvPr/>
        </p:nvGrpSpPr>
        <p:grpSpPr>
          <a:xfrm>
            <a:off x="2131779" y="2015308"/>
            <a:ext cx="6635282" cy="1112884"/>
            <a:chOff x="2057400" y="996576"/>
            <a:chExt cx="7077634" cy="1187076"/>
          </a:xfrm>
        </p:grpSpPr>
        <p:sp>
          <p:nvSpPr>
            <p:cNvPr id="12" name="Rectangle: Rounded Corners 11">
              <a:extLst>
                <a:ext uri="{FF2B5EF4-FFF2-40B4-BE49-F238E27FC236}">
                  <a16:creationId xmlns:a16="http://schemas.microsoft.com/office/drawing/2014/main" id="{70799ADE-C31E-428F-A64E-3BB62B2146FF}"/>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3" name="Rectangle: Rounded Corners 12">
              <a:extLst>
                <a:ext uri="{FF2B5EF4-FFF2-40B4-BE49-F238E27FC236}">
                  <a16:creationId xmlns:a16="http://schemas.microsoft.com/office/drawing/2014/main" id="{29C0916D-9714-4B9D-ABCB-FF1AAB14F93A}"/>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4" name="Rectangle: Rounded Corners 13">
              <a:extLst>
                <a:ext uri="{FF2B5EF4-FFF2-40B4-BE49-F238E27FC236}">
                  <a16:creationId xmlns:a16="http://schemas.microsoft.com/office/drawing/2014/main" id="{DCED312D-993A-4FEE-A31F-2E9EDD7A9616}"/>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2</a:t>
              </a:r>
            </a:p>
          </p:txBody>
        </p:sp>
      </p:grpSp>
      <p:grpSp>
        <p:nvGrpSpPr>
          <p:cNvPr id="15" name="Group 14">
            <a:extLst>
              <a:ext uri="{FF2B5EF4-FFF2-40B4-BE49-F238E27FC236}">
                <a16:creationId xmlns:a16="http://schemas.microsoft.com/office/drawing/2014/main" id="{79B7CEE8-D0A0-4E8C-B97F-50EB333C0D33}"/>
              </a:ext>
            </a:extLst>
          </p:cNvPr>
          <p:cNvGrpSpPr/>
          <p:nvPr/>
        </p:nvGrpSpPr>
        <p:grpSpPr>
          <a:xfrm>
            <a:off x="2131779" y="3533355"/>
            <a:ext cx="6635282" cy="1112884"/>
            <a:chOff x="2057400" y="996576"/>
            <a:chExt cx="7077634" cy="1187076"/>
          </a:xfrm>
        </p:grpSpPr>
        <p:sp>
          <p:nvSpPr>
            <p:cNvPr id="16" name="Rectangle: Rounded Corners 15">
              <a:extLst>
                <a:ext uri="{FF2B5EF4-FFF2-40B4-BE49-F238E27FC236}">
                  <a16:creationId xmlns:a16="http://schemas.microsoft.com/office/drawing/2014/main" id="{87C11B02-BB69-4B4A-B3FA-6EE56EAFCAF0}"/>
                </a:ext>
              </a:extLst>
            </p:cNvPr>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7" name="Rectangle: Rounded Corners 16">
              <a:extLst>
                <a:ext uri="{FF2B5EF4-FFF2-40B4-BE49-F238E27FC236}">
                  <a16:creationId xmlns:a16="http://schemas.microsoft.com/office/drawing/2014/main" id="{A2D23F22-F0BC-4ED9-90D8-529DB998107A}"/>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8" name="Rectangle: Rounded Corners 17">
              <a:extLst>
                <a:ext uri="{FF2B5EF4-FFF2-40B4-BE49-F238E27FC236}">
                  <a16:creationId xmlns:a16="http://schemas.microsoft.com/office/drawing/2014/main" id="{EE65FD4D-4D7D-4DB9-9A3B-030EC1AE8BAF}"/>
                </a:ext>
              </a:extLst>
            </p:cNvPr>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3</a:t>
              </a:r>
            </a:p>
          </p:txBody>
        </p:sp>
      </p:grpSp>
      <p:grpSp>
        <p:nvGrpSpPr>
          <p:cNvPr id="19" name="Group 18">
            <a:extLst>
              <a:ext uri="{FF2B5EF4-FFF2-40B4-BE49-F238E27FC236}">
                <a16:creationId xmlns:a16="http://schemas.microsoft.com/office/drawing/2014/main" id="{D2E2EF4E-8634-433D-8929-88DCF63DD757}"/>
              </a:ext>
            </a:extLst>
          </p:cNvPr>
          <p:cNvGrpSpPr/>
          <p:nvPr/>
        </p:nvGrpSpPr>
        <p:grpSpPr>
          <a:xfrm>
            <a:off x="322710" y="454399"/>
            <a:ext cx="1420366" cy="4148978"/>
            <a:chOff x="2142566" y="-2457076"/>
            <a:chExt cx="2692701" cy="4640728"/>
          </a:xfrm>
        </p:grpSpPr>
        <p:sp>
          <p:nvSpPr>
            <p:cNvPr id="21" name="Rectangle: Rounded Corners 20">
              <a:extLst>
                <a:ext uri="{FF2B5EF4-FFF2-40B4-BE49-F238E27FC236}">
                  <a16:creationId xmlns:a16="http://schemas.microsoft.com/office/drawing/2014/main" id="{3DAAE5E4-F423-467B-82A1-F8581303DB97}"/>
                </a:ext>
              </a:extLst>
            </p:cNvPr>
            <p:cNvSpPr/>
            <p:nvPr/>
          </p:nvSpPr>
          <p:spPr>
            <a:xfrm>
              <a:off x="2142566" y="-2457076"/>
              <a:ext cx="2692701" cy="4640728"/>
            </a:xfrm>
            <a:prstGeom prst="roundRect">
              <a:avLst>
                <a:gd name="adj" fmla="val 28432"/>
              </a:avLst>
            </a:prstGeom>
            <a:solidFill>
              <a:srgbClr val="FEE6FB"/>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22" name="Rectangle: Rounded Corners 21">
              <a:extLst>
                <a:ext uri="{FF2B5EF4-FFF2-40B4-BE49-F238E27FC236}">
                  <a16:creationId xmlns:a16="http://schemas.microsoft.com/office/drawing/2014/main" id="{EB3B644D-F336-4BE6-9C88-31E11BF72D48}"/>
                </a:ext>
              </a:extLst>
            </p:cNvPr>
            <p:cNvSpPr/>
            <p:nvPr/>
          </p:nvSpPr>
          <p:spPr>
            <a:xfrm>
              <a:off x="2367525" y="-2302124"/>
              <a:ext cx="2256210" cy="4389561"/>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grpSp>
      <p:sp>
        <p:nvSpPr>
          <p:cNvPr id="23" name="TextBox 22">
            <a:extLst>
              <a:ext uri="{FF2B5EF4-FFF2-40B4-BE49-F238E27FC236}">
                <a16:creationId xmlns:a16="http://schemas.microsoft.com/office/drawing/2014/main" id="{3533F712-251C-4240-89E8-A18848D6D394}"/>
              </a:ext>
            </a:extLst>
          </p:cNvPr>
          <p:cNvSpPr txBox="1"/>
          <p:nvPr/>
        </p:nvSpPr>
        <p:spPr>
          <a:xfrm rot="16200000">
            <a:off x="-1254614" y="1731753"/>
            <a:ext cx="4572000" cy="1650580"/>
          </a:xfrm>
          <a:prstGeom prst="rect">
            <a:avLst/>
          </a:prstGeom>
          <a:noFill/>
        </p:spPr>
        <p:txBody>
          <a:bodyPr wrap="square">
            <a:spAutoFit/>
          </a:bodyPr>
          <a:lstStyle/>
          <a:p>
            <a:pPr algn="ctr"/>
            <a:r>
              <a:rPr lang="en-US" sz="5063" dirty="0" err="1">
                <a:solidFill>
                  <a:srgbClr val="FF0000"/>
                </a:solidFill>
                <a:latin typeface="#9Slide05 SVNCookie" panose="020B0606040200020203" pitchFamily="34" charset="0"/>
              </a:rPr>
              <a:t>Hướng</a:t>
            </a:r>
            <a:r>
              <a:rPr lang="en-US" sz="5063" dirty="0">
                <a:solidFill>
                  <a:srgbClr val="FF0000"/>
                </a:solidFill>
                <a:latin typeface="#9Slide05 SVNCookie" panose="020B0606040200020203" pitchFamily="34" charset="0"/>
              </a:rPr>
              <a:t> </a:t>
            </a:r>
            <a:r>
              <a:rPr lang="en-US" sz="5063" dirty="0" err="1">
                <a:solidFill>
                  <a:srgbClr val="FF0000"/>
                </a:solidFill>
                <a:latin typeface="#9Slide05 SVNCookie" panose="020B0606040200020203" pitchFamily="34" charset="0"/>
              </a:rPr>
              <a:t>dẫn</a:t>
            </a:r>
            <a:r>
              <a:rPr lang="en-US" sz="5063" dirty="0">
                <a:solidFill>
                  <a:srgbClr val="FF0000"/>
                </a:solidFill>
                <a:latin typeface="#9Slide05 SVNCookie" panose="020B0606040200020203" pitchFamily="34" charset="0"/>
              </a:rPr>
              <a:t> </a:t>
            </a:r>
            <a:r>
              <a:rPr lang="en-US" sz="5063" dirty="0" err="1">
                <a:solidFill>
                  <a:srgbClr val="FF0000"/>
                </a:solidFill>
                <a:latin typeface="#9Slide05 SVNCookie" panose="020B0606040200020203" pitchFamily="34" charset="0"/>
              </a:rPr>
              <a:t>tự</a:t>
            </a:r>
            <a:r>
              <a:rPr lang="en-US" sz="5063" dirty="0">
                <a:solidFill>
                  <a:srgbClr val="FF0000"/>
                </a:solidFill>
                <a:latin typeface="#9Slide05 SVNCookie" panose="020B0606040200020203" pitchFamily="34" charset="0"/>
              </a:rPr>
              <a:t> </a:t>
            </a:r>
            <a:r>
              <a:rPr lang="en-US" sz="5063" dirty="0" err="1">
                <a:solidFill>
                  <a:srgbClr val="FF0000"/>
                </a:solidFill>
                <a:latin typeface="#9Slide05 SVNCookie" panose="020B0606040200020203" pitchFamily="34" charset="0"/>
              </a:rPr>
              <a:t>học</a:t>
            </a:r>
            <a:endParaRPr lang="en-US" sz="5063" dirty="0">
              <a:solidFill>
                <a:srgbClr val="FF0000"/>
              </a:solidFill>
              <a:latin typeface="#9Slide05 SVNCookie" panose="020B0606040200020203" pitchFamily="34" charset="0"/>
            </a:endParaRPr>
          </a:p>
        </p:txBody>
      </p:sp>
      <p:sp>
        <p:nvSpPr>
          <p:cNvPr id="24" name="TextBox 23">
            <a:extLst>
              <a:ext uri="{FF2B5EF4-FFF2-40B4-BE49-F238E27FC236}">
                <a16:creationId xmlns:a16="http://schemas.microsoft.com/office/drawing/2014/main" id="{FF9FD553-151C-41D3-956F-532D84D5789A}"/>
              </a:ext>
            </a:extLst>
          </p:cNvPr>
          <p:cNvSpPr txBox="1"/>
          <p:nvPr/>
        </p:nvSpPr>
        <p:spPr>
          <a:xfrm>
            <a:off x="3256150" y="438090"/>
            <a:ext cx="5396472" cy="1015663"/>
          </a:xfrm>
          <a:prstGeom prst="rect">
            <a:avLst/>
          </a:prstGeom>
          <a:noFill/>
        </p:spPr>
        <p:txBody>
          <a:bodyPr wrap="square">
            <a:spAutoFit/>
          </a:bodyPr>
          <a:lstStyle/>
          <a:p>
            <a:pPr algn="just"/>
            <a:r>
              <a:rPr lang="en-US" sz="3000" dirty="0" err="1">
                <a:latin typeface="#9Slide05 SVNCookie" panose="020B0606040200020203" pitchFamily="34" charset="0"/>
              </a:rPr>
              <a:t>Ôn</a:t>
            </a:r>
            <a:r>
              <a:rPr lang="en-US" sz="3000" dirty="0">
                <a:latin typeface="#9Slide05 SVNCookie" panose="020B0606040200020203" pitchFamily="34" charset="0"/>
              </a:rPr>
              <a:t> </a:t>
            </a:r>
            <a:r>
              <a:rPr lang="en-US" sz="3000" dirty="0" err="1">
                <a:latin typeface="#9Slide05 SVNCookie" panose="020B0606040200020203" pitchFamily="34" charset="0"/>
              </a:rPr>
              <a:t>tập</a:t>
            </a:r>
            <a:r>
              <a:rPr lang="en-US" sz="3000" dirty="0">
                <a:latin typeface="#9Slide05 SVNCookie" panose="020B0606040200020203" pitchFamily="34" charset="0"/>
              </a:rPr>
              <a:t> </a:t>
            </a:r>
            <a:r>
              <a:rPr lang="en-US" sz="3000" dirty="0" err="1">
                <a:latin typeface="#9Slide05 SVNCookie" panose="020B0606040200020203" pitchFamily="34" charset="0"/>
              </a:rPr>
              <a:t>kiến</a:t>
            </a:r>
            <a:r>
              <a:rPr lang="en-US" sz="3000" dirty="0">
                <a:latin typeface="#9Slide05 SVNCookie" panose="020B0606040200020203" pitchFamily="34" charset="0"/>
              </a:rPr>
              <a:t> </a:t>
            </a:r>
            <a:r>
              <a:rPr lang="en-US" sz="3000" dirty="0" err="1">
                <a:latin typeface="#9Slide05 SVNCookie" panose="020B0606040200020203" pitchFamily="34" charset="0"/>
              </a:rPr>
              <a:t>thức</a:t>
            </a:r>
            <a:r>
              <a:rPr lang="en-US" sz="3000" dirty="0">
                <a:latin typeface="#9Slide05 SVNCookie" panose="020B0606040200020203" pitchFamily="34" charset="0"/>
              </a:rPr>
              <a:t> + </a:t>
            </a:r>
            <a:r>
              <a:rPr lang="en-US" sz="3000" dirty="0" err="1">
                <a:latin typeface="#9Slide05 SVNCookie" panose="020B0606040200020203" pitchFamily="34" charset="0"/>
              </a:rPr>
              <a:t>Hoàn</a:t>
            </a:r>
            <a:r>
              <a:rPr lang="en-US" sz="3000" dirty="0">
                <a:latin typeface="#9Slide05 SVNCookie" panose="020B0606040200020203" pitchFamily="34" charset="0"/>
              </a:rPr>
              <a:t> </a:t>
            </a:r>
            <a:r>
              <a:rPr lang="en-US" sz="3000" dirty="0" err="1">
                <a:latin typeface="#9Slide05 SVNCookie" panose="020B0606040200020203" pitchFamily="34" charset="0"/>
              </a:rPr>
              <a:t>thiện</a:t>
            </a:r>
            <a:r>
              <a:rPr lang="en-US" sz="3000" dirty="0">
                <a:latin typeface="#9Slide05 SVNCookie" panose="020B0606040200020203" pitchFamily="34" charset="0"/>
              </a:rPr>
              <a:t> </a:t>
            </a:r>
            <a:r>
              <a:rPr lang="en-US" sz="3000" dirty="0" err="1">
                <a:latin typeface="#9Slide05 SVNCookie" panose="020B0606040200020203" pitchFamily="34" charset="0"/>
              </a:rPr>
              <a:t>bài</a:t>
            </a:r>
            <a:r>
              <a:rPr lang="en-US" sz="3000" dirty="0">
                <a:latin typeface="#9Slide05 SVNCookie" panose="020B0606040200020203" pitchFamily="34" charset="0"/>
              </a:rPr>
              <a:t> </a:t>
            </a:r>
            <a:r>
              <a:rPr lang="en-US" sz="3000" dirty="0" err="1">
                <a:latin typeface="#9Slide05 SVNCookie" panose="020B0606040200020203" pitchFamily="34" charset="0"/>
              </a:rPr>
              <a:t>tập</a:t>
            </a:r>
            <a:r>
              <a:rPr lang="en-US" sz="3000" dirty="0">
                <a:latin typeface="#9Slide05 SVNCookie" panose="020B0606040200020203" pitchFamily="34" charset="0"/>
              </a:rPr>
              <a:t> </a:t>
            </a:r>
            <a:r>
              <a:rPr lang="en-US" sz="3000" dirty="0" err="1">
                <a:latin typeface="#9Slide05 SVNCookie" panose="020B0606040200020203" pitchFamily="34" charset="0"/>
              </a:rPr>
              <a:t>về</a:t>
            </a:r>
            <a:r>
              <a:rPr lang="en-US" sz="3000" dirty="0">
                <a:latin typeface="#9Slide05 SVNCookie" panose="020B0606040200020203" pitchFamily="34" charset="0"/>
              </a:rPr>
              <a:t> </a:t>
            </a:r>
            <a:r>
              <a:rPr lang="en-US" sz="3000" dirty="0" err="1">
                <a:latin typeface="#9Slide05 SVNCookie" panose="020B0606040200020203" pitchFamily="34" charset="0"/>
              </a:rPr>
              <a:t>nhà</a:t>
            </a:r>
            <a:endParaRPr lang="en-US" sz="3000" dirty="0">
              <a:latin typeface="#9Slide05 SVNCookie" panose="020B0606040200020203" pitchFamily="34" charset="0"/>
            </a:endParaRPr>
          </a:p>
        </p:txBody>
      </p:sp>
    </p:spTree>
    <p:extLst>
      <p:ext uri="{BB962C8B-B14F-4D97-AF65-F5344CB8AC3E}">
        <p14:creationId xmlns:p14="http://schemas.microsoft.com/office/powerpoint/2010/main" val="29952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2249051"/>
            <a:ext cx="5086890" cy="1175776"/>
            <a:chOff x="-1458165" y="3139037"/>
            <a:chExt cx="9269406" cy="1715002"/>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016513"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347343" y="3166824"/>
              <a:ext cx="8158584" cy="1687215"/>
            </a:xfrm>
            <a:prstGeom prst="rect">
              <a:avLst/>
            </a:prstGeom>
          </p:spPr>
          <p:txBody>
            <a:bodyPr wrap="square">
              <a:spAutoFit/>
            </a:bodyPr>
            <a:lstStyle/>
            <a:p>
              <a:pPr>
                <a:lnSpc>
                  <a:spcPct val="130000"/>
                </a:lnSpc>
                <a:defRPr/>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Kiến thức ngữ văn </a:t>
              </a:r>
              <a:endPar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Tree>
    <p:extLst>
      <p:ext uri="{BB962C8B-B14F-4D97-AF65-F5344CB8AC3E}">
        <p14:creationId xmlns:p14="http://schemas.microsoft.com/office/powerpoint/2010/main" val="33238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5F4209CE-F3D7-4C45-8073-6072D5D6890A}"/>
              </a:ext>
            </a:extLst>
          </p:cNvPr>
          <p:cNvGrpSpPr/>
          <p:nvPr/>
        </p:nvGrpSpPr>
        <p:grpSpPr>
          <a:xfrm>
            <a:off x="1246532" y="349480"/>
            <a:ext cx="882434" cy="854390"/>
            <a:chOff x="3716376" y="920580"/>
            <a:chExt cx="4776695" cy="4995334"/>
          </a:xfrm>
        </p:grpSpPr>
        <p:sp>
          <p:nvSpPr>
            <p:cNvPr id="3" name="任意多边形 4">
              <a:extLst>
                <a:ext uri="{FF2B5EF4-FFF2-40B4-BE49-F238E27FC236}">
                  <a16:creationId xmlns:a16="http://schemas.microsoft.com/office/drawing/2014/main" id="{EC192201-9657-468F-9515-E0501C3A9962}"/>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BBA4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4" name="任意多边形 5">
              <a:extLst>
                <a:ext uri="{FF2B5EF4-FFF2-40B4-BE49-F238E27FC236}">
                  <a16:creationId xmlns:a16="http://schemas.microsoft.com/office/drawing/2014/main" id="{E3433329-E45D-4C1A-B8F4-7B918F781809}"/>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BBA4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5" name="椭圆 6"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5B9BEAAE-7FF5-421E-8FB2-F647BD764B82}"/>
                </a:ext>
              </a:extLst>
            </p:cNvPr>
            <p:cNvSpPr/>
            <p:nvPr/>
          </p:nvSpPr>
          <p:spPr>
            <a:xfrm>
              <a:off x="4368339" y="1678483"/>
              <a:ext cx="3479527" cy="3479527"/>
            </a:xfrm>
            <a:prstGeom prst="ellipse">
              <a:avLst/>
            </a:prstGeom>
            <a:solidFill>
              <a:srgbClr val="BBA4C3">
                <a:alpha val="30000"/>
              </a:srgb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grpSp>
      <p:sp>
        <p:nvSpPr>
          <p:cNvPr id="6" name="文本框 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AA287775-AE10-4E66-BE6F-EDB5955DF194}"/>
              </a:ext>
            </a:extLst>
          </p:cNvPr>
          <p:cNvSpPr txBox="1"/>
          <p:nvPr/>
        </p:nvSpPr>
        <p:spPr>
          <a:xfrm>
            <a:off x="1426468" y="602836"/>
            <a:ext cx="650646"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(1)</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7" name="组合 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ECD66FB9-2943-406D-BFA1-D02880EDB330}"/>
              </a:ext>
            </a:extLst>
          </p:cNvPr>
          <p:cNvGrpSpPr/>
          <p:nvPr/>
        </p:nvGrpSpPr>
        <p:grpSpPr>
          <a:xfrm>
            <a:off x="1246532" y="1501824"/>
            <a:ext cx="882434" cy="854390"/>
            <a:chOff x="3716376" y="920580"/>
            <a:chExt cx="4776695" cy="4995334"/>
          </a:xfrm>
          <a:solidFill>
            <a:schemeClr val="accent6">
              <a:lumMod val="20000"/>
              <a:lumOff val="80000"/>
            </a:schemeClr>
          </a:solidFill>
        </p:grpSpPr>
        <p:sp>
          <p:nvSpPr>
            <p:cNvPr id="8" name="任意多边形 9">
              <a:extLst>
                <a:ext uri="{FF2B5EF4-FFF2-40B4-BE49-F238E27FC236}">
                  <a16:creationId xmlns:a16="http://schemas.microsoft.com/office/drawing/2014/main" id="{44174493-A2CD-4771-ABAF-357EF4562271}"/>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9" name="任意多边形 10">
              <a:extLst>
                <a:ext uri="{FF2B5EF4-FFF2-40B4-BE49-F238E27FC236}">
                  <a16:creationId xmlns:a16="http://schemas.microsoft.com/office/drawing/2014/main" id="{9573DAED-A089-451B-B4E0-700B856A97D1}"/>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0" name="椭圆 11"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5B834BFE-F349-4EB3-BDFD-0B36EBC095E1}"/>
                </a:ext>
              </a:extLst>
            </p:cNvPr>
            <p:cNvSpPr/>
            <p:nvPr/>
          </p:nvSpPr>
          <p:spPr>
            <a:xfrm>
              <a:off x="4368339" y="1678483"/>
              <a:ext cx="3479527" cy="3479527"/>
            </a:xfrm>
            <a:prstGeom prst="ellipse">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grpSp>
      <p:sp>
        <p:nvSpPr>
          <p:cNvPr id="11" name="文本框 12"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8552BF24-4153-4CC3-BE12-AEF2E2016247}"/>
              </a:ext>
            </a:extLst>
          </p:cNvPr>
          <p:cNvSpPr txBox="1"/>
          <p:nvPr/>
        </p:nvSpPr>
        <p:spPr>
          <a:xfrm>
            <a:off x="1397194" y="1770493"/>
            <a:ext cx="582357"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(2)</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12" name="组合 1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45263F49-3371-4B0B-9463-3631564EC384}"/>
              </a:ext>
            </a:extLst>
          </p:cNvPr>
          <p:cNvGrpSpPr/>
          <p:nvPr/>
        </p:nvGrpSpPr>
        <p:grpSpPr>
          <a:xfrm>
            <a:off x="1246532" y="2673217"/>
            <a:ext cx="882434" cy="854390"/>
            <a:chOff x="3716376" y="920580"/>
            <a:chExt cx="4776695" cy="4995334"/>
          </a:xfrm>
          <a:solidFill>
            <a:schemeClr val="accent4">
              <a:lumMod val="20000"/>
              <a:lumOff val="80000"/>
            </a:schemeClr>
          </a:solidFill>
        </p:grpSpPr>
        <p:sp>
          <p:nvSpPr>
            <p:cNvPr id="13" name="任意多边形 14">
              <a:extLst>
                <a:ext uri="{FF2B5EF4-FFF2-40B4-BE49-F238E27FC236}">
                  <a16:creationId xmlns:a16="http://schemas.microsoft.com/office/drawing/2014/main" id="{0C148D1F-A5F1-468A-869E-0D2DD92C7BD7}"/>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4" name="任意多边形 15">
              <a:extLst>
                <a:ext uri="{FF2B5EF4-FFF2-40B4-BE49-F238E27FC236}">
                  <a16:creationId xmlns:a16="http://schemas.microsoft.com/office/drawing/2014/main" id="{4F4171C1-D739-4483-A6AF-9E828BF79C4E}"/>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5" name="椭圆 16"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023D2AA9-373A-46FB-8693-48B8BFC2BF44}"/>
                </a:ext>
              </a:extLst>
            </p:cNvPr>
            <p:cNvSpPr/>
            <p:nvPr/>
          </p:nvSpPr>
          <p:spPr>
            <a:xfrm>
              <a:off x="4368339" y="1678483"/>
              <a:ext cx="3479527" cy="3479527"/>
            </a:xfrm>
            <a:prstGeom prst="ellipse">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dirty="0">
                <a:solidFill>
                  <a:schemeClr val="tx1"/>
                </a:solidFill>
                <a:latin typeface="#9Slide03 Arima Madurai Black" panose="00000A00000000000000" pitchFamily="2" charset="0"/>
                <a:cs typeface="#9Slide03 Arima Madurai Black" panose="00000A00000000000000" pitchFamily="2" charset="0"/>
              </a:endParaRPr>
            </a:p>
          </p:txBody>
        </p:sp>
      </p:grpSp>
      <p:sp>
        <p:nvSpPr>
          <p:cNvPr id="16" name="文本框 1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1AF02CB4-ACA3-4AE6-86E6-8D6DBE3EFA74}"/>
              </a:ext>
            </a:extLst>
          </p:cNvPr>
          <p:cNvSpPr txBox="1"/>
          <p:nvPr/>
        </p:nvSpPr>
        <p:spPr>
          <a:xfrm>
            <a:off x="1427416" y="2929635"/>
            <a:ext cx="582357"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(3)</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17" name="组合 1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6A5E2D33-1C32-4099-A423-789E7E16F425}"/>
              </a:ext>
            </a:extLst>
          </p:cNvPr>
          <p:cNvGrpSpPr/>
          <p:nvPr/>
        </p:nvGrpSpPr>
        <p:grpSpPr>
          <a:xfrm>
            <a:off x="1275276" y="3913916"/>
            <a:ext cx="882434" cy="854390"/>
            <a:chOff x="3716376" y="920580"/>
            <a:chExt cx="4776695" cy="4995334"/>
          </a:xfrm>
          <a:solidFill>
            <a:schemeClr val="accent5">
              <a:lumMod val="40000"/>
              <a:lumOff val="60000"/>
            </a:schemeClr>
          </a:solidFill>
        </p:grpSpPr>
        <p:sp>
          <p:nvSpPr>
            <p:cNvPr id="18" name="任意多边形 19">
              <a:extLst>
                <a:ext uri="{FF2B5EF4-FFF2-40B4-BE49-F238E27FC236}">
                  <a16:creationId xmlns:a16="http://schemas.microsoft.com/office/drawing/2014/main" id="{FCB568D7-8B35-4D53-9634-1858D3BC6104}"/>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9" name="任意多边形 20">
              <a:extLst>
                <a:ext uri="{FF2B5EF4-FFF2-40B4-BE49-F238E27FC236}">
                  <a16:creationId xmlns:a16="http://schemas.microsoft.com/office/drawing/2014/main" id="{EA294959-F05B-4E0E-B436-C70F3AB70B5A}"/>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20" name="椭圆 21"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ED127A16-BB62-40F1-8831-85EDAD463010}"/>
                </a:ext>
              </a:extLst>
            </p:cNvPr>
            <p:cNvSpPr/>
            <p:nvPr/>
          </p:nvSpPr>
          <p:spPr>
            <a:xfrm>
              <a:off x="4368339" y="1678483"/>
              <a:ext cx="3479527" cy="3479527"/>
            </a:xfrm>
            <a:prstGeom prst="ellipse">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grpSp>
      <p:sp>
        <p:nvSpPr>
          <p:cNvPr id="21" name="文本框 22"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B2D813A1-B0D6-425F-B4E4-4909D46233E4}"/>
              </a:ext>
            </a:extLst>
          </p:cNvPr>
          <p:cNvSpPr txBox="1"/>
          <p:nvPr/>
        </p:nvSpPr>
        <p:spPr>
          <a:xfrm>
            <a:off x="1432484" y="4183118"/>
            <a:ext cx="582357"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(4)</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sp>
        <p:nvSpPr>
          <p:cNvPr id="26" name="Google Shape;130;p22">
            <a:extLst>
              <a:ext uri="{FF2B5EF4-FFF2-40B4-BE49-F238E27FC236}">
                <a16:creationId xmlns:a16="http://schemas.microsoft.com/office/drawing/2014/main" id="{DCE04EFD-8379-4504-B5FF-47076ED854DC}"/>
              </a:ext>
            </a:extLst>
          </p:cNvPr>
          <p:cNvSpPr txBox="1">
            <a:spLocks/>
          </p:cNvSpPr>
          <p:nvPr/>
        </p:nvSpPr>
        <p:spPr>
          <a:xfrm rot="16200000">
            <a:off x="-1355693" y="1980569"/>
            <a:ext cx="5020089" cy="971346"/>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Aft>
                <a:spcPts val="750"/>
              </a:spcAft>
              <a:tabLst>
                <a:tab pos="67626" algn="l"/>
                <a:tab pos="135251" algn="l"/>
              </a:tabLst>
            </a:pPr>
            <a:r>
              <a:rPr lang="en-US" sz="3600" b="1" dirty="0">
                <a:solidFill>
                  <a:srgbClr val="FF0000"/>
                </a:solidFill>
                <a:latin typeface="#9Slide07 IcielBaliho Script" pitchFamily="2" charset="0"/>
                <a:ea typeface="Calibri" panose="020F0502020204030204" pitchFamily="34" charset="0"/>
                <a:cs typeface="Times New Roman" panose="02020603050405020304" pitchFamily="18" charset="0"/>
              </a:rPr>
              <a:t>PHIẾU TÌM HIỂU </a:t>
            </a:r>
          </a:p>
          <a:p>
            <a:pPr algn="ctr">
              <a:lnSpc>
                <a:spcPct val="115000"/>
              </a:lnSpc>
              <a:spcAft>
                <a:spcPts val="750"/>
              </a:spcAft>
              <a:tabLst>
                <a:tab pos="67626" algn="l"/>
                <a:tab pos="135251" algn="l"/>
              </a:tabLst>
            </a:pPr>
            <a:r>
              <a:rPr lang="en-US" sz="3600" b="1" dirty="0">
                <a:solidFill>
                  <a:srgbClr val="FF0000"/>
                </a:solidFill>
                <a:latin typeface="#9Slide07 IcielBaliho Script" pitchFamily="2" charset="0"/>
                <a:ea typeface="Calibri" panose="020F0502020204030204" pitchFamily="34" charset="0"/>
                <a:cs typeface="Times New Roman" panose="02020603050405020304" pitchFamily="18" charset="0"/>
              </a:rPr>
              <a:t>PHỎNG VẤN</a:t>
            </a:r>
            <a:endParaRPr lang="en-US" sz="3000" b="1" dirty="0">
              <a:solidFill>
                <a:srgbClr val="FF0000"/>
              </a:solidFill>
              <a:latin typeface="#9Slide07 IcielBaliho Script" pitchFamily="2" charset="0"/>
              <a:ea typeface="Calibri" panose="020F0502020204030204" pitchFamily="34"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8A0A05FC-281E-41B4-8275-8E31173CF5C1}"/>
              </a:ext>
            </a:extLst>
          </p:cNvPr>
          <p:cNvSpPr/>
          <p:nvPr/>
        </p:nvSpPr>
        <p:spPr>
          <a:xfrm>
            <a:off x="2360817" y="423545"/>
            <a:ext cx="6465679" cy="724761"/>
          </a:xfrm>
          <a:prstGeom prst="roundRect">
            <a:avLst>
              <a:gd name="adj" fmla="val 50000"/>
            </a:avLst>
          </a:prstGeom>
          <a:solidFill>
            <a:srgbClr val="EAE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Phỏng</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endParaRPr lang="vi-VN" sz="2800" b="1" i="1" dirty="0">
              <a:solidFill>
                <a:schemeClr val="accent6">
                  <a:lumMod val="50000"/>
                </a:schemeClr>
              </a:solidFill>
              <a:latin typeface="Times New Roman" panose="02020603050405020304" pitchFamily="18" charset="0"/>
              <a:cs typeface="Times New Roman" panose="02020603050405020304" pitchFamily="18" charset="0"/>
            </a:endParaRPr>
          </a:p>
          <a:p>
            <a:pPr algn="just"/>
            <a:endParaRPr 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CD7705DC-1D48-458D-B31F-C53B96ED6B92}"/>
              </a:ext>
            </a:extLst>
          </p:cNvPr>
          <p:cNvSpPr/>
          <p:nvPr/>
        </p:nvSpPr>
        <p:spPr>
          <a:xfrm>
            <a:off x="2360817" y="1607639"/>
            <a:ext cx="6465679" cy="72476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mấy</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phỏng</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endParaRPr lang="vi-VN" sz="2800" b="1"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4866A7F8-12FB-429C-8BB2-3642E80448A1}"/>
              </a:ext>
            </a:extLst>
          </p:cNvPr>
          <p:cNvSpPr/>
          <p:nvPr/>
        </p:nvSpPr>
        <p:spPr>
          <a:xfrm>
            <a:off x="2360817" y="2792998"/>
            <a:ext cx="6465679" cy="724761"/>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chemeClr val="accent6">
                    <a:lumMod val="50000"/>
                  </a:schemeClr>
                </a:solidFill>
                <a:latin typeface="Times New Roman" panose="02020603050405020304" pitchFamily="18" charset="0"/>
                <a:cs typeface="Times New Roman" panose="02020603050405020304" pitchFamily="18" charset="0"/>
              </a:rPr>
              <a:t>+ M</a:t>
            </a:r>
            <a:r>
              <a:rPr lang="vi-VN" sz="2800" b="1" i="1" dirty="0">
                <a:solidFill>
                  <a:schemeClr val="accent6">
                    <a:lumMod val="50000"/>
                  </a:schemeClr>
                </a:solidFill>
                <a:latin typeface="Times New Roman" panose="02020603050405020304" pitchFamily="18" charset="0"/>
                <a:cs typeface="Times New Roman" panose="02020603050405020304" pitchFamily="18" charset="0"/>
              </a:rPr>
              <a:t>ục đích</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phỏng</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endParaRPr lang="vi-VN" sz="2800" b="1"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1F0D08E9-A004-4FE7-886B-AE1C368F25B3}"/>
              </a:ext>
            </a:extLst>
          </p:cNvPr>
          <p:cNvSpPr/>
          <p:nvPr/>
        </p:nvSpPr>
        <p:spPr>
          <a:xfrm>
            <a:off x="2360817" y="4040594"/>
            <a:ext cx="6465679" cy="724761"/>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r>
              <a:rPr lang="vi-VN" sz="2800" b="1" i="1" dirty="0">
                <a:solidFill>
                  <a:schemeClr val="accent6">
                    <a:lumMod val="50000"/>
                  </a:schemeClr>
                </a:solidFill>
                <a:latin typeface="Times New Roman" panose="02020603050405020304" pitchFamily="18" charset="0"/>
                <a:cs typeface="Times New Roman" panose="02020603050405020304" pitchFamily="18" charset="0"/>
              </a:rPr>
              <a:t> Nội dung bài phỏng 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34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8" presetClass="emph" presetSubtype="0" fill="hold" nodeType="withEffect">
                                  <p:stCondLst>
                                    <p:cond delay="1000"/>
                                  </p:stCondLst>
                                  <p:childTnLst>
                                    <p:animRot by="-21600000">
                                      <p:cBhvr>
                                        <p:cTn id="12" dur="4500" fill="hold"/>
                                        <p:tgtEl>
                                          <p:spTgt spid="2"/>
                                        </p:tgtEl>
                                        <p:attrNameLst>
                                          <p:attrName>r</p:attrName>
                                        </p:attrNameLst>
                                      </p:cBhvr>
                                    </p:animRot>
                                  </p:childTnLst>
                                </p:cTn>
                              </p:par>
                              <p:par>
                                <p:cTn id="13" presetID="31" presetClass="entr" presetSubtype="0"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8" presetClass="emph" presetSubtype="0" fill="hold" nodeType="withEffect">
                                  <p:stCondLst>
                                    <p:cond delay="1250"/>
                                  </p:stCondLst>
                                  <p:childTnLst>
                                    <p:animRot by="-21600000">
                                      <p:cBhvr>
                                        <p:cTn id="20" dur="4500" fill="hold"/>
                                        <p:tgtEl>
                                          <p:spTgt spid="7"/>
                                        </p:tgtEl>
                                        <p:attrNameLst>
                                          <p:attrName>r</p:attrName>
                                        </p:attrNameLst>
                                      </p:cBhvr>
                                    </p:animRot>
                                  </p:childTnLst>
                                </p:cTn>
                              </p:par>
                              <p:par>
                                <p:cTn id="21" presetID="31" presetClass="entr" presetSubtype="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par>
                                <p:cTn id="27" presetID="8" presetClass="emph" presetSubtype="0" fill="hold" nodeType="withEffect">
                                  <p:stCondLst>
                                    <p:cond delay="1500"/>
                                  </p:stCondLst>
                                  <p:childTnLst>
                                    <p:animRot by="-21600000">
                                      <p:cBhvr>
                                        <p:cTn id="28" dur="4500" fill="hold"/>
                                        <p:tgtEl>
                                          <p:spTgt spid="12"/>
                                        </p:tgtEl>
                                        <p:attrNameLst>
                                          <p:attrName>r</p:attrName>
                                        </p:attrNameLst>
                                      </p:cBhvr>
                                    </p:animRot>
                                  </p:childTnLst>
                                </p:cTn>
                              </p:par>
                              <p:par>
                                <p:cTn id="29" presetID="31" presetClass="entr" presetSubtype="0"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par>
                                <p:cTn id="35" presetID="8" presetClass="emph" presetSubtype="0" fill="hold" nodeType="withEffect">
                                  <p:stCondLst>
                                    <p:cond delay="1750"/>
                                  </p:stCondLst>
                                  <p:childTnLst>
                                    <p:animRot by="-21600000">
                                      <p:cBhvr>
                                        <p:cTn id="36" dur="4500" fill="hold"/>
                                        <p:tgtEl>
                                          <p:spTgt spid="17"/>
                                        </p:tgtEl>
                                        <p:attrNameLst>
                                          <p:attrName>r</p:attrName>
                                        </p:attrNameLst>
                                      </p:cBhvr>
                                    </p:animRot>
                                  </p:childTnLst>
                                </p:cTn>
                              </p:par>
                              <p:par>
                                <p:cTn id="37" presetID="23" presetClass="entr" presetSubtype="32" fill="hold" grpId="0" nodeType="withEffect">
                                  <p:stCondLst>
                                    <p:cond delay="1750"/>
                                  </p:stCondLst>
                                  <p:childTnLst>
                                    <p:set>
                                      <p:cBhvr>
                                        <p:cTn id="38" dur="1" fill="hold">
                                          <p:stCondLst>
                                            <p:cond delay="0"/>
                                          </p:stCondLst>
                                        </p:cTn>
                                        <p:tgtEl>
                                          <p:spTgt spid="6"/>
                                        </p:tgtEl>
                                        <p:attrNameLst>
                                          <p:attrName>style.visibility</p:attrName>
                                        </p:attrNameLst>
                                      </p:cBhvr>
                                      <p:to>
                                        <p:strVal val="visible"/>
                                      </p:to>
                                    </p:set>
                                    <p:anim calcmode="lin" valueType="num">
                                      <p:cBhvr>
                                        <p:cTn id="39" dur="750" fill="hold"/>
                                        <p:tgtEl>
                                          <p:spTgt spid="6"/>
                                        </p:tgtEl>
                                        <p:attrNameLst>
                                          <p:attrName>ppt_w</p:attrName>
                                        </p:attrNameLst>
                                      </p:cBhvr>
                                      <p:tavLst>
                                        <p:tav tm="0">
                                          <p:val>
                                            <p:strVal val="4*#ppt_w"/>
                                          </p:val>
                                        </p:tav>
                                        <p:tav tm="100000">
                                          <p:val>
                                            <p:strVal val="#ppt_w"/>
                                          </p:val>
                                        </p:tav>
                                      </p:tavLst>
                                    </p:anim>
                                    <p:anim calcmode="lin" valueType="num">
                                      <p:cBhvr>
                                        <p:cTn id="40" dur="750" fill="hold"/>
                                        <p:tgtEl>
                                          <p:spTgt spid="6"/>
                                        </p:tgtEl>
                                        <p:attrNameLst>
                                          <p:attrName>ppt_h</p:attrName>
                                        </p:attrNameLst>
                                      </p:cBhvr>
                                      <p:tavLst>
                                        <p:tav tm="0">
                                          <p:val>
                                            <p:strVal val="4*#ppt_h"/>
                                          </p:val>
                                        </p:tav>
                                        <p:tav tm="100000">
                                          <p:val>
                                            <p:strVal val="#ppt_h"/>
                                          </p:val>
                                        </p:tav>
                                      </p:tavLst>
                                    </p:anim>
                                  </p:childTnLst>
                                </p:cTn>
                              </p:par>
                              <p:par>
                                <p:cTn id="41" presetID="23" presetClass="entr" presetSubtype="32" fill="hold" grpId="0"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750" fill="hold"/>
                                        <p:tgtEl>
                                          <p:spTgt spid="11"/>
                                        </p:tgtEl>
                                        <p:attrNameLst>
                                          <p:attrName>ppt_w</p:attrName>
                                        </p:attrNameLst>
                                      </p:cBhvr>
                                      <p:tavLst>
                                        <p:tav tm="0">
                                          <p:val>
                                            <p:strVal val="4*#ppt_w"/>
                                          </p:val>
                                        </p:tav>
                                        <p:tav tm="100000">
                                          <p:val>
                                            <p:strVal val="#ppt_w"/>
                                          </p:val>
                                        </p:tav>
                                      </p:tavLst>
                                    </p:anim>
                                    <p:anim calcmode="lin" valueType="num">
                                      <p:cBhvr>
                                        <p:cTn id="44" dur="750" fill="hold"/>
                                        <p:tgtEl>
                                          <p:spTgt spid="11"/>
                                        </p:tgtEl>
                                        <p:attrNameLst>
                                          <p:attrName>ppt_h</p:attrName>
                                        </p:attrNameLst>
                                      </p:cBhvr>
                                      <p:tavLst>
                                        <p:tav tm="0">
                                          <p:val>
                                            <p:strVal val="4*#ppt_h"/>
                                          </p:val>
                                        </p:tav>
                                        <p:tav tm="100000">
                                          <p:val>
                                            <p:strVal val="#ppt_h"/>
                                          </p:val>
                                        </p:tav>
                                      </p:tavLst>
                                    </p:anim>
                                  </p:childTnLst>
                                </p:cTn>
                              </p:par>
                              <p:par>
                                <p:cTn id="45" presetID="23" presetClass="entr" presetSubtype="32" fill="hold" grpId="0" nodeType="withEffect">
                                  <p:stCondLst>
                                    <p:cond delay="2250"/>
                                  </p:stCondLst>
                                  <p:childTnLst>
                                    <p:set>
                                      <p:cBhvr>
                                        <p:cTn id="46" dur="1" fill="hold">
                                          <p:stCondLst>
                                            <p:cond delay="0"/>
                                          </p:stCondLst>
                                        </p:cTn>
                                        <p:tgtEl>
                                          <p:spTgt spid="16"/>
                                        </p:tgtEl>
                                        <p:attrNameLst>
                                          <p:attrName>style.visibility</p:attrName>
                                        </p:attrNameLst>
                                      </p:cBhvr>
                                      <p:to>
                                        <p:strVal val="visible"/>
                                      </p:to>
                                    </p:set>
                                    <p:anim calcmode="lin" valueType="num">
                                      <p:cBhvr>
                                        <p:cTn id="47" dur="750" fill="hold"/>
                                        <p:tgtEl>
                                          <p:spTgt spid="16"/>
                                        </p:tgtEl>
                                        <p:attrNameLst>
                                          <p:attrName>ppt_w</p:attrName>
                                        </p:attrNameLst>
                                      </p:cBhvr>
                                      <p:tavLst>
                                        <p:tav tm="0">
                                          <p:val>
                                            <p:strVal val="4*#ppt_w"/>
                                          </p:val>
                                        </p:tav>
                                        <p:tav tm="100000">
                                          <p:val>
                                            <p:strVal val="#ppt_w"/>
                                          </p:val>
                                        </p:tav>
                                      </p:tavLst>
                                    </p:anim>
                                    <p:anim calcmode="lin" valueType="num">
                                      <p:cBhvr>
                                        <p:cTn id="48" dur="750" fill="hold"/>
                                        <p:tgtEl>
                                          <p:spTgt spid="16"/>
                                        </p:tgtEl>
                                        <p:attrNameLst>
                                          <p:attrName>ppt_h</p:attrName>
                                        </p:attrNameLst>
                                      </p:cBhvr>
                                      <p:tavLst>
                                        <p:tav tm="0">
                                          <p:val>
                                            <p:strVal val="4*#ppt_h"/>
                                          </p:val>
                                        </p:tav>
                                        <p:tav tm="100000">
                                          <p:val>
                                            <p:strVal val="#ppt_h"/>
                                          </p:val>
                                        </p:tav>
                                      </p:tavLst>
                                    </p:anim>
                                  </p:childTnLst>
                                </p:cTn>
                              </p:par>
                              <p:par>
                                <p:cTn id="49" presetID="23" presetClass="entr" presetSubtype="32" fill="hold" grpId="0" nodeType="withEffect">
                                  <p:stCondLst>
                                    <p:cond delay="25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750" fill="hold"/>
                                        <p:tgtEl>
                                          <p:spTgt spid="21"/>
                                        </p:tgtEl>
                                        <p:attrNameLst>
                                          <p:attrName>ppt_w</p:attrName>
                                        </p:attrNameLst>
                                      </p:cBhvr>
                                      <p:tavLst>
                                        <p:tav tm="0">
                                          <p:val>
                                            <p:strVal val="4*#ppt_w"/>
                                          </p:val>
                                        </p:tav>
                                        <p:tav tm="100000">
                                          <p:val>
                                            <p:strVal val="#ppt_w"/>
                                          </p:val>
                                        </p:tav>
                                      </p:tavLst>
                                    </p:anim>
                                    <p:anim calcmode="lin" valueType="num">
                                      <p:cBhvr>
                                        <p:cTn id="52" dur="750" fill="hold"/>
                                        <p:tgtEl>
                                          <p:spTgt spid="21"/>
                                        </p:tgtEl>
                                        <p:attrNameLst>
                                          <p:attrName>ppt_h</p:attrName>
                                        </p:attrNameLst>
                                      </p:cBhvr>
                                      <p:tavLst>
                                        <p:tav tm="0">
                                          <p:val>
                                            <p:strVal val="4*#ppt_h"/>
                                          </p:val>
                                        </p:tav>
                                        <p:tav tm="100000">
                                          <p:val>
                                            <p:strVal val="#ppt_h"/>
                                          </p:val>
                                        </p:tav>
                                      </p:tavLst>
                                    </p:anim>
                                  </p:childTnLst>
                                </p:cTn>
                              </p:par>
                              <p:par>
                                <p:cTn id="53" presetID="26" presetClass="emph" presetSubtype="0" fill="hold" grpId="1" nodeType="withEffect">
                                  <p:stCondLst>
                                    <p:cond delay="325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cTn>
                              </p:par>
                              <p:par>
                                <p:cTn id="56" presetID="26" presetClass="emph" presetSubtype="0" fill="hold" grpId="1" nodeType="withEffect">
                                  <p:stCondLst>
                                    <p:cond delay="3500"/>
                                  </p:stCondLst>
                                  <p:childTnLst>
                                    <p:animEffect transition="out" filter="fade">
                                      <p:cBhvr>
                                        <p:cTn id="57" dur="500" tmFilter="0, 0; .2, .5; .8, .5; 1, 0"/>
                                        <p:tgtEl>
                                          <p:spTgt spid="11"/>
                                        </p:tgtEl>
                                      </p:cBhvr>
                                    </p:animEffect>
                                    <p:animScale>
                                      <p:cBhvr>
                                        <p:cTn id="58" dur="250" autoRev="1" fill="hold"/>
                                        <p:tgtEl>
                                          <p:spTgt spid="11"/>
                                        </p:tgtEl>
                                      </p:cBhvr>
                                      <p:by x="105000" y="105000"/>
                                    </p:animScale>
                                  </p:childTnLst>
                                </p:cTn>
                              </p:par>
                              <p:par>
                                <p:cTn id="59" presetID="26" presetClass="emph" presetSubtype="0" fill="hold" grpId="1" nodeType="withEffect">
                                  <p:stCondLst>
                                    <p:cond delay="3750"/>
                                  </p:stCondLst>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par>
                                <p:cTn id="62" presetID="26" presetClass="emph" presetSubtype="0" fill="hold" grpId="1" nodeType="withEffect">
                                  <p:stCondLst>
                                    <p:cond delay="4000"/>
                                  </p:stCondLst>
                                  <p:childTnLst>
                                    <p:animEffect transition="out" filter="fade">
                                      <p:cBhvr>
                                        <p:cTn id="63" dur="500" tmFilter="0, 0; .2, .5; .8, .5; 1, 0"/>
                                        <p:tgtEl>
                                          <p:spTgt spid="21"/>
                                        </p:tgtEl>
                                      </p:cBhvr>
                                    </p:animEffect>
                                    <p:animScale>
                                      <p:cBhvr>
                                        <p:cTn id="64" dur="250" autoRev="1" fill="hold"/>
                                        <p:tgtEl>
                                          <p:spTgt spid="21"/>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arn(inVertical)">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barn(inVertical)">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6" grpId="0"/>
      <p:bldP spid="16" grpId="1"/>
      <p:bldP spid="21" grpId="0"/>
      <p:bldP spid="21" grpId="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770" name="TextBox 769">
            <a:extLst>
              <a:ext uri="{FF2B5EF4-FFF2-40B4-BE49-F238E27FC236}">
                <a16:creationId xmlns:a16="http://schemas.microsoft.com/office/drawing/2014/main" id="{F17A8A4D-1877-4D39-8D95-8758D0922861}"/>
              </a:ext>
            </a:extLst>
          </p:cNvPr>
          <p:cNvSpPr txBox="1"/>
          <p:nvPr/>
        </p:nvSpPr>
        <p:spPr>
          <a:xfrm>
            <a:off x="3429002" y="392638"/>
            <a:ext cx="5714454" cy="1015663"/>
          </a:xfrm>
          <a:prstGeom prst="rect">
            <a:avLst/>
          </a:prstGeom>
          <a:noFill/>
        </p:spPr>
        <p:txBody>
          <a:bodyPr wrap="square">
            <a:spAutoFit/>
          </a:bodyPr>
          <a:lstStyle/>
          <a:p>
            <a:pPr algn="ctr"/>
            <a:r>
              <a:rPr lang="vi-VN" sz="6000" kern="0" dirty="0">
                <a:solidFill>
                  <a:srgbClr val="00B050"/>
                </a:solidFill>
                <a:effectLst/>
                <a:latin typeface="Times New Roman" panose="02020603050405020304" pitchFamily="18" charset="0"/>
                <a:ea typeface="Times New Roman" panose="02020603050405020304" pitchFamily="18" charset="0"/>
              </a:rPr>
              <a:t>Phỏng vấn </a:t>
            </a:r>
            <a:endParaRPr lang="en-US" sz="6000" dirty="0">
              <a:solidFill>
                <a:srgbClr val="00B050"/>
              </a:solidFill>
              <a:latin typeface="#9Slide05 FS Blonde Script" panose="03000503000000000000" charset="0"/>
              <a:cs typeface="#9Slide05 FS Blonde Script" panose="03000503000000000000" charset="0"/>
            </a:endParaRPr>
          </a:p>
        </p:txBody>
      </p:sp>
      <p:sp>
        <p:nvSpPr>
          <p:cNvPr id="803" name="Text Box 99">
            <a:extLst>
              <a:ext uri="{FF2B5EF4-FFF2-40B4-BE49-F238E27FC236}">
                <a16:creationId xmlns:a16="http://schemas.microsoft.com/office/drawing/2014/main" id="{C758DDAF-ACC9-4BB0-92B8-1D2B62A70C46}"/>
              </a:ext>
            </a:extLst>
          </p:cNvPr>
          <p:cNvSpPr txBox="1"/>
          <p:nvPr/>
        </p:nvSpPr>
        <p:spPr>
          <a:xfrm>
            <a:off x="3429002" y="1350061"/>
            <a:ext cx="5507403" cy="1546577"/>
          </a:xfrm>
          <a:prstGeom prst="rect">
            <a:avLst/>
          </a:prstGeom>
          <a:noFill/>
          <a:ln w="9525">
            <a:noFill/>
          </a:ln>
        </p:spPr>
        <p:txBody>
          <a:bodyPr wrap="square">
            <a:spAutoFit/>
          </a:bodyPr>
          <a:lstStyle/>
          <a:p>
            <a:pPr algn="just"/>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Khái</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niệm</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a:t>
            </a:r>
            <a:r>
              <a:rPr lang="vi-VN" sz="2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Phỏng vấn là một cuộc trao đổi (hỏi và đáp) có mục đích;  là tác phẩm báo chí, thường do phóng viên hỏi.</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250" dirty="0">
              <a:latin typeface="#9Slide03 Arima Madurai" panose="00000500000000000000" pitchFamily="2" charset="0"/>
              <a:cs typeface="#9Slide03 Arima Madurai" panose="00000500000000000000" pitchFamily="2" charset="0"/>
            </a:endParaRPr>
          </a:p>
        </p:txBody>
      </p:sp>
      <p:sp>
        <p:nvSpPr>
          <p:cNvPr id="63" name="KSO_Shape">
            <a:extLst>
              <a:ext uri="{FF2B5EF4-FFF2-40B4-BE49-F238E27FC236}">
                <a16:creationId xmlns:a16="http://schemas.microsoft.com/office/drawing/2014/main" id="{BF7323EF-A649-4A45-B69F-778B170FF20C}"/>
              </a:ext>
            </a:extLst>
          </p:cNvPr>
          <p:cNvSpPr>
            <a:spLocks/>
          </p:cNvSpPr>
          <p:nvPr/>
        </p:nvSpPr>
        <p:spPr bwMode="auto">
          <a:xfrm>
            <a:off x="3197095" y="1111421"/>
            <a:ext cx="578215" cy="440561"/>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solidFill>
            <a:srgbClr val="90C74D"/>
          </a:solidFill>
          <a:ln>
            <a:noFill/>
          </a:ln>
          <a:effectLst>
            <a:outerShdw blurRad="50800" dist="381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688">
              <a:solidFill>
                <a:srgbClr val="FFFFFF"/>
              </a:solidFill>
            </a:endParaRPr>
          </a:p>
        </p:txBody>
      </p:sp>
      <p:sp>
        <p:nvSpPr>
          <p:cNvPr id="64" name="Text Box 99">
            <a:extLst>
              <a:ext uri="{FF2B5EF4-FFF2-40B4-BE49-F238E27FC236}">
                <a16:creationId xmlns:a16="http://schemas.microsoft.com/office/drawing/2014/main" id="{E39056D9-F322-48B5-AAFE-ECDB0149FA8D}"/>
              </a:ext>
            </a:extLst>
          </p:cNvPr>
          <p:cNvSpPr txBox="1"/>
          <p:nvPr/>
        </p:nvSpPr>
        <p:spPr>
          <a:xfrm>
            <a:off x="3884560" y="2800541"/>
            <a:ext cx="5165299" cy="1546577"/>
          </a:xfrm>
          <a:prstGeom prst="rect">
            <a:avLst/>
          </a:prstGeom>
          <a:noFill/>
          <a:ln w="9525">
            <a:noFill/>
          </a:ln>
        </p:spPr>
        <p:txBody>
          <a:bodyPr wrap="square">
            <a:spAutoFit/>
          </a:bodyPr>
          <a:lstStyle/>
          <a:p>
            <a:pPr algn="just"/>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Mục</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đích</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a:t>
            </a:r>
            <a:r>
              <a:rPr lang="vi-VN" sz="2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Mục đích: miêu tả, khắc họa nhân vật hay cung cấp thông tin về một lĩnh vực cụ thể.</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250" dirty="0">
              <a:latin typeface="#9Slide03 Arima Madurai" panose="00000500000000000000" pitchFamily="2" charset="0"/>
              <a:cs typeface="#9Slide03 Arima Madurai" panose="00000500000000000000" pitchFamily="2" charset="0"/>
            </a:endParaRPr>
          </a:p>
        </p:txBody>
      </p:sp>
      <p:sp>
        <p:nvSpPr>
          <p:cNvPr id="65" name="KSO_Shape">
            <a:extLst>
              <a:ext uri="{FF2B5EF4-FFF2-40B4-BE49-F238E27FC236}">
                <a16:creationId xmlns:a16="http://schemas.microsoft.com/office/drawing/2014/main" id="{31197520-CCA6-4B02-91AF-BD456D9A7E66}"/>
              </a:ext>
            </a:extLst>
          </p:cNvPr>
          <p:cNvSpPr>
            <a:spLocks/>
          </p:cNvSpPr>
          <p:nvPr/>
        </p:nvSpPr>
        <p:spPr bwMode="auto">
          <a:xfrm>
            <a:off x="3450278" y="2743439"/>
            <a:ext cx="578215" cy="440561"/>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solidFill>
            <a:srgbClr val="90C74D"/>
          </a:solidFill>
          <a:ln>
            <a:noFill/>
          </a:ln>
          <a:effectLst>
            <a:outerShdw blurRad="50800" dist="381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688">
              <a:solidFill>
                <a:srgbClr val="FFFFFF"/>
              </a:solidFill>
            </a:endParaRPr>
          </a:p>
        </p:txBody>
      </p:sp>
      <p:sp>
        <p:nvSpPr>
          <p:cNvPr id="66" name="Text Box 99">
            <a:extLst>
              <a:ext uri="{FF2B5EF4-FFF2-40B4-BE49-F238E27FC236}">
                <a16:creationId xmlns:a16="http://schemas.microsoft.com/office/drawing/2014/main" id="{9FB02776-B395-4A41-942A-D84017AE29CE}"/>
              </a:ext>
            </a:extLst>
          </p:cNvPr>
          <p:cNvSpPr txBox="1"/>
          <p:nvPr/>
        </p:nvSpPr>
        <p:spPr>
          <a:xfrm>
            <a:off x="4299863" y="4049240"/>
            <a:ext cx="4627563" cy="1177245"/>
          </a:xfrm>
          <a:prstGeom prst="rect">
            <a:avLst/>
          </a:prstGeom>
          <a:noFill/>
          <a:ln w="9525">
            <a:noFill/>
          </a:ln>
        </p:spPr>
        <p:txBody>
          <a:bodyPr wrap="square">
            <a:spAutoFit/>
          </a:bodyPr>
          <a:lstStyle/>
          <a:p>
            <a:pPr algn="just"/>
            <a:r>
              <a:rPr lang="en-US" sz="2250" b="1" dirty="0" err="1">
                <a:solidFill>
                  <a:schemeClr val="accent6">
                    <a:lumMod val="75000"/>
                  </a:schemeClr>
                </a:solidFill>
                <a:latin typeface="#9Slide03 Arima Madurai" panose="00000500000000000000" pitchFamily="2" charset="0"/>
              </a:rPr>
              <a:t>Cách</a:t>
            </a:r>
            <a:r>
              <a:rPr lang="en-US" sz="2250" b="1" dirty="0">
                <a:solidFill>
                  <a:schemeClr val="accent6">
                    <a:lumMod val="75000"/>
                  </a:schemeClr>
                </a:solidFill>
                <a:latin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rPr>
              <a:t>thực</a:t>
            </a:r>
            <a:r>
              <a:rPr lang="en-US" sz="2250" b="1" dirty="0">
                <a:solidFill>
                  <a:schemeClr val="accent6">
                    <a:lumMod val="75000"/>
                  </a:schemeClr>
                </a:solidFill>
                <a:latin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rPr>
              <a:t>hiện</a:t>
            </a:r>
            <a:r>
              <a:rPr lang="en-US" sz="2250" b="1" dirty="0">
                <a:solidFill>
                  <a:schemeClr val="accent6">
                    <a:lumMod val="75000"/>
                  </a:schemeClr>
                </a:solidFill>
                <a:latin typeface="#9Slide03 Arima Madurai" panose="00000500000000000000" pitchFamily="2" charset="0"/>
              </a:rPr>
              <a:t>: </a:t>
            </a:r>
            <a:r>
              <a:rPr lang="en-US" sz="2400" kern="0" dirty="0" err="1">
                <a:solidFill>
                  <a:srgbClr val="000000"/>
                </a:solidFill>
                <a:latin typeface="Times New Roman" panose="02020603050405020304" pitchFamily="18" charset="0"/>
                <a:ea typeface="Times New Roman" panose="02020603050405020304" pitchFamily="18" charset="0"/>
              </a:rPr>
              <a:t>trực</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tiếp</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và</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gián</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tiếp</a:t>
            </a:r>
            <a:r>
              <a:rPr lang="en-US" sz="2400" kern="0" dirty="0">
                <a:solidFill>
                  <a:srgbClr val="000000"/>
                </a:solidFill>
                <a:latin typeface="Times New Roman" panose="02020603050405020304" pitchFamily="18" charset="0"/>
                <a:ea typeface="Times New Roman" panose="02020603050405020304" pitchFamily="18" charset="0"/>
              </a:rPr>
              <a:t>.</a:t>
            </a:r>
            <a:endParaRPr lang="vi-VN" sz="2400" dirty="0"/>
          </a:p>
          <a:p>
            <a:pPr algn="just"/>
            <a:endParaRPr lang="en-US" sz="2250" dirty="0">
              <a:latin typeface="#9Slide03 Arima Madurai" panose="00000500000000000000" pitchFamily="2" charset="0"/>
              <a:cs typeface="#9Slide03 Arima Madurai" panose="00000500000000000000" pitchFamily="2" charset="0"/>
            </a:endParaRPr>
          </a:p>
        </p:txBody>
      </p:sp>
      <p:sp>
        <p:nvSpPr>
          <p:cNvPr id="67" name="KSO_Shape">
            <a:extLst>
              <a:ext uri="{FF2B5EF4-FFF2-40B4-BE49-F238E27FC236}">
                <a16:creationId xmlns:a16="http://schemas.microsoft.com/office/drawing/2014/main" id="{7B69A5CF-ED6E-4C46-AB37-CD6760DCA960}"/>
              </a:ext>
            </a:extLst>
          </p:cNvPr>
          <p:cNvSpPr>
            <a:spLocks/>
          </p:cNvSpPr>
          <p:nvPr/>
        </p:nvSpPr>
        <p:spPr bwMode="auto">
          <a:xfrm>
            <a:off x="3884560" y="3971572"/>
            <a:ext cx="578215" cy="440561"/>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solidFill>
            <a:srgbClr val="90C74D"/>
          </a:solidFill>
          <a:ln>
            <a:noFill/>
          </a:ln>
          <a:effectLst>
            <a:outerShdw blurRad="50800" dist="381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688">
              <a:solidFill>
                <a:srgbClr val="FFFFFF"/>
              </a:solidFill>
            </a:endParaRPr>
          </a:p>
        </p:txBody>
      </p:sp>
      <p:pic>
        <p:nvPicPr>
          <p:cNvPr id="3" name="Hình ảnh 2">
            <a:extLst>
              <a:ext uri="{FF2B5EF4-FFF2-40B4-BE49-F238E27FC236}">
                <a16:creationId xmlns:a16="http://schemas.microsoft.com/office/drawing/2014/main" id="{C23E2C1F-DDDD-F14A-2A41-3828DDE7F369}"/>
              </a:ext>
            </a:extLst>
          </p:cNvPr>
          <p:cNvPicPr>
            <a:picLocks noChangeAspect="1"/>
          </p:cNvPicPr>
          <p:nvPr/>
        </p:nvPicPr>
        <p:blipFill>
          <a:blip r:embed="rId3"/>
          <a:stretch>
            <a:fillRect/>
          </a:stretch>
        </p:blipFill>
        <p:spPr>
          <a:xfrm>
            <a:off x="216574" y="392638"/>
            <a:ext cx="3089128" cy="4219843"/>
          </a:xfrm>
          <a:prstGeom prst="rect">
            <a:avLst/>
          </a:prstGeom>
        </p:spPr>
      </p:pic>
    </p:spTree>
    <p:extLst>
      <p:ext uri="{BB962C8B-B14F-4D97-AF65-F5344CB8AC3E}">
        <p14:creationId xmlns:p14="http://schemas.microsoft.com/office/powerpoint/2010/main" val="3314868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randombar(horizontal)">
                                      <p:cBhvr>
                                        <p:cTn id="7" dur="500"/>
                                        <p:tgtEl>
                                          <p:spTgt spid="80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randombar(horizontal)">
                                      <p:cBhvr>
                                        <p:cTn id="15" dur="500"/>
                                        <p:tgtEl>
                                          <p:spTgt spid="6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randombar(horizontal)">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randombar(horizontal)">
                                      <p:cBhvr>
                                        <p:cTn id="23" dur="500"/>
                                        <p:tgtEl>
                                          <p:spTgt spid="6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randombar(horizontal)">
                                      <p:cBhvr>
                                        <p:cTn id="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p:bldP spid="63" grpId="0" animBg="1"/>
      <p:bldP spid="64" grpId="0"/>
      <p:bldP spid="65" grpId="0" animBg="1"/>
      <p:bldP spid="66" grpId="0"/>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2249051"/>
            <a:ext cx="5410200" cy="1175777"/>
            <a:chOff x="-1458165" y="3139037"/>
            <a:chExt cx="9858546" cy="1715004"/>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608871"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347343" y="3166824"/>
              <a:ext cx="8747724" cy="1687217"/>
            </a:xfrm>
            <a:prstGeom prst="rect">
              <a:avLst/>
            </a:prstGeom>
          </p:spPr>
          <p:txBody>
            <a:bodyPr wrap="square">
              <a:spAutoFit/>
            </a:bodyPr>
            <a:lstStyle/>
            <a:p>
              <a:pPr>
                <a:lnSpc>
                  <a:spcPct val="130000"/>
                </a:lnSpc>
                <a:defRPr/>
              </a:pPr>
              <a:r>
                <a:rPr lang="vi-VN" altLang="zh-CN" sz="2800" b="1" kern="0" dirty="0">
                  <a:solidFill>
                    <a:srgbClr val="FF0000"/>
                  </a:solidFill>
                  <a:latin typeface="Times New Roman" panose="02020603050405020304" pitchFamily="18" charset="0"/>
                  <a:ea typeface="华康方圆体W7(P)" pitchFamily="82" charset="-122"/>
                  <a:cs typeface="Times New Roman" panose="02020603050405020304" pitchFamily="18" charset="0"/>
                </a:rPr>
                <a:t>II.</a:t>
              </a:r>
              <a:r>
                <a:rPr lang="nl-NL"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Đọc - Tìm hiểu chung</a:t>
              </a:r>
              <a:endPar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Tree>
    <p:extLst>
      <p:ext uri="{BB962C8B-B14F-4D97-AF65-F5344CB8AC3E}">
        <p14:creationId xmlns:p14="http://schemas.microsoft.com/office/powerpoint/2010/main" val="229467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EFA2F23D-F1C4-47CF-A320-2230CFF518F0}"/>
              </a:ext>
            </a:extLst>
          </p:cNvPr>
          <p:cNvGrpSpPr/>
          <p:nvPr/>
        </p:nvGrpSpPr>
        <p:grpSpPr>
          <a:xfrm>
            <a:off x="295511" y="642062"/>
            <a:ext cx="8436372" cy="4765116"/>
            <a:chOff x="-558688" y="0"/>
            <a:chExt cx="9107943" cy="6858000"/>
          </a:xfrm>
        </p:grpSpPr>
        <p:pic>
          <p:nvPicPr>
            <p:cNvPr id="5" name="图片 10">
              <a:extLst>
                <a:ext uri="{FF2B5EF4-FFF2-40B4-BE49-F238E27FC236}">
                  <a16:creationId xmlns:a16="http://schemas.microsoft.com/office/drawing/2014/main" id="{261A757B-0FA9-4F9F-B4C0-0511D5D9406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9">
              <a:extLst>
                <a:ext uri="{FF2B5EF4-FFF2-40B4-BE49-F238E27FC236}">
                  <a16:creationId xmlns:a16="http://schemas.microsoft.com/office/drawing/2014/main" id="{56AF8579-CAD1-4D14-8909-6DFB8FF29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 name="图片 14">
            <a:extLst>
              <a:ext uri="{FF2B5EF4-FFF2-40B4-BE49-F238E27FC236}">
                <a16:creationId xmlns:a16="http://schemas.microsoft.com/office/drawing/2014/main" id="{39F9128B-B288-4765-A52D-0881734BF4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2039" y="2898580"/>
            <a:ext cx="4393551" cy="2196776"/>
          </a:xfrm>
          <a:prstGeom prst="rect">
            <a:avLst/>
          </a:prstGeom>
        </p:spPr>
      </p:pic>
      <p:sp>
        <p:nvSpPr>
          <p:cNvPr id="4" name="文本框 15">
            <a:extLst>
              <a:ext uri="{FF2B5EF4-FFF2-40B4-BE49-F238E27FC236}">
                <a16:creationId xmlns:a16="http://schemas.microsoft.com/office/drawing/2014/main" id="{F4220E52-C93D-49C8-AE05-21DAF9C049EC}"/>
              </a:ext>
            </a:extLst>
          </p:cNvPr>
          <p:cNvSpPr txBox="1"/>
          <p:nvPr/>
        </p:nvSpPr>
        <p:spPr>
          <a:xfrm>
            <a:off x="2590800" y="1428750"/>
            <a:ext cx="4974358" cy="218521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nl-NL" sz="3400" b="1" kern="100" dirty="0">
                <a:latin typeface="Times New Roman" panose="02020603050405020304" pitchFamily="18" charset="0"/>
                <a:ea typeface="Calibri" panose="020F0502020204030204" pitchFamily="34" charset="0"/>
                <a:cs typeface="Times New Roman" panose="02020603050405020304" pitchFamily="18" charset="0"/>
              </a:rPr>
              <a:t>2.1. Đọc, chú thích </a:t>
            </a:r>
          </a:p>
          <a:p>
            <a:pPr algn="just"/>
            <a:r>
              <a:rPr lang="nl-NL" sz="3400" b="1" kern="100" dirty="0">
                <a:latin typeface="Times New Roman" panose="02020603050405020304" pitchFamily="18" charset="0"/>
                <a:ea typeface="Calibri" panose="020F0502020204030204" pitchFamily="34" charset="0"/>
                <a:cs typeface="Times New Roman" panose="02020603050405020304" pitchFamily="18" charset="0"/>
              </a:rPr>
              <a:t>và tóm tắt</a:t>
            </a:r>
            <a:endParaRPr lang="vi-VN" sz="3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nl-NL" sz="3400" b="1" kern="100" dirty="0">
                <a:latin typeface="Times New Roman" panose="02020603050405020304" pitchFamily="18" charset="0"/>
                <a:ea typeface="Calibri" panose="020F0502020204030204" pitchFamily="34" charset="0"/>
                <a:cs typeface="Times New Roman" panose="02020603050405020304" pitchFamily="18" charset="0"/>
              </a:rPr>
              <a:t> </a:t>
            </a:r>
            <a:endParaRPr lang="vi-VN" sz="3400" kern="100"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zh-CN" altLang="en-US" sz="3400" b="1" dirty="0">
              <a:solidFill>
                <a:srgbClr val="5F91B0"/>
              </a:solidFill>
              <a:latin typeface="#9Slide05 SVNCookie" panose="020B0606040200020203" pitchFamily="34" charset="0"/>
              <a:ea typeface="华康海报体W12" panose="040B0C09000000000000" pitchFamily="81" charset="-122"/>
            </a:endParaRPr>
          </a:p>
        </p:txBody>
      </p:sp>
    </p:spTree>
    <p:extLst>
      <p:ext uri="{BB962C8B-B14F-4D97-AF65-F5344CB8AC3E}">
        <p14:creationId xmlns:p14="http://schemas.microsoft.com/office/powerpoint/2010/main" val="39910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1768"/>
            <a:ext cx="1407490" cy="1324506"/>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4290831"/>
            <a:ext cx="1696473"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Bảng 1">
            <a:extLst>
              <a:ext uri="{FF2B5EF4-FFF2-40B4-BE49-F238E27FC236}">
                <a16:creationId xmlns:a16="http://schemas.microsoft.com/office/drawing/2014/main" id="{BFF319E5-5D42-FA99-4804-B342C74091C0}"/>
              </a:ext>
            </a:extLst>
          </p:cNvPr>
          <p:cNvGraphicFramePr>
            <a:graphicFrameLocks noGrp="1"/>
          </p:cNvGraphicFramePr>
          <p:nvPr>
            <p:extLst>
              <p:ext uri="{D42A27DB-BD31-4B8C-83A1-F6EECF244321}">
                <p14:modId xmlns:p14="http://schemas.microsoft.com/office/powerpoint/2010/main" val="102198627"/>
              </p:ext>
            </p:extLst>
          </p:nvPr>
        </p:nvGraphicFramePr>
        <p:xfrm>
          <a:off x="489874" y="482600"/>
          <a:ext cx="8164252" cy="4319996"/>
        </p:xfrm>
        <a:graphic>
          <a:graphicData uri="http://schemas.openxmlformats.org/drawingml/2006/table">
            <a:tbl>
              <a:tblPr firstRow="1" bandRow="1"/>
              <a:tblGrid>
                <a:gridCol w="4538094">
                  <a:extLst>
                    <a:ext uri="{9D8B030D-6E8A-4147-A177-3AD203B41FA5}">
                      <a16:colId xmlns:a16="http://schemas.microsoft.com/office/drawing/2014/main" val="3222516340"/>
                    </a:ext>
                  </a:extLst>
                </a:gridCol>
                <a:gridCol w="3626158">
                  <a:extLst>
                    <a:ext uri="{9D8B030D-6E8A-4147-A177-3AD203B41FA5}">
                      <a16:colId xmlns:a16="http://schemas.microsoft.com/office/drawing/2014/main" val="523967893"/>
                    </a:ext>
                  </a:extLst>
                </a:gridCol>
              </a:tblGrid>
              <a:tr h="596900">
                <a:tc gridSpan="2">
                  <a:txBody>
                    <a:bodyPr/>
                    <a:lstStyle/>
                    <a:p>
                      <a:pPr algn="ctr" fontAlgn="t">
                        <a:spcBef>
                          <a:spcPts val="0"/>
                        </a:spcBef>
                        <a:spcAft>
                          <a:spcPts val="0"/>
                        </a:spcAft>
                      </a:pPr>
                      <a:r>
                        <a:rPr lang="nl-NL" sz="24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2443752394"/>
                  </a:ext>
                </a:extLst>
              </a:tr>
              <a:tr h="596900">
                <a:tc>
                  <a:txBody>
                    <a:bodyPr/>
                    <a:lstStyle/>
                    <a:p>
                      <a:pPr algn="just" fontAlgn="t">
                        <a:spcBef>
                          <a:spcPts val="0"/>
                        </a:spcBef>
                        <a:spcAft>
                          <a:spcPts val="0"/>
                        </a:spcAft>
                      </a:pPr>
                      <a:r>
                        <a:rPr lang="nl-NL"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Tác giả</a:t>
                      </a:r>
                      <a:endParaRPr lang="nl-NL" sz="3100" b="0" i="0" u="none" strike="noStrike" dirty="0">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1510359"/>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Xuất xứ</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6881767"/>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Thể loại </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0487762"/>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PTBĐ</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 </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886596"/>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Bố cục </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2086815"/>
                  </a:ext>
                </a:extLst>
              </a:tr>
              <a:tr h="596900">
                <a:tc gridSpan="2">
                  <a:txBody>
                    <a:bodyPr/>
                    <a:lstStyle/>
                    <a:p>
                      <a:pPr algn="just" fontAlgn="t">
                        <a:spcBef>
                          <a:spcPts val="0"/>
                        </a:spcBef>
                        <a:spcAft>
                          <a:spcPts val="0"/>
                        </a:spcAft>
                      </a:pPr>
                      <a:r>
                        <a:rPr lang="nl-NL"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Xác định mục đích và cách thực hiện bài phỏng vấn?</a:t>
                      </a:r>
                      <a:endParaRPr lang="nl-NL" sz="3100" b="0" i="0" u="none" strike="noStrike" dirty="0">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348751684"/>
                  </a:ext>
                </a:extLst>
              </a:tr>
            </a:tbl>
          </a:graphicData>
        </a:graphic>
      </p:graphicFrame>
    </p:spTree>
    <p:extLst>
      <p:ext uri="{BB962C8B-B14F-4D97-AF65-F5344CB8AC3E}">
        <p14:creationId xmlns:p14="http://schemas.microsoft.com/office/powerpoint/2010/main" val="3829738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53;p39">
            <a:extLst>
              <a:ext uri="{FF2B5EF4-FFF2-40B4-BE49-F238E27FC236}">
                <a16:creationId xmlns:a16="http://schemas.microsoft.com/office/drawing/2014/main" id="{1633F2C5-196B-47FB-8122-0D19D07B5872}"/>
              </a:ext>
            </a:extLst>
          </p:cNvPr>
          <p:cNvGrpSpPr/>
          <p:nvPr/>
        </p:nvGrpSpPr>
        <p:grpSpPr>
          <a:xfrm>
            <a:off x="558242" y="725367"/>
            <a:ext cx="6048009" cy="975716"/>
            <a:chOff x="3037233" y="1135500"/>
            <a:chExt cx="8680005" cy="970500"/>
          </a:xfrm>
        </p:grpSpPr>
        <p:sp>
          <p:nvSpPr>
            <p:cNvPr id="26" name="Google Shape;254;p39">
              <a:extLst>
                <a:ext uri="{FF2B5EF4-FFF2-40B4-BE49-F238E27FC236}">
                  <a16:creationId xmlns:a16="http://schemas.microsoft.com/office/drawing/2014/main" id="{E97A3308-6668-4456-AF5C-8FDD75E11AA3}"/>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28" name="Google Shape;255;p39">
              <a:extLst>
                <a:ext uri="{FF2B5EF4-FFF2-40B4-BE49-F238E27FC236}">
                  <a16:creationId xmlns:a16="http://schemas.microsoft.com/office/drawing/2014/main" id="{4FDB4B44-C2A8-4CAE-A59C-43740870C8B1}"/>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30" name="Google Shape;256;p39">
              <a:extLst>
                <a:ext uri="{FF2B5EF4-FFF2-40B4-BE49-F238E27FC236}">
                  <a16:creationId xmlns:a16="http://schemas.microsoft.com/office/drawing/2014/main" id="{7E1C1890-C416-420C-9170-7A8A0C11DA6B}"/>
                </a:ext>
              </a:extLst>
            </p:cNvPr>
            <p:cNvSpPr/>
            <p:nvPr/>
          </p:nvSpPr>
          <p:spPr>
            <a:xfrm>
              <a:off x="3037233" y="1135500"/>
              <a:ext cx="1937217" cy="804900"/>
            </a:xfrm>
            <a:prstGeom prst="rect">
              <a:avLst/>
            </a:prstGeom>
            <a:solidFill>
              <a:srgbClr val="FFE699"/>
            </a:solidFill>
            <a:ln>
              <a:noFill/>
            </a:ln>
          </p:spPr>
          <p:txBody>
            <a:bodyPr spcFirstLastPara="1" wrap="square" lIns="121899" tIns="121899" rIns="121899" bIns="121899" anchor="ctr" anchorCtr="0">
              <a:noAutofit/>
            </a:bodyPr>
            <a:lstStyle/>
            <a:p>
              <a:pPr algn="ctr"/>
              <a:r>
                <a:rPr lang="en-US" sz="2600" b="1" dirty="0" err="1">
                  <a:latin typeface="Times New Roman" panose="02020603050405020304" pitchFamily="18" charset="0"/>
                  <a:cs typeface="Times New Roman" panose="02020603050405020304" pitchFamily="18" charset="0"/>
                </a:rPr>
                <a:t>Tác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giả</a:t>
              </a:r>
              <a:endParaRPr sz="2600"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9DF4598C-2A1A-4BC9-B3B9-E8BA87C770F0}"/>
              </a:ext>
            </a:extLst>
          </p:cNvPr>
          <p:cNvSpPr txBox="1"/>
          <p:nvPr/>
        </p:nvSpPr>
        <p:spPr>
          <a:xfrm>
            <a:off x="2537906" y="908644"/>
            <a:ext cx="5916650" cy="529632"/>
          </a:xfrm>
          <a:prstGeom prst="rect">
            <a:avLst/>
          </a:prstGeom>
          <a:noFill/>
        </p:spPr>
        <p:txBody>
          <a:bodyPr wrap="square">
            <a:spAutoFit/>
          </a:bodyPr>
          <a:lstStyle/>
          <a:p>
            <a:pPr algn="just">
              <a:lnSpc>
                <a:spcPct val="115000"/>
              </a:lnSpc>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Trần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Đăng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Khoa</a:t>
            </a:r>
          </a:p>
        </p:txBody>
      </p:sp>
      <p:grpSp>
        <p:nvGrpSpPr>
          <p:cNvPr id="45" name="Google Shape;253;p39">
            <a:extLst>
              <a:ext uri="{FF2B5EF4-FFF2-40B4-BE49-F238E27FC236}">
                <a16:creationId xmlns:a16="http://schemas.microsoft.com/office/drawing/2014/main" id="{1C4602D8-7C8B-4F97-A2B3-222D555310C1}"/>
              </a:ext>
            </a:extLst>
          </p:cNvPr>
          <p:cNvGrpSpPr/>
          <p:nvPr/>
        </p:nvGrpSpPr>
        <p:grpSpPr>
          <a:xfrm>
            <a:off x="445898" y="2006546"/>
            <a:ext cx="6259702" cy="918962"/>
            <a:chOff x="3001792" y="1260572"/>
            <a:chExt cx="5780197" cy="845428"/>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301100"/>
              <a:ext cx="4209990" cy="804900"/>
            </a:xfrm>
            <a:prstGeom prst="homePlate">
              <a:avLst>
                <a:gd name="adj" fmla="val 50000"/>
              </a:avLst>
            </a:prstGeom>
            <a:solidFill>
              <a:schemeClr val="accent1">
                <a:lumMod val="40000"/>
                <a:lumOff val="6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3001792" y="1260572"/>
              <a:ext cx="1869568" cy="804900"/>
            </a:xfrm>
            <a:prstGeom prst="rect">
              <a:avLst/>
            </a:prstGeom>
            <a:solidFill>
              <a:schemeClr val="accent1">
                <a:lumMod val="20000"/>
                <a:lumOff val="80000"/>
              </a:schemeClr>
            </a:solidFill>
            <a:ln>
              <a:noFill/>
            </a:ln>
          </p:spPr>
          <p:txBody>
            <a:bodyPr spcFirstLastPara="1" wrap="square" lIns="121899" tIns="121899" rIns="121899" bIns="121899" anchor="ctr" anchorCtr="0">
              <a:noAutofit/>
            </a:bodyPr>
            <a:lstStyle/>
            <a:p>
              <a:pPr algn="ct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xứ</a:t>
              </a:r>
              <a:endParaRPr lang="en-US" sz="2600" b="1" dirty="0">
                <a:latin typeface="Times New Roman" panose="02020603050405020304" pitchFamily="18" charset="0"/>
                <a:cs typeface="Times New Roman" panose="02020603050405020304" pitchFamily="18" charset="0"/>
              </a:endParaRPr>
            </a:p>
          </p:txBody>
        </p:sp>
      </p:grpSp>
      <p:sp>
        <p:nvSpPr>
          <p:cNvPr id="49" name="TextBox 48">
            <a:extLst>
              <a:ext uri="{FF2B5EF4-FFF2-40B4-BE49-F238E27FC236}">
                <a16:creationId xmlns:a16="http://schemas.microsoft.com/office/drawing/2014/main" id="{522A771C-C2CE-47F4-9433-57848533A57C}"/>
              </a:ext>
            </a:extLst>
          </p:cNvPr>
          <p:cNvSpPr txBox="1"/>
          <p:nvPr/>
        </p:nvSpPr>
        <p:spPr>
          <a:xfrm>
            <a:off x="2492387" y="1967933"/>
            <a:ext cx="3803070" cy="975716"/>
          </a:xfrm>
          <a:prstGeom prst="rect">
            <a:avLst/>
          </a:prstGeom>
          <a:noFill/>
        </p:spPr>
        <p:txBody>
          <a:bodyPr wrap="square">
            <a:spAutoFit/>
          </a:bodyPr>
          <a:lstStyle/>
          <a:p>
            <a:pPr algn="just">
              <a:lnSpc>
                <a:spcPct val="115000"/>
              </a:lnSpc>
            </a:pPr>
            <a:r>
              <a:rPr lang="nl-NL" sz="2600" kern="100" dirty="0">
                <a:latin typeface="Times New Roman" panose="02020603050405020304" pitchFamily="18" charset="0"/>
                <a:ea typeface="Calibri" panose="020F0502020204030204" pitchFamily="34" charset="0"/>
                <a:cs typeface="Times New Roman" panose="02020603050405020304" pitchFamily="18" charset="0"/>
              </a:rPr>
              <a:t>Trích “Hà Nội 36 góc nhìn”, 2003</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0" name="Google Shape;253;p39">
            <a:extLst>
              <a:ext uri="{FF2B5EF4-FFF2-40B4-BE49-F238E27FC236}">
                <a16:creationId xmlns:a16="http://schemas.microsoft.com/office/drawing/2014/main" id="{53A2054F-48B6-4E42-A571-E7C1C3281654}"/>
              </a:ext>
            </a:extLst>
          </p:cNvPr>
          <p:cNvGrpSpPr/>
          <p:nvPr/>
        </p:nvGrpSpPr>
        <p:grpSpPr>
          <a:xfrm>
            <a:off x="558242" y="4096461"/>
            <a:ext cx="5409290" cy="861907"/>
            <a:chOff x="3023720" y="1135500"/>
            <a:chExt cx="5768255" cy="970500"/>
          </a:xfrm>
        </p:grpSpPr>
        <p:sp>
          <p:nvSpPr>
            <p:cNvPr id="51" name="Google Shape;254;p39">
              <a:extLst>
                <a:ext uri="{FF2B5EF4-FFF2-40B4-BE49-F238E27FC236}">
                  <a16:creationId xmlns:a16="http://schemas.microsoft.com/office/drawing/2014/main" id="{B16CAE86-3F14-471B-BCBA-B79322713C40}"/>
                </a:ext>
              </a:extLst>
            </p:cNvPr>
            <p:cNvSpPr/>
            <p:nvPr/>
          </p:nvSpPr>
          <p:spPr>
            <a:xfrm>
              <a:off x="4571998" y="1301100"/>
              <a:ext cx="4219977" cy="804900"/>
            </a:xfrm>
            <a:prstGeom prst="homePlate">
              <a:avLst>
                <a:gd name="adj" fmla="val 50000"/>
              </a:avLst>
            </a:prstGeom>
            <a:solidFill>
              <a:srgbClr val="C5E0B4"/>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id="{1410A0D8-EE5E-4194-A2A0-751866A5450F}"/>
                </a:ext>
              </a:extLst>
            </p:cNvPr>
            <p:cNvSpPr/>
            <p:nvPr/>
          </p:nvSpPr>
          <p:spPr>
            <a:xfrm rot="10800000" flipH="1">
              <a:off x="4572000" y="1934400"/>
              <a:ext cx="401700" cy="171600"/>
            </a:xfrm>
            <a:prstGeom prst="rtTriangle">
              <a:avLst/>
            </a:prstGeom>
            <a:solidFill>
              <a:srgbClr val="B5D79E"/>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id="{7D25DDA2-55C8-483E-A68D-4003AFA80920}"/>
                </a:ext>
              </a:extLst>
            </p:cNvPr>
            <p:cNvSpPr/>
            <p:nvPr/>
          </p:nvSpPr>
          <p:spPr>
            <a:xfrm>
              <a:off x="3023720" y="1135500"/>
              <a:ext cx="1950729" cy="804900"/>
            </a:xfrm>
            <a:prstGeom prst="rect">
              <a:avLst/>
            </a:prstGeom>
            <a:solidFill>
              <a:srgbClr val="E2F0D9"/>
            </a:solidFill>
            <a:ln>
              <a:noFill/>
            </a:ln>
          </p:spPr>
          <p:txBody>
            <a:bodyPr spcFirstLastPara="1" wrap="square" lIns="121899" tIns="121899" rIns="121899" bIns="121899" anchor="ctr" anchorCtr="0">
              <a:noAutofit/>
            </a:bodyPr>
            <a:lstStyle/>
            <a:p>
              <a:pPr algn="ctr"/>
              <a:r>
                <a:rPr lang="en-US" sz="2600" b="1" dirty="0">
                  <a:latin typeface="Times New Roman" panose="02020603050405020304" pitchFamily="18" charset="0"/>
                  <a:cs typeface="Times New Roman" panose="02020603050405020304" pitchFamily="18" charset="0"/>
                </a:rPr>
                <a:t>PTBĐ</a:t>
              </a:r>
              <a:endParaRPr sz="2600" b="1"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90745476-E9B4-4E16-9853-78D51C38358C}"/>
              </a:ext>
            </a:extLst>
          </p:cNvPr>
          <p:cNvSpPr txBox="1"/>
          <p:nvPr/>
        </p:nvSpPr>
        <p:spPr>
          <a:xfrm>
            <a:off x="2548042" y="3954618"/>
            <a:ext cx="3201157" cy="1292662"/>
          </a:xfrm>
          <a:prstGeom prst="rect">
            <a:avLst/>
          </a:prstGeom>
          <a:noFill/>
        </p:spPr>
        <p:txBody>
          <a:bodyPr wrap="square">
            <a:spAutoFit/>
          </a:bodyPr>
          <a:lstStyle/>
          <a:p>
            <a:pPr algn="just"/>
            <a:endParaRPr lang="nl-NL" sz="2600" dirty="0">
              <a:latin typeface="Times New Roman" panose="02020603050405020304" pitchFamily="18" charset="0"/>
              <a:cs typeface="Times New Roman" panose="02020603050405020304" pitchFamily="18" charset="0"/>
            </a:endParaRPr>
          </a:p>
          <a:p>
            <a:pPr algn="just"/>
            <a:r>
              <a:rPr lang="nl-NL" sz="2600" dirty="0">
                <a:latin typeface="Times New Roman" panose="02020603050405020304" pitchFamily="18" charset="0"/>
                <a:cs typeface="Times New Roman" panose="02020603050405020304" pitchFamily="18" charset="0"/>
              </a:rPr>
              <a:t>Thuyết minh</a:t>
            </a:r>
            <a:endParaRPr lang="vi-VN" sz="2600" dirty="0">
              <a:latin typeface="Times New Roman" panose="02020603050405020304" pitchFamily="18" charset="0"/>
              <a:cs typeface="Times New Roman" panose="02020603050405020304" pitchFamily="18" charset="0"/>
            </a:endParaRPr>
          </a:p>
          <a:p>
            <a:pPr algn="just"/>
            <a:endParaRPr lang="nl-NL"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5" name="Google Shape;253;p39">
            <a:extLst>
              <a:ext uri="{FF2B5EF4-FFF2-40B4-BE49-F238E27FC236}">
                <a16:creationId xmlns:a16="http://schemas.microsoft.com/office/drawing/2014/main" id="{3F427DF4-34B8-4DAA-8A18-1EB93BFA46A4}"/>
              </a:ext>
            </a:extLst>
          </p:cNvPr>
          <p:cNvGrpSpPr/>
          <p:nvPr/>
        </p:nvGrpSpPr>
        <p:grpSpPr>
          <a:xfrm>
            <a:off x="540906" y="3028523"/>
            <a:ext cx="5754550" cy="1067937"/>
            <a:chOff x="3037232" y="1135500"/>
            <a:chExt cx="5882529" cy="995446"/>
          </a:xfrm>
        </p:grpSpPr>
        <p:sp>
          <p:nvSpPr>
            <p:cNvPr id="56" name="Google Shape;254;p39">
              <a:extLst>
                <a:ext uri="{FF2B5EF4-FFF2-40B4-BE49-F238E27FC236}">
                  <a16:creationId xmlns:a16="http://schemas.microsoft.com/office/drawing/2014/main" id="{22D14EAB-6D74-4C2B-B4E8-036BD07B692D}"/>
                </a:ext>
              </a:extLst>
            </p:cNvPr>
            <p:cNvSpPr/>
            <p:nvPr/>
          </p:nvSpPr>
          <p:spPr>
            <a:xfrm>
              <a:off x="4571998" y="1301100"/>
              <a:ext cx="4347763" cy="804900"/>
            </a:xfrm>
            <a:prstGeom prst="homePlate">
              <a:avLst>
                <a:gd name="adj" fmla="val 50000"/>
              </a:avLst>
            </a:prstGeom>
            <a:solidFill>
              <a:schemeClr val="accent2">
                <a:lumMod val="40000"/>
                <a:lumOff val="6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7" name="Google Shape;255;p39">
              <a:extLst>
                <a:ext uri="{FF2B5EF4-FFF2-40B4-BE49-F238E27FC236}">
                  <a16:creationId xmlns:a16="http://schemas.microsoft.com/office/drawing/2014/main" id="{F11C01AB-008F-402F-B3F8-3FADC6C40260}"/>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8" name="Google Shape;256;p39">
              <a:extLst>
                <a:ext uri="{FF2B5EF4-FFF2-40B4-BE49-F238E27FC236}">
                  <a16:creationId xmlns:a16="http://schemas.microsoft.com/office/drawing/2014/main" id="{5292B70B-4949-465D-89FE-85AFCF0C37B1}"/>
                </a:ext>
              </a:extLst>
            </p:cNvPr>
            <p:cNvSpPr/>
            <p:nvPr/>
          </p:nvSpPr>
          <p:spPr>
            <a:xfrm>
              <a:off x="3037232" y="1135500"/>
              <a:ext cx="1937217" cy="804900"/>
            </a:xfrm>
            <a:prstGeom prst="rect">
              <a:avLst/>
            </a:prstGeom>
            <a:solidFill>
              <a:schemeClr val="accent2">
                <a:lumMod val="20000"/>
                <a:lumOff val="80000"/>
              </a:schemeClr>
            </a:solidFill>
            <a:ln>
              <a:noFill/>
            </a:ln>
          </p:spPr>
          <p:txBody>
            <a:bodyPr spcFirstLastPara="1" wrap="square" lIns="121899" tIns="121899" rIns="121899" bIns="121899" anchor="ctr" anchorCtr="0">
              <a:noAutofit/>
            </a:bodyPr>
            <a:lstStyle/>
            <a:p>
              <a:pPr algn="ctr"/>
              <a:r>
                <a:rPr lang="en-US" sz="2600" b="1" dirty="0" err="1">
                  <a:latin typeface="Times New Roman" panose="02020603050405020304" pitchFamily="18" charset="0"/>
                  <a:cs typeface="Times New Roman" panose="02020603050405020304" pitchFamily="18" charset="0"/>
                </a:rPr>
                <a:t>Thể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loại</a:t>
              </a:r>
              <a:endParaRPr lang="en-US" sz="2600" b="1" dirty="0">
                <a:latin typeface="Times New Roman" panose="02020603050405020304" pitchFamily="18" charset="0"/>
                <a:cs typeface="Times New Roman" panose="02020603050405020304" pitchFamily="18" charset="0"/>
              </a:endParaRPr>
            </a:p>
            <a:p>
              <a:pPr algn="ctr"/>
              <a:endParaRPr sz="2600" b="1" dirty="0">
                <a:latin typeface="Times New Roman" panose="02020603050405020304" pitchFamily="18" charset="0"/>
                <a:cs typeface="Times New Roman" panose="02020603050405020304" pitchFamily="18" charset="0"/>
              </a:endParaRPr>
            </a:p>
          </p:txBody>
        </p:sp>
      </p:grpSp>
      <p:sp>
        <p:nvSpPr>
          <p:cNvPr id="59" name="TextBox 58">
            <a:extLst>
              <a:ext uri="{FF2B5EF4-FFF2-40B4-BE49-F238E27FC236}">
                <a16:creationId xmlns:a16="http://schemas.microsoft.com/office/drawing/2014/main" id="{FB68F4C5-13CA-4BC0-A16B-9D032D49D73A}"/>
              </a:ext>
            </a:extLst>
          </p:cNvPr>
          <p:cNvSpPr txBox="1"/>
          <p:nvPr/>
        </p:nvSpPr>
        <p:spPr>
          <a:xfrm>
            <a:off x="2386872" y="3090719"/>
            <a:ext cx="3447992" cy="892552"/>
          </a:xfrm>
          <a:prstGeom prst="rect">
            <a:avLst/>
          </a:prstGeom>
          <a:noFill/>
        </p:spPr>
        <p:txBody>
          <a:bodyPr wrap="square">
            <a:spAutoFit/>
          </a:bodyPr>
          <a:lstStyle/>
          <a:p>
            <a:r>
              <a:rPr lang="nl-NL" sz="2600" dirty="0">
                <a:latin typeface="Times New Roman" panose="02020603050405020304" pitchFamily="18" charset="0"/>
                <a:cs typeface="Times New Roman" panose="02020603050405020304" pitchFamily="18" charset="0"/>
              </a:rPr>
              <a:t>Văn bản thông tin – bài phỏng vấn.</a:t>
            </a:r>
            <a:endParaRPr lang="vi-VN" sz="2600" dirty="0">
              <a:latin typeface="Times New Roman" panose="02020603050405020304" pitchFamily="18" charset="0"/>
              <a:cs typeface="Times New Roman" panose="02020603050405020304" pitchFamily="18" charset="0"/>
            </a:endParaRPr>
          </a:p>
        </p:txBody>
      </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2729561" y="175822"/>
            <a:ext cx="5576239"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None/>
            </a:pPr>
            <a:r>
              <a:rPr lang="nl-NL" sz="2600" b="1"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2.2. Tìm hiểu chung</a:t>
            </a:r>
            <a:endParaRPr lang="vi-VN" sz="26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ct val="50000"/>
              </a:spcBef>
              <a:spcAft>
                <a:spcPct val="0"/>
              </a:spcAft>
              <a:buClrTx/>
              <a:buFontTx/>
              <a:buNone/>
            </a:pPr>
            <a:endParaRPr lang="en-US" altLang="en-US" sz="2600" dirty="0">
              <a:solidFill>
                <a:srgbClr val="FF0000"/>
              </a:solidFill>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F83DE4A7-C285-ACD1-80CD-D0EAC9EFE8F4}"/>
              </a:ext>
            </a:extLst>
          </p:cNvPr>
          <p:cNvPicPr>
            <a:picLocks noChangeAspect="1"/>
          </p:cNvPicPr>
          <p:nvPr/>
        </p:nvPicPr>
        <p:blipFill>
          <a:blip r:embed="rId3"/>
          <a:stretch>
            <a:fillRect/>
          </a:stretch>
        </p:blipFill>
        <p:spPr>
          <a:xfrm>
            <a:off x="6597391" y="1081167"/>
            <a:ext cx="2480441" cy="4029712"/>
          </a:xfrm>
          <a:prstGeom prst="rect">
            <a:avLst/>
          </a:prstGeom>
        </p:spPr>
      </p:pic>
    </p:spTree>
    <p:extLst>
      <p:ext uri="{BB962C8B-B14F-4D97-AF65-F5344CB8AC3E}">
        <p14:creationId xmlns:p14="http://schemas.microsoft.com/office/powerpoint/2010/main" val="302925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randombar(horizontal)">
                                      <p:cBhvr>
                                        <p:cTn id="20" dur="500"/>
                                        <p:tgtEl>
                                          <p:spTgt spid="4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randombar(horizontal)">
                                      <p:cBhvr>
                                        <p:cTn id="28" dur="500"/>
                                        <p:tgtEl>
                                          <p:spTgt spid="5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randombar(horizontal)">
                                      <p:cBhvr>
                                        <p:cTn id="31" dur="500"/>
                                        <p:tgtEl>
                                          <p:spTgt spid="5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randombar(horizontal)">
                                      <p:cBhvr>
                                        <p:cTn id="36" dur="500"/>
                                        <p:tgtEl>
                                          <p:spTgt spid="5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randombar(horizontal)">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p:bldP spid="54" grpId="0"/>
      <p:bldP spid="59" grpId="0"/>
      <p:bldP spid="31"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1157</TotalTime>
  <Words>1021</Words>
  <Application>Microsoft Office PowerPoint</Application>
  <PresentationFormat>On-screen Show (16:9)</PresentationFormat>
  <Paragraphs>144</Paragraphs>
  <Slides>25</Slides>
  <Notes>19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vt:i4>
      </vt:variant>
    </vt:vector>
  </HeadingPairs>
  <TitlesOfParts>
    <vt:vector size="42" baseType="lpstr">
      <vt:lpstr>#9Slide05 FS Blonde Script</vt:lpstr>
      <vt:lpstr>Futura-Condensed-Normal</vt:lpstr>
      <vt:lpstr>Bebas</vt:lpstr>
      <vt:lpstr>华康海报体W12</vt:lpstr>
      <vt:lpstr>Times New Roman</vt:lpstr>
      <vt:lpstr>华文宋体</vt:lpstr>
      <vt:lpstr>Arial</vt:lpstr>
      <vt:lpstr>Aptos</vt:lpstr>
      <vt:lpstr>#9Slide03 Arima Madurai Black</vt:lpstr>
      <vt:lpstr>Calibri</vt:lpstr>
      <vt:lpstr>#9Slide07 IcielBaliho Script</vt:lpstr>
      <vt:lpstr>#9Slide05 SVNCookie</vt:lpstr>
      <vt:lpstr>华康方圆体W7(P)</vt:lpstr>
      <vt:lpstr>微软雅黑</vt:lpstr>
      <vt:lpstr>等线</vt:lpstr>
      <vt:lpstr>#9Slide03 Arima Madurai</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Windows 11</cp:lastModifiedBy>
  <cp:revision>146</cp:revision>
  <dcterms:created xsi:type="dcterms:W3CDTF">2018-01-11T15:19:09Z</dcterms:created>
  <dcterms:modified xsi:type="dcterms:W3CDTF">2025-05-12T00:03:48Z</dcterms:modified>
</cp:coreProperties>
</file>