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58" r:id="rId4"/>
    <p:sldId id="268" r:id="rId5"/>
    <p:sldId id="273" r:id="rId6"/>
    <p:sldId id="257" r:id="rId7"/>
    <p:sldId id="260" r:id="rId8"/>
    <p:sldId id="276" r:id="rId9"/>
    <p:sldId id="275" r:id="rId10"/>
    <p:sldId id="263" r:id="rId11"/>
    <p:sldId id="261" r:id="rId12"/>
    <p:sldId id="262" r:id="rId13"/>
    <p:sldId id="265" r:id="rId14"/>
    <p:sldId id="274" r:id="rId15"/>
  </p:sldIdLst>
  <p:sldSz cx="18288000" cy="10287000"/>
  <p:notesSz cx="6858000" cy="9144000"/>
  <p:embeddedFontLst>
    <p:embeddedFont>
      <p:font typeface="Roboto Condensed" panose="020B0604020202020204" charset="0"/>
      <p:regular r:id="rId16"/>
      <p:bold r:id="rId17"/>
      <p:italic r:id="rId18"/>
      <p:boldItalic r:id="rId19"/>
    </p:embeddedFont>
    <p:embeddedFont>
      <p:font typeface="Montserrat Extra-Light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oboto Condensed Bold" panose="020B0604020202020204" charset="0"/>
      <p:regular r:id="rId25"/>
      <p:bold r:id="rId26"/>
      <p:italic r:id="rId27"/>
      <p:boldItalic r:id="rId28"/>
    </p:embeddedFont>
    <p:embeddedFont>
      <p:font typeface="#9Slide07 SVNUT Triumph Press" panose="00000500000000000000" charset="0"/>
      <p:boldItalic r:id="rId29"/>
    </p:embeddedFont>
    <p:embeddedFont>
      <p:font typeface="Prata" panose="020B0604020202020204" charset="0"/>
      <p:regular r:id="rId30"/>
    </p:embeddedFont>
    <p:embeddedFont>
      <p:font typeface="Dynapuff" panose="020B0604020202020204" charset="0"/>
      <p:regular r:id="rId31"/>
    </p:embeddedFont>
    <p:embeddedFont>
      <p:font typeface="#9Slide05 DreamScriptPro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B1"/>
    <a:srgbClr val="FFFFFF"/>
    <a:srgbClr val="E0A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70A0F0-AF21-4DA3-AE96-53F2E98BAE3E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4D44AF-75ED-4EE2-8844-7D1FAA100771}">
      <dgm:prSet phldrT="[Text]" custT="1"/>
      <dgm:spPr/>
      <dgm:t>
        <a:bodyPr/>
        <a:lstStyle/>
        <a:p>
          <a:r>
            <a:rPr lang="en-US" sz="3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Kiến trúc ở Xiêm Riệp lưu giữ được bản sắc, hòa hợp với sự cổ kính của quần thể Ăng-co.</a:t>
          </a:r>
          <a:endParaRPr lang="en-US" sz="3200">
            <a:solidFill>
              <a:schemeClr val="bg1"/>
            </a:solidFill>
          </a:endParaRPr>
        </a:p>
      </dgm:t>
    </dgm:pt>
    <dgm:pt modelId="{BD9028C0-02D0-4296-82AD-F32780AAF35B}" type="parTrans" cxnId="{F1B84529-4146-4431-A4E2-92B088A9E543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CC429FF9-D051-4B51-80AF-634C56E0FA77}" type="sibTrans" cxnId="{F1B84529-4146-4431-A4E2-92B088A9E543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C11E3E17-E223-4011-9AA9-73B7D5F69687}">
      <dgm:prSet phldrT="[Text]" custT="1"/>
      <dgm:spPr/>
      <dgm:t>
        <a:bodyPr/>
        <a:lstStyle/>
        <a:p>
          <a:r>
            <a:rPr lang="en-US" sz="3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Đường phố không có cảnh xe cộ hỗn độn hay ùn tắc.</a:t>
          </a:r>
          <a:endParaRPr lang="en-US" sz="3200">
            <a:solidFill>
              <a:schemeClr val="bg1"/>
            </a:solidFill>
          </a:endParaRPr>
        </a:p>
      </dgm:t>
    </dgm:pt>
    <dgm:pt modelId="{498617C3-2C93-45B4-82FF-304DBC53C1C6}" type="parTrans" cxnId="{08B726F7-D00D-47DC-904A-AE560843AE47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138327C3-2370-45A1-BBEB-576AF23B4F9A}" type="sibTrans" cxnId="{08B726F7-D00D-47DC-904A-AE560843AE47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7AA1570C-1A1B-44FD-90DA-F8E1BEDFF9CB}">
      <dgm:prSet phldrT="[Text]" custT="1"/>
      <dgm:spPr/>
      <dgm:t>
        <a:bodyPr/>
        <a:lstStyle/>
        <a:p>
          <a:r>
            <a:rPr lang="en-US" sz="3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Người dân hiền lành, chất phác.</a:t>
          </a:r>
          <a:endParaRPr lang="en-US" sz="3200">
            <a:solidFill>
              <a:schemeClr val="bg1"/>
            </a:solidFill>
          </a:endParaRPr>
        </a:p>
      </dgm:t>
    </dgm:pt>
    <dgm:pt modelId="{A4458F49-8EFC-434C-A788-DCA5CE9549FA}" type="parTrans" cxnId="{C7DB3461-C226-43A8-96E5-37F5B126B31A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0562FD97-14A4-4900-965E-6372E572AD9E}" type="sibTrans" cxnId="{C7DB3461-C226-43A8-96E5-37F5B126B31A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7065CFBF-D45C-4C72-B16E-2019CFEDC1F1}">
      <dgm:prSet phldrT="[Text]" custT="1"/>
      <dgm:spPr/>
      <dgm:t>
        <a:bodyPr/>
        <a:lstStyle/>
        <a:p>
          <a:r>
            <a:rPr lang="en-US" sz="3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Những khu di tích đều tuân thủ theo trật tự, quy củ.</a:t>
          </a:r>
          <a:endParaRPr lang="en-US" sz="3200">
            <a:solidFill>
              <a:schemeClr val="bg1"/>
            </a:solidFill>
          </a:endParaRPr>
        </a:p>
      </dgm:t>
    </dgm:pt>
    <dgm:pt modelId="{AE6EBEBC-BAD6-4A98-94D0-75AC115274FD}" type="parTrans" cxnId="{95C8F909-C82C-4AD0-AC48-8BFA5FB69DAD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21C43A18-44D2-4D9C-AA3A-72887696356C}" type="sibTrans" cxnId="{95C8F909-C82C-4AD0-AC48-8BFA5FB69DAD}">
      <dgm:prSet/>
      <dgm:spPr/>
      <dgm:t>
        <a:bodyPr/>
        <a:lstStyle/>
        <a:p>
          <a:endParaRPr lang="en-US" sz="3200">
            <a:solidFill>
              <a:schemeClr val="bg1"/>
            </a:solidFill>
          </a:endParaRPr>
        </a:p>
      </dgm:t>
    </dgm:pt>
    <dgm:pt modelId="{7FF48736-2748-438E-889F-0A4BBB5215A0}" type="pres">
      <dgm:prSet presAssocID="{A470A0F0-AF21-4DA3-AE96-53F2E98BAE3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95E9D56-9D9B-4040-817D-A195FD2BE08A}" type="pres">
      <dgm:prSet presAssocID="{A470A0F0-AF21-4DA3-AE96-53F2E98BAE3E}" presName="Name1" presStyleCnt="0"/>
      <dgm:spPr/>
    </dgm:pt>
    <dgm:pt modelId="{1A7255CD-F49E-42E9-9BA5-063C0ACF39A7}" type="pres">
      <dgm:prSet presAssocID="{A470A0F0-AF21-4DA3-AE96-53F2E98BAE3E}" presName="cycle" presStyleCnt="0"/>
      <dgm:spPr/>
    </dgm:pt>
    <dgm:pt modelId="{DF86D1F7-964C-4661-B26E-6DC98EAB9BA8}" type="pres">
      <dgm:prSet presAssocID="{A470A0F0-AF21-4DA3-AE96-53F2E98BAE3E}" presName="srcNode" presStyleLbl="node1" presStyleIdx="0" presStyleCnt="4"/>
      <dgm:spPr/>
    </dgm:pt>
    <dgm:pt modelId="{10D3303C-1DB1-4315-9E33-8A37399BF46B}" type="pres">
      <dgm:prSet presAssocID="{A470A0F0-AF21-4DA3-AE96-53F2E98BAE3E}" presName="conn" presStyleLbl="parChTrans1D2" presStyleIdx="0" presStyleCnt="1"/>
      <dgm:spPr/>
      <dgm:t>
        <a:bodyPr/>
        <a:lstStyle/>
        <a:p>
          <a:endParaRPr lang="en-US"/>
        </a:p>
      </dgm:t>
    </dgm:pt>
    <dgm:pt modelId="{164F4E40-6CE1-4C9A-A1F7-72E8DDFD3405}" type="pres">
      <dgm:prSet presAssocID="{A470A0F0-AF21-4DA3-AE96-53F2E98BAE3E}" presName="extraNode" presStyleLbl="node1" presStyleIdx="0" presStyleCnt="4"/>
      <dgm:spPr/>
    </dgm:pt>
    <dgm:pt modelId="{448D451B-89C4-4B3E-AFE1-AE9089B3861B}" type="pres">
      <dgm:prSet presAssocID="{A470A0F0-AF21-4DA3-AE96-53F2E98BAE3E}" presName="dstNode" presStyleLbl="node1" presStyleIdx="0" presStyleCnt="4"/>
      <dgm:spPr/>
    </dgm:pt>
    <dgm:pt modelId="{18ECA24D-B1C7-46D0-991B-0093FC27DE09}" type="pres">
      <dgm:prSet presAssocID="{F44D44AF-75ED-4EE2-8844-7D1FAA10077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3949D-DCE1-4031-9C6D-AA389D811018}" type="pres">
      <dgm:prSet presAssocID="{F44D44AF-75ED-4EE2-8844-7D1FAA100771}" presName="accent_1" presStyleCnt="0"/>
      <dgm:spPr/>
    </dgm:pt>
    <dgm:pt modelId="{43451A03-968C-4BCB-AE73-0841467426F3}" type="pres">
      <dgm:prSet presAssocID="{F44D44AF-75ED-4EE2-8844-7D1FAA100771}" presName="accentRepeatNode" presStyleLbl="solidFgAcc1" presStyleIdx="0" presStyleCnt="4"/>
      <dgm:spPr/>
    </dgm:pt>
    <dgm:pt modelId="{508129EE-7FA7-42F9-AD9F-1B8FEA70B4FF}" type="pres">
      <dgm:prSet presAssocID="{C11E3E17-E223-4011-9AA9-73B7D5F6968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7131FE-2736-4191-ADD9-0E63C4F4F177}" type="pres">
      <dgm:prSet presAssocID="{C11E3E17-E223-4011-9AA9-73B7D5F69687}" presName="accent_2" presStyleCnt="0"/>
      <dgm:spPr/>
    </dgm:pt>
    <dgm:pt modelId="{58D31776-3416-4C65-8680-38334FDD14A6}" type="pres">
      <dgm:prSet presAssocID="{C11E3E17-E223-4011-9AA9-73B7D5F69687}" presName="accentRepeatNode" presStyleLbl="solidFgAcc1" presStyleIdx="1" presStyleCnt="4"/>
      <dgm:spPr/>
    </dgm:pt>
    <dgm:pt modelId="{67A4603C-627B-48E1-B5BD-2A08953285F1}" type="pres">
      <dgm:prSet presAssocID="{7AA1570C-1A1B-44FD-90DA-F8E1BEDFF9C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AB7552-C879-41AD-A023-E9E3F39DC3DC}" type="pres">
      <dgm:prSet presAssocID="{7AA1570C-1A1B-44FD-90DA-F8E1BEDFF9CB}" presName="accent_3" presStyleCnt="0"/>
      <dgm:spPr/>
    </dgm:pt>
    <dgm:pt modelId="{6806E8C4-1E3F-4CF1-B8E4-38C71F2D82D9}" type="pres">
      <dgm:prSet presAssocID="{7AA1570C-1A1B-44FD-90DA-F8E1BEDFF9CB}" presName="accentRepeatNode" presStyleLbl="solidFgAcc1" presStyleIdx="2" presStyleCnt="4"/>
      <dgm:spPr/>
    </dgm:pt>
    <dgm:pt modelId="{A4F6C44C-4CCA-40D9-82D4-AB28EC531A4F}" type="pres">
      <dgm:prSet presAssocID="{7065CFBF-D45C-4C72-B16E-2019CFEDC1F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C7669B-59AA-478B-8B7C-E4E54F004EF0}" type="pres">
      <dgm:prSet presAssocID="{7065CFBF-D45C-4C72-B16E-2019CFEDC1F1}" presName="accent_4" presStyleCnt="0"/>
      <dgm:spPr/>
    </dgm:pt>
    <dgm:pt modelId="{94BED1A1-6D86-4C23-9E95-51C3217931F6}" type="pres">
      <dgm:prSet presAssocID="{7065CFBF-D45C-4C72-B16E-2019CFEDC1F1}" presName="accentRepeatNode" presStyleLbl="solidFgAcc1" presStyleIdx="3" presStyleCnt="4"/>
      <dgm:spPr/>
    </dgm:pt>
  </dgm:ptLst>
  <dgm:cxnLst>
    <dgm:cxn modelId="{F1B84529-4146-4431-A4E2-92B088A9E543}" srcId="{A470A0F0-AF21-4DA3-AE96-53F2E98BAE3E}" destId="{F44D44AF-75ED-4EE2-8844-7D1FAA100771}" srcOrd="0" destOrd="0" parTransId="{BD9028C0-02D0-4296-82AD-F32780AAF35B}" sibTransId="{CC429FF9-D051-4B51-80AF-634C56E0FA77}"/>
    <dgm:cxn modelId="{F89BBFCA-9D4A-4DC5-84C6-DF12A5ABE4C5}" type="presOf" srcId="{F44D44AF-75ED-4EE2-8844-7D1FAA100771}" destId="{18ECA24D-B1C7-46D0-991B-0093FC27DE09}" srcOrd="0" destOrd="0" presId="urn:microsoft.com/office/officeart/2008/layout/VerticalCurvedList"/>
    <dgm:cxn modelId="{97A85316-4495-456E-B6E2-B44F2EEAE2C5}" type="presOf" srcId="{7AA1570C-1A1B-44FD-90DA-F8E1BEDFF9CB}" destId="{67A4603C-627B-48E1-B5BD-2A08953285F1}" srcOrd="0" destOrd="0" presId="urn:microsoft.com/office/officeart/2008/layout/VerticalCurvedList"/>
    <dgm:cxn modelId="{C7DB3461-C226-43A8-96E5-37F5B126B31A}" srcId="{A470A0F0-AF21-4DA3-AE96-53F2E98BAE3E}" destId="{7AA1570C-1A1B-44FD-90DA-F8E1BEDFF9CB}" srcOrd="2" destOrd="0" parTransId="{A4458F49-8EFC-434C-A788-DCA5CE9549FA}" sibTransId="{0562FD97-14A4-4900-965E-6372E572AD9E}"/>
    <dgm:cxn modelId="{A7ECD6BC-F01D-4862-94A4-DF653AAE54BD}" type="presOf" srcId="{7065CFBF-D45C-4C72-B16E-2019CFEDC1F1}" destId="{A4F6C44C-4CCA-40D9-82D4-AB28EC531A4F}" srcOrd="0" destOrd="0" presId="urn:microsoft.com/office/officeart/2008/layout/VerticalCurvedList"/>
    <dgm:cxn modelId="{778FF59D-C7C6-42B4-9798-D39573353116}" type="presOf" srcId="{C11E3E17-E223-4011-9AA9-73B7D5F69687}" destId="{508129EE-7FA7-42F9-AD9F-1B8FEA70B4FF}" srcOrd="0" destOrd="0" presId="urn:microsoft.com/office/officeart/2008/layout/VerticalCurvedList"/>
    <dgm:cxn modelId="{08B726F7-D00D-47DC-904A-AE560843AE47}" srcId="{A470A0F0-AF21-4DA3-AE96-53F2E98BAE3E}" destId="{C11E3E17-E223-4011-9AA9-73B7D5F69687}" srcOrd="1" destOrd="0" parTransId="{498617C3-2C93-45B4-82FF-304DBC53C1C6}" sibTransId="{138327C3-2370-45A1-BBEB-576AF23B4F9A}"/>
    <dgm:cxn modelId="{95C8F909-C82C-4AD0-AC48-8BFA5FB69DAD}" srcId="{A470A0F0-AF21-4DA3-AE96-53F2E98BAE3E}" destId="{7065CFBF-D45C-4C72-B16E-2019CFEDC1F1}" srcOrd="3" destOrd="0" parTransId="{AE6EBEBC-BAD6-4A98-94D0-75AC115274FD}" sibTransId="{21C43A18-44D2-4D9C-AA3A-72887696356C}"/>
    <dgm:cxn modelId="{B09E816F-855C-4ABF-B6B8-3C6AF7558779}" type="presOf" srcId="{A470A0F0-AF21-4DA3-AE96-53F2E98BAE3E}" destId="{7FF48736-2748-438E-889F-0A4BBB5215A0}" srcOrd="0" destOrd="0" presId="urn:microsoft.com/office/officeart/2008/layout/VerticalCurvedList"/>
    <dgm:cxn modelId="{117AE0A7-D8C9-49A0-9513-FE4E4E2478EF}" type="presOf" srcId="{CC429FF9-D051-4B51-80AF-634C56E0FA77}" destId="{10D3303C-1DB1-4315-9E33-8A37399BF46B}" srcOrd="0" destOrd="0" presId="urn:microsoft.com/office/officeart/2008/layout/VerticalCurvedList"/>
    <dgm:cxn modelId="{BD0B6940-4B7E-4E6E-9891-8A1DB653A7A7}" type="presParOf" srcId="{7FF48736-2748-438E-889F-0A4BBB5215A0}" destId="{795E9D56-9D9B-4040-817D-A195FD2BE08A}" srcOrd="0" destOrd="0" presId="urn:microsoft.com/office/officeart/2008/layout/VerticalCurvedList"/>
    <dgm:cxn modelId="{E5898B36-5DF3-4A81-9075-7D44A6B8D833}" type="presParOf" srcId="{795E9D56-9D9B-4040-817D-A195FD2BE08A}" destId="{1A7255CD-F49E-42E9-9BA5-063C0ACF39A7}" srcOrd="0" destOrd="0" presId="urn:microsoft.com/office/officeart/2008/layout/VerticalCurvedList"/>
    <dgm:cxn modelId="{D888FAF3-358D-40FA-AB84-DFDAA0000227}" type="presParOf" srcId="{1A7255CD-F49E-42E9-9BA5-063C0ACF39A7}" destId="{DF86D1F7-964C-4661-B26E-6DC98EAB9BA8}" srcOrd="0" destOrd="0" presId="urn:microsoft.com/office/officeart/2008/layout/VerticalCurvedList"/>
    <dgm:cxn modelId="{E483C951-5DF1-4EC5-A666-6617814AC4DD}" type="presParOf" srcId="{1A7255CD-F49E-42E9-9BA5-063C0ACF39A7}" destId="{10D3303C-1DB1-4315-9E33-8A37399BF46B}" srcOrd="1" destOrd="0" presId="urn:microsoft.com/office/officeart/2008/layout/VerticalCurvedList"/>
    <dgm:cxn modelId="{BE840170-E989-4D6E-A169-EA5256AEF633}" type="presParOf" srcId="{1A7255CD-F49E-42E9-9BA5-063C0ACF39A7}" destId="{164F4E40-6CE1-4C9A-A1F7-72E8DDFD3405}" srcOrd="2" destOrd="0" presId="urn:microsoft.com/office/officeart/2008/layout/VerticalCurvedList"/>
    <dgm:cxn modelId="{060739A6-1CA9-4A42-A20D-C082533EFBC0}" type="presParOf" srcId="{1A7255CD-F49E-42E9-9BA5-063C0ACF39A7}" destId="{448D451B-89C4-4B3E-AFE1-AE9089B3861B}" srcOrd="3" destOrd="0" presId="urn:microsoft.com/office/officeart/2008/layout/VerticalCurvedList"/>
    <dgm:cxn modelId="{9463C68D-B5D3-47E9-807E-546CBDD9A8EF}" type="presParOf" srcId="{795E9D56-9D9B-4040-817D-A195FD2BE08A}" destId="{18ECA24D-B1C7-46D0-991B-0093FC27DE09}" srcOrd="1" destOrd="0" presId="urn:microsoft.com/office/officeart/2008/layout/VerticalCurvedList"/>
    <dgm:cxn modelId="{B8EE3DE0-946E-4689-8A9D-F581F561E078}" type="presParOf" srcId="{795E9D56-9D9B-4040-817D-A195FD2BE08A}" destId="{6073949D-DCE1-4031-9C6D-AA389D811018}" srcOrd="2" destOrd="0" presId="urn:microsoft.com/office/officeart/2008/layout/VerticalCurvedList"/>
    <dgm:cxn modelId="{95E33306-1352-4264-AD10-77FA0B253CF4}" type="presParOf" srcId="{6073949D-DCE1-4031-9C6D-AA389D811018}" destId="{43451A03-968C-4BCB-AE73-0841467426F3}" srcOrd="0" destOrd="0" presId="urn:microsoft.com/office/officeart/2008/layout/VerticalCurvedList"/>
    <dgm:cxn modelId="{6C1ABFF7-BFE2-4504-B5B5-C6B5E107981E}" type="presParOf" srcId="{795E9D56-9D9B-4040-817D-A195FD2BE08A}" destId="{508129EE-7FA7-42F9-AD9F-1B8FEA70B4FF}" srcOrd="3" destOrd="0" presId="urn:microsoft.com/office/officeart/2008/layout/VerticalCurvedList"/>
    <dgm:cxn modelId="{F194A450-57B1-41DF-8824-759F013FA4F4}" type="presParOf" srcId="{795E9D56-9D9B-4040-817D-A195FD2BE08A}" destId="{6D7131FE-2736-4191-ADD9-0E63C4F4F177}" srcOrd="4" destOrd="0" presId="urn:microsoft.com/office/officeart/2008/layout/VerticalCurvedList"/>
    <dgm:cxn modelId="{DF4C59C5-63CA-44F9-A527-A2F0518914CC}" type="presParOf" srcId="{6D7131FE-2736-4191-ADD9-0E63C4F4F177}" destId="{58D31776-3416-4C65-8680-38334FDD14A6}" srcOrd="0" destOrd="0" presId="urn:microsoft.com/office/officeart/2008/layout/VerticalCurvedList"/>
    <dgm:cxn modelId="{5A7C37B1-7D17-4759-BDF8-FE559C0EDC1F}" type="presParOf" srcId="{795E9D56-9D9B-4040-817D-A195FD2BE08A}" destId="{67A4603C-627B-48E1-B5BD-2A08953285F1}" srcOrd="5" destOrd="0" presId="urn:microsoft.com/office/officeart/2008/layout/VerticalCurvedList"/>
    <dgm:cxn modelId="{047137B3-14E2-4AAF-B840-FA0FAFCAEA60}" type="presParOf" srcId="{795E9D56-9D9B-4040-817D-A195FD2BE08A}" destId="{DFAB7552-C879-41AD-A023-E9E3F39DC3DC}" srcOrd="6" destOrd="0" presId="urn:microsoft.com/office/officeart/2008/layout/VerticalCurvedList"/>
    <dgm:cxn modelId="{6DA5389A-355C-4521-8D7A-C7263A9B0441}" type="presParOf" srcId="{DFAB7552-C879-41AD-A023-E9E3F39DC3DC}" destId="{6806E8C4-1E3F-4CF1-B8E4-38C71F2D82D9}" srcOrd="0" destOrd="0" presId="urn:microsoft.com/office/officeart/2008/layout/VerticalCurvedList"/>
    <dgm:cxn modelId="{74F60496-35FE-47F6-AD8E-3A20686A90AE}" type="presParOf" srcId="{795E9D56-9D9B-4040-817D-A195FD2BE08A}" destId="{A4F6C44C-4CCA-40D9-82D4-AB28EC531A4F}" srcOrd="7" destOrd="0" presId="urn:microsoft.com/office/officeart/2008/layout/VerticalCurvedList"/>
    <dgm:cxn modelId="{E847613B-1F26-4158-A4FE-3F120A081BE7}" type="presParOf" srcId="{795E9D56-9D9B-4040-817D-A195FD2BE08A}" destId="{64C7669B-59AA-478B-8B7C-E4E54F004EF0}" srcOrd="8" destOrd="0" presId="urn:microsoft.com/office/officeart/2008/layout/VerticalCurvedList"/>
    <dgm:cxn modelId="{7FC33F07-786B-4ED8-B3F5-BC681D7298A1}" type="presParOf" srcId="{64C7669B-59AA-478B-8B7C-E4E54F004EF0}" destId="{94BED1A1-6D86-4C23-9E95-51C3217931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3303C-1DB1-4315-9E33-8A37399BF46B}">
      <dsp:nvSpPr>
        <dsp:cNvPr id="0" name=""/>
        <dsp:cNvSpPr/>
      </dsp:nvSpPr>
      <dsp:spPr>
        <a:xfrm>
          <a:off x="-10471071" y="-1597827"/>
          <a:ext cx="12453953" cy="12453953"/>
        </a:xfrm>
        <a:prstGeom prst="blockArc">
          <a:avLst>
            <a:gd name="adj1" fmla="val 18900000"/>
            <a:gd name="adj2" fmla="val 2700000"/>
            <a:gd name="adj3" fmla="val 173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CA24D-B1C7-46D0-991B-0093FC27DE09}">
      <dsp:nvSpPr>
        <dsp:cNvPr id="0" name=""/>
        <dsp:cNvSpPr/>
      </dsp:nvSpPr>
      <dsp:spPr>
        <a:xfrm>
          <a:off x="1036727" y="711778"/>
          <a:ext cx="9611327" cy="14242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053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Kiến trúc ở Xiêm Riệp lưu giữ được bản sắc, hòa hợp với sự cổ kính của quần thể Ăng-co.</a:t>
          </a:r>
          <a:endParaRPr lang="en-US" sz="3200" kern="1200">
            <a:solidFill>
              <a:schemeClr val="bg1"/>
            </a:solidFill>
          </a:endParaRPr>
        </a:p>
      </dsp:txBody>
      <dsp:txXfrm>
        <a:off x="1036727" y="711778"/>
        <a:ext cx="9611327" cy="1424296"/>
      </dsp:txXfrm>
    </dsp:sp>
    <dsp:sp modelId="{43451A03-968C-4BCB-AE73-0841467426F3}">
      <dsp:nvSpPr>
        <dsp:cNvPr id="0" name=""/>
        <dsp:cNvSpPr/>
      </dsp:nvSpPr>
      <dsp:spPr>
        <a:xfrm>
          <a:off x="146541" y="533740"/>
          <a:ext cx="1780370" cy="17803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129EE-7FA7-42F9-AD9F-1B8FEA70B4FF}">
      <dsp:nvSpPr>
        <dsp:cNvPr id="0" name=""/>
        <dsp:cNvSpPr/>
      </dsp:nvSpPr>
      <dsp:spPr>
        <a:xfrm>
          <a:off x="1853309" y="2848593"/>
          <a:ext cx="8794745" cy="14242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053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Đường phố không có cảnh xe cộ hỗn độn hay ùn tắc.</a:t>
          </a:r>
          <a:endParaRPr lang="en-US" sz="3200" kern="1200">
            <a:solidFill>
              <a:schemeClr val="bg1"/>
            </a:solidFill>
          </a:endParaRPr>
        </a:p>
      </dsp:txBody>
      <dsp:txXfrm>
        <a:off x="1853309" y="2848593"/>
        <a:ext cx="8794745" cy="1424296"/>
      </dsp:txXfrm>
    </dsp:sp>
    <dsp:sp modelId="{58D31776-3416-4C65-8680-38334FDD14A6}">
      <dsp:nvSpPr>
        <dsp:cNvPr id="0" name=""/>
        <dsp:cNvSpPr/>
      </dsp:nvSpPr>
      <dsp:spPr>
        <a:xfrm>
          <a:off x="963123" y="2670556"/>
          <a:ext cx="1780370" cy="17803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4603C-627B-48E1-B5BD-2A08953285F1}">
      <dsp:nvSpPr>
        <dsp:cNvPr id="0" name=""/>
        <dsp:cNvSpPr/>
      </dsp:nvSpPr>
      <dsp:spPr>
        <a:xfrm>
          <a:off x="1853309" y="4985408"/>
          <a:ext cx="8794745" cy="142429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053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Người dân hiền lành, chất phác.</a:t>
          </a:r>
          <a:endParaRPr lang="en-US" sz="3200" kern="1200">
            <a:solidFill>
              <a:schemeClr val="bg1"/>
            </a:solidFill>
          </a:endParaRPr>
        </a:p>
      </dsp:txBody>
      <dsp:txXfrm>
        <a:off x="1853309" y="4985408"/>
        <a:ext cx="8794745" cy="1424296"/>
      </dsp:txXfrm>
    </dsp:sp>
    <dsp:sp modelId="{6806E8C4-1E3F-4CF1-B8E4-38C71F2D82D9}">
      <dsp:nvSpPr>
        <dsp:cNvPr id="0" name=""/>
        <dsp:cNvSpPr/>
      </dsp:nvSpPr>
      <dsp:spPr>
        <a:xfrm>
          <a:off x="963123" y="4807371"/>
          <a:ext cx="1780370" cy="17803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6C44C-4CCA-40D9-82D4-AB28EC531A4F}">
      <dsp:nvSpPr>
        <dsp:cNvPr id="0" name=""/>
        <dsp:cNvSpPr/>
      </dsp:nvSpPr>
      <dsp:spPr>
        <a:xfrm>
          <a:off x="1036727" y="7122224"/>
          <a:ext cx="9611327" cy="14242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053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rPr>
            <a:t>Những khu di tích đều tuân thủ theo trật tự, quy củ.</a:t>
          </a:r>
          <a:endParaRPr lang="en-US" sz="3200" kern="1200">
            <a:solidFill>
              <a:schemeClr val="bg1"/>
            </a:solidFill>
          </a:endParaRPr>
        </a:p>
      </dsp:txBody>
      <dsp:txXfrm>
        <a:off x="1036727" y="7122224"/>
        <a:ext cx="9611327" cy="1424296"/>
      </dsp:txXfrm>
    </dsp:sp>
    <dsp:sp modelId="{94BED1A1-6D86-4C23-9E95-51C3217931F6}">
      <dsp:nvSpPr>
        <dsp:cNvPr id="0" name=""/>
        <dsp:cNvSpPr/>
      </dsp:nvSpPr>
      <dsp:spPr>
        <a:xfrm>
          <a:off x="146541" y="6944187"/>
          <a:ext cx="1780370" cy="17803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svg"/><Relationship Id="rId7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angkor-thom-cambodia-ruins-world-heritage-628842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flickr.com/photos/stoicviking/4044517363" TargetMode="Externa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5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44540" y="857310"/>
            <a:ext cx="10079006" cy="6776535"/>
            <a:chOff x="0" y="-9525"/>
            <a:chExt cx="13438675" cy="9035378"/>
          </a:xfrm>
        </p:grpSpPr>
        <p:sp>
          <p:nvSpPr>
            <p:cNvPr id="3" name="TextBox 3"/>
            <p:cNvSpPr txBox="1"/>
            <p:nvPr/>
          </p:nvSpPr>
          <p:spPr>
            <a:xfrm>
              <a:off x="2343669" y="-9525"/>
              <a:ext cx="11095006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800"/>
                </a:lnSpc>
              </a:pPr>
              <a:r>
                <a:rPr lang="en-US" sz="4000">
                  <a:solidFill>
                    <a:srgbClr val="FDFEEC"/>
                  </a:solidFill>
                  <a:latin typeface="Prata"/>
                  <a:ea typeface="Prata"/>
                  <a:cs typeface="Prata"/>
                  <a:sym typeface="Prata"/>
                </a:rPr>
                <a:t>Văn bản thông tin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571677"/>
              <a:ext cx="13438675" cy="7454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510"/>
                </a:lnSpc>
              </a:pPr>
              <a:r>
                <a:rPr lang="en-US" sz="9800">
                  <a:solidFill>
                    <a:srgbClr val="FDFEEC"/>
                  </a:solidFill>
                  <a:latin typeface="#9Slide05 DreamScriptPro" panose="02000000000000000000" pitchFamily="2" charset="0"/>
                  <a:ea typeface="Prata"/>
                  <a:cs typeface="Prata"/>
                  <a:sym typeface="Prata"/>
                </a:rPr>
                <a:t>Thực hành đọc hiểu:</a:t>
              </a:r>
            </a:p>
            <a:p>
              <a:pPr algn="r">
                <a:lnSpc>
                  <a:spcPts val="21510"/>
                </a:lnSpc>
              </a:pPr>
              <a:r>
                <a:rPr lang="en-US" sz="21200" b="1">
                  <a:solidFill>
                    <a:srgbClr val="FDFEEC"/>
                  </a:solidFill>
                  <a:latin typeface="#9Slide05 DreamScriptPro" panose="02000000000000000000" pitchFamily="2" charset="0"/>
                  <a:ea typeface="Prata"/>
                  <a:cs typeface="Prata"/>
                  <a:sym typeface="Prata"/>
                </a:rPr>
                <a:t>Đền tháp vẫn ngủ yên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23929" y="8540924"/>
            <a:ext cx="10640374" cy="881622"/>
            <a:chOff x="0" y="0"/>
            <a:chExt cx="14187165" cy="1175496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4187165" cy="1175496"/>
            </a:xfrm>
            <a:prstGeom prst="rect">
              <a:avLst/>
            </a:prstGeom>
            <a:solidFill>
              <a:srgbClr val="43270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917355" y="143701"/>
              <a:ext cx="11095006" cy="922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00"/>
                </a:lnSpc>
              </a:pPr>
              <a:r>
                <a:rPr lang="en-US" sz="2000" spc="400">
                  <a:solidFill>
                    <a:srgbClr val="FDFEEC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Theo Quỳnh Trang </a:t>
              </a:r>
            </a:p>
            <a:p>
              <a:pPr algn="r">
                <a:lnSpc>
                  <a:spcPts val="2800"/>
                </a:lnSpc>
              </a:pPr>
              <a:r>
                <a:rPr lang="en-US" sz="2000" spc="400">
                  <a:solidFill>
                    <a:srgbClr val="FDFEEC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(</a:t>
              </a:r>
              <a:r>
                <a:rPr lang="en-US" sz="2000" i="1" spc="400">
                  <a:solidFill>
                    <a:srgbClr val="FDFEEC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Tạp chí Di sản – Heritage</a:t>
              </a:r>
              <a:r>
                <a:rPr lang="en-US" sz="2000" spc="400">
                  <a:solidFill>
                    <a:srgbClr val="FDFEEC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, tháng 7-2013)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-214174"/>
            <a:ext cx="6253209" cy="10647153"/>
          </a:xfrm>
          <a:custGeom>
            <a:avLst/>
            <a:gdLst/>
            <a:ahLst/>
            <a:cxnLst/>
            <a:rect l="l" t="t" r="r" b="b"/>
            <a:pathLst>
              <a:path w="6253209" h="10647153">
                <a:moveTo>
                  <a:pt x="0" y="0"/>
                </a:moveTo>
                <a:lnTo>
                  <a:pt x="6253209" y="0"/>
                </a:lnTo>
                <a:lnTo>
                  <a:pt x="6253209" y="10647154"/>
                </a:lnTo>
                <a:lnTo>
                  <a:pt x="0" y="10647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540" r="-7754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02679" y="207455"/>
            <a:ext cx="17882642" cy="9872089"/>
          </a:xfrm>
          <a:custGeom>
            <a:avLst/>
            <a:gdLst/>
            <a:ahLst/>
            <a:cxnLst/>
            <a:rect l="l" t="t" r="r" b="b"/>
            <a:pathLst>
              <a:path w="17882642" h="9872089">
                <a:moveTo>
                  <a:pt x="0" y="0"/>
                </a:moveTo>
                <a:lnTo>
                  <a:pt x="17882642" y="0"/>
                </a:lnTo>
                <a:lnTo>
                  <a:pt x="17882642" y="9872090"/>
                </a:lnTo>
                <a:lnTo>
                  <a:pt x="0" y="98720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50" b="-9550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576303" y="754952"/>
            <a:ext cx="9804721" cy="8777096"/>
          </a:xfrm>
          <a:prstGeom prst="rect">
            <a:avLst/>
          </a:prstGeom>
          <a:solidFill>
            <a:srgbClr val="925520"/>
          </a:solid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ACFD41-A9C8-42F9-A223-789C28F9EAE9}"/>
              </a:ext>
            </a:extLst>
          </p:cNvPr>
          <p:cNvSpPr/>
          <p:nvPr/>
        </p:nvSpPr>
        <p:spPr>
          <a:xfrm>
            <a:off x="72695" y="1181100"/>
            <a:ext cx="9071305" cy="2516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3048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700" b="1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4. Tình cảm của tác giả</a:t>
            </a:r>
            <a:endParaRPr lang="en-US" sz="4700">
              <a:solidFill>
                <a:schemeClr val="bg1"/>
              </a:solidFill>
              <a:latin typeface="Roboto Condensed" panose="020B0604020202020204" charset="0"/>
              <a:ea typeface="Calibri" panose="020F0502020204030204" pitchFamily="34" charset="0"/>
              <a:cs typeface="Roboto Condensed" panose="020B0604020202020204" charset="0"/>
            </a:endParaRPr>
          </a:p>
          <a:p>
            <a:pPr marL="457200" marR="3048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700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Tình cảm trân trọng, mến phục về đền tháp Ăng-co</a:t>
            </a:r>
            <a:endParaRPr lang="en-US" sz="4700">
              <a:solidFill>
                <a:schemeClr val="bg1"/>
              </a:solidFill>
              <a:effectLst/>
              <a:latin typeface="Roboto Condensed" panose="020B0604020202020204" charset="0"/>
              <a:ea typeface="Calibri" panose="020F0502020204030204" pitchFamily="34" charset="0"/>
              <a:cs typeface="Roboto Condense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5/54/AngkorThom-SouthGate2.jpg/240px-AngkorThom-SouthGate2.jpg">
            <a:extLst>
              <a:ext uri="{FF2B5EF4-FFF2-40B4-BE49-F238E27FC236}">
                <a16:creationId xmlns:a16="http://schemas.microsoft.com/office/drawing/2014/main" id="{61341646-F01D-477A-A050-03EEB1B2B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21"/>
          <a:stretch/>
        </p:blipFill>
        <p:spPr bwMode="auto">
          <a:xfrm>
            <a:off x="11496454" y="38100"/>
            <a:ext cx="6791546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5/56/Bayon_temple%2C_Angkor_Thom.jpg/240px-Bayon_temple%2C_Angkor_Thom.jpg">
            <a:extLst>
              <a:ext uri="{FF2B5EF4-FFF2-40B4-BE49-F238E27FC236}">
                <a16:creationId xmlns:a16="http://schemas.microsoft.com/office/drawing/2014/main" id="{B1C90F9F-9D0B-4DB3-86AC-1EFB5AF54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4" b="41073"/>
          <a:stretch/>
        </p:blipFill>
        <p:spPr bwMode="auto">
          <a:xfrm>
            <a:off x="11496454" y="5238751"/>
            <a:ext cx="6791546" cy="501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76EAB4-8167-4733-9300-F03C6E4F6159}"/>
              </a:ext>
            </a:extLst>
          </p:cNvPr>
          <p:cNvSpPr/>
          <p:nvPr/>
        </p:nvSpPr>
        <p:spPr>
          <a:xfrm>
            <a:off x="381000" y="219236"/>
            <a:ext cx="11115454" cy="8480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5500" b="1" spc="-30">
                <a:latin typeface="#9Slide07 SVNUT Triumph Press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5500">
              <a:latin typeface="#9Slide07 SVNUT Triumph Press" panose="00000500000000000000" pitchFamily="2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700" b="1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1. Nội dung</a:t>
            </a:r>
            <a:endParaRPr lang="en-US" sz="4700"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endParaRPr>
          </a:p>
          <a:p>
            <a:pPr algn="just">
              <a:lnSpc>
                <a:spcPct val="115000"/>
              </a:lnSpc>
            </a:pPr>
            <a:r>
              <a:rPr lang="en-US" sz="47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Giới thiệu những nét đặc sắc của di tích lịch sử Ăng-co</a:t>
            </a:r>
            <a:r>
              <a:rPr lang="en-US" sz="4700" b="1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.</a:t>
            </a:r>
            <a:endParaRPr lang="en-US" sz="4700"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endParaRPr>
          </a:p>
          <a:p>
            <a:pPr algn="just">
              <a:lnSpc>
                <a:spcPct val="115000"/>
              </a:lnSpc>
            </a:pPr>
            <a:r>
              <a:rPr lang="en-US" sz="4700" b="1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2. Nghệ thuật</a:t>
            </a:r>
            <a:endParaRPr lang="en-US" sz="4700"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endParaRPr>
          </a:p>
          <a:p>
            <a:pPr algn="just">
              <a:lnSpc>
                <a:spcPct val="115000"/>
              </a:lnSpc>
            </a:pPr>
            <a:r>
              <a:rPr lang="en-US" sz="47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Bố cục chặt chẽ, cách triển khai thông tin gãy gọn, dễ hiểu.</a:t>
            </a:r>
          </a:p>
          <a:p>
            <a:pPr algn="just">
              <a:lnSpc>
                <a:spcPct val="115000"/>
              </a:lnSpc>
            </a:pPr>
            <a:r>
              <a:rPr lang="en-US" sz="47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 Thông tin dựa trên cơ sở khoa học.</a:t>
            </a:r>
          </a:p>
          <a:p>
            <a:pPr algn="just">
              <a:lnSpc>
                <a:spcPct val="115000"/>
              </a:lnSpc>
            </a:pPr>
            <a:r>
              <a:rPr lang="en-US" sz="47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Người viết thể hiện tình cảm, cảm xúc với đối tượng giới thiệu.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207455"/>
            <a:ext cx="17873089" cy="9872089"/>
          </a:xfrm>
          <a:prstGeom prst="rect">
            <a:avLst/>
          </a:prstGeom>
          <a:solidFill>
            <a:srgbClr val="FDFEEC"/>
          </a:solidFill>
        </p:spPr>
      </p:sp>
      <p:sp>
        <p:nvSpPr>
          <p:cNvPr id="4" name="AutoShape 4"/>
          <p:cNvSpPr/>
          <p:nvPr/>
        </p:nvSpPr>
        <p:spPr>
          <a:xfrm>
            <a:off x="-243737" y="726810"/>
            <a:ext cx="17998337" cy="799099"/>
          </a:xfrm>
          <a:prstGeom prst="rect">
            <a:avLst/>
          </a:prstGeom>
          <a:solidFill>
            <a:srgbClr val="925520"/>
          </a:solidFill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BF7338-0E03-4AFA-9A8B-D2817E2CF9F7}"/>
              </a:ext>
            </a:extLst>
          </p:cNvPr>
          <p:cNvSpPr/>
          <p:nvPr/>
        </p:nvSpPr>
        <p:spPr>
          <a:xfrm>
            <a:off x="381535" y="1714500"/>
            <a:ext cx="17410535" cy="7602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300" b="1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</a:t>
            </a:r>
            <a:r>
              <a:rPr lang="en-US" sz="43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Xác định mục đích của văn bản: giới thiệu lịch sử, kiến trúc, giá trị,... của di tích.</a:t>
            </a:r>
          </a:p>
          <a:p>
            <a:pPr algn="just">
              <a:lnSpc>
                <a:spcPct val="115000"/>
              </a:lnSpc>
            </a:pPr>
            <a:r>
              <a:rPr lang="en-US" sz="43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Xác định được đối tượng mà văn bản hướng đến.</a:t>
            </a:r>
          </a:p>
          <a:p>
            <a:pPr algn="just">
              <a:lnSpc>
                <a:spcPct val="115000"/>
              </a:lnSpc>
            </a:pPr>
            <a:r>
              <a:rPr lang="en-US" sz="43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Xác định các thông tin chính về di tích: tên gọi, vị trí, thời gian xây dựng, lịch sử hình thành,...</a:t>
            </a:r>
          </a:p>
          <a:p>
            <a:pPr algn="just">
              <a:lnSpc>
                <a:spcPct val="115000"/>
              </a:lnSpc>
            </a:pPr>
            <a:r>
              <a:rPr lang="en-US" sz="43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Nhận biết được những đặc điểm nổi bật về kiến trúc, nghệ thuật của di tích.</a:t>
            </a:r>
          </a:p>
          <a:p>
            <a:pPr algn="just">
              <a:lnSpc>
                <a:spcPct val="115000"/>
              </a:lnSpc>
            </a:pPr>
            <a:r>
              <a:rPr lang="en-US" sz="43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Hiểu rõ giá trị lịch sử, văn hóa và ý nghĩa của di tích.</a:t>
            </a:r>
          </a:p>
          <a:p>
            <a:pPr algn="just">
              <a:lnSpc>
                <a:spcPct val="115000"/>
              </a:lnSpc>
            </a:pPr>
            <a:r>
              <a:rPr lang="en-US" sz="43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Xác định bố cục chung của văn bản: phần mở đầu, thân bài, kết luận.</a:t>
            </a:r>
          </a:p>
          <a:p>
            <a:r>
              <a:rPr lang="en-US" sz="43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Xác định tình cảm, thái độ của tác giả được thể hiện trong văn bản.</a:t>
            </a:r>
            <a:endParaRPr lang="en-US" sz="4300">
              <a:latin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8DD9E6-AFC8-4AA2-8E4B-488DC18544E0}"/>
              </a:ext>
            </a:extLst>
          </p:cNvPr>
          <p:cNvSpPr/>
          <p:nvPr/>
        </p:nvSpPr>
        <p:spPr>
          <a:xfrm>
            <a:off x="381000" y="672534"/>
            <a:ext cx="17410535" cy="853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700" b="1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3. </a:t>
            </a:r>
            <a:r>
              <a:rPr lang="vi-VN" sz="4700" b="1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Một số lưu ý khi </a:t>
            </a:r>
            <a:r>
              <a:rPr lang="en-US" sz="4700" b="1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đọc văn bản giới thiệu một di tích lịch sử</a:t>
            </a:r>
            <a:endParaRPr lang="en-US" sz="4700">
              <a:solidFill>
                <a:schemeClr val="bg1"/>
              </a:solidFill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5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-175065" y="-96664"/>
            <a:ext cx="7596907" cy="10588381"/>
          </a:xfrm>
          <a:custGeom>
            <a:avLst/>
            <a:gdLst/>
            <a:ahLst/>
            <a:cxnLst/>
            <a:rect l="l" t="t" r="r" b="b"/>
            <a:pathLst>
              <a:path w="7596907" h="10588381">
                <a:moveTo>
                  <a:pt x="0" y="0"/>
                </a:moveTo>
                <a:lnTo>
                  <a:pt x="7596906" y="0"/>
                </a:lnTo>
                <a:lnTo>
                  <a:pt x="7596906" y="10588381"/>
                </a:lnTo>
                <a:lnTo>
                  <a:pt x="0" y="105883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47" b="-4047"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B92DE6-9B3A-4AF9-95CE-FF256508928F}"/>
              </a:ext>
            </a:extLst>
          </p:cNvPr>
          <p:cNvSpPr/>
          <p:nvPr/>
        </p:nvSpPr>
        <p:spPr>
          <a:xfrm>
            <a:off x="7696200" y="2931"/>
            <a:ext cx="10134600" cy="7507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700" b="1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Vai trò và ý nghĩa của các di tích lịch sử:</a:t>
            </a:r>
          </a:p>
          <a:p>
            <a:pPr algn="just">
              <a:lnSpc>
                <a:spcPct val="115000"/>
              </a:lnSpc>
            </a:pPr>
            <a:r>
              <a:rPr lang="en-US" sz="4700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+ Là bằng chứng sống động về lịch sử lâu đời của một cộng đồng dân tộc, có văn hóa, văn minh,…</a:t>
            </a:r>
          </a:p>
          <a:p>
            <a:pPr algn="just">
              <a:lnSpc>
                <a:spcPct val="115000"/>
              </a:lnSpc>
            </a:pPr>
            <a:r>
              <a:rPr lang="en-US" sz="4700">
                <a:solidFill>
                  <a:schemeClr val="bg1"/>
                </a:solidFill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+ Có nhiều giá trị về tinh thần và vật chất: giúp ta hiểu lịch sử, hiểu con người thời trước, có giá trị văn hóa và du lịch,…</a:t>
            </a:r>
            <a:endParaRPr lang="en-US" sz="4700">
              <a:solidFill>
                <a:schemeClr val="bg1"/>
              </a:solidFill>
              <a:effectLst/>
              <a:latin typeface="Roboto Condensed" panose="020B0604020202020204" charset="0"/>
              <a:ea typeface="Times New Roman" panose="02020603050405020304" pitchFamily="18" charset="0"/>
              <a:cs typeface="Roboto Condense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37642">
            <a:off x="1753813" y="2534964"/>
            <a:ext cx="15530810" cy="15996153"/>
          </a:xfrm>
          <a:custGeom>
            <a:avLst/>
            <a:gdLst/>
            <a:ahLst/>
            <a:cxnLst/>
            <a:rect l="l" t="t" r="r" b="b"/>
            <a:pathLst>
              <a:path w="15530810" h="15996153">
                <a:moveTo>
                  <a:pt x="0" y="0"/>
                </a:moveTo>
                <a:lnTo>
                  <a:pt x="15530811" y="0"/>
                </a:lnTo>
                <a:lnTo>
                  <a:pt x="15530811" y="15996153"/>
                </a:lnTo>
                <a:lnTo>
                  <a:pt x="0" y="15996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30426" y="4689535"/>
            <a:ext cx="11975305" cy="2762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34"/>
              </a:lnSpc>
            </a:pPr>
            <a:r>
              <a:rPr lang="en-US" sz="4700" b="1">
                <a:latin typeface="Roboto Condensed" panose="020B0604020202020204" charset="0"/>
                <a:cs typeface="Roboto Condensed" panose="020B0604020202020204" charset="0"/>
              </a:rPr>
              <a:t>Bằng những hiểu biết của mình, em hãy giới thiệu một di tích lịch sử ở Việt Nam.</a:t>
            </a:r>
            <a:endParaRPr lang="en-US" sz="4700" b="1">
              <a:solidFill>
                <a:srgbClr val="A62A2A"/>
              </a:solidFill>
              <a:latin typeface="Roboto Condensed" panose="020B0604020202020204" charset="0"/>
              <a:ea typeface="Dynapuff"/>
              <a:cs typeface="Roboto Condensed" panose="020B0604020202020204" charset="0"/>
              <a:sym typeface="Dynapuff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486400" y="1875749"/>
            <a:ext cx="7315200" cy="1263535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4"/>
                </a:lnTo>
                <a:lnTo>
                  <a:pt x="0" y="1263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91959" y="-1483546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9"/>
                </a:lnTo>
                <a:lnTo>
                  <a:pt x="0" y="6718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2674508" y="-1332377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10085" y="483193"/>
            <a:ext cx="1067831" cy="1091015"/>
          </a:xfrm>
          <a:custGeom>
            <a:avLst/>
            <a:gdLst/>
            <a:ahLst/>
            <a:cxnLst/>
            <a:rect l="l" t="t" r="r" b="b"/>
            <a:pathLst>
              <a:path w="1067831" h="1091015">
                <a:moveTo>
                  <a:pt x="0" y="0"/>
                </a:moveTo>
                <a:lnTo>
                  <a:pt x="1067830" y="0"/>
                </a:lnTo>
                <a:lnTo>
                  <a:pt x="1067830" y="1091014"/>
                </a:lnTo>
                <a:lnTo>
                  <a:pt x="0" y="10910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4072" y="4144028"/>
            <a:ext cx="1067831" cy="1091015"/>
          </a:xfrm>
          <a:custGeom>
            <a:avLst/>
            <a:gdLst/>
            <a:ahLst/>
            <a:cxnLst/>
            <a:rect l="l" t="t" r="r" b="b"/>
            <a:pathLst>
              <a:path w="1067831" h="1091015">
                <a:moveTo>
                  <a:pt x="0" y="0"/>
                </a:moveTo>
                <a:lnTo>
                  <a:pt x="1067831" y="0"/>
                </a:lnTo>
                <a:lnTo>
                  <a:pt x="1067831" y="1091015"/>
                </a:lnTo>
                <a:lnTo>
                  <a:pt x="0" y="1091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05210" y="3716786"/>
            <a:ext cx="1067831" cy="1091015"/>
          </a:xfrm>
          <a:custGeom>
            <a:avLst/>
            <a:gdLst/>
            <a:ahLst/>
            <a:cxnLst/>
            <a:rect l="l" t="t" r="r" b="b"/>
            <a:pathLst>
              <a:path w="1067831" h="1091015">
                <a:moveTo>
                  <a:pt x="0" y="0"/>
                </a:moveTo>
                <a:lnTo>
                  <a:pt x="1067830" y="0"/>
                </a:lnTo>
                <a:lnTo>
                  <a:pt x="1067830" y="1091015"/>
                </a:lnTo>
                <a:lnTo>
                  <a:pt x="0" y="1091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63550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0" y="0"/>
                </a:moveTo>
                <a:lnTo>
                  <a:pt x="6416252" y="0"/>
                </a:lnTo>
                <a:lnTo>
                  <a:pt x="6416252" y="6718588"/>
                </a:lnTo>
                <a:lnTo>
                  <a:pt x="0" y="6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472777" y="5412884"/>
            <a:ext cx="6416252" cy="6718588"/>
          </a:xfrm>
          <a:custGeom>
            <a:avLst/>
            <a:gdLst/>
            <a:ahLst/>
            <a:cxnLst/>
            <a:rect l="l" t="t" r="r" b="b"/>
            <a:pathLst>
              <a:path w="6416252" h="6718588">
                <a:moveTo>
                  <a:pt x="6416252" y="0"/>
                </a:moveTo>
                <a:lnTo>
                  <a:pt x="0" y="0"/>
                </a:lnTo>
                <a:lnTo>
                  <a:pt x="0" y="6718588"/>
                </a:lnTo>
                <a:lnTo>
                  <a:pt x="6416252" y="6718588"/>
                </a:lnTo>
                <a:lnTo>
                  <a:pt x="6416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261371" y="-8659413"/>
            <a:ext cx="15530810" cy="15996153"/>
          </a:xfrm>
          <a:custGeom>
            <a:avLst/>
            <a:gdLst/>
            <a:ahLst/>
            <a:cxnLst/>
            <a:rect l="l" t="t" r="r" b="b"/>
            <a:pathLst>
              <a:path w="15530810" h="15996153">
                <a:moveTo>
                  <a:pt x="0" y="0"/>
                </a:moveTo>
                <a:lnTo>
                  <a:pt x="15530811" y="0"/>
                </a:lnTo>
                <a:lnTo>
                  <a:pt x="15530811" y="15996153"/>
                </a:lnTo>
                <a:lnTo>
                  <a:pt x="0" y="1599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86400" y="6121948"/>
            <a:ext cx="7315200" cy="1263535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5"/>
                </a:lnTo>
                <a:lnTo>
                  <a:pt x="0" y="1263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08334" y="6105542"/>
            <a:ext cx="4924975" cy="3262796"/>
          </a:xfrm>
          <a:custGeom>
            <a:avLst/>
            <a:gdLst/>
            <a:ahLst/>
            <a:cxnLst/>
            <a:rect l="l" t="t" r="r" b="b"/>
            <a:pathLst>
              <a:path w="4924975" h="3262796">
                <a:moveTo>
                  <a:pt x="0" y="0"/>
                </a:moveTo>
                <a:lnTo>
                  <a:pt x="4924976" y="0"/>
                </a:lnTo>
                <a:lnTo>
                  <a:pt x="4924976" y="3262796"/>
                </a:lnTo>
                <a:lnTo>
                  <a:pt x="0" y="3262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16000" y="6738475"/>
            <a:ext cx="4302472" cy="3366684"/>
          </a:xfrm>
          <a:custGeom>
            <a:avLst/>
            <a:gdLst/>
            <a:ahLst/>
            <a:cxnLst/>
            <a:rect l="l" t="t" r="r" b="b"/>
            <a:pathLst>
              <a:path w="4302472" h="3366684">
                <a:moveTo>
                  <a:pt x="0" y="0"/>
                </a:moveTo>
                <a:lnTo>
                  <a:pt x="4302472" y="0"/>
                </a:lnTo>
                <a:lnTo>
                  <a:pt x="4302472" y="3366684"/>
                </a:lnTo>
                <a:lnTo>
                  <a:pt x="0" y="33666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49600" y="0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49289" y="1783873"/>
            <a:ext cx="2013680" cy="2057400"/>
          </a:xfrm>
          <a:custGeom>
            <a:avLst/>
            <a:gdLst/>
            <a:ahLst/>
            <a:cxnLst/>
            <a:rect l="l" t="t" r="r" b="b"/>
            <a:pathLst>
              <a:path w="2013680" h="2057400">
                <a:moveTo>
                  <a:pt x="0" y="0"/>
                </a:moveTo>
                <a:lnTo>
                  <a:pt x="2013680" y="0"/>
                </a:lnTo>
                <a:lnTo>
                  <a:pt x="20136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0E8A5083-31E7-49E7-AA9D-7A584B07F507}"/>
              </a:ext>
            </a:extLst>
          </p:cNvPr>
          <p:cNvSpPr txBox="1"/>
          <p:nvPr/>
        </p:nvSpPr>
        <p:spPr>
          <a:xfrm>
            <a:off x="2653079" y="1211430"/>
            <a:ext cx="13963704" cy="1775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5187" lvl="1" indent="-442594" algn="just">
              <a:lnSpc>
                <a:spcPct val="150000"/>
              </a:lnSpc>
              <a:buFont typeface="Arial"/>
              <a:buChar char="•"/>
            </a:pPr>
            <a:r>
              <a:rPr lang="en-US" sz="4099">
                <a:solidFill>
                  <a:srgbClr val="0E350A"/>
                </a:solidFill>
                <a:latin typeface="Roboto Condensed" panose="020B0604020202020204" charset="0"/>
                <a:cs typeface="Roboto Condensed" panose="020B0604020202020204" charset="0"/>
              </a:rPr>
              <a:t>HS đọc nối tiếp; thực hiện các nhiệm vụ trong khi đọc</a:t>
            </a:r>
          </a:p>
          <a:p>
            <a:pPr marL="885187" lvl="1" indent="-442594" algn="just">
              <a:lnSpc>
                <a:spcPct val="150000"/>
              </a:lnSpc>
              <a:buFont typeface="Arial"/>
              <a:buChar char="•"/>
            </a:pPr>
            <a:r>
              <a:rPr lang="en-US" sz="4099">
                <a:solidFill>
                  <a:srgbClr val="0E350A"/>
                </a:solidFill>
                <a:latin typeface="Roboto Condensed" panose="020B0604020202020204" charset="0"/>
                <a:cs typeface="Roboto Condensed" panose="020B0604020202020204" charset="0"/>
              </a:rPr>
              <a:t>HS đọc văn bản rõ ràng, mạch lạc.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455" y="207455"/>
            <a:ext cx="17873089" cy="9872089"/>
          </a:xfrm>
          <a:prstGeom prst="rect">
            <a:avLst/>
          </a:prstGeom>
          <a:solidFill>
            <a:srgbClr val="FFF0B1"/>
          </a:solid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B11A2C7-380C-4970-9B11-A3825C7EAC55}"/>
              </a:ext>
            </a:extLst>
          </p:cNvPr>
          <p:cNvSpPr/>
          <p:nvPr/>
        </p:nvSpPr>
        <p:spPr>
          <a:xfrm>
            <a:off x="10548029" y="8538467"/>
            <a:ext cx="7315200" cy="1263535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5"/>
                </a:lnTo>
                <a:lnTo>
                  <a:pt x="0" y="1263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3AE58EBF-5D3D-4E1B-922A-82F0093D0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903296"/>
              </p:ext>
            </p:extLst>
          </p:nvPr>
        </p:nvGraphicFramePr>
        <p:xfrm>
          <a:off x="1129820" y="1918094"/>
          <a:ext cx="16028358" cy="6399727"/>
        </p:xfrm>
        <a:graphic>
          <a:graphicData uri="http://schemas.openxmlformats.org/drawingml/2006/table">
            <a:tbl>
              <a:tblPr/>
              <a:tblGrid>
                <a:gridCol w="12564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6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1122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 Bold"/>
                        </a:rPr>
                        <a:t> Tiêu chí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B230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 Bold"/>
                        </a:rPr>
                        <a:t>Có 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B230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 Bold"/>
                        </a:rPr>
                        <a:t>Không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B230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1122"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"/>
                        </a:rPr>
                        <a:t>Đọc trôi chảy, không bỏ từ, thêm từ.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5104"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9741"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2642"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>
                              <a:alpha val="90980"/>
                            </a:srgbClr>
                          </a:solidFill>
                          <a:latin typeface="Roboto Condensed"/>
                        </a:rPr>
                        <a:t>Ngắt nghỉ hợp lí, sử dụng giọng điệu khác nhau để nhấn mạnh được các thông tin quan trọng trong văn bản.</a:t>
                      </a: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endParaRPr lang="en-US" sz="1100"/>
                    </a:p>
                  </a:txBody>
                  <a:tcPr marL="95250" marR="95250" marT="95250" marB="95250" anchor="ctr">
                    <a:lnL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73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TextBox 7">
            <a:extLst>
              <a:ext uri="{FF2B5EF4-FFF2-40B4-BE49-F238E27FC236}">
                <a16:creationId xmlns:a16="http://schemas.microsoft.com/office/drawing/2014/main" id="{9C2163CC-F638-44E7-B1B2-CB30400BD3C0}"/>
              </a:ext>
            </a:extLst>
          </p:cNvPr>
          <p:cNvSpPr txBox="1"/>
          <p:nvPr/>
        </p:nvSpPr>
        <p:spPr>
          <a:xfrm>
            <a:off x="-1905000" y="690089"/>
            <a:ext cx="1469669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B91A0"/>
                </a:solidFill>
                <a:latin typeface="Roboto Condensed"/>
              </a:rPr>
              <a:t>Đánh giá kĩ năng đọc theo bảng kiểm.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" y="-238594"/>
            <a:ext cx="6263500" cy="10764187"/>
          </a:xfrm>
          <a:custGeom>
            <a:avLst/>
            <a:gdLst/>
            <a:ahLst/>
            <a:cxnLst/>
            <a:rect l="l" t="t" r="r" b="b"/>
            <a:pathLst>
              <a:path w="6558112" h="10764187">
                <a:moveTo>
                  <a:pt x="0" y="0"/>
                </a:moveTo>
                <a:lnTo>
                  <a:pt x="6558111" y="0"/>
                </a:lnTo>
                <a:lnTo>
                  <a:pt x="6558111" y="10764187"/>
                </a:lnTo>
                <a:lnTo>
                  <a:pt x="0" y="107641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268" r="-10808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77000" y="266700"/>
            <a:ext cx="11811000" cy="1000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</a:pPr>
            <a:r>
              <a:rPr lang="en-US" sz="5500">
                <a:solidFill>
                  <a:srgbClr val="925520"/>
                </a:solidFill>
                <a:latin typeface="#9Slide07 SVNUT Triumph Press" panose="00000500000000000000" pitchFamily="2" charset="0"/>
                <a:ea typeface="Prata"/>
                <a:cs typeface="Prata"/>
                <a:sym typeface="Prata"/>
              </a:rPr>
              <a:t>Tìm hiểu chung</a:t>
            </a:r>
            <a:endParaRPr lang="en-US" sz="5500" i="1">
              <a:solidFill>
                <a:srgbClr val="925520"/>
              </a:solidFill>
              <a:latin typeface="#9Slide07 SVNUT Triumph Press" panose="00000500000000000000" pitchFamily="2" charset="0"/>
              <a:ea typeface="Prata"/>
              <a:cs typeface="Prata"/>
              <a:sym typeface="Prata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6C483DB7-4896-4F56-96A3-0993DD4A371F}"/>
              </a:ext>
            </a:extLst>
          </p:cNvPr>
          <p:cNvSpPr/>
          <p:nvPr/>
        </p:nvSpPr>
        <p:spPr>
          <a:xfrm>
            <a:off x="6187300" y="2438283"/>
            <a:ext cx="12100700" cy="3206208"/>
          </a:xfrm>
          <a:custGeom>
            <a:avLst/>
            <a:gdLst/>
            <a:ahLst/>
            <a:cxnLst/>
            <a:rect l="l" t="t" r="r" b="b"/>
            <a:pathLst>
              <a:path w="11008439" h="3206208">
                <a:moveTo>
                  <a:pt x="0" y="0"/>
                </a:moveTo>
                <a:lnTo>
                  <a:pt x="11008439" y="0"/>
                </a:lnTo>
                <a:lnTo>
                  <a:pt x="11008439" y="3206208"/>
                </a:lnTo>
                <a:lnTo>
                  <a:pt x="0" y="32062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1992D43-DC0C-4B20-BD66-66A3BEB8D09B}"/>
              </a:ext>
            </a:extLst>
          </p:cNvPr>
          <p:cNvSpPr txBox="1"/>
          <p:nvPr/>
        </p:nvSpPr>
        <p:spPr>
          <a:xfrm>
            <a:off x="8153400" y="2808999"/>
            <a:ext cx="8047982" cy="2464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00000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Chủ đề của văn bản: </a:t>
            </a: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giới thiệu về di tích lịch sử quần thể đền tháp Ăng-co</a:t>
            </a: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563CEF64-C63F-4430-B007-DE956D067899}"/>
              </a:ext>
            </a:extLst>
          </p:cNvPr>
          <p:cNvSpPr/>
          <p:nvPr/>
        </p:nvSpPr>
        <p:spPr>
          <a:xfrm>
            <a:off x="6127040" y="6615896"/>
            <a:ext cx="12160959" cy="3206208"/>
          </a:xfrm>
          <a:custGeom>
            <a:avLst/>
            <a:gdLst/>
            <a:ahLst/>
            <a:cxnLst/>
            <a:rect l="l" t="t" r="r" b="b"/>
            <a:pathLst>
              <a:path w="11008439" h="3206208">
                <a:moveTo>
                  <a:pt x="0" y="0"/>
                </a:moveTo>
                <a:lnTo>
                  <a:pt x="11008439" y="0"/>
                </a:lnTo>
                <a:lnTo>
                  <a:pt x="11008439" y="3206208"/>
                </a:lnTo>
                <a:lnTo>
                  <a:pt x="0" y="32062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9CCF3B69-1656-4E61-BD96-730165E8A07A}"/>
              </a:ext>
            </a:extLst>
          </p:cNvPr>
          <p:cNvSpPr txBox="1"/>
          <p:nvPr/>
        </p:nvSpPr>
        <p:spPr>
          <a:xfrm>
            <a:off x="7239000" y="6986611"/>
            <a:ext cx="10744200" cy="2169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Nhan đề của văn bản: </a:t>
            </a:r>
          </a:p>
          <a:p>
            <a:pPr algn="ctr">
              <a:spcBef>
                <a:spcPct val="0"/>
              </a:spcBef>
            </a:pPr>
            <a:r>
              <a:rPr lang="en-US" sz="47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được đặt theo cách nói nhân hóa, </a:t>
            </a:r>
          </a:p>
          <a:p>
            <a:pPr algn="ctr">
              <a:spcBef>
                <a:spcPct val="0"/>
              </a:spcBef>
            </a:pPr>
            <a:r>
              <a:rPr lang="en-US" sz="47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gợi nhiều suy nghĩ và hình dung</a:t>
            </a:r>
            <a:endParaRPr lang="en-US" sz="4700" b="1">
              <a:solidFill>
                <a:srgbClr val="000000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3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199" y="9563100"/>
            <a:ext cx="18440399" cy="8191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-152399" y="495300"/>
            <a:ext cx="4724400" cy="819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Bố cục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150BB4-F3E9-4620-90B1-B73A38B995A0}"/>
              </a:ext>
            </a:extLst>
          </p:cNvPr>
          <p:cNvGrpSpPr/>
          <p:nvPr/>
        </p:nvGrpSpPr>
        <p:grpSpPr>
          <a:xfrm>
            <a:off x="6802374" y="1564984"/>
            <a:ext cx="10704576" cy="1974353"/>
            <a:chOff x="6021324" y="250534"/>
            <a:chExt cx="10704576" cy="1974353"/>
          </a:xfrm>
        </p:grpSpPr>
        <p:sp>
          <p:nvSpPr>
            <p:cNvPr id="27" name="Rectangle: Top Corners Rounded 26">
              <a:extLst>
                <a:ext uri="{FF2B5EF4-FFF2-40B4-BE49-F238E27FC236}">
                  <a16:creationId xmlns:a16="http://schemas.microsoft.com/office/drawing/2014/main" id="{9E2D3AFC-6B2E-4018-A855-8033E0627576}"/>
                </a:ext>
              </a:extLst>
            </p:cNvPr>
            <p:cNvSpPr/>
            <p:nvPr/>
          </p:nvSpPr>
          <p:spPr>
            <a:xfrm rot="5400000">
              <a:off x="10386435" y="-4114577"/>
              <a:ext cx="1974353" cy="10704576"/>
            </a:xfrm>
            <a:prstGeom prst="round2SameRect">
              <a:avLst/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: Top Corners Rounded 4">
              <a:extLst>
                <a:ext uri="{FF2B5EF4-FFF2-40B4-BE49-F238E27FC236}">
                  <a16:creationId xmlns:a16="http://schemas.microsoft.com/office/drawing/2014/main" id="{411DDDA2-AF6B-4791-94AD-6D45E7ABD23D}"/>
                </a:ext>
              </a:extLst>
            </p:cNvPr>
            <p:cNvSpPr txBox="1"/>
            <p:nvPr/>
          </p:nvSpPr>
          <p:spPr>
            <a:xfrm>
              <a:off x="6021324" y="346914"/>
              <a:ext cx="10608196" cy="17815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5260" tIns="87630" rIns="175260" bIns="87630" numCol="1" spcCol="1270" anchor="ctr" anchorCtr="0">
              <a:noAutofit/>
            </a:bodyPr>
            <a:lstStyle/>
            <a:p>
              <a:pPr marL="285750" lvl="1" indent="-285750" algn="just" defTabSz="2044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600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Giới thiệu chung về di tích Ăng-co.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3523B7-59B0-4F43-AA90-2070A6254928}"/>
              </a:ext>
            </a:extLst>
          </p:cNvPr>
          <p:cNvGrpSpPr/>
          <p:nvPr/>
        </p:nvGrpSpPr>
        <p:grpSpPr>
          <a:xfrm>
            <a:off x="781050" y="1318189"/>
            <a:ext cx="6021324" cy="2467942"/>
            <a:chOff x="0" y="3739"/>
            <a:chExt cx="6021324" cy="246794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F38BE59-A9DE-4A9F-8288-BBAC6FC98B71}"/>
                </a:ext>
              </a:extLst>
            </p:cNvPr>
            <p:cNvSpPr/>
            <p:nvPr/>
          </p:nvSpPr>
          <p:spPr>
            <a:xfrm>
              <a:off x="0" y="3739"/>
              <a:ext cx="6021324" cy="2467942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: Rounded Corners 6">
              <a:extLst>
                <a:ext uri="{FF2B5EF4-FFF2-40B4-BE49-F238E27FC236}">
                  <a16:creationId xmlns:a16="http://schemas.microsoft.com/office/drawing/2014/main" id="{48EC3270-02A0-4FD3-A751-D3BB22DF2F27}"/>
                </a:ext>
              </a:extLst>
            </p:cNvPr>
            <p:cNvSpPr txBox="1"/>
            <p:nvPr/>
          </p:nvSpPr>
          <p:spPr>
            <a:xfrm>
              <a:off x="120475" y="124214"/>
              <a:ext cx="5780374" cy="2226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78105" rIns="156210" bIns="78105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100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Phần sa pô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B7CEE5-5A2C-48E7-BDAE-F3F77ED12C73}"/>
              </a:ext>
            </a:extLst>
          </p:cNvPr>
          <p:cNvGrpSpPr/>
          <p:nvPr/>
        </p:nvGrpSpPr>
        <p:grpSpPr>
          <a:xfrm>
            <a:off x="6802374" y="4156323"/>
            <a:ext cx="10704576" cy="1974353"/>
            <a:chOff x="6021324" y="2841873"/>
            <a:chExt cx="10704576" cy="1974353"/>
          </a:xfrm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2ACF09E0-8733-413F-BA73-0BC4CA434EA1}"/>
                </a:ext>
              </a:extLst>
            </p:cNvPr>
            <p:cNvSpPr/>
            <p:nvPr/>
          </p:nvSpPr>
          <p:spPr>
            <a:xfrm rot="5400000">
              <a:off x="10386435" y="-1523238"/>
              <a:ext cx="1974353" cy="10704576"/>
            </a:xfrm>
            <a:prstGeom prst="round2SameRect">
              <a:avLst/>
            </a:prstGeom>
          </p:spPr>
          <p:style>
            <a:lnRef idx="2">
              <a:schemeClr val="accent5">
                <a:tint val="40000"/>
                <a:alpha val="90000"/>
                <a:hueOff val="-5370241"/>
                <a:satOff val="24126"/>
                <a:lumOff val="1658"/>
                <a:alphaOff val="0"/>
              </a:schemeClr>
            </a:lnRef>
            <a:fillRef idx="1">
              <a:schemeClr val="accent5">
                <a:tint val="40000"/>
                <a:alpha val="90000"/>
                <a:hueOff val="-5370241"/>
                <a:satOff val="24126"/>
                <a:lumOff val="1658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5370241"/>
                <a:satOff val="24126"/>
                <a:lumOff val="165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: Top Corners Rounded 8">
              <a:extLst>
                <a:ext uri="{FF2B5EF4-FFF2-40B4-BE49-F238E27FC236}">
                  <a16:creationId xmlns:a16="http://schemas.microsoft.com/office/drawing/2014/main" id="{49B38EB5-F041-4E82-A1AF-3502FB348DF6}"/>
                </a:ext>
              </a:extLst>
            </p:cNvPr>
            <p:cNvSpPr txBox="1"/>
            <p:nvPr/>
          </p:nvSpPr>
          <p:spPr>
            <a:xfrm>
              <a:off x="6021324" y="2938253"/>
              <a:ext cx="10608196" cy="17815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5260" tIns="87630" rIns="175260" bIns="87630" numCol="1" spcCol="1270" anchor="ctr" anchorCtr="0">
              <a:noAutofit/>
            </a:bodyPr>
            <a:lstStyle/>
            <a:p>
              <a:pPr marL="0" lvl="1" indent="0" algn="just" defTabSz="2044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600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Giới thiệu về thành phố Xiêm Riệp, nơi có đền Ăng-co Vát và Ăng-co Thom.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69DE55-498F-4C72-A68D-028081996C2C}"/>
              </a:ext>
            </a:extLst>
          </p:cNvPr>
          <p:cNvGrpSpPr/>
          <p:nvPr/>
        </p:nvGrpSpPr>
        <p:grpSpPr>
          <a:xfrm>
            <a:off x="781050" y="3909528"/>
            <a:ext cx="6021324" cy="2467942"/>
            <a:chOff x="0" y="2595078"/>
            <a:chExt cx="6021324" cy="246794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BE5AFCA-0B4C-40AC-A861-24EDAB7D28F1}"/>
                </a:ext>
              </a:extLst>
            </p:cNvPr>
            <p:cNvSpPr/>
            <p:nvPr/>
          </p:nvSpPr>
          <p:spPr>
            <a:xfrm>
              <a:off x="0" y="2595078"/>
              <a:ext cx="6021324" cy="2467942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1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: Rounded Corners 10">
              <a:extLst>
                <a:ext uri="{FF2B5EF4-FFF2-40B4-BE49-F238E27FC236}">
                  <a16:creationId xmlns:a16="http://schemas.microsoft.com/office/drawing/2014/main" id="{24EEF3A3-9642-4EA9-B154-6E569AECEFE4}"/>
                </a:ext>
              </a:extLst>
            </p:cNvPr>
            <p:cNvSpPr txBox="1"/>
            <p:nvPr/>
          </p:nvSpPr>
          <p:spPr>
            <a:xfrm>
              <a:off x="120475" y="2715553"/>
              <a:ext cx="5780374" cy="2226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78105" rIns="156210" bIns="78105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100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Phần </a:t>
              </a: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100" i="1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Thành phố bình yên</a:t>
              </a:r>
              <a:endParaRPr lang="en-US" sz="4100" kern="120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0C32D5-CDA8-40A4-8CC2-5F62D0582DF8}"/>
              </a:ext>
            </a:extLst>
          </p:cNvPr>
          <p:cNvGrpSpPr/>
          <p:nvPr/>
        </p:nvGrpSpPr>
        <p:grpSpPr>
          <a:xfrm>
            <a:off x="6802374" y="6747662"/>
            <a:ext cx="10704576" cy="1974353"/>
            <a:chOff x="6021324" y="5433212"/>
            <a:chExt cx="10704576" cy="1974353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B1419774-9CEC-46AD-B00C-8096DBCDCBF3}"/>
                </a:ext>
              </a:extLst>
            </p:cNvPr>
            <p:cNvSpPr/>
            <p:nvPr/>
          </p:nvSpPr>
          <p:spPr>
            <a:xfrm rot="5400000">
              <a:off x="10386435" y="1068101"/>
              <a:ext cx="1974353" cy="10704576"/>
            </a:xfrm>
            <a:prstGeom prst="round2SameRect">
              <a:avLst/>
            </a:prstGeom>
          </p:spPr>
          <p:style>
            <a:lnRef idx="2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lnRef>
            <a:fillRef idx="1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: Top Corners Rounded 12">
              <a:extLst>
                <a:ext uri="{FF2B5EF4-FFF2-40B4-BE49-F238E27FC236}">
                  <a16:creationId xmlns:a16="http://schemas.microsoft.com/office/drawing/2014/main" id="{0B05CF2D-0F19-4AD4-AB07-DC5E6E606411}"/>
                </a:ext>
              </a:extLst>
            </p:cNvPr>
            <p:cNvSpPr txBox="1"/>
            <p:nvPr/>
          </p:nvSpPr>
          <p:spPr>
            <a:xfrm>
              <a:off x="6021324" y="5529592"/>
              <a:ext cx="10608196" cy="17815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5260" tIns="87630" rIns="175260" bIns="87630" numCol="1" spcCol="1270" anchor="ctr" anchorCtr="0">
              <a:noAutofit/>
            </a:bodyPr>
            <a:lstStyle/>
            <a:p>
              <a:pPr marL="0" lvl="1" indent="0" algn="l" defTabSz="2044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4600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Đi sâu giới thiệu về đền tháp Ăng-co – đặc điểm kiến trúc và giá trị của di sản.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FC0870-06FE-41C2-95C5-03BCC36F41F0}"/>
              </a:ext>
            </a:extLst>
          </p:cNvPr>
          <p:cNvGrpSpPr/>
          <p:nvPr/>
        </p:nvGrpSpPr>
        <p:grpSpPr>
          <a:xfrm>
            <a:off x="781050" y="6500868"/>
            <a:ext cx="6021324" cy="2467942"/>
            <a:chOff x="0" y="5186418"/>
            <a:chExt cx="6021324" cy="246794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22010DB-9914-4E86-A6B1-A5B587693DDB}"/>
                </a:ext>
              </a:extLst>
            </p:cNvPr>
            <p:cNvSpPr/>
            <p:nvPr/>
          </p:nvSpPr>
          <p:spPr>
            <a:xfrm>
              <a:off x="0" y="5186418"/>
              <a:ext cx="6021324" cy="2467942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: Rounded Corners 14">
              <a:extLst>
                <a:ext uri="{FF2B5EF4-FFF2-40B4-BE49-F238E27FC236}">
                  <a16:creationId xmlns:a16="http://schemas.microsoft.com/office/drawing/2014/main" id="{F4114250-A713-4024-9EE1-52E656379D18}"/>
                </a:ext>
              </a:extLst>
            </p:cNvPr>
            <p:cNvSpPr txBox="1"/>
            <p:nvPr/>
          </p:nvSpPr>
          <p:spPr>
            <a:xfrm>
              <a:off x="120475" y="5306893"/>
              <a:ext cx="5780374" cy="2226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78105" rIns="156210" bIns="78105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100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Phần </a:t>
              </a: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100" i="1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Những ngôi đền </a:t>
              </a:r>
            </a:p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100" i="1" kern="1200"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cổ kính</a:t>
              </a:r>
              <a:endParaRPr lang="en-US" sz="4100" kern="1200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7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870863" y="832704"/>
            <a:ext cx="9963558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53"/>
              </a:lnSpc>
              <a:spcBef>
                <a:spcPct val="0"/>
              </a:spcBef>
            </a:pPr>
            <a:r>
              <a:rPr lang="en-US" sz="5500" dirty="0">
                <a:solidFill>
                  <a:schemeClr val="bg1"/>
                </a:solidFill>
                <a:latin typeface="#9Slide07 SVNUT Triumph Press"/>
              </a:rPr>
              <a:t>II. </a:t>
            </a:r>
            <a:r>
              <a:rPr lang="en-US" sz="5500" dirty="0" err="1" smtClean="0">
                <a:solidFill>
                  <a:schemeClr val="bg1"/>
                </a:solidFill>
                <a:latin typeface="#9Slide07 SVNUT Triumph Press"/>
              </a:rPr>
              <a:t>Tìm</a:t>
            </a:r>
            <a:r>
              <a:rPr lang="en-US" sz="5500" dirty="0" smtClean="0">
                <a:solidFill>
                  <a:schemeClr val="bg1"/>
                </a:solidFill>
                <a:latin typeface="#9Slide07 SVNUT Triumph Press"/>
              </a:rPr>
              <a:t> </a:t>
            </a:r>
            <a:r>
              <a:rPr lang="en-US" sz="5500" dirty="0" err="1" smtClean="0">
                <a:solidFill>
                  <a:schemeClr val="bg1"/>
                </a:solidFill>
                <a:latin typeface="#9Slide07 SVNUT Triumph Press"/>
              </a:rPr>
              <a:t>hiểu</a:t>
            </a:r>
            <a:r>
              <a:rPr lang="en-US" sz="5500" dirty="0" smtClean="0">
                <a:solidFill>
                  <a:schemeClr val="bg1"/>
                </a:solidFill>
                <a:latin typeface="#9Slide07 SVNUT Triumph Press"/>
              </a:rPr>
              <a:t> </a:t>
            </a:r>
            <a:r>
              <a:rPr lang="en-US" sz="5500" dirty="0" err="1" smtClean="0">
                <a:solidFill>
                  <a:schemeClr val="bg1"/>
                </a:solidFill>
                <a:latin typeface="#9Slide07 SVNUT Triumph Press"/>
              </a:rPr>
              <a:t>văn</a:t>
            </a:r>
            <a:r>
              <a:rPr lang="en-US" sz="5500" dirty="0" smtClean="0">
                <a:solidFill>
                  <a:schemeClr val="bg1"/>
                </a:solidFill>
                <a:latin typeface="#9Slide07 SVNUT Triumph Press"/>
              </a:rPr>
              <a:t> </a:t>
            </a:r>
            <a:r>
              <a:rPr lang="en-US" sz="5500" dirty="0" err="1">
                <a:solidFill>
                  <a:schemeClr val="bg1"/>
                </a:solidFill>
                <a:latin typeface="#9Slide07 SVNUT Triumph Press"/>
              </a:rPr>
              <a:t>bản</a:t>
            </a:r>
            <a:endParaRPr lang="en-US" sz="5500" dirty="0">
              <a:solidFill>
                <a:schemeClr val="bg1"/>
              </a:solidFill>
              <a:latin typeface="#9Slide07 SVNUT Triumph Press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9059581" y="9182100"/>
            <a:ext cx="9804721" cy="795175"/>
          </a:xfrm>
          <a:prstGeom prst="rect">
            <a:avLst/>
          </a:prstGeom>
          <a:solidFill>
            <a:srgbClr val="925520"/>
          </a:solidFill>
        </p:spPr>
      </p:sp>
      <p:sp>
        <p:nvSpPr>
          <p:cNvPr id="9" name="Freeform 9"/>
          <p:cNvSpPr/>
          <p:nvPr/>
        </p:nvSpPr>
        <p:spPr>
          <a:xfrm>
            <a:off x="-201970" y="-154563"/>
            <a:ext cx="7276707" cy="10601425"/>
          </a:xfrm>
          <a:custGeom>
            <a:avLst/>
            <a:gdLst/>
            <a:ahLst/>
            <a:cxnLst/>
            <a:rect l="l" t="t" r="r" b="b"/>
            <a:pathLst>
              <a:path w="7276707" h="10601425">
                <a:moveTo>
                  <a:pt x="0" y="0"/>
                </a:moveTo>
                <a:lnTo>
                  <a:pt x="7276707" y="0"/>
                </a:lnTo>
                <a:lnTo>
                  <a:pt x="7276707" y="10601425"/>
                </a:lnTo>
                <a:lnTo>
                  <a:pt x="0" y="10601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126" r="-47126"/>
            </a:stretch>
          </a:blipFill>
        </p:spPr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1C0CEF7C-0183-4E2F-8FFF-47B6D82D247D}"/>
              </a:ext>
            </a:extLst>
          </p:cNvPr>
          <p:cNvSpPr txBox="1"/>
          <p:nvPr/>
        </p:nvSpPr>
        <p:spPr>
          <a:xfrm>
            <a:off x="7870863" y="2808999"/>
            <a:ext cx="9963558" cy="3311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79"/>
              </a:lnSpc>
              <a:spcBef>
                <a:spcPct val="0"/>
              </a:spcBef>
            </a:pPr>
            <a:r>
              <a:rPr lang="en-US" sz="4700" b="1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1. Sa pô</a:t>
            </a:r>
          </a:p>
          <a:p>
            <a:pPr algn="just">
              <a:lnSpc>
                <a:spcPts val="6579"/>
              </a:lnSpc>
              <a:spcBef>
                <a:spcPct val="0"/>
              </a:spcBef>
            </a:pPr>
            <a:r>
              <a:rPr lang="en-US" sz="4700">
                <a:solidFill>
                  <a:schemeClr val="bg1"/>
                </a:solidFill>
                <a:latin typeface="Roboto Condensed" panose="020B0604020202020204" charset="0"/>
                <a:cs typeface="Roboto Condensed" panose="020B0604020202020204" charset="0"/>
              </a:rPr>
              <a:t>Xiêm Riệp là điểm đến hấp dẫn với khách du lịch vì có kì quan Ăng-co.</a:t>
            </a:r>
          </a:p>
          <a:p>
            <a:pPr algn="just">
              <a:lnSpc>
                <a:spcPts val="6579"/>
              </a:lnSpc>
              <a:spcBef>
                <a:spcPct val="0"/>
              </a:spcBef>
            </a:pPr>
            <a:endParaRPr lang="en-US" sz="4700" b="1">
              <a:solidFill>
                <a:schemeClr val="bg1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50C57555-2D2B-4323-A945-7B80E28338B4}"/>
              </a:ext>
            </a:extLst>
          </p:cNvPr>
          <p:cNvSpPr/>
          <p:nvPr/>
        </p:nvSpPr>
        <p:spPr>
          <a:xfrm flipH="1">
            <a:off x="9220200" y="2198811"/>
            <a:ext cx="9084351" cy="6449889"/>
          </a:xfrm>
          <a:custGeom>
            <a:avLst/>
            <a:gdLst/>
            <a:ahLst/>
            <a:cxnLst/>
            <a:rect l="l" t="t" r="r" b="b"/>
            <a:pathLst>
              <a:path w="9084351" h="6449889">
                <a:moveTo>
                  <a:pt x="9084351" y="0"/>
                </a:moveTo>
                <a:lnTo>
                  <a:pt x="0" y="0"/>
                </a:lnTo>
                <a:lnTo>
                  <a:pt x="0" y="6449889"/>
                </a:lnTo>
                <a:lnTo>
                  <a:pt x="9084351" y="6449889"/>
                </a:lnTo>
                <a:lnTo>
                  <a:pt x="908435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7F900D0B-BBAF-4F3F-B523-46BC8A13F782}"/>
              </a:ext>
            </a:extLst>
          </p:cNvPr>
          <p:cNvSpPr txBox="1"/>
          <p:nvPr/>
        </p:nvSpPr>
        <p:spPr>
          <a:xfrm>
            <a:off x="10680519" y="4409629"/>
            <a:ext cx="6163712" cy="1618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7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Thông tin chính của </a:t>
            </a: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7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sa pô là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 animBg="1"/>
      <p:bldP spid="12" grpId="1" animBg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rung tâm Siem Reap với kiến trúc thuộc địa Pháp.">
            <a:extLst>
              <a:ext uri="{FF2B5EF4-FFF2-40B4-BE49-F238E27FC236}">
                <a16:creationId xmlns:a16="http://schemas.microsoft.com/office/drawing/2014/main" id="{DD625C81-72C7-4A8A-AFAA-CAAE048D6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1307"/>
            <a:ext cx="7625244" cy="1032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782218C7-BAEE-4462-998B-1FB02272CB8E}"/>
              </a:ext>
            </a:extLst>
          </p:cNvPr>
          <p:cNvSpPr txBox="1"/>
          <p:nvPr/>
        </p:nvSpPr>
        <p:spPr>
          <a:xfrm>
            <a:off x="7870863" y="342900"/>
            <a:ext cx="9963558" cy="1618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79"/>
              </a:lnSpc>
              <a:spcBef>
                <a:spcPct val="0"/>
              </a:spcBef>
            </a:pPr>
            <a:r>
              <a:rPr lang="en-US" sz="47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2. Thành phố bình yên</a:t>
            </a:r>
          </a:p>
          <a:p>
            <a:pPr algn="just">
              <a:lnSpc>
                <a:spcPts val="6579"/>
              </a:lnSpc>
              <a:spcBef>
                <a:spcPct val="0"/>
              </a:spcBef>
            </a:pPr>
            <a:endParaRPr lang="en-US" sz="4700" b="1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61387CA-F816-4297-8CD9-C487ABBEFC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7673659"/>
              </p:ext>
            </p:extLst>
          </p:nvPr>
        </p:nvGraphicFramePr>
        <p:xfrm>
          <a:off x="7502719" y="1028700"/>
          <a:ext cx="10785280" cy="9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Graphic spid="1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AEEFAD-B078-4538-9392-8FAAA9592617}"/>
              </a:ext>
            </a:extLst>
          </p:cNvPr>
          <p:cNvSpPr/>
          <p:nvPr/>
        </p:nvSpPr>
        <p:spPr>
          <a:xfrm>
            <a:off x="0" y="38100"/>
            <a:ext cx="11496454" cy="853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3048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700" b="1"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3. Những ngôi đền cổ kính</a:t>
            </a:r>
            <a:endParaRPr lang="en-US" sz="4700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6DD18B-BDD1-4C89-A4B4-AC18D71EC808}"/>
              </a:ext>
            </a:extLst>
          </p:cNvPr>
          <p:cNvGrpSpPr/>
          <p:nvPr/>
        </p:nvGrpSpPr>
        <p:grpSpPr>
          <a:xfrm>
            <a:off x="389494" y="1081791"/>
            <a:ext cx="17593706" cy="4111290"/>
            <a:chOff x="0" y="0"/>
            <a:chExt cx="17593706" cy="411129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7D4225D-B0DE-42C7-BFFC-0F328B33DB4B}"/>
                </a:ext>
              </a:extLst>
            </p:cNvPr>
            <p:cNvSpPr/>
            <p:nvPr/>
          </p:nvSpPr>
          <p:spPr>
            <a:xfrm>
              <a:off x="0" y="0"/>
              <a:ext cx="17593706" cy="4111290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EADE350A-9F5B-4AD7-A99D-F571EDCCA78A}"/>
                </a:ext>
              </a:extLst>
            </p:cNvPr>
            <p:cNvSpPr txBox="1"/>
            <p:nvPr/>
          </p:nvSpPr>
          <p:spPr>
            <a:xfrm>
              <a:off x="3929870" y="0"/>
              <a:ext cx="13663835" cy="4111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t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700" b="1" kern="1200">
                  <a:solidFill>
                    <a:schemeClr val="tx1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Ăng-co Thom:</a:t>
              </a:r>
              <a:endParaRPr lang="en-US" sz="4700" b="1" kern="1200">
                <a:solidFill>
                  <a:schemeClr val="tx1"/>
                </a:solidFill>
              </a:endParaRPr>
            </a:p>
            <a:p>
              <a:pPr marL="285750" lvl="1" indent="-285750" algn="just" defTabSz="20891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US" sz="4700" kern="1200">
                  <a:solidFill>
                    <a:schemeClr val="tx1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Kinh đô cuối cùng và lâu dài nhất của đế quốc Khmer;</a:t>
              </a:r>
              <a:endParaRPr lang="en-US" sz="4700" kern="1200">
                <a:solidFill>
                  <a:schemeClr val="tx1"/>
                </a:solidFill>
              </a:endParaRPr>
            </a:p>
            <a:p>
              <a:pPr marL="285750" lvl="1" indent="-285750" algn="just" defTabSz="20891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US" sz="4700" kern="1200">
                  <a:solidFill>
                    <a:schemeClr val="tx1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Vật liệu xây dựng là đá ong và sa thạch;</a:t>
              </a:r>
              <a:endParaRPr lang="en-US" sz="4700" kern="1200">
                <a:solidFill>
                  <a:schemeClr val="tx1"/>
                </a:solidFill>
              </a:endParaRPr>
            </a:p>
            <a:p>
              <a:pPr marL="285750" lvl="1" indent="-285750" algn="just" defTabSz="20891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US" sz="4700" kern="1200">
                  <a:solidFill>
                    <a:schemeClr val="tx1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Các khu đền: Bai-on, Ta Prom.</a:t>
              </a:r>
              <a:endParaRPr lang="en-US" sz="4700" kern="1200">
                <a:solidFill>
                  <a:schemeClr val="tx1"/>
                </a:solidFill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B536E8-D8DA-4A77-9B32-913D05EC693C}"/>
              </a:ext>
            </a:extLst>
          </p:cNvPr>
          <p:cNvSpPr/>
          <p:nvPr/>
        </p:nvSpPr>
        <p:spPr>
          <a:xfrm>
            <a:off x="800623" y="1492920"/>
            <a:ext cx="3518741" cy="3289032"/>
          </a:xfrm>
          <a:prstGeom prst="roundRect">
            <a:avLst>
              <a:gd name="adj" fmla="val 1000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l="-6000" r="-6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C8033F-894E-41CF-8BA7-5A8A5B210DA9}"/>
              </a:ext>
            </a:extLst>
          </p:cNvPr>
          <p:cNvGrpSpPr/>
          <p:nvPr/>
        </p:nvGrpSpPr>
        <p:grpSpPr>
          <a:xfrm>
            <a:off x="389494" y="5604210"/>
            <a:ext cx="17593706" cy="4111290"/>
            <a:chOff x="0" y="4522419"/>
            <a:chExt cx="17593706" cy="411129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1F77A91-51C5-4605-8F89-20E6397C0F45}"/>
                </a:ext>
              </a:extLst>
            </p:cNvPr>
            <p:cNvSpPr/>
            <p:nvPr/>
          </p:nvSpPr>
          <p:spPr>
            <a:xfrm>
              <a:off x="0" y="4522419"/>
              <a:ext cx="17593706" cy="4111290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7">
              <a:extLst>
                <a:ext uri="{FF2B5EF4-FFF2-40B4-BE49-F238E27FC236}">
                  <a16:creationId xmlns:a16="http://schemas.microsoft.com/office/drawing/2014/main" id="{D329794B-04F3-4934-BC32-50096FA463F1}"/>
                </a:ext>
              </a:extLst>
            </p:cNvPr>
            <p:cNvSpPr txBox="1"/>
            <p:nvPr/>
          </p:nvSpPr>
          <p:spPr>
            <a:xfrm>
              <a:off x="3929870" y="4522419"/>
              <a:ext cx="13663835" cy="4111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t" anchorCtr="0">
              <a:noAutofit/>
            </a:bodyPr>
            <a:lstStyle/>
            <a:p>
              <a:pPr marL="0" lvl="0" indent="0" algn="l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700" b="1" kern="1200">
                  <a:solidFill>
                    <a:schemeClr val="tx1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Ăng-co Vát:</a:t>
              </a:r>
              <a:endParaRPr lang="en-US" sz="4700" b="1" kern="1200">
                <a:solidFill>
                  <a:schemeClr val="tx1"/>
                </a:solidFill>
              </a:endParaRPr>
            </a:p>
            <a:p>
              <a:pPr marL="285750" lvl="1" indent="-285750" algn="just" defTabSz="20891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US" sz="4700" kern="1200">
                  <a:solidFill>
                    <a:schemeClr val="tx1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Trong khi các ngôi đền Ăng-co đều quay về hướng đông thì khu đền Ăng-co Vát lại quay mặt về hướng tây;</a:t>
              </a:r>
              <a:endParaRPr lang="en-US" sz="4700" kern="1200">
                <a:solidFill>
                  <a:schemeClr val="tx1"/>
                </a:solidFill>
              </a:endParaRPr>
            </a:p>
            <a:p>
              <a:pPr marL="285750" lvl="1" indent="-285750" algn="just" defTabSz="20891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har char="•"/>
              </a:pPr>
              <a:r>
                <a:rPr lang="en-US" sz="4700" kern="1200">
                  <a:solidFill>
                    <a:schemeClr val="tx1"/>
                  </a:solidFill>
                  <a:latin typeface="Roboto Condensed" panose="020B0604020202020204" charset="0"/>
                  <a:ea typeface="Roboto Condensed" panose="020B0604020202020204" charset="0"/>
                  <a:cs typeface="Roboto Condensed" panose="020B0604020202020204" charset="0"/>
                </a:rPr>
                <a:t>Những bức tranh đá, bức điêu khắc.</a:t>
              </a:r>
              <a:endParaRPr lang="en-US" sz="4700" kern="1200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79CF0B4-1300-4214-B771-84CEB19BBE08}"/>
              </a:ext>
            </a:extLst>
          </p:cNvPr>
          <p:cNvSpPr/>
          <p:nvPr/>
        </p:nvSpPr>
        <p:spPr>
          <a:xfrm>
            <a:off x="800623" y="6015339"/>
            <a:ext cx="3518741" cy="3289032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rcRect/>
            <a:stretch>
              <a:fillRect l="-13000" r="-13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8259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96454" y="-148758"/>
            <a:ext cx="6923403" cy="10584515"/>
            <a:chOff x="0" y="0"/>
            <a:chExt cx="9231205" cy="1411268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704" r="5704"/>
            <a:stretch>
              <a:fillRect/>
            </a:stretch>
          </p:blipFill>
          <p:spPr>
            <a:xfrm>
              <a:off x="0" y="0"/>
              <a:ext cx="9231205" cy="692934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42" r="42"/>
            <a:stretch>
              <a:fillRect/>
            </a:stretch>
          </p:blipFill>
          <p:spPr>
            <a:xfrm>
              <a:off x="0" y="7183344"/>
              <a:ext cx="9231205" cy="6929344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A8E4A76-0C3C-4CFE-A0FF-087158211B57}"/>
              </a:ext>
            </a:extLst>
          </p:cNvPr>
          <p:cNvSpPr/>
          <p:nvPr/>
        </p:nvSpPr>
        <p:spPr>
          <a:xfrm>
            <a:off x="412284" y="329750"/>
            <a:ext cx="10408116" cy="7507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</a:pPr>
            <a:r>
              <a:rPr lang="en-US" sz="4700" b="1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4. Cách triển khai thông tin và </a:t>
            </a:r>
            <a:r>
              <a:rPr lang="en-US" sz="4700" b="1">
                <a:latin typeface="Roboto Condensed" panose="020B0604020202020204" charset="0"/>
                <a:ea typeface="Calibri" panose="020F0502020204030204" pitchFamily="34" charset="0"/>
                <a:cs typeface="Roboto Condensed" panose="020B0604020202020204" charset="0"/>
              </a:rPr>
              <a:t>đặc điểm của một văn bản giới thiệu một di tích lịch sử</a:t>
            </a:r>
            <a:endParaRPr lang="en-US" sz="4700">
              <a:latin typeface="Roboto Condensed" panose="020B0604020202020204" charset="0"/>
              <a:ea typeface="Calibri" panose="020F0502020204030204" pitchFamily="34" charset="0"/>
              <a:cs typeface="Roboto Condensed" panose="020B0604020202020204" charset="0"/>
            </a:endParaRPr>
          </a:p>
          <a:p>
            <a:pPr marR="30480" algn="just">
              <a:lnSpc>
                <a:spcPct val="115000"/>
              </a:lnSpc>
            </a:pPr>
            <a:r>
              <a:rPr lang="en-US" sz="47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Thông tin trong văn bản được trình bày theo trật tự thời gian kết hợp không gian. </a:t>
            </a:r>
          </a:p>
          <a:p>
            <a:pPr marR="30480" algn="just">
              <a:lnSpc>
                <a:spcPct val="115000"/>
              </a:lnSpc>
            </a:pPr>
            <a:r>
              <a:rPr lang="en-US" sz="4700">
                <a:latin typeface="Roboto Condensed" panose="020B0604020202020204" charset="0"/>
                <a:ea typeface="Times New Roman" panose="02020603050405020304" pitchFamily="18" charset="0"/>
                <a:cs typeface="Roboto Condensed" panose="020B0604020202020204" charset="0"/>
              </a:rPr>
              <a:t>- Các đặc điểm của văn bản thông tin giới thiệu một di tích lịch sử đã làm rõ được mục đích của văn bản.</a:t>
            </a:r>
            <a:endParaRPr lang="en-US" sz="4700">
              <a:effectLst/>
              <a:latin typeface="Roboto Condensed" panose="020B0604020202020204" charset="0"/>
              <a:ea typeface="Calibri" panose="020F0502020204030204" pitchFamily="34" charset="0"/>
              <a:cs typeface="Roboto Condense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7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8336</TotalTime>
  <Words>749</Words>
  <Application>Microsoft Office PowerPoint</Application>
  <PresentationFormat>Custom</PresentationFormat>
  <Paragraphs>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Roboto Condensed</vt:lpstr>
      <vt:lpstr>Times New Roman</vt:lpstr>
      <vt:lpstr>Arial</vt:lpstr>
      <vt:lpstr>Montserrat Extra-Light</vt:lpstr>
      <vt:lpstr>Calibri</vt:lpstr>
      <vt:lpstr>Roboto Condensed Bold</vt:lpstr>
      <vt:lpstr>#9Slide07 SVNUT Triumph Press</vt:lpstr>
      <vt:lpstr>Prata</vt:lpstr>
      <vt:lpstr>Dynapuff</vt:lpstr>
      <vt:lpstr>#9Slide05 DreamScriptPro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Nâu Được minh họa Kiến trúc Cổ đại Lịch sử Bản thuyết trình</dc:title>
  <cp:lastModifiedBy>Windows 11</cp:lastModifiedBy>
  <cp:revision>31</cp:revision>
  <dcterms:created xsi:type="dcterms:W3CDTF">2006-08-16T00:00:00Z</dcterms:created>
  <dcterms:modified xsi:type="dcterms:W3CDTF">2025-05-12T00:04:51Z</dcterms:modified>
  <dc:identifier>DAGKEc3t3TM</dc:identifier>
</cp:coreProperties>
</file>