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279" r:id="rId4"/>
    <p:sldId id="331" r:id="rId5"/>
    <p:sldId id="281" r:id="rId6"/>
    <p:sldId id="315" r:id="rId7"/>
    <p:sldId id="316" r:id="rId8"/>
    <p:sldId id="317" r:id="rId9"/>
    <p:sldId id="333" r:id="rId10"/>
    <p:sldId id="283" r:id="rId11"/>
    <p:sldId id="335" r:id="rId12"/>
    <p:sldId id="336" r:id="rId13"/>
    <p:sldId id="337" r:id="rId14"/>
    <p:sldId id="313" r:id="rId15"/>
    <p:sldId id="340" r:id="rId16"/>
    <p:sldId id="341" r:id="rId17"/>
    <p:sldId id="33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801"/>
    <a:srgbClr val="CBEAF0"/>
    <a:srgbClr val="48C0B6"/>
    <a:srgbClr val="00B2A5"/>
    <a:srgbClr val="00A9A5"/>
    <a:srgbClr val="0FB7BD"/>
    <a:srgbClr val="FBB040"/>
    <a:srgbClr val="F7941E"/>
    <a:srgbClr val="048DA4"/>
    <a:srgbClr val="FFD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8" autoAdjust="0"/>
    <p:restoredTop sz="93089"/>
  </p:normalViewPr>
  <p:slideViewPr>
    <p:cSldViewPr snapToGrid="0" showGuides="1">
      <p:cViewPr varScale="1">
        <p:scale>
          <a:sx n="69" d="100"/>
          <a:sy n="69" d="100"/>
        </p:scale>
        <p:origin x="11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A37794-5E27-4DDA-B12E-298686F5888D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AE4A381-C505-4165-B0F6-72A547C19C85}">
      <dgm:prSet phldrT="[Text]" custT="1"/>
      <dgm:spPr/>
      <dgm:t>
        <a:bodyPr/>
        <a:lstStyle/>
        <a:p>
          <a:r>
            <a:rPr lang="en-US" sz="4000" dirty="0"/>
            <a:t>VOCABULARY</a:t>
          </a:r>
          <a:endParaRPr lang="en-US" sz="4100" dirty="0"/>
        </a:p>
      </dgm:t>
    </dgm:pt>
    <dgm:pt modelId="{5F988EE9-51EC-4EE7-9568-746F6FAF90B9}" type="parTrans" cxnId="{972CD228-F046-4039-837C-D77BB8151423}">
      <dgm:prSet/>
      <dgm:spPr/>
      <dgm:t>
        <a:bodyPr/>
        <a:lstStyle/>
        <a:p>
          <a:endParaRPr lang="en-US"/>
        </a:p>
      </dgm:t>
    </dgm:pt>
    <dgm:pt modelId="{3591CDED-9223-497A-B3C9-B81FBCAA605A}" type="sibTrans" cxnId="{972CD228-F046-4039-837C-D77BB8151423}">
      <dgm:prSet/>
      <dgm:spPr/>
      <dgm:t>
        <a:bodyPr/>
        <a:lstStyle/>
        <a:p>
          <a:endParaRPr lang="en-US"/>
        </a:p>
      </dgm:t>
    </dgm:pt>
    <dgm:pt modelId="{08FBC75F-95AC-4B05-95BF-E110BC13302B}">
      <dgm:prSet phldrT="[Text]" custT="1"/>
      <dgm:spPr/>
      <dgm:t>
        <a:bodyPr/>
        <a:lstStyle/>
        <a:p>
          <a:r>
            <a:rPr lang="en-US" sz="4000" dirty="0"/>
            <a:t>PRONUNCIATION</a:t>
          </a:r>
          <a:endParaRPr lang="en-US" sz="4100" dirty="0"/>
        </a:p>
      </dgm:t>
    </dgm:pt>
    <dgm:pt modelId="{D2AE03E2-B7A0-4215-A479-8E2362289AC7}" type="parTrans" cxnId="{AC96536A-9678-4FF6-9831-B621C996946B}">
      <dgm:prSet/>
      <dgm:spPr/>
      <dgm:t>
        <a:bodyPr/>
        <a:lstStyle/>
        <a:p>
          <a:endParaRPr lang="en-US"/>
        </a:p>
      </dgm:t>
    </dgm:pt>
    <dgm:pt modelId="{34F2DE42-EDD4-4621-BF87-4CD56614359F}" type="sibTrans" cxnId="{AC96536A-9678-4FF6-9831-B621C996946B}">
      <dgm:prSet/>
      <dgm:spPr/>
      <dgm:t>
        <a:bodyPr/>
        <a:lstStyle/>
        <a:p>
          <a:endParaRPr lang="en-US"/>
        </a:p>
      </dgm:t>
    </dgm:pt>
    <dgm:pt modelId="{BEBFA14B-9B40-4103-84A4-38ECEF66E937}" type="pres">
      <dgm:prSet presAssocID="{AAA37794-5E27-4DDA-B12E-298686F5888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BDE73A-EF1C-4F0B-B738-EC9506EC3EB6}" type="pres">
      <dgm:prSet presAssocID="{8AE4A381-C505-4165-B0F6-72A547C19C85}" presName="parentLin" presStyleCnt="0"/>
      <dgm:spPr/>
    </dgm:pt>
    <dgm:pt modelId="{39089052-8674-4477-9BFB-07FBFFFFD8C8}" type="pres">
      <dgm:prSet presAssocID="{8AE4A381-C505-4165-B0F6-72A547C19C85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F919B30-8E50-4BE5-BFF9-A011BC59CF55}" type="pres">
      <dgm:prSet presAssocID="{8AE4A381-C505-4165-B0F6-72A547C19C8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62491-2000-4CC6-BEEC-D1859AFD2268}" type="pres">
      <dgm:prSet presAssocID="{8AE4A381-C505-4165-B0F6-72A547C19C85}" presName="negativeSpace" presStyleCnt="0"/>
      <dgm:spPr/>
    </dgm:pt>
    <dgm:pt modelId="{E928C619-1DE9-419E-A5FA-3C9A247B8E43}" type="pres">
      <dgm:prSet presAssocID="{8AE4A381-C505-4165-B0F6-72A547C19C85}" presName="childText" presStyleLbl="conFgAcc1" presStyleIdx="0" presStyleCnt="2">
        <dgm:presLayoutVars>
          <dgm:bulletEnabled val="1"/>
        </dgm:presLayoutVars>
      </dgm:prSet>
      <dgm:spPr/>
    </dgm:pt>
    <dgm:pt modelId="{39270468-BD01-4F24-9A98-60E7CF789B54}" type="pres">
      <dgm:prSet presAssocID="{3591CDED-9223-497A-B3C9-B81FBCAA605A}" presName="spaceBetweenRectangles" presStyleCnt="0"/>
      <dgm:spPr/>
    </dgm:pt>
    <dgm:pt modelId="{5A649B72-39A4-4A84-8236-B0BF3AC76109}" type="pres">
      <dgm:prSet presAssocID="{08FBC75F-95AC-4B05-95BF-E110BC13302B}" presName="parentLin" presStyleCnt="0"/>
      <dgm:spPr/>
    </dgm:pt>
    <dgm:pt modelId="{667686F2-9BA3-4B10-A5F2-38ECCD6CCAB1}" type="pres">
      <dgm:prSet presAssocID="{08FBC75F-95AC-4B05-95BF-E110BC13302B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B45E6B02-74BC-4456-B7B1-4DD6C1455987}" type="pres">
      <dgm:prSet presAssocID="{08FBC75F-95AC-4B05-95BF-E110BC13302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519622-4D32-44DB-990E-774C307AAEA0}" type="pres">
      <dgm:prSet presAssocID="{08FBC75F-95AC-4B05-95BF-E110BC13302B}" presName="negativeSpace" presStyleCnt="0"/>
      <dgm:spPr/>
    </dgm:pt>
    <dgm:pt modelId="{0943D2D3-D540-4B67-9430-6AB54FD11AEA}" type="pres">
      <dgm:prSet presAssocID="{08FBC75F-95AC-4B05-95BF-E110BC13302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72CD228-F046-4039-837C-D77BB8151423}" srcId="{AAA37794-5E27-4DDA-B12E-298686F5888D}" destId="{8AE4A381-C505-4165-B0F6-72A547C19C85}" srcOrd="0" destOrd="0" parTransId="{5F988EE9-51EC-4EE7-9568-746F6FAF90B9}" sibTransId="{3591CDED-9223-497A-B3C9-B81FBCAA605A}"/>
    <dgm:cxn modelId="{8BB3FB04-4242-42C7-98F6-AF0723A19028}" type="presOf" srcId="{8AE4A381-C505-4165-B0F6-72A547C19C85}" destId="{EF919B30-8E50-4BE5-BFF9-A011BC59CF55}" srcOrd="1" destOrd="0" presId="urn:microsoft.com/office/officeart/2005/8/layout/list1"/>
    <dgm:cxn modelId="{CCA00267-AE5C-42E7-B9AA-161E2CD7E597}" type="presOf" srcId="{08FBC75F-95AC-4B05-95BF-E110BC13302B}" destId="{667686F2-9BA3-4B10-A5F2-38ECCD6CCAB1}" srcOrd="0" destOrd="0" presId="urn:microsoft.com/office/officeart/2005/8/layout/list1"/>
    <dgm:cxn modelId="{B549EFE4-5036-448C-AC80-C10A92AA9E9B}" type="presOf" srcId="{08FBC75F-95AC-4B05-95BF-E110BC13302B}" destId="{B45E6B02-74BC-4456-B7B1-4DD6C1455987}" srcOrd="1" destOrd="0" presId="urn:microsoft.com/office/officeart/2005/8/layout/list1"/>
    <dgm:cxn modelId="{FA8C36BB-DFB9-4D89-921C-424894B97C92}" type="presOf" srcId="{8AE4A381-C505-4165-B0F6-72A547C19C85}" destId="{39089052-8674-4477-9BFB-07FBFFFFD8C8}" srcOrd="0" destOrd="0" presId="urn:microsoft.com/office/officeart/2005/8/layout/list1"/>
    <dgm:cxn modelId="{67D30C15-C5F0-4107-B050-3FC734BA4B54}" type="presOf" srcId="{AAA37794-5E27-4DDA-B12E-298686F5888D}" destId="{BEBFA14B-9B40-4103-84A4-38ECEF66E937}" srcOrd="0" destOrd="0" presId="urn:microsoft.com/office/officeart/2005/8/layout/list1"/>
    <dgm:cxn modelId="{AC96536A-9678-4FF6-9831-B621C996946B}" srcId="{AAA37794-5E27-4DDA-B12E-298686F5888D}" destId="{08FBC75F-95AC-4B05-95BF-E110BC13302B}" srcOrd="1" destOrd="0" parTransId="{D2AE03E2-B7A0-4215-A479-8E2362289AC7}" sibTransId="{34F2DE42-EDD4-4621-BF87-4CD56614359F}"/>
    <dgm:cxn modelId="{BAC3C11A-5F55-4D50-83A4-E64299EA931E}" type="presParOf" srcId="{BEBFA14B-9B40-4103-84A4-38ECEF66E937}" destId="{65BDE73A-EF1C-4F0B-B738-EC9506EC3EB6}" srcOrd="0" destOrd="0" presId="urn:microsoft.com/office/officeart/2005/8/layout/list1"/>
    <dgm:cxn modelId="{05D65779-2805-4A85-B3D5-519333A5E0A4}" type="presParOf" srcId="{65BDE73A-EF1C-4F0B-B738-EC9506EC3EB6}" destId="{39089052-8674-4477-9BFB-07FBFFFFD8C8}" srcOrd="0" destOrd="0" presId="urn:microsoft.com/office/officeart/2005/8/layout/list1"/>
    <dgm:cxn modelId="{C53C3EB8-A237-4FBD-926F-5E7DE3FE8571}" type="presParOf" srcId="{65BDE73A-EF1C-4F0B-B738-EC9506EC3EB6}" destId="{EF919B30-8E50-4BE5-BFF9-A011BC59CF55}" srcOrd="1" destOrd="0" presId="urn:microsoft.com/office/officeart/2005/8/layout/list1"/>
    <dgm:cxn modelId="{8C6CC264-0390-4FC6-B4DC-1DF3CE7EC632}" type="presParOf" srcId="{BEBFA14B-9B40-4103-84A4-38ECEF66E937}" destId="{F8662491-2000-4CC6-BEEC-D1859AFD2268}" srcOrd="1" destOrd="0" presId="urn:microsoft.com/office/officeart/2005/8/layout/list1"/>
    <dgm:cxn modelId="{775C05A2-8982-4D71-A5F4-B76615477377}" type="presParOf" srcId="{BEBFA14B-9B40-4103-84A4-38ECEF66E937}" destId="{E928C619-1DE9-419E-A5FA-3C9A247B8E43}" srcOrd="2" destOrd="0" presId="urn:microsoft.com/office/officeart/2005/8/layout/list1"/>
    <dgm:cxn modelId="{9ED0A224-AA15-4190-9FD7-4FF9CB9DB408}" type="presParOf" srcId="{BEBFA14B-9B40-4103-84A4-38ECEF66E937}" destId="{39270468-BD01-4F24-9A98-60E7CF789B54}" srcOrd="3" destOrd="0" presId="urn:microsoft.com/office/officeart/2005/8/layout/list1"/>
    <dgm:cxn modelId="{21DAAE0A-9BDC-4225-B74E-08336900DED3}" type="presParOf" srcId="{BEBFA14B-9B40-4103-84A4-38ECEF66E937}" destId="{5A649B72-39A4-4A84-8236-B0BF3AC76109}" srcOrd="4" destOrd="0" presId="urn:microsoft.com/office/officeart/2005/8/layout/list1"/>
    <dgm:cxn modelId="{668752EF-3B8C-4DD2-9E24-03F988A5EEFC}" type="presParOf" srcId="{5A649B72-39A4-4A84-8236-B0BF3AC76109}" destId="{667686F2-9BA3-4B10-A5F2-38ECCD6CCAB1}" srcOrd="0" destOrd="0" presId="urn:microsoft.com/office/officeart/2005/8/layout/list1"/>
    <dgm:cxn modelId="{792668C8-8F5E-4125-816F-BFA005FEC4E4}" type="presParOf" srcId="{5A649B72-39A4-4A84-8236-B0BF3AC76109}" destId="{B45E6B02-74BC-4456-B7B1-4DD6C1455987}" srcOrd="1" destOrd="0" presId="urn:microsoft.com/office/officeart/2005/8/layout/list1"/>
    <dgm:cxn modelId="{CC38B245-D625-4FAE-B7DF-C6E5D172E209}" type="presParOf" srcId="{BEBFA14B-9B40-4103-84A4-38ECEF66E937}" destId="{22519622-4D32-44DB-990E-774C307AAEA0}" srcOrd="5" destOrd="0" presId="urn:microsoft.com/office/officeart/2005/8/layout/list1"/>
    <dgm:cxn modelId="{403C340D-ED47-4744-BC52-C1609C05E1EC}" type="presParOf" srcId="{BEBFA14B-9B40-4103-84A4-38ECEF66E937}" destId="{0943D2D3-D540-4B67-9430-6AB54FD11AE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28C619-1DE9-419E-A5FA-3C9A247B8E43}">
      <dsp:nvSpPr>
        <dsp:cNvPr id="0" name=""/>
        <dsp:cNvSpPr/>
      </dsp:nvSpPr>
      <dsp:spPr>
        <a:xfrm>
          <a:off x="0" y="61739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919B30-8E50-4BE5-BFF9-A011BC59CF55}">
      <dsp:nvSpPr>
        <dsp:cNvPr id="0" name=""/>
        <dsp:cNvSpPr/>
      </dsp:nvSpPr>
      <dsp:spPr>
        <a:xfrm>
          <a:off x="313205" y="1223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/>
            <a:t>VOCABULARY</a:t>
          </a:r>
          <a:endParaRPr lang="en-US" sz="4100" kern="1200" dirty="0"/>
        </a:p>
      </dsp:txBody>
      <dsp:txXfrm>
        <a:off x="372288" y="71320"/>
        <a:ext cx="4266704" cy="1092154"/>
      </dsp:txXfrm>
    </dsp:sp>
    <dsp:sp modelId="{0943D2D3-D540-4B67-9430-6AB54FD11AEA}">
      <dsp:nvSpPr>
        <dsp:cNvPr id="0" name=""/>
        <dsp:cNvSpPr/>
      </dsp:nvSpPr>
      <dsp:spPr>
        <a:xfrm>
          <a:off x="0" y="247715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E6B02-74BC-4456-B7B1-4DD6C1455987}">
      <dsp:nvSpPr>
        <dsp:cNvPr id="0" name=""/>
        <dsp:cNvSpPr/>
      </dsp:nvSpPr>
      <dsp:spPr>
        <a:xfrm>
          <a:off x="313205" y="187199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/>
            <a:t>PRONUNCIATION</a:t>
          </a:r>
          <a:endParaRPr lang="en-US" sz="4100" kern="1200" dirty="0"/>
        </a:p>
      </dsp:txBody>
      <dsp:txXfrm>
        <a:off x="372288" y="1931080"/>
        <a:ext cx="4266704" cy="1092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41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1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7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2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5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8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69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9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tif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tiff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C5860227-FD1B-ED48-9164-CA94A6A3D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142764"/>
              </p:ext>
            </p:extLst>
          </p:nvPr>
        </p:nvGraphicFramePr>
        <p:xfrm>
          <a:off x="980122" y="1412780"/>
          <a:ext cx="9797606" cy="3549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87078">
                  <a:extLst>
                    <a:ext uri="{9D8B030D-6E8A-4147-A177-3AD203B41FA5}">
                      <a16:colId xmlns:a16="http://schemas.microsoft.com/office/drawing/2014/main" xmlns="" val="1125760532"/>
                    </a:ext>
                  </a:extLst>
                </a:gridCol>
                <a:gridCol w="3121152">
                  <a:extLst>
                    <a:ext uri="{9D8B030D-6E8A-4147-A177-3AD203B41FA5}">
                      <a16:colId xmlns:a16="http://schemas.microsoft.com/office/drawing/2014/main" xmlns="" val="121726448"/>
                    </a:ext>
                  </a:extLst>
                </a:gridCol>
                <a:gridCol w="3389376">
                  <a:extLst>
                    <a:ext uri="{9D8B030D-6E8A-4147-A177-3AD203B41FA5}">
                      <a16:colId xmlns:a16="http://schemas.microsoft.com/office/drawing/2014/main" xmlns="" val="3554578945"/>
                    </a:ext>
                  </a:extLst>
                </a:gridCol>
              </a:tblGrid>
              <a:tr h="484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</a:rPr>
                        <a:t>Form</a:t>
                      </a:r>
                      <a:endParaRPr lang="en-US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</a:rPr>
                        <a:t>Pronunciation</a:t>
                      </a:r>
                      <a:endParaRPr lang="en-US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Meaning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2343099"/>
                  </a:ext>
                </a:extLst>
              </a:tr>
              <a:tr h="484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1. entrance exam (n)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/ˈen.trəns ɪɡˌzæm/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</a:rPr>
                        <a:t>kỳ thi đầu vào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857390"/>
                  </a:ext>
                </a:extLst>
              </a:tr>
              <a:tr h="756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</a:rPr>
                        <a:t>2. facility (n)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/fəˈsɪl.ə.ti/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thiết bị</a:t>
                      </a:r>
                      <a:r>
                        <a:rPr lang="vi-VN" sz="2400">
                          <a:effectLst/>
                        </a:rPr>
                        <a:t>/ tiện nghi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2163157"/>
                  </a:ext>
                </a:extLst>
              </a:tr>
              <a:tr h="484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</a:rPr>
                        <a:t>3. midterm (n)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/ˈmɪd.tɜːm/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giữa học kỳ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0121773"/>
                  </a:ext>
                </a:extLst>
              </a:tr>
              <a:tr h="756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</a:rPr>
                        <a:t>4. outdoor (adj)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/ˈ</a:t>
                      </a:r>
                      <a:r>
                        <a:rPr lang="en-US" sz="2400" dirty="0" err="1">
                          <a:effectLst/>
                        </a:rPr>
                        <a:t>aʊtˌdɔːr</a:t>
                      </a:r>
                      <a:r>
                        <a:rPr lang="en-US" sz="2400" dirty="0">
                          <a:effectLst/>
                        </a:rPr>
                        <a:t>/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ngoài trời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0210045"/>
                  </a:ext>
                </a:extLst>
              </a:tr>
              <a:tr h="484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2400">
                          <a:effectLst/>
                        </a:rPr>
                        <a:t>5. gifted (adj)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/ˈɡɪf.tɪd/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năng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khiếu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B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8935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118397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words in columns A and B to form phrases. Then say them aloud.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4" name="Rectangle 3"/>
          <p:cNvSpPr/>
          <p:nvPr/>
        </p:nvSpPr>
        <p:spPr>
          <a:xfrm>
            <a:off x="9080537" y="2022917"/>
            <a:ext cx="203938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d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c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b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e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5. a</a:t>
            </a:r>
            <a:endParaRPr 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045213BC-8FCC-FE42-B5BE-81BDCF76B6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728311"/>
              </p:ext>
            </p:extLst>
          </p:nvPr>
        </p:nvGraphicFramePr>
        <p:xfrm>
          <a:off x="539852" y="2361263"/>
          <a:ext cx="6829136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4568">
                  <a:extLst>
                    <a:ext uri="{9D8B030D-6E8A-4147-A177-3AD203B41FA5}">
                      <a16:colId xmlns:a16="http://schemas.microsoft.com/office/drawing/2014/main" xmlns="" val="4152932299"/>
                    </a:ext>
                  </a:extLst>
                </a:gridCol>
                <a:gridCol w="3414568">
                  <a:extLst>
                    <a:ext uri="{9D8B030D-6E8A-4147-A177-3AD203B41FA5}">
                      <a16:colId xmlns:a16="http://schemas.microsoft.com/office/drawing/2014/main" xmlns="" val="3033462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A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B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6816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1. entrance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a. students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2286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2. school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b. activities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203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3. outdoor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c. facilities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0056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4. midterm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d. examination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6874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5. gifted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e. test</a:t>
                      </a:r>
                    </a:p>
                  </a:txBody>
                  <a:tcPr>
                    <a:solidFill>
                      <a:srgbClr val="0FB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2447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47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912241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phrases in         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611074" y="1307468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63859" y="12048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852" y="2297642"/>
            <a:ext cx="11211098" cy="3682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</a:rPr>
              <a:t>1. </a:t>
            </a:r>
            <a:r>
              <a:rPr lang="en-US" sz="2400" dirty="0" err="1">
                <a:solidFill>
                  <a:srgbClr val="242021"/>
                </a:solidFill>
              </a:rPr>
              <a:t>Binh</a:t>
            </a:r>
            <a:r>
              <a:rPr lang="en-US" sz="2400" dirty="0">
                <a:solidFill>
                  <a:srgbClr val="242021"/>
                </a:solidFill>
              </a:rPr>
              <a:t> Minh Lower Secondary School is for _____________ in the city.</a:t>
            </a:r>
            <a:br>
              <a:rPr lang="en-US" sz="2400" dirty="0">
                <a:solidFill>
                  <a:srgbClr val="242021"/>
                </a:solidFill>
              </a:rPr>
            </a:br>
            <a:r>
              <a:rPr lang="en-US" sz="2400" b="1" dirty="0">
                <a:solidFill>
                  <a:srgbClr val="F26548"/>
                </a:solidFill>
              </a:rPr>
              <a:t>2. </a:t>
            </a:r>
            <a:r>
              <a:rPr lang="en-US" sz="2400" dirty="0">
                <a:solidFill>
                  <a:srgbClr val="242021"/>
                </a:solidFill>
              </a:rPr>
              <a:t>Our ____________ usually covers the first three units.</a:t>
            </a:r>
            <a:br>
              <a:rPr lang="en-US" sz="2400" dirty="0">
                <a:solidFill>
                  <a:srgbClr val="242021"/>
                </a:solidFill>
              </a:rPr>
            </a:br>
            <a:r>
              <a:rPr lang="en-US" sz="2400" b="1" dirty="0">
                <a:solidFill>
                  <a:srgbClr val="F26548"/>
                </a:solidFill>
              </a:rPr>
              <a:t>3. </a:t>
            </a:r>
            <a:r>
              <a:rPr lang="en-US" sz="2400" dirty="0">
                <a:solidFill>
                  <a:srgbClr val="242021"/>
                </a:solidFill>
              </a:rPr>
              <a:t>Students in my school take part in many _______________ during the school year.</a:t>
            </a:r>
            <a:br>
              <a:rPr lang="en-US" sz="2400" dirty="0">
                <a:solidFill>
                  <a:srgbClr val="242021"/>
                </a:solidFill>
              </a:rPr>
            </a:br>
            <a:r>
              <a:rPr lang="en-US" sz="2400" b="1" dirty="0">
                <a:solidFill>
                  <a:srgbClr val="F26548"/>
                </a:solidFill>
              </a:rPr>
              <a:t>4. </a:t>
            </a:r>
            <a:r>
              <a:rPr lang="en-US" sz="2400" dirty="0">
                <a:solidFill>
                  <a:srgbClr val="242021"/>
                </a:solidFill>
              </a:rPr>
              <a:t>Our school has a lot of modern _____________.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</a:rPr>
              <a:t>5. </a:t>
            </a:r>
            <a:r>
              <a:rPr lang="en-US" sz="2400" dirty="0">
                <a:solidFill>
                  <a:srgbClr val="242021"/>
                </a:solidFill>
              </a:rPr>
              <a:t>In order to study in Quoc Hoc – Hue you have to pass an __________________.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6011567" y="2512939"/>
            <a:ext cx="21029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gifted students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25800" y="3291928"/>
            <a:ext cx="1943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mid-term test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43925" y="4034296"/>
            <a:ext cx="2438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outdoor activities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75427" y="4750847"/>
            <a:ext cx="2136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school facilities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76315" y="5479464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extrance examination</a:t>
            </a:r>
            <a:endParaRPr lang="en-US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7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829733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Answer the questions about your school.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853" y="2175415"/>
            <a:ext cx="6398830" cy="446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Who is the most gifted student in your school?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When does the first-term test take place?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Do you have to take an entrance examination to study at your school?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What kind of facilities does your school have?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What types of outdoor activities do you like to take part in?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223AA42-5C45-1445-A8C6-81069C407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1718" y="2850834"/>
            <a:ext cx="4273067" cy="311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98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8194" name="Picture 2" descr="Free photo School Education Teaching Students Classroom - Max Pix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95" y="2675182"/>
            <a:ext cx="4085415" cy="34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096000" y="2937844"/>
            <a:ext cx="5519010" cy="2895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/>
              <a:t>To let students listen and notice the targeted sounds in individual words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/>
              <a:t>To let students practice pronouncing the targeted sounds in sentences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511004" y="1439884"/>
            <a:ext cx="31870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/</a:t>
            </a:r>
            <a:r>
              <a:rPr lang="en-US" sz="4400" b="1" dirty="0" err="1">
                <a:solidFill>
                  <a:srgbClr val="FF0000"/>
                </a:solidFill>
              </a:rPr>
              <a:t>tʃ</a:t>
            </a:r>
            <a:r>
              <a:rPr lang="en-US" sz="4400" b="1" dirty="0">
                <a:solidFill>
                  <a:srgbClr val="FF0000"/>
                </a:solidFill>
              </a:rPr>
              <a:t>/ and /</a:t>
            </a:r>
            <a:r>
              <a:rPr lang="en-US" sz="4400" b="1" dirty="0" err="1">
                <a:solidFill>
                  <a:srgbClr val="FF0000"/>
                </a:solidFill>
              </a:rPr>
              <a:t>dʒ</a:t>
            </a:r>
            <a:r>
              <a:rPr lang="en-US" sz="4400" b="1" dirty="0">
                <a:solidFill>
                  <a:srgbClr val="FF0000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8026" y="1398528"/>
            <a:ext cx="10890258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Listen and repeat the words. What letters can we use to make the </a:t>
            </a:r>
            <a:r>
              <a:rPr lang="en-US" sz="2800" b="1" dirty="0">
                <a:solidFill>
                  <a:srgbClr val="FF980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2800" b="1" dirty="0" err="1">
                <a:solidFill>
                  <a:srgbClr val="FF980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dʒ</a:t>
            </a:r>
            <a:r>
              <a:rPr lang="en-US" sz="2800" b="1" dirty="0">
                <a:solidFill>
                  <a:srgbClr val="FF980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sound?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E8D47C0B-5867-1D47-B808-EC2DD213D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644317"/>
              </p:ext>
            </p:extLst>
          </p:nvPr>
        </p:nvGraphicFramePr>
        <p:xfrm>
          <a:off x="1816847" y="2667857"/>
          <a:ext cx="812800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152421182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380452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</a:rPr>
                        <a:t>tʃ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sz="3200" dirty="0"/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</a:rPr>
                        <a:t>dʒ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sz="3200" dirty="0"/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69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ch</a:t>
                      </a:r>
                      <a:r>
                        <a:rPr lang="en-US" sz="3200" dirty="0"/>
                        <a:t>erry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ch</a:t>
                      </a:r>
                      <a:r>
                        <a:rPr lang="en-US" sz="3200" dirty="0"/>
                        <a:t>eaper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ch</a:t>
                      </a:r>
                      <a:r>
                        <a:rPr lang="en-US" sz="3200" dirty="0"/>
                        <a:t>ildren</a:t>
                      </a:r>
                    </a:p>
                    <a:p>
                      <a:pPr algn="ctr"/>
                      <a:r>
                        <a:rPr lang="en-US" sz="3200" dirty="0"/>
                        <a:t>lun</a:t>
                      </a:r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ch</a:t>
                      </a:r>
                    </a:p>
                    <a:p>
                      <a:pPr algn="ctr"/>
                      <a:r>
                        <a:rPr lang="en-US" sz="3200" dirty="0"/>
                        <a:t>tea</a:t>
                      </a:r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ch</a:t>
                      </a:r>
                      <a:r>
                        <a:rPr lang="en-US" sz="3200" dirty="0"/>
                        <a:t>er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j</a:t>
                      </a:r>
                      <a:r>
                        <a:rPr lang="en-US" sz="3200" dirty="0"/>
                        <a:t>am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g</a:t>
                      </a:r>
                      <a:r>
                        <a:rPr lang="en-US" sz="3200" dirty="0"/>
                        <a:t>ym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j</a:t>
                      </a:r>
                      <a:r>
                        <a:rPr lang="en-US" sz="3200" dirty="0"/>
                        <a:t>uice</a:t>
                      </a:r>
                    </a:p>
                    <a:p>
                      <a:pPr algn="ctr"/>
                      <a:r>
                        <a:rPr lang="en-US" sz="3200" dirty="0"/>
                        <a:t>lar</a:t>
                      </a:r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g</a:t>
                      </a:r>
                      <a:r>
                        <a:rPr lang="en-US" sz="3200" dirty="0"/>
                        <a:t>e</a:t>
                      </a:r>
                    </a:p>
                    <a:p>
                      <a:pPr algn="ctr"/>
                      <a:r>
                        <a:rPr lang="en-US" sz="3200" dirty="0"/>
                        <a:t>pro</a:t>
                      </a:r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j</a:t>
                      </a:r>
                      <a:r>
                        <a:rPr lang="en-US" sz="3200" dirty="0"/>
                        <a:t>ect</a:t>
                      </a:r>
                    </a:p>
                    <a:p>
                      <a:pPr algn="ctr"/>
                      <a:r>
                        <a:rPr lang="en-US" sz="3200" dirty="0"/>
                        <a:t>intelli</a:t>
                      </a:r>
                      <a:r>
                        <a:rPr lang="en-US" sz="3200" dirty="0">
                          <a:solidFill>
                            <a:srgbClr val="FF9801"/>
                          </a:solidFill>
                        </a:rPr>
                        <a:t>g</a:t>
                      </a:r>
                      <a:r>
                        <a:rPr lang="en-US" sz="3200" dirty="0"/>
                        <a:t>ent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5677184"/>
                  </a:ext>
                </a:extLst>
              </a:tr>
            </a:tbl>
          </a:graphicData>
        </a:graphic>
      </p:graphicFrame>
      <p:pic>
        <p:nvPicPr>
          <p:cNvPr id="2" name="03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3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8026" y="1398528"/>
            <a:ext cx="1089025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repeat the chant. Pay attention to the sounds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tʃ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 and /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dʒ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3" name="Rectangle 2"/>
          <p:cNvSpPr/>
          <p:nvPr/>
        </p:nvSpPr>
        <p:spPr>
          <a:xfrm>
            <a:off x="2929933" y="3209064"/>
            <a:ext cx="82018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ronicaPro-Bold"/>
              </a:rPr>
              <a:t>Orange juice, orange juice,</a:t>
            </a:r>
          </a:p>
          <a:p>
            <a:r>
              <a:rPr lang="en-US" sz="2400" b="1" dirty="0">
                <a:latin typeface="ChronicaPro-Bold"/>
              </a:rPr>
              <a:t>Who likes orange juice?</a:t>
            </a:r>
          </a:p>
          <a:p>
            <a:r>
              <a:rPr lang="en-US" sz="2400" b="1" dirty="0">
                <a:latin typeface="ChronicaPro-Bold"/>
              </a:rPr>
              <a:t>Children do, children do.</a:t>
            </a:r>
          </a:p>
          <a:p>
            <a:r>
              <a:rPr lang="en-US" sz="2400" b="1" dirty="0">
                <a:latin typeface="ChronicaPro-Bold"/>
              </a:rPr>
              <a:t>Children like orange juice.</a:t>
            </a:r>
          </a:p>
          <a:p>
            <a:r>
              <a:rPr lang="en-US" sz="2400" b="1" dirty="0">
                <a:latin typeface="ChronicaPro-Bold"/>
              </a:rPr>
              <a:t>	</a:t>
            </a:r>
          </a:p>
          <a:p>
            <a:r>
              <a:rPr lang="en-US" sz="2400" b="1" dirty="0">
                <a:latin typeface="ChronicaPro-Bold"/>
              </a:rPr>
              <a:t>	Chicken chop, chicken chop,</a:t>
            </a:r>
          </a:p>
          <a:p>
            <a:r>
              <a:rPr lang="en-US" sz="2400" b="1" dirty="0">
                <a:latin typeface="ChronicaPro-Bold"/>
              </a:rPr>
              <a:t>	Who likes chicken chop?</a:t>
            </a:r>
          </a:p>
          <a:p>
            <a:r>
              <a:rPr lang="en-US" sz="2400" b="1" dirty="0">
                <a:latin typeface="ChronicaPro-Bold"/>
              </a:rPr>
              <a:t>	John does, John does.</a:t>
            </a:r>
          </a:p>
          <a:p>
            <a:r>
              <a:rPr lang="en-US" sz="2400" b="1" dirty="0">
                <a:latin typeface="ChronicaPro-Bold"/>
              </a:rPr>
              <a:t>	John likes chicken chop.</a:t>
            </a:r>
          </a:p>
        </p:txBody>
      </p:sp>
      <p:sp>
        <p:nvSpPr>
          <p:cNvPr id="9" name="Rectangle 8"/>
          <p:cNvSpPr/>
          <p:nvPr/>
        </p:nvSpPr>
        <p:spPr>
          <a:xfrm>
            <a:off x="7562668" y="2008806"/>
            <a:ext cx="3147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tʃ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and /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dʒ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CD7A8F-88D5-9A43-91E9-96ABD7DD4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92706"/>
            <a:ext cx="2387600" cy="1765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B02820E-F8CF-A840-A4B5-2797B287B1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7194" y="5074997"/>
            <a:ext cx="2482489" cy="1783003"/>
          </a:xfrm>
          <a:prstGeom prst="rect">
            <a:avLst/>
          </a:prstGeom>
        </p:spPr>
      </p:pic>
      <p:pic>
        <p:nvPicPr>
          <p:cNvPr id="2" name="0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1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999418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Find some more words with the sounds /</a:t>
            </a:r>
            <a:r>
              <a:rPr lang="en-US" sz="2800" dirty="0" err="1"/>
              <a:t>tʃ</a:t>
            </a:r>
            <a:r>
              <a:rPr lang="en-US" sz="2800" dirty="0"/>
              <a:t>/ and /</a:t>
            </a:r>
            <a:r>
              <a:rPr lang="en-US" sz="2800" dirty="0" err="1"/>
              <a:t>dʒ</a:t>
            </a:r>
            <a:r>
              <a:rPr lang="en-US" sz="2800" dirty="0"/>
              <a:t>/.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2: A CLOSER LOOK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375061272"/>
              </p:ext>
            </p:extLst>
          </p:nvPr>
        </p:nvGraphicFramePr>
        <p:xfrm>
          <a:off x="3851564" y="2709948"/>
          <a:ext cx="6264101" cy="3522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808" y="3887369"/>
            <a:ext cx="291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school playground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37325" y="3899549"/>
            <a:ext cx="291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computer room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41738" y="3899549"/>
            <a:ext cx="291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school library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9F0FCC6-D81C-4847-AE23-55C6C0C1C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40" y="1727661"/>
            <a:ext cx="3624132" cy="20385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EB0AD35-ED69-1B4C-B4EC-A4E1164D6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1173" y="1744512"/>
            <a:ext cx="3727301" cy="20170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A54A5F2-B778-224E-AEAD-3EFA71A1DB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6275" y="1727661"/>
            <a:ext cx="3465923" cy="20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1643" y="4730423"/>
            <a:ext cx="291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gym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97133" y="4730423"/>
            <a:ext cx="291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science lab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4AC1E88-5C8E-B14B-8046-4C70AFDDE5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767" y="1285545"/>
            <a:ext cx="4318747" cy="28791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1D6C30E-E0CA-064F-A97C-30BE8282C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258" y="1285545"/>
            <a:ext cx="4318747" cy="287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7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facility</a:t>
            </a:r>
            <a:r>
              <a:rPr lang="vi-VN" sz="4800" dirty="0"/>
              <a:t> </a:t>
            </a:r>
            <a:r>
              <a:rPr lang="en-US" sz="4800" b="1" dirty="0">
                <a:solidFill>
                  <a:srgbClr val="F7941E"/>
                </a:solidFill>
              </a:rPr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thiết bị/ cơ sở vật chất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575164" y="3252092"/>
            <a:ext cx="1656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48DA4"/>
                </a:solidFill>
              </a:rPr>
              <a:t>/</a:t>
            </a:r>
            <a:r>
              <a:rPr lang="en-US" sz="2400" b="1" dirty="0" err="1">
                <a:solidFill>
                  <a:srgbClr val="048DA4"/>
                </a:solidFill>
              </a:rPr>
              <a:t>fəˈsɪl.ə.ti</a:t>
            </a:r>
            <a:r>
              <a:rPr lang="en-US" sz="2400" b="1" dirty="0">
                <a:solidFill>
                  <a:srgbClr val="048DA4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602ABB5-50D1-9746-AC52-23C4C8E5C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105" y="1876915"/>
            <a:ext cx="6338895" cy="298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entrance exam</a:t>
            </a:r>
            <a:r>
              <a:rPr lang="vi-VN" sz="4800" dirty="0"/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50622" y="4065625"/>
            <a:ext cx="4656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kỳ thi đầu vào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055342" y="3252092"/>
            <a:ext cx="2696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48DA4"/>
                </a:solidFill>
              </a:rPr>
              <a:t>/ˈ</a:t>
            </a:r>
            <a:r>
              <a:rPr lang="en-US" sz="2400" b="1" dirty="0" err="1">
                <a:solidFill>
                  <a:srgbClr val="048DA4"/>
                </a:solidFill>
              </a:rPr>
              <a:t>en.trəns</a:t>
            </a:r>
            <a:r>
              <a:rPr lang="en-US" sz="2400" b="1" dirty="0">
                <a:solidFill>
                  <a:srgbClr val="048DA4"/>
                </a:solidFill>
              </a:rPr>
              <a:t> </a:t>
            </a:r>
            <a:r>
              <a:rPr lang="en-US" sz="2400" b="1" dirty="0" err="1">
                <a:solidFill>
                  <a:srgbClr val="048DA4"/>
                </a:solidFill>
              </a:rPr>
              <a:t>ɪɡˌzæm</a:t>
            </a:r>
            <a:r>
              <a:rPr lang="en-US" sz="2400" b="1" dirty="0">
                <a:solidFill>
                  <a:srgbClr val="048DA4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6D996E0-B1C9-B549-9985-237B96CBD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648" y="1625747"/>
            <a:ext cx="5864352" cy="371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midterm</a:t>
            </a:r>
            <a:r>
              <a:rPr lang="vi-VN" sz="4800" dirty="0"/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giữa học kỳ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516654" y="3252092"/>
            <a:ext cx="1773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48DA4"/>
                </a:solidFill>
              </a:rPr>
              <a:t>/ˈ</a:t>
            </a:r>
            <a:r>
              <a:rPr lang="en-US" sz="2400" b="1" dirty="0" err="1">
                <a:solidFill>
                  <a:srgbClr val="048DA4"/>
                </a:solidFill>
              </a:rPr>
              <a:t>mɪd.tɜːm</a:t>
            </a:r>
            <a:r>
              <a:rPr lang="en-US" sz="2400" b="1" dirty="0">
                <a:solidFill>
                  <a:srgbClr val="048DA4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B385E6B-8687-B04A-AA24-CA2F68826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088" y="2026790"/>
            <a:ext cx="5518912" cy="310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outdoor</a:t>
            </a:r>
            <a:r>
              <a:rPr lang="vi-VN" sz="4800" dirty="0"/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F7941E"/>
                </a:solidFill>
                <a:cs typeface="Calibri" panose="020F0502020204030204" pitchFamily="34" charset="0"/>
              </a:rPr>
              <a:t>adj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ngoài trời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589846" y="3252092"/>
            <a:ext cx="1627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48DA4"/>
                </a:solidFill>
              </a:rPr>
              <a:t>/ˈ</a:t>
            </a:r>
            <a:r>
              <a:rPr lang="en-US" sz="2400" b="1" dirty="0" err="1">
                <a:solidFill>
                  <a:srgbClr val="048DA4"/>
                </a:solidFill>
              </a:rPr>
              <a:t>aʊtˌdɔːr</a:t>
            </a:r>
            <a:r>
              <a:rPr lang="en-US" sz="2400" b="1" dirty="0">
                <a:solidFill>
                  <a:srgbClr val="048DA4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621E3D1-B556-514C-A02E-88B283019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3023" y="2026790"/>
            <a:ext cx="5428977" cy="305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8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gifted</a:t>
            </a:r>
            <a:r>
              <a:rPr lang="vi-VN" sz="4800" dirty="0"/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F7941E"/>
                </a:solidFill>
                <a:cs typeface="Calibri" panose="020F0502020204030204" pitchFamily="34" charset="0"/>
              </a:rPr>
              <a:t>adj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năng khiếu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701254" y="3252092"/>
            <a:ext cx="1404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48DA4"/>
                </a:solidFill>
              </a:rPr>
              <a:t>/ˈ</a:t>
            </a:r>
            <a:r>
              <a:rPr lang="en-US" sz="2400" b="1" dirty="0" err="1">
                <a:solidFill>
                  <a:srgbClr val="048DA4"/>
                </a:solidFill>
              </a:rPr>
              <a:t>ɡɪf.tɪd</a:t>
            </a:r>
            <a:r>
              <a:rPr lang="en-US" sz="2400" b="1" dirty="0">
                <a:solidFill>
                  <a:srgbClr val="048DA4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698AED7-AA57-544A-B489-1602DEEBEB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256" y="1590116"/>
            <a:ext cx="5667355" cy="378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7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2610</TotalTime>
  <Words>491</Words>
  <Application>Microsoft Office PowerPoint</Application>
  <PresentationFormat>Widescreen</PresentationFormat>
  <Paragraphs>146</Paragraphs>
  <Slides>18</Slides>
  <Notes>15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(Body)</vt:lpstr>
      <vt:lpstr>Calibri Light</vt:lpstr>
      <vt:lpstr>ChronicaPro-Bold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166</cp:revision>
  <dcterms:created xsi:type="dcterms:W3CDTF">2020-12-09T02:04:09Z</dcterms:created>
  <dcterms:modified xsi:type="dcterms:W3CDTF">2022-12-08T15:39:55Z</dcterms:modified>
</cp:coreProperties>
</file>