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71" r:id="rId2"/>
    <p:sldId id="256" r:id="rId3"/>
    <p:sldId id="281" r:id="rId4"/>
    <p:sldId id="347" r:id="rId5"/>
    <p:sldId id="346" r:id="rId6"/>
    <p:sldId id="358" r:id="rId7"/>
    <p:sldId id="350" r:id="rId8"/>
    <p:sldId id="352" r:id="rId9"/>
    <p:sldId id="354" r:id="rId10"/>
    <p:sldId id="359" r:id="rId11"/>
    <p:sldId id="313" r:id="rId12"/>
    <p:sldId id="361" r:id="rId13"/>
    <p:sldId id="360" r:id="rId14"/>
    <p:sldId id="314" r:id="rId15"/>
    <p:sldId id="330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B7BD"/>
    <a:srgbClr val="048DA4"/>
    <a:srgbClr val="00A9A5"/>
    <a:srgbClr val="FFDAAB"/>
    <a:srgbClr val="F7941E"/>
    <a:srgbClr val="CBEAF0"/>
    <a:srgbClr val="48C0B6"/>
    <a:srgbClr val="FBB040"/>
    <a:srgbClr val="00B2A5"/>
    <a:srgbClr val="FF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66" autoAdjust="0"/>
    <p:restoredTop sz="93112"/>
  </p:normalViewPr>
  <p:slideViewPr>
    <p:cSldViewPr snapToGrid="0" showGuides="1">
      <p:cViewPr varScale="1">
        <p:scale>
          <a:sx n="69" d="100"/>
          <a:sy n="69" d="100"/>
        </p:scale>
        <p:origin x="9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7CC7C1-07D8-466F-9D11-AA972DA632A3}" type="doc">
      <dgm:prSet loTypeId="urn:microsoft.com/office/officeart/2008/layout/PictureAccent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8529914-1832-4051-A550-61DB2782AEB4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sz="3200" b="1" dirty="0">
              <a:effectLst/>
            </a:rPr>
            <a:t>Can you tell me more?</a:t>
          </a:r>
        </a:p>
        <a:p>
          <a:r>
            <a:rPr lang="en-US" sz="3200" b="1" dirty="0">
              <a:effectLst/>
            </a:rPr>
            <a:t>Can you tell me how?</a:t>
          </a:r>
        </a:p>
        <a:p>
          <a:r>
            <a:rPr lang="en-US" sz="3200" b="1" dirty="0">
              <a:effectLst/>
            </a:rPr>
            <a:t>Can you tell me why?</a:t>
          </a:r>
        </a:p>
      </dgm:t>
    </dgm:pt>
    <dgm:pt modelId="{5F6366FB-83B0-4438-B804-D14EC938EABD}" type="parTrans" cxnId="{99977477-9442-4157-AED6-54A1FD408893}">
      <dgm:prSet/>
      <dgm:spPr/>
      <dgm:t>
        <a:bodyPr/>
        <a:lstStyle/>
        <a:p>
          <a:endParaRPr lang="en-US"/>
        </a:p>
      </dgm:t>
    </dgm:pt>
    <dgm:pt modelId="{8B543FF8-E0F6-42E9-A096-913D86773F70}" type="sibTrans" cxnId="{99977477-9442-4157-AED6-54A1FD408893}">
      <dgm:prSet/>
      <dgm:spPr/>
      <dgm:t>
        <a:bodyPr/>
        <a:lstStyle/>
        <a:p>
          <a:endParaRPr lang="en-US"/>
        </a:p>
      </dgm:t>
    </dgm:pt>
    <dgm:pt modelId="{0D7DABA4-D09C-43F5-A796-D5224CF1A18C}" type="pres">
      <dgm:prSet presAssocID="{287CC7C1-07D8-466F-9D11-AA972DA632A3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5D55FE7-B739-409C-BE25-1AB5A19AAFD2}" type="pres">
      <dgm:prSet presAssocID="{88529914-1832-4051-A550-61DB2782AEB4}" presName="root" presStyleCnt="0">
        <dgm:presLayoutVars>
          <dgm:chMax/>
          <dgm:chPref val="4"/>
        </dgm:presLayoutVars>
      </dgm:prSet>
      <dgm:spPr/>
    </dgm:pt>
    <dgm:pt modelId="{F1A12A22-01B1-4A27-8FB8-3C17AA32EAAC}" type="pres">
      <dgm:prSet presAssocID="{88529914-1832-4051-A550-61DB2782AEB4}" presName="rootComposite" presStyleCnt="0">
        <dgm:presLayoutVars/>
      </dgm:prSet>
      <dgm:spPr/>
    </dgm:pt>
    <dgm:pt modelId="{EC245D01-80AC-4741-8B31-6B5EEE223BD2}" type="pres">
      <dgm:prSet presAssocID="{88529914-1832-4051-A550-61DB2782AEB4}" presName="rootText" presStyleLbl="node0" presStyleIdx="0" presStyleCnt="1" custScaleY="173722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6EE33500-B173-4122-B0AD-34678524CCEA}" type="pres">
      <dgm:prSet presAssocID="{88529914-1832-4051-A550-61DB2782AEB4}" presName="childShape" presStyleCnt="0">
        <dgm:presLayoutVars>
          <dgm:chMax val="0"/>
          <dgm:chPref val="0"/>
        </dgm:presLayoutVars>
      </dgm:prSet>
      <dgm:spPr/>
    </dgm:pt>
  </dgm:ptLst>
  <dgm:cxnLst>
    <dgm:cxn modelId="{91635DFB-960D-40C0-BE18-44BA6078A630}" type="presOf" srcId="{88529914-1832-4051-A550-61DB2782AEB4}" destId="{EC245D01-80AC-4741-8B31-6B5EEE223BD2}" srcOrd="0" destOrd="0" presId="urn:microsoft.com/office/officeart/2008/layout/PictureAccentList"/>
    <dgm:cxn modelId="{99977477-9442-4157-AED6-54A1FD408893}" srcId="{287CC7C1-07D8-466F-9D11-AA972DA632A3}" destId="{88529914-1832-4051-A550-61DB2782AEB4}" srcOrd="0" destOrd="0" parTransId="{5F6366FB-83B0-4438-B804-D14EC938EABD}" sibTransId="{8B543FF8-E0F6-42E9-A096-913D86773F70}"/>
    <dgm:cxn modelId="{2C2D5F8C-0FDB-4DCF-8C5D-3F37D66DF98A}" type="presOf" srcId="{287CC7C1-07D8-466F-9D11-AA972DA632A3}" destId="{0D7DABA4-D09C-43F5-A796-D5224CF1A18C}" srcOrd="0" destOrd="0" presId="urn:microsoft.com/office/officeart/2008/layout/PictureAccentList"/>
    <dgm:cxn modelId="{1F9FE793-25F9-4178-89EC-001EB96A1629}" type="presParOf" srcId="{0D7DABA4-D09C-43F5-A796-D5224CF1A18C}" destId="{45D55FE7-B739-409C-BE25-1AB5A19AAFD2}" srcOrd="0" destOrd="0" presId="urn:microsoft.com/office/officeart/2008/layout/PictureAccentList"/>
    <dgm:cxn modelId="{263C08F0-C3C8-4698-AD2F-6D5212A11447}" type="presParOf" srcId="{45D55FE7-B739-409C-BE25-1AB5A19AAFD2}" destId="{F1A12A22-01B1-4A27-8FB8-3C17AA32EAAC}" srcOrd="0" destOrd="0" presId="urn:microsoft.com/office/officeart/2008/layout/PictureAccentList"/>
    <dgm:cxn modelId="{F25391D4-A8BA-4BF5-BAAF-E0C6F3841819}" type="presParOf" srcId="{F1A12A22-01B1-4A27-8FB8-3C17AA32EAAC}" destId="{EC245D01-80AC-4741-8B31-6B5EEE223BD2}" srcOrd="0" destOrd="0" presId="urn:microsoft.com/office/officeart/2008/layout/PictureAccentList"/>
    <dgm:cxn modelId="{FD39DC0E-43AA-40D1-A54F-B789AD594F7D}" type="presParOf" srcId="{45D55FE7-B739-409C-BE25-1AB5A19AAFD2}" destId="{6EE33500-B173-4122-B0AD-34678524CCE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45D01-80AC-4741-8B31-6B5EEE223BD2}">
      <dsp:nvSpPr>
        <dsp:cNvPr id="0" name=""/>
        <dsp:cNvSpPr/>
      </dsp:nvSpPr>
      <dsp:spPr>
        <a:xfrm>
          <a:off x="0" y="1532656"/>
          <a:ext cx="10400749" cy="235335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>
              <a:effectLst/>
            </a:rPr>
            <a:t>Can you tell me more?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>
              <a:effectLst/>
            </a:rPr>
            <a:t>Can you tell me how?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>
              <a:effectLst/>
            </a:rPr>
            <a:t>Can you tell me why?</a:t>
          </a:r>
        </a:p>
      </dsp:txBody>
      <dsp:txXfrm>
        <a:off x="68927" y="1601583"/>
        <a:ext cx="10262895" cy="2215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26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3261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859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542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12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376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651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sv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316459" y="1143559"/>
            <a:ext cx="6721130" cy="5284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Game: </a:t>
            </a:r>
            <a:r>
              <a:rPr lang="en-US" dirty="0">
                <a:solidFill>
                  <a:schemeClr val="tx1"/>
                </a:solidFill>
              </a:rPr>
              <a:t>Conversation rearranging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316606" y="1728351"/>
            <a:ext cx="6717251" cy="52238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Asking for details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316459" y="2334139"/>
            <a:ext cx="6728251" cy="283014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Everyday English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Listen and read the conversations. Pay attention to the highlighted sentences.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Work in pairs. Ask and answer questions about your visit to a famous school. Use structures of asking for details.</a:t>
            </a:r>
          </a:p>
          <a:p>
            <a:r>
              <a:rPr lang="en-US" b="1" dirty="0">
                <a:solidFill>
                  <a:srgbClr val="FF0000"/>
                </a:solidFill>
              </a:rPr>
              <a:t>Welcome to our school!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Imagine that some overseas friends are planning to visit your school. Make a list of what you want to show them, then fill in the note.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Work in pairs. Ask and answer questions about your plan.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331075" y="5247684"/>
            <a:ext cx="6728250" cy="85190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5: Work in groups. Read the passage and complete the table about a high school in the UK. Then discuss and fill in the information about your school. 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>
            <a:off x="2922723" y="3870428"/>
            <a:ext cx="513299" cy="1136511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6" y="405824"/>
            <a:ext cx="4137353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685061" y="508193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4: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42496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xmlns="" id="{B6FACB3C-9069-4791-BC5C-0DB7CD19B8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xmlns="" id="{71F2038E-D777-4B76-81DD-DD13EE91B9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5" y="1083306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4672" y="3504989"/>
            <a:ext cx="4765949" cy="17528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/>
              <a:t>Aims of the stage: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effectLst/>
              </a:rPr>
              <a:t>To let students practice talking about their school.</a:t>
            </a:r>
            <a:endParaRPr lang="en-US" sz="2800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xmlns="" id="{DD354807-230F-4402-B1B9-F733A8F1F1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818240" y="1066592"/>
            <a:ext cx="6373761" cy="6874714"/>
            <a:chOff x="5818240" y="-1"/>
            <a:chExt cx="6373761" cy="6874714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xmlns="" id="{BF5A6F4A-CE87-4D5C-9382-8167967CE81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xmlns="" id="{61023DD2-2E6F-4419-B404-80F08460BEA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BC4A6C98-F96E-4587-B01F-A9B01BBFAD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A66409EC-9CC3-482A-A4A5-54ED092B3F2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122" name="Picture 2" descr="Math with Mrs. D: Industrial Revolution Presentation with a Smidgen of Math">
            <a:extLst>
              <a:ext uri="{FF2B5EF4-FFF2-40B4-BE49-F238E27FC236}">
                <a16:creationId xmlns:a16="http://schemas.microsoft.com/office/drawing/2014/main" xmlns="" id="{DFA92F69-B362-43B5-86C3-966CDB384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1291" y="2784090"/>
            <a:ext cx="3936434" cy="437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D42F56D-7C23-4C65-9CF0-2F3EAD799934}"/>
              </a:ext>
            </a:extLst>
          </p:cNvPr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249045"/>
            <a:ext cx="10683377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Read the passage and complete the table about a high school in the UK. Then discuss and fill in the information about your school.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CF46BF9-8278-7548-B9DE-6A6DCA71C396}"/>
              </a:ext>
            </a:extLst>
          </p:cNvPr>
          <p:cNvSpPr/>
          <p:nvPr/>
        </p:nvSpPr>
        <p:spPr>
          <a:xfrm>
            <a:off x="1042458" y="2449374"/>
            <a:ext cx="106833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Wilson High School is for students aged 11 – 16 in London. It has about 1,000 students and 100 teachers. The school has some modern science laboratories, computer rooms, a large library, a sports hall, and an activity studio.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The students study m</a:t>
            </a:r>
            <a:r>
              <a:rPr lang="en-US" sz="2400" dirty="0">
                <a:solidFill>
                  <a:srgbClr val="000000"/>
                </a:solidFill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any different subjects such as English, literature, </a:t>
            </a:r>
            <a:r>
              <a:rPr lang="en-US" sz="2400" dirty="0" err="1">
                <a:solidFill>
                  <a:srgbClr val="000000"/>
                </a:solidFill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maths</a:t>
            </a:r>
            <a:r>
              <a:rPr lang="en-US" sz="2400" dirty="0">
                <a:solidFill>
                  <a:srgbClr val="000000"/>
                </a:solidFill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, science, etc. They also study extra subjects and get involved in projects, use school resources and take part in a number of outdoor activities and school trips.</a:t>
            </a:r>
            <a:endParaRPr lang="en-US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984A3D58-D7D8-2249-8274-7CE5C1CE562C}"/>
              </a:ext>
            </a:extLst>
          </p:cNvPr>
          <p:cNvGraphicFramePr>
            <a:graphicFrameLocks noGrp="1"/>
          </p:cNvGraphicFramePr>
          <p:nvPr/>
        </p:nvGraphicFramePr>
        <p:xfrm>
          <a:off x="1128358" y="4757698"/>
          <a:ext cx="1059747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0922">
                  <a:extLst>
                    <a:ext uri="{9D8B030D-6E8A-4147-A177-3AD203B41FA5}">
                      <a16:colId xmlns:a16="http://schemas.microsoft.com/office/drawing/2014/main" xmlns="" val="1729336364"/>
                    </a:ext>
                  </a:extLst>
                </a:gridCol>
                <a:gridCol w="2936838">
                  <a:extLst>
                    <a:ext uri="{9D8B030D-6E8A-4147-A177-3AD203B41FA5}">
                      <a16:colId xmlns:a16="http://schemas.microsoft.com/office/drawing/2014/main" xmlns="" val="3139553413"/>
                    </a:ext>
                  </a:extLst>
                </a:gridCol>
                <a:gridCol w="3119716">
                  <a:extLst>
                    <a:ext uri="{9D8B030D-6E8A-4147-A177-3AD203B41FA5}">
                      <a16:colId xmlns:a16="http://schemas.microsoft.com/office/drawing/2014/main" xmlns="" val="3578434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Wilson High School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Your school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55617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Number of students and teachers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091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Subjects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7003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School facilities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6417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6272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249045"/>
            <a:ext cx="10683377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Read the passage and complete the table about a high school in the UK. Then discuss and fill in the information about your school.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984A3D58-D7D8-2249-8274-7CE5C1CE56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362525"/>
              </p:ext>
            </p:extLst>
          </p:nvPr>
        </p:nvGraphicFramePr>
        <p:xfrm>
          <a:off x="1128359" y="2615113"/>
          <a:ext cx="1059747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0922">
                  <a:extLst>
                    <a:ext uri="{9D8B030D-6E8A-4147-A177-3AD203B41FA5}">
                      <a16:colId xmlns:a16="http://schemas.microsoft.com/office/drawing/2014/main" xmlns="" val="1729336364"/>
                    </a:ext>
                  </a:extLst>
                </a:gridCol>
                <a:gridCol w="2936838">
                  <a:extLst>
                    <a:ext uri="{9D8B030D-6E8A-4147-A177-3AD203B41FA5}">
                      <a16:colId xmlns:a16="http://schemas.microsoft.com/office/drawing/2014/main" xmlns="" val="3139553413"/>
                    </a:ext>
                  </a:extLst>
                </a:gridCol>
                <a:gridCol w="3119716">
                  <a:extLst>
                    <a:ext uri="{9D8B030D-6E8A-4147-A177-3AD203B41FA5}">
                      <a16:colId xmlns:a16="http://schemas.microsoft.com/office/drawing/2014/main" xmlns="" val="3578434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Wilson High School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Your school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55617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Number of students and teachers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091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Subjects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7003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School facilities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6417148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059B2C2-685E-DA4C-B06D-ED207661EE43}"/>
              </a:ext>
            </a:extLst>
          </p:cNvPr>
          <p:cNvSpPr/>
          <p:nvPr/>
        </p:nvSpPr>
        <p:spPr>
          <a:xfrm>
            <a:off x="1042458" y="4609652"/>
            <a:ext cx="10833984" cy="175281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i="1" dirty="0"/>
              <a:t>Example: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i="1" dirty="0"/>
              <a:t>There are about 1,000 students in Wilson High School. They are between 11 and 16 years old.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i="1" dirty="0"/>
              <a:t>Our school has about 900 students. We are between 11 and 14 years old.</a:t>
            </a:r>
          </a:p>
        </p:txBody>
      </p:sp>
    </p:spTree>
    <p:extLst>
      <p:ext uri="{BB962C8B-B14F-4D97-AF65-F5344CB8AC3E}">
        <p14:creationId xmlns:p14="http://schemas.microsoft.com/office/powerpoint/2010/main" val="1672061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43B4EE5-D525-4443-B04E-58910A374BDA}"/>
              </a:ext>
            </a:extLst>
          </p:cNvPr>
          <p:cNvSpPr txBox="1"/>
          <p:nvPr/>
        </p:nvSpPr>
        <p:spPr>
          <a:xfrm>
            <a:off x="3532459" y="2298466"/>
            <a:ext cx="8202342" cy="1964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Calibri (Body)"/>
              </a:rPr>
              <a:t>In this lesson, we have learn to: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latin typeface="Calibri (Body)"/>
              </a:rPr>
              <a:t>ask for details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latin typeface="Calibri (Body)"/>
              </a:rPr>
              <a:t>talk about your school</a:t>
            </a:r>
          </a:p>
        </p:txBody>
      </p:sp>
      <p:pic>
        <p:nvPicPr>
          <p:cNvPr id="5" name="Graphic 4" descr="Presentation with checklist with solid fill">
            <a:extLst>
              <a:ext uri="{FF2B5EF4-FFF2-40B4-BE49-F238E27FC236}">
                <a16:creationId xmlns:a16="http://schemas.microsoft.com/office/drawing/2014/main" xmlns="" id="{2646EDC4-49B4-46DA-9BC2-C7511D64D7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23899" y="2630855"/>
            <a:ext cx="2330929" cy="233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774746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Do exercises in the workbook.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4: COMMUNICATION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A VISIT TO A SCHOOL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6F576461-CE5C-42FB-B7D8-B6232C9B31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0485682"/>
              </p:ext>
            </p:extLst>
          </p:nvPr>
        </p:nvGraphicFramePr>
        <p:xfrm>
          <a:off x="1168399" y="997962"/>
          <a:ext cx="1040074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249045"/>
            <a:ext cx="960696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read the conversations. Pay attention to the highlighted sentences.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CF46BF9-8278-7548-B9DE-6A6DCA71C396}"/>
              </a:ext>
            </a:extLst>
          </p:cNvPr>
          <p:cNvSpPr/>
          <p:nvPr/>
        </p:nvSpPr>
        <p:spPr>
          <a:xfrm>
            <a:off x="1042457" y="2245781"/>
            <a:ext cx="9908827" cy="2805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Mi: </a:t>
            </a:r>
            <a:r>
              <a:rPr lang="en-US" sz="2400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	Are you doing anything this Sunday?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b="1" dirty="0" err="1">
                <a:solidFill>
                  <a:srgbClr val="000000"/>
                </a:solidFill>
                <a:effectLst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400" dirty="0">
                <a:solidFill>
                  <a:srgbClr val="000000"/>
                </a:solidFill>
                <a:effectLst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Not really.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000000"/>
                </a:solidFill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Mi: </a:t>
            </a:r>
            <a:r>
              <a:rPr lang="en-US" sz="2400" dirty="0">
                <a:solidFill>
                  <a:srgbClr val="000000"/>
                </a:solidFill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	Would you like to go with us to </a:t>
            </a:r>
            <a:r>
              <a:rPr lang="en-US" sz="2400" dirty="0" err="1">
                <a:solidFill>
                  <a:srgbClr val="000000"/>
                </a:solidFill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Binh</a:t>
            </a:r>
            <a:r>
              <a:rPr lang="en-US" sz="2400" dirty="0">
                <a:solidFill>
                  <a:srgbClr val="000000"/>
                </a:solidFill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 Minh Lower Secondary School?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400" b="1" dirty="0" err="1">
                <a:solidFill>
                  <a:srgbClr val="000000"/>
                </a:solidFill>
                <a:effectLst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Phong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400" dirty="0">
                <a:solidFill>
                  <a:srgbClr val="000000"/>
                </a:solidFill>
                <a:effectLst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Sounds great!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effectLst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Can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you tell me more</a:t>
            </a:r>
            <a:r>
              <a:rPr lang="en-US" sz="2400" dirty="0">
                <a:solidFill>
                  <a:srgbClr val="000000"/>
                </a:solidFill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000000"/>
                </a:solidFill>
                <a:effectLst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Mi: </a:t>
            </a:r>
            <a:r>
              <a:rPr lang="en-US" sz="2400" dirty="0">
                <a:solidFill>
                  <a:srgbClr val="000000"/>
                </a:solidFill>
                <a:effectLst/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	We’l</a:t>
            </a:r>
            <a:r>
              <a:rPr lang="en-US" sz="2400" dirty="0">
                <a:solidFill>
                  <a:srgbClr val="000000"/>
                </a:solidFill>
                <a:latin typeface="Calibri (Body)"/>
                <a:ea typeface="Calibri" panose="020F0502020204030204" pitchFamily="34" charset="0"/>
                <a:cs typeface="Calibri" panose="020F0502020204030204" pitchFamily="34" charset="0"/>
              </a:rPr>
              <a:t>l leave at 7 a.m. My friends David and Nick are coming too.</a:t>
            </a:r>
            <a:endParaRPr lang="en-US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04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425" y="9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5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398528"/>
            <a:ext cx="10609690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Ask and answer questions about your visit to a famous school. Use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“Can you tell me more?” 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“Can you tell me why?”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“Can you tell me how?”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1FDD440-79ED-3642-8C43-BE65561F7F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9291" y="2598857"/>
            <a:ext cx="4713418" cy="409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65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316459" y="1143559"/>
            <a:ext cx="6721130" cy="5284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Game: </a:t>
            </a:r>
            <a:r>
              <a:rPr lang="en-US" dirty="0">
                <a:solidFill>
                  <a:schemeClr val="tx1"/>
                </a:solidFill>
              </a:rPr>
              <a:t>Conversation rearranging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316606" y="1728351"/>
            <a:ext cx="6717251" cy="52238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Asking for details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316459" y="2334139"/>
            <a:ext cx="6728251" cy="283014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Everyday English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Listen and read the conversations. Pay attention to the highlighted sentences.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Work in pairs. Ask and answer questions about your visit to a famous school. Use structures of asking for details.</a:t>
            </a:r>
          </a:p>
          <a:p>
            <a:r>
              <a:rPr lang="en-US" b="1" dirty="0">
                <a:solidFill>
                  <a:srgbClr val="FF0000"/>
                </a:solidFill>
              </a:rPr>
              <a:t>Welcome to our school!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Imagine that some overseas friends are planning to visit your school. Make a list of what you want to show them, then fill in the note.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Work in pairs. Ask and answer questions about your plan.</a:t>
            </a: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6" y="405824"/>
            <a:ext cx="4137353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685061" y="508193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4: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893836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954AD50D-C69D-4F99-B2C1-C1DE2F63D36A}"/>
              </a:ext>
            </a:extLst>
          </p:cNvPr>
          <p:cNvSpPr/>
          <p:nvPr/>
        </p:nvSpPr>
        <p:spPr>
          <a:xfrm>
            <a:off x="4698397" y="2225934"/>
            <a:ext cx="7221076" cy="316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Aims of the stage: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To let students brainstorm ideas about things they want to show their friends at school.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To give students chances to practice asking and answering questions about their plans.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FFF8849-9B9E-4433-8838-FC31F284B407}"/>
              </a:ext>
            </a:extLst>
          </p:cNvPr>
          <p:cNvSpPr txBox="1"/>
          <p:nvPr/>
        </p:nvSpPr>
        <p:spPr>
          <a:xfrm>
            <a:off x="4760872" y="1393010"/>
            <a:ext cx="60969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Welcome to our school!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614FB35-57D5-7246-9343-2B9CC3E5B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80709"/>
            <a:ext cx="4088802" cy="408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9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BB43E80-FAEA-47DF-A3AD-0CC4402B18A7}"/>
              </a:ext>
            </a:extLst>
          </p:cNvPr>
          <p:cNvSpPr txBox="1"/>
          <p:nvPr/>
        </p:nvSpPr>
        <p:spPr>
          <a:xfrm>
            <a:off x="1042458" y="1398528"/>
            <a:ext cx="1096401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Imagine that some overseas friends are planning to visit your school.</a:t>
            </a:r>
          </a:p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Make a list of what you want to show them, then fill in the note. </a:t>
            </a: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xmlns="" id="{74473FAC-0397-4D1C-A049-50AA36857B1A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6732016-9C21-43F6-BAD2-DB9F782F74FB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02770E2-492C-0749-928D-16724CE3B302}"/>
              </a:ext>
            </a:extLst>
          </p:cNvPr>
          <p:cNvSpPr txBox="1"/>
          <p:nvPr/>
        </p:nvSpPr>
        <p:spPr>
          <a:xfrm>
            <a:off x="3506565" y="2898912"/>
            <a:ext cx="570198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Chèn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ảnh</a:t>
            </a:r>
            <a:r>
              <a:rPr lang="en-US" sz="2800" dirty="0">
                <a:solidFill>
                  <a:srgbClr val="FF0000"/>
                </a:solidFill>
              </a:rPr>
              <a:t> note (ex 3 – page 65)</a:t>
            </a:r>
          </a:p>
        </p:txBody>
      </p:sp>
    </p:spTree>
    <p:extLst>
      <p:ext uri="{BB962C8B-B14F-4D97-AF65-F5344CB8AC3E}">
        <p14:creationId xmlns:p14="http://schemas.microsoft.com/office/powerpoint/2010/main" val="713976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BB43E80-FAEA-47DF-A3AD-0CC4402B18A7}"/>
              </a:ext>
            </a:extLst>
          </p:cNvPr>
          <p:cNvSpPr txBox="1"/>
          <p:nvPr/>
        </p:nvSpPr>
        <p:spPr>
          <a:xfrm>
            <a:off x="1042458" y="1398528"/>
            <a:ext cx="10964012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Ask and answer questions about your plan.</a:t>
            </a: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xmlns="" id="{74473FAC-0397-4D1C-A049-50AA36857B1A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6732016-9C21-43F6-BAD2-DB9F782F74FB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0B92EDF-D818-4F4B-A29E-F94FCF01B528}"/>
              </a:ext>
            </a:extLst>
          </p:cNvPr>
          <p:cNvSpPr/>
          <p:nvPr/>
        </p:nvSpPr>
        <p:spPr>
          <a:xfrm>
            <a:off x="989673" y="2134474"/>
            <a:ext cx="10639343" cy="175281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i="1" dirty="0"/>
              <a:t>Example: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i="1" dirty="0"/>
              <a:t>A: </a:t>
            </a:r>
            <a:r>
              <a:rPr lang="en-US" sz="2800" i="1" dirty="0"/>
              <a:t>I’m going to show them the school library.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i="1" dirty="0"/>
              <a:t>B: </a:t>
            </a:r>
            <a:r>
              <a:rPr lang="en-US" sz="2800" i="1" dirty="0"/>
              <a:t>Sounds good. Can you tell me why?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i="1" dirty="0"/>
              <a:t>A: </a:t>
            </a:r>
            <a:r>
              <a:rPr lang="en-US" sz="2800" i="1" dirty="0"/>
              <a:t>I want them to see our learning resources. I think they’re very modern.</a:t>
            </a:r>
          </a:p>
        </p:txBody>
      </p:sp>
    </p:spTree>
    <p:extLst>
      <p:ext uri="{BB962C8B-B14F-4D97-AF65-F5344CB8AC3E}">
        <p14:creationId xmlns:p14="http://schemas.microsoft.com/office/powerpoint/2010/main" val="3071588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2683</TotalTime>
  <Words>753</Words>
  <Application>Microsoft Office PowerPoint</Application>
  <PresentationFormat>Widescreen</PresentationFormat>
  <Paragraphs>109</Paragraphs>
  <Slides>16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Adobe Gothic Std B</vt:lpstr>
      <vt:lpstr>Arial</vt:lpstr>
      <vt:lpstr>Calibri</vt:lpstr>
      <vt:lpstr>Calibri (Body)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189</cp:revision>
  <dcterms:created xsi:type="dcterms:W3CDTF">2020-12-09T02:04:09Z</dcterms:created>
  <dcterms:modified xsi:type="dcterms:W3CDTF">2022-12-14T01:07:08Z</dcterms:modified>
</cp:coreProperties>
</file>