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71" r:id="rId2"/>
    <p:sldId id="256" r:id="rId3"/>
    <p:sldId id="281" r:id="rId4"/>
    <p:sldId id="341" r:id="rId5"/>
    <p:sldId id="348" r:id="rId6"/>
    <p:sldId id="342" r:id="rId7"/>
    <p:sldId id="347" r:id="rId8"/>
    <p:sldId id="344" r:id="rId9"/>
    <p:sldId id="345" r:id="rId10"/>
    <p:sldId id="346" r:id="rId11"/>
    <p:sldId id="314" r:id="rId12"/>
    <p:sldId id="330" r:id="rId13"/>
    <p:sldId id="27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A80"/>
    <a:srgbClr val="00B2A5"/>
    <a:srgbClr val="00A9A5"/>
    <a:srgbClr val="FFDAAB"/>
    <a:srgbClr val="F7941E"/>
    <a:srgbClr val="CBEAF0"/>
    <a:srgbClr val="48C0B6"/>
    <a:srgbClr val="FBB040"/>
    <a:srgbClr val="FF9801"/>
    <a:srgbClr val="0FB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54" autoAdjust="0"/>
    <p:restoredTop sz="93076"/>
  </p:normalViewPr>
  <p:slideViewPr>
    <p:cSldViewPr snapToGrid="0" showGuides="1">
      <p:cViewPr varScale="1">
        <p:scale>
          <a:sx n="69" d="100"/>
          <a:sy n="69" d="100"/>
        </p:scale>
        <p:origin x="115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12/26/2022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21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044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675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764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513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1096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12/26/2022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sv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tif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144"/>
            <a:ext cx="9143999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pic>
        <p:nvPicPr>
          <p:cNvPr id="2050" name="Picture 2" descr="Bảng Giá Dịch Vụ Chăm Sóc Fanpage TRỌN GÓI Giá RẺ HCM">
            <a:extLst>
              <a:ext uri="{FF2B5EF4-FFF2-40B4-BE49-F238E27FC236}">
                <a16:creationId xmlns:a16="http://schemas.microsoft.com/office/drawing/2014/main" xmlns="" id="{A484357E-9811-4683-80D6-74B4B730D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72" y="2405780"/>
            <a:ext cx="5202145" cy="2940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64A2296-3D88-4607-B5FA-2F9640DF5E3A}"/>
              </a:ext>
            </a:extLst>
          </p:cNvPr>
          <p:cNvSpPr txBox="1"/>
          <p:nvPr/>
        </p:nvSpPr>
        <p:spPr>
          <a:xfrm>
            <a:off x="2173821" y="1602517"/>
            <a:ext cx="60968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32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Class gallery 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C6541A1-D28A-4781-933A-644B289541B7}"/>
              </a:ext>
            </a:extLst>
          </p:cNvPr>
          <p:cNvSpPr txBox="1"/>
          <p:nvPr/>
        </p:nvSpPr>
        <p:spPr>
          <a:xfrm>
            <a:off x="6300085" y="2706197"/>
            <a:ext cx="4940369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Students can: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/>
              <a:t>go and see other’s work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/>
              <a:t>give comments to each other</a:t>
            </a:r>
          </a:p>
        </p:txBody>
      </p:sp>
    </p:spTree>
    <p:extLst>
      <p:ext uri="{BB962C8B-B14F-4D97-AF65-F5344CB8AC3E}">
        <p14:creationId xmlns:p14="http://schemas.microsoft.com/office/powerpoint/2010/main" val="33656680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2625C90-98A3-4878-9F0E-449447B45580}"/>
              </a:ext>
            </a:extLst>
          </p:cNvPr>
          <p:cNvSpPr txBox="1"/>
          <p:nvPr/>
        </p:nvSpPr>
        <p:spPr>
          <a:xfrm>
            <a:off x="1149944" y="1966460"/>
            <a:ext cx="10137289" cy="25569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atin typeface="Calibri (Body)"/>
              </a:rPr>
              <a:t>In this lesson, we have learnt to:</a:t>
            </a:r>
          </a:p>
          <a:p>
            <a:pPr marL="457200" marR="0" indent="-4572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800" dirty="0">
                <a:latin typeface="Calibri (Body)"/>
              </a:rPr>
              <a:t>l</a:t>
            </a:r>
            <a:r>
              <a:rPr lang="vi-VN" sz="2800" dirty="0">
                <a:latin typeface="Calibri (Body)"/>
              </a:rPr>
              <a:t>isten for general and special information about school activities.</a:t>
            </a:r>
            <a:endParaRPr lang="en-US" sz="2800" dirty="0">
              <a:latin typeface="Calibri (Body)"/>
            </a:endParaRPr>
          </a:p>
          <a:p>
            <a:pPr marL="457200" marR="0" indent="-4572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800" dirty="0">
                <a:latin typeface="Calibri (Body)"/>
              </a:rPr>
              <a:t>w</a:t>
            </a:r>
            <a:r>
              <a:rPr lang="vi-VN" sz="2800" dirty="0">
                <a:latin typeface="Calibri (Body)"/>
              </a:rPr>
              <a:t>rite a short paragraph about outdoor activities at one’s school. </a:t>
            </a:r>
            <a:endParaRPr lang="en-US" sz="2800" dirty="0">
              <a:latin typeface="Calibri (Body)"/>
            </a:endParaRPr>
          </a:p>
        </p:txBody>
      </p:sp>
      <p:pic>
        <p:nvPicPr>
          <p:cNvPr id="10" name="Graphic 9" descr="Presentation with checklist with solid fill">
            <a:extLst>
              <a:ext uri="{FF2B5EF4-FFF2-40B4-BE49-F238E27FC236}">
                <a16:creationId xmlns:a16="http://schemas.microsoft.com/office/drawing/2014/main" xmlns="" id="{18334AD6-2727-4992-AC96-4CBD0907FB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22486" y="4696324"/>
            <a:ext cx="2330929" cy="2330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1955" y="2272146"/>
            <a:ext cx="8872451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Prepare for the next lesson: </a:t>
            </a:r>
            <a:r>
              <a:rPr lang="en-US" sz="2800" b="1" dirty="0">
                <a:solidFill>
                  <a:schemeClr val="accent2"/>
                </a:solidFill>
              </a:rPr>
              <a:t>Looking back &amp; Project</a:t>
            </a:r>
          </a:p>
        </p:txBody>
      </p:sp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372567" y="1670264"/>
            <a:ext cx="5020836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303957"/>
            <a:ext cx="1344559" cy="12776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125338" y="1757476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6: SKILLS 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387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7150" y="229764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A VISIT TO A SCHOOL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35238" y="190029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114E717-250F-894E-9E9D-38EEDF6C90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8619" y="2947958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8837C03-15B0-4F4A-8CD7-DE20B1C80534}"/>
              </a:ext>
            </a:extLst>
          </p:cNvPr>
          <p:cNvSpPr txBox="1"/>
          <p:nvPr/>
        </p:nvSpPr>
        <p:spPr>
          <a:xfrm>
            <a:off x="1042458" y="1398528"/>
            <a:ext cx="996477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Work in pairs. Look at the pictures and discuss the questions.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15">
            <a:extLst>
              <a:ext uri="{FF2B5EF4-FFF2-40B4-BE49-F238E27FC236}">
                <a16:creationId xmlns:a16="http://schemas.microsoft.com/office/drawing/2014/main" xmlns="" id="{5F4478E5-4CEE-4FE8-99C8-B83F9434EE16}"/>
              </a:ext>
            </a:extLst>
          </p:cNvPr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F65E3ED-02EC-4DEA-B1D6-6965B40AAA46}"/>
              </a:ext>
            </a:extLst>
          </p:cNvPr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19EBEE4-68F4-4528-B5D9-C637CEE94398}"/>
              </a:ext>
            </a:extLst>
          </p:cNvPr>
          <p:cNvSpPr txBox="1"/>
          <p:nvPr/>
        </p:nvSpPr>
        <p:spPr>
          <a:xfrm>
            <a:off x="936887" y="2684348"/>
            <a:ext cx="5839433" cy="2009061"/>
          </a:xfrm>
          <a:prstGeom prst="wedgeRoundRectCallout">
            <a:avLst>
              <a:gd name="adj1" fmla="val -35490"/>
              <a:gd name="adj2" fmla="val 96460"/>
              <a:gd name="adj3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indent="-514350" algn="just">
              <a:buAutoNum type="arabicPeriod"/>
            </a:pP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What outdoor activities do they take part in?</a:t>
            </a:r>
          </a:p>
          <a:p>
            <a:pPr marL="514350" indent="-514350" algn="just">
              <a:buAutoNum type="arabicPeriod"/>
            </a:pPr>
            <a:endParaRPr lang="en-US" sz="2800" b="0" i="0" dirty="0">
              <a:solidFill>
                <a:srgbClr val="242021"/>
              </a:solidFill>
              <a:effectLst/>
              <a:latin typeface="ChronicaPro-Book"/>
            </a:endParaRPr>
          </a:p>
          <a:p>
            <a:pPr marL="514350" indent="-514350" algn="just">
              <a:buAutoNum type="arabicPeriod"/>
            </a:pPr>
            <a:r>
              <a:rPr lang="en-US" sz="2800" dirty="0">
                <a:solidFill>
                  <a:srgbClr val="242021"/>
                </a:solidFill>
                <a:latin typeface="ChronicaPro-Book"/>
              </a:rPr>
              <a:t>Why do they do these activities?</a:t>
            </a:r>
            <a:endParaRPr lang="en-US" sz="2800" dirty="0"/>
          </a:p>
        </p:txBody>
      </p:sp>
      <p:pic>
        <p:nvPicPr>
          <p:cNvPr id="16" name="Picture 4" descr="Conversation - Free people icons">
            <a:extLst>
              <a:ext uri="{FF2B5EF4-FFF2-40B4-BE49-F238E27FC236}">
                <a16:creationId xmlns:a16="http://schemas.microsoft.com/office/drawing/2014/main" xmlns="" id="{78099567-692C-4586-83B3-4C60480C0B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502" y="2311467"/>
            <a:ext cx="2984334" cy="298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79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8837C03-15B0-4F4A-8CD7-DE20B1C80534}"/>
              </a:ext>
            </a:extLst>
          </p:cNvPr>
          <p:cNvSpPr txBox="1"/>
          <p:nvPr/>
        </p:nvSpPr>
        <p:spPr>
          <a:xfrm>
            <a:off x="1042458" y="1291740"/>
            <a:ext cx="10661862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3000" b="1" dirty="0">
                <a:latin typeface="Calibri" panose="020F0502020204030204" pitchFamily="34" charset="0"/>
                <a:cs typeface="Calibri" panose="020F0502020204030204" pitchFamily="34" charset="0"/>
              </a:rPr>
              <a:t>Listen to an interview between a reporter and two students</a:t>
            </a:r>
            <a:r>
              <a:rPr lang="vi-VN" sz="3000" b="1" dirty="0">
                <a:latin typeface="Calibri" panose="020F0502020204030204" pitchFamily="34" charset="0"/>
                <a:cs typeface="Calibri" panose="020F0502020204030204" pitchFamily="34" charset="0"/>
              </a:rPr>
              <a:t>. Circle the appropriate option (A, B or C) to complete each sentence.</a:t>
            </a:r>
            <a:r>
              <a:rPr lang="en-US" sz="3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3000" b="1" dirty="0">
              <a:effectLst>
                <a:glow rad="88900">
                  <a:schemeClr val="bg1"/>
                </a:glo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le 15">
            <a:extLst>
              <a:ext uri="{FF2B5EF4-FFF2-40B4-BE49-F238E27FC236}">
                <a16:creationId xmlns:a16="http://schemas.microsoft.com/office/drawing/2014/main" xmlns="" id="{5F4478E5-4CEE-4FE8-99C8-B83F9434EE16}"/>
              </a:ext>
            </a:extLst>
          </p:cNvPr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F65E3ED-02EC-4DEA-B1D6-6965B40AAA46}"/>
              </a:ext>
            </a:extLst>
          </p:cNvPr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525CB69-E657-F742-B8BF-488491D79C09}"/>
              </a:ext>
            </a:extLst>
          </p:cNvPr>
          <p:cNvSpPr txBox="1"/>
          <p:nvPr/>
        </p:nvSpPr>
        <p:spPr>
          <a:xfrm>
            <a:off x="710006" y="2307403"/>
            <a:ext cx="11338560" cy="40811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BookIt"/>
              </a:rPr>
              <a:t>Trang and </a:t>
            </a:r>
            <a:r>
              <a:rPr lang="en-US" sz="2400" b="0" i="0" dirty="0" err="1">
                <a:solidFill>
                  <a:srgbClr val="242021"/>
                </a:solidFill>
                <a:effectLst/>
                <a:latin typeface="ChronicaProBookIt"/>
              </a:rPr>
              <a:t>Phong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BookIt"/>
              </a:rPr>
              <a:t> are talking about _____.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/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A.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school subjects 	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B.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school timetable	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C.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outdoor activities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2.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They are members of _____ club(s).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A.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one			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B.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two			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C.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three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The </a:t>
            </a:r>
            <a:r>
              <a:rPr lang="en-US" sz="2400" b="0" i="1" dirty="0">
                <a:solidFill>
                  <a:srgbClr val="242021"/>
                </a:solidFill>
                <a:effectLst/>
                <a:latin typeface="ChronicaPro-Book"/>
              </a:rPr>
              <a:t>Go Green Club </a:t>
            </a:r>
            <a:r>
              <a:rPr lang="en-US" sz="2400" b="0" dirty="0">
                <a:solidFill>
                  <a:srgbClr val="242021"/>
                </a:solidFill>
                <a:effectLst/>
                <a:latin typeface="ChronicaPro-Book"/>
              </a:rPr>
              <a:t>cleans streets on _____.</a:t>
            </a:r>
          </a:p>
          <a:p>
            <a:pPr>
              <a:lnSpc>
                <a:spcPct val="120000"/>
              </a:lnSpc>
            </a:pP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A.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Saturday afternoons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B. </a:t>
            </a:r>
            <a:r>
              <a:rPr lang="en-US" sz="2400" dirty="0">
                <a:solidFill>
                  <a:srgbClr val="242021"/>
                </a:solidFill>
                <a:latin typeface="ChronicaPro-Book"/>
              </a:rPr>
              <a:t>Saturday mornings	</a:t>
            </a:r>
            <a:r>
              <a:rPr lang="en-US" sz="2400" b="0" i="0" dirty="0" smtClean="0">
                <a:solidFill>
                  <a:srgbClr val="00A9A5"/>
                </a:solidFill>
                <a:effectLst/>
                <a:latin typeface="ChronicaPro-Medium"/>
              </a:rPr>
              <a:t>C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Sunday afternoons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4.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They grow _____ in the school garden.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A.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vegetables</a:t>
            </a:r>
            <a:r>
              <a:rPr lang="en-US" sz="2400" dirty="0">
                <a:solidFill>
                  <a:srgbClr val="242021"/>
                </a:solidFill>
                <a:latin typeface="ChronicaPro-Book"/>
              </a:rPr>
              <a:t>		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B.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flowers</a:t>
            </a:r>
            <a:r>
              <a:rPr lang="en-US" sz="2400" dirty="0">
                <a:solidFill>
                  <a:srgbClr val="242021"/>
                </a:solidFill>
                <a:latin typeface="ChronicaPro-Book"/>
              </a:rPr>
              <a:t>		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C.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trees</a:t>
            </a:r>
            <a:endParaRPr lang="en-US" sz="24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30B644D8-A0DE-E247-A371-62161518CF23}"/>
              </a:ext>
            </a:extLst>
          </p:cNvPr>
          <p:cNvSpPr/>
          <p:nvPr/>
        </p:nvSpPr>
        <p:spPr>
          <a:xfrm>
            <a:off x="8966743" y="2848514"/>
            <a:ext cx="379268" cy="394855"/>
          </a:xfrm>
          <a:prstGeom prst="ellipse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E4FA05B4-2E15-B446-8734-2878B2B82B5A}"/>
              </a:ext>
            </a:extLst>
          </p:cNvPr>
          <p:cNvSpPr/>
          <p:nvPr/>
        </p:nvSpPr>
        <p:spPr>
          <a:xfrm>
            <a:off x="5266113" y="3716728"/>
            <a:ext cx="379268" cy="394855"/>
          </a:xfrm>
          <a:prstGeom prst="ellipse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398A74F0-4862-7649-92E8-CC0C925D8C6C}"/>
              </a:ext>
            </a:extLst>
          </p:cNvPr>
          <p:cNvSpPr/>
          <p:nvPr/>
        </p:nvSpPr>
        <p:spPr>
          <a:xfrm>
            <a:off x="1597756" y="4569737"/>
            <a:ext cx="379268" cy="394855"/>
          </a:xfrm>
          <a:prstGeom prst="ellipse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490F40D7-C44C-A844-8775-881C51747058}"/>
              </a:ext>
            </a:extLst>
          </p:cNvPr>
          <p:cNvSpPr/>
          <p:nvPr/>
        </p:nvSpPr>
        <p:spPr>
          <a:xfrm>
            <a:off x="1597756" y="5915763"/>
            <a:ext cx="379268" cy="394855"/>
          </a:xfrm>
          <a:prstGeom prst="ellipse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04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8425" y="98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58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013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8546" y="100181"/>
            <a:ext cx="11859491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Q2 . Listen and fill in the missing words</a:t>
            </a:r>
            <a:r>
              <a:rPr lang="vi-V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(1pt)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Reporter: Hello,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Can you tell me something about your school (1)........................activities?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Well. School is great. We are busy with our subjects, but we really enjoy the opportunities we have for outdoor activities.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Reporter: Great. What types of outdoor activities do you take part in?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I’m a (2)...................of a club called Go Green Club. And we do lots of activities.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Reporter: What activities, for example?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Well, our members clean streets on Saturday afternoons. We also encourage our classmates to(3)...................glass, cans, and paper.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Reporter: Wonderful! I’m sure your activities help us protect our environment. What about you,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What outdoor activities do you do?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Well. I’m a member of the Green Garden Club. We grow vegetables in the school (4)..................... after school. Our school canteen uses the (5)..................... for our lunches.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04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425" y="98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54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3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8837C03-15B0-4F4A-8CD7-DE20B1C80534}"/>
              </a:ext>
            </a:extLst>
          </p:cNvPr>
          <p:cNvSpPr txBox="1"/>
          <p:nvPr/>
        </p:nvSpPr>
        <p:spPr>
          <a:xfrm>
            <a:off x="1042458" y="1291740"/>
            <a:ext cx="9964774" cy="5539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000" b="1" dirty="0"/>
              <a:t>Listening to the interview again and answer the questions</a:t>
            </a:r>
            <a:r>
              <a:rPr lang="vi-VN" sz="3000" b="1" dirty="0"/>
              <a:t>.</a:t>
            </a:r>
            <a:r>
              <a:rPr lang="en-US" sz="3000" dirty="0"/>
              <a:t> </a:t>
            </a:r>
            <a:endParaRPr lang="en-US" sz="30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15">
            <a:extLst>
              <a:ext uri="{FF2B5EF4-FFF2-40B4-BE49-F238E27FC236}">
                <a16:creationId xmlns:a16="http://schemas.microsoft.com/office/drawing/2014/main" xmlns="" id="{5F4478E5-4CEE-4FE8-99C8-B83F9434EE16}"/>
              </a:ext>
            </a:extLst>
          </p:cNvPr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F65E3ED-02EC-4DEA-B1D6-6965B40AAA46}"/>
              </a:ext>
            </a:extLst>
          </p:cNvPr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2EBA88D-4927-4FD8-A7D4-F575D1A5B905}"/>
              </a:ext>
            </a:extLst>
          </p:cNvPr>
          <p:cNvSpPr txBox="1"/>
          <p:nvPr/>
        </p:nvSpPr>
        <p:spPr>
          <a:xfrm>
            <a:off x="1042458" y="2122737"/>
            <a:ext cx="10678487" cy="2278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BookIt"/>
              </a:rPr>
              <a:t>What do Trang’s club members encourage their classmates to do?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/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	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2.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What does the reporter think about their activities?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	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When and where do Nam’s club members grow vegetables?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BB789CA1-4D10-2043-A775-95D7F647B256}"/>
              </a:ext>
            </a:extLst>
          </p:cNvPr>
          <p:cNvSpPr/>
          <p:nvPr/>
        </p:nvSpPr>
        <p:spPr>
          <a:xfrm>
            <a:off x="1408865" y="2578803"/>
            <a:ext cx="756046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Aft>
                <a:spcPts val="0"/>
              </a:spcAft>
            </a:pPr>
            <a:r>
              <a:rPr lang="en-GB" sz="2200" i="1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They encourage their classmates to recycle glass, cans and paper.</a:t>
            </a:r>
            <a:endParaRPr lang="en-US" sz="2200" i="1" dirty="0">
              <a:solidFill>
                <a:srgbClr val="C00000"/>
              </a:solidFill>
              <a:effectLst>
                <a:glow rad="88900">
                  <a:schemeClr val="bg1"/>
                </a:glo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A6E83742-85E1-D246-B93B-E3F3F1F8B520}"/>
              </a:ext>
            </a:extLst>
          </p:cNvPr>
          <p:cNvSpPr/>
          <p:nvPr/>
        </p:nvSpPr>
        <p:spPr>
          <a:xfrm>
            <a:off x="1408865" y="3490152"/>
            <a:ext cx="692337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Aft>
                <a:spcPts val="0"/>
              </a:spcAft>
            </a:pPr>
            <a:r>
              <a:rPr lang="en-GB" sz="2200" i="1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The reporter thinks their activities protect the environment.</a:t>
            </a:r>
            <a:endParaRPr lang="en-US" sz="2200" i="1" dirty="0">
              <a:solidFill>
                <a:srgbClr val="C00000"/>
              </a:solidFill>
              <a:effectLst>
                <a:glow rad="88900">
                  <a:schemeClr val="bg1"/>
                </a:glo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2E567748-9AED-164E-8A33-0B0F825B9B24}"/>
              </a:ext>
            </a:extLst>
          </p:cNvPr>
          <p:cNvSpPr/>
          <p:nvPr/>
        </p:nvSpPr>
        <p:spPr>
          <a:xfrm>
            <a:off x="1398183" y="4401501"/>
            <a:ext cx="650819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Aft>
                <a:spcPts val="0"/>
              </a:spcAft>
            </a:pPr>
            <a:r>
              <a:rPr lang="en-GB" sz="2200" i="1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They grow vegetables in the school garden after school.</a:t>
            </a:r>
            <a:endParaRPr lang="en-US" sz="2200" i="1" dirty="0">
              <a:solidFill>
                <a:srgbClr val="C00000"/>
              </a:solidFill>
              <a:effectLst>
                <a:glow rad="88900">
                  <a:schemeClr val="bg1"/>
                </a:glo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04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8425" y="98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26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931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/>
      <p:bldP spid="16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4073" y="903698"/>
            <a:ext cx="107926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Reporter: Hello,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Can you tell me something about your school (1)........................activities?</a:t>
            </a:r>
            <a:endParaRPr lang="en-US" sz="2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Well. School is great. We are busy with our subjects, but we really enjoy the opportunities we have for outdoor activities.</a:t>
            </a:r>
            <a:endParaRPr lang="en-US" sz="2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Reporter: Great. What types of outdoor activities do you take part in?</a:t>
            </a:r>
            <a:endParaRPr lang="en-US" sz="2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I’m a (2)...................of a club called Go Green Club. And we do lots of activities.</a:t>
            </a:r>
            <a:endParaRPr lang="en-US" sz="2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Reporter: What activities, for example?</a:t>
            </a:r>
            <a:endParaRPr lang="en-US" sz="2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Well, our members clean streets on Saturday afternoons. We also encourage our classmates to(3)...................glass, cans, and paper.</a:t>
            </a:r>
            <a:endParaRPr lang="en-US" sz="2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Reporter: Wonderful! I’m sure your activities help us protect our environment. What about you,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What outdoor activities do you do?</a:t>
            </a:r>
            <a:endParaRPr lang="en-US" sz="2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Well. I’m a member of the Green Garden Club. We grow vegetables in the school (4)..................... after school. Our school canteen uses the (5)..................... for our lunches.</a:t>
            </a:r>
            <a:endParaRPr lang="en-US" sz="2400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04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425" y="98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3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PRE-WRITING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8837C03-15B0-4F4A-8CD7-DE20B1C80534}"/>
              </a:ext>
            </a:extLst>
          </p:cNvPr>
          <p:cNvSpPr txBox="1"/>
          <p:nvPr/>
        </p:nvSpPr>
        <p:spPr>
          <a:xfrm>
            <a:off x="1128519" y="1291740"/>
            <a:ext cx="10844742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3000" b="1" dirty="0">
                <a:latin typeface="Calibri" panose="020F0502020204030204" pitchFamily="34" charset="0"/>
                <a:cs typeface="Calibri" panose="020F0502020204030204" pitchFamily="34" charset="0"/>
              </a:rPr>
              <a:t>Work in pairs</a:t>
            </a:r>
            <a:r>
              <a:rPr lang="vi-VN" sz="3000" b="1" dirty="0">
                <a:latin typeface="Calibri" panose="020F0502020204030204" pitchFamily="34" charset="0"/>
                <a:cs typeface="Calibri" panose="020F0502020204030204" pitchFamily="34" charset="0"/>
              </a:rPr>
              <a:t>. Ask and answer questions about your school’s outdoor activities.</a:t>
            </a:r>
            <a:endParaRPr lang="en-US"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le 15">
            <a:extLst>
              <a:ext uri="{FF2B5EF4-FFF2-40B4-BE49-F238E27FC236}">
                <a16:creationId xmlns:a16="http://schemas.microsoft.com/office/drawing/2014/main" xmlns="" id="{5F4478E5-4CEE-4FE8-99C8-B83F9434EE16}"/>
              </a:ext>
            </a:extLst>
          </p:cNvPr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F65E3ED-02EC-4DEA-B1D6-6965B40AAA46}"/>
              </a:ext>
            </a:extLst>
          </p:cNvPr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4D52F7E-964B-2B49-BC52-DC878FF82187}"/>
              </a:ext>
            </a:extLst>
          </p:cNvPr>
          <p:cNvSpPr txBox="1"/>
          <p:nvPr/>
        </p:nvSpPr>
        <p:spPr>
          <a:xfrm>
            <a:off x="1128519" y="2525890"/>
            <a:ext cx="10678487" cy="2278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BookIt"/>
              </a:rPr>
              <a:t>What outdoor activities do you take part in at school?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/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	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2.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Which outdoor activity do you like the best?</a:t>
            </a:r>
          </a:p>
          <a:p>
            <a:pPr>
              <a:lnSpc>
                <a:spcPct val="120000"/>
              </a:lnSpc>
            </a:pP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	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Why do you like doing it?</a:t>
            </a:r>
          </a:p>
        </p:txBody>
      </p:sp>
    </p:spTree>
    <p:extLst>
      <p:ext uri="{BB962C8B-B14F-4D97-AF65-F5344CB8AC3E}">
        <p14:creationId xmlns:p14="http://schemas.microsoft.com/office/powerpoint/2010/main" val="340953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WHILE-WRITING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8837C03-15B0-4F4A-8CD7-DE20B1C80534}"/>
              </a:ext>
            </a:extLst>
          </p:cNvPr>
          <p:cNvSpPr txBox="1"/>
          <p:nvPr/>
        </p:nvSpPr>
        <p:spPr>
          <a:xfrm>
            <a:off x="1042458" y="1291740"/>
            <a:ext cx="9964774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Write a paragraph of about 70 words about an outdoor activity at your school. You can use the information in         .  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15">
            <a:extLst>
              <a:ext uri="{FF2B5EF4-FFF2-40B4-BE49-F238E27FC236}">
                <a16:creationId xmlns:a16="http://schemas.microsoft.com/office/drawing/2014/main" xmlns="" id="{5F4478E5-4CEE-4FE8-99C8-B83F9434EE16}"/>
              </a:ext>
            </a:extLst>
          </p:cNvPr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F65E3ED-02EC-4DEA-B1D6-6965B40AAA46}"/>
              </a:ext>
            </a:extLst>
          </p:cNvPr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1" name="Rounded Rectangle 15">
            <a:extLst>
              <a:ext uri="{FF2B5EF4-FFF2-40B4-BE49-F238E27FC236}">
                <a16:creationId xmlns:a16="http://schemas.microsoft.com/office/drawing/2014/main" xmlns="" id="{385EAF25-6FBE-4A6B-9CF6-B1DBDDC0DD86}"/>
              </a:ext>
            </a:extLst>
          </p:cNvPr>
          <p:cNvSpPr/>
          <p:nvPr/>
        </p:nvSpPr>
        <p:spPr>
          <a:xfrm>
            <a:off x="7607243" y="1634538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6D0C908-52DE-4C0F-A46C-00C64243FACF}"/>
              </a:ext>
            </a:extLst>
          </p:cNvPr>
          <p:cNvSpPr txBox="1"/>
          <p:nvPr/>
        </p:nvSpPr>
        <p:spPr>
          <a:xfrm>
            <a:off x="7607243" y="1506250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B86B0DA-A293-4B5A-AC50-01EAC78BCD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5736" y="2479942"/>
            <a:ext cx="4450024" cy="339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69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2704</TotalTime>
  <Words>641</Words>
  <Application>Microsoft Office PowerPoint</Application>
  <PresentationFormat>Widescreen</PresentationFormat>
  <Paragraphs>71</Paragraphs>
  <Slides>13</Slides>
  <Notes>8</Notes>
  <HiddenSlides>0</HiddenSlides>
  <MMClips>4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7" baseType="lpstr">
      <vt:lpstr>.VnTime</vt:lpstr>
      <vt:lpstr>Arial</vt:lpstr>
      <vt:lpstr>Calibri</vt:lpstr>
      <vt:lpstr>Calibri (Body)</vt:lpstr>
      <vt:lpstr>Calibri Light</vt:lpstr>
      <vt:lpstr>ChronicaPro-Bold</vt:lpstr>
      <vt:lpstr>ChronicaPro-Book</vt:lpstr>
      <vt:lpstr>ChronicaProBookIt</vt:lpstr>
      <vt:lpstr>ChronicaPro-Medium</vt:lpstr>
      <vt:lpstr>Courier New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HP</cp:lastModifiedBy>
  <cp:revision>206</cp:revision>
  <dcterms:created xsi:type="dcterms:W3CDTF">2020-12-09T02:04:09Z</dcterms:created>
  <dcterms:modified xsi:type="dcterms:W3CDTF">2022-12-26T14:19:19Z</dcterms:modified>
</cp:coreProperties>
</file>