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75_0.xml" ContentType="application/vnd.ms-powerpoint.comments+xml"/>
  <Override PartName="/ppt/comments/modernComment_241_0.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71" r:id="rId2"/>
    <p:sldId id="256" r:id="rId3"/>
    <p:sldId id="279" r:id="rId4"/>
    <p:sldId id="535" r:id="rId5"/>
    <p:sldId id="360" r:id="rId6"/>
    <p:sldId id="572" r:id="rId7"/>
    <p:sldId id="573" r:id="rId8"/>
    <p:sldId id="316" r:id="rId9"/>
    <p:sldId id="347" r:id="rId10"/>
    <p:sldId id="362" r:id="rId11"/>
    <p:sldId id="470" r:id="rId12"/>
    <p:sldId id="575" r:id="rId13"/>
    <p:sldId id="576" r:id="rId14"/>
    <p:sldId id="373" r:id="rId15"/>
    <p:sldId id="577" r:id="rId16"/>
    <p:sldId id="298" r:id="rId17"/>
    <p:sldId id="578" r:id="rId18"/>
    <p:sldId id="327" r:id="rId19"/>
    <p:sldId id="602" r:id="rId20"/>
    <p:sldId id="603" r:id="rId21"/>
    <p:sldId id="313" r:id="rId22"/>
    <p:sldId id="605" r:id="rId23"/>
    <p:sldId id="330" r:id="rId24"/>
    <p:sldId id="406" r:id="rId25"/>
    <p:sldId id="407" r:id="rId26"/>
    <p:sldId id="607" r:id="rId27"/>
    <p:sldId id="608" r:id="rId28"/>
    <p:sldId id="609" r:id="rId29"/>
    <p:sldId id="350"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userDrawn="1">
          <p15:clr>
            <a:srgbClr val="A4A3A4"/>
          </p15:clr>
        </p15:guide>
        <p15:guide id="2" pos="3839"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96C64FA-FA87-D8CF-A0EB-1798482ECDAC}" name="Nguyễn Mạnh Trường" initials="N" userId="S::nguyenmanhtruong@vnpt.vn::a21a8449-0b5d-400d-8573-9636c2a365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0000"/>
    <a:srgbClr val="F0DBAF"/>
    <a:srgbClr val="B06161"/>
    <a:srgbClr val="DC8686"/>
    <a:srgbClr val="7ED7C1"/>
    <a:srgbClr val="67729D"/>
    <a:srgbClr val="BB9CC0"/>
    <a:srgbClr val="FED9ED"/>
    <a:srgbClr val="E55604"/>
    <a:srgbClr val="CD5C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55" autoAdjust="0"/>
    <p:restoredTop sz="94660"/>
  </p:normalViewPr>
  <p:slideViewPr>
    <p:cSldViewPr snapToGrid="0" showGuides="1">
      <p:cViewPr varScale="1">
        <p:scale>
          <a:sx n="89" d="100"/>
          <a:sy n="89" d="100"/>
        </p:scale>
        <p:origin x="150" y="78"/>
      </p:cViewPr>
      <p:guideLst>
        <p:guide orient="horz" pos="2382"/>
        <p:guide pos="383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omments/modernComment_175_0.xml><?xml version="1.0" encoding="utf-8"?>
<p188:cmLst xmlns:a="http://schemas.openxmlformats.org/drawingml/2006/main" xmlns:r="http://schemas.openxmlformats.org/officeDocument/2006/relationships" xmlns:p188="http://schemas.microsoft.com/office/powerpoint/2018/8/main">
  <p188:cm id="{B6F0CB36-DAFC-479A-8BE6-5207F416F5BA}" authorId="{696C64FA-FA87-D8CF-A0EB-1798482ECDAC}" created="2024-02-29T02:27:12.087">
    <pc:sldMkLst xmlns:pc="http://schemas.microsoft.com/office/powerpoint/2013/main/command">
      <pc:docMk/>
      <pc:sldMk cId="0" sldId="373"/>
    </pc:sldMkLst>
    <p188:txBody>
      <a:bodyPr/>
      <a:lstStyle/>
      <a:p>
        <a:r>
          <a:rPr lang="vi-VN"/>
          <a:t>Nhầm Audio, đây là audio của Close Look 1 - task 5</a:t>
        </a:r>
      </a:p>
    </p188:txBody>
  </p188:cm>
</p188:cmLst>
</file>

<file path=ppt/comments/modernComment_241_0.xml><?xml version="1.0" encoding="utf-8"?>
<p188:cmLst xmlns:a="http://schemas.openxmlformats.org/drawingml/2006/main" xmlns:r="http://schemas.openxmlformats.org/officeDocument/2006/relationships" xmlns:p188="http://schemas.microsoft.com/office/powerpoint/2018/8/main">
  <p188:cm id="{25F4B52A-5977-44C3-851A-3368F21594DE}" authorId="{696C64FA-FA87-D8CF-A0EB-1798482ECDAC}" created="2024-02-29T02:27:22.308">
    <pc:sldMkLst xmlns:pc="http://schemas.microsoft.com/office/powerpoint/2013/main/command">
      <pc:docMk/>
      <pc:sldMk cId="0" sldId="577"/>
    </pc:sldMkLst>
    <p188:txBody>
      <a:bodyPr/>
      <a:lstStyle/>
      <a:p>
        <a:r>
          <a:rPr lang="vi-VN"/>
          <a:t>Nhầm Audio, đây là audio của Close Look 1 - task 5</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18/6/2024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62FB90-C021-40C3-ACC1-60A35BBA1602}"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18/6/2024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18/6/2024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18/6/2024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18/6/2024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18/6/2024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18/6/2024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18/6/2024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0.jpe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9.jpe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8" Type="http://schemas.openxmlformats.org/officeDocument/2006/relationships/audio" Target="../media/media4.mp3"/><Relationship Id="rId3" Type="http://schemas.microsoft.com/office/2007/relationships/media" Target="../media/media2.mp3"/><Relationship Id="rId7" Type="http://schemas.microsoft.com/office/2007/relationships/media" Target="../media/media4.mp3"/><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6.png"/><Relationship Id="rId5" Type="http://schemas.microsoft.com/office/2007/relationships/media" Target="../media/media3.mp3"/><Relationship Id="rId10" Type="http://schemas.openxmlformats.org/officeDocument/2006/relationships/notesSlide" Target="../notesSlides/notesSlide10.xml"/><Relationship Id="rId4" Type="http://schemas.openxmlformats.org/officeDocument/2006/relationships/audio" Target="../media/media2.mp3"/><Relationship Id="rId9"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microsoft.com/office/2018/10/relationships/comments" Target="../comments/modernComment_175_0.xml"/><Relationship Id="rId5" Type="http://schemas.openxmlformats.org/officeDocument/2006/relationships/image" Target="../media/image6.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microsoft.com/office/2018/10/relationships/comments" Target="../comments/modernComment_241_0.xml"/><Relationship Id="rId5" Type="http://schemas.openxmlformats.org/officeDocument/2006/relationships/image" Target="../media/image6.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8.jpe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9.jpe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1" name="TextBox 40"/>
          <p:cNvSpPr txBox="1"/>
          <p:nvPr/>
        </p:nvSpPr>
        <p:spPr>
          <a:xfrm>
            <a:off x="0" y="-2966085"/>
            <a:ext cx="12484100" cy="2205990"/>
          </a:xfrm>
          <a:custGeom>
            <a:avLst/>
            <a:gdLst/>
            <a:ahLst/>
            <a:cxnLst>
              <a:cxn ang="3">
                <a:pos x="hc" y="t"/>
              </a:cxn>
              <a:cxn ang="cd2">
                <a:pos x="l" y="vc"/>
              </a:cxn>
              <a:cxn ang="cd4">
                <a:pos x="hc" y="b"/>
              </a:cxn>
              <a:cxn ang="0">
                <a:pos x="r" y="vc"/>
              </a:cxn>
            </a:cxnLst>
            <a:rect l="l" t="t" r="r" b="b"/>
            <a:pathLst>
              <a:path w="19242" h="2454">
                <a:moveTo>
                  <a:pt x="6787" y="1329"/>
                </a:moveTo>
                <a:cubicBezTo>
                  <a:pt x="6838" y="1329"/>
                  <a:pt x="6864" y="1363"/>
                  <a:pt x="6864" y="1433"/>
                </a:cubicBezTo>
                <a:cubicBezTo>
                  <a:pt x="6864" y="1487"/>
                  <a:pt x="6841" y="1515"/>
                  <a:pt x="6796" y="1515"/>
                </a:cubicBezTo>
                <a:cubicBezTo>
                  <a:pt x="6781" y="1515"/>
                  <a:pt x="6771" y="1509"/>
                  <a:pt x="6766" y="1497"/>
                </a:cubicBezTo>
                <a:cubicBezTo>
                  <a:pt x="6760" y="1485"/>
                  <a:pt x="6758" y="1457"/>
                  <a:pt x="6758" y="1412"/>
                </a:cubicBezTo>
                <a:lnTo>
                  <a:pt x="6758" y="1363"/>
                </a:lnTo>
                <a:cubicBezTo>
                  <a:pt x="6758" y="1349"/>
                  <a:pt x="6760" y="1339"/>
                  <a:pt x="6763" y="1335"/>
                </a:cubicBezTo>
                <a:cubicBezTo>
                  <a:pt x="6767" y="1331"/>
                  <a:pt x="6775" y="1329"/>
                  <a:pt x="6787" y="1329"/>
                </a:cubicBezTo>
                <a:close/>
                <a:moveTo>
                  <a:pt x="14908" y="1198"/>
                </a:moveTo>
                <a:cubicBezTo>
                  <a:pt x="14911" y="1198"/>
                  <a:pt x="14916" y="1201"/>
                  <a:pt x="14920" y="1207"/>
                </a:cubicBezTo>
                <a:cubicBezTo>
                  <a:pt x="14925" y="1212"/>
                  <a:pt x="14933" y="1225"/>
                  <a:pt x="14945" y="1244"/>
                </a:cubicBezTo>
                <a:cubicBezTo>
                  <a:pt x="14970" y="1287"/>
                  <a:pt x="14982" y="1313"/>
                  <a:pt x="14982" y="1322"/>
                </a:cubicBezTo>
                <a:cubicBezTo>
                  <a:pt x="14982" y="1324"/>
                  <a:pt x="14977" y="1325"/>
                  <a:pt x="14965" y="1325"/>
                </a:cubicBezTo>
                <a:lnTo>
                  <a:pt x="14864" y="1325"/>
                </a:lnTo>
                <a:cubicBezTo>
                  <a:pt x="14855" y="1325"/>
                  <a:pt x="14851" y="1324"/>
                  <a:pt x="14851" y="1322"/>
                </a:cubicBezTo>
                <a:cubicBezTo>
                  <a:pt x="14851" y="1316"/>
                  <a:pt x="14857" y="1299"/>
                  <a:pt x="14869" y="1270"/>
                </a:cubicBezTo>
                <a:cubicBezTo>
                  <a:pt x="14880" y="1244"/>
                  <a:pt x="14886" y="1229"/>
                  <a:pt x="14887" y="1226"/>
                </a:cubicBezTo>
                <a:cubicBezTo>
                  <a:pt x="14894" y="1207"/>
                  <a:pt x="14901" y="1198"/>
                  <a:pt x="14908" y="1198"/>
                </a:cubicBezTo>
                <a:close/>
                <a:moveTo>
                  <a:pt x="14255" y="1037"/>
                </a:moveTo>
                <a:cubicBezTo>
                  <a:pt x="14275" y="1037"/>
                  <a:pt x="14293" y="1042"/>
                  <a:pt x="14308" y="1054"/>
                </a:cubicBezTo>
                <a:cubicBezTo>
                  <a:pt x="14331" y="1071"/>
                  <a:pt x="14343" y="1101"/>
                  <a:pt x="14343" y="1142"/>
                </a:cubicBezTo>
                <a:cubicBezTo>
                  <a:pt x="14343" y="1182"/>
                  <a:pt x="14333" y="1210"/>
                  <a:pt x="14313" y="1226"/>
                </a:cubicBezTo>
                <a:cubicBezTo>
                  <a:pt x="14300" y="1238"/>
                  <a:pt x="14283" y="1243"/>
                  <a:pt x="14263" y="1243"/>
                </a:cubicBezTo>
                <a:cubicBezTo>
                  <a:pt x="14249" y="1243"/>
                  <a:pt x="14238" y="1241"/>
                  <a:pt x="14230" y="1237"/>
                </a:cubicBezTo>
                <a:cubicBezTo>
                  <a:pt x="14228" y="1236"/>
                  <a:pt x="14227" y="1231"/>
                  <a:pt x="14227" y="1222"/>
                </a:cubicBezTo>
                <a:lnTo>
                  <a:pt x="14227" y="1046"/>
                </a:lnTo>
                <a:cubicBezTo>
                  <a:pt x="14227" y="1040"/>
                  <a:pt x="14236" y="1037"/>
                  <a:pt x="14255" y="1037"/>
                </a:cubicBezTo>
                <a:close/>
                <a:moveTo>
                  <a:pt x="8300" y="1035"/>
                </a:moveTo>
                <a:cubicBezTo>
                  <a:pt x="8340" y="1035"/>
                  <a:pt x="8359" y="1065"/>
                  <a:pt x="8359" y="1124"/>
                </a:cubicBezTo>
                <a:cubicBezTo>
                  <a:pt x="8359" y="1156"/>
                  <a:pt x="8353" y="1179"/>
                  <a:pt x="8342" y="1192"/>
                </a:cubicBezTo>
                <a:cubicBezTo>
                  <a:pt x="8330" y="1206"/>
                  <a:pt x="8310" y="1213"/>
                  <a:pt x="8284" y="1213"/>
                </a:cubicBezTo>
                <a:cubicBezTo>
                  <a:pt x="8276" y="1213"/>
                  <a:pt x="8271" y="1212"/>
                  <a:pt x="8270" y="1210"/>
                </a:cubicBezTo>
                <a:cubicBezTo>
                  <a:pt x="8268" y="1208"/>
                  <a:pt x="8267" y="1202"/>
                  <a:pt x="8267" y="1192"/>
                </a:cubicBezTo>
                <a:cubicBezTo>
                  <a:pt x="8267" y="1190"/>
                  <a:pt x="8267" y="1188"/>
                  <a:pt x="8267" y="1187"/>
                </a:cubicBezTo>
                <a:lnTo>
                  <a:pt x="8273" y="1067"/>
                </a:lnTo>
                <a:cubicBezTo>
                  <a:pt x="8273" y="1054"/>
                  <a:pt x="8275" y="1045"/>
                  <a:pt x="8279" y="1041"/>
                </a:cubicBezTo>
                <a:cubicBezTo>
                  <a:pt x="8283" y="1037"/>
                  <a:pt x="8289" y="1035"/>
                  <a:pt x="8300" y="1035"/>
                </a:cubicBezTo>
                <a:close/>
                <a:moveTo>
                  <a:pt x="2534" y="1035"/>
                </a:moveTo>
                <a:cubicBezTo>
                  <a:pt x="2574" y="1035"/>
                  <a:pt x="2593" y="1065"/>
                  <a:pt x="2593" y="1124"/>
                </a:cubicBezTo>
                <a:cubicBezTo>
                  <a:pt x="2593" y="1156"/>
                  <a:pt x="2587" y="1179"/>
                  <a:pt x="2576" y="1192"/>
                </a:cubicBezTo>
                <a:cubicBezTo>
                  <a:pt x="2564" y="1206"/>
                  <a:pt x="2544" y="1213"/>
                  <a:pt x="2518" y="1213"/>
                </a:cubicBezTo>
                <a:cubicBezTo>
                  <a:pt x="2510" y="1213"/>
                  <a:pt x="2505" y="1212"/>
                  <a:pt x="2504" y="1210"/>
                </a:cubicBezTo>
                <a:cubicBezTo>
                  <a:pt x="2502" y="1208"/>
                  <a:pt x="2501" y="1202"/>
                  <a:pt x="2501" y="1192"/>
                </a:cubicBezTo>
                <a:cubicBezTo>
                  <a:pt x="2501" y="1190"/>
                  <a:pt x="2501" y="1188"/>
                  <a:pt x="2501" y="1187"/>
                </a:cubicBezTo>
                <a:lnTo>
                  <a:pt x="2507" y="1067"/>
                </a:lnTo>
                <a:cubicBezTo>
                  <a:pt x="2507" y="1054"/>
                  <a:pt x="2509" y="1045"/>
                  <a:pt x="2513" y="1041"/>
                </a:cubicBezTo>
                <a:cubicBezTo>
                  <a:pt x="2517" y="1037"/>
                  <a:pt x="2523" y="1035"/>
                  <a:pt x="2534" y="1035"/>
                </a:cubicBezTo>
                <a:close/>
                <a:moveTo>
                  <a:pt x="6779" y="1030"/>
                </a:moveTo>
                <a:cubicBezTo>
                  <a:pt x="6798" y="1030"/>
                  <a:pt x="6812" y="1038"/>
                  <a:pt x="6823" y="1053"/>
                </a:cubicBezTo>
                <a:cubicBezTo>
                  <a:pt x="6834" y="1068"/>
                  <a:pt x="6839" y="1091"/>
                  <a:pt x="6839" y="1121"/>
                </a:cubicBezTo>
                <a:cubicBezTo>
                  <a:pt x="6839" y="1152"/>
                  <a:pt x="6834" y="1174"/>
                  <a:pt x="6824" y="1188"/>
                </a:cubicBezTo>
                <a:cubicBezTo>
                  <a:pt x="6813" y="1201"/>
                  <a:pt x="6797" y="1208"/>
                  <a:pt x="6776" y="1208"/>
                </a:cubicBezTo>
                <a:cubicBezTo>
                  <a:pt x="6769" y="1208"/>
                  <a:pt x="6764" y="1206"/>
                  <a:pt x="6762" y="1201"/>
                </a:cubicBezTo>
                <a:cubicBezTo>
                  <a:pt x="6759" y="1197"/>
                  <a:pt x="6758" y="1187"/>
                  <a:pt x="6758" y="1172"/>
                </a:cubicBezTo>
                <a:lnTo>
                  <a:pt x="6758" y="1065"/>
                </a:lnTo>
                <a:cubicBezTo>
                  <a:pt x="6758" y="1050"/>
                  <a:pt x="6759" y="1040"/>
                  <a:pt x="6762" y="1036"/>
                </a:cubicBezTo>
                <a:cubicBezTo>
                  <a:pt x="6765" y="1032"/>
                  <a:pt x="6770" y="1030"/>
                  <a:pt x="6779" y="1030"/>
                </a:cubicBezTo>
                <a:close/>
                <a:moveTo>
                  <a:pt x="6860" y="908"/>
                </a:moveTo>
                <a:cubicBezTo>
                  <a:pt x="6844" y="908"/>
                  <a:pt x="6822" y="908"/>
                  <a:pt x="6795" y="909"/>
                </a:cubicBezTo>
                <a:cubicBezTo>
                  <a:pt x="6723" y="911"/>
                  <a:pt x="6672" y="912"/>
                  <a:pt x="6643" y="912"/>
                </a:cubicBezTo>
                <a:cubicBezTo>
                  <a:pt x="6605" y="912"/>
                  <a:pt x="6573" y="911"/>
                  <a:pt x="6546" y="910"/>
                </a:cubicBezTo>
                <a:cubicBezTo>
                  <a:pt x="6525" y="909"/>
                  <a:pt x="6510" y="908"/>
                  <a:pt x="6499" y="908"/>
                </a:cubicBezTo>
                <a:cubicBezTo>
                  <a:pt x="6475" y="908"/>
                  <a:pt x="6456" y="914"/>
                  <a:pt x="6440" y="925"/>
                </a:cubicBezTo>
                <a:cubicBezTo>
                  <a:pt x="6424" y="936"/>
                  <a:pt x="6416" y="951"/>
                  <a:pt x="6416" y="970"/>
                </a:cubicBezTo>
                <a:cubicBezTo>
                  <a:pt x="6416" y="993"/>
                  <a:pt x="6429" y="1011"/>
                  <a:pt x="6456" y="1022"/>
                </a:cubicBezTo>
                <a:cubicBezTo>
                  <a:pt x="6473" y="1030"/>
                  <a:pt x="6484" y="1039"/>
                  <a:pt x="6488" y="1050"/>
                </a:cubicBezTo>
                <a:cubicBezTo>
                  <a:pt x="6493" y="1062"/>
                  <a:pt x="6495" y="1087"/>
                  <a:pt x="6495" y="1125"/>
                </a:cubicBezTo>
                <a:cubicBezTo>
                  <a:pt x="6495" y="1235"/>
                  <a:pt x="6492" y="1327"/>
                  <a:pt x="6485" y="1402"/>
                </a:cubicBezTo>
                <a:cubicBezTo>
                  <a:pt x="6481" y="1450"/>
                  <a:pt x="6477" y="1481"/>
                  <a:pt x="6474" y="1494"/>
                </a:cubicBezTo>
                <a:cubicBezTo>
                  <a:pt x="6470" y="1507"/>
                  <a:pt x="6465" y="1516"/>
                  <a:pt x="6457" y="1522"/>
                </a:cubicBezTo>
                <a:cubicBezTo>
                  <a:pt x="6438" y="1534"/>
                  <a:pt x="6427" y="1544"/>
                  <a:pt x="6421" y="1551"/>
                </a:cubicBezTo>
                <a:cubicBezTo>
                  <a:pt x="6416" y="1557"/>
                  <a:pt x="6413" y="1567"/>
                  <a:pt x="6413" y="1578"/>
                </a:cubicBezTo>
                <a:cubicBezTo>
                  <a:pt x="6413" y="1597"/>
                  <a:pt x="6421" y="1612"/>
                  <a:pt x="6436" y="1626"/>
                </a:cubicBezTo>
                <a:cubicBezTo>
                  <a:pt x="6450" y="1638"/>
                  <a:pt x="6468" y="1644"/>
                  <a:pt x="6492" y="1644"/>
                </a:cubicBezTo>
                <a:cubicBezTo>
                  <a:pt x="6501" y="1644"/>
                  <a:pt x="6516" y="1643"/>
                  <a:pt x="6537" y="1641"/>
                </a:cubicBezTo>
                <a:cubicBezTo>
                  <a:pt x="6558" y="1640"/>
                  <a:pt x="6593" y="1639"/>
                  <a:pt x="6642" y="1638"/>
                </a:cubicBezTo>
                <a:lnTo>
                  <a:pt x="6711" y="1637"/>
                </a:lnTo>
                <a:cubicBezTo>
                  <a:pt x="6721" y="1638"/>
                  <a:pt x="6749" y="1639"/>
                  <a:pt x="6794" y="1641"/>
                </a:cubicBezTo>
                <a:cubicBezTo>
                  <a:pt x="6844" y="1642"/>
                  <a:pt x="6876" y="1643"/>
                  <a:pt x="6889" y="1643"/>
                </a:cubicBezTo>
                <a:cubicBezTo>
                  <a:pt x="6986" y="1643"/>
                  <a:pt x="7059" y="1615"/>
                  <a:pt x="7109" y="1558"/>
                </a:cubicBezTo>
                <a:cubicBezTo>
                  <a:pt x="7148" y="1515"/>
                  <a:pt x="7167" y="1467"/>
                  <a:pt x="7167" y="1415"/>
                </a:cubicBezTo>
                <a:cubicBezTo>
                  <a:pt x="7167" y="1371"/>
                  <a:pt x="7154" y="1334"/>
                  <a:pt x="7128" y="1304"/>
                </a:cubicBezTo>
                <a:cubicBezTo>
                  <a:pt x="7104" y="1276"/>
                  <a:pt x="7077" y="1256"/>
                  <a:pt x="7047" y="1243"/>
                </a:cubicBezTo>
                <a:cubicBezTo>
                  <a:pt x="7037" y="1239"/>
                  <a:pt x="7032" y="1235"/>
                  <a:pt x="7032" y="1231"/>
                </a:cubicBezTo>
                <a:cubicBezTo>
                  <a:pt x="7032" y="1226"/>
                  <a:pt x="7037" y="1221"/>
                  <a:pt x="7046" y="1213"/>
                </a:cubicBezTo>
                <a:cubicBezTo>
                  <a:pt x="7064" y="1199"/>
                  <a:pt x="7079" y="1179"/>
                  <a:pt x="7090" y="1155"/>
                </a:cubicBezTo>
                <a:cubicBezTo>
                  <a:pt x="7100" y="1131"/>
                  <a:pt x="7106" y="1106"/>
                  <a:pt x="7106" y="1081"/>
                </a:cubicBezTo>
                <a:cubicBezTo>
                  <a:pt x="7106" y="1030"/>
                  <a:pt x="7087" y="990"/>
                  <a:pt x="7051" y="959"/>
                </a:cubicBezTo>
                <a:cubicBezTo>
                  <a:pt x="7029" y="940"/>
                  <a:pt x="7004" y="927"/>
                  <a:pt x="6974" y="919"/>
                </a:cubicBezTo>
                <a:cubicBezTo>
                  <a:pt x="6944" y="911"/>
                  <a:pt x="6906" y="908"/>
                  <a:pt x="6860" y="908"/>
                </a:cubicBezTo>
                <a:close/>
                <a:moveTo>
                  <a:pt x="14320" y="905"/>
                </a:moveTo>
                <a:cubicBezTo>
                  <a:pt x="14303" y="905"/>
                  <a:pt x="14284" y="906"/>
                  <a:pt x="14262" y="908"/>
                </a:cubicBezTo>
                <a:cubicBezTo>
                  <a:pt x="14203" y="914"/>
                  <a:pt x="14169" y="917"/>
                  <a:pt x="14160" y="917"/>
                </a:cubicBezTo>
                <a:cubicBezTo>
                  <a:pt x="14152" y="917"/>
                  <a:pt x="14118" y="917"/>
                  <a:pt x="14059" y="918"/>
                </a:cubicBezTo>
                <a:lnTo>
                  <a:pt x="14024" y="918"/>
                </a:lnTo>
                <a:cubicBezTo>
                  <a:pt x="13991" y="917"/>
                  <a:pt x="13972" y="917"/>
                  <a:pt x="13966" y="917"/>
                </a:cubicBezTo>
                <a:cubicBezTo>
                  <a:pt x="13939" y="917"/>
                  <a:pt x="13918" y="922"/>
                  <a:pt x="13902" y="932"/>
                </a:cubicBezTo>
                <a:cubicBezTo>
                  <a:pt x="13887" y="941"/>
                  <a:pt x="13879" y="956"/>
                  <a:pt x="13879" y="975"/>
                </a:cubicBezTo>
                <a:cubicBezTo>
                  <a:pt x="13879" y="1003"/>
                  <a:pt x="13896" y="1021"/>
                  <a:pt x="13930" y="1031"/>
                </a:cubicBezTo>
                <a:cubicBezTo>
                  <a:pt x="13951" y="1037"/>
                  <a:pt x="13963" y="1043"/>
                  <a:pt x="13966" y="1051"/>
                </a:cubicBezTo>
                <a:cubicBezTo>
                  <a:pt x="13970" y="1058"/>
                  <a:pt x="13972" y="1078"/>
                  <a:pt x="13972" y="1111"/>
                </a:cubicBezTo>
                <a:lnTo>
                  <a:pt x="13972" y="1383"/>
                </a:lnTo>
                <a:cubicBezTo>
                  <a:pt x="13971" y="1446"/>
                  <a:pt x="13970" y="1482"/>
                  <a:pt x="13968" y="1493"/>
                </a:cubicBezTo>
                <a:cubicBezTo>
                  <a:pt x="13966" y="1503"/>
                  <a:pt x="13964" y="1510"/>
                  <a:pt x="13960" y="1513"/>
                </a:cubicBezTo>
                <a:cubicBezTo>
                  <a:pt x="13933" y="1525"/>
                  <a:pt x="13916" y="1535"/>
                  <a:pt x="13909" y="1542"/>
                </a:cubicBezTo>
                <a:cubicBezTo>
                  <a:pt x="13903" y="1549"/>
                  <a:pt x="13899" y="1559"/>
                  <a:pt x="13899" y="1572"/>
                </a:cubicBezTo>
                <a:cubicBezTo>
                  <a:pt x="13899" y="1623"/>
                  <a:pt x="13967" y="1648"/>
                  <a:pt x="14101" y="1648"/>
                </a:cubicBezTo>
                <a:cubicBezTo>
                  <a:pt x="14164" y="1648"/>
                  <a:pt x="14213" y="1642"/>
                  <a:pt x="14249" y="1629"/>
                </a:cubicBezTo>
                <a:cubicBezTo>
                  <a:pt x="14285" y="1616"/>
                  <a:pt x="14303" y="1597"/>
                  <a:pt x="14303" y="1570"/>
                </a:cubicBezTo>
                <a:cubicBezTo>
                  <a:pt x="14303" y="1552"/>
                  <a:pt x="14291" y="1537"/>
                  <a:pt x="14268" y="1524"/>
                </a:cubicBezTo>
                <a:cubicBezTo>
                  <a:pt x="14250" y="1515"/>
                  <a:pt x="14239" y="1507"/>
                  <a:pt x="14235" y="1500"/>
                </a:cubicBezTo>
                <a:cubicBezTo>
                  <a:pt x="14230" y="1493"/>
                  <a:pt x="14228" y="1483"/>
                  <a:pt x="14227" y="1468"/>
                </a:cubicBezTo>
                <a:lnTo>
                  <a:pt x="14224" y="1387"/>
                </a:lnTo>
                <a:lnTo>
                  <a:pt x="14224" y="1380"/>
                </a:lnTo>
                <a:cubicBezTo>
                  <a:pt x="14224" y="1376"/>
                  <a:pt x="14225" y="1374"/>
                  <a:pt x="14228" y="1374"/>
                </a:cubicBezTo>
                <a:cubicBezTo>
                  <a:pt x="14231" y="1374"/>
                  <a:pt x="14239" y="1375"/>
                  <a:pt x="14252" y="1376"/>
                </a:cubicBezTo>
                <a:cubicBezTo>
                  <a:pt x="14279" y="1378"/>
                  <a:pt x="14302" y="1379"/>
                  <a:pt x="14321" y="1379"/>
                </a:cubicBezTo>
                <a:cubicBezTo>
                  <a:pt x="14396" y="1379"/>
                  <a:pt x="14459" y="1359"/>
                  <a:pt x="14512" y="1318"/>
                </a:cubicBezTo>
                <a:cubicBezTo>
                  <a:pt x="14569" y="1273"/>
                  <a:pt x="14597" y="1214"/>
                  <a:pt x="14597" y="1140"/>
                </a:cubicBezTo>
                <a:cubicBezTo>
                  <a:pt x="14597" y="1049"/>
                  <a:pt x="14557" y="983"/>
                  <a:pt x="14476" y="941"/>
                </a:cubicBezTo>
                <a:cubicBezTo>
                  <a:pt x="14430" y="917"/>
                  <a:pt x="14378" y="905"/>
                  <a:pt x="14320" y="905"/>
                </a:cubicBezTo>
                <a:close/>
                <a:moveTo>
                  <a:pt x="8383" y="902"/>
                </a:moveTo>
                <a:cubicBezTo>
                  <a:pt x="8371" y="902"/>
                  <a:pt x="8347" y="904"/>
                  <a:pt x="8311" y="906"/>
                </a:cubicBezTo>
                <a:cubicBezTo>
                  <a:pt x="8262" y="910"/>
                  <a:pt x="8222" y="912"/>
                  <a:pt x="8190" y="912"/>
                </a:cubicBezTo>
                <a:cubicBezTo>
                  <a:pt x="8171" y="912"/>
                  <a:pt x="8157" y="912"/>
                  <a:pt x="8150" y="911"/>
                </a:cubicBezTo>
                <a:cubicBezTo>
                  <a:pt x="8103" y="908"/>
                  <a:pt x="8074" y="906"/>
                  <a:pt x="8064" y="906"/>
                </a:cubicBezTo>
                <a:cubicBezTo>
                  <a:pt x="8037" y="906"/>
                  <a:pt x="8016" y="908"/>
                  <a:pt x="8000" y="912"/>
                </a:cubicBezTo>
                <a:cubicBezTo>
                  <a:pt x="7980" y="917"/>
                  <a:pt x="7965" y="925"/>
                  <a:pt x="7953" y="936"/>
                </a:cubicBezTo>
                <a:cubicBezTo>
                  <a:pt x="7942" y="947"/>
                  <a:pt x="7936" y="961"/>
                  <a:pt x="7936" y="976"/>
                </a:cubicBezTo>
                <a:cubicBezTo>
                  <a:pt x="7936" y="988"/>
                  <a:pt x="7939" y="998"/>
                  <a:pt x="7946" y="1006"/>
                </a:cubicBezTo>
                <a:cubicBezTo>
                  <a:pt x="7952" y="1014"/>
                  <a:pt x="7963" y="1021"/>
                  <a:pt x="7977" y="1028"/>
                </a:cubicBezTo>
                <a:cubicBezTo>
                  <a:pt x="7992" y="1035"/>
                  <a:pt x="8002" y="1047"/>
                  <a:pt x="8006" y="1062"/>
                </a:cubicBezTo>
                <a:cubicBezTo>
                  <a:pt x="8010" y="1077"/>
                  <a:pt x="8012" y="1108"/>
                  <a:pt x="8012" y="1155"/>
                </a:cubicBezTo>
                <a:cubicBezTo>
                  <a:pt x="8012" y="1305"/>
                  <a:pt x="8012" y="1392"/>
                  <a:pt x="8010" y="1416"/>
                </a:cubicBezTo>
                <a:cubicBezTo>
                  <a:pt x="8008" y="1449"/>
                  <a:pt x="8004" y="1472"/>
                  <a:pt x="8000" y="1485"/>
                </a:cubicBezTo>
                <a:cubicBezTo>
                  <a:pt x="7995" y="1497"/>
                  <a:pt x="7986" y="1507"/>
                  <a:pt x="7973" y="1516"/>
                </a:cubicBezTo>
                <a:cubicBezTo>
                  <a:pt x="7958" y="1526"/>
                  <a:pt x="7949" y="1534"/>
                  <a:pt x="7944" y="1540"/>
                </a:cubicBezTo>
                <a:cubicBezTo>
                  <a:pt x="7939" y="1546"/>
                  <a:pt x="7936" y="1555"/>
                  <a:pt x="7936" y="1565"/>
                </a:cubicBezTo>
                <a:cubicBezTo>
                  <a:pt x="7936" y="1621"/>
                  <a:pt x="8004" y="1648"/>
                  <a:pt x="8139" y="1648"/>
                </a:cubicBezTo>
                <a:cubicBezTo>
                  <a:pt x="8209" y="1648"/>
                  <a:pt x="8259" y="1643"/>
                  <a:pt x="8291" y="1633"/>
                </a:cubicBezTo>
                <a:cubicBezTo>
                  <a:pt x="8323" y="1622"/>
                  <a:pt x="8339" y="1603"/>
                  <a:pt x="8339" y="1575"/>
                </a:cubicBezTo>
                <a:cubicBezTo>
                  <a:pt x="8339" y="1552"/>
                  <a:pt x="8326" y="1534"/>
                  <a:pt x="8299" y="1519"/>
                </a:cubicBezTo>
                <a:cubicBezTo>
                  <a:pt x="8293" y="1516"/>
                  <a:pt x="8289" y="1513"/>
                  <a:pt x="8286" y="1510"/>
                </a:cubicBezTo>
                <a:cubicBezTo>
                  <a:pt x="8284" y="1507"/>
                  <a:pt x="8282" y="1503"/>
                  <a:pt x="8280" y="1496"/>
                </a:cubicBezTo>
                <a:cubicBezTo>
                  <a:pt x="8275" y="1474"/>
                  <a:pt x="8272" y="1441"/>
                  <a:pt x="8272" y="1397"/>
                </a:cubicBezTo>
                <a:cubicBezTo>
                  <a:pt x="8272" y="1370"/>
                  <a:pt x="8274" y="1354"/>
                  <a:pt x="8276" y="1349"/>
                </a:cubicBezTo>
                <a:cubicBezTo>
                  <a:pt x="8278" y="1344"/>
                  <a:pt x="8283" y="1341"/>
                  <a:pt x="8292" y="1341"/>
                </a:cubicBezTo>
                <a:cubicBezTo>
                  <a:pt x="8311" y="1342"/>
                  <a:pt x="8326" y="1348"/>
                  <a:pt x="8337" y="1360"/>
                </a:cubicBezTo>
                <a:cubicBezTo>
                  <a:pt x="8347" y="1372"/>
                  <a:pt x="8356" y="1393"/>
                  <a:pt x="8364" y="1424"/>
                </a:cubicBezTo>
                <a:cubicBezTo>
                  <a:pt x="8376" y="1475"/>
                  <a:pt x="8387" y="1513"/>
                  <a:pt x="8397" y="1538"/>
                </a:cubicBezTo>
                <a:cubicBezTo>
                  <a:pt x="8406" y="1563"/>
                  <a:pt x="8418" y="1584"/>
                  <a:pt x="8432" y="1601"/>
                </a:cubicBezTo>
                <a:cubicBezTo>
                  <a:pt x="8463" y="1639"/>
                  <a:pt x="8514" y="1658"/>
                  <a:pt x="8585" y="1658"/>
                </a:cubicBezTo>
                <a:cubicBezTo>
                  <a:pt x="8637" y="1658"/>
                  <a:pt x="8675" y="1651"/>
                  <a:pt x="8698" y="1638"/>
                </a:cubicBezTo>
                <a:cubicBezTo>
                  <a:pt x="8719" y="1630"/>
                  <a:pt x="8735" y="1620"/>
                  <a:pt x="8744" y="1608"/>
                </a:cubicBezTo>
                <a:cubicBezTo>
                  <a:pt x="8754" y="1595"/>
                  <a:pt x="8759" y="1582"/>
                  <a:pt x="8759" y="1569"/>
                </a:cubicBezTo>
                <a:cubicBezTo>
                  <a:pt x="8759" y="1559"/>
                  <a:pt x="8756" y="1550"/>
                  <a:pt x="8750" y="1541"/>
                </a:cubicBezTo>
                <a:cubicBezTo>
                  <a:pt x="8745" y="1533"/>
                  <a:pt x="8738" y="1527"/>
                  <a:pt x="8731" y="1525"/>
                </a:cubicBezTo>
                <a:cubicBezTo>
                  <a:pt x="8710" y="1519"/>
                  <a:pt x="8697" y="1513"/>
                  <a:pt x="8692" y="1508"/>
                </a:cubicBezTo>
                <a:cubicBezTo>
                  <a:pt x="8688" y="1503"/>
                  <a:pt x="8684" y="1489"/>
                  <a:pt x="8681" y="1469"/>
                </a:cubicBezTo>
                <a:cubicBezTo>
                  <a:pt x="8674" y="1413"/>
                  <a:pt x="8661" y="1371"/>
                  <a:pt x="8643" y="1342"/>
                </a:cubicBezTo>
                <a:cubicBezTo>
                  <a:pt x="8625" y="1314"/>
                  <a:pt x="8599" y="1294"/>
                  <a:pt x="8566" y="1283"/>
                </a:cubicBezTo>
                <a:cubicBezTo>
                  <a:pt x="8549" y="1276"/>
                  <a:pt x="8540" y="1270"/>
                  <a:pt x="8540" y="1264"/>
                </a:cubicBezTo>
                <a:cubicBezTo>
                  <a:pt x="8540" y="1261"/>
                  <a:pt x="8544" y="1258"/>
                  <a:pt x="8551" y="1254"/>
                </a:cubicBezTo>
                <a:cubicBezTo>
                  <a:pt x="8579" y="1240"/>
                  <a:pt x="8601" y="1219"/>
                  <a:pt x="8618" y="1191"/>
                </a:cubicBezTo>
                <a:cubicBezTo>
                  <a:pt x="8634" y="1164"/>
                  <a:pt x="8642" y="1133"/>
                  <a:pt x="8642" y="1099"/>
                </a:cubicBezTo>
                <a:cubicBezTo>
                  <a:pt x="8642" y="1039"/>
                  <a:pt x="8619" y="992"/>
                  <a:pt x="8572" y="958"/>
                </a:cubicBezTo>
                <a:cubicBezTo>
                  <a:pt x="8522" y="921"/>
                  <a:pt x="8459" y="902"/>
                  <a:pt x="8383" y="902"/>
                </a:cubicBezTo>
                <a:close/>
                <a:moveTo>
                  <a:pt x="2617" y="902"/>
                </a:moveTo>
                <a:cubicBezTo>
                  <a:pt x="2605" y="902"/>
                  <a:pt x="2581" y="904"/>
                  <a:pt x="2545" y="906"/>
                </a:cubicBezTo>
                <a:cubicBezTo>
                  <a:pt x="2496" y="910"/>
                  <a:pt x="2456" y="912"/>
                  <a:pt x="2424" y="912"/>
                </a:cubicBezTo>
                <a:cubicBezTo>
                  <a:pt x="2405" y="912"/>
                  <a:pt x="2391" y="912"/>
                  <a:pt x="2384" y="911"/>
                </a:cubicBezTo>
                <a:cubicBezTo>
                  <a:pt x="2337" y="908"/>
                  <a:pt x="2308" y="906"/>
                  <a:pt x="2298" y="906"/>
                </a:cubicBezTo>
                <a:cubicBezTo>
                  <a:pt x="2271" y="906"/>
                  <a:pt x="2250" y="908"/>
                  <a:pt x="2234" y="912"/>
                </a:cubicBezTo>
                <a:cubicBezTo>
                  <a:pt x="2214" y="917"/>
                  <a:pt x="2199" y="925"/>
                  <a:pt x="2187" y="936"/>
                </a:cubicBezTo>
                <a:cubicBezTo>
                  <a:pt x="2176" y="947"/>
                  <a:pt x="2170" y="961"/>
                  <a:pt x="2170" y="976"/>
                </a:cubicBezTo>
                <a:cubicBezTo>
                  <a:pt x="2170" y="988"/>
                  <a:pt x="2173" y="998"/>
                  <a:pt x="2180" y="1006"/>
                </a:cubicBezTo>
                <a:cubicBezTo>
                  <a:pt x="2186" y="1014"/>
                  <a:pt x="2197" y="1021"/>
                  <a:pt x="2211" y="1028"/>
                </a:cubicBezTo>
                <a:cubicBezTo>
                  <a:pt x="2226" y="1035"/>
                  <a:pt x="2236" y="1047"/>
                  <a:pt x="2240" y="1062"/>
                </a:cubicBezTo>
                <a:cubicBezTo>
                  <a:pt x="2244" y="1077"/>
                  <a:pt x="2246" y="1108"/>
                  <a:pt x="2246" y="1155"/>
                </a:cubicBezTo>
                <a:cubicBezTo>
                  <a:pt x="2246" y="1305"/>
                  <a:pt x="2246" y="1392"/>
                  <a:pt x="2244" y="1416"/>
                </a:cubicBezTo>
                <a:cubicBezTo>
                  <a:pt x="2242" y="1449"/>
                  <a:pt x="2238" y="1472"/>
                  <a:pt x="2234" y="1485"/>
                </a:cubicBezTo>
                <a:cubicBezTo>
                  <a:pt x="2229" y="1497"/>
                  <a:pt x="2220" y="1507"/>
                  <a:pt x="2207" y="1516"/>
                </a:cubicBezTo>
                <a:cubicBezTo>
                  <a:pt x="2192" y="1526"/>
                  <a:pt x="2183" y="1534"/>
                  <a:pt x="2178" y="1540"/>
                </a:cubicBezTo>
                <a:cubicBezTo>
                  <a:pt x="2173" y="1546"/>
                  <a:pt x="2170" y="1555"/>
                  <a:pt x="2170" y="1565"/>
                </a:cubicBezTo>
                <a:cubicBezTo>
                  <a:pt x="2170" y="1621"/>
                  <a:pt x="2238" y="1648"/>
                  <a:pt x="2373" y="1648"/>
                </a:cubicBezTo>
                <a:cubicBezTo>
                  <a:pt x="2443" y="1648"/>
                  <a:pt x="2493" y="1643"/>
                  <a:pt x="2525" y="1633"/>
                </a:cubicBezTo>
                <a:cubicBezTo>
                  <a:pt x="2557" y="1622"/>
                  <a:pt x="2573" y="1603"/>
                  <a:pt x="2573" y="1575"/>
                </a:cubicBezTo>
                <a:cubicBezTo>
                  <a:pt x="2573" y="1552"/>
                  <a:pt x="2560" y="1534"/>
                  <a:pt x="2533" y="1519"/>
                </a:cubicBezTo>
                <a:cubicBezTo>
                  <a:pt x="2527" y="1516"/>
                  <a:pt x="2523" y="1513"/>
                  <a:pt x="2520" y="1510"/>
                </a:cubicBezTo>
                <a:cubicBezTo>
                  <a:pt x="2518" y="1507"/>
                  <a:pt x="2516" y="1503"/>
                  <a:pt x="2514" y="1496"/>
                </a:cubicBezTo>
                <a:cubicBezTo>
                  <a:pt x="2509" y="1474"/>
                  <a:pt x="2506" y="1441"/>
                  <a:pt x="2506" y="1397"/>
                </a:cubicBezTo>
                <a:cubicBezTo>
                  <a:pt x="2506" y="1370"/>
                  <a:pt x="2508" y="1354"/>
                  <a:pt x="2510" y="1349"/>
                </a:cubicBezTo>
                <a:cubicBezTo>
                  <a:pt x="2512" y="1344"/>
                  <a:pt x="2517" y="1341"/>
                  <a:pt x="2526" y="1341"/>
                </a:cubicBezTo>
                <a:cubicBezTo>
                  <a:pt x="2545" y="1342"/>
                  <a:pt x="2560" y="1348"/>
                  <a:pt x="2571" y="1360"/>
                </a:cubicBezTo>
                <a:cubicBezTo>
                  <a:pt x="2581" y="1372"/>
                  <a:pt x="2590" y="1393"/>
                  <a:pt x="2598" y="1424"/>
                </a:cubicBezTo>
                <a:cubicBezTo>
                  <a:pt x="2610" y="1475"/>
                  <a:pt x="2621" y="1513"/>
                  <a:pt x="2631" y="1538"/>
                </a:cubicBezTo>
                <a:cubicBezTo>
                  <a:pt x="2640" y="1563"/>
                  <a:pt x="2652" y="1584"/>
                  <a:pt x="2666" y="1601"/>
                </a:cubicBezTo>
                <a:cubicBezTo>
                  <a:pt x="2697" y="1639"/>
                  <a:pt x="2748" y="1658"/>
                  <a:pt x="2819" y="1658"/>
                </a:cubicBezTo>
                <a:cubicBezTo>
                  <a:pt x="2871" y="1658"/>
                  <a:pt x="2909" y="1651"/>
                  <a:pt x="2932" y="1638"/>
                </a:cubicBezTo>
                <a:cubicBezTo>
                  <a:pt x="2953" y="1630"/>
                  <a:pt x="2969" y="1620"/>
                  <a:pt x="2978" y="1608"/>
                </a:cubicBezTo>
                <a:cubicBezTo>
                  <a:pt x="2988" y="1595"/>
                  <a:pt x="2993" y="1582"/>
                  <a:pt x="2993" y="1569"/>
                </a:cubicBezTo>
                <a:cubicBezTo>
                  <a:pt x="2993" y="1559"/>
                  <a:pt x="2990" y="1550"/>
                  <a:pt x="2984" y="1541"/>
                </a:cubicBezTo>
                <a:cubicBezTo>
                  <a:pt x="2979" y="1533"/>
                  <a:pt x="2972" y="1527"/>
                  <a:pt x="2965" y="1525"/>
                </a:cubicBezTo>
                <a:cubicBezTo>
                  <a:pt x="2944" y="1519"/>
                  <a:pt x="2931" y="1513"/>
                  <a:pt x="2926" y="1508"/>
                </a:cubicBezTo>
                <a:cubicBezTo>
                  <a:pt x="2922" y="1503"/>
                  <a:pt x="2918" y="1489"/>
                  <a:pt x="2915" y="1469"/>
                </a:cubicBezTo>
                <a:cubicBezTo>
                  <a:pt x="2908" y="1413"/>
                  <a:pt x="2895" y="1371"/>
                  <a:pt x="2877" y="1342"/>
                </a:cubicBezTo>
                <a:cubicBezTo>
                  <a:pt x="2859" y="1314"/>
                  <a:pt x="2833" y="1294"/>
                  <a:pt x="2800" y="1283"/>
                </a:cubicBezTo>
                <a:cubicBezTo>
                  <a:pt x="2783" y="1276"/>
                  <a:pt x="2774" y="1270"/>
                  <a:pt x="2774" y="1264"/>
                </a:cubicBezTo>
                <a:cubicBezTo>
                  <a:pt x="2774" y="1261"/>
                  <a:pt x="2778" y="1258"/>
                  <a:pt x="2785" y="1254"/>
                </a:cubicBezTo>
                <a:cubicBezTo>
                  <a:pt x="2813" y="1240"/>
                  <a:pt x="2835" y="1219"/>
                  <a:pt x="2852" y="1191"/>
                </a:cubicBezTo>
                <a:cubicBezTo>
                  <a:pt x="2868" y="1164"/>
                  <a:pt x="2876" y="1133"/>
                  <a:pt x="2876" y="1099"/>
                </a:cubicBezTo>
                <a:cubicBezTo>
                  <a:pt x="2876" y="1039"/>
                  <a:pt x="2853" y="992"/>
                  <a:pt x="2806" y="958"/>
                </a:cubicBezTo>
                <a:cubicBezTo>
                  <a:pt x="2756" y="921"/>
                  <a:pt x="2693" y="902"/>
                  <a:pt x="2617" y="902"/>
                </a:cubicBezTo>
                <a:close/>
                <a:moveTo>
                  <a:pt x="9420" y="900"/>
                </a:moveTo>
                <a:cubicBezTo>
                  <a:pt x="9371" y="900"/>
                  <a:pt x="9337" y="902"/>
                  <a:pt x="9317" y="905"/>
                </a:cubicBezTo>
                <a:cubicBezTo>
                  <a:pt x="9254" y="914"/>
                  <a:pt x="9222" y="938"/>
                  <a:pt x="9222" y="977"/>
                </a:cubicBezTo>
                <a:cubicBezTo>
                  <a:pt x="9222" y="990"/>
                  <a:pt x="9226" y="1001"/>
                  <a:pt x="9234" y="1010"/>
                </a:cubicBezTo>
                <a:cubicBezTo>
                  <a:pt x="9241" y="1019"/>
                  <a:pt x="9253" y="1027"/>
                  <a:pt x="9270" y="1036"/>
                </a:cubicBezTo>
                <a:cubicBezTo>
                  <a:pt x="9282" y="1041"/>
                  <a:pt x="9290" y="1047"/>
                  <a:pt x="9295" y="1053"/>
                </a:cubicBezTo>
                <a:cubicBezTo>
                  <a:pt x="9300" y="1059"/>
                  <a:pt x="9304" y="1069"/>
                  <a:pt x="9307" y="1082"/>
                </a:cubicBezTo>
                <a:cubicBezTo>
                  <a:pt x="9318" y="1122"/>
                  <a:pt x="9323" y="1186"/>
                  <a:pt x="9323" y="1274"/>
                </a:cubicBezTo>
                <a:cubicBezTo>
                  <a:pt x="9323" y="1356"/>
                  <a:pt x="9320" y="1420"/>
                  <a:pt x="9314" y="1464"/>
                </a:cubicBezTo>
                <a:cubicBezTo>
                  <a:pt x="9311" y="1486"/>
                  <a:pt x="9303" y="1501"/>
                  <a:pt x="9290" y="1508"/>
                </a:cubicBezTo>
                <a:cubicBezTo>
                  <a:pt x="9272" y="1519"/>
                  <a:pt x="9260" y="1528"/>
                  <a:pt x="9254" y="1535"/>
                </a:cubicBezTo>
                <a:cubicBezTo>
                  <a:pt x="9248" y="1542"/>
                  <a:pt x="9245" y="1553"/>
                  <a:pt x="9245" y="1567"/>
                </a:cubicBezTo>
                <a:cubicBezTo>
                  <a:pt x="9245" y="1594"/>
                  <a:pt x="9259" y="1614"/>
                  <a:pt x="9287" y="1628"/>
                </a:cubicBezTo>
                <a:cubicBezTo>
                  <a:pt x="9316" y="1642"/>
                  <a:pt x="9354" y="1648"/>
                  <a:pt x="9403" y="1648"/>
                </a:cubicBezTo>
                <a:cubicBezTo>
                  <a:pt x="9513" y="1648"/>
                  <a:pt x="9568" y="1621"/>
                  <a:pt x="9568" y="1565"/>
                </a:cubicBezTo>
                <a:cubicBezTo>
                  <a:pt x="9568" y="1543"/>
                  <a:pt x="9555" y="1526"/>
                  <a:pt x="9527" y="1512"/>
                </a:cubicBezTo>
                <a:cubicBezTo>
                  <a:pt x="9514" y="1505"/>
                  <a:pt x="9505" y="1494"/>
                  <a:pt x="9500" y="1478"/>
                </a:cubicBezTo>
                <a:cubicBezTo>
                  <a:pt x="9495" y="1463"/>
                  <a:pt x="9493" y="1431"/>
                  <a:pt x="9493" y="1384"/>
                </a:cubicBezTo>
                <a:cubicBezTo>
                  <a:pt x="9493" y="1333"/>
                  <a:pt x="9499" y="1308"/>
                  <a:pt x="9513" y="1308"/>
                </a:cubicBezTo>
                <a:cubicBezTo>
                  <a:pt x="9524" y="1308"/>
                  <a:pt x="9540" y="1316"/>
                  <a:pt x="9559" y="1334"/>
                </a:cubicBezTo>
                <a:lnTo>
                  <a:pt x="9866" y="1608"/>
                </a:lnTo>
                <a:cubicBezTo>
                  <a:pt x="9884" y="1625"/>
                  <a:pt x="9898" y="1636"/>
                  <a:pt x="9907" y="1641"/>
                </a:cubicBezTo>
                <a:cubicBezTo>
                  <a:pt x="9916" y="1646"/>
                  <a:pt x="9927" y="1649"/>
                  <a:pt x="9939" y="1649"/>
                </a:cubicBezTo>
                <a:cubicBezTo>
                  <a:pt x="9969" y="1649"/>
                  <a:pt x="9990" y="1630"/>
                  <a:pt x="10000" y="1591"/>
                </a:cubicBezTo>
                <a:cubicBezTo>
                  <a:pt x="10008" y="1563"/>
                  <a:pt x="10012" y="1518"/>
                  <a:pt x="10012" y="1456"/>
                </a:cubicBezTo>
                <a:cubicBezTo>
                  <a:pt x="10011" y="1419"/>
                  <a:pt x="10011" y="1384"/>
                  <a:pt x="10011" y="1350"/>
                </a:cubicBezTo>
                <a:lnTo>
                  <a:pt x="10011" y="1182"/>
                </a:lnTo>
                <a:cubicBezTo>
                  <a:pt x="10012" y="1120"/>
                  <a:pt x="10015" y="1080"/>
                  <a:pt x="10022" y="1064"/>
                </a:cubicBezTo>
                <a:cubicBezTo>
                  <a:pt x="10026" y="1054"/>
                  <a:pt x="10029" y="1048"/>
                  <a:pt x="10032" y="1045"/>
                </a:cubicBezTo>
                <a:cubicBezTo>
                  <a:pt x="10035" y="1042"/>
                  <a:pt x="10041" y="1039"/>
                  <a:pt x="10050" y="1035"/>
                </a:cubicBezTo>
                <a:cubicBezTo>
                  <a:pt x="10080" y="1022"/>
                  <a:pt x="10096" y="1002"/>
                  <a:pt x="10096" y="974"/>
                </a:cubicBezTo>
                <a:cubicBezTo>
                  <a:pt x="10096" y="943"/>
                  <a:pt x="10077" y="921"/>
                  <a:pt x="10040" y="910"/>
                </a:cubicBezTo>
                <a:cubicBezTo>
                  <a:pt x="10019" y="904"/>
                  <a:pt x="9982" y="900"/>
                  <a:pt x="9929" y="900"/>
                </a:cubicBezTo>
                <a:cubicBezTo>
                  <a:pt x="9888" y="900"/>
                  <a:pt x="9859" y="902"/>
                  <a:pt x="9842" y="906"/>
                </a:cubicBezTo>
                <a:cubicBezTo>
                  <a:pt x="9796" y="915"/>
                  <a:pt x="9774" y="937"/>
                  <a:pt x="9774" y="971"/>
                </a:cubicBezTo>
                <a:cubicBezTo>
                  <a:pt x="9774" y="986"/>
                  <a:pt x="9777" y="997"/>
                  <a:pt x="9784" y="1006"/>
                </a:cubicBezTo>
                <a:cubicBezTo>
                  <a:pt x="9790" y="1015"/>
                  <a:pt x="9801" y="1024"/>
                  <a:pt x="9816" y="1031"/>
                </a:cubicBezTo>
                <a:cubicBezTo>
                  <a:pt x="9830" y="1038"/>
                  <a:pt x="9839" y="1048"/>
                  <a:pt x="9844" y="1062"/>
                </a:cubicBezTo>
                <a:cubicBezTo>
                  <a:pt x="9848" y="1075"/>
                  <a:pt x="9851" y="1103"/>
                  <a:pt x="9851" y="1146"/>
                </a:cubicBezTo>
                <a:cubicBezTo>
                  <a:pt x="9851" y="1177"/>
                  <a:pt x="9845" y="1193"/>
                  <a:pt x="9835" y="1193"/>
                </a:cubicBezTo>
                <a:cubicBezTo>
                  <a:pt x="9827" y="1193"/>
                  <a:pt x="9812" y="1183"/>
                  <a:pt x="9790" y="1164"/>
                </a:cubicBezTo>
                <a:lnTo>
                  <a:pt x="9532" y="939"/>
                </a:lnTo>
                <a:cubicBezTo>
                  <a:pt x="9514" y="923"/>
                  <a:pt x="9498" y="912"/>
                  <a:pt x="9484" y="908"/>
                </a:cubicBezTo>
                <a:cubicBezTo>
                  <a:pt x="9470" y="903"/>
                  <a:pt x="9449" y="900"/>
                  <a:pt x="9420" y="900"/>
                </a:cubicBezTo>
                <a:close/>
                <a:moveTo>
                  <a:pt x="9014" y="900"/>
                </a:moveTo>
                <a:cubicBezTo>
                  <a:pt x="8969" y="900"/>
                  <a:pt x="8924" y="905"/>
                  <a:pt x="8878" y="914"/>
                </a:cubicBezTo>
                <a:cubicBezTo>
                  <a:pt x="8842" y="921"/>
                  <a:pt x="8816" y="929"/>
                  <a:pt x="8800" y="940"/>
                </a:cubicBezTo>
                <a:cubicBezTo>
                  <a:pt x="8783" y="950"/>
                  <a:pt x="8775" y="964"/>
                  <a:pt x="8775" y="982"/>
                </a:cubicBezTo>
                <a:cubicBezTo>
                  <a:pt x="8775" y="995"/>
                  <a:pt x="8778" y="1004"/>
                  <a:pt x="8784" y="1012"/>
                </a:cubicBezTo>
                <a:cubicBezTo>
                  <a:pt x="8790" y="1020"/>
                  <a:pt x="8800" y="1028"/>
                  <a:pt x="8814" y="1038"/>
                </a:cubicBezTo>
                <a:cubicBezTo>
                  <a:pt x="8831" y="1048"/>
                  <a:pt x="8842" y="1061"/>
                  <a:pt x="8847" y="1074"/>
                </a:cubicBezTo>
                <a:cubicBezTo>
                  <a:pt x="8855" y="1096"/>
                  <a:pt x="8859" y="1150"/>
                  <a:pt x="8859" y="1237"/>
                </a:cubicBezTo>
                <a:cubicBezTo>
                  <a:pt x="8859" y="1364"/>
                  <a:pt x="8855" y="1447"/>
                  <a:pt x="8849" y="1486"/>
                </a:cubicBezTo>
                <a:cubicBezTo>
                  <a:pt x="8846" y="1501"/>
                  <a:pt x="8838" y="1513"/>
                  <a:pt x="8824" y="1521"/>
                </a:cubicBezTo>
                <a:cubicBezTo>
                  <a:pt x="8799" y="1537"/>
                  <a:pt x="8786" y="1554"/>
                  <a:pt x="8786" y="1573"/>
                </a:cubicBezTo>
                <a:cubicBezTo>
                  <a:pt x="8786" y="1623"/>
                  <a:pt x="8846" y="1648"/>
                  <a:pt x="8965" y="1648"/>
                </a:cubicBezTo>
                <a:cubicBezTo>
                  <a:pt x="9032" y="1648"/>
                  <a:pt x="9089" y="1643"/>
                  <a:pt x="9135" y="1632"/>
                </a:cubicBezTo>
                <a:cubicBezTo>
                  <a:pt x="9183" y="1620"/>
                  <a:pt x="9207" y="1597"/>
                  <a:pt x="9207" y="1564"/>
                </a:cubicBezTo>
                <a:cubicBezTo>
                  <a:pt x="9207" y="1540"/>
                  <a:pt x="9193" y="1522"/>
                  <a:pt x="9166" y="1510"/>
                </a:cubicBezTo>
                <a:cubicBezTo>
                  <a:pt x="9155" y="1504"/>
                  <a:pt x="9148" y="1500"/>
                  <a:pt x="9144" y="1496"/>
                </a:cubicBezTo>
                <a:cubicBezTo>
                  <a:pt x="9140" y="1491"/>
                  <a:pt x="9137" y="1484"/>
                  <a:pt x="9134" y="1474"/>
                </a:cubicBezTo>
                <a:cubicBezTo>
                  <a:pt x="9128" y="1446"/>
                  <a:pt x="9125" y="1365"/>
                  <a:pt x="9125" y="1234"/>
                </a:cubicBezTo>
                <a:cubicBezTo>
                  <a:pt x="9125" y="1156"/>
                  <a:pt x="9128" y="1105"/>
                  <a:pt x="9132" y="1081"/>
                </a:cubicBezTo>
                <a:cubicBezTo>
                  <a:pt x="9137" y="1056"/>
                  <a:pt x="9145" y="1041"/>
                  <a:pt x="9158" y="1035"/>
                </a:cubicBezTo>
                <a:cubicBezTo>
                  <a:pt x="9178" y="1024"/>
                  <a:pt x="9191" y="1016"/>
                  <a:pt x="9197" y="1009"/>
                </a:cubicBezTo>
                <a:cubicBezTo>
                  <a:pt x="9203" y="1003"/>
                  <a:pt x="9207" y="993"/>
                  <a:pt x="9207" y="980"/>
                </a:cubicBezTo>
                <a:cubicBezTo>
                  <a:pt x="9207" y="945"/>
                  <a:pt x="9180" y="921"/>
                  <a:pt x="9127" y="911"/>
                </a:cubicBezTo>
                <a:cubicBezTo>
                  <a:pt x="9091" y="904"/>
                  <a:pt x="9054" y="900"/>
                  <a:pt x="9014" y="900"/>
                </a:cubicBezTo>
                <a:close/>
                <a:moveTo>
                  <a:pt x="5647" y="900"/>
                </a:moveTo>
                <a:cubicBezTo>
                  <a:pt x="5630" y="900"/>
                  <a:pt x="5608" y="902"/>
                  <a:pt x="5581" y="905"/>
                </a:cubicBezTo>
                <a:cubicBezTo>
                  <a:pt x="5555" y="909"/>
                  <a:pt x="5533" y="913"/>
                  <a:pt x="5515" y="919"/>
                </a:cubicBezTo>
                <a:cubicBezTo>
                  <a:pt x="5500" y="923"/>
                  <a:pt x="5488" y="930"/>
                  <a:pt x="5477" y="942"/>
                </a:cubicBezTo>
                <a:cubicBezTo>
                  <a:pt x="5466" y="954"/>
                  <a:pt x="5461" y="967"/>
                  <a:pt x="5461" y="981"/>
                </a:cubicBezTo>
                <a:cubicBezTo>
                  <a:pt x="5461" y="1004"/>
                  <a:pt x="5474" y="1022"/>
                  <a:pt x="5500" y="1035"/>
                </a:cubicBezTo>
                <a:cubicBezTo>
                  <a:pt x="5512" y="1041"/>
                  <a:pt x="5520" y="1046"/>
                  <a:pt x="5523" y="1048"/>
                </a:cubicBezTo>
                <a:cubicBezTo>
                  <a:pt x="5527" y="1051"/>
                  <a:pt x="5529" y="1055"/>
                  <a:pt x="5532" y="1060"/>
                </a:cubicBezTo>
                <a:cubicBezTo>
                  <a:pt x="5540" y="1079"/>
                  <a:pt x="5544" y="1115"/>
                  <a:pt x="5544" y="1170"/>
                </a:cubicBezTo>
                <a:cubicBezTo>
                  <a:pt x="5544" y="1214"/>
                  <a:pt x="5542" y="1268"/>
                  <a:pt x="5540" y="1330"/>
                </a:cubicBezTo>
                <a:cubicBezTo>
                  <a:pt x="5537" y="1393"/>
                  <a:pt x="5534" y="1438"/>
                  <a:pt x="5531" y="1466"/>
                </a:cubicBezTo>
                <a:cubicBezTo>
                  <a:pt x="5528" y="1491"/>
                  <a:pt x="5525" y="1507"/>
                  <a:pt x="5522" y="1515"/>
                </a:cubicBezTo>
                <a:cubicBezTo>
                  <a:pt x="5519" y="1522"/>
                  <a:pt x="5514" y="1527"/>
                  <a:pt x="5507" y="1530"/>
                </a:cubicBezTo>
                <a:cubicBezTo>
                  <a:pt x="5486" y="1540"/>
                  <a:pt x="5472" y="1549"/>
                  <a:pt x="5466" y="1554"/>
                </a:cubicBezTo>
                <a:cubicBezTo>
                  <a:pt x="5461" y="1560"/>
                  <a:pt x="5458" y="1569"/>
                  <a:pt x="5458" y="1581"/>
                </a:cubicBezTo>
                <a:cubicBezTo>
                  <a:pt x="5458" y="1626"/>
                  <a:pt x="5503" y="1648"/>
                  <a:pt x="5594" y="1648"/>
                </a:cubicBezTo>
                <a:cubicBezTo>
                  <a:pt x="5700" y="1648"/>
                  <a:pt x="5754" y="1625"/>
                  <a:pt x="5754" y="1579"/>
                </a:cubicBezTo>
                <a:cubicBezTo>
                  <a:pt x="5754" y="1561"/>
                  <a:pt x="5746" y="1548"/>
                  <a:pt x="5730" y="1540"/>
                </a:cubicBezTo>
                <a:cubicBezTo>
                  <a:pt x="5714" y="1531"/>
                  <a:pt x="5704" y="1526"/>
                  <a:pt x="5701" y="1523"/>
                </a:cubicBezTo>
                <a:cubicBezTo>
                  <a:pt x="5698" y="1521"/>
                  <a:pt x="5696" y="1517"/>
                  <a:pt x="5694" y="1512"/>
                </a:cubicBezTo>
                <a:cubicBezTo>
                  <a:pt x="5691" y="1500"/>
                  <a:pt x="5689" y="1476"/>
                  <a:pt x="5689" y="1441"/>
                </a:cubicBezTo>
                <a:cubicBezTo>
                  <a:pt x="5689" y="1405"/>
                  <a:pt x="5691" y="1368"/>
                  <a:pt x="5693" y="1329"/>
                </a:cubicBezTo>
                <a:cubicBezTo>
                  <a:pt x="5693" y="1317"/>
                  <a:pt x="5696" y="1312"/>
                  <a:pt x="5700" y="1312"/>
                </a:cubicBezTo>
                <a:cubicBezTo>
                  <a:pt x="5706" y="1312"/>
                  <a:pt x="5712" y="1320"/>
                  <a:pt x="5719" y="1337"/>
                </a:cubicBezTo>
                <a:lnTo>
                  <a:pt x="5788" y="1491"/>
                </a:lnTo>
                <a:cubicBezTo>
                  <a:pt x="5797" y="1511"/>
                  <a:pt x="5808" y="1535"/>
                  <a:pt x="5822" y="1562"/>
                </a:cubicBezTo>
                <a:cubicBezTo>
                  <a:pt x="5836" y="1589"/>
                  <a:pt x="5845" y="1605"/>
                  <a:pt x="5850" y="1609"/>
                </a:cubicBezTo>
                <a:cubicBezTo>
                  <a:pt x="5858" y="1618"/>
                  <a:pt x="5867" y="1622"/>
                  <a:pt x="5878" y="1622"/>
                </a:cubicBezTo>
                <a:cubicBezTo>
                  <a:pt x="5889" y="1622"/>
                  <a:pt x="5899" y="1618"/>
                  <a:pt x="5907" y="1608"/>
                </a:cubicBezTo>
                <a:cubicBezTo>
                  <a:pt x="5915" y="1598"/>
                  <a:pt x="5924" y="1581"/>
                  <a:pt x="5936" y="1557"/>
                </a:cubicBezTo>
                <a:lnTo>
                  <a:pt x="5998" y="1418"/>
                </a:lnTo>
                <a:cubicBezTo>
                  <a:pt x="6015" y="1378"/>
                  <a:pt x="6028" y="1353"/>
                  <a:pt x="6036" y="1342"/>
                </a:cubicBezTo>
                <a:cubicBezTo>
                  <a:pt x="6043" y="1330"/>
                  <a:pt x="6050" y="1325"/>
                  <a:pt x="6056" y="1325"/>
                </a:cubicBezTo>
                <a:cubicBezTo>
                  <a:pt x="6059" y="1325"/>
                  <a:pt x="6061" y="1327"/>
                  <a:pt x="6062" y="1333"/>
                </a:cubicBezTo>
                <a:cubicBezTo>
                  <a:pt x="6064" y="1339"/>
                  <a:pt x="6065" y="1355"/>
                  <a:pt x="6065" y="1381"/>
                </a:cubicBezTo>
                <a:cubicBezTo>
                  <a:pt x="6065" y="1429"/>
                  <a:pt x="6063" y="1464"/>
                  <a:pt x="6060" y="1483"/>
                </a:cubicBezTo>
                <a:cubicBezTo>
                  <a:pt x="6057" y="1503"/>
                  <a:pt x="6052" y="1515"/>
                  <a:pt x="6046" y="1521"/>
                </a:cubicBezTo>
                <a:cubicBezTo>
                  <a:pt x="6028" y="1535"/>
                  <a:pt x="6016" y="1546"/>
                  <a:pt x="6011" y="1553"/>
                </a:cubicBezTo>
                <a:cubicBezTo>
                  <a:pt x="6006" y="1559"/>
                  <a:pt x="6003" y="1567"/>
                  <a:pt x="6003" y="1578"/>
                </a:cubicBezTo>
                <a:cubicBezTo>
                  <a:pt x="6003" y="1606"/>
                  <a:pt x="6022" y="1625"/>
                  <a:pt x="6059" y="1636"/>
                </a:cubicBezTo>
                <a:cubicBezTo>
                  <a:pt x="6088" y="1645"/>
                  <a:pt x="6133" y="1649"/>
                  <a:pt x="6192" y="1649"/>
                </a:cubicBezTo>
                <a:cubicBezTo>
                  <a:pt x="6231" y="1649"/>
                  <a:pt x="6260" y="1648"/>
                  <a:pt x="6278" y="1646"/>
                </a:cubicBezTo>
                <a:cubicBezTo>
                  <a:pt x="6297" y="1644"/>
                  <a:pt x="6313" y="1641"/>
                  <a:pt x="6326" y="1635"/>
                </a:cubicBezTo>
                <a:cubicBezTo>
                  <a:pt x="6367" y="1624"/>
                  <a:pt x="6388" y="1603"/>
                  <a:pt x="6388" y="1573"/>
                </a:cubicBezTo>
                <a:cubicBezTo>
                  <a:pt x="6388" y="1556"/>
                  <a:pt x="6380" y="1542"/>
                  <a:pt x="6364" y="1532"/>
                </a:cubicBezTo>
                <a:cubicBezTo>
                  <a:pt x="6348" y="1521"/>
                  <a:pt x="6338" y="1513"/>
                  <a:pt x="6334" y="1509"/>
                </a:cubicBezTo>
                <a:cubicBezTo>
                  <a:pt x="6331" y="1504"/>
                  <a:pt x="6328" y="1494"/>
                  <a:pt x="6326" y="1479"/>
                </a:cubicBezTo>
                <a:cubicBezTo>
                  <a:pt x="6318" y="1414"/>
                  <a:pt x="6314" y="1338"/>
                  <a:pt x="6314" y="1250"/>
                </a:cubicBezTo>
                <a:cubicBezTo>
                  <a:pt x="6314" y="1182"/>
                  <a:pt x="6318" y="1121"/>
                  <a:pt x="6326" y="1068"/>
                </a:cubicBezTo>
                <a:cubicBezTo>
                  <a:pt x="6329" y="1055"/>
                  <a:pt x="6337" y="1043"/>
                  <a:pt x="6350" y="1034"/>
                </a:cubicBezTo>
                <a:cubicBezTo>
                  <a:pt x="6364" y="1023"/>
                  <a:pt x="6373" y="1014"/>
                  <a:pt x="6378" y="1007"/>
                </a:cubicBezTo>
                <a:cubicBezTo>
                  <a:pt x="6383" y="1000"/>
                  <a:pt x="6385" y="990"/>
                  <a:pt x="6385" y="978"/>
                </a:cubicBezTo>
                <a:cubicBezTo>
                  <a:pt x="6385" y="926"/>
                  <a:pt x="6332" y="901"/>
                  <a:pt x="6228" y="901"/>
                </a:cubicBezTo>
                <a:cubicBezTo>
                  <a:pt x="6170" y="901"/>
                  <a:pt x="6129" y="909"/>
                  <a:pt x="6106" y="925"/>
                </a:cubicBezTo>
                <a:cubicBezTo>
                  <a:pt x="6088" y="938"/>
                  <a:pt x="6070" y="962"/>
                  <a:pt x="6053" y="997"/>
                </a:cubicBezTo>
                <a:cubicBezTo>
                  <a:pt x="6050" y="1003"/>
                  <a:pt x="6044" y="1016"/>
                  <a:pt x="6034" y="1037"/>
                </a:cubicBezTo>
                <a:lnTo>
                  <a:pt x="5962" y="1175"/>
                </a:lnTo>
                <a:cubicBezTo>
                  <a:pt x="5955" y="1189"/>
                  <a:pt x="5950" y="1197"/>
                  <a:pt x="5946" y="1201"/>
                </a:cubicBezTo>
                <a:cubicBezTo>
                  <a:pt x="5942" y="1205"/>
                  <a:pt x="5939" y="1206"/>
                  <a:pt x="5935" y="1206"/>
                </a:cubicBezTo>
                <a:cubicBezTo>
                  <a:pt x="5930" y="1206"/>
                  <a:pt x="5926" y="1205"/>
                  <a:pt x="5923" y="1202"/>
                </a:cubicBezTo>
                <a:cubicBezTo>
                  <a:pt x="5920" y="1198"/>
                  <a:pt x="5913" y="1186"/>
                  <a:pt x="5902" y="1165"/>
                </a:cubicBezTo>
                <a:lnTo>
                  <a:pt x="5791" y="960"/>
                </a:lnTo>
                <a:cubicBezTo>
                  <a:pt x="5783" y="946"/>
                  <a:pt x="5776" y="935"/>
                  <a:pt x="5770" y="928"/>
                </a:cubicBezTo>
                <a:cubicBezTo>
                  <a:pt x="5764" y="922"/>
                  <a:pt x="5756" y="916"/>
                  <a:pt x="5745" y="912"/>
                </a:cubicBezTo>
                <a:cubicBezTo>
                  <a:pt x="5725" y="904"/>
                  <a:pt x="5693" y="900"/>
                  <a:pt x="5647" y="900"/>
                </a:cubicBezTo>
                <a:close/>
                <a:moveTo>
                  <a:pt x="3945" y="900"/>
                </a:moveTo>
                <a:cubicBezTo>
                  <a:pt x="3928" y="900"/>
                  <a:pt x="3906" y="902"/>
                  <a:pt x="3879" y="905"/>
                </a:cubicBezTo>
                <a:cubicBezTo>
                  <a:pt x="3853" y="909"/>
                  <a:pt x="3831" y="913"/>
                  <a:pt x="3813" y="919"/>
                </a:cubicBezTo>
                <a:cubicBezTo>
                  <a:pt x="3798" y="923"/>
                  <a:pt x="3786" y="930"/>
                  <a:pt x="3775" y="942"/>
                </a:cubicBezTo>
                <a:cubicBezTo>
                  <a:pt x="3764" y="954"/>
                  <a:pt x="3759" y="967"/>
                  <a:pt x="3759" y="981"/>
                </a:cubicBezTo>
                <a:cubicBezTo>
                  <a:pt x="3759" y="1004"/>
                  <a:pt x="3772" y="1022"/>
                  <a:pt x="3798" y="1035"/>
                </a:cubicBezTo>
                <a:cubicBezTo>
                  <a:pt x="3810" y="1041"/>
                  <a:pt x="3818" y="1046"/>
                  <a:pt x="3821" y="1048"/>
                </a:cubicBezTo>
                <a:cubicBezTo>
                  <a:pt x="3825" y="1051"/>
                  <a:pt x="3827" y="1055"/>
                  <a:pt x="3830" y="1060"/>
                </a:cubicBezTo>
                <a:cubicBezTo>
                  <a:pt x="3838" y="1079"/>
                  <a:pt x="3842" y="1115"/>
                  <a:pt x="3842" y="1170"/>
                </a:cubicBezTo>
                <a:cubicBezTo>
                  <a:pt x="3842" y="1214"/>
                  <a:pt x="3840" y="1268"/>
                  <a:pt x="3838" y="1330"/>
                </a:cubicBezTo>
                <a:cubicBezTo>
                  <a:pt x="3835" y="1393"/>
                  <a:pt x="3832" y="1438"/>
                  <a:pt x="3829" y="1466"/>
                </a:cubicBezTo>
                <a:cubicBezTo>
                  <a:pt x="3826" y="1491"/>
                  <a:pt x="3823" y="1507"/>
                  <a:pt x="3820" y="1515"/>
                </a:cubicBezTo>
                <a:cubicBezTo>
                  <a:pt x="3817" y="1522"/>
                  <a:pt x="3812" y="1527"/>
                  <a:pt x="3805" y="1530"/>
                </a:cubicBezTo>
                <a:cubicBezTo>
                  <a:pt x="3784" y="1540"/>
                  <a:pt x="3770" y="1549"/>
                  <a:pt x="3764" y="1554"/>
                </a:cubicBezTo>
                <a:cubicBezTo>
                  <a:pt x="3759" y="1560"/>
                  <a:pt x="3756" y="1569"/>
                  <a:pt x="3756" y="1581"/>
                </a:cubicBezTo>
                <a:cubicBezTo>
                  <a:pt x="3756" y="1626"/>
                  <a:pt x="3801" y="1648"/>
                  <a:pt x="3892" y="1648"/>
                </a:cubicBezTo>
                <a:cubicBezTo>
                  <a:pt x="3998" y="1648"/>
                  <a:pt x="4052" y="1625"/>
                  <a:pt x="4052" y="1579"/>
                </a:cubicBezTo>
                <a:cubicBezTo>
                  <a:pt x="4052" y="1561"/>
                  <a:pt x="4044" y="1548"/>
                  <a:pt x="4028" y="1540"/>
                </a:cubicBezTo>
                <a:cubicBezTo>
                  <a:pt x="4012" y="1531"/>
                  <a:pt x="4002" y="1526"/>
                  <a:pt x="3999" y="1523"/>
                </a:cubicBezTo>
                <a:cubicBezTo>
                  <a:pt x="3996" y="1521"/>
                  <a:pt x="3994" y="1517"/>
                  <a:pt x="3992" y="1512"/>
                </a:cubicBezTo>
                <a:cubicBezTo>
                  <a:pt x="3989" y="1500"/>
                  <a:pt x="3987" y="1476"/>
                  <a:pt x="3987" y="1441"/>
                </a:cubicBezTo>
                <a:cubicBezTo>
                  <a:pt x="3987" y="1405"/>
                  <a:pt x="3989" y="1368"/>
                  <a:pt x="3991" y="1329"/>
                </a:cubicBezTo>
                <a:cubicBezTo>
                  <a:pt x="3991" y="1317"/>
                  <a:pt x="3994" y="1312"/>
                  <a:pt x="3998" y="1312"/>
                </a:cubicBezTo>
                <a:cubicBezTo>
                  <a:pt x="4004" y="1312"/>
                  <a:pt x="4010" y="1320"/>
                  <a:pt x="4017" y="1337"/>
                </a:cubicBezTo>
                <a:lnTo>
                  <a:pt x="4086" y="1491"/>
                </a:lnTo>
                <a:cubicBezTo>
                  <a:pt x="4095" y="1511"/>
                  <a:pt x="4106" y="1535"/>
                  <a:pt x="4120" y="1562"/>
                </a:cubicBezTo>
                <a:cubicBezTo>
                  <a:pt x="4134" y="1589"/>
                  <a:pt x="4143" y="1605"/>
                  <a:pt x="4148" y="1609"/>
                </a:cubicBezTo>
                <a:cubicBezTo>
                  <a:pt x="4156" y="1618"/>
                  <a:pt x="4165" y="1622"/>
                  <a:pt x="4176" y="1622"/>
                </a:cubicBezTo>
                <a:cubicBezTo>
                  <a:pt x="4187" y="1622"/>
                  <a:pt x="4197" y="1618"/>
                  <a:pt x="4205" y="1608"/>
                </a:cubicBezTo>
                <a:cubicBezTo>
                  <a:pt x="4213" y="1598"/>
                  <a:pt x="4222" y="1581"/>
                  <a:pt x="4234" y="1557"/>
                </a:cubicBezTo>
                <a:lnTo>
                  <a:pt x="4296" y="1418"/>
                </a:lnTo>
                <a:cubicBezTo>
                  <a:pt x="4313" y="1378"/>
                  <a:pt x="4326" y="1353"/>
                  <a:pt x="4334" y="1342"/>
                </a:cubicBezTo>
                <a:cubicBezTo>
                  <a:pt x="4341" y="1330"/>
                  <a:pt x="4348" y="1325"/>
                  <a:pt x="4354" y="1325"/>
                </a:cubicBezTo>
                <a:cubicBezTo>
                  <a:pt x="4357" y="1325"/>
                  <a:pt x="4359" y="1327"/>
                  <a:pt x="4360" y="1333"/>
                </a:cubicBezTo>
                <a:cubicBezTo>
                  <a:pt x="4362" y="1339"/>
                  <a:pt x="4363" y="1355"/>
                  <a:pt x="4363" y="1381"/>
                </a:cubicBezTo>
                <a:cubicBezTo>
                  <a:pt x="4363" y="1429"/>
                  <a:pt x="4361" y="1464"/>
                  <a:pt x="4358" y="1483"/>
                </a:cubicBezTo>
                <a:cubicBezTo>
                  <a:pt x="4355" y="1503"/>
                  <a:pt x="4350" y="1515"/>
                  <a:pt x="4344" y="1521"/>
                </a:cubicBezTo>
                <a:cubicBezTo>
                  <a:pt x="4326" y="1535"/>
                  <a:pt x="4314" y="1546"/>
                  <a:pt x="4309" y="1553"/>
                </a:cubicBezTo>
                <a:cubicBezTo>
                  <a:pt x="4304" y="1559"/>
                  <a:pt x="4301" y="1567"/>
                  <a:pt x="4301" y="1578"/>
                </a:cubicBezTo>
                <a:cubicBezTo>
                  <a:pt x="4301" y="1606"/>
                  <a:pt x="4320" y="1625"/>
                  <a:pt x="4357" y="1636"/>
                </a:cubicBezTo>
                <a:cubicBezTo>
                  <a:pt x="4386" y="1645"/>
                  <a:pt x="4431" y="1649"/>
                  <a:pt x="4490" y="1649"/>
                </a:cubicBezTo>
                <a:cubicBezTo>
                  <a:pt x="4529" y="1649"/>
                  <a:pt x="4558" y="1648"/>
                  <a:pt x="4576" y="1646"/>
                </a:cubicBezTo>
                <a:cubicBezTo>
                  <a:pt x="4595" y="1644"/>
                  <a:pt x="4611" y="1641"/>
                  <a:pt x="4624" y="1635"/>
                </a:cubicBezTo>
                <a:cubicBezTo>
                  <a:pt x="4665" y="1624"/>
                  <a:pt x="4686" y="1603"/>
                  <a:pt x="4686" y="1573"/>
                </a:cubicBezTo>
                <a:cubicBezTo>
                  <a:pt x="4686" y="1556"/>
                  <a:pt x="4678" y="1542"/>
                  <a:pt x="4662" y="1532"/>
                </a:cubicBezTo>
                <a:cubicBezTo>
                  <a:pt x="4646" y="1521"/>
                  <a:pt x="4636" y="1513"/>
                  <a:pt x="4632" y="1509"/>
                </a:cubicBezTo>
                <a:cubicBezTo>
                  <a:pt x="4629" y="1504"/>
                  <a:pt x="4626" y="1494"/>
                  <a:pt x="4624" y="1479"/>
                </a:cubicBezTo>
                <a:cubicBezTo>
                  <a:pt x="4616" y="1414"/>
                  <a:pt x="4612" y="1338"/>
                  <a:pt x="4612" y="1250"/>
                </a:cubicBezTo>
                <a:cubicBezTo>
                  <a:pt x="4612" y="1182"/>
                  <a:pt x="4616" y="1121"/>
                  <a:pt x="4624" y="1068"/>
                </a:cubicBezTo>
                <a:cubicBezTo>
                  <a:pt x="4627" y="1055"/>
                  <a:pt x="4635" y="1043"/>
                  <a:pt x="4648" y="1034"/>
                </a:cubicBezTo>
                <a:cubicBezTo>
                  <a:pt x="4662" y="1023"/>
                  <a:pt x="4671" y="1014"/>
                  <a:pt x="4676" y="1007"/>
                </a:cubicBezTo>
                <a:cubicBezTo>
                  <a:pt x="4681" y="1000"/>
                  <a:pt x="4683" y="990"/>
                  <a:pt x="4683" y="978"/>
                </a:cubicBezTo>
                <a:cubicBezTo>
                  <a:pt x="4683" y="926"/>
                  <a:pt x="4630" y="901"/>
                  <a:pt x="4526" y="901"/>
                </a:cubicBezTo>
                <a:cubicBezTo>
                  <a:pt x="4468" y="901"/>
                  <a:pt x="4427" y="909"/>
                  <a:pt x="4404" y="925"/>
                </a:cubicBezTo>
                <a:cubicBezTo>
                  <a:pt x="4386" y="938"/>
                  <a:pt x="4368" y="962"/>
                  <a:pt x="4351" y="997"/>
                </a:cubicBezTo>
                <a:cubicBezTo>
                  <a:pt x="4348" y="1003"/>
                  <a:pt x="4342" y="1016"/>
                  <a:pt x="4332" y="1037"/>
                </a:cubicBezTo>
                <a:lnTo>
                  <a:pt x="4260" y="1175"/>
                </a:lnTo>
                <a:cubicBezTo>
                  <a:pt x="4253" y="1189"/>
                  <a:pt x="4248" y="1197"/>
                  <a:pt x="4244" y="1201"/>
                </a:cubicBezTo>
                <a:cubicBezTo>
                  <a:pt x="4240" y="1205"/>
                  <a:pt x="4237" y="1206"/>
                  <a:pt x="4233" y="1206"/>
                </a:cubicBezTo>
                <a:cubicBezTo>
                  <a:pt x="4228" y="1206"/>
                  <a:pt x="4224" y="1205"/>
                  <a:pt x="4221" y="1202"/>
                </a:cubicBezTo>
                <a:cubicBezTo>
                  <a:pt x="4218" y="1198"/>
                  <a:pt x="4211" y="1186"/>
                  <a:pt x="4200" y="1165"/>
                </a:cubicBezTo>
                <a:lnTo>
                  <a:pt x="4089" y="960"/>
                </a:lnTo>
                <a:cubicBezTo>
                  <a:pt x="4081" y="946"/>
                  <a:pt x="4074" y="935"/>
                  <a:pt x="4068" y="928"/>
                </a:cubicBezTo>
                <a:cubicBezTo>
                  <a:pt x="4062" y="922"/>
                  <a:pt x="4054" y="916"/>
                  <a:pt x="4043" y="912"/>
                </a:cubicBezTo>
                <a:cubicBezTo>
                  <a:pt x="4023" y="904"/>
                  <a:pt x="3991" y="900"/>
                  <a:pt x="3945" y="900"/>
                </a:cubicBezTo>
                <a:close/>
                <a:moveTo>
                  <a:pt x="12234" y="900"/>
                </a:moveTo>
                <a:cubicBezTo>
                  <a:pt x="12192" y="900"/>
                  <a:pt x="12151" y="904"/>
                  <a:pt x="12111" y="912"/>
                </a:cubicBezTo>
                <a:cubicBezTo>
                  <a:pt x="12037" y="927"/>
                  <a:pt x="12001" y="954"/>
                  <a:pt x="12001" y="994"/>
                </a:cubicBezTo>
                <a:cubicBezTo>
                  <a:pt x="12001" y="1013"/>
                  <a:pt x="12009" y="1027"/>
                  <a:pt x="12026" y="1035"/>
                </a:cubicBezTo>
                <a:cubicBezTo>
                  <a:pt x="12049" y="1046"/>
                  <a:pt x="12063" y="1056"/>
                  <a:pt x="12067" y="1064"/>
                </a:cubicBezTo>
                <a:cubicBezTo>
                  <a:pt x="12071" y="1071"/>
                  <a:pt x="12073" y="1089"/>
                  <a:pt x="12073" y="1117"/>
                </a:cubicBezTo>
                <a:cubicBezTo>
                  <a:pt x="12073" y="1128"/>
                  <a:pt x="12074" y="1176"/>
                  <a:pt x="12075" y="1259"/>
                </a:cubicBezTo>
                <a:cubicBezTo>
                  <a:pt x="12075" y="1275"/>
                  <a:pt x="12076" y="1289"/>
                  <a:pt x="12076" y="1301"/>
                </a:cubicBezTo>
                <a:cubicBezTo>
                  <a:pt x="12076" y="1366"/>
                  <a:pt x="12073" y="1417"/>
                  <a:pt x="12068" y="1457"/>
                </a:cubicBezTo>
                <a:cubicBezTo>
                  <a:pt x="12066" y="1475"/>
                  <a:pt x="12063" y="1487"/>
                  <a:pt x="12060" y="1493"/>
                </a:cubicBezTo>
                <a:cubicBezTo>
                  <a:pt x="12057" y="1499"/>
                  <a:pt x="12053" y="1503"/>
                  <a:pt x="12048" y="1505"/>
                </a:cubicBezTo>
                <a:cubicBezTo>
                  <a:pt x="12025" y="1517"/>
                  <a:pt x="12011" y="1527"/>
                  <a:pt x="12004" y="1535"/>
                </a:cubicBezTo>
                <a:cubicBezTo>
                  <a:pt x="11997" y="1542"/>
                  <a:pt x="11994" y="1553"/>
                  <a:pt x="11994" y="1567"/>
                </a:cubicBezTo>
                <a:cubicBezTo>
                  <a:pt x="11994" y="1581"/>
                  <a:pt x="11999" y="1594"/>
                  <a:pt x="12010" y="1605"/>
                </a:cubicBezTo>
                <a:cubicBezTo>
                  <a:pt x="12020" y="1616"/>
                  <a:pt x="12034" y="1625"/>
                  <a:pt x="12051" y="1630"/>
                </a:cubicBezTo>
                <a:cubicBezTo>
                  <a:pt x="12088" y="1642"/>
                  <a:pt x="12135" y="1648"/>
                  <a:pt x="12193" y="1648"/>
                </a:cubicBezTo>
                <a:cubicBezTo>
                  <a:pt x="12257" y="1648"/>
                  <a:pt x="12306" y="1641"/>
                  <a:pt x="12343" y="1627"/>
                </a:cubicBezTo>
                <a:cubicBezTo>
                  <a:pt x="12379" y="1614"/>
                  <a:pt x="12398" y="1592"/>
                  <a:pt x="12398" y="1563"/>
                </a:cubicBezTo>
                <a:cubicBezTo>
                  <a:pt x="12398" y="1540"/>
                  <a:pt x="12389" y="1524"/>
                  <a:pt x="12371" y="1514"/>
                </a:cubicBezTo>
                <a:cubicBezTo>
                  <a:pt x="12358" y="1506"/>
                  <a:pt x="12350" y="1500"/>
                  <a:pt x="12346" y="1495"/>
                </a:cubicBezTo>
                <a:cubicBezTo>
                  <a:pt x="12337" y="1480"/>
                  <a:pt x="12332" y="1454"/>
                  <a:pt x="12332" y="1416"/>
                </a:cubicBezTo>
                <a:cubicBezTo>
                  <a:pt x="12332" y="1392"/>
                  <a:pt x="12333" y="1372"/>
                  <a:pt x="12335" y="1356"/>
                </a:cubicBezTo>
                <a:cubicBezTo>
                  <a:pt x="12337" y="1347"/>
                  <a:pt x="12339" y="1342"/>
                  <a:pt x="12341" y="1341"/>
                </a:cubicBezTo>
                <a:cubicBezTo>
                  <a:pt x="12357" y="1335"/>
                  <a:pt x="12395" y="1331"/>
                  <a:pt x="12455" y="1331"/>
                </a:cubicBezTo>
                <a:cubicBezTo>
                  <a:pt x="12480" y="1331"/>
                  <a:pt x="12494" y="1333"/>
                  <a:pt x="12498" y="1336"/>
                </a:cubicBezTo>
                <a:cubicBezTo>
                  <a:pt x="12502" y="1340"/>
                  <a:pt x="12504" y="1350"/>
                  <a:pt x="12504" y="1368"/>
                </a:cubicBezTo>
                <a:cubicBezTo>
                  <a:pt x="12504" y="1410"/>
                  <a:pt x="12501" y="1444"/>
                  <a:pt x="12495" y="1471"/>
                </a:cubicBezTo>
                <a:cubicBezTo>
                  <a:pt x="12492" y="1486"/>
                  <a:pt x="12488" y="1496"/>
                  <a:pt x="12486" y="1500"/>
                </a:cubicBezTo>
                <a:cubicBezTo>
                  <a:pt x="12483" y="1504"/>
                  <a:pt x="12477" y="1509"/>
                  <a:pt x="12469" y="1513"/>
                </a:cubicBezTo>
                <a:cubicBezTo>
                  <a:pt x="12445" y="1526"/>
                  <a:pt x="12433" y="1545"/>
                  <a:pt x="12433" y="1568"/>
                </a:cubicBezTo>
                <a:cubicBezTo>
                  <a:pt x="12433" y="1596"/>
                  <a:pt x="12448" y="1617"/>
                  <a:pt x="12479" y="1630"/>
                </a:cubicBezTo>
                <a:cubicBezTo>
                  <a:pt x="12510" y="1642"/>
                  <a:pt x="12557" y="1648"/>
                  <a:pt x="12620" y="1648"/>
                </a:cubicBezTo>
                <a:cubicBezTo>
                  <a:pt x="12691" y="1648"/>
                  <a:pt x="12744" y="1642"/>
                  <a:pt x="12778" y="1629"/>
                </a:cubicBezTo>
                <a:cubicBezTo>
                  <a:pt x="12812" y="1616"/>
                  <a:pt x="12829" y="1594"/>
                  <a:pt x="12829" y="1562"/>
                </a:cubicBezTo>
                <a:cubicBezTo>
                  <a:pt x="12829" y="1544"/>
                  <a:pt x="12819" y="1529"/>
                  <a:pt x="12799" y="1518"/>
                </a:cubicBezTo>
                <a:cubicBezTo>
                  <a:pt x="12785" y="1510"/>
                  <a:pt x="12777" y="1505"/>
                  <a:pt x="12775" y="1502"/>
                </a:cubicBezTo>
                <a:cubicBezTo>
                  <a:pt x="12772" y="1500"/>
                  <a:pt x="12770" y="1494"/>
                  <a:pt x="12767" y="1485"/>
                </a:cubicBezTo>
                <a:cubicBezTo>
                  <a:pt x="12762" y="1468"/>
                  <a:pt x="12760" y="1424"/>
                  <a:pt x="12760" y="1355"/>
                </a:cubicBezTo>
                <a:cubicBezTo>
                  <a:pt x="12760" y="1311"/>
                  <a:pt x="12761" y="1257"/>
                  <a:pt x="12763" y="1191"/>
                </a:cubicBezTo>
                <a:cubicBezTo>
                  <a:pt x="12765" y="1126"/>
                  <a:pt x="12767" y="1089"/>
                  <a:pt x="12768" y="1080"/>
                </a:cubicBezTo>
                <a:cubicBezTo>
                  <a:pt x="12770" y="1066"/>
                  <a:pt x="12773" y="1057"/>
                  <a:pt x="12776" y="1053"/>
                </a:cubicBezTo>
                <a:cubicBezTo>
                  <a:pt x="12779" y="1049"/>
                  <a:pt x="12785" y="1044"/>
                  <a:pt x="12794" y="1039"/>
                </a:cubicBezTo>
                <a:cubicBezTo>
                  <a:pt x="12822" y="1026"/>
                  <a:pt x="12837" y="1007"/>
                  <a:pt x="12837" y="982"/>
                </a:cubicBezTo>
                <a:cubicBezTo>
                  <a:pt x="12837" y="953"/>
                  <a:pt x="12820" y="932"/>
                  <a:pt x="12787" y="919"/>
                </a:cubicBezTo>
                <a:cubicBezTo>
                  <a:pt x="12753" y="907"/>
                  <a:pt x="12705" y="900"/>
                  <a:pt x="12640" y="900"/>
                </a:cubicBezTo>
                <a:cubicBezTo>
                  <a:pt x="12585" y="900"/>
                  <a:pt x="12539" y="905"/>
                  <a:pt x="12502" y="914"/>
                </a:cubicBezTo>
                <a:cubicBezTo>
                  <a:pt x="12483" y="918"/>
                  <a:pt x="12467" y="927"/>
                  <a:pt x="12455" y="941"/>
                </a:cubicBezTo>
                <a:cubicBezTo>
                  <a:pt x="12442" y="954"/>
                  <a:pt x="12436" y="969"/>
                  <a:pt x="12436" y="985"/>
                </a:cubicBezTo>
                <a:cubicBezTo>
                  <a:pt x="12436" y="998"/>
                  <a:pt x="12439" y="1008"/>
                  <a:pt x="12445" y="1016"/>
                </a:cubicBezTo>
                <a:cubicBezTo>
                  <a:pt x="12451" y="1023"/>
                  <a:pt x="12464" y="1032"/>
                  <a:pt x="12482" y="1042"/>
                </a:cubicBezTo>
                <a:cubicBezTo>
                  <a:pt x="12489" y="1046"/>
                  <a:pt x="12495" y="1057"/>
                  <a:pt x="12498" y="1073"/>
                </a:cubicBezTo>
                <a:cubicBezTo>
                  <a:pt x="12502" y="1089"/>
                  <a:pt x="12504" y="1119"/>
                  <a:pt x="12504" y="1163"/>
                </a:cubicBezTo>
                <a:cubicBezTo>
                  <a:pt x="12504" y="1174"/>
                  <a:pt x="12501" y="1181"/>
                  <a:pt x="12495" y="1184"/>
                </a:cubicBezTo>
                <a:cubicBezTo>
                  <a:pt x="12489" y="1186"/>
                  <a:pt x="12470" y="1187"/>
                  <a:pt x="12436" y="1187"/>
                </a:cubicBezTo>
                <a:cubicBezTo>
                  <a:pt x="12396" y="1187"/>
                  <a:pt x="12371" y="1187"/>
                  <a:pt x="12363" y="1186"/>
                </a:cubicBezTo>
                <a:cubicBezTo>
                  <a:pt x="12354" y="1186"/>
                  <a:pt x="12348" y="1185"/>
                  <a:pt x="12345" y="1183"/>
                </a:cubicBezTo>
                <a:cubicBezTo>
                  <a:pt x="12339" y="1179"/>
                  <a:pt x="12336" y="1166"/>
                  <a:pt x="12336" y="1146"/>
                </a:cubicBezTo>
                <a:cubicBezTo>
                  <a:pt x="12336" y="1105"/>
                  <a:pt x="12337" y="1079"/>
                  <a:pt x="12340" y="1068"/>
                </a:cubicBezTo>
                <a:cubicBezTo>
                  <a:pt x="12343" y="1057"/>
                  <a:pt x="12352" y="1046"/>
                  <a:pt x="12367" y="1036"/>
                </a:cubicBezTo>
                <a:cubicBezTo>
                  <a:pt x="12380" y="1029"/>
                  <a:pt x="12390" y="1021"/>
                  <a:pt x="12396" y="1012"/>
                </a:cubicBezTo>
                <a:cubicBezTo>
                  <a:pt x="12403" y="1003"/>
                  <a:pt x="12406" y="991"/>
                  <a:pt x="12406" y="977"/>
                </a:cubicBezTo>
                <a:cubicBezTo>
                  <a:pt x="12406" y="925"/>
                  <a:pt x="12349" y="900"/>
                  <a:pt x="12234" y="900"/>
                </a:cubicBezTo>
                <a:close/>
                <a:moveTo>
                  <a:pt x="15762" y="897"/>
                </a:moveTo>
                <a:cubicBezTo>
                  <a:pt x="15676" y="897"/>
                  <a:pt x="15601" y="923"/>
                  <a:pt x="15539" y="976"/>
                </a:cubicBezTo>
                <a:cubicBezTo>
                  <a:pt x="15514" y="996"/>
                  <a:pt x="15495" y="1020"/>
                  <a:pt x="15480" y="1050"/>
                </a:cubicBezTo>
                <a:cubicBezTo>
                  <a:pt x="15465" y="1080"/>
                  <a:pt x="15458" y="1111"/>
                  <a:pt x="15458" y="1143"/>
                </a:cubicBezTo>
                <a:cubicBezTo>
                  <a:pt x="15458" y="1208"/>
                  <a:pt x="15492" y="1266"/>
                  <a:pt x="15562" y="1318"/>
                </a:cubicBezTo>
                <a:cubicBezTo>
                  <a:pt x="15572" y="1337"/>
                  <a:pt x="15591" y="1353"/>
                  <a:pt x="15618" y="1366"/>
                </a:cubicBezTo>
                <a:cubicBezTo>
                  <a:pt x="15644" y="1380"/>
                  <a:pt x="15680" y="1393"/>
                  <a:pt x="15725" y="1407"/>
                </a:cubicBezTo>
                <a:cubicBezTo>
                  <a:pt x="15756" y="1417"/>
                  <a:pt x="15778" y="1426"/>
                  <a:pt x="15788" y="1435"/>
                </a:cubicBezTo>
                <a:cubicBezTo>
                  <a:pt x="15799" y="1443"/>
                  <a:pt x="15804" y="1452"/>
                  <a:pt x="15804" y="1463"/>
                </a:cubicBezTo>
                <a:cubicBezTo>
                  <a:pt x="15804" y="1474"/>
                  <a:pt x="15797" y="1483"/>
                  <a:pt x="15784" y="1491"/>
                </a:cubicBezTo>
                <a:cubicBezTo>
                  <a:pt x="15771" y="1499"/>
                  <a:pt x="15752" y="1503"/>
                  <a:pt x="15729" y="1503"/>
                </a:cubicBezTo>
                <a:cubicBezTo>
                  <a:pt x="15701" y="1503"/>
                  <a:pt x="15674" y="1497"/>
                  <a:pt x="15648" y="1485"/>
                </a:cubicBezTo>
                <a:cubicBezTo>
                  <a:pt x="15622" y="1473"/>
                  <a:pt x="15603" y="1458"/>
                  <a:pt x="15591" y="1441"/>
                </a:cubicBezTo>
                <a:cubicBezTo>
                  <a:pt x="15564" y="1399"/>
                  <a:pt x="15546" y="1374"/>
                  <a:pt x="15537" y="1364"/>
                </a:cubicBezTo>
                <a:cubicBezTo>
                  <a:pt x="15524" y="1350"/>
                  <a:pt x="15510" y="1343"/>
                  <a:pt x="15493" y="1343"/>
                </a:cubicBezTo>
                <a:cubicBezTo>
                  <a:pt x="15476" y="1343"/>
                  <a:pt x="15462" y="1353"/>
                  <a:pt x="15450" y="1372"/>
                </a:cubicBezTo>
                <a:cubicBezTo>
                  <a:pt x="15443" y="1377"/>
                  <a:pt x="15439" y="1389"/>
                  <a:pt x="15439" y="1408"/>
                </a:cubicBezTo>
                <a:cubicBezTo>
                  <a:pt x="15439" y="1444"/>
                  <a:pt x="15446" y="1482"/>
                  <a:pt x="15460" y="1521"/>
                </a:cubicBezTo>
                <a:cubicBezTo>
                  <a:pt x="15474" y="1560"/>
                  <a:pt x="15488" y="1584"/>
                  <a:pt x="15504" y="1593"/>
                </a:cubicBezTo>
                <a:cubicBezTo>
                  <a:pt x="15530" y="1611"/>
                  <a:pt x="15568" y="1625"/>
                  <a:pt x="15618" y="1636"/>
                </a:cubicBezTo>
                <a:cubicBezTo>
                  <a:pt x="15668" y="1647"/>
                  <a:pt x="15715" y="1652"/>
                  <a:pt x="15760" y="1652"/>
                </a:cubicBezTo>
                <a:cubicBezTo>
                  <a:pt x="15862" y="1652"/>
                  <a:pt x="15944" y="1627"/>
                  <a:pt x="16008" y="1578"/>
                </a:cubicBezTo>
                <a:cubicBezTo>
                  <a:pt x="16070" y="1530"/>
                  <a:pt x="16102" y="1467"/>
                  <a:pt x="16102" y="1390"/>
                </a:cubicBezTo>
                <a:cubicBezTo>
                  <a:pt x="16102" y="1303"/>
                  <a:pt x="16056" y="1237"/>
                  <a:pt x="15964" y="1192"/>
                </a:cubicBezTo>
                <a:cubicBezTo>
                  <a:pt x="15943" y="1182"/>
                  <a:pt x="15899" y="1167"/>
                  <a:pt x="15832" y="1147"/>
                </a:cubicBezTo>
                <a:cubicBezTo>
                  <a:pt x="15780" y="1132"/>
                  <a:pt x="15754" y="1112"/>
                  <a:pt x="15754" y="1087"/>
                </a:cubicBezTo>
                <a:cubicBezTo>
                  <a:pt x="15754" y="1076"/>
                  <a:pt x="15758" y="1066"/>
                  <a:pt x="15768" y="1059"/>
                </a:cubicBezTo>
                <a:cubicBezTo>
                  <a:pt x="15777" y="1051"/>
                  <a:pt x="15790" y="1047"/>
                  <a:pt x="15806" y="1047"/>
                </a:cubicBezTo>
                <a:cubicBezTo>
                  <a:pt x="15844" y="1047"/>
                  <a:pt x="15882" y="1066"/>
                  <a:pt x="15921" y="1102"/>
                </a:cubicBezTo>
                <a:cubicBezTo>
                  <a:pt x="15951" y="1130"/>
                  <a:pt x="15971" y="1147"/>
                  <a:pt x="15980" y="1153"/>
                </a:cubicBezTo>
                <a:cubicBezTo>
                  <a:pt x="15990" y="1160"/>
                  <a:pt x="16003" y="1163"/>
                  <a:pt x="16019" y="1163"/>
                </a:cubicBezTo>
                <a:cubicBezTo>
                  <a:pt x="16039" y="1163"/>
                  <a:pt x="16056" y="1155"/>
                  <a:pt x="16069" y="1140"/>
                </a:cubicBezTo>
                <a:cubicBezTo>
                  <a:pt x="16083" y="1124"/>
                  <a:pt x="16089" y="1105"/>
                  <a:pt x="16089" y="1083"/>
                </a:cubicBezTo>
                <a:cubicBezTo>
                  <a:pt x="16089" y="1048"/>
                  <a:pt x="16076" y="1011"/>
                  <a:pt x="16048" y="972"/>
                </a:cubicBezTo>
                <a:cubicBezTo>
                  <a:pt x="16021" y="933"/>
                  <a:pt x="15994" y="914"/>
                  <a:pt x="15967" y="914"/>
                </a:cubicBezTo>
                <a:cubicBezTo>
                  <a:pt x="15959" y="914"/>
                  <a:pt x="15952" y="915"/>
                  <a:pt x="15945" y="918"/>
                </a:cubicBezTo>
                <a:cubicBezTo>
                  <a:pt x="15929" y="923"/>
                  <a:pt x="15920" y="926"/>
                  <a:pt x="15918" y="926"/>
                </a:cubicBezTo>
                <a:cubicBezTo>
                  <a:pt x="15915" y="926"/>
                  <a:pt x="15911" y="925"/>
                  <a:pt x="15905" y="924"/>
                </a:cubicBezTo>
                <a:cubicBezTo>
                  <a:pt x="15846" y="906"/>
                  <a:pt x="15799" y="897"/>
                  <a:pt x="15762" y="897"/>
                </a:cubicBezTo>
                <a:close/>
                <a:moveTo>
                  <a:pt x="10522" y="897"/>
                </a:moveTo>
                <a:cubicBezTo>
                  <a:pt x="10448" y="897"/>
                  <a:pt x="10385" y="911"/>
                  <a:pt x="10333" y="939"/>
                </a:cubicBezTo>
                <a:cubicBezTo>
                  <a:pt x="10261" y="974"/>
                  <a:pt x="10206" y="1028"/>
                  <a:pt x="10169" y="1101"/>
                </a:cubicBezTo>
                <a:cubicBezTo>
                  <a:pt x="10135" y="1148"/>
                  <a:pt x="10118" y="1204"/>
                  <a:pt x="10118" y="1268"/>
                </a:cubicBezTo>
                <a:cubicBezTo>
                  <a:pt x="10118" y="1331"/>
                  <a:pt x="10132" y="1391"/>
                  <a:pt x="10161" y="1445"/>
                </a:cubicBezTo>
                <a:cubicBezTo>
                  <a:pt x="10196" y="1511"/>
                  <a:pt x="10247" y="1562"/>
                  <a:pt x="10314" y="1599"/>
                </a:cubicBezTo>
                <a:cubicBezTo>
                  <a:pt x="10378" y="1634"/>
                  <a:pt x="10449" y="1652"/>
                  <a:pt x="10527" y="1652"/>
                </a:cubicBezTo>
                <a:cubicBezTo>
                  <a:pt x="10574" y="1652"/>
                  <a:pt x="10620" y="1645"/>
                  <a:pt x="10663" y="1630"/>
                </a:cubicBezTo>
                <a:cubicBezTo>
                  <a:pt x="10706" y="1616"/>
                  <a:pt x="10743" y="1595"/>
                  <a:pt x="10773" y="1569"/>
                </a:cubicBezTo>
                <a:cubicBezTo>
                  <a:pt x="10818" y="1531"/>
                  <a:pt x="10848" y="1483"/>
                  <a:pt x="10864" y="1426"/>
                </a:cubicBezTo>
                <a:cubicBezTo>
                  <a:pt x="10867" y="1414"/>
                  <a:pt x="10870" y="1407"/>
                  <a:pt x="10872" y="1405"/>
                </a:cubicBezTo>
                <a:cubicBezTo>
                  <a:pt x="10874" y="1403"/>
                  <a:pt x="10881" y="1401"/>
                  <a:pt x="10892" y="1399"/>
                </a:cubicBezTo>
                <a:cubicBezTo>
                  <a:pt x="10907" y="1397"/>
                  <a:pt x="10919" y="1391"/>
                  <a:pt x="10930" y="1380"/>
                </a:cubicBezTo>
                <a:cubicBezTo>
                  <a:pt x="10940" y="1369"/>
                  <a:pt x="10945" y="1355"/>
                  <a:pt x="10945" y="1340"/>
                </a:cubicBezTo>
                <a:cubicBezTo>
                  <a:pt x="10945" y="1305"/>
                  <a:pt x="10926" y="1281"/>
                  <a:pt x="10887" y="1269"/>
                </a:cubicBezTo>
                <a:cubicBezTo>
                  <a:pt x="10843" y="1255"/>
                  <a:pt x="10791" y="1248"/>
                  <a:pt x="10731" y="1248"/>
                </a:cubicBezTo>
                <a:cubicBezTo>
                  <a:pt x="10675" y="1248"/>
                  <a:pt x="10626" y="1255"/>
                  <a:pt x="10584" y="1269"/>
                </a:cubicBezTo>
                <a:cubicBezTo>
                  <a:pt x="10541" y="1282"/>
                  <a:pt x="10519" y="1306"/>
                  <a:pt x="10519" y="1339"/>
                </a:cubicBezTo>
                <a:cubicBezTo>
                  <a:pt x="10519" y="1357"/>
                  <a:pt x="10525" y="1371"/>
                  <a:pt x="10537" y="1383"/>
                </a:cubicBezTo>
                <a:cubicBezTo>
                  <a:pt x="10549" y="1394"/>
                  <a:pt x="10564" y="1400"/>
                  <a:pt x="10582" y="1400"/>
                </a:cubicBezTo>
                <a:cubicBezTo>
                  <a:pt x="10597" y="1400"/>
                  <a:pt x="10606" y="1400"/>
                  <a:pt x="10609" y="1401"/>
                </a:cubicBezTo>
                <a:cubicBezTo>
                  <a:pt x="10611" y="1401"/>
                  <a:pt x="10613" y="1402"/>
                  <a:pt x="10616" y="1404"/>
                </a:cubicBezTo>
                <a:cubicBezTo>
                  <a:pt x="10622" y="1409"/>
                  <a:pt x="10626" y="1417"/>
                  <a:pt x="10626" y="1430"/>
                </a:cubicBezTo>
                <a:cubicBezTo>
                  <a:pt x="10626" y="1446"/>
                  <a:pt x="10621" y="1459"/>
                  <a:pt x="10611" y="1469"/>
                </a:cubicBezTo>
                <a:cubicBezTo>
                  <a:pt x="10602" y="1479"/>
                  <a:pt x="10590" y="1484"/>
                  <a:pt x="10575" y="1484"/>
                </a:cubicBezTo>
                <a:cubicBezTo>
                  <a:pt x="10555" y="1484"/>
                  <a:pt x="10535" y="1478"/>
                  <a:pt x="10515" y="1466"/>
                </a:cubicBezTo>
                <a:cubicBezTo>
                  <a:pt x="10494" y="1455"/>
                  <a:pt x="10476" y="1437"/>
                  <a:pt x="10458" y="1414"/>
                </a:cubicBezTo>
                <a:cubicBezTo>
                  <a:pt x="10420" y="1361"/>
                  <a:pt x="10400" y="1294"/>
                  <a:pt x="10400" y="1214"/>
                </a:cubicBezTo>
                <a:cubicBezTo>
                  <a:pt x="10400" y="1161"/>
                  <a:pt x="10413" y="1119"/>
                  <a:pt x="10437" y="1089"/>
                </a:cubicBezTo>
                <a:cubicBezTo>
                  <a:pt x="10462" y="1059"/>
                  <a:pt x="10494" y="1043"/>
                  <a:pt x="10536" y="1043"/>
                </a:cubicBezTo>
                <a:cubicBezTo>
                  <a:pt x="10581" y="1043"/>
                  <a:pt x="10622" y="1065"/>
                  <a:pt x="10658" y="1109"/>
                </a:cubicBezTo>
                <a:cubicBezTo>
                  <a:pt x="10681" y="1138"/>
                  <a:pt x="10696" y="1154"/>
                  <a:pt x="10703" y="1160"/>
                </a:cubicBezTo>
                <a:cubicBezTo>
                  <a:pt x="10724" y="1176"/>
                  <a:pt x="10746" y="1183"/>
                  <a:pt x="10768" y="1183"/>
                </a:cubicBezTo>
                <a:cubicBezTo>
                  <a:pt x="10796" y="1183"/>
                  <a:pt x="10819" y="1173"/>
                  <a:pt x="10836" y="1153"/>
                </a:cubicBezTo>
                <a:cubicBezTo>
                  <a:pt x="10853" y="1132"/>
                  <a:pt x="10861" y="1105"/>
                  <a:pt x="10861" y="1073"/>
                </a:cubicBezTo>
                <a:cubicBezTo>
                  <a:pt x="10861" y="1028"/>
                  <a:pt x="10846" y="986"/>
                  <a:pt x="10816" y="947"/>
                </a:cubicBezTo>
                <a:cubicBezTo>
                  <a:pt x="10797" y="922"/>
                  <a:pt x="10775" y="909"/>
                  <a:pt x="10752" y="909"/>
                </a:cubicBezTo>
                <a:cubicBezTo>
                  <a:pt x="10744" y="909"/>
                  <a:pt x="10734" y="911"/>
                  <a:pt x="10724" y="914"/>
                </a:cubicBezTo>
                <a:cubicBezTo>
                  <a:pt x="10705" y="921"/>
                  <a:pt x="10692" y="925"/>
                  <a:pt x="10687" y="925"/>
                </a:cubicBezTo>
                <a:cubicBezTo>
                  <a:pt x="10681" y="925"/>
                  <a:pt x="10670" y="922"/>
                  <a:pt x="10653" y="916"/>
                </a:cubicBezTo>
                <a:cubicBezTo>
                  <a:pt x="10612" y="903"/>
                  <a:pt x="10568" y="897"/>
                  <a:pt x="10522" y="897"/>
                </a:cubicBezTo>
                <a:close/>
                <a:moveTo>
                  <a:pt x="16755" y="895"/>
                </a:moveTo>
                <a:cubicBezTo>
                  <a:pt x="16746" y="895"/>
                  <a:pt x="16735" y="897"/>
                  <a:pt x="16722" y="900"/>
                </a:cubicBezTo>
                <a:cubicBezTo>
                  <a:pt x="16700" y="907"/>
                  <a:pt x="16676" y="910"/>
                  <a:pt x="16651" y="911"/>
                </a:cubicBezTo>
                <a:lnTo>
                  <a:pt x="16374" y="911"/>
                </a:lnTo>
                <a:cubicBezTo>
                  <a:pt x="16359" y="911"/>
                  <a:pt x="16345" y="911"/>
                  <a:pt x="16334" y="909"/>
                </a:cubicBezTo>
                <a:cubicBezTo>
                  <a:pt x="16323" y="908"/>
                  <a:pt x="16309" y="906"/>
                  <a:pt x="16293" y="902"/>
                </a:cubicBezTo>
                <a:cubicBezTo>
                  <a:pt x="16281" y="900"/>
                  <a:pt x="16271" y="898"/>
                  <a:pt x="16264" y="898"/>
                </a:cubicBezTo>
                <a:cubicBezTo>
                  <a:pt x="16234" y="898"/>
                  <a:pt x="16206" y="917"/>
                  <a:pt x="16177" y="955"/>
                </a:cubicBezTo>
                <a:cubicBezTo>
                  <a:pt x="16161" y="978"/>
                  <a:pt x="16147" y="1002"/>
                  <a:pt x="16137" y="1029"/>
                </a:cubicBezTo>
                <a:cubicBezTo>
                  <a:pt x="16127" y="1056"/>
                  <a:pt x="16122" y="1080"/>
                  <a:pt x="16122" y="1103"/>
                </a:cubicBezTo>
                <a:cubicBezTo>
                  <a:pt x="16122" y="1127"/>
                  <a:pt x="16129" y="1148"/>
                  <a:pt x="16143" y="1164"/>
                </a:cubicBezTo>
                <a:cubicBezTo>
                  <a:pt x="16157" y="1180"/>
                  <a:pt x="16175" y="1188"/>
                  <a:pt x="16197" y="1188"/>
                </a:cubicBezTo>
                <a:cubicBezTo>
                  <a:pt x="16216" y="1188"/>
                  <a:pt x="16235" y="1181"/>
                  <a:pt x="16255" y="1166"/>
                </a:cubicBezTo>
                <a:cubicBezTo>
                  <a:pt x="16271" y="1153"/>
                  <a:pt x="16291" y="1129"/>
                  <a:pt x="16314" y="1093"/>
                </a:cubicBezTo>
                <a:cubicBezTo>
                  <a:pt x="16325" y="1077"/>
                  <a:pt x="16335" y="1069"/>
                  <a:pt x="16344" y="1069"/>
                </a:cubicBezTo>
                <a:cubicBezTo>
                  <a:pt x="16350" y="1069"/>
                  <a:pt x="16355" y="1074"/>
                  <a:pt x="16359" y="1085"/>
                </a:cubicBezTo>
                <a:cubicBezTo>
                  <a:pt x="16363" y="1095"/>
                  <a:pt x="16365" y="1115"/>
                  <a:pt x="16365" y="1144"/>
                </a:cubicBezTo>
                <a:cubicBezTo>
                  <a:pt x="16365" y="1188"/>
                  <a:pt x="16363" y="1240"/>
                  <a:pt x="16361" y="1300"/>
                </a:cubicBezTo>
                <a:cubicBezTo>
                  <a:pt x="16359" y="1359"/>
                  <a:pt x="16356" y="1403"/>
                  <a:pt x="16353" y="1430"/>
                </a:cubicBezTo>
                <a:cubicBezTo>
                  <a:pt x="16350" y="1460"/>
                  <a:pt x="16347" y="1479"/>
                  <a:pt x="16342" y="1487"/>
                </a:cubicBezTo>
                <a:cubicBezTo>
                  <a:pt x="16338" y="1496"/>
                  <a:pt x="16331" y="1502"/>
                  <a:pt x="16319" y="1506"/>
                </a:cubicBezTo>
                <a:cubicBezTo>
                  <a:pt x="16298" y="1512"/>
                  <a:pt x="16286" y="1516"/>
                  <a:pt x="16282" y="1518"/>
                </a:cubicBezTo>
                <a:cubicBezTo>
                  <a:pt x="16266" y="1528"/>
                  <a:pt x="16259" y="1542"/>
                  <a:pt x="16259" y="1560"/>
                </a:cubicBezTo>
                <a:cubicBezTo>
                  <a:pt x="16259" y="1591"/>
                  <a:pt x="16278" y="1614"/>
                  <a:pt x="16318" y="1627"/>
                </a:cubicBezTo>
                <a:cubicBezTo>
                  <a:pt x="16361" y="1642"/>
                  <a:pt x="16425" y="1649"/>
                  <a:pt x="16512" y="1649"/>
                </a:cubicBezTo>
                <a:cubicBezTo>
                  <a:pt x="16583" y="1649"/>
                  <a:pt x="16637" y="1642"/>
                  <a:pt x="16673" y="1629"/>
                </a:cubicBezTo>
                <a:cubicBezTo>
                  <a:pt x="16710" y="1616"/>
                  <a:pt x="16728" y="1594"/>
                  <a:pt x="16728" y="1564"/>
                </a:cubicBezTo>
                <a:cubicBezTo>
                  <a:pt x="16728" y="1550"/>
                  <a:pt x="16724" y="1538"/>
                  <a:pt x="16716" y="1529"/>
                </a:cubicBezTo>
                <a:cubicBezTo>
                  <a:pt x="16708" y="1521"/>
                  <a:pt x="16694" y="1512"/>
                  <a:pt x="16673" y="1504"/>
                </a:cubicBezTo>
                <a:cubicBezTo>
                  <a:pt x="16659" y="1497"/>
                  <a:pt x="16649" y="1489"/>
                  <a:pt x="16644" y="1477"/>
                </a:cubicBezTo>
                <a:cubicBezTo>
                  <a:pt x="16638" y="1465"/>
                  <a:pt x="16636" y="1445"/>
                  <a:pt x="16636" y="1417"/>
                </a:cubicBezTo>
                <a:lnTo>
                  <a:pt x="16636" y="1127"/>
                </a:lnTo>
                <a:cubicBezTo>
                  <a:pt x="16636" y="1105"/>
                  <a:pt x="16638" y="1089"/>
                  <a:pt x="16642" y="1081"/>
                </a:cubicBezTo>
                <a:cubicBezTo>
                  <a:pt x="16646" y="1074"/>
                  <a:pt x="16652" y="1070"/>
                  <a:pt x="16660" y="1070"/>
                </a:cubicBezTo>
                <a:cubicBezTo>
                  <a:pt x="16667" y="1070"/>
                  <a:pt x="16672" y="1072"/>
                  <a:pt x="16677" y="1077"/>
                </a:cubicBezTo>
                <a:cubicBezTo>
                  <a:pt x="16682" y="1083"/>
                  <a:pt x="16690" y="1094"/>
                  <a:pt x="16700" y="1113"/>
                </a:cubicBezTo>
                <a:cubicBezTo>
                  <a:pt x="16715" y="1140"/>
                  <a:pt x="16730" y="1159"/>
                  <a:pt x="16745" y="1170"/>
                </a:cubicBezTo>
                <a:cubicBezTo>
                  <a:pt x="16760" y="1181"/>
                  <a:pt x="16778" y="1187"/>
                  <a:pt x="16799" y="1187"/>
                </a:cubicBezTo>
                <a:cubicBezTo>
                  <a:pt x="16820" y="1187"/>
                  <a:pt x="16839" y="1181"/>
                  <a:pt x="16855" y="1170"/>
                </a:cubicBezTo>
                <a:cubicBezTo>
                  <a:pt x="16876" y="1153"/>
                  <a:pt x="16887" y="1129"/>
                  <a:pt x="16887" y="1095"/>
                </a:cubicBezTo>
                <a:cubicBezTo>
                  <a:pt x="16887" y="1050"/>
                  <a:pt x="16873" y="1005"/>
                  <a:pt x="16845" y="961"/>
                </a:cubicBezTo>
                <a:cubicBezTo>
                  <a:pt x="16817" y="917"/>
                  <a:pt x="16787" y="895"/>
                  <a:pt x="16755" y="895"/>
                </a:cubicBezTo>
                <a:close/>
                <a:moveTo>
                  <a:pt x="11855" y="895"/>
                </a:moveTo>
                <a:cubicBezTo>
                  <a:pt x="11846" y="895"/>
                  <a:pt x="11835" y="897"/>
                  <a:pt x="11822" y="900"/>
                </a:cubicBezTo>
                <a:cubicBezTo>
                  <a:pt x="11800" y="907"/>
                  <a:pt x="11776" y="910"/>
                  <a:pt x="11751" y="911"/>
                </a:cubicBezTo>
                <a:lnTo>
                  <a:pt x="11474" y="911"/>
                </a:lnTo>
                <a:cubicBezTo>
                  <a:pt x="11459" y="911"/>
                  <a:pt x="11445" y="911"/>
                  <a:pt x="11434" y="909"/>
                </a:cubicBezTo>
                <a:cubicBezTo>
                  <a:pt x="11423" y="908"/>
                  <a:pt x="11409" y="906"/>
                  <a:pt x="11393" y="902"/>
                </a:cubicBezTo>
                <a:cubicBezTo>
                  <a:pt x="11381" y="900"/>
                  <a:pt x="11371" y="898"/>
                  <a:pt x="11364" y="898"/>
                </a:cubicBezTo>
                <a:cubicBezTo>
                  <a:pt x="11334" y="898"/>
                  <a:pt x="11306" y="917"/>
                  <a:pt x="11277" y="955"/>
                </a:cubicBezTo>
                <a:cubicBezTo>
                  <a:pt x="11261" y="978"/>
                  <a:pt x="11247" y="1002"/>
                  <a:pt x="11237" y="1029"/>
                </a:cubicBezTo>
                <a:cubicBezTo>
                  <a:pt x="11227" y="1056"/>
                  <a:pt x="11222" y="1080"/>
                  <a:pt x="11222" y="1103"/>
                </a:cubicBezTo>
                <a:cubicBezTo>
                  <a:pt x="11222" y="1127"/>
                  <a:pt x="11229" y="1148"/>
                  <a:pt x="11243" y="1164"/>
                </a:cubicBezTo>
                <a:cubicBezTo>
                  <a:pt x="11257" y="1180"/>
                  <a:pt x="11275" y="1188"/>
                  <a:pt x="11297" y="1188"/>
                </a:cubicBezTo>
                <a:cubicBezTo>
                  <a:pt x="11316" y="1188"/>
                  <a:pt x="11335" y="1181"/>
                  <a:pt x="11355" y="1166"/>
                </a:cubicBezTo>
                <a:cubicBezTo>
                  <a:pt x="11371" y="1153"/>
                  <a:pt x="11391" y="1129"/>
                  <a:pt x="11414" y="1093"/>
                </a:cubicBezTo>
                <a:cubicBezTo>
                  <a:pt x="11425" y="1077"/>
                  <a:pt x="11435" y="1069"/>
                  <a:pt x="11444" y="1069"/>
                </a:cubicBezTo>
                <a:cubicBezTo>
                  <a:pt x="11450" y="1069"/>
                  <a:pt x="11455" y="1074"/>
                  <a:pt x="11459" y="1085"/>
                </a:cubicBezTo>
                <a:cubicBezTo>
                  <a:pt x="11463" y="1095"/>
                  <a:pt x="11465" y="1115"/>
                  <a:pt x="11465" y="1144"/>
                </a:cubicBezTo>
                <a:cubicBezTo>
                  <a:pt x="11465" y="1188"/>
                  <a:pt x="11463" y="1240"/>
                  <a:pt x="11461" y="1300"/>
                </a:cubicBezTo>
                <a:cubicBezTo>
                  <a:pt x="11459" y="1359"/>
                  <a:pt x="11456" y="1403"/>
                  <a:pt x="11453" y="1430"/>
                </a:cubicBezTo>
                <a:cubicBezTo>
                  <a:pt x="11450" y="1460"/>
                  <a:pt x="11447" y="1479"/>
                  <a:pt x="11442" y="1487"/>
                </a:cubicBezTo>
                <a:cubicBezTo>
                  <a:pt x="11438" y="1496"/>
                  <a:pt x="11431" y="1502"/>
                  <a:pt x="11419" y="1506"/>
                </a:cubicBezTo>
                <a:cubicBezTo>
                  <a:pt x="11398" y="1512"/>
                  <a:pt x="11386" y="1516"/>
                  <a:pt x="11382" y="1518"/>
                </a:cubicBezTo>
                <a:cubicBezTo>
                  <a:pt x="11366" y="1528"/>
                  <a:pt x="11359" y="1542"/>
                  <a:pt x="11359" y="1560"/>
                </a:cubicBezTo>
                <a:cubicBezTo>
                  <a:pt x="11359" y="1591"/>
                  <a:pt x="11378" y="1614"/>
                  <a:pt x="11418" y="1627"/>
                </a:cubicBezTo>
                <a:cubicBezTo>
                  <a:pt x="11461" y="1642"/>
                  <a:pt x="11525" y="1649"/>
                  <a:pt x="11612" y="1649"/>
                </a:cubicBezTo>
                <a:cubicBezTo>
                  <a:pt x="11683" y="1649"/>
                  <a:pt x="11737" y="1642"/>
                  <a:pt x="11773" y="1629"/>
                </a:cubicBezTo>
                <a:cubicBezTo>
                  <a:pt x="11810" y="1616"/>
                  <a:pt x="11828" y="1594"/>
                  <a:pt x="11828" y="1564"/>
                </a:cubicBezTo>
                <a:cubicBezTo>
                  <a:pt x="11828" y="1550"/>
                  <a:pt x="11824" y="1538"/>
                  <a:pt x="11816" y="1529"/>
                </a:cubicBezTo>
                <a:cubicBezTo>
                  <a:pt x="11808" y="1521"/>
                  <a:pt x="11794" y="1512"/>
                  <a:pt x="11773" y="1504"/>
                </a:cubicBezTo>
                <a:cubicBezTo>
                  <a:pt x="11759" y="1497"/>
                  <a:pt x="11749" y="1489"/>
                  <a:pt x="11744" y="1477"/>
                </a:cubicBezTo>
                <a:cubicBezTo>
                  <a:pt x="11738" y="1465"/>
                  <a:pt x="11736" y="1445"/>
                  <a:pt x="11736" y="1417"/>
                </a:cubicBezTo>
                <a:lnTo>
                  <a:pt x="11736" y="1127"/>
                </a:lnTo>
                <a:cubicBezTo>
                  <a:pt x="11736" y="1105"/>
                  <a:pt x="11738" y="1089"/>
                  <a:pt x="11742" y="1081"/>
                </a:cubicBezTo>
                <a:cubicBezTo>
                  <a:pt x="11746" y="1074"/>
                  <a:pt x="11752" y="1070"/>
                  <a:pt x="11760" y="1070"/>
                </a:cubicBezTo>
                <a:cubicBezTo>
                  <a:pt x="11767" y="1070"/>
                  <a:pt x="11772" y="1072"/>
                  <a:pt x="11777" y="1077"/>
                </a:cubicBezTo>
                <a:cubicBezTo>
                  <a:pt x="11782" y="1083"/>
                  <a:pt x="11790" y="1094"/>
                  <a:pt x="11800" y="1113"/>
                </a:cubicBezTo>
                <a:cubicBezTo>
                  <a:pt x="11815" y="1140"/>
                  <a:pt x="11830" y="1159"/>
                  <a:pt x="11845" y="1170"/>
                </a:cubicBezTo>
                <a:cubicBezTo>
                  <a:pt x="11860" y="1181"/>
                  <a:pt x="11878" y="1187"/>
                  <a:pt x="11899" y="1187"/>
                </a:cubicBezTo>
                <a:cubicBezTo>
                  <a:pt x="11920" y="1187"/>
                  <a:pt x="11939" y="1181"/>
                  <a:pt x="11955" y="1170"/>
                </a:cubicBezTo>
                <a:cubicBezTo>
                  <a:pt x="11976" y="1153"/>
                  <a:pt x="11987" y="1129"/>
                  <a:pt x="11987" y="1095"/>
                </a:cubicBezTo>
                <a:cubicBezTo>
                  <a:pt x="11987" y="1050"/>
                  <a:pt x="11973" y="1005"/>
                  <a:pt x="11945" y="961"/>
                </a:cubicBezTo>
                <a:cubicBezTo>
                  <a:pt x="11917" y="917"/>
                  <a:pt x="11887" y="895"/>
                  <a:pt x="11855" y="895"/>
                </a:cubicBezTo>
                <a:close/>
                <a:moveTo>
                  <a:pt x="14932" y="894"/>
                </a:moveTo>
                <a:cubicBezTo>
                  <a:pt x="14892" y="894"/>
                  <a:pt x="14858" y="907"/>
                  <a:pt x="14832" y="933"/>
                </a:cubicBezTo>
                <a:cubicBezTo>
                  <a:pt x="14820" y="945"/>
                  <a:pt x="14812" y="958"/>
                  <a:pt x="14808" y="971"/>
                </a:cubicBezTo>
                <a:cubicBezTo>
                  <a:pt x="14805" y="983"/>
                  <a:pt x="14803" y="1005"/>
                  <a:pt x="14802" y="1035"/>
                </a:cubicBezTo>
                <a:cubicBezTo>
                  <a:pt x="14802" y="1062"/>
                  <a:pt x="14797" y="1090"/>
                  <a:pt x="14788" y="1119"/>
                </a:cubicBezTo>
                <a:cubicBezTo>
                  <a:pt x="14779" y="1147"/>
                  <a:pt x="14761" y="1191"/>
                  <a:pt x="14735" y="1249"/>
                </a:cubicBezTo>
                <a:lnTo>
                  <a:pt x="14662" y="1408"/>
                </a:lnTo>
                <a:cubicBezTo>
                  <a:pt x="14641" y="1455"/>
                  <a:pt x="14625" y="1485"/>
                  <a:pt x="14614" y="1498"/>
                </a:cubicBezTo>
                <a:cubicBezTo>
                  <a:pt x="14604" y="1511"/>
                  <a:pt x="14588" y="1521"/>
                  <a:pt x="14568" y="1528"/>
                </a:cubicBezTo>
                <a:cubicBezTo>
                  <a:pt x="14552" y="1534"/>
                  <a:pt x="14541" y="1540"/>
                  <a:pt x="14534" y="1548"/>
                </a:cubicBezTo>
                <a:cubicBezTo>
                  <a:pt x="14527" y="1555"/>
                  <a:pt x="14524" y="1565"/>
                  <a:pt x="14524" y="1578"/>
                </a:cubicBezTo>
                <a:cubicBezTo>
                  <a:pt x="14524" y="1608"/>
                  <a:pt x="14537" y="1627"/>
                  <a:pt x="14563" y="1635"/>
                </a:cubicBezTo>
                <a:cubicBezTo>
                  <a:pt x="14594" y="1644"/>
                  <a:pt x="14637" y="1648"/>
                  <a:pt x="14694" y="1648"/>
                </a:cubicBezTo>
                <a:cubicBezTo>
                  <a:pt x="14800" y="1648"/>
                  <a:pt x="14853" y="1624"/>
                  <a:pt x="14853" y="1576"/>
                </a:cubicBezTo>
                <a:cubicBezTo>
                  <a:pt x="14853" y="1552"/>
                  <a:pt x="14838" y="1536"/>
                  <a:pt x="14809" y="1528"/>
                </a:cubicBezTo>
                <a:cubicBezTo>
                  <a:pt x="14797" y="1524"/>
                  <a:pt x="14791" y="1522"/>
                  <a:pt x="14790" y="1521"/>
                </a:cubicBezTo>
                <a:cubicBezTo>
                  <a:pt x="14789" y="1520"/>
                  <a:pt x="14788" y="1517"/>
                  <a:pt x="14788" y="1513"/>
                </a:cubicBezTo>
                <a:cubicBezTo>
                  <a:pt x="14788" y="1506"/>
                  <a:pt x="14790" y="1499"/>
                  <a:pt x="14793" y="1492"/>
                </a:cubicBezTo>
                <a:cubicBezTo>
                  <a:pt x="14796" y="1485"/>
                  <a:pt x="14800" y="1480"/>
                  <a:pt x="14803" y="1478"/>
                </a:cubicBezTo>
                <a:cubicBezTo>
                  <a:pt x="14811" y="1473"/>
                  <a:pt x="14836" y="1471"/>
                  <a:pt x="14880" y="1471"/>
                </a:cubicBezTo>
                <a:cubicBezTo>
                  <a:pt x="14933" y="1471"/>
                  <a:pt x="14974" y="1473"/>
                  <a:pt x="15002" y="1477"/>
                </a:cubicBezTo>
                <a:cubicBezTo>
                  <a:pt x="15026" y="1480"/>
                  <a:pt x="15037" y="1490"/>
                  <a:pt x="15037" y="1507"/>
                </a:cubicBezTo>
                <a:cubicBezTo>
                  <a:pt x="15037" y="1516"/>
                  <a:pt x="15032" y="1522"/>
                  <a:pt x="15021" y="1526"/>
                </a:cubicBezTo>
                <a:cubicBezTo>
                  <a:pt x="15004" y="1531"/>
                  <a:pt x="14993" y="1537"/>
                  <a:pt x="14986" y="1545"/>
                </a:cubicBezTo>
                <a:cubicBezTo>
                  <a:pt x="14979" y="1552"/>
                  <a:pt x="14975" y="1562"/>
                  <a:pt x="14975" y="1575"/>
                </a:cubicBezTo>
                <a:cubicBezTo>
                  <a:pt x="14975" y="1591"/>
                  <a:pt x="14981" y="1605"/>
                  <a:pt x="14994" y="1617"/>
                </a:cubicBezTo>
                <a:cubicBezTo>
                  <a:pt x="15006" y="1628"/>
                  <a:pt x="15021" y="1635"/>
                  <a:pt x="15041" y="1639"/>
                </a:cubicBezTo>
                <a:cubicBezTo>
                  <a:pt x="15078" y="1646"/>
                  <a:pt x="15137" y="1649"/>
                  <a:pt x="15216" y="1649"/>
                </a:cubicBezTo>
                <a:cubicBezTo>
                  <a:pt x="15286" y="1649"/>
                  <a:pt x="15338" y="1643"/>
                  <a:pt x="15372" y="1631"/>
                </a:cubicBezTo>
                <a:cubicBezTo>
                  <a:pt x="15405" y="1619"/>
                  <a:pt x="15421" y="1597"/>
                  <a:pt x="15421" y="1567"/>
                </a:cubicBezTo>
                <a:cubicBezTo>
                  <a:pt x="15421" y="1540"/>
                  <a:pt x="15407" y="1524"/>
                  <a:pt x="15378" y="1520"/>
                </a:cubicBezTo>
                <a:cubicBezTo>
                  <a:pt x="15366" y="1518"/>
                  <a:pt x="15357" y="1515"/>
                  <a:pt x="15352" y="1510"/>
                </a:cubicBezTo>
                <a:cubicBezTo>
                  <a:pt x="15347" y="1505"/>
                  <a:pt x="15340" y="1493"/>
                  <a:pt x="15331" y="1475"/>
                </a:cubicBezTo>
                <a:lnTo>
                  <a:pt x="15234" y="1265"/>
                </a:lnTo>
                <a:cubicBezTo>
                  <a:pt x="15149" y="1085"/>
                  <a:pt x="15084" y="975"/>
                  <a:pt x="15038" y="937"/>
                </a:cubicBezTo>
                <a:cubicBezTo>
                  <a:pt x="15005" y="908"/>
                  <a:pt x="14969" y="894"/>
                  <a:pt x="14932" y="894"/>
                </a:cubicBezTo>
                <a:close/>
                <a:moveTo>
                  <a:pt x="13458" y="891"/>
                </a:moveTo>
                <a:cubicBezTo>
                  <a:pt x="13453" y="891"/>
                  <a:pt x="13446" y="892"/>
                  <a:pt x="13438" y="895"/>
                </a:cubicBezTo>
                <a:cubicBezTo>
                  <a:pt x="13415" y="901"/>
                  <a:pt x="13392" y="906"/>
                  <a:pt x="13368" y="908"/>
                </a:cubicBezTo>
                <a:cubicBezTo>
                  <a:pt x="13345" y="910"/>
                  <a:pt x="13306" y="911"/>
                  <a:pt x="13252" y="911"/>
                </a:cubicBezTo>
                <a:lnTo>
                  <a:pt x="12986" y="911"/>
                </a:lnTo>
                <a:cubicBezTo>
                  <a:pt x="12946" y="911"/>
                  <a:pt x="12920" y="912"/>
                  <a:pt x="12907" y="915"/>
                </a:cubicBezTo>
                <a:cubicBezTo>
                  <a:pt x="12892" y="919"/>
                  <a:pt x="12881" y="927"/>
                  <a:pt x="12873" y="937"/>
                </a:cubicBezTo>
                <a:cubicBezTo>
                  <a:pt x="12865" y="948"/>
                  <a:pt x="12861" y="959"/>
                  <a:pt x="12861" y="972"/>
                </a:cubicBezTo>
                <a:cubicBezTo>
                  <a:pt x="12861" y="998"/>
                  <a:pt x="12873" y="1015"/>
                  <a:pt x="12898" y="1022"/>
                </a:cubicBezTo>
                <a:cubicBezTo>
                  <a:pt x="12910" y="1026"/>
                  <a:pt x="12918" y="1028"/>
                  <a:pt x="12921" y="1030"/>
                </a:cubicBezTo>
                <a:cubicBezTo>
                  <a:pt x="12923" y="1032"/>
                  <a:pt x="12926" y="1036"/>
                  <a:pt x="12929" y="1041"/>
                </a:cubicBezTo>
                <a:cubicBezTo>
                  <a:pt x="12945" y="1074"/>
                  <a:pt x="12952" y="1156"/>
                  <a:pt x="12952" y="1288"/>
                </a:cubicBezTo>
                <a:cubicBezTo>
                  <a:pt x="12952" y="1375"/>
                  <a:pt x="12947" y="1445"/>
                  <a:pt x="12936" y="1496"/>
                </a:cubicBezTo>
                <a:cubicBezTo>
                  <a:pt x="12933" y="1508"/>
                  <a:pt x="12930" y="1516"/>
                  <a:pt x="12926" y="1521"/>
                </a:cubicBezTo>
                <a:cubicBezTo>
                  <a:pt x="12922" y="1527"/>
                  <a:pt x="12915" y="1531"/>
                  <a:pt x="12905" y="1536"/>
                </a:cubicBezTo>
                <a:cubicBezTo>
                  <a:pt x="12890" y="1543"/>
                  <a:pt x="12880" y="1549"/>
                  <a:pt x="12874" y="1555"/>
                </a:cubicBezTo>
                <a:cubicBezTo>
                  <a:pt x="12869" y="1561"/>
                  <a:pt x="12866" y="1570"/>
                  <a:pt x="12866" y="1583"/>
                </a:cubicBezTo>
                <a:cubicBezTo>
                  <a:pt x="12866" y="1600"/>
                  <a:pt x="12872" y="1614"/>
                  <a:pt x="12884" y="1624"/>
                </a:cubicBezTo>
                <a:cubicBezTo>
                  <a:pt x="12896" y="1633"/>
                  <a:pt x="12912" y="1638"/>
                  <a:pt x="12932" y="1638"/>
                </a:cubicBezTo>
                <a:lnTo>
                  <a:pt x="13370" y="1638"/>
                </a:lnTo>
                <a:cubicBezTo>
                  <a:pt x="13407" y="1639"/>
                  <a:pt x="13438" y="1642"/>
                  <a:pt x="13464" y="1646"/>
                </a:cubicBezTo>
                <a:cubicBezTo>
                  <a:pt x="13472" y="1648"/>
                  <a:pt x="13480" y="1649"/>
                  <a:pt x="13488" y="1649"/>
                </a:cubicBezTo>
                <a:cubicBezTo>
                  <a:pt x="13498" y="1649"/>
                  <a:pt x="13507" y="1646"/>
                  <a:pt x="13513" y="1641"/>
                </a:cubicBezTo>
                <a:cubicBezTo>
                  <a:pt x="13520" y="1636"/>
                  <a:pt x="13527" y="1628"/>
                  <a:pt x="13534" y="1618"/>
                </a:cubicBezTo>
                <a:cubicBezTo>
                  <a:pt x="13552" y="1591"/>
                  <a:pt x="13566" y="1561"/>
                  <a:pt x="13577" y="1529"/>
                </a:cubicBezTo>
                <a:cubicBezTo>
                  <a:pt x="13588" y="1497"/>
                  <a:pt x="13593" y="1470"/>
                  <a:pt x="13593" y="1448"/>
                </a:cubicBezTo>
                <a:cubicBezTo>
                  <a:pt x="13593" y="1427"/>
                  <a:pt x="13588" y="1409"/>
                  <a:pt x="13577" y="1394"/>
                </a:cubicBezTo>
                <a:cubicBezTo>
                  <a:pt x="13565" y="1379"/>
                  <a:pt x="13551" y="1372"/>
                  <a:pt x="13532" y="1372"/>
                </a:cubicBezTo>
                <a:cubicBezTo>
                  <a:pt x="13517" y="1372"/>
                  <a:pt x="13505" y="1376"/>
                  <a:pt x="13495" y="1384"/>
                </a:cubicBezTo>
                <a:cubicBezTo>
                  <a:pt x="13486" y="1393"/>
                  <a:pt x="13476" y="1407"/>
                  <a:pt x="13466" y="1428"/>
                </a:cubicBezTo>
                <a:cubicBezTo>
                  <a:pt x="13450" y="1461"/>
                  <a:pt x="13430" y="1484"/>
                  <a:pt x="13406" y="1496"/>
                </a:cubicBezTo>
                <a:cubicBezTo>
                  <a:pt x="13382" y="1508"/>
                  <a:pt x="13345" y="1515"/>
                  <a:pt x="13295" y="1515"/>
                </a:cubicBezTo>
                <a:cubicBezTo>
                  <a:pt x="13262" y="1515"/>
                  <a:pt x="13240" y="1513"/>
                  <a:pt x="13228" y="1510"/>
                </a:cubicBezTo>
                <a:cubicBezTo>
                  <a:pt x="13217" y="1507"/>
                  <a:pt x="13210" y="1501"/>
                  <a:pt x="13208" y="1493"/>
                </a:cubicBezTo>
                <a:cubicBezTo>
                  <a:pt x="13206" y="1486"/>
                  <a:pt x="13204" y="1471"/>
                  <a:pt x="13202" y="1446"/>
                </a:cubicBezTo>
                <a:cubicBezTo>
                  <a:pt x="13199" y="1421"/>
                  <a:pt x="13198" y="1400"/>
                  <a:pt x="13198" y="1383"/>
                </a:cubicBezTo>
                <a:cubicBezTo>
                  <a:pt x="13198" y="1359"/>
                  <a:pt x="13200" y="1343"/>
                  <a:pt x="13205" y="1336"/>
                </a:cubicBezTo>
                <a:cubicBezTo>
                  <a:pt x="13209" y="1329"/>
                  <a:pt x="13216" y="1325"/>
                  <a:pt x="13228" y="1325"/>
                </a:cubicBezTo>
                <a:cubicBezTo>
                  <a:pt x="13262" y="1325"/>
                  <a:pt x="13281" y="1341"/>
                  <a:pt x="13285" y="1374"/>
                </a:cubicBezTo>
                <a:cubicBezTo>
                  <a:pt x="13288" y="1395"/>
                  <a:pt x="13292" y="1410"/>
                  <a:pt x="13298" y="1418"/>
                </a:cubicBezTo>
                <a:cubicBezTo>
                  <a:pt x="13304" y="1426"/>
                  <a:pt x="13315" y="1430"/>
                  <a:pt x="13331" y="1430"/>
                </a:cubicBezTo>
                <a:cubicBezTo>
                  <a:pt x="13354" y="1430"/>
                  <a:pt x="13372" y="1419"/>
                  <a:pt x="13383" y="1396"/>
                </a:cubicBezTo>
                <a:cubicBezTo>
                  <a:pt x="13401" y="1359"/>
                  <a:pt x="13409" y="1313"/>
                  <a:pt x="13409" y="1257"/>
                </a:cubicBezTo>
                <a:cubicBezTo>
                  <a:pt x="13409" y="1229"/>
                  <a:pt x="13407" y="1202"/>
                  <a:pt x="13402" y="1175"/>
                </a:cubicBezTo>
                <a:cubicBezTo>
                  <a:pt x="13396" y="1149"/>
                  <a:pt x="13388" y="1128"/>
                  <a:pt x="13377" y="1113"/>
                </a:cubicBezTo>
                <a:cubicBezTo>
                  <a:pt x="13368" y="1101"/>
                  <a:pt x="13354" y="1094"/>
                  <a:pt x="13336" y="1094"/>
                </a:cubicBezTo>
                <a:cubicBezTo>
                  <a:pt x="13324" y="1094"/>
                  <a:pt x="13312" y="1099"/>
                  <a:pt x="13302" y="1108"/>
                </a:cubicBezTo>
                <a:cubicBezTo>
                  <a:pt x="13294" y="1114"/>
                  <a:pt x="13289" y="1121"/>
                  <a:pt x="13286" y="1129"/>
                </a:cubicBezTo>
                <a:cubicBezTo>
                  <a:pt x="13283" y="1138"/>
                  <a:pt x="13281" y="1152"/>
                  <a:pt x="13278" y="1173"/>
                </a:cubicBezTo>
                <a:cubicBezTo>
                  <a:pt x="13277" y="1186"/>
                  <a:pt x="13274" y="1195"/>
                  <a:pt x="13269" y="1199"/>
                </a:cubicBezTo>
                <a:cubicBezTo>
                  <a:pt x="13265" y="1203"/>
                  <a:pt x="13257" y="1205"/>
                  <a:pt x="13245" y="1205"/>
                </a:cubicBezTo>
                <a:cubicBezTo>
                  <a:pt x="13218" y="1205"/>
                  <a:pt x="13203" y="1204"/>
                  <a:pt x="13198" y="1201"/>
                </a:cubicBezTo>
                <a:cubicBezTo>
                  <a:pt x="13194" y="1197"/>
                  <a:pt x="13192" y="1187"/>
                  <a:pt x="13192" y="1169"/>
                </a:cubicBezTo>
                <a:cubicBezTo>
                  <a:pt x="13192" y="1116"/>
                  <a:pt x="13192" y="1084"/>
                  <a:pt x="13193" y="1073"/>
                </a:cubicBezTo>
                <a:cubicBezTo>
                  <a:pt x="13194" y="1062"/>
                  <a:pt x="13196" y="1053"/>
                  <a:pt x="13199" y="1047"/>
                </a:cubicBezTo>
                <a:cubicBezTo>
                  <a:pt x="13206" y="1036"/>
                  <a:pt x="13227" y="1031"/>
                  <a:pt x="13262" y="1031"/>
                </a:cubicBezTo>
                <a:cubicBezTo>
                  <a:pt x="13314" y="1031"/>
                  <a:pt x="13351" y="1035"/>
                  <a:pt x="13372" y="1042"/>
                </a:cubicBezTo>
                <a:cubicBezTo>
                  <a:pt x="13394" y="1049"/>
                  <a:pt x="13411" y="1063"/>
                  <a:pt x="13425" y="1084"/>
                </a:cubicBezTo>
                <a:cubicBezTo>
                  <a:pt x="13437" y="1101"/>
                  <a:pt x="13446" y="1113"/>
                  <a:pt x="13454" y="1118"/>
                </a:cubicBezTo>
                <a:cubicBezTo>
                  <a:pt x="13462" y="1124"/>
                  <a:pt x="13473" y="1127"/>
                  <a:pt x="13487" y="1127"/>
                </a:cubicBezTo>
                <a:cubicBezTo>
                  <a:pt x="13507" y="1127"/>
                  <a:pt x="13523" y="1119"/>
                  <a:pt x="13534" y="1104"/>
                </a:cubicBezTo>
                <a:cubicBezTo>
                  <a:pt x="13545" y="1089"/>
                  <a:pt x="13551" y="1068"/>
                  <a:pt x="13551" y="1044"/>
                </a:cubicBezTo>
                <a:cubicBezTo>
                  <a:pt x="13551" y="997"/>
                  <a:pt x="13540" y="962"/>
                  <a:pt x="13517" y="939"/>
                </a:cubicBezTo>
                <a:cubicBezTo>
                  <a:pt x="13500" y="907"/>
                  <a:pt x="13480" y="891"/>
                  <a:pt x="13458" y="891"/>
                </a:cubicBezTo>
                <a:close/>
                <a:moveTo>
                  <a:pt x="7786" y="891"/>
                </a:moveTo>
                <a:cubicBezTo>
                  <a:pt x="7781" y="891"/>
                  <a:pt x="7774" y="892"/>
                  <a:pt x="7766" y="895"/>
                </a:cubicBezTo>
                <a:cubicBezTo>
                  <a:pt x="7743" y="901"/>
                  <a:pt x="7720" y="906"/>
                  <a:pt x="7696" y="908"/>
                </a:cubicBezTo>
                <a:cubicBezTo>
                  <a:pt x="7673" y="910"/>
                  <a:pt x="7634" y="911"/>
                  <a:pt x="7580" y="911"/>
                </a:cubicBezTo>
                <a:lnTo>
                  <a:pt x="7314" y="911"/>
                </a:lnTo>
                <a:cubicBezTo>
                  <a:pt x="7274" y="911"/>
                  <a:pt x="7248" y="912"/>
                  <a:pt x="7235" y="915"/>
                </a:cubicBezTo>
                <a:cubicBezTo>
                  <a:pt x="7220" y="919"/>
                  <a:pt x="7209" y="927"/>
                  <a:pt x="7201" y="937"/>
                </a:cubicBezTo>
                <a:cubicBezTo>
                  <a:pt x="7193" y="948"/>
                  <a:pt x="7189" y="959"/>
                  <a:pt x="7189" y="972"/>
                </a:cubicBezTo>
                <a:cubicBezTo>
                  <a:pt x="7189" y="998"/>
                  <a:pt x="7201" y="1015"/>
                  <a:pt x="7226" y="1022"/>
                </a:cubicBezTo>
                <a:cubicBezTo>
                  <a:pt x="7238" y="1026"/>
                  <a:pt x="7246" y="1028"/>
                  <a:pt x="7249" y="1030"/>
                </a:cubicBezTo>
                <a:cubicBezTo>
                  <a:pt x="7251" y="1032"/>
                  <a:pt x="7254" y="1036"/>
                  <a:pt x="7257" y="1041"/>
                </a:cubicBezTo>
                <a:cubicBezTo>
                  <a:pt x="7273" y="1074"/>
                  <a:pt x="7280" y="1156"/>
                  <a:pt x="7280" y="1288"/>
                </a:cubicBezTo>
                <a:cubicBezTo>
                  <a:pt x="7280" y="1375"/>
                  <a:pt x="7275" y="1445"/>
                  <a:pt x="7264" y="1496"/>
                </a:cubicBezTo>
                <a:cubicBezTo>
                  <a:pt x="7261" y="1508"/>
                  <a:pt x="7258" y="1516"/>
                  <a:pt x="7254" y="1521"/>
                </a:cubicBezTo>
                <a:cubicBezTo>
                  <a:pt x="7250" y="1527"/>
                  <a:pt x="7243" y="1531"/>
                  <a:pt x="7233" y="1536"/>
                </a:cubicBezTo>
                <a:cubicBezTo>
                  <a:pt x="7218" y="1543"/>
                  <a:pt x="7208" y="1549"/>
                  <a:pt x="7202" y="1555"/>
                </a:cubicBezTo>
                <a:cubicBezTo>
                  <a:pt x="7197" y="1561"/>
                  <a:pt x="7194" y="1570"/>
                  <a:pt x="7194" y="1583"/>
                </a:cubicBezTo>
                <a:cubicBezTo>
                  <a:pt x="7194" y="1600"/>
                  <a:pt x="7200" y="1614"/>
                  <a:pt x="7212" y="1624"/>
                </a:cubicBezTo>
                <a:cubicBezTo>
                  <a:pt x="7224" y="1633"/>
                  <a:pt x="7240" y="1638"/>
                  <a:pt x="7260" y="1638"/>
                </a:cubicBezTo>
                <a:lnTo>
                  <a:pt x="7698" y="1638"/>
                </a:lnTo>
                <a:cubicBezTo>
                  <a:pt x="7735" y="1639"/>
                  <a:pt x="7766" y="1642"/>
                  <a:pt x="7792" y="1646"/>
                </a:cubicBezTo>
                <a:cubicBezTo>
                  <a:pt x="7800" y="1648"/>
                  <a:pt x="7808" y="1649"/>
                  <a:pt x="7816" y="1649"/>
                </a:cubicBezTo>
                <a:cubicBezTo>
                  <a:pt x="7826" y="1649"/>
                  <a:pt x="7835" y="1646"/>
                  <a:pt x="7841" y="1641"/>
                </a:cubicBezTo>
                <a:cubicBezTo>
                  <a:pt x="7848" y="1636"/>
                  <a:pt x="7855" y="1628"/>
                  <a:pt x="7862" y="1618"/>
                </a:cubicBezTo>
                <a:cubicBezTo>
                  <a:pt x="7880" y="1591"/>
                  <a:pt x="7894" y="1561"/>
                  <a:pt x="7905" y="1529"/>
                </a:cubicBezTo>
                <a:cubicBezTo>
                  <a:pt x="7916" y="1497"/>
                  <a:pt x="7921" y="1470"/>
                  <a:pt x="7921" y="1448"/>
                </a:cubicBezTo>
                <a:cubicBezTo>
                  <a:pt x="7921" y="1427"/>
                  <a:pt x="7916" y="1409"/>
                  <a:pt x="7905" y="1394"/>
                </a:cubicBezTo>
                <a:cubicBezTo>
                  <a:pt x="7893" y="1379"/>
                  <a:pt x="7879" y="1372"/>
                  <a:pt x="7860" y="1372"/>
                </a:cubicBezTo>
                <a:cubicBezTo>
                  <a:pt x="7845" y="1372"/>
                  <a:pt x="7833" y="1376"/>
                  <a:pt x="7823" y="1384"/>
                </a:cubicBezTo>
                <a:cubicBezTo>
                  <a:pt x="7814" y="1393"/>
                  <a:pt x="7804" y="1407"/>
                  <a:pt x="7794" y="1428"/>
                </a:cubicBezTo>
                <a:cubicBezTo>
                  <a:pt x="7778" y="1461"/>
                  <a:pt x="7758" y="1484"/>
                  <a:pt x="7734" y="1496"/>
                </a:cubicBezTo>
                <a:cubicBezTo>
                  <a:pt x="7710" y="1508"/>
                  <a:pt x="7673" y="1515"/>
                  <a:pt x="7623" y="1515"/>
                </a:cubicBezTo>
                <a:cubicBezTo>
                  <a:pt x="7590" y="1515"/>
                  <a:pt x="7568" y="1513"/>
                  <a:pt x="7556" y="1510"/>
                </a:cubicBezTo>
                <a:cubicBezTo>
                  <a:pt x="7545" y="1507"/>
                  <a:pt x="7538" y="1501"/>
                  <a:pt x="7536" y="1493"/>
                </a:cubicBezTo>
                <a:cubicBezTo>
                  <a:pt x="7534" y="1486"/>
                  <a:pt x="7532" y="1471"/>
                  <a:pt x="7530" y="1446"/>
                </a:cubicBezTo>
                <a:cubicBezTo>
                  <a:pt x="7527" y="1421"/>
                  <a:pt x="7526" y="1400"/>
                  <a:pt x="7526" y="1383"/>
                </a:cubicBezTo>
                <a:cubicBezTo>
                  <a:pt x="7526" y="1359"/>
                  <a:pt x="7528" y="1343"/>
                  <a:pt x="7533" y="1336"/>
                </a:cubicBezTo>
                <a:cubicBezTo>
                  <a:pt x="7537" y="1329"/>
                  <a:pt x="7544" y="1325"/>
                  <a:pt x="7556" y="1325"/>
                </a:cubicBezTo>
                <a:cubicBezTo>
                  <a:pt x="7590" y="1325"/>
                  <a:pt x="7609" y="1341"/>
                  <a:pt x="7613" y="1374"/>
                </a:cubicBezTo>
                <a:cubicBezTo>
                  <a:pt x="7616" y="1395"/>
                  <a:pt x="7620" y="1410"/>
                  <a:pt x="7626" y="1418"/>
                </a:cubicBezTo>
                <a:cubicBezTo>
                  <a:pt x="7632" y="1426"/>
                  <a:pt x="7643" y="1430"/>
                  <a:pt x="7659" y="1430"/>
                </a:cubicBezTo>
                <a:cubicBezTo>
                  <a:pt x="7682" y="1430"/>
                  <a:pt x="7700" y="1419"/>
                  <a:pt x="7711" y="1396"/>
                </a:cubicBezTo>
                <a:cubicBezTo>
                  <a:pt x="7729" y="1359"/>
                  <a:pt x="7737" y="1313"/>
                  <a:pt x="7737" y="1257"/>
                </a:cubicBezTo>
                <a:cubicBezTo>
                  <a:pt x="7737" y="1229"/>
                  <a:pt x="7735" y="1202"/>
                  <a:pt x="7730" y="1175"/>
                </a:cubicBezTo>
                <a:cubicBezTo>
                  <a:pt x="7724" y="1149"/>
                  <a:pt x="7716" y="1128"/>
                  <a:pt x="7705" y="1113"/>
                </a:cubicBezTo>
                <a:cubicBezTo>
                  <a:pt x="7696" y="1101"/>
                  <a:pt x="7682" y="1094"/>
                  <a:pt x="7664" y="1094"/>
                </a:cubicBezTo>
                <a:cubicBezTo>
                  <a:pt x="7652" y="1094"/>
                  <a:pt x="7640" y="1099"/>
                  <a:pt x="7630" y="1108"/>
                </a:cubicBezTo>
                <a:cubicBezTo>
                  <a:pt x="7622" y="1114"/>
                  <a:pt x="7617" y="1121"/>
                  <a:pt x="7614" y="1129"/>
                </a:cubicBezTo>
                <a:cubicBezTo>
                  <a:pt x="7611" y="1138"/>
                  <a:pt x="7609" y="1152"/>
                  <a:pt x="7606" y="1173"/>
                </a:cubicBezTo>
                <a:cubicBezTo>
                  <a:pt x="7605" y="1186"/>
                  <a:pt x="7602" y="1195"/>
                  <a:pt x="7597" y="1199"/>
                </a:cubicBezTo>
                <a:cubicBezTo>
                  <a:pt x="7593" y="1203"/>
                  <a:pt x="7585" y="1205"/>
                  <a:pt x="7573" y="1205"/>
                </a:cubicBezTo>
                <a:cubicBezTo>
                  <a:pt x="7546" y="1205"/>
                  <a:pt x="7531" y="1204"/>
                  <a:pt x="7526" y="1201"/>
                </a:cubicBezTo>
                <a:cubicBezTo>
                  <a:pt x="7522" y="1197"/>
                  <a:pt x="7520" y="1187"/>
                  <a:pt x="7520" y="1169"/>
                </a:cubicBezTo>
                <a:cubicBezTo>
                  <a:pt x="7520" y="1116"/>
                  <a:pt x="7520" y="1084"/>
                  <a:pt x="7521" y="1073"/>
                </a:cubicBezTo>
                <a:cubicBezTo>
                  <a:pt x="7522" y="1062"/>
                  <a:pt x="7524" y="1053"/>
                  <a:pt x="7527" y="1047"/>
                </a:cubicBezTo>
                <a:cubicBezTo>
                  <a:pt x="7534" y="1036"/>
                  <a:pt x="7555" y="1031"/>
                  <a:pt x="7590" y="1031"/>
                </a:cubicBezTo>
                <a:cubicBezTo>
                  <a:pt x="7642" y="1031"/>
                  <a:pt x="7679" y="1035"/>
                  <a:pt x="7700" y="1042"/>
                </a:cubicBezTo>
                <a:cubicBezTo>
                  <a:pt x="7722" y="1049"/>
                  <a:pt x="7739" y="1063"/>
                  <a:pt x="7753" y="1084"/>
                </a:cubicBezTo>
                <a:cubicBezTo>
                  <a:pt x="7765" y="1101"/>
                  <a:pt x="7774" y="1113"/>
                  <a:pt x="7782" y="1118"/>
                </a:cubicBezTo>
                <a:cubicBezTo>
                  <a:pt x="7790" y="1124"/>
                  <a:pt x="7801" y="1127"/>
                  <a:pt x="7815" y="1127"/>
                </a:cubicBezTo>
                <a:cubicBezTo>
                  <a:pt x="7835" y="1127"/>
                  <a:pt x="7851" y="1119"/>
                  <a:pt x="7862" y="1104"/>
                </a:cubicBezTo>
                <a:cubicBezTo>
                  <a:pt x="7873" y="1089"/>
                  <a:pt x="7879" y="1068"/>
                  <a:pt x="7879" y="1044"/>
                </a:cubicBezTo>
                <a:cubicBezTo>
                  <a:pt x="7879" y="997"/>
                  <a:pt x="7868" y="962"/>
                  <a:pt x="7845" y="939"/>
                </a:cubicBezTo>
                <a:cubicBezTo>
                  <a:pt x="7828" y="907"/>
                  <a:pt x="7808" y="891"/>
                  <a:pt x="7786" y="891"/>
                </a:cubicBezTo>
                <a:close/>
                <a:moveTo>
                  <a:pt x="5308" y="891"/>
                </a:moveTo>
                <a:cubicBezTo>
                  <a:pt x="5303" y="891"/>
                  <a:pt x="5296" y="892"/>
                  <a:pt x="5288" y="895"/>
                </a:cubicBezTo>
                <a:cubicBezTo>
                  <a:pt x="5265" y="901"/>
                  <a:pt x="5242" y="906"/>
                  <a:pt x="5218" y="908"/>
                </a:cubicBezTo>
                <a:cubicBezTo>
                  <a:pt x="5195" y="910"/>
                  <a:pt x="5156" y="911"/>
                  <a:pt x="5102" y="911"/>
                </a:cubicBezTo>
                <a:lnTo>
                  <a:pt x="4836" y="911"/>
                </a:lnTo>
                <a:cubicBezTo>
                  <a:pt x="4796" y="911"/>
                  <a:pt x="4770" y="912"/>
                  <a:pt x="4757" y="915"/>
                </a:cubicBezTo>
                <a:cubicBezTo>
                  <a:pt x="4742" y="919"/>
                  <a:pt x="4731" y="927"/>
                  <a:pt x="4723" y="937"/>
                </a:cubicBezTo>
                <a:cubicBezTo>
                  <a:pt x="4715" y="948"/>
                  <a:pt x="4711" y="959"/>
                  <a:pt x="4711" y="972"/>
                </a:cubicBezTo>
                <a:cubicBezTo>
                  <a:pt x="4711" y="998"/>
                  <a:pt x="4723" y="1015"/>
                  <a:pt x="4748" y="1022"/>
                </a:cubicBezTo>
                <a:cubicBezTo>
                  <a:pt x="4760" y="1026"/>
                  <a:pt x="4768" y="1028"/>
                  <a:pt x="4771" y="1030"/>
                </a:cubicBezTo>
                <a:cubicBezTo>
                  <a:pt x="4773" y="1032"/>
                  <a:pt x="4776" y="1036"/>
                  <a:pt x="4779" y="1041"/>
                </a:cubicBezTo>
                <a:cubicBezTo>
                  <a:pt x="4795" y="1074"/>
                  <a:pt x="4802" y="1156"/>
                  <a:pt x="4802" y="1288"/>
                </a:cubicBezTo>
                <a:cubicBezTo>
                  <a:pt x="4802" y="1375"/>
                  <a:pt x="4797" y="1445"/>
                  <a:pt x="4786" y="1496"/>
                </a:cubicBezTo>
                <a:cubicBezTo>
                  <a:pt x="4783" y="1508"/>
                  <a:pt x="4780" y="1516"/>
                  <a:pt x="4776" y="1521"/>
                </a:cubicBezTo>
                <a:cubicBezTo>
                  <a:pt x="4772" y="1527"/>
                  <a:pt x="4765" y="1531"/>
                  <a:pt x="4755" y="1536"/>
                </a:cubicBezTo>
                <a:cubicBezTo>
                  <a:pt x="4740" y="1543"/>
                  <a:pt x="4730" y="1549"/>
                  <a:pt x="4724" y="1555"/>
                </a:cubicBezTo>
                <a:cubicBezTo>
                  <a:pt x="4719" y="1561"/>
                  <a:pt x="4716" y="1570"/>
                  <a:pt x="4716" y="1583"/>
                </a:cubicBezTo>
                <a:cubicBezTo>
                  <a:pt x="4716" y="1600"/>
                  <a:pt x="4722" y="1614"/>
                  <a:pt x="4734" y="1624"/>
                </a:cubicBezTo>
                <a:cubicBezTo>
                  <a:pt x="4746" y="1633"/>
                  <a:pt x="4762" y="1638"/>
                  <a:pt x="4782" y="1638"/>
                </a:cubicBezTo>
                <a:lnTo>
                  <a:pt x="5220" y="1638"/>
                </a:lnTo>
                <a:cubicBezTo>
                  <a:pt x="5257" y="1639"/>
                  <a:pt x="5288" y="1642"/>
                  <a:pt x="5314" y="1646"/>
                </a:cubicBezTo>
                <a:cubicBezTo>
                  <a:pt x="5322" y="1648"/>
                  <a:pt x="5330" y="1649"/>
                  <a:pt x="5338" y="1649"/>
                </a:cubicBezTo>
                <a:cubicBezTo>
                  <a:pt x="5348" y="1649"/>
                  <a:pt x="5357" y="1646"/>
                  <a:pt x="5363" y="1641"/>
                </a:cubicBezTo>
                <a:cubicBezTo>
                  <a:pt x="5370" y="1636"/>
                  <a:pt x="5377" y="1628"/>
                  <a:pt x="5384" y="1618"/>
                </a:cubicBezTo>
                <a:cubicBezTo>
                  <a:pt x="5402" y="1591"/>
                  <a:pt x="5416" y="1561"/>
                  <a:pt x="5427" y="1529"/>
                </a:cubicBezTo>
                <a:cubicBezTo>
                  <a:pt x="5438" y="1497"/>
                  <a:pt x="5443" y="1470"/>
                  <a:pt x="5443" y="1448"/>
                </a:cubicBezTo>
                <a:cubicBezTo>
                  <a:pt x="5443" y="1427"/>
                  <a:pt x="5438" y="1409"/>
                  <a:pt x="5427" y="1394"/>
                </a:cubicBezTo>
                <a:cubicBezTo>
                  <a:pt x="5415" y="1379"/>
                  <a:pt x="5401" y="1372"/>
                  <a:pt x="5382" y="1372"/>
                </a:cubicBezTo>
                <a:cubicBezTo>
                  <a:pt x="5367" y="1372"/>
                  <a:pt x="5355" y="1376"/>
                  <a:pt x="5345" y="1384"/>
                </a:cubicBezTo>
                <a:cubicBezTo>
                  <a:pt x="5336" y="1393"/>
                  <a:pt x="5326" y="1407"/>
                  <a:pt x="5316" y="1428"/>
                </a:cubicBezTo>
                <a:cubicBezTo>
                  <a:pt x="5300" y="1461"/>
                  <a:pt x="5280" y="1484"/>
                  <a:pt x="5256" y="1496"/>
                </a:cubicBezTo>
                <a:cubicBezTo>
                  <a:pt x="5232" y="1508"/>
                  <a:pt x="5195" y="1515"/>
                  <a:pt x="5145" y="1515"/>
                </a:cubicBezTo>
                <a:cubicBezTo>
                  <a:pt x="5112" y="1515"/>
                  <a:pt x="5090" y="1513"/>
                  <a:pt x="5078" y="1510"/>
                </a:cubicBezTo>
                <a:cubicBezTo>
                  <a:pt x="5067" y="1507"/>
                  <a:pt x="5060" y="1501"/>
                  <a:pt x="5058" y="1493"/>
                </a:cubicBezTo>
                <a:cubicBezTo>
                  <a:pt x="5056" y="1486"/>
                  <a:pt x="5054" y="1471"/>
                  <a:pt x="5052" y="1446"/>
                </a:cubicBezTo>
                <a:cubicBezTo>
                  <a:pt x="5049" y="1421"/>
                  <a:pt x="5048" y="1400"/>
                  <a:pt x="5048" y="1383"/>
                </a:cubicBezTo>
                <a:cubicBezTo>
                  <a:pt x="5048" y="1359"/>
                  <a:pt x="5050" y="1343"/>
                  <a:pt x="5055" y="1336"/>
                </a:cubicBezTo>
                <a:cubicBezTo>
                  <a:pt x="5059" y="1329"/>
                  <a:pt x="5066" y="1325"/>
                  <a:pt x="5078" y="1325"/>
                </a:cubicBezTo>
                <a:cubicBezTo>
                  <a:pt x="5112" y="1325"/>
                  <a:pt x="5131" y="1341"/>
                  <a:pt x="5135" y="1374"/>
                </a:cubicBezTo>
                <a:cubicBezTo>
                  <a:pt x="5138" y="1395"/>
                  <a:pt x="5142" y="1410"/>
                  <a:pt x="5148" y="1418"/>
                </a:cubicBezTo>
                <a:cubicBezTo>
                  <a:pt x="5154" y="1426"/>
                  <a:pt x="5165" y="1430"/>
                  <a:pt x="5181" y="1430"/>
                </a:cubicBezTo>
                <a:cubicBezTo>
                  <a:pt x="5204" y="1430"/>
                  <a:pt x="5222" y="1419"/>
                  <a:pt x="5233" y="1396"/>
                </a:cubicBezTo>
                <a:cubicBezTo>
                  <a:pt x="5251" y="1359"/>
                  <a:pt x="5259" y="1313"/>
                  <a:pt x="5259" y="1257"/>
                </a:cubicBezTo>
                <a:cubicBezTo>
                  <a:pt x="5259" y="1229"/>
                  <a:pt x="5257" y="1202"/>
                  <a:pt x="5252" y="1175"/>
                </a:cubicBezTo>
                <a:cubicBezTo>
                  <a:pt x="5246" y="1149"/>
                  <a:pt x="5238" y="1128"/>
                  <a:pt x="5227" y="1113"/>
                </a:cubicBezTo>
                <a:cubicBezTo>
                  <a:pt x="5218" y="1101"/>
                  <a:pt x="5204" y="1094"/>
                  <a:pt x="5186" y="1094"/>
                </a:cubicBezTo>
                <a:cubicBezTo>
                  <a:pt x="5174" y="1094"/>
                  <a:pt x="5162" y="1099"/>
                  <a:pt x="5152" y="1108"/>
                </a:cubicBezTo>
                <a:cubicBezTo>
                  <a:pt x="5144" y="1114"/>
                  <a:pt x="5139" y="1121"/>
                  <a:pt x="5136" y="1129"/>
                </a:cubicBezTo>
                <a:cubicBezTo>
                  <a:pt x="5133" y="1138"/>
                  <a:pt x="5131" y="1152"/>
                  <a:pt x="5128" y="1173"/>
                </a:cubicBezTo>
                <a:cubicBezTo>
                  <a:pt x="5127" y="1186"/>
                  <a:pt x="5124" y="1195"/>
                  <a:pt x="5119" y="1199"/>
                </a:cubicBezTo>
                <a:cubicBezTo>
                  <a:pt x="5115" y="1203"/>
                  <a:pt x="5107" y="1205"/>
                  <a:pt x="5095" y="1205"/>
                </a:cubicBezTo>
                <a:cubicBezTo>
                  <a:pt x="5068" y="1205"/>
                  <a:pt x="5053" y="1204"/>
                  <a:pt x="5048" y="1201"/>
                </a:cubicBezTo>
                <a:cubicBezTo>
                  <a:pt x="5044" y="1197"/>
                  <a:pt x="5042" y="1187"/>
                  <a:pt x="5042" y="1169"/>
                </a:cubicBezTo>
                <a:cubicBezTo>
                  <a:pt x="5042" y="1116"/>
                  <a:pt x="5042" y="1084"/>
                  <a:pt x="5043" y="1073"/>
                </a:cubicBezTo>
                <a:cubicBezTo>
                  <a:pt x="5044" y="1062"/>
                  <a:pt x="5046" y="1053"/>
                  <a:pt x="5049" y="1047"/>
                </a:cubicBezTo>
                <a:cubicBezTo>
                  <a:pt x="5056" y="1036"/>
                  <a:pt x="5077" y="1031"/>
                  <a:pt x="5112" y="1031"/>
                </a:cubicBezTo>
                <a:cubicBezTo>
                  <a:pt x="5164" y="1031"/>
                  <a:pt x="5201" y="1035"/>
                  <a:pt x="5222" y="1042"/>
                </a:cubicBezTo>
                <a:cubicBezTo>
                  <a:pt x="5244" y="1049"/>
                  <a:pt x="5261" y="1063"/>
                  <a:pt x="5275" y="1084"/>
                </a:cubicBezTo>
                <a:cubicBezTo>
                  <a:pt x="5287" y="1101"/>
                  <a:pt x="5296" y="1113"/>
                  <a:pt x="5304" y="1118"/>
                </a:cubicBezTo>
                <a:cubicBezTo>
                  <a:pt x="5312" y="1124"/>
                  <a:pt x="5323" y="1127"/>
                  <a:pt x="5337" y="1127"/>
                </a:cubicBezTo>
                <a:cubicBezTo>
                  <a:pt x="5357" y="1127"/>
                  <a:pt x="5373" y="1119"/>
                  <a:pt x="5384" y="1104"/>
                </a:cubicBezTo>
                <a:cubicBezTo>
                  <a:pt x="5395" y="1089"/>
                  <a:pt x="5401" y="1068"/>
                  <a:pt x="5401" y="1044"/>
                </a:cubicBezTo>
                <a:cubicBezTo>
                  <a:pt x="5401" y="997"/>
                  <a:pt x="5390" y="962"/>
                  <a:pt x="5367" y="939"/>
                </a:cubicBezTo>
                <a:cubicBezTo>
                  <a:pt x="5350" y="907"/>
                  <a:pt x="5330" y="891"/>
                  <a:pt x="5308" y="891"/>
                </a:cubicBezTo>
                <a:close/>
                <a:moveTo>
                  <a:pt x="3606" y="891"/>
                </a:moveTo>
                <a:cubicBezTo>
                  <a:pt x="3601" y="891"/>
                  <a:pt x="3594" y="892"/>
                  <a:pt x="3586" y="895"/>
                </a:cubicBezTo>
                <a:cubicBezTo>
                  <a:pt x="3563" y="901"/>
                  <a:pt x="3540" y="906"/>
                  <a:pt x="3516" y="908"/>
                </a:cubicBezTo>
                <a:cubicBezTo>
                  <a:pt x="3493" y="910"/>
                  <a:pt x="3454" y="911"/>
                  <a:pt x="3400" y="911"/>
                </a:cubicBezTo>
                <a:lnTo>
                  <a:pt x="3134" y="911"/>
                </a:lnTo>
                <a:cubicBezTo>
                  <a:pt x="3094" y="911"/>
                  <a:pt x="3068" y="912"/>
                  <a:pt x="3055" y="915"/>
                </a:cubicBezTo>
                <a:cubicBezTo>
                  <a:pt x="3040" y="919"/>
                  <a:pt x="3029" y="927"/>
                  <a:pt x="3021" y="937"/>
                </a:cubicBezTo>
                <a:cubicBezTo>
                  <a:pt x="3013" y="948"/>
                  <a:pt x="3009" y="959"/>
                  <a:pt x="3009" y="972"/>
                </a:cubicBezTo>
                <a:cubicBezTo>
                  <a:pt x="3009" y="998"/>
                  <a:pt x="3021" y="1015"/>
                  <a:pt x="3046" y="1022"/>
                </a:cubicBezTo>
                <a:cubicBezTo>
                  <a:pt x="3058" y="1026"/>
                  <a:pt x="3066" y="1028"/>
                  <a:pt x="3069" y="1030"/>
                </a:cubicBezTo>
                <a:cubicBezTo>
                  <a:pt x="3071" y="1032"/>
                  <a:pt x="3074" y="1036"/>
                  <a:pt x="3077" y="1041"/>
                </a:cubicBezTo>
                <a:cubicBezTo>
                  <a:pt x="3093" y="1074"/>
                  <a:pt x="3100" y="1156"/>
                  <a:pt x="3100" y="1288"/>
                </a:cubicBezTo>
                <a:cubicBezTo>
                  <a:pt x="3100" y="1375"/>
                  <a:pt x="3095" y="1445"/>
                  <a:pt x="3084" y="1496"/>
                </a:cubicBezTo>
                <a:cubicBezTo>
                  <a:pt x="3081" y="1508"/>
                  <a:pt x="3078" y="1516"/>
                  <a:pt x="3074" y="1521"/>
                </a:cubicBezTo>
                <a:cubicBezTo>
                  <a:pt x="3070" y="1527"/>
                  <a:pt x="3063" y="1531"/>
                  <a:pt x="3053" y="1536"/>
                </a:cubicBezTo>
                <a:cubicBezTo>
                  <a:pt x="3038" y="1543"/>
                  <a:pt x="3028" y="1549"/>
                  <a:pt x="3022" y="1555"/>
                </a:cubicBezTo>
                <a:cubicBezTo>
                  <a:pt x="3017" y="1561"/>
                  <a:pt x="3014" y="1570"/>
                  <a:pt x="3014" y="1583"/>
                </a:cubicBezTo>
                <a:cubicBezTo>
                  <a:pt x="3014" y="1600"/>
                  <a:pt x="3020" y="1614"/>
                  <a:pt x="3032" y="1624"/>
                </a:cubicBezTo>
                <a:cubicBezTo>
                  <a:pt x="3044" y="1633"/>
                  <a:pt x="3060" y="1638"/>
                  <a:pt x="3080" y="1638"/>
                </a:cubicBezTo>
                <a:lnTo>
                  <a:pt x="3518" y="1638"/>
                </a:lnTo>
                <a:cubicBezTo>
                  <a:pt x="3555" y="1639"/>
                  <a:pt x="3586" y="1642"/>
                  <a:pt x="3612" y="1646"/>
                </a:cubicBezTo>
                <a:cubicBezTo>
                  <a:pt x="3620" y="1648"/>
                  <a:pt x="3628" y="1649"/>
                  <a:pt x="3636" y="1649"/>
                </a:cubicBezTo>
                <a:cubicBezTo>
                  <a:pt x="3646" y="1649"/>
                  <a:pt x="3655" y="1646"/>
                  <a:pt x="3661" y="1641"/>
                </a:cubicBezTo>
                <a:cubicBezTo>
                  <a:pt x="3668" y="1636"/>
                  <a:pt x="3675" y="1628"/>
                  <a:pt x="3682" y="1618"/>
                </a:cubicBezTo>
                <a:cubicBezTo>
                  <a:pt x="3700" y="1591"/>
                  <a:pt x="3714" y="1561"/>
                  <a:pt x="3725" y="1529"/>
                </a:cubicBezTo>
                <a:cubicBezTo>
                  <a:pt x="3736" y="1497"/>
                  <a:pt x="3741" y="1470"/>
                  <a:pt x="3741" y="1448"/>
                </a:cubicBezTo>
                <a:cubicBezTo>
                  <a:pt x="3741" y="1427"/>
                  <a:pt x="3736" y="1409"/>
                  <a:pt x="3725" y="1394"/>
                </a:cubicBezTo>
                <a:cubicBezTo>
                  <a:pt x="3713" y="1379"/>
                  <a:pt x="3699" y="1372"/>
                  <a:pt x="3680" y="1372"/>
                </a:cubicBezTo>
                <a:cubicBezTo>
                  <a:pt x="3665" y="1372"/>
                  <a:pt x="3653" y="1376"/>
                  <a:pt x="3643" y="1384"/>
                </a:cubicBezTo>
                <a:cubicBezTo>
                  <a:pt x="3634" y="1393"/>
                  <a:pt x="3624" y="1407"/>
                  <a:pt x="3614" y="1428"/>
                </a:cubicBezTo>
                <a:cubicBezTo>
                  <a:pt x="3598" y="1461"/>
                  <a:pt x="3578" y="1484"/>
                  <a:pt x="3554" y="1496"/>
                </a:cubicBezTo>
                <a:cubicBezTo>
                  <a:pt x="3530" y="1508"/>
                  <a:pt x="3493" y="1515"/>
                  <a:pt x="3443" y="1515"/>
                </a:cubicBezTo>
                <a:cubicBezTo>
                  <a:pt x="3410" y="1515"/>
                  <a:pt x="3388" y="1513"/>
                  <a:pt x="3376" y="1510"/>
                </a:cubicBezTo>
                <a:cubicBezTo>
                  <a:pt x="3365" y="1507"/>
                  <a:pt x="3358" y="1501"/>
                  <a:pt x="3356" y="1493"/>
                </a:cubicBezTo>
                <a:cubicBezTo>
                  <a:pt x="3354" y="1486"/>
                  <a:pt x="3352" y="1471"/>
                  <a:pt x="3350" y="1446"/>
                </a:cubicBezTo>
                <a:cubicBezTo>
                  <a:pt x="3347" y="1421"/>
                  <a:pt x="3346" y="1400"/>
                  <a:pt x="3346" y="1383"/>
                </a:cubicBezTo>
                <a:cubicBezTo>
                  <a:pt x="3346" y="1359"/>
                  <a:pt x="3348" y="1343"/>
                  <a:pt x="3353" y="1336"/>
                </a:cubicBezTo>
                <a:cubicBezTo>
                  <a:pt x="3357" y="1329"/>
                  <a:pt x="3364" y="1325"/>
                  <a:pt x="3376" y="1325"/>
                </a:cubicBezTo>
                <a:cubicBezTo>
                  <a:pt x="3410" y="1325"/>
                  <a:pt x="3429" y="1341"/>
                  <a:pt x="3433" y="1374"/>
                </a:cubicBezTo>
                <a:cubicBezTo>
                  <a:pt x="3436" y="1395"/>
                  <a:pt x="3440" y="1410"/>
                  <a:pt x="3446" y="1418"/>
                </a:cubicBezTo>
                <a:cubicBezTo>
                  <a:pt x="3452" y="1426"/>
                  <a:pt x="3463" y="1430"/>
                  <a:pt x="3479" y="1430"/>
                </a:cubicBezTo>
                <a:cubicBezTo>
                  <a:pt x="3502" y="1430"/>
                  <a:pt x="3520" y="1419"/>
                  <a:pt x="3531" y="1396"/>
                </a:cubicBezTo>
                <a:cubicBezTo>
                  <a:pt x="3549" y="1359"/>
                  <a:pt x="3557" y="1313"/>
                  <a:pt x="3557" y="1257"/>
                </a:cubicBezTo>
                <a:cubicBezTo>
                  <a:pt x="3557" y="1229"/>
                  <a:pt x="3555" y="1202"/>
                  <a:pt x="3550" y="1175"/>
                </a:cubicBezTo>
                <a:cubicBezTo>
                  <a:pt x="3544" y="1149"/>
                  <a:pt x="3536" y="1128"/>
                  <a:pt x="3525" y="1113"/>
                </a:cubicBezTo>
                <a:cubicBezTo>
                  <a:pt x="3516" y="1101"/>
                  <a:pt x="3502" y="1094"/>
                  <a:pt x="3484" y="1094"/>
                </a:cubicBezTo>
                <a:cubicBezTo>
                  <a:pt x="3472" y="1094"/>
                  <a:pt x="3460" y="1099"/>
                  <a:pt x="3450" y="1108"/>
                </a:cubicBezTo>
                <a:cubicBezTo>
                  <a:pt x="3442" y="1114"/>
                  <a:pt x="3437" y="1121"/>
                  <a:pt x="3434" y="1129"/>
                </a:cubicBezTo>
                <a:cubicBezTo>
                  <a:pt x="3431" y="1138"/>
                  <a:pt x="3429" y="1152"/>
                  <a:pt x="3426" y="1173"/>
                </a:cubicBezTo>
                <a:cubicBezTo>
                  <a:pt x="3425" y="1186"/>
                  <a:pt x="3422" y="1195"/>
                  <a:pt x="3417" y="1199"/>
                </a:cubicBezTo>
                <a:cubicBezTo>
                  <a:pt x="3413" y="1203"/>
                  <a:pt x="3405" y="1205"/>
                  <a:pt x="3393" y="1205"/>
                </a:cubicBezTo>
                <a:cubicBezTo>
                  <a:pt x="3366" y="1205"/>
                  <a:pt x="3351" y="1204"/>
                  <a:pt x="3346" y="1201"/>
                </a:cubicBezTo>
                <a:cubicBezTo>
                  <a:pt x="3342" y="1197"/>
                  <a:pt x="3340" y="1187"/>
                  <a:pt x="3340" y="1169"/>
                </a:cubicBezTo>
                <a:cubicBezTo>
                  <a:pt x="3340" y="1116"/>
                  <a:pt x="3340" y="1084"/>
                  <a:pt x="3341" y="1073"/>
                </a:cubicBezTo>
                <a:cubicBezTo>
                  <a:pt x="3342" y="1062"/>
                  <a:pt x="3344" y="1053"/>
                  <a:pt x="3347" y="1047"/>
                </a:cubicBezTo>
                <a:cubicBezTo>
                  <a:pt x="3354" y="1036"/>
                  <a:pt x="3375" y="1031"/>
                  <a:pt x="3410" y="1031"/>
                </a:cubicBezTo>
                <a:cubicBezTo>
                  <a:pt x="3462" y="1031"/>
                  <a:pt x="3499" y="1035"/>
                  <a:pt x="3520" y="1042"/>
                </a:cubicBezTo>
                <a:cubicBezTo>
                  <a:pt x="3542" y="1049"/>
                  <a:pt x="3559" y="1063"/>
                  <a:pt x="3573" y="1084"/>
                </a:cubicBezTo>
                <a:cubicBezTo>
                  <a:pt x="3585" y="1101"/>
                  <a:pt x="3594" y="1113"/>
                  <a:pt x="3602" y="1118"/>
                </a:cubicBezTo>
                <a:cubicBezTo>
                  <a:pt x="3610" y="1124"/>
                  <a:pt x="3621" y="1127"/>
                  <a:pt x="3635" y="1127"/>
                </a:cubicBezTo>
                <a:cubicBezTo>
                  <a:pt x="3655" y="1127"/>
                  <a:pt x="3671" y="1119"/>
                  <a:pt x="3682" y="1104"/>
                </a:cubicBezTo>
                <a:cubicBezTo>
                  <a:pt x="3693" y="1089"/>
                  <a:pt x="3699" y="1068"/>
                  <a:pt x="3699" y="1044"/>
                </a:cubicBezTo>
                <a:cubicBezTo>
                  <a:pt x="3699" y="997"/>
                  <a:pt x="3688" y="962"/>
                  <a:pt x="3665" y="939"/>
                </a:cubicBezTo>
                <a:cubicBezTo>
                  <a:pt x="3648" y="907"/>
                  <a:pt x="3628" y="891"/>
                  <a:pt x="3606" y="891"/>
                </a:cubicBezTo>
                <a:close/>
                <a:moveTo>
                  <a:pt x="0" y="0"/>
                </a:moveTo>
                <a:lnTo>
                  <a:pt x="19242" y="0"/>
                </a:lnTo>
                <a:lnTo>
                  <a:pt x="19242" y="2454"/>
                </a:lnTo>
                <a:lnTo>
                  <a:pt x="0" y="2454"/>
                </a:lnTo>
                <a:lnTo>
                  <a:pt x="0" y="0"/>
                </a:lnTo>
                <a:close/>
              </a:path>
            </a:pathLst>
          </a:custGeom>
          <a:solidFill>
            <a:schemeClr val="bg1">
              <a:alpha val="70000"/>
            </a:schemeClr>
          </a:solidFill>
          <a:effectLst/>
        </p:spPr>
        <p:txBody>
          <a:bodyPr wrap="square" rtlCol="0">
            <a:noAutofit/>
          </a:bodyPr>
          <a:lstStyle/>
          <a:p>
            <a:endParaRPr lang="en-US" sz="5400" b="1" dirty="0">
              <a:solidFill>
                <a:srgbClr val="FF0000"/>
              </a:solidFill>
              <a:latin typeface="Cooper Black" panose="0208090404030B020404" charset="0"/>
              <a:cs typeface="Cooper Black" panose="0208090404030B020404" charset="0"/>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9623"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Google Shape;1881;p31"/>
          <p:cNvSpPr txBox="1"/>
          <p:nvPr/>
        </p:nvSpPr>
        <p:spPr>
          <a:xfrm>
            <a:off x="58420" y="1655445"/>
            <a:ext cx="6459855" cy="678815"/>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dirty="0">
                <a:solidFill>
                  <a:srgbClr val="AD4F0F"/>
                </a:solidFill>
              </a:rPr>
              <a:t>dye (v)</a:t>
            </a:r>
            <a:r>
              <a:rPr lang="en-US" sz="4400" b="1" dirty="0"/>
              <a:t> </a:t>
            </a:r>
            <a:endParaRPr lang="en-US" sz="4400" b="1" dirty="0">
              <a:solidFill>
                <a:srgbClr val="AD4F0F"/>
              </a:solidFill>
            </a:endParaRPr>
          </a:p>
        </p:txBody>
      </p:sp>
      <p:sp>
        <p:nvSpPr>
          <p:cNvPr id="12" name="Rectangle 11"/>
          <p:cNvSpPr/>
          <p:nvPr/>
        </p:nvSpPr>
        <p:spPr>
          <a:xfrm>
            <a:off x="1120322" y="4417019"/>
            <a:ext cx="4050892" cy="829945"/>
          </a:xfrm>
          <a:prstGeom prst="rect">
            <a:avLst/>
          </a:prstGeom>
        </p:spPr>
        <p:txBody>
          <a:bodyPr wrap="square">
            <a:spAutoFit/>
          </a:bodyPr>
          <a:lstStyle/>
          <a:p>
            <a:pPr lvl="0" algn="ctr"/>
            <a:r>
              <a:rPr lang="en-US" sz="4800"/>
              <a:t>nhuộm</a:t>
            </a:r>
          </a:p>
        </p:txBody>
      </p:sp>
      <p:sp>
        <p:nvSpPr>
          <p:cNvPr id="2" name="Rectangle 1"/>
          <p:cNvSpPr/>
          <p:nvPr/>
        </p:nvSpPr>
        <p:spPr>
          <a:xfrm>
            <a:off x="2234770" y="3072090"/>
            <a:ext cx="1534795" cy="829945"/>
          </a:xfrm>
          <a:prstGeom prst="rect">
            <a:avLst/>
          </a:prstGeom>
        </p:spPr>
        <p:txBody>
          <a:bodyPr wrap="none">
            <a:spAutoFit/>
          </a:bodyPr>
          <a:lstStyle/>
          <a:p>
            <a:pPr algn="ctr"/>
            <a:r>
              <a:rPr lang="en-US" sz="4800" b="1" dirty="0">
                <a:solidFill>
                  <a:schemeClr val="accent5">
                    <a:lumMod val="50000"/>
                  </a:schemeClr>
                </a:solidFill>
              </a:rPr>
              <a:t>/</a:t>
            </a:r>
            <a:r>
              <a:rPr lang="en-US" sz="4800" b="1" dirty="0" err="1">
                <a:solidFill>
                  <a:schemeClr val="accent5">
                    <a:lumMod val="50000"/>
                  </a:schemeClr>
                </a:solidFill>
              </a:rPr>
              <a:t>daɪ</a:t>
            </a:r>
            <a:r>
              <a:rPr lang="en-US" sz="4800" b="1" dirty="0">
                <a:solidFill>
                  <a:schemeClr val="accent5">
                    <a:lumMod val="50000"/>
                  </a:schemeClr>
                </a:solidFill>
              </a:rPr>
              <a:t>/</a:t>
            </a:r>
          </a:p>
        </p:txBody>
      </p:sp>
      <p:sp>
        <p:nvSpPr>
          <p:cNvPr id="15" name="TextBox 14"/>
          <p:cNvSpPr txBox="1"/>
          <p:nvPr/>
        </p:nvSpPr>
        <p:spPr>
          <a:xfrm>
            <a:off x="487067" y="160809"/>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PRESENTATION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00" name="Text Box 99"/>
          <p:cNvSpPr txBox="1"/>
          <p:nvPr/>
        </p:nvSpPr>
        <p:spPr>
          <a:xfrm>
            <a:off x="6507480" y="1000125"/>
            <a:ext cx="5416550" cy="1198880"/>
          </a:xfrm>
          <a:prstGeom prst="rect">
            <a:avLst/>
          </a:prstGeom>
          <a:noFill/>
          <a:ln w="9525">
            <a:noFill/>
          </a:ln>
        </p:spPr>
        <p:txBody>
          <a:bodyPr wrap="square">
            <a:spAutoFit/>
          </a:bodyPr>
          <a:lstStyle/>
          <a:p>
            <a:pPr marL="635" indent="-635"/>
            <a:r>
              <a:rPr lang="en-US" sz="3600" b="0">
                <a:solidFill>
                  <a:srgbClr val="000000"/>
                </a:solidFill>
                <a:latin typeface="Times New Roman" panose="02020603050405020304" pitchFamily="18" charset="0"/>
              </a:rPr>
              <a:t>to change the colour of sth using a special liquid.</a:t>
            </a:r>
          </a:p>
        </p:txBody>
      </p:sp>
      <p:pic>
        <p:nvPicPr>
          <p:cNvPr id="6" name="Content Placeholder 5" descr="96996623-business-concept-hand-offers-opportunity-to-business-woman"/>
          <p:cNvPicPr>
            <a:picLocks noGrp="1" noChangeAspect="1"/>
          </p:cNvPicPr>
          <p:nvPr>
            <p:ph idx="1"/>
          </p:nvPr>
        </p:nvPicPr>
        <p:blipFill>
          <a:blip r:embed="rId5"/>
          <a:stretch>
            <a:fillRect/>
          </a:stretch>
        </p:blipFill>
        <p:spPr>
          <a:xfrm>
            <a:off x="14842490" y="4610100"/>
            <a:ext cx="2003425" cy="1602105"/>
          </a:xfrm>
          <a:prstGeom prst="rect">
            <a:avLst/>
          </a:prstGeom>
        </p:spPr>
      </p:pic>
      <p:pic>
        <p:nvPicPr>
          <p:cNvPr id="10" name="dye">
            <a:hlinkClick r:id="" action="ppaction://media"/>
          </p:cNvPr>
          <p:cNvPicPr/>
          <p:nvPr>
            <a:audioFile r:link="rId2"/>
            <p:extLst>
              <p:ext uri="{DAA4B4D4-6D71-4841-9C94-3DE7FCFB9230}">
                <p14:media xmlns:p14="http://schemas.microsoft.com/office/powerpoint/2010/main" r:embed="rId1"/>
              </p:ext>
            </p:extLst>
          </p:nvPr>
        </p:nvPicPr>
        <p:blipFill>
          <a:blip r:embed="rId6"/>
          <a:stretch>
            <a:fillRect/>
          </a:stretch>
        </p:blipFill>
        <p:spPr>
          <a:xfrm>
            <a:off x="568848" y="2889899"/>
            <a:ext cx="1374775" cy="1374775"/>
          </a:xfrm>
          <a:prstGeom prst="rect">
            <a:avLst/>
          </a:prstGeom>
        </p:spPr>
      </p:pic>
      <p:pic>
        <p:nvPicPr>
          <p:cNvPr id="17" name="Content Placeholder 16" descr="high-angle-little-girl-getting-her-hair-dyed"/>
          <p:cNvPicPr>
            <a:picLocks noGrp="1" noChangeAspect="1"/>
          </p:cNvPicPr>
          <p:nvPr>
            <p:ph sz="half" idx="2"/>
          </p:nvPr>
        </p:nvPicPr>
        <p:blipFill>
          <a:blip r:embed="rId7"/>
          <a:stretch>
            <a:fillRect/>
          </a:stretch>
        </p:blipFill>
        <p:spPr>
          <a:xfrm>
            <a:off x="6009005" y="2370455"/>
            <a:ext cx="5181600" cy="4007196"/>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mediacall" presetSubtype="0" fill="hold" nodeType="withEffect">
                                  <p:stCondLst>
                                    <p:cond delay="0"/>
                                  </p:stCondLst>
                                  <p:childTnLst>
                                    <p:cmd type="call" cmd="playFrom(0.0)">
                                      <p:cBhvr>
                                        <p:cTn id="12" dur="720" fill="hold"/>
                                        <p:tgtEl>
                                          <p:spTgt spid="10"/>
                                        </p:tgtEl>
                                      </p:cBhvr>
                                    </p:cmd>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1">
                  <p:stCondLst>
                    <p:cond delay="indefinite"/>
                  </p:stCondLst>
                  <p:endCondLst>
                    <p:cond evt="onStopAudio" delay="0">
                      <p:tgtEl>
                        <p:sldTgt/>
                      </p:tgtEl>
                    </p:cond>
                  </p:endCondLst>
                </p:cTn>
                <p:tgtEl>
                  <p:spTgt spid="10"/>
                </p:tgtEl>
              </p:cMediaNode>
            </p:audio>
          </p:childTnLst>
        </p:cTn>
      </p:par>
    </p:tnLst>
    <p:bldLst>
      <p:bldP spid="7" grpId="0"/>
      <p:bldP spid="12"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270" y="-7620"/>
            <a:ext cx="12192000" cy="781050"/>
            <a:chOff x="7620" y="-7620"/>
            <a:chExt cx="12192000" cy="1083309"/>
          </a:xfrm>
        </p:grpSpPr>
        <p:sp>
          <p:nvSpPr>
            <p:cNvPr id="17" name="Round Single Corner Rectangle 16"/>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ound Single Corner Rectangle 17"/>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aphicFrame>
        <p:nvGraphicFramePr>
          <p:cNvPr id="11" name="Table 10"/>
          <p:cNvGraphicFramePr>
            <a:graphicFrameLocks noGrp="1"/>
          </p:cNvGraphicFramePr>
          <p:nvPr>
            <p:extLst>
              <p:ext uri="{D42A27DB-BD31-4B8C-83A1-F6EECF244321}">
                <p14:modId xmlns:p14="http://schemas.microsoft.com/office/powerpoint/2010/main" val="4244481544"/>
              </p:ext>
            </p:extLst>
          </p:nvPr>
        </p:nvGraphicFramePr>
        <p:xfrm>
          <a:off x="804545" y="873760"/>
          <a:ext cx="11262995" cy="5409565"/>
        </p:xfrm>
        <a:graphic>
          <a:graphicData uri="http://schemas.openxmlformats.org/drawingml/2006/table">
            <a:tbl>
              <a:tblPr firstRow="1" bandRow="1">
                <a:tableStyleId>{5DA37D80-6434-44D0-A028-1B22A696006F}</a:tableStyleId>
              </a:tblPr>
              <a:tblGrid>
                <a:gridCol w="3979545">
                  <a:extLst>
                    <a:ext uri="{9D8B030D-6E8A-4147-A177-3AD203B41FA5}">
                      <a16:colId xmlns:a16="http://schemas.microsoft.com/office/drawing/2014/main" val="20000"/>
                    </a:ext>
                  </a:extLst>
                </a:gridCol>
                <a:gridCol w="4105267">
                  <a:extLst>
                    <a:ext uri="{9D8B030D-6E8A-4147-A177-3AD203B41FA5}">
                      <a16:colId xmlns:a16="http://schemas.microsoft.com/office/drawing/2014/main" val="20001"/>
                    </a:ext>
                  </a:extLst>
                </a:gridCol>
                <a:gridCol w="3178183">
                  <a:extLst>
                    <a:ext uri="{9D8B030D-6E8A-4147-A177-3AD203B41FA5}">
                      <a16:colId xmlns:a16="http://schemas.microsoft.com/office/drawing/2014/main" val="20002"/>
                    </a:ext>
                  </a:extLst>
                </a:gridCol>
              </a:tblGrid>
              <a:tr h="951865">
                <a:tc>
                  <a:txBody>
                    <a:bodyPr/>
                    <a:lstStyle/>
                    <a:p>
                      <a:pPr algn="ctr"/>
                      <a:r>
                        <a:rPr lang="en-US" sz="4000" b="1" dirty="0">
                          <a:solidFill>
                            <a:srgbClr val="05A0B8"/>
                          </a:solidFill>
                        </a:rPr>
                        <a:t>New words</a:t>
                      </a:r>
                    </a:p>
                  </a:txBody>
                  <a:tcPr anchor="ctr"/>
                </a:tc>
                <a:tc>
                  <a:txBody>
                    <a:bodyPr/>
                    <a:lstStyle/>
                    <a:p>
                      <a:pPr algn="ctr"/>
                      <a:r>
                        <a:rPr lang="en-US" sz="4000" b="1" dirty="0">
                          <a:solidFill>
                            <a:srgbClr val="05A0B8"/>
                          </a:solidFill>
                        </a:rPr>
                        <a:t>Pronunciation</a:t>
                      </a:r>
                    </a:p>
                  </a:txBody>
                  <a:tcPr anchor="ctr"/>
                </a:tc>
                <a:tc>
                  <a:txBody>
                    <a:bodyPr/>
                    <a:lstStyle/>
                    <a:p>
                      <a:pPr algn="ctr"/>
                      <a:r>
                        <a:rPr lang="en-US" sz="4000" b="1" dirty="0">
                          <a:solidFill>
                            <a:srgbClr val="05A0B8"/>
                          </a:solidFill>
                        </a:rPr>
                        <a:t>Meaning</a:t>
                      </a:r>
                    </a:p>
                  </a:txBody>
                  <a:tcPr anchor="ctr"/>
                </a:tc>
                <a:extLst>
                  <a:ext uri="{0D108BD9-81ED-4DB2-BD59-A6C34878D82A}">
                    <a16:rowId xmlns:a16="http://schemas.microsoft.com/office/drawing/2014/main" val="10000"/>
                  </a:ext>
                </a:extLst>
              </a:tr>
              <a:tr h="1002030">
                <a:tc>
                  <a:txBody>
                    <a:bodyPr/>
                    <a:lstStyle/>
                    <a:p>
                      <a:pPr marL="144145" marR="0" indent="-144145">
                        <a:lnSpc>
                          <a:spcPct val="107000"/>
                        </a:lnSpc>
                        <a:spcBef>
                          <a:spcPts val="0"/>
                        </a:spcBef>
                        <a:spcAft>
                          <a:spcPts val="0"/>
                        </a:spcAft>
                        <a:buNone/>
                      </a:pPr>
                      <a:r>
                        <a:rPr lang="en-US" sz="4000" b="0">
                          <a:effectLst/>
                          <a:latin typeface="Calibri" panose="020F0502020204030204" pitchFamily="34" charset="0"/>
                          <a:ea typeface="Times New Roman" panose="02020603050405020304" pitchFamily="18" charset="0"/>
                          <a:cs typeface="Times New Roman" panose="02020603050405020304" pitchFamily="18" charset="0"/>
                        </a:rPr>
                        <a:t>1. generation (n)</a:t>
                      </a:r>
                    </a:p>
                  </a:txBody>
                  <a:tcPr marL="71755" marR="71755" marT="71755" marB="71755" anchor="ctr"/>
                </a:tc>
                <a:tc>
                  <a:txBody>
                    <a:bodyPr/>
                    <a:lstStyle/>
                    <a:p>
                      <a:pPr marL="0" marR="0" algn="ctr">
                        <a:lnSpc>
                          <a:spcPct val="107000"/>
                        </a:lnSpc>
                        <a:spcBef>
                          <a:spcPts val="0"/>
                        </a:spcBef>
                        <a:spcAft>
                          <a:spcPts val="0"/>
                        </a:spcAft>
                        <a:buNone/>
                      </a:pPr>
                      <a:r>
                        <a:rPr lang="en-US" sz="4000" b="0" dirty="0">
                          <a:effectLst/>
                          <a:latin typeface="Calibri" panose="020F0502020204030204" pitchFamily="34" charset="0"/>
                          <a:ea typeface="Times New Roman" panose="02020603050405020304" pitchFamily="18" charset="0"/>
                          <a:cs typeface="Times New Roman" panose="02020603050405020304" pitchFamily="18" charset="0"/>
                        </a:rPr>
                        <a:t>/ˌdʒenəˈreɪʃn/</a:t>
                      </a:r>
                    </a:p>
                  </a:txBody>
                  <a:tcPr marL="36195" marR="36195" marT="71755" marB="71755" anchor="ctr"/>
                </a:tc>
                <a:tc>
                  <a:txBody>
                    <a:bodyPr/>
                    <a:lstStyle/>
                    <a:p>
                      <a:pPr marL="0" marR="0" algn="ctr">
                        <a:lnSpc>
                          <a:spcPct val="107000"/>
                        </a:lnSpc>
                        <a:spcBef>
                          <a:spcPts val="0"/>
                        </a:spcBef>
                        <a:spcAft>
                          <a:spcPts val="0"/>
                        </a:spcAft>
                        <a:buNone/>
                      </a:pPr>
                      <a:r>
                        <a:rPr lang="en-US" sz="4000" b="0">
                          <a:effectLst/>
                          <a:latin typeface="Calibri" panose="020F0502020204030204" pitchFamily="34" charset="0"/>
                          <a:ea typeface="Times New Roman" panose="02020603050405020304" pitchFamily="18" charset="0"/>
                          <a:cs typeface="Times New Roman" panose="02020603050405020304" pitchFamily="18" charset="0"/>
                        </a:rPr>
                        <a:t>thế hệ</a:t>
                      </a:r>
                    </a:p>
                  </a:txBody>
                  <a:tcPr marL="36195" marR="36195" marT="71755" marB="71755" anchor="ctr"/>
                </a:tc>
                <a:extLst>
                  <a:ext uri="{0D108BD9-81ED-4DB2-BD59-A6C34878D82A}">
                    <a16:rowId xmlns:a16="http://schemas.microsoft.com/office/drawing/2014/main" val="10001"/>
                  </a:ext>
                </a:extLst>
              </a:tr>
              <a:tr h="1453515">
                <a:tc>
                  <a:txBody>
                    <a:bodyPr/>
                    <a:lstStyle/>
                    <a:p>
                      <a:pPr marL="144145" marR="0" indent="-144145">
                        <a:lnSpc>
                          <a:spcPct val="107000"/>
                        </a:lnSpc>
                        <a:spcBef>
                          <a:spcPts val="0"/>
                        </a:spcBef>
                        <a:spcAft>
                          <a:spcPts val="0"/>
                        </a:spcAft>
                        <a:buNone/>
                      </a:pPr>
                      <a:r>
                        <a:rPr lang="en-US" sz="4000" b="0">
                          <a:effectLst/>
                          <a:latin typeface="Calibri" panose="020F0502020204030204" pitchFamily="34" charset="0"/>
                          <a:ea typeface="Times New Roman" panose="02020603050405020304" pitchFamily="18" charset="0"/>
                          <a:cs typeface="Times New Roman" panose="02020603050405020304" pitchFamily="18" charset="0"/>
                        </a:rPr>
                        <a:t>2. living condition</a:t>
                      </a:r>
                    </a:p>
                  </a:txBody>
                  <a:tcPr marL="71755" marR="71755" marT="71755" marB="71755" anchor="ctr"/>
                </a:tc>
                <a:tc>
                  <a:txBody>
                    <a:bodyPr/>
                    <a:lstStyle/>
                    <a:p>
                      <a:pPr marL="0" marR="0" algn="ctr">
                        <a:lnSpc>
                          <a:spcPct val="107000"/>
                        </a:lnSpc>
                        <a:spcBef>
                          <a:spcPts val="0"/>
                        </a:spcBef>
                        <a:spcAft>
                          <a:spcPts val="0"/>
                        </a:spcAft>
                        <a:buNone/>
                      </a:pPr>
                      <a:r>
                        <a:rPr lang="en-US" sz="4000" b="0" dirty="0">
                          <a:effectLst/>
                          <a:latin typeface="Calibri" panose="020F0502020204030204" pitchFamily="34" charset="0"/>
                          <a:ea typeface="Times New Roman" panose="02020603050405020304" pitchFamily="18" charset="0"/>
                          <a:cs typeface="Times New Roman" panose="02020603050405020304" pitchFamily="18" charset="0"/>
                        </a:rPr>
                        <a:t>/ˈlɪvɪŋ kənˈdɪʃənz/</a:t>
                      </a:r>
                    </a:p>
                  </a:txBody>
                  <a:tcPr marL="36195" marR="36195" marT="71755" marB="71755" anchor="ctr"/>
                </a:tc>
                <a:tc>
                  <a:txBody>
                    <a:bodyPr/>
                    <a:lstStyle/>
                    <a:p>
                      <a:pPr marL="0" marR="0" algn="ctr">
                        <a:lnSpc>
                          <a:spcPct val="107000"/>
                        </a:lnSpc>
                        <a:spcBef>
                          <a:spcPts val="0"/>
                        </a:spcBef>
                        <a:spcAft>
                          <a:spcPts val="0"/>
                        </a:spcAft>
                        <a:buNone/>
                      </a:pPr>
                      <a:r>
                        <a:rPr lang="en-US" sz="4000" b="0">
                          <a:effectLst/>
                          <a:latin typeface="Calibri" panose="020F0502020204030204" pitchFamily="34" charset="0"/>
                          <a:ea typeface="Times New Roman" panose="02020603050405020304" pitchFamily="18" charset="0"/>
                          <a:cs typeface="Times New Roman" panose="02020603050405020304" pitchFamily="18" charset="0"/>
                        </a:rPr>
                        <a:t>điều kiện sống</a:t>
                      </a:r>
                    </a:p>
                  </a:txBody>
                  <a:tcPr marL="36195" marR="36195" marT="71755" marB="71755" anchor="ctr"/>
                </a:tc>
                <a:extLst>
                  <a:ext uri="{0D108BD9-81ED-4DB2-BD59-A6C34878D82A}">
                    <a16:rowId xmlns:a16="http://schemas.microsoft.com/office/drawing/2014/main" val="10002"/>
                  </a:ext>
                </a:extLst>
              </a:tr>
              <a:tr h="1001395">
                <a:tc>
                  <a:txBody>
                    <a:bodyPr/>
                    <a:lstStyle/>
                    <a:p>
                      <a:pPr marL="144145" marR="0" indent="-144145">
                        <a:lnSpc>
                          <a:spcPct val="107000"/>
                        </a:lnSpc>
                        <a:spcBef>
                          <a:spcPts val="0"/>
                        </a:spcBef>
                        <a:spcAft>
                          <a:spcPts val="0"/>
                        </a:spcAft>
                        <a:buNone/>
                      </a:pPr>
                      <a:r>
                        <a:rPr lang="en-US" sz="4000" b="0">
                          <a:effectLst/>
                          <a:latin typeface="Calibri" panose="020F0502020204030204" pitchFamily="34" charset="0"/>
                          <a:ea typeface="Times New Roman" panose="02020603050405020304" pitchFamily="18" charset="0"/>
                          <a:cs typeface="Times New Roman" panose="02020603050405020304" pitchFamily="18" charset="0"/>
                        </a:rPr>
                        <a:t>3. opportunity (n)</a:t>
                      </a:r>
                    </a:p>
                  </a:txBody>
                  <a:tcPr marL="71755" marR="71755" marT="71755" marB="71755" anchor="ctr"/>
                </a:tc>
                <a:tc>
                  <a:txBody>
                    <a:bodyPr/>
                    <a:lstStyle/>
                    <a:p>
                      <a:pPr marL="0" marR="0" algn="ctr">
                        <a:lnSpc>
                          <a:spcPct val="107000"/>
                        </a:lnSpc>
                        <a:spcBef>
                          <a:spcPts val="0"/>
                        </a:spcBef>
                        <a:spcAft>
                          <a:spcPts val="0"/>
                        </a:spcAft>
                        <a:buNone/>
                      </a:pPr>
                      <a:r>
                        <a:rPr lang="en-US" sz="4000" b="0" dirty="0">
                          <a:effectLst/>
                          <a:latin typeface="Calibri" panose="020F0502020204030204" pitchFamily="34" charset="0"/>
                          <a:ea typeface="Times New Roman" panose="02020603050405020304" pitchFamily="18" charset="0"/>
                          <a:cs typeface="Times New Roman" panose="02020603050405020304" pitchFamily="18" charset="0"/>
                        </a:rPr>
                        <a:t>/ˌɒpəˈtjuːnəti/</a:t>
                      </a:r>
                    </a:p>
                  </a:txBody>
                  <a:tcPr marL="36195" marR="36195" marT="71755" marB="71755" anchor="ctr"/>
                </a:tc>
                <a:tc>
                  <a:txBody>
                    <a:bodyPr/>
                    <a:lstStyle/>
                    <a:p>
                      <a:pPr marL="0" marR="0" algn="ctr">
                        <a:lnSpc>
                          <a:spcPct val="107000"/>
                        </a:lnSpc>
                        <a:spcBef>
                          <a:spcPts val="0"/>
                        </a:spcBef>
                        <a:spcAft>
                          <a:spcPts val="0"/>
                        </a:spcAft>
                        <a:buNone/>
                      </a:pPr>
                      <a:r>
                        <a:rPr lang="en-US" sz="4000" b="0">
                          <a:effectLst/>
                          <a:latin typeface="Calibri" panose="020F0502020204030204" pitchFamily="34" charset="0"/>
                          <a:ea typeface="Times New Roman" panose="02020603050405020304" pitchFamily="18" charset="0"/>
                          <a:cs typeface="Times New Roman" panose="02020603050405020304" pitchFamily="18" charset="0"/>
                        </a:rPr>
                        <a:t>cơ hội</a:t>
                      </a:r>
                    </a:p>
                  </a:txBody>
                  <a:tcPr marL="36195" marR="36195" marT="71755" marB="71755" anchor="ctr"/>
                </a:tc>
                <a:extLst>
                  <a:ext uri="{0D108BD9-81ED-4DB2-BD59-A6C34878D82A}">
                    <a16:rowId xmlns:a16="http://schemas.microsoft.com/office/drawing/2014/main" val="10003"/>
                  </a:ext>
                </a:extLst>
              </a:tr>
              <a:tr h="1000760">
                <a:tc>
                  <a:txBody>
                    <a:bodyPr/>
                    <a:lstStyle/>
                    <a:p>
                      <a:pPr marL="144145" marR="0" indent="-144145">
                        <a:lnSpc>
                          <a:spcPct val="107000"/>
                        </a:lnSpc>
                        <a:spcBef>
                          <a:spcPts val="0"/>
                        </a:spcBef>
                        <a:spcAft>
                          <a:spcPts val="0"/>
                        </a:spcAft>
                        <a:buNone/>
                      </a:pPr>
                      <a:r>
                        <a:rPr lang="en-US" sz="4000" b="0">
                          <a:effectLst/>
                          <a:latin typeface="Calibri" panose="020F0502020204030204" pitchFamily="34" charset="0"/>
                          <a:ea typeface="Times New Roman" panose="02020603050405020304" pitchFamily="18" charset="0"/>
                          <a:cs typeface="Times New Roman" panose="02020603050405020304" pitchFamily="18" charset="0"/>
                        </a:rPr>
                        <a:t>4. dye (v)</a:t>
                      </a:r>
                    </a:p>
                  </a:txBody>
                  <a:tcPr marL="71755" marR="71755" marT="71755" marB="71755" anchor="ctr"/>
                </a:tc>
                <a:tc>
                  <a:txBody>
                    <a:bodyPr/>
                    <a:lstStyle/>
                    <a:p>
                      <a:pPr marL="0" marR="0" algn="ctr">
                        <a:lnSpc>
                          <a:spcPct val="107000"/>
                        </a:lnSpc>
                        <a:spcBef>
                          <a:spcPts val="0"/>
                        </a:spcBef>
                        <a:spcAft>
                          <a:spcPts val="0"/>
                        </a:spcAft>
                        <a:buNone/>
                      </a:pPr>
                      <a:r>
                        <a:rPr lang="en-US" sz="4000" b="0" dirty="0">
                          <a:effectLst/>
                          <a:latin typeface="Calibri" panose="020F0502020204030204" pitchFamily="34" charset="0"/>
                          <a:ea typeface="Times New Roman" panose="02020603050405020304" pitchFamily="18" charset="0"/>
                          <a:cs typeface="Times New Roman" panose="02020603050405020304" pitchFamily="18" charset="0"/>
                        </a:rPr>
                        <a:t>/daɪ/</a:t>
                      </a:r>
                    </a:p>
                  </a:txBody>
                  <a:tcPr marL="36195" marR="36195" marT="71755" marB="71755" anchor="ctr"/>
                </a:tc>
                <a:tc>
                  <a:txBody>
                    <a:bodyPr/>
                    <a:lstStyle/>
                    <a:p>
                      <a:pPr marL="0" marR="0" algn="ctr">
                        <a:lnSpc>
                          <a:spcPct val="107000"/>
                        </a:lnSpc>
                        <a:spcBef>
                          <a:spcPts val="0"/>
                        </a:spcBef>
                        <a:spcAft>
                          <a:spcPts val="0"/>
                        </a:spcAft>
                        <a:buNone/>
                      </a:pPr>
                      <a:r>
                        <a:rPr lang="en-US" sz="4000" b="0" dirty="0" err="1">
                          <a:effectLst/>
                          <a:latin typeface="Calibri" panose="020F0502020204030204" pitchFamily="34" charset="0"/>
                          <a:ea typeface="Times New Roman" panose="02020603050405020304" pitchFamily="18" charset="0"/>
                          <a:cs typeface="Times New Roman" panose="02020603050405020304" pitchFamily="18" charset="0"/>
                        </a:rPr>
                        <a:t>nhuộm</a:t>
                      </a:r>
                      <a:endParaRPr lang="en-US" sz="40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4"/>
                  </a:ext>
                </a:extLst>
              </a:tr>
            </a:tbl>
          </a:graphicData>
        </a:graphic>
      </p:graphicFrame>
      <p:sp>
        <p:nvSpPr>
          <p:cNvPr id="6" name="TextBox 5"/>
          <p:cNvSpPr txBox="1"/>
          <p:nvPr/>
        </p:nvSpPr>
        <p:spPr>
          <a:xfrm>
            <a:off x="499767" y="66087"/>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PRESENTATION</a:t>
            </a:r>
            <a:endParaRPr lang="en-US" sz="3600" b="1" dirty="0">
              <a:effectLst>
                <a:glow rad="88900">
                  <a:schemeClr val="bg1"/>
                </a:glow>
              </a:effectLst>
              <a:latin typeface="Arial" panose="020B0604020202020204" pitchFamily="34" charset="0"/>
              <a:cs typeface="Arial" panose="020B0604020202020204" pitchFamily="34" charset="0"/>
            </a:endParaRPr>
          </a:p>
        </p:txBody>
      </p:sp>
      <p:pic>
        <p:nvPicPr>
          <p:cNvPr id="15" name="generation">
            <a:hlinkClick r:id="" action="ppaction://media"/>
          </p:cNvPr>
          <p:cNvPicPr>
            <a:picLocks noGrp="1" noChangeAspect="1"/>
          </p:cNvPicPr>
          <p:nvPr>
            <p:ph sz="half" idx="2"/>
            <a:audioFile r:link="rId2"/>
            <p:extLst>
              <p:ext uri="{DAA4B4D4-6D71-4841-9C94-3DE7FCFB9230}">
                <p14:media xmlns:p14="http://schemas.microsoft.com/office/powerpoint/2010/main" r:embed="rId1"/>
              </p:ext>
            </p:extLst>
          </p:nvPr>
        </p:nvPicPr>
        <p:blipFill>
          <a:blip r:embed="rId11"/>
          <a:stretch>
            <a:fillRect/>
          </a:stretch>
        </p:blipFill>
        <p:spPr>
          <a:xfrm>
            <a:off x="-143827" y="1745615"/>
            <a:ext cx="1229360" cy="1229360"/>
          </a:xfrm>
          <a:prstGeom prst="rect">
            <a:avLst/>
          </a:prstGeom>
        </p:spPr>
      </p:pic>
      <p:pic>
        <p:nvPicPr>
          <p:cNvPr id="8" name="living condition">
            <a:hlinkClick r:id="" action="ppaction://media"/>
          </p:cNvPr>
          <p:cNvPicPr/>
          <p:nvPr>
            <a:audioFile r:link="rId4"/>
            <p:extLst>
              <p:ext uri="{DAA4B4D4-6D71-4841-9C94-3DE7FCFB9230}">
                <p14:media xmlns:p14="http://schemas.microsoft.com/office/powerpoint/2010/main" r:embed="rId3"/>
              </p:ext>
            </p:extLst>
          </p:nvPr>
        </p:nvPicPr>
        <p:blipFill>
          <a:blip r:embed="rId11"/>
          <a:stretch>
            <a:fillRect/>
          </a:stretch>
        </p:blipFill>
        <p:spPr>
          <a:xfrm>
            <a:off x="-143827" y="2917825"/>
            <a:ext cx="1229360" cy="1229360"/>
          </a:xfrm>
          <a:prstGeom prst="rect">
            <a:avLst/>
          </a:prstGeom>
        </p:spPr>
      </p:pic>
      <p:pic>
        <p:nvPicPr>
          <p:cNvPr id="4" name="opportunity">
            <a:hlinkClick r:id="" action="ppaction://media"/>
          </p:cNvPr>
          <p:cNvPicPr/>
          <p:nvPr>
            <a:audioFile r:link="rId6"/>
            <p:extLst>
              <p:ext uri="{DAA4B4D4-6D71-4841-9C94-3DE7FCFB9230}">
                <p14:media xmlns:p14="http://schemas.microsoft.com/office/powerpoint/2010/main" r:embed="rId5"/>
              </p:ext>
            </p:extLst>
          </p:nvPr>
        </p:nvPicPr>
        <p:blipFill>
          <a:blip r:embed="rId11"/>
          <a:stretch>
            <a:fillRect/>
          </a:stretch>
        </p:blipFill>
        <p:spPr>
          <a:xfrm>
            <a:off x="-143827" y="4220210"/>
            <a:ext cx="1229360" cy="1229360"/>
          </a:xfrm>
          <a:prstGeom prst="rect">
            <a:avLst/>
          </a:prstGeom>
        </p:spPr>
      </p:pic>
      <p:pic>
        <p:nvPicPr>
          <p:cNvPr id="3" name="dye">
            <a:hlinkClick r:id="" action="ppaction://media"/>
          </p:cNvPr>
          <p:cNvPicPr/>
          <p:nvPr>
            <a:audioFile r:link="rId8"/>
            <p:extLst>
              <p:ext uri="{DAA4B4D4-6D71-4841-9C94-3DE7FCFB9230}">
                <p14:media xmlns:p14="http://schemas.microsoft.com/office/powerpoint/2010/main" r:embed="rId7"/>
              </p:ext>
            </p:extLst>
          </p:nvPr>
        </p:nvPicPr>
        <p:blipFill>
          <a:blip r:embed="rId11"/>
          <a:stretch>
            <a:fillRect/>
          </a:stretch>
        </p:blipFill>
        <p:spPr>
          <a:xfrm>
            <a:off x="-143827" y="5287010"/>
            <a:ext cx="1229360" cy="1229360"/>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1008"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additive="base">
                                        <p:cTn id="10" dur="1764" fill="hold"/>
                                        <p:tgtEl>
                                          <p:spTgt spid="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additive="base">
                                        <p:cTn id="14" dur="1032" fill="hold"/>
                                        <p:tgtEl>
                                          <p:spTgt spid="4"/>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additive="base">
                                        <p:cTn id="18" dur="72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1">
                  <p:stCondLst>
                    <p:cond delay="indefinite"/>
                  </p:stCondLst>
                  <p:endCondLst>
                    <p:cond evt="onStopAudio" delay="0">
                      <p:tgtEl>
                        <p:sldTgt/>
                      </p:tgtEl>
                    </p:cond>
                  </p:endCondLst>
                </p:cTn>
                <p:tgtEl>
                  <p:spTgt spid="15"/>
                </p:tgtEl>
              </p:cMediaNode>
            </p:audio>
            <p:audio>
              <p:cMediaNode vol="100000">
                <p:cTn id="20" fill="hold" display="1">
                  <p:stCondLst>
                    <p:cond delay="indefinite"/>
                  </p:stCondLst>
                  <p:endCondLst>
                    <p:cond evt="onStopAudio" delay="0">
                      <p:tgtEl>
                        <p:sldTgt/>
                      </p:tgtEl>
                    </p:cond>
                  </p:endCondLst>
                </p:cTn>
                <p:tgtEl>
                  <p:spTgt spid="8"/>
                </p:tgtEl>
              </p:cMediaNode>
            </p:audio>
            <p:audio>
              <p:cMediaNode>
                <p:cTn id="21" fill="hold" display="1">
                  <p:stCondLst>
                    <p:cond delay="indefinite"/>
                  </p:stCondLst>
                  <p:endCondLst>
                    <p:cond evt="onStopAudio" delay="0">
                      <p:tgtEl>
                        <p:sldTgt/>
                      </p:tgtEl>
                    </p:cond>
                  </p:endCondLst>
                </p:cTn>
                <p:tgtEl>
                  <p:spTgt spid="4"/>
                </p:tgtEl>
              </p:cMediaNode>
            </p:audio>
            <p:audio>
              <p:cMediaNode>
                <p:cTn id="22" fill="hold" display="1">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487067" y="186930"/>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PRACTICE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1" name="TextBox 10"/>
          <p:cNvSpPr txBox="1"/>
          <p:nvPr/>
        </p:nvSpPr>
        <p:spPr>
          <a:xfrm>
            <a:off x="393163" y="1333182"/>
            <a:ext cx="11619865" cy="638573"/>
          </a:xfrm>
          <a:prstGeom prst="rect">
            <a:avLst/>
          </a:prstGeom>
          <a:noFill/>
        </p:spPr>
        <p:txBody>
          <a:bodyPr wrap="square">
            <a:spAutoFit/>
          </a:bodyPr>
          <a:lstStyle/>
          <a:p>
            <a:pPr algn="just">
              <a:lnSpc>
                <a:spcPct val="120000"/>
              </a:lnSpc>
            </a:pPr>
            <a:r>
              <a:rPr lang="en-US" sz="3200" b="1" dirty="0">
                <a:solidFill>
                  <a:srgbClr val="242021"/>
                </a:solidFill>
                <a:latin typeface="Comic Sans MS" panose="030F0702030302020204" charset="0"/>
                <a:cs typeface="Comic Sans MS" panose="030F0702030302020204" charset="0"/>
              </a:rPr>
              <a:t>Look at the pictures on pages 60-61 and answer.</a:t>
            </a:r>
          </a:p>
        </p:txBody>
      </p:sp>
      <p:sp>
        <p:nvSpPr>
          <p:cNvPr id="3" name="TextBox 10"/>
          <p:cNvSpPr txBox="1"/>
          <p:nvPr/>
        </p:nvSpPr>
        <p:spPr>
          <a:xfrm>
            <a:off x="518144" y="2272665"/>
            <a:ext cx="11266186" cy="2453640"/>
          </a:xfrm>
          <a:prstGeom prst="rect">
            <a:avLst/>
          </a:prstGeom>
          <a:noFill/>
        </p:spPr>
        <p:txBody>
          <a:bodyPr wrap="square">
            <a:spAutoFit/>
          </a:bodyPr>
          <a:lstStyle/>
          <a:p>
            <a:pPr>
              <a:lnSpc>
                <a:spcPct val="120000"/>
              </a:lnSpc>
            </a:pPr>
            <a:r>
              <a:rPr lang="en-US" sz="3200" dirty="0">
                <a:solidFill>
                  <a:srgbClr val="242021"/>
                </a:solidFill>
                <a:latin typeface="Comic Sans MS" panose="030F0702030302020204" charset="0"/>
                <a:cs typeface="Comic Sans MS" panose="030F0702030302020204" charset="0"/>
              </a:rPr>
              <a:t>- What do you think the children / teens in each picture</a:t>
            </a:r>
          </a:p>
          <a:p>
            <a:pPr>
              <a:lnSpc>
                <a:spcPct val="120000"/>
              </a:lnSpc>
            </a:pPr>
            <a:r>
              <a:rPr lang="en-US" sz="3200" dirty="0">
                <a:solidFill>
                  <a:srgbClr val="242021"/>
                </a:solidFill>
                <a:latin typeface="Comic Sans MS" panose="030F0702030302020204" charset="0"/>
                <a:cs typeface="Comic Sans MS" panose="030F0702030302020204" charset="0"/>
              </a:rPr>
              <a:t>   are doing? </a:t>
            </a:r>
          </a:p>
          <a:p>
            <a:pPr>
              <a:lnSpc>
                <a:spcPct val="120000"/>
              </a:lnSpc>
            </a:pPr>
            <a:r>
              <a:rPr lang="en-US" sz="3200" dirty="0">
                <a:solidFill>
                  <a:srgbClr val="242021"/>
                </a:solidFill>
                <a:latin typeface="Comic Sans MS" panose="030F0702030302020204" charset="0"/>
                <a:cs typeface="Comic Sans MS" panose="030F0702030302020204" charset="0"/>
              </a:rPr>
              <a:t>- Do you think the activity in each </a:t>
            </a:r>
            <a:r>
              <a:rPr lang="en-US" sz="3200" dirty="0" err="1">
                <a:solidFill>
                  <a:srgbClr val="242021"/>
                </a:solidFill>
                <a:latin typeface="Comic Sans MS" panose="030F0702030302020204" charset="0"/>
                <a:cs typeface="Comic Sans MS" panose="030F0702030302020204" charset="0"/>
              </a:rPr>
              <a:t>apicture</a:t>
            </a:r>
            <a:r>
              <a:rPr lang="en-US" sz="3200" dirty="0">
                <a:solidFill>
                  <a:srgbClr val="242021"/>
                </a:solidFill>
                <a:latin typeface="Comic Sans MS" panose="030F0702030302020204" charset="0"/>
                <a:cs typeface="Comic Sans MS" panose="030F0702030302020204" charset="0"/>
              </a:rPr>
              <a:t> is popular </a:t>
            </a:r>
          </a:p>
          <a:p>
            <a:pPr>
              <a:lnSpc>
                <a:spcPct val="120000"/>
              </a:lnSpc>
            </a:pPr>
            <a:r>
              <a:rPr lang="en-US" sz="3200" dirty="0">
                <a:solidFill>
                  <a:srgbClr val="242021"/>
                </a:solidFill>
                <a:latin typeface="Comic Sans MS" panose="030F0702030302020204" charset="0"/>
                <a:cs typeface="Comic Sans MS" panose="030F0702030302020204" charset="0"/>
              </a:rPr>
              <a:t>   in the past or present? </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487067" y="186930"/>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PRACTICE</a:t>
            </a:r>
            <a:endParaRPr lang="en-US" sz="3600" b="1" dirty="0">
              <a:effectLst>
                <a:glow rad="88900">
                  <a:schemeClr val="bg1"/>
                </a:glow>
              </a:effectLst>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p:blipFill>
        <p:spPr>
          <a:xfrm>
            <a:off x="2114610" y="1155065"/>
            <a:ext cx="7877055" cy="2016760"/>
          </a:xfrm>
          <a:prstGeom prst="rect">
            <a:avLst/>
          </a:prstGeom>
        </p:spPr>
      </p:pic>
      <p:pic>
        <p:nvPicPr>
          <p:cNvPr id="9" name="Content Placeholder 8"/>
          <p:cNvPicPr>
            <a:picLocks noGrp="1" noChangeAspect="1"/>
          </p:cNvPicPr>
          <p:nvPr>
            <p:ph idx="1"/>
          </p:nvPr>
        </p:nvPicPr>
        <p:blipFill>
          <a:blip r:embed="rId4">
            <a:extLst>
              <a:ext uri="{28A0092B-C50C-407E-A947-70E740481C1C}">
                <a14:useLocalDpi xmlns:a14="http://schemas.microsoft.com/office/drawing/2010/main" val="0"/>
              </a:ext>
            </a:extLst>
          </a:blip>
          <a:srcRect/>
          <a:stretch/>
        </p:blipFill>
        <p:spPr>
          <a:xfrm>
            <a:off x="487067" y="3251201"/>
            <a:ext cx="4064000" cy="3276287"/>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p:blipFill>
        <p:spPr>
          <a:xfrm>
            <a:off x="4671622" y="3251201"/>
            <a:ext cx="2846411" cy="3276287"/>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rcRect/>
          <a:stretch/>
        </p:blipFill>
        <p:spPr>
          <a:xfrm>
            <a:off x="7817463" y="3251201"/>
            <a:ext cx="3887470" cy="3276287"/>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270" y="-7620"/>
            <a:ext cx="12192000" cy="841375"/>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42458" y="829985"/>
            <a:ext cx="8022635" cy="583565"/>
          </a:xfrm>
          <a:prstGeom prst="rect">
            <a:avLst/>
          </a:prstGeom>
          <a:noFill/>
          <a:effectLst/>
        </p:spPr>
        <p:txBody>
          <a:bodyPr wrap="square" rtlCol="0">
            <a:spAutoFit/>
          </a:bodyPr>
          <a:lstStyle/>
          <a:p>
            <a:r>
              <a:rPr lang="en-US" sz="3200" b="1" dirty="0">
                <a:solidFill>
                  <a:schemeClr val="tx1"/>
                </a:solidFill>
                <a:effectLst>
                  <a:glow rad="88900">
                    <a:schemeClr val="bg1"/>
                  </a:glow>
                </a:effectLst>
                <a:cs typeface="Arial" panose="020B0604020202020204" pitchFamily="34" charset="0"/>
              </a:rPr>
              <a:t>Listen and read.</a:t>
            </a:r>
          </a:p>
        </p:txBody>
      </p:sp>
      <p:sp>
        <p:nvSpPr>
          <p:cNvPr id="16" name="Rounded Rectangle 15"/>
          <p:cNvSpPr/>
          <p:nvPr/>
        </p:nvSpPr>
        <p:spPr>
          <a:xfrm>
            <a:off x="487067" y="840292"/>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539852" y="737652"/>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
        <p:nvSpPr>
          <p:cNvPr id="8" name="TextBox 7"/>
          <p:cNvSpPr txBox="1"/>
          <p:nvPr/>
        </p:nvSpPr>
        <p:spPr>
          <a:xfrm>
            <a:off x="487067" y="78980"/>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PRACTICE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3" name="Text Box 2"/>
          <p:cNvSpPr txBox="1"/>
          <p:nvPr/>
        </p:nvSpPr>
        <p:spPr>
          <a:xfrm>
            <a:off x="240030" y="1610360"/>
            <a:ext cx="11704320" cy="4669155"/>
          </a:xfrm>
          <a:prstGeom prst="rect">
            <a:avLst/>
          </a:prstGeom>
          <a:noFill/>
          <a:ln w="57150">
            <a:solidFill>
              <a:srgbClr val="FFC000"/>
            </a:solidFill>
            <a:prstDash val="dash"/>
          </a:ln>
        </p:spPr>
        <p:txBody>
          <a:bodyPr wrap="square" rtlCol="0" anchor="t">
            <a:noAutofit/>
          </a:bodyPr>
          <a:lstStyle/>
          <a:p>
            <a:pPr algn="just"/>
            <a:r>
              <a:rPr lang="en-US" sz="3000" b="1"/>
              <a:t>Phong:</a:t>
            </a:r>
            <a:r>
              <a:rPr lang="en-US" sz="3000"/>
              <a:t> Grandpa, do you mind telling me how our lives are different from yours in the past?</a:t>
            </a:r>
          </a:p>
          <a:p>
            <a:pPr algn="just"/>
            <a:r>
              <a:rPr lang="en-US" sz="3000" b="1"/>
              <a:t>Grandpa: </a:t>
            </a:r>
            <a:r>
              <a:rPr lang="en-US" sz="3000"/>
              <a:t>Well, there are many differences. In my day, we mostly played outdoors. The games were simple and cost little. We made our own toys from natural materials.</a:t>
            </a:r>
          </a:p>
          <a:p>
            <a:pPr algn="just"/>
            <a:r>
              <a:rPr lang="en-US" sz="3000" b="1"/>
              <a:t>Phong:</a:t>
            </a:r>
            <a:r>
              <a:rPr lang="en-US" sz="3000"/>
              <a:t> That sounds interesting. Nowadays, most leisure games depend on electronic devices.</a:t>
            </a:r>
          </a:p>
          <a:p>
            <a:pPr algn="just"/>
            <a:r>
              <a:rPr lang="en-US" sz="3000" b="1"/>
              <a:t>Grandpa: </a:t>
            </a:r>
            <a:r>
              <a:rPr lang="en-US" sz="3000"/>
              <a:t>Right, but that is mostly true in the city only. Many children in the countryside still play traditional games.</a:t>
            </a:r>
          </a:p>
          <a:p>
            <a:pPr algn="just"/>
            <a:r>
              <a:rPr lang="en-US" sz="3000" b="1"/>
              <a:t>Phong:</a:t>
            </a:r>
            <a:r>
              <a:rPr lang="en-US" sz="3000"/>
              <a:t> I know.</a:t>
            </a:r>
          </a:p>
        </p:txBody>
      </p:sp>
      <p:pic>
        <p:nvPicPr>
          <p:cNvPr id="4" name="035">
            <a:hlinkClick r:id="" action="ppaction://media"/>
          </p:cNvPr>
          <p:cNvPicPr/>
          <p:nvPr>
            <a:audioFile r:link="rId2"/>
            <p:extLst>
              <p:ext uri="{DAA4B4D4-6D71-4841-9C94-3DE7FCFB9230}">
                <p14:media xmlns:p14="http://schemas.microsoft.com/office/powerpoint/2010/main" r:embed="rId1"/>
              </p:ext>
            </p:extLst>
          </p:nvPr>
        </p:nvPicPr>
        <p:blipFill>
          <a:blip r:embed="rId5"/>
          <a:stretch>
            <a:fillRect/>
          </a:stretch>
        </p:blipFill>
        <p:spPr>
          <a:xfrm>
            <a:off x="3957955" y="659130"/>
            <a:ext cx="786130" cy="786130"/>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561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1">
                  <p:stCondLst>
                    <p:cond delay="indefinite"/>
                  </p:stCondLst>
                  <p:endCondLst>
                    <p:cond evt="onStopAudio" delay="0">
                      <p:tgtEl>
                        <p:sldTgt/>
                      </p:tgtEl>
                    </p:cond>
                  </p:endCondLst>
                </p:cTn>
                <p:tgtEl>
                  <p:spTgt spid="4"/>
                </p:tgtEl>
              </p:cMediaNode>
            </p:audio>
          </p:childTnLst>
        </p:cTn>
      </p:par>
    </p:tnLst>
  </p:timing>
  <p:extLst>
    <p:ext uri="{6950BFC3-D8DA-4A85-94F7-54DA5524770B}">
      <p188:commentRel xmlns="" xmlns:p188="http://schemas.microsoft.com/office/powerpoint/2018/8/main" r:id="rId6"/>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270" y="-7620"/>
            <a:ext cx="12192000" cy="841375"/>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42458" y="829985"/>
            <a:ext cx="8022635" cy="583565"/>
          </a:xfrm>
          <a:prstGeom prst="rect">
            <a:avLst/>
          </a:prstGeom>
          <a:noFill/>
          <a:effectLst/>
        </p:spPr>
        <p:txBody>
          <a:bodyPr wrap="square" rtlCol="0">
            <a:spAutoFit/>
          </a:bodyPr>
          <a:lstStyle/>
          <a:p>
            <a:r>
              <a:rPr lang="en-US" sz="3200" b="1" dirty="0">
                <a:solidFill>
                  <a:schemeClr val="tx1"/>
                </a:solidFill>
                <a:effectLst>
                  <a:glow rad="88900">
                    <a:schemeClr val="bg1"/>
                  </a:glow>
                </a:effectLst>
                <a:cs typeface="Arial" panose="020B0604020202020204" pitchFamily="34" charset="0"/>
              </a:rPr>
              <a:t>Listen and read.</a:t>
            </a:r>
          </a:p>
        </p:txBody>
      </p:sp>
      <p:sp>
        <p:nvSpPr>
          <p:cNvPr id="16" name="Rounded Rectangle 15"/>
          <p:cNvSpPr/>
          <p:nvPr/>
        </p:nvSpPr>
        <p:spPr>
          <a:xfrm>
            <a:off x="487067" y="840292"/>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539852" y="737652"/>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
        <p:nvSpPr>
          <p:cNvPr id="8" name="TextBox 7"/>
          <p:cNvSpPr txBox="1"/>
          <p:nvPr/>
        </p:nvSpPr>
        <p:spPr>
          <a:xfrm>
            <a:off x="487067" y="78980"/>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PRACTICE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3" name="Text Box 2"/>
          <p:cNvSpPr txBox="1"/>
          <p:nvPr/>
        </p:nvSpPr>
        <p:spPr>
          <a:xfrm>
            <a:off x="240030" y="1450340"/>
            <a:ext cx="11704320" cy="5180965"/>
          </a:xfrm>
          <a:prstGeom prst="rect">
            <a:avLst/>
          </a:prstGeom>
          <a:noFill/>
          <a:ln w="57150">
            <a:solidFill>
              <a:srgbClr val="FFC000"/>
            </a:solidFill>
            <a:prstDash val="dash"/>
          </a:ln>
        </p:spPr>
        <p:txBody>
          <a:bodyPr wrap="square" rtlCol="0" anchor="t">
            <a:noAutofit/>
          </a:bodyPr>
          <a:lstStyle/>
          <a:p>
            <a:pPr algn="just"/>
            <a:r>
              <a:rPr lang="en-US" sz="3000" b="1">
                <a:sym typeface="+mn-ea"/>
              </a:rPr>
              <a:t>Grandpa:</a:t>
            </a:r>
            <a:r>
              <a:rPr lang="en-US" sz="3000">
                <a:sym typeface="+mn-ea"/>
              </a:rPr>
              <a:t> Another thing is that children nowadays have more freedom of choice. </a:t>
            </a:r>
            <a:r>
              <a:rPr lang="en-US" sz="3000"/>
              <a:t>They wear short dresses and jeans with holes. They also dye their hair purple and green.</a:t>
            </a:r>
          </a:p>
          <a:p>
            <a:pPr algn="just"/>
            <a:r>
              <a:rPr lang="en-US" sz="3000" b="1"/>
              <a:t>Phong:</a:t>
            </a:r>
            <a:r>
              <a:rPr lang="en-US" sz="3000"/>
              <a:t> Ha ha … Not many, Grandpa.</a:t>
            </a:r>
          </a:p>
          <a:p>
            <a:pPr algn="just"/>
            <a:r>
              <a:rPr lang="en-US" sz="3000" b="1"/>
              <a:t>Grandpa:</a:t>
            </a:r>
            <a:r>
              <a:rPr lang="en-US" sz="3000"/>
              <a:t> Hm … And many children of my generation left school early to support their families. Moreover, there were not many schools then.</a:t>
            </a:r>
          </a:p>
          <a:p>
            <a:pPr algn="just"/>
            <a:r>
              <a:rPr lang="en-US" sz="3000" b="1"/>
              <a:t>Phong: </a:t>
            </a:r>
            <a:r>
              <a:rPr lang="en-US" sz="3000"/>
              <a:t>You mean we have more opportunities to learn now?</a:t>
            </a:r>
          </a:p>
          <a:p>
            <a:pPr algn="just"/>
            <a:r>
              <a:rPr lang="en-US" sz="3000" b="1"/>
              <a:t>Grandpa:</a:t>
            </a:r>
            <a:r>
              <a:rPr lang="en-US" sz="3000"/>
              <a:t> That’s right.</a:t>
            </a:r>
          </a:p>
          <a:p>
            <a:pPr algn="just"/>
            <a:r>
              <a:rPr lang="en-US" sz="3000" b="1"/>
              <a:t>Phong:</a:t>
            </a:r>
            <a:r>
              <a:rPr lang="en-US" sz="3000"/>
              <a:t> Do you think these changes are for the better?</a:t>
            </a:r>
          </a:p>
          <a:p>
            <a:pPr algn="just"/>
            <a:r>
              <a:rPr lang="en-US" sz="3000" b="1"/>
              <a:t>Grandpa:</a:t>
            </a:r>
            <a:r>
              <a:rPr lang="en-US" sz="3000"/>
              <a:t> Yes, they mostly are. They have improved our living conditions.</a:t>
            </a:r>
          </a:p>
          <a:p>
            <a:pPr algn="just"/>
            <a:r>
              <a:rPr lang="en-US" sz="3000" b="1"/>
              <a:t>Phong:</a:t>
            </a:r>
            <a:r>
              <a:rPr lang="en-US" sz="3000"/>
              <a:t> Thank you, Grandpa.</a:t>
            </a:r>
          </a:p>
        </p:txBody>
      </p:sp>
      <p:pic>
        <p:nvPicPr>
          <p:cNvPr id="4" name="035">
            <a:hlinkClick r:id="" action="ppaction://media"/>
          </p:cNvPr>
          <p:cNvPicPr/>
          <p:nvPr>
            <a:audioFile r:link="rId2"/>
            <p:extLst>
              <p:ext uri="{DAA4B4D4-6D71-4841-9C94-3DE7FCFB9230}">
                <p14:media xmlns:p14="http://schemas.microsoft.com/office/powerpoint/2010/main" r:embed="rId1"/>
              </p:ext>
            </p:extLst>
          </p:nvPr>
        </p:nvPicPr>
        <p:blipFill>
          <a:blip r:embed="rId5"/>
          <a:stretch>
            <a:fillRect/>
          </a:stretch>
        </p:blipFill>
        <p:spPr>
          <a:xfrm>
            <a:off x="3957955" y="659130"/>
            <a:ext cx="786130" cy="786130"/>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561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1">
                  <p:stCondLst>
                    <p:cond delay="indefinite"/>
                  </p:stCondLst>
                  <p:endCondLst>
                    <p:cond evt="onStopAudio" delay="0">
                      <p:tgtEl>
                        <p:sldTgt/>
                      </p:tgtEl>
                    </p:cond>
                  </p:endCondLst>
                </p:cTn>
                <p:tgtEl>
                  <p:spTgt spid="4"/>
                </p:tgtEl>
              </p:cMediaNode>
            </p:audio>
          </p:childTnLst>
        </p:cTn>
      </p:par>
    </p:tnLst>
  </p:timing>
  <p:extLst>
    <p:ext uri="{6950BFC3-D8DA-4A85-94F7-54DA5524770B}">
      <p188:commentRel xmlns="" xmlns:p188="http://schemas.microsoft.com/office/powerpoint/2018/8/main" r:id="rId6"/>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96278" y="1125712"/>
            <a:ext cx="10338245" cy="553085"/>
          </a:xfrm>
          <a:prstGeom prst="rect">
            <a:avLst/>
          </a:prstGeom>
          <a:noFill/>
          <a:effectLst/>
        </p:spPr>
        <p:txBody>
          <a:bodyPr wrap="square" rtlCol="0">
            <a:spAutoFit/>
          </a:bodyPr>
          <a:lstStyle/>
          <a:p>
            <a:r>
              <a:rPr lang="en-US" sz="3000" b="1" dirty="0">
                <a:effectLst>
                  <a:glow rad="88900">
                    <a:schemeClr val="bg1"/>
                  </a:glow>
                </a:effectLst>
                <a:cs typeface="Arial" panose="020B0604020202020204" pitchFamily="34" charset="0"/>
              </a:rPr>
              <a:t>Read the conversation again and circle the correct answers.</a:t>
            </a:r>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a:t>
            </a:r>
          </a:p>
        </p:txBody>
      </p:sp>
      <p:sp>
        <p:nvSpPr>
          <p:cNvPr id="32" name="Rounded Rectangle 31"/>
          <p:cNvSpPr/>
          <p:nvPr/>
        </p:nvSpPr>
        <p:spPr>
          <a:xfrm>
            <a:off x="660113" y="1104264"/>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712898" y="100101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34" name="Text Box 33"/>
          <p:cNvSpPr txBox="1"/>
          <p:nvPr/>
        </p:nvSpPr>
        <p:spPr>
          <a:xfrm>
            <a:off x="846455" y="8302625"/>
            <a:ext cx="10598785" cy="1116330"/>
          </a:xfrm>
          <a:prstGeom prst="rect">
            <a:avLst/>
          </a:prstGeom>
          <a:solidFill>
            <a:srgbClr val="F1EB90"/>
          </a:solidFill>
        </p:spPr>
        <p:txBody>
          <a:bodyPr wrap="square" rtlCol="0" anchor="t">
            <a:noAutofit/>
          </a:bodyPr>
          <a:lstStyle/>
          <a:p>
            <a:pPr algn="just"/>
            <a:r>
              <a:rPr lang="en-US" sz="3200"/>
              <a:t>2. Vietnamese people take great pride in their culture which has been ________________for thousands of years.</a:t>
            </a:r>
          </a:p>
          <a:p>
            <a:pPr algn="just"/>
            <a:endParaRPr lang="en-US" sz="3200"/>
          </a:p>
        </p:txBody>
      </p:sp>
      <p:sp>
        <p:nvSpPr>
          <p:cNvPr id="35" name="Text Box 34"/>
          <p:cNvSpPr txBox="1"/>
          <p:nvPr/>
        </p:nvSpPr>
        <p:spPr>
          <a:xfrm>
            <a:off x="846455" y="8331200"/>
            <a:ext cx="10598785" cy="1116330"/>
          </a:xfrm>
          <a:prstGeom prst="rect">
            <a:avLst/>
          </a:prstGeom>
          <a:solidFill>
            <a:srgbClr val="9FBB73"/>
          </a:solidFill>
        </p:spPr>
        <p:txBody>
          <a:bodyPr wrap="square" rtlCol="0" anchor="t">
            <a:noAutofit/>
          </a:bodyPr>
          <a:lstStyle/>
          <a:p>
            <a:pPr algn="just"/>
            <a:r>
              <a:rPr lang="en-US" sz="3200"/>
              <a:t>3. The foreign tourists gave a _____________performance of the Vietnamese folk songs and dances</a:t>
            </a:r>
          </a:p>
        </p:txBody>
      </p:sp>
      <p:sp>
        <p:nvSpPr>
          <p:cNvPr id="2" name="Text Box 1"/>
          <p:cNvSpPr txBox="1"/>
          <p:nvPr/>
        </p:nvSpPr>
        <p:spPr>
          <a:xfrm>
            <a:off x="604520" y="1812925"/>
            <a:ext cx="11259185" cy="1076325"/>
          </a:xfrm>
          <a:prstGeom prst="rect">
            <a:avLst/>
          </a:prstGeom>
          <a:solidFill>
            <a:srgbClr val="FED9ED"/>
          </a:solidFill>
        </p:spPr>
        <p:txBody>
          <a:bodyPr wrap="square" rtlCol="0" anchor="t">
            <a:spAutoFit/>
          </a:bodyPr>
          <a:lstStyle/>
          <a:p>
            <a:pPr algn="just"/>
            <a:r>
              <a:rPr lang="en-US" sz="3200" b="1" dirty="0"/>
              <a:t>1. Phong and his grandpa are talking about some differences between ___________.</a:t>
            </a:r>
          </a:p>
        </p:txBody>
      </p:sp>
      <p:sp>
        <p:nvSpPr>
          <p:cNvPr id="5" name="Text Box 4"/>
          <p:cNvSpPr txBox="1"/>
          <p:nvPr/>
        </p:nvSpPr>
        <p:spPr>
          <a:xfrm>
            <a:off x="604520" y="3215816"/>
            <a:ext cx="11279506" cy="2061210"/>
          </a:xfrm>
          <a:prstGeom prst="rect">
            <a:avLst/>
          </a:prstGeom>
          <a:solidFill>
            <a:srgbClr val="67729D"/>
          </a:solidFill>
        </p:spPr>
        <p:style>
          <a:lnRef idx="2">
            <a:schemeClr val="lt1"/>
          </a:lnRef>
          <a:fillRef idx="1">
            <a:schemeClr val="accent1"/>
          </a:fillRef>
          <a:effectRef idx="1">
            <a:schemeClr val="accent1"/>
          </a:effectRef>
          <a:fontRef idx="minor">
            <a:schemeClr val="lt1"/>
          </a:fontRef>
        </p:style>
        <p:txBody>
          <a:bodyPr wrap="square" rtlCol="0" anchor="t">
            <a:spAutoFit/>
          </a:bodyPr>
          <a:lstStyle/>
          <a:p>
            <a:r>
              <a:rPr lang="en-US" sz="3200" b="1" dirty="0"/>
              <a:t>A.</a:t>
            </a:r>
            <a:r>
              <a:rPr lang="en-US" sz="3200" dirty="0"/>
              <a:t> children in the city and the countryside</a:t>
            </a:r>
          </a:p>
          <a:p>
            <a:r>
              <a:rPr lang="en-US" sz="3200" b="1" dirty="0"/>
              <a:t>B.</a:t>
            </a:r>
            <a:r>
              <a:rPr lang="en-US" sz="3200" dirty="0"/>
              <a:t> the living standards in the past and now </a:t>
            </a:r>
          </a:p>
          <a:p>
            <a:r>
              <a:rPr lang="en-US" sz="3200" b="1" dirty="0"/>
              <a:t>C.</a:t>
            </a:r>
            <a:r>
              <a:rPr lang="en-US" sz="3200" dirty="0"/>
              <a:t> life in the past and now</a:t>
            </a:r>
          </a:p>
          <a:p>
            <a:r>
              <a:rPr lang="en-US" sz="3200" b="1" dirty="0"/>
              <a:t>D.</a:t>
            </a:r>
            <a:r>
              <a:rPr lang="en-US" sz="3200" dirty="0"/>
              <a:t> past and present entertainment</a:t>
            </a:r>
          </a:p>
        </p:txBody>
      </p:sp>
      <p:sp>
        <p:nvSpPr>
          <p:cNvPr id="6" name="Oval 5"/>
          <p:cNvSpPr/>
          <p:nvPr/>
        </p:nvSpPr>
        <p:spPr>
          <a:xfrm>
            <a:off x="586260" y="4233359"/>
            <a:ext cx="481330" cy="500380"/>
          </a:xfrm>
          <a:prstGeom prst="ellipse">
            <a:avLst/>
          </a:prstGeom>
          <a:noFill/>
          <a:ln w="28575">
            <a:solidFill>
              <a:srgbClr val="FF0000"/>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2200"/>
                            </p:stCondLst>
                            <p:childTnLst>
                              <p:par>
                                <p:cTn id="13" presetID="41" presetClass="entr" presetSubtype="0" fill="hold" grpId="0" nodeType="afterEffect">
                                  <p:stCondLst>
                                    <p:cond delay="0"/>
                                  </p:stCondLst>
                                  <p:iterate type="lt">
                                    <p:tmPct val="5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P spid="6" grpId="0" animBg="1"/>
      <p:bldP spid="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19"/>
            <a:ext cx="12192000" cy="903528"/>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60083" y="933374"/>
            <a:ext cx="10338245" cy="553085"/>
          </a:xfrm>
          <a:prstGeom prst="rect">
            <a:avLst/>
          </a:prstGeom>
          <a:noFill/>
          <a:effectLst/>
        </p:spPr>
        <p:txBody>
          <a:bodyPr wrap="square" rtlCol="0">
            <a:spAutoFit/>
          </a:bodyPr>
          <a:lstStyle/>
          <a:p>
            <a:r>
              <a:rPr lang="en-US" sz="3000" b="1" dirty="0">
                <a:effectLst>
                  <a:glow rad="88900">
                    <a:schemeClr val="bg1"/>
                  </a:glow>
                </a:effectLst>
                <a:cs typeface="Arial" panose="020B0604020202020204" pitchFamily="34" charset="0"/>
              </a:rPr>
              <a:t>Read the conversation again and circle the correct answers.</a:t>
            </a:r>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a:t>
            </a:r>
          </a:p>
        </p:txBody>
      </p:sp>
      <p:sp>
        <p:nvSpPr>
          <p:cNvPr id="32" name="Rounded Rectangle 31"/>
          <p:cNvSpPr/>
          <p:nvPr/>
        </p:nvSpPr>
        <p:spPr>
          <a:xfrm>
            <a:off x="604691" y="927145"/>
            <a:ext cx="555392" cy="583564"/>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841296"/>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34" name="Text Box 33"/>
          <p:cNvSpPr txBox="1"/>
          <p:nvPr/>
        </p:nvSpPr>
        <p:spPr>
          <a:xfrm>
            <a:off x="846455" y="8302625"/>
            <a:ext cx="10598785" cy="1116330"/>
          </a:xfrm>
          <a:prstGeom prst="rect">
            <a:avLst/>
          </a:prstGeom>
          <a:solidFill>
            <a:srgbClr val="F1EB90"/>
          </a:solidFill>
        </p:spPr>
        <p:txBody>
          <a:bodyPr wrap="square" rtlCol="0" anchor="t">
            <a:noAutofit/>
          </a:bodyPr>
          <a:lstStyle/>
          <a:p>
            <a:pPr algn="just"/>
            <a:r>
              <a:rPr lang="en-US" sz="3200"/>
              <a:t>2. Vietnamese people take great pride in their culture which has been ________________for thousands of years.</a:t>
            </a:r>
          </a:p>
          <a:p>
            <a:pPr algn="just"/>
            <a:endParaRPr lang="en-US" sz="3200"/>
          </a:p>
        </p:txBody>
      </p:sp>
      <p:sp>
        <p:nvSpPr>
          <p:cNvPr id="35" name="Text Box 34"/>
          <p:cNvSpPr txBox="1"/>
          <p:nvPr/>
        </p:nvSpPr>
        <p:spPr>
          <a:xfrm>
            <a:off x="846455" y="8331200"/>
            <a:ext cx="10598785" cy="1116330"/>
          </a:xfrm>
          <a:prstGeom prst="rect">
            <a:avLst/>
          </a:prstGeom>
          <a:solidFill>
            <a:srgbClr val="9FBB73"/>
          </a:solidFill>
        </p:spPr>
        <p:txBody>
          <a:bodyPr wrap="square" rtlCol="0" anchor="t">
            <a:noAutofit/>
          </a:bodyPr>
          <a:lstStyle/>
          <a:p>
            <a:pPr algn="just"/>
            <a:r>
              <a:rPr lang="en-US" sz="3200"/>
              <a:t>3. The foreign tourists gave a _____________performance of the Vietnamese folk songs and dances</a:t>
            </a:r>
          </a:p>
        </p:txBody>
      </p:sp>
      <p:sp>
        <p:nvSpPr>
          <p:cNvPr id="2" name="Text Box 1"/>
          <p:cNvSpPr txBox="1"/>
          <p:nvPr/>
        </p:nvSpPr>
        <p:spPr>
          <a:xfrm>
            <a:off x="630873" y="1812925"/>
            <a:ext cx="11259185" cy="583565"/>
          </a:xfrm>
          <a:prstGeom prst="rect">
            <a:avLst/>
          </a:prstGeom>
          <a:solidFill>
            <a:srgbClr val="FED9ED"/>
          </a:solidFill>
        </p:spPr>
        <p:txBody>
          <a:bodyPr wrap="square" rtlCol="0" anchor="t">
            <a:spAutoFit/>
          </a:bodyPr>
          <a:lstStyle/>
          <a:p>
            <a:pPr algn="just"/>
            <a:r>
              <a:rPr lang="en-US" sz="3200" b="1"/>
              <a:t>2. Phong’s grandpa mentions _________________differences.</a:t>
            </a:r>
          </a:p>
        </p:txBody>
      </p:sp>
      <p:sp>
        <p:nvSpPr>
          <p:cNvPr id="5" name="Text Box 4"/>
          <p:cNvSpPr txBox="1"/>
          <p:nvPr/>
        </p:nvSpPr>
        <p:spPr>
          <a:xfrm>
            <a:off x="630873" y="2553335"/>
            <a:ext cx="2869565" cy="1076325"/>
          </a:xfrm>
          <a:prstGeom prst="rect">
            <a:avLst/>
          </a:prstGeom>
          <a:solidFill>
            <a:srgbClr val="67729D"/>
          </a:solidFill>
        </p:spPr>
        <p:style>
          <a:lnRef idx="2">
            <a:schemeClr val="lt1"/>
          </a:lnRef>
          <a:fillRef idx="1">
            <a:schemeClr val="accent1"/>
          </a:fillRef>
          <a:effectRef idx="1">
            <a:schemeClr val="accent1"/>
          </a:effectRef>
          <a:fontRef idx="minor">
            <a:schemeClr val="lt1"/>
          </a:fontRef>
        </p:style>
        <p:txBody>
          <a:bodyPr wrap="square" rtlCol="0" anchor="t">
            <a:spAutoFit/>
          </a:bodyPr>
          <a:lstStyle/>
          <a:p>
            <a:r>
              <a:rPr lang="en-US" sz="3200" dirty="0"/>
              <a:t>A. two                      </a:t>
            </a:r>
          </a:p>
          <a:p>
            <a:r>
              <a:rPr lang="en-US" sz="3200" dirty="0"/>
              <a:t>C. four                       </a:t>
            </a:r>
          </a:p>
        </p:txBody>
      </p:sp>
      <p:sp>
        <p:nvSpPr>
          <p:cNvPr id="6" name="Oval 5"/>
          <p:cNvSpPr/>
          <p:nvPr/>
        </p:nvSpPr>
        <p:spPr>
          <a:xfrm>
            <a:off x="7186930" y="2553335"/>
            <a:ext cx="481330" cy="500380"/>
          </a:xfrm>
          <a:prstGeom prst="ellipse">
            <a:avLst/>
          </a:prstGeom>
          <a:noFill/>
          <a:ln w="28575">
            <a:solidFill>
              <a:srgbClr val="FF0000"/>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sp>
        <p:nvSpPr>
          <p:cNvPr id="4" name="Text Box 3"/>
          <p:cNvSpPr txBox="1"/>
          <p:nvPr/>
        </p:nvSpPr>
        <p:spPr>
          <a:xfrm>
            <a:off x="6477318" y="2553335"/>
            <a:ext cx="2868295" cy="1076325"/>
          </a:xfrm>
          <a:prstGeom prst="rect">
            <a:avLst/>
          </a:prstGeom>
          <a:solidFill>
            <a:srgbClr val="67729D"/>
          </a:solidFill>
        </p:spPr>
        <p:style>
          <a:lnRef idx="2">
            <a:schemeClr val="lt1"/>
          </a:lnRef>
          <a:fillRef idx="1">
            <a:schemeClr val="accent1"/>
          </a:fillRef>
          <a:effectRef idx="1">
            <a:schemeClr val="accent1"/>
          </a:effectRef>
          <a:fontRef idx="minor">
            <a:schemeClr val="lt1"/>
          </a:fontRef>
        </p:style>
        <p:txBody>
          <a:bodyPr wrap="square" rtlCol="0" anchor="t">
            <a:spAutoFit/>
          </a:bodyPr>
          <a:lstStyle/>
          <a:p>
            <a:r>
              <a:rPr lang="en-US" sz="3200" dirty="0"/>
              <a:t>B. three                        </a:t>
            </a:r>
          </a:p>
          <a:p>
            <a:r>
              <a:rPr lang="en-US" sz="3200" dirty="0"/>
              <a:t>D. five</a:t>
            </a:r>
          </a:p>
        </p:txBody>
      </p:sp>
      <p:sp>
        <p:nvSpPr>
          <p:cNvPr id="7" name="Oval 6"/>
          <p:cNvSpPr/>
          <p:nvPr/>
        </p:nvSpPr>
        <p:spPr>
          <a:xfrm>
            <a:off x="6477318" y="2590800"/>
            <a:ext cx="481330" cy="500380"/>
          </a:xfrm>
          <a:prstGeom prst="ellipse">
            <a:avLst/>
          </a:prstGeom>
          <a:noFill/>
          <a:ln w="28575">
            <a:solidFill>
              <a:srgbClr val="FF0000"/>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sp>
        <p:nvSpPr>
          <p:cNvPr id="8" name="Text Box 7"/>
          <p:cNvSpPr txBox="1"/>
          <p:nvPr/>
        </p:nvSpPr>
        <p:spPr>
          <a:xfrm>
            <a:off x="630873" y="3786505"/>
            <a:ext cx="11259185" cy="583565"/>
          </a:xfrm>
          <a:prstGeom prst="rect">
            <a:avLst/>
          </a:prstGeom>
          <a:solidFill>
            <a:srgbClr val="FED9ED"/>
          </a:solidFill>
        </p:spPr>
        <p:txBody>
          <a:bodyPr wrap="square" rtlCol="0" anchor="t">
            <a:spAutoFit/>
          </a:bodyPr>
          <a:lstStyle/>
          <a:p>
            <a:pPr algn="just"/>
            <a:r>
              <a:rPr lang="en-US" sz="3200" b="1"/>
              <a:t>3. Phong’s grandpa sees most of the changes as ______________.</a:t>
            </a:r>
          </a:p>
        </p:txBody>
      </p:sp>
      <p:sp>
        <p:nvSpPr>
          <p:cNvPr id="9" name="Text Box 8"/>
          <p:cNvSpPr txBox="1"/>
          <p:nvPr/>
        </p:nvSpPr>
        <p:spPr>
          <a:xfrm>
            <a:off x="657477" y="4555971"/>
            <a:ext cx="2869565" cy="1076325"/>
          </a:xfrm>
          <a:prstGeom prst="rect">
            <a:avLst/>
          </a:prstGeom>
          <a:solidFill>
            <a:srgbClr val="67729D"/>
          </a:solidFill>
        </p:spPr>
        <p:style>
          <a:lnRef idx="2">
            <a:schemeClr val="lt1"/>
          </a:lnRef>
          <a:fillRef idx="1">
            <a:schemeClr val="accent1"/>
          </a:fillRef>
          <a:effectRef idx="1">
            <a:schemeClr val="accent1"/>
          </a:effectRef>
          <a:fontRef idx="minor">
            <a:schemeClr val="lt1"/>
          </a:fontRef>
        </p:style>
        <p:txBody>
          <a:bodyPr wrap="square" rtlCol="0" anchor="t">
            <a:spAutoFit/>
          </a:bodyPr>
          <a:lstStyle/>
          <a:p>
            <a:r>
              <a:rPr lang="en-US" sz="3200" dirty="0"/>
              <a:t>A. positive                      </a:t>
            </a:r>
          </a:p>
          <a:p>
            <a:r>
              <a:rPr lang="en-US" sz="3200" dirty="0"/>
              <a:t>C. unnecessary                       </a:t>
            </a:r>
          </a:p>
        </p:txBody>
      </p:sp>
      <p:sp>
        <p:nvSpPr>
          <p:cNvPr id="10" name="Text Box 9"/>
          <p:cNvSpPr txBox="1"/>
          <p:nvPr/>
        </p:nvSpPr>
        <p:spPr>
          <a:xfrm>
            <a:off x="6503922" y="4526915"/>
            <a:ext cx="2868295" cy="1076325"/>
          </a:xfrm>
          <a:prstGeom prst="rect">
            <a:avLst/>
          </a:prstGeom>
          <a:solidFill>
            <a:srgbClr val="67729D"/>
          </a:solidFill>
        </p:spPr>
        <p:style>
          <a:lnRef idx="2">
            <a:schemeClr val="lt1"/>
          </a:lnRef>
          <a:fillRef idx="1">
            <a:schemeClr val="accent1"/>
          </a:fillRef>
          <a:effectRef idx="1">
            <a:schemeClr val="accent1"/>
          </a:effectRef>
          <a:fontRef idx="minor">
            <a:schemeClr val="lt1"/>
          </a:fontRef>
        </p:style>
        <p:txBody>
          <a:bodyPr wrap="square" rtlCol="0" anchor="t">
            <a:spAutoFit/>
          </a:bodyPr>
          <a:lstStyle/>
          <a:p>
            <a:r>
              <a:rPr lang="en-US" sz="3200"/>
              <a:t>B. negative                        </a:t>
            </a:r>
          </a:p>
          <a:p>
            <a:r>
              <a:rPr lang="en-US" sz="3200"/>
              <a:t>D. necessary</a:t>
            </a:r>
          </a:p>
        </p:txBody>
      </p:sp>
      <p:sp>
        <p:nvSpPr>
          <p:cNvPr id="13" name="Oval 12"/>
          <p:cNvSpPr/>
          <p:nvPr/>
        </p:nvSpPr>
        <p:spPr>
          <a:xfrm>
            <a:off x="657477" y="4564697"/>
            <a:ext cx="481330" cy="500380"/>
          </a:xfrm>
          <a:prstGeom prst="ellipse">
            <a:avLst/>
          </a:prstGeom>
          <a:noFill/>
          <a:ln w="28575">
            <a:solidFill>
              <a:srgbClr val="FF0000"/>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graphicFrame>
        <p:nvGraphicFramePr>
          <p:cNvPr id="15" name="Table 14"/>
          <p:cNvGraphicFramePr/>
          <p:nvPr/>
        </p:nvGraphicFramePr>
        <p:xfrm>
          <a:off x="846455" y="7080885"/>
          <a:ext cx="10957560" cy="2834640"/>
        </p:xfrm>
        <a:graphic>
          <a:graphicData uri="http://schemas.openxmlformats.org/drawingml/2006/table">
            <a:tbl>
              <a:tblPr firstRow="1" bandRow="1">
                <a:tableStyleId>{5C22544A-7EE6-4342-B048-85BDC9FD1C3A}</a:tableStyleId>
              </a:tblPr>
              <a:tblGrid>
                <a:gridCol w="5478780">
                  <a:extLst>
                    <a:ext uri="{9D8B030D-6E8A-4147-A177-3AD203B41FA5}">
                      <a16:colId xmlns:a16="http://schemas.microsoft.com/office/drawing/2014/main" val="20000"/>
                    </a:ext>
                  </a:extLst>
                </a:gridCol>
                <a:gridCol w="5478780">
                  <a:extLst>
                    <a:ext uri="{9D8B030D-6E8A-4147-A177-3AD203B41FA5}">
                      <a16:colId xmlns:a16="http://schemas.microsoft.com/office/drawing/2014/main" val="20001"/>
                    </a:ext>
                  </a:extLst>
                </a:gridCol>
              </a:tblGrid>
              <a:tr h="548640">
                <a:tc>
                  <a:txBody>
                    <a:bodyPr/>
                    <a:lstStyle/>
                    <a:p>
                      <a:pPr algn="ctr">
                        <a:buNone/>
                      </a:pPr>
                      <a:r>
                        <a:rPr lang="en-US" sz="3000"/>
                        <a:t>THE PAST</a:t>
                      </a:r>
                    </a:p>
                  </a:txBody>
                  <a:tcPr>
                    <a:solidFill>
                      <a:srgbClr val="B06161"/>
                    </a:solidFill>
                  </a:tcPr>
                </a:tc>
                <a:tc>
                  <a:txBody>
                    <a:bodyPr/>
                    <a:lstStyle/>
                    <a:p>
                      <a:pPr algn="ctr">
                        <a:buNone/>
                      </a:pPr>
                      <a:r>
                        <a:rPr lang="en-US" sz="3000"/>
                        <a:t>THE PRESENT</a:t>
                      </a:r>
                    </a:p>
                  </a:txBody>
                  <a:tcPr>
                    <a:solidFill>
                      <a:srgbClr val="B06161"/>
                    </a:solidFill>
                  </a:tcPr>
                </a:tc>
                <a:extLst>
                  <a:ext uri="{0D108BD9-81ED-4DB2-BD59-A6C34878D82A}">
                    <a16:rowId xmlns:a16="http://schemas.microsoft.com/office/drawing/2014/main" val="10000"/>
                  </a:ext>
                </a:extLst>
              </a:tr>
              <a:tr h="2286000">
                <a:tc>
                  <a:txBody>
                    <a:bodyPr/>
                    <a:lstStyle/>
                    <a:p>
                      <a:pPr>
                        <a:buNone/>
                      </a:pPr>
                      <a:endParaRPr lang="en-US"/>
                    </a:p>
                    <a:p>
                      <a:pPr>
                        <a:buNone/>
                      </a:pPr>
                      <a:endParaRPr lang="en-US"/>
                    </a:p>
                    <a:p>
                      <a:pPr>
                        <a:buNone/>
                      </a:pPr>
                      <a:endParaRPr lang="en-US"/>
                    </a:p>
                    <a:p>
                      <a:pPr>
                        <a:buNone/>
                      </a:pPr>
                      <a:endParaRPr lang="en-US"/>
                    </a:p>
                    <a:p>
                      <a:pPr>
                        <a:buNone/>
                      </a:pPr>
                      <a:endParaRPr lang="en-US"/>
                    </a:p>
                    <a:p>
                      <a:pPr>
                        <a:buNone/>
                      </a:pPr>
                      <a:endParaRPr lang="en-US"/>
                    </a:p>
                    <a:p>
                      <a:pPr>
                        <a:buNone/>
                      </a:pPr>
                      <a:endParaRPr lang="en-US"/>
                    </a:p>
                  </a:txBody>
                  <a:tcPr>
                    <a:solidFill>
                      <a:srgbClr val="F0DBAF"/>
                    </a:solidFill>
                  </a:tcPr>
                </a:tc>
                <a:tc>
                  <a:txBody>
                    <a:bodyPr/>
                    <a:lstStyle/>
                    <a:p>
                      <a:pPr>
                        <a:buNone/>
                      </a:pPr>
                      <a:endParaRPr lang="en-US"/>
                    </a:p>
                    <a:p>
                      <a:pPr>
                        <a:buNone/>
                      </a:pPr>
                      <a:endParaRPr lang="en-US"/>
                    </a:p>
                    <a:p>
                      <a:pPr>
                        <a:buNone/>
                      </a:pPr>
                      <a:endParaRPr lang="en-US"/>
                    </a:p>
                    <a:p>
                      <a:pPr>
                        <a:buNone/>
                      </a:pPr>
                      <a:endParaRPr lang="en-US"/>
                    </a:p>
                  </a:txBody>
                  <a:tcPr>
                    <a:solidFill>
                      <a:srgbClr val="F0DBAF"/>
                    </a:solidFill>
                  </a:tcPr>
                </a:tc>
                <a:extLst>
                  <a:ext uri="{0D108BD9-81ED-4DB2-BD59-A6C34878D82A}">
                    <a16:rowId xmlns:a16="http://schemas.microsoft.com/office/drawing/2014/main" val="10001"/>
                  </a:ext>
                </a:extLst>
              </a:tr>
            </a:tbl>
          </a:graphicData>
        </a:graphic>
      </p:graphicFrame>
      <p:sp>
        <p:nvSpPr>
          <p:cNvPr id="18" name="Text Box 17"/>
          <p:cNvSpPr txBox="1"/>
          <p:nvPr/>
        </p:nvSpPr>
        <p:spPr>
          <a:xfrm>
            <a:off x="-5078730" y="-1915160"/>
            <a:ext cx="3561080" cy="553085"/>
          </a:xfrm>
          <a:prstGeom prst="rect">
            <a:avLst/>
          </a:prstGeom>
          <a:solidFill>
            <a:srgbClr val="DC8686"/>
          </a:solidFill>
        </p:spPr>
        <p:txBody>
          <a:bodyPr wrap="square" rtlCol="0" anchor="t">
            <a:spAutoFit/>
          </a:bodyPr>
          <a:lstStyle/>
          <a:p>
            <a:r>
              <a:rPr lang="en-US" sz="3000"/>
              <a:t>b. leave school early</a:t>
            </a:r>
          </a:p>
        </p:txBody>
      </p:sp>
      <p:sp>
        <p:nvSpPr>
          <p:cNvPr id="19" name="Text Box 18"/>
          <p:cNvSpPr txBox="1"/>
          <p:nvPr/>
        </p:nvSpPr>
        <p:spPr>
          <a:xfrm>
            <a:off x="-7309485" y="-1282700"/>
            <a:ext cx="6082665" cy="553085"/>
          </a:xfrm>
          <a:prstGeom prst="rect">
            <a:avLst/>
          </a:prstGeom>
          <a:solidFill>
            <a:srgbClr val="DC8686"/>
          </a:solidFill>
        </p:spPr>
        <p:txBody>
          <a:bodyPr wrap="square" rtlCol="0" anchor="t">
            <a:spAutoFit/>
          </a:bodyPr>
          <a:lstStyle/>
          <a:p>
            <a:r>
              <a:rPr lang="en-US" sz="3000"/>
              <a:t>d. have more opportunities to learn</a:t>
            </a:r>
          </a:p>
        </p:txBody>
      </p:sp>
      <p:sp>
        <p:nvSpPr>
          <p:cNvPr id="23" name="Text Box 22"/>
          <p:cNvSpPr txBox="1"/>
          <p:nvPr/>
        </p:nvSpPr>
        <p:spPr>
          <a:xfrm>
            <a:off x="13273405" y="-2988310"/>
            <a:ext cx="5446395" cy="553085"/>
          </a:xfrm>
          <a:prstGeom prst="rect">
            <a:avLst/>
          </a:prstGeom>
          <a:solidFill>
            <a:srgbClr val="7ED7C1"/>
          </a:solidFill>
        </p:spPr>
        <p:txBody>
          <a:bodyPr wrap="square" rtlCol="0" anchor="t">
            <a:spAutoFit/>
          </a:bodyPr>
          <a:lstStyle/>
          <a:p>
            <a:r>
              <a:rPr lang="en-US" sz="3000"/>
              <a:t>a. depend on electronic devices</a:t>
            </a:r>
          </a:p>
        </p:txBody>
      </p:sp>
      <p:sp>
        <p:nvSpPr>
          <p:cNvPr id="24" name="Text Box 23"/>
          <p:cNvSpPr txBox="1"/>
          <p:nvPr/>
        </p:nvSpPr>
        <p:spPr>
          <a:xfrm>
            <a:off x="13273405" y="-2435225"/>
            <a:ext cx="2926080" cy="553085"/>
          </a:xfrm>
          <a:prstGeom prst="rect">
            <a:avLst/>
          </a:prstGeom>
          <a:solidFill>
            <a:srgbClr val="7ED7C1"/>
          </a:solidFill>
        </p:spPr>
        <p:txBody>
          <a:bodyPr wrap="square" rtlCol="0" anchor="t">
            <a:spAutoFit/>
          </a:bodyPr>
          <a:lstStyle/>
          <a:p>
            <a:r>
              <a:rPr lang="en-US" sz="3000"/>
              <a:t>c. dye their hair</a:t>
            </a:r>
          </a:p>
        </p:txBody>
      </p:sp>
      <p:sp>
        <p:nvSpPr>
          <p:cNvPr id="25" name="Text Box 24"/>
          <p:cNvSpPr txBox="1"/>
          <p:nvPr/>
        </p:nvSpPr>
        <p:spPr>
          <a:xfrm>
            <a:off x="13273405" y="-1742440"/>
            <a:ext cx="6139180" cy="553085"/>
          </a:xfrm>
          <a:prstGeom prst="rect">
            <a:avLst/>
          </a:prstGeom>
          <a:solidFill>
            <a:srgbClr val="7ED7C1"/>
          </a:solidFill>
        </p:spPr>
        <p:txBody>
          <a:bodyPr wrap="square" rtlCol="0" anchor="t">
            <a:spAutoFit/>
          </a:bodyPr>
          <a:lstStyle/>
          <a:p>
            <a:r>
              <a:rPr lang="en-US" sz="3000"/>
              <a:t>e. make toys from natural materials</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800"/>
                            </p:stCondLst>
                            <p:childTnLst>
                              <p:par>
                                <p:cTn id="13" presetID="41" presetClass="entr" presetSubtype="0" fill="hold" grpId="0" nodeType="afterEffect">
                                  <p:stCondLst>
                                    <p:cond delay="0"/>
                                  </p:stCondLst>
                                  <p:iterate type="lt">
                                    <p:tmPct val="5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par>
                                <p:cTn id="20" presetID="41" presetClass="entr" presetSubtype="0" fill="hold" grpId="0" nodeType="withEffect">
                                  <p:stCondLst>
                                    <p:cond delay="0"/>
                                  </p:stCondLst>
                                  <p:iterate type="lt">
                                    <p:tmPct val="5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41" presetClass="entr" presetSubtype="0" fill="hold" grpId="0" nodeType="withEffect">
                                  <p:stCondLst>
                                    <p:cond delay="0"/>
                                  </p:stCondLst>
                                  <p:iterate type="lt">
                                    <p:tmPct val="5000"/>
                                  </p:iterate>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
                                        </p:tgtEl>
                                        <p:attrNameLst>
                                          <p:attrName>ppt_y</p:attrName>
                                        </p:attrNameLst>
                                      </p:cBhvr>
                                      <p:tavLst>
                                        <p:tav tm="0">
                                          <p:val>
                                            <p:strVal val="#ppt_y"/>
                                          </p:val>
                                        </p:tav>
                                        <p:tav tm="100000">
                                          <p:val>
                                            <p:strVal val="#ppt_y"/>
                                          </p:val>
                                        </p:tav>
                                      </p:tavLst>
                                    </p:anim>
                                    <p:anim calcmode="lin" valueType="num">
                                      <p:cBhvr>
                                        <p:cTn id="3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
                                        </p:tgtEl>
                                      </p:cBhvr>
                                    </p:animEffect>
                                  </p:childTnLst>
                                </p:cTn>
                              </p:par>
                            </p:childTnLst>
                          </p:cTn>
                        </p:par>
                        <p:par>
                          <p:cTn id="38" fill="hold">
                            <p:stCondLst>
                              <p:cond delay="1800"/>
                            </p:stCondLst>
                            <p:childTnLst>
                              <p:par>
                                <p:cTn id="39" presetID="41" presetClass="entr" presetSubtype="0" fill="hold" grpId="0" nodeType="afterEffect">
                                  <p:stCondLst>
                                    <p:cond delay="0"/>
                                  </p:stCondLst>
                                  <p:iterate type="lt">
                                    <p:tmPct val="5000"/>
                                  </p:iterate>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9"/>
                                        </p:tgtEl>
                                        <p:attrNameLst>
                                          <p:attrName>ppt_y</p:attrName>
                                        </p:attrNameLst>
                                      </p:cBhvr>
                                      <p:tavLst>
                                        <p:tav tm="0">
                                          <p:val>
                                            <p:strVal val="#ppt_y"/>
                                          </p:val>
                                        </p:tav>
                                        <p:tav tm="100000">
                                          <p:val>
                                            <p:strVal val="#ppt_y"/>
                                          </p:val>
                                        </p:tav>
                                      </p:tavLst>
                                    </p:anim>
                                    <p:anim calcmode="lin" valueType="num">
                                      <p:cBhvr>
                                        <p:cTn id="4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9"/>
                                        </p:tgtEl>
                                      </p:cBhvr>
                                    </p:animEffect>
                                  </p:childTnLst>
                                </p:cTn>
                              </p:par>
                              <p:par>
                                <p:cTn id="46" presetID="41" presetClass="entr" presetSubtype="0" fill="hold" grpId="0" nodeType="withEffect">
                                  <p:stCondLst>
                                    <p:cond delay="0"/>
                                  </p:stCondLst>
                                  <p:iterate type="lt">
                                    <p:tmPct val="5000"/>
                                  </p:iterate>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0"/>
                                        </p:tgtEl>
                                        <p:attrNameLst>
                                          <p:attrName>ppt_y</p:attrName>
                                        </p:attrNameLst>
                                      </p:cBhvr>
                                      <p:tavLst>
                                        <p:tav tm="0">
                                          <p:val>
                                            <p:strVal val="#ppt_y"/>
                                          </p:val>
                                        </p:tav>
                                        <p:tav tm="100000">
                                          <p:val>
                                            <p:strVal val="#ppt_y"/>
                                          </p:val>
                                        </p:tav>
                                      </p:tavLst>
                                    </p:anim>
                                    <p:anim calcmode="lin" valueType="num">
                                      <p:cBhvr>
                                        <p:cTn id="5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P spid="6" grpId="1" animBg="1"/>
      <p:bldP spid="4" grpId="0" animBg="1"/>
      <p:bldP spid="4" grpId="1" animBg="1"/>
      <p:bldP spid="7" grpId="0" bldLvl="0" animBg="1"/>
      <p:bldP spid="7" grpId="1" animBg="1"/>
      <p:bldP spid="8" grpId="0" animBg="1"/>
      <p:bldP spid="8" grpId="1" animBg="1"/>
      <p:bldP spid="9" grpId="0" animBg="1"/>
      <p:bldP spid="9" grpId="1" animBg="1"/>
      <p:bldP spid="10" grpId="0" animBg="1"/>
      <p:bldP spid="10" grpId="1" animBg="1"/>
      <p:bldP spid="13" grpId="0" bldLvl="0" animBg="1"/>
      <p:bldP spid="13"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PRACTICE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36" name="TextBox 11"/>
          <p:cNvSpPr txBox="1"/>
          <p:nvPr/>
        </p:nvSpPr>
        <p:spPr>
          <a:xfrm>
            <a:off x="1078865" y="1123914"/>
            <a:ext cx="11029315" cy="553085"/>
          </a:xfrm>
          <a:prstGeom prst="rect">
            <a:avLst/>
          </a:prstGeom>
          <a:noFill/>
          <a:effectLst/>
        </p:spPr>
        <p:txBody>
          <a:bodyPr wrap="square" rtlCol="0">
            <a:spAutoFit/>
          </a:bodyPr>
          <a:lstStyle/>
          <a:p>
            <a:pPr algn="just"/>
            <a:r>
              <a:rPr lang="en-US" sz="3000" b="1" dirty="0">
                <a:effectLst>
                  <a:glow rad="88900">
                    <a:schemeClr val="bg1"/>
                  </a:glow>
                </a:effectLst>
                <a:cs typeface="Arial" panose="020B0604020202020204" pitchFamily="34" charset="0"/>
              </a:rPr>
              <a:t>Write the expressions from the conversation in the correct column.</a:t>
            </a:r>
          </a:p>
        </p:txBody>
      </p:sp>
      <p:sp>
        <p:nvSpPr>
          <p:cNvPr id="37" name="Rounded Rectangle 36"/>
          <p:cNvSpPr/>
          <p:nvPr/>
        </p:nvSpPr>
        <p:spPr>
          <a:xfrm>
            <a:off x="576197" y="1125770"/>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48DA4"/>
              </a:solidFill>
            </a:endParaRPr>
          </a:p>
        </p:txBody>
      </p:sp>
      <p:sp>
        <p:nvSpPr>
          <p:cNvPr id="38" name="TextBox 16"/>
          <p:cNvSpPr txBox="1"/>
          <p:nvPr/>
        </p:nvSpPr>
        <p:spPr>
          <a:xfrm>
            <a:off x="628983" y="1069060"/>
            <a:ext cx="397035" cy="583565"/>
          </a:xfrm>
          <a:prstGeom prst="rect">
            <a:avLst/>
          </a:prstGeom>
          <a:noFill/>
        </p:spPr>
        <p:txBody>
          <a:bodyPr wrap="square" rtlCol="0">
            <a:spAutoFit/>
          </a:bodyPr>
          <a:lstStyle/>
          <a:p>
            <a:pPr algn="ctr"/>
            <a:r>
              <a:rPr lang="en-US" sz="3200" b="1" dirty="0">
                <a:solidFill>
                  <a:schemeClr val="bg1"/>
                </a:solidFill>
                <a:latin typeface="Myriad Pro" pitchFamily="34" charset="0"/>
              </a:rPr>
              <a:t>3</a:t>
            </a:r>
          </a:p>
        </p:txBody>
      </p:sp>
      <p:graphicFrame>
        <p:nvGraphicFramePr>
          <p:cNvPr id="15" name="Table 14"/>
          <p:cNvGraphicFramePr/>
          <p:nvPr>
            <p:extLst>
              <p:ext uri="{D42A27DB-BD31-4B8C-83A1-F6EECF244321}">
                <p14:modId xmlns:p14="http://schemas.microsoft.com/office/powerpoint/2010/main" val="3424822375"/>
              </p:ext>
            </p:extLst>
          </p:nvPr>
        </p:nvGraphicFramePr>
        <p:xfrm>
          <a:off x="341040" y="3884343"/>
          <a:ext cx="11621136" cy="2834640"/>
        </p:xfrm>
        <a:graphic>
          <a:graphicData uri="http://schemas.openxmlformats.org/drawingml/2006/table">
            <a:tbl>
              <a:tblPr firstRow="1" bandRow="1">
                <a:tableStyleId>{5C22544A-7EE6-4342-B048-85BDC9FD1C3A}</a:tableStyleId>
              </a:tblPr>
              <a:tblGrid>
                <a:gridCol w="5810568">
                  <a:extLst>
                    <a:ext uri="{9D8B030D-6E8A-4147-A177-3AD203B41FA5}">
                      <a16:colId xmlns:a16="http://schemas.microsoft.com/office/drawing/2014/main" val="20000"/>
                    </a:ext>
                  </a:extLst>
                </a:gridCol>
                <a:gridCol w="5810568">
                  <a:extLst>
                    <a:ext uri="{9D8B030D-6E8A-4147-A177-3AD203B41FA5}">
                      <a16:colId xmlns:a16="http://schemas.microsoft.com/office/drawing/2014/main" val="20001"/>
                    </a:ext>
                  </a:extLst>
                </a:gridCol>
              </a:tblGrid>
              <a:tr h="548640">
                <a:tc>
                  <a:txBody>
                    <a:bodyPr/>
                    <a:lstStyle/>
                    <a:p>
                      <a:pPr algn="ctr">
                        <a:buNone/>
                      </a:pPr>
                      <a:r>
                        <a:rPr lang="en-US" sz="3000"/>
                        <a:t>THE PAST</a:t>
                      </a:r>
                    </a:p>
                  </a:txBody>
                  <a:tcPr>
                    <a:solidFill>
                      <a:srgbClr val="B06161"/>
                    </a:solidFill>
                  </a:tcPr>
                </a:tc>
                <a:tc>
                  <a:txBody>
                    <a:bodyPr/>
                    <a:lstStyle/>
                    <a:p>
                      <a:pPr algn="ctr">
                        <a:buNone/>
                      </a:pPr>
                      <a:r>
                        <a:rPr lang="en-US" sz="3000" dirty="0"/>
                        <a:t>THE PRESENT</a:t>
                      </a:r>
                    </a:p>
                  </a:txBody>
                  <a:tcPr>
                    <a:solidFill>
                      <a:srgbClr val="B06161"/>
                    </a:solidFill>
                  </a:tcPr>
                </a:tc>
                <a:extLst>
                  <a:ext uri="{0D108BD9-81ED-4DB2-BD59-A6C34878D82A}">
                    <a16:rowId xmlns:a16="http://schemas.microsoft.com/office/drawing/2014/main" val="10000"/>
                  </a:ext>
                </a:extLst>
              </a:tr>
              <a:tr h="2011680">
                <a:tc>
                  <a:txBody>
                    <a:bodyPr/>
                    <a:lstStyle/>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a:txBody>
                  <a:tcPr>
                    <a:solidFill>
                      <a:srgbClr val="F0DBAF"/>
                    </a:solidFill>
                  </a:tcPr>
                </a:tc>
                <a:tc>
                  <a:txBody>
                    <a:bodyPr/>
                    <a:lstStyle/>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a:txBody>
                  <a:tcPr>
                    <a:solidFill>
                      <a:srgbClr val="F0DBAF"/>
                    </a:solidFill>
                  </a:tcPr>
                </a:tc>
                <a:extLst>
                  <a:ext uri="{0D108BD9-81ED-4DB2-BD59-A6C34878D82A}">
                    <a16:rowId xmlns:a16="http://schemas.microsoft.com/office/drawing/2014/main" val="10001"/>
                  </a:ext>
                </a:extLst>
              </a:tr>
            </a:tbl>
          </a:graphicData>
        </a:graphic>
      </p:graphicFrame>
      <p:sp>
        <p:nvSpPr>
          <p:cNvPr id="2" name="Text Box 1"/>
          <p:cNvSpPr txBox="1"/>
          <p:nvPr/>
        </p:nvSpPr>
        <p:spPr>
          <a:xfrm>
            <a:off x="341040" y="1922906"/>
            <a:ext cx="5079909" cy="553085"/>
          </a:xfrm>
          <a:prstGeom prst="rect">
            <a:avLst/>
          </a:prstGeom>
          <a:solidFill>
            <a:srgbClr val="7ED7C1"/>
          </a:solidFill>
        </p:spPr>
        <p:txBody>
          <a:bodyPr wrap="square" rtlCol="0" anchor="t">
            <a:spAutoFit/>
          </a:bodyPr>
          <a:lstStyle/>
          <a:p>
            <a:r>
              <a:rPr lang="en-US" sz="3000" dirty="0"/>
              <a:t>a. depend on electronic devices</a:t>
            </a:r>
          </a:p>
        </p:txBody>
      </p:sp>
      <p:sp>
        <p:nvSpPr>
          <p:cNvPr id="7" name="Text Box 6"/>
          <p:cNvSpPr txBox="1"/>
          <p:nvPr/>
        </p:nvSpPr>
        <p:spPr>
          <a:xfrm>
            <a:off x="6410498" y="1948086"/>
            <a:ext cx="3561080" cy="553085"/>
          </a:xfrm>
          <a:prstGeom prst="rect">
            <a:avLst/>
          </a:prstGeom>
          <a:solidFill>
            <a:srgbClr val="DC8686"/>
          </a:solidFill>
        </p:spPr>
        <p:txBody>
          <a:bodyPr wrap="square" rtlCol="0" anchor="t">
            <a:spAutoFit/>
          </a:bodyPr>
          <a:lstStyle/>
          <a:p>
            <a:r>
              <a:rPr lang="en-US" sz="3000" dirty="0"/>
              <a:t>b. leave school early</a:t>
            </a:r>
          </a:p>
        </p:txBody>
      </p:sp>
      <p:sp>
        <p:nvSpPr>
          <p:cNvPr id="8" name="Text Box 7"/>
          <p:cNvSpPr txBox="1"/>
          <p:nvPr/>
        </p:nvSpPr>
        <p:spPr>
          <a:xfrm>
            <a:off x="341040" y="2559760"/>
            <a:ext cx="2652395" cy="553085"/>
          </a:xfrm>
          <a:prstGeom prst="rect">
            <a:avLst/>
          </a:prstGeom>
          <a:solidFill>
            <a:srgbClr val="7ED7C1"/>
          </a:solidFill>
        </p:spPr>
        <p:txBody>
          <a:bodyPr wrap="square" rtlCol="0" anchor="t">
            <a:spAutoFit/>
          </a:bodyPr>
          <a:lstStyle/>
          <a:p>
            <a:r>
              <a:rPr lang="en-US" sz="3000" dirty="0"/>
              <a:t>c. dye their hair</a:t>
            </a:r>
          </a:p>
        </p:txBody>
      </p:sp>
      <p:sp>
        <p:nvSpPr>
          <p:cNvPr id="13" name="Text Box 12"/>
          <p:cNvSpPr txBox="1"/>
          <p:nvPr/>
        </p:nvSpPr>
        <p:spPr>
          <a:xfrm>
            <a:off x="6403346" y="2559759"/>
            <a:ext cx="5704834" cy="553085"/>
          </a:xfrm>
          <a:prstGeom prst="rect">
            <a:avLst/>
          </a:prstGeom>
          <a:solidFill>
            <a:srgbClr val="DC8686"/>
          </a:solidFill>
        </p:spPr>
        <p:txBody>
          <a:bodyPr wrap="square" rtlCol="0" anchor="t">
            <a:spAutoFit/>
          </a:bodyPr>
          <a:lstStyle/>
          <a:p>
            <a:r>
              <a:rPr lang="en-US" sz="3000" dirty="0"/>
              <a:t>d. have more opportunities to learn</a:t>
            </a:r>
          </a:p>
        </p:txBody>
      </p:sp>
      <p:sp>
        <p:nvSpPr>
          <p:cNvPr id="14" name="Text Box 13"/>
          <p:cNvSpPr txBox="1"/>
          <p:nvPr/>
        </p:nvSpPr>
        <p:spPr>
          <a:xfrm>
            <a:off x="307346" y="3201484"/>
            <a:ext cx="5699915" cy="553085"/>
          </a:xfrm>
          <a:prstGeom prst="rect">
            <a:avLst/>
          </a:prstGeom>
          <a:solidFill>
            <a:srgbClr val="7ED7C1"/>
          </a:solidFill>
        </p:spPr>
        <p:txBody>
          <a:bodyPr wrap="square" rtlCol="0" anchor="t">
            <a:spAutoFit/>
          </a:bodyPr>
          <a:lstStyle/>
          <a:p>
            <a:r>
              <a:rPr lang="en-US" sz="3000" dirty="0"/>
              <a:t>e. make toys from natural materials</a:t>
            </a:r>
          </a:p>
        </p:txBody>
      </p:sp>
      <p:sp>
        <p:nvSpPr>
          <p:cNvPr id="3" name="Text Box 2"/>
          <p:cNvSpPr txBox="1"/>
          <p:nvPr/>
        </p:nvSpPr>
        <p:spPr>
          <a:xfrm>
            <a:off x="524510" y="-1278255"/>
            <a:ext cx="2356485" cy="553085"/>
          </a:xfrm>
          <a:prstGeom prst="rect">
            <a:avLst/>
          </a:prstGeom>
          <a:solidFill>
            <a:srgbClr val="7ED7C1"/>
          </a:solidFill>
        </p:spPr>
        <p:txBody>
          <a:bodyPr wrap="square" rtlCol="0" anchor="t">
            <a:spAutoFit/>
          </a:bodyPr>
          <a:lstStyle/>
          <a:p>
            <a:pPr algn="ctr"/>
            <a:r>
              <a:rPr lang="en-US" sz="3000" dirty="0"/>
              <a:t>opportunity</a:t>
            </a:r>
          </a:p>
        </p:txBody>
      </p:sp>
      <p:sp>
        <p:nvSpPr>
          <p:cNvPr id="4" name="Text Box 3"/>
          <p:cNvSpPr txBox="1"/>
          <p:nvPr/>
        </p:nvSpPr>
        <p:spPr>
          <a:xfrm>
            <a:off x="3176905" y="-1289685"/>
            <a:ext cx="1897380" cy="553085"/>
          </a:xfrm>
          <a:prstGeom prst="rect">
            <a:avLst/>
          </a:prstGeom>
          <a:solidFill>
            <a:srgbClr val="DC8686"/>
          </a:solidFill>
        </p:spPr>
        <p:txBody>
          <a:bodyPr wrap="square" rtlCol="0" anchor="t">
            <a:spAutoFit/>
          </a:bodyPr>
          <a:lstStyle/>
          <a:p>
            <a:pPr algn="ctr"/>
            <a:r>
              <a:rPr lang="en-US" sz="3000" dirty="0"/>
              <a:t>freedom</a:t>
            </a:r>
          </a:p>
        </p:txBody>
      </p:sp>
      <p:sp>
        <p:nvSpPr>
          <p:cNvPr id="5" name="Text Box 4"/>
          <p:cNvSpPr txBox="1"/>
          <p:nvPr/>
        </p:nvSpPr>
        <p:spPr>
          <a:xfrm>
            <a:off x="5370195" y="-1289685"/>
            <a:ext cx="1158240" cy="553085"/>
          </a:xfrm>
          <a:prstGeom prst="rect">
            <a:avLst/>
          </a:prstGeom>
          <a:solidFill>
            <a:srgbClr val="7ED7C1"/>
          </a:solidFill>
        </p:spPr>
        <p:txBody>
          <a:bodyPr wrap="square" rtlCol="0" anchor="t">
            <a:spAutoFit/>
          </a:bodyPr>
          <a:lstStyle/>
          <a:p>
            <a:pPr algn="ctr"/>
            <a:r>
              <a:rPr lang="en-US" sz="3000" dirty="0"/>
              <a:t>dyed</a:t>
            </a:r>
          </a:p>
        </p:txBody>
      </p:sp>
      <p:sp>
        <p:nvSpPr>
          <p:cNvPr id="6" name="Text Box 5"/>
          <p:cNvSpPr txBox="1"/>
          <p:nvPr/>
        </p:nvSpPr>
        <p:spPr>
          <a:xfrm>
            <a:off x="6824345" y="-1282700"/>
            <a:ext cx="2379980" cy="553085"/>
          </a:xfrm>
          <a:prstGeom prst="rect">
            <a:avLst/>
          </a:prstGeom>
          <a:solidFill>
            <a:srgbClr val="DC8686"/>
          </a:solidFill>
        </p:spPr>
        <p:txBody>
          <a:bodyPr wrap="square" rtlCol="0" anchor="t">
            <a:spAutoFit/>
          </a:bodyPr>
          <a:lstStyle/>
          <a:p>
            <a:pPr algn="ctr"/>
            <a:r>
              <a:rPr lang="en-US" sz="3000" dirty="0"/>
              <a:t>generations</a:t>
            </a:r>
          </a:p>
        </p:txBody>
      </p:sp>
      <p:sp>
        <p:nvSpPr>
          <p:cNvPr id="9" name="Text Box 8"/>
          <p:cNvSpPr txBox="1"/>
          <p:nvPr/>
        </p:nvSpPr>
        <p:spPr>
          <a:xfrm>
            <a:off x="9608820" y="-1304290"/>
            <a:ext cx="1781175" cy="553085"/>
          </a:xfrm>
          <a:prstGeom prst="rect">
            <a:avLst/>
          </a:prstGeom>
          <a:solidFill>
            <a:srgbClr val="7ED7C1"/>
          </a:solidFill>
        </p:spPr>
        <p:txBody>
          <a:bodyPr wrap="square" rtlCol="0" anchor="t">
            <a:spAutoFit/>
          </a:bodyPr>
          <a:lstStyle/>
          <a:p>
            <a:pPr algn="ctr"/>
            <a:r>
              <a:rPr lang="en-US" sz="3000" dirty="0"/>
              <a:t>materials</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04167E-6 -3.7037E-6 L 0.46732 0.38334 " pathEditMode="relative" rAng="0" ptsTypes="AA">
                                      <p:cBhvr>
                                        <p:cTn id="6" dur="2000" fill="hold"/>
                                        <p:tgtEl>
                                          <p:spTgt spid="2"/>
                                        </p:tgtEl>
                                        <p:attrNameLst>
                                          <p:attrName>ppt_x</p:attrName>
                                          <p:attrName>ppt_y</p:attrName>
                                        </p:attrNameLst>
                                      </p:cBhvr>
                                      <p:rCtr x="23359" y="19167"/>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1.04167E-6 -3.7037E-6 L -0.48555 0.37709 " pathEditMode="relative" rAng="0" ptsTypes="AA">
                                      <p:cBhvr>
                                        <p:cTn id="10" dur="2000" fill="hold"/>
                                        <p:tgtEl>
                                          <p:spTgt spid="7"/>
                                        </p:tgtEl>
                                        <p:attrNameLst>
                                          <p:attrName>ppt_x</p:attrName>
                                          <p:attrName>ppt_y</p:attrName>
                                        </p:attrNameLst>
                                      </p:cBhvr>
                                      <p:rCtr x="-24284" y="18843"/>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3.54167E-6 4.07407E-6 L 0.47474 0.40231 " pathEditMode="relative" rAng="0" ptsTypes="AA">
                                      <p:cBhvr>
                                        <p:cTn id="14" dur="2000" fill="hold"/>
                                        <p:tgtEl>
                                          <p:spTgt spid="8"/>
                                        </p:tgtEl>
                                        <p:attrNameLst>
                                          <p:attrName>ppt_x</p:attrName>
                                          <p:attrName>ppt_y</p:attrName>
                                        </p:attrNameLst>
                                      </p:cBhvr>
                                      <p:rCtr x="23737" y="20116"/>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3.33333E-6 -2.59259E-6 L 0.15976 0.47199 " pathEditMode="relative" rAng="0" ptsTypes="AA">
                                      <p:cBhvr>
                                        <p:cTn id="18" dur="2000" fill="hold"/>
                                        <p:tgtEl>
                                          <p:spTgt spid="13"/>
                                        </p:tgtEl>
                                        <p:attrNameLst>
                                          <p:attrName>ppt_x</p:attrName>
                                          <p:attrName>ppt_y</p:attrName>
                                        </p:attrNameLst>
                                      </p:cBhvr>
                                      <p:rCtr x="7982" y="23588"/>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4.58333E-6 3.33333E-6 L -0.03763 0.28102 " pathEditMode="relative" rAng="0" ptsTypes="AA">
                                      <p:cBhvr>
                                        <p:cTn id="22" dur="2000" fill="hold"/>
                                        <p:tgtEl>
                                          <p:spTgt spid="14"/>
                                        </p:tgtEl>
                                        <p:attrNameLst>
                                          <p:attrName>ppt_x</p:attrName>
                                          <p:attrName>ppt_y</p:attrName>
                                        </p:attrNameLst>
                                      </p:cBhvr>
                                      <p:rCtr x="-1888" y="140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3025"/>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PRACTICE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3" name="Text Box 2"/>
          <p:cNvSpPr txBox="1"/>
          <p:nvPr/>
        </p:nvSpPr>
        <p:spPr>
          <a:xfrm>
            <a:off x="578103" y="2650101"/>
            <a:ext cx="11224895" cy="1076325"/>
          </a:xfrm>
          <a:prstGeom prst="rect">
            <a:avLst/>
          </a:prstGeom>
          <a:solidFill>
            <a:srgbClr val="F0DBAF"/>
          </a:solidFill>
        </p:spPr>
        <p:txBody>
          <a:bodyPr wrap="square" rtlCol="0" anchor="t">
            <a:spAutoFit/>
          </a:bodyPr>
          <a:lstStyle/>
          <a:p>
            <a:pPr algn="just"/>
            <a:r>
              <a:rPr lang="en-US" sz="3200" b="1"/>
              <a:t>1.</a:t>
            </a:r>
            <a:r>
              <a:rPr lang="en-US" sz="3200"/>
              <a:t> A few teenagers in my village have ____________ their hair brown.</a:t>
            </a:r>
          </a:p>
        </p:txBody>
      </p:sp>
      <p:sp>
        <p:nvSpPr>
          <p:cNvPr id="9" name="Text Box 8"/>
          <p:cNvSpPr txBox="1"/>
          <p:nvPr/>
        </p:nvSpPr>
        <p:spPr>
          <a:xfrm>
            <a:off x="578102" y="3986775"/>
            <a:ext cx="11224895" cy="1076325"/>
          </a:xfrm>
          <a:prstGeom prst="rect">
            <a:avLst/>
          </a:prstGeom>
          <a:solidFill>
            <a:srgbClr val="F0DBAF"/>
          </a:solidFill>
        </p:spPr>
        <p:txBody>
          <a:bodyPr wrap="square" rtlCol="0" anchor="t">
            <a:spAutoFit/>
          </a:bodyPr>
          <a:lstStyle/>
          <a:p>
            <a:pPr algn="just"/>
            <a:r>
              <a:rPr lang="en-US" sz="3200" b="1"/>
              <a:t>2.</a:t>
            </a:r>
            <a:r>
              <a:rPr lang="en-US" sz="3200"/>
              <a:t> Young people’s lifestyle today is different from that of the previous </a:t>
            </a:r>
            <a:r>
              <a:rPr lang="en-US" sz="3200">
                <a:sym typeface="+mn-ea"/>
              </a:rPr>
              <a:t>____________</a:t>
            </a:r>
            <a:r>
              <a:rPr lang="en-US" sz="3200"/>
              <a:t>.</a:t>
            </a:r>
          </a:p>
        </p:txBody>
      </p:sp>
      <p:sp>
        <p:nvSpPr>
          <p:cNvPr id="10" name="Text Box 9"/>
          <p:cNvSpPr txBox="1"/>
          <p:nvPr/>
        </p:nvSpPr>
        <p:spPr>
          <a:xfrm>
            <a:off x="578101" y="5292601"/>
            <a:ext cx="11224895" cy="1076325"/>
          </a:xfrm>
          <a:prstGeom prst="rect">
            <a:avLst/>
          </a:prstGeom>
          <a:solidFill>
            <a:srgbClr val="F0DBAF"/>
          </a:solidFill>
        </p:spPr>
        <p:txBody>
          <a:bodyPr wrap="square" rtlCol="0" anchor="t">
            <a:spAutoFit/>
          </a:bodyPr>
          <a:lstStyle/>
          <a:p>
            <a:pPr algn="just"/>
            <a:r>
              <a:rPr lang="en-US" sz="3200" b="1" dirty="0"/>
              <a:t>3.</a:t>
            </a:r>
            <a:r>
              <a:rPr lang="en-US" sz="3200" dirty="0"/>
              <a:t> Nowadays, nearly all young people have a(n) </a:t>
            </a:r>
            <a:r>
              <a:rPr lang="en-US" sz="3200" dirty="0">
                <a:sym typeface="+mn-ea"/>
              </a:rPr>
              <a:t>____________</a:t>
            </a:r>
            <a:r>
              <a:rPr lang="en-US" sz="3200" dirty="0"/>
              <a:t> to go to school.</a:t>
            </a:r>
          </a:p>
        </p:txBody>
      </p:sp>
      <p:sp>
        <p:nvSpPr>
          <p:cNvPr id="2" name="Text Box 1"/>
          <p:cNvSpPr txBox="1"/>
          <p:nvPr/>
        </p:nvSpPr>
        <p:spPr>
          <a:xfrm>
            <a:off x="578103" y="1878945"/>
            <a:ext cx="2356485" cy="553085"/>
          </a:xfrm>
          <a:prstGeom prst="rect">
            <a:avLst/>
          </a:prstGeom>
          <a:solidFill>
            <a:srgbClr val="7ED7C1"/>
          </a:solidFill>
        </p:spPr>
        <p:txBody>
          <a:bodyPr wrap="square" rtlCol="0" anchor="t">
            <a:spAutoFit/>
          </a:bodyPr>
          <a:lstStyle/>
          <a:p>
            <a:pPr algn="ctr"/>
            <a:r>
              <a:rPr lang="en-US" sz="3000" dirty="0"/>
              <a:t>opportunity</a:t>
            </a:r>
          </a:p>
        </p:txBody>
      </p:sp>
      <p:sp>
        <p:nvSpPr>
          <p:cNvPr id="7" name="Text Box 6"/>
          <p:cNvSpPr txBox="1"/>
          <p:nvPr/>
        </p:nvSpPr>
        <p:spPr>
          <a:xfrm>
            <a:off x="3381300" y="1853871"/>
            <a:ext cx="1727327" cy="553085"/>
          </a:xfrm>
          <a:prstGeom prst="rect">
            <a:avLst/>
          </a:prstGeom>
          <a:solidFill>
            <a:srgbClr val="DC8686"/>
          </a:solidFill>
        </p:spPr>
        <p:txBody>
          <a:bodyPr wrap="square" rtlCol="0" anchor="t">
            <a:spAutoFit/>
          </a:bodyPr>
          <a:lstStyle/>
          <a:p>
            <a:pPr algn="ctr"/>
            <a:r>
              <a:rPr lang="en-US" sz="3000" dirty="0"/>
              <a:t>freedom</a:t>
            </a:r>
          </a:p>
        </p:txBody>
      </p:sp>
      <p:sp>
        <p:nvSpPr>
          <p:cNvPr id="8" name="Text Box 7"/>
          <p:cNvSpPr txBox="1"/>
          <p:nvPr/>
        </p:nvSpPr>
        <p:spPr>
          <a:xfrm>
            <a:off x="5671440" y="1855197"/>
            <a:ext cx="1158240" cy="553085"/>
          </a:xfrm>
          <a:prstGeom prst="rect">
            <a:avLst/>
          </a:prstGeom>
          <a:solidFill>
            <a:srgbClr val="7ED7C1"/>
          </a:solidFill>
        </p:spPr>
        <p:txBody>
          <a:bodyPr wrap="square" rtlCol="0" anchor="t">
            <a:spAutoFit/>
          </a:bodyPr>
          <a:lstStyle/>
          <a:p>
            <a:pPr algn="ctr"/>
            <a:r>
              <a:rPr lang="en-US" sz="3000" dirty="0"/>
              <a:t>dyed</a:t>
            </a:r>
          </a:p>
        </p:txBody>
      </p:sp>
      <p:sp>
        <p:nvSpPr>
          <p:cNvPr id="13" name="Text Box 12"/>
          <p:cNvSpPr txBox="1"/>
          <p:nvPr/>
        </p:nvSpPr>
        <p:spPr>
          <a:xfrm>
            <a:off x="7234176" y="1874500"/>
            <a:ext cx="2023741" cy="553085"/>
          </a:xfrm>
          <a:prstGeom prst="rect">
            <a:avLst/>
          </a:prstGeom>
          <a:solidFill>
            <a:srgbClr val="DC8686"/>
          </a:solidFill>
        </p:spPr>
        <p:txBody>
          <a:bodyPr wrap="square" rtlCol="0" anchor="t">
            <a:spAutoFit/>
          </a:bodyPr>
          <a:lstStyle/>
          <a:p>
            <a:pPr algn="ctr"/>
            <a:r>
              <a:rPr lang="en-US" sz="3000" dirty="0"/>
              <a:t>generation</a:t>
            </a:r>
          </a:p>
        </p:txBody>
      </p:sp>
      <p:sp>
        <p:nvSpPr>
          <p:cNvPr id="14" name="Text Box 13"/>
          <p:cNvSpPr txBox="1"/>
          <p:nvPr/>
        </p:nvSpPr>
        <p:spPr>
          <a:xfrm>
            <a:off x="9662413" y="1852910"/>
            <a:ext cx="1781175" cy="553085"/>
          </a:xfrm>
          <a:prstGeom prst="rect">
            <a:avLst/>
          </a:prstGeom>
          <a:solidFill>
            <a:srgbClr val="7ED7C1"/>
          </a:solidFill>
        </p:spPr>
        <p:txBody>
          <a:bodyPr wrap="square" rtlCol="0" anchor="t">
            <a:spAutoFit/>
          </a:bodyPr>
          <a:lstStyle/>
          <a:p>
            <a:pPr algn="ctr"/>
            <a:r>
              <a:rPr lang="en-US" sz="3000" dirty="0"/>
              <a:t>materials</a:t>
            </a:r>
          </a:p>
        </p:txBody>
      </p:sp>
      <p:sp>
        <p:nvSpPr>
          <p:cNvPr id="12" name="TextBox 11"/>
          <p:cNvSpPr txBox="1"/>
          <p:nvPr/>
        </p:nvSpPr>
        <p:spPr>
          <a:xfrm>
            <a:off x="1131687" y="1061434"/>
            <a:ext cx="11060411" cy="583565"/>
          </a:xfrm>
          <a:prstGeom prst="rect">
            <a:avLst/>
          </a:prstGeom>
          <a:noFill/>
          <a:effectLst/>
        </p:spPr>
        <p:txBody>
          <a:bodyPr wrap="square" rtlCol="0">
            <a:spAutoFit/>
          </a:bodyPr>
          <a:lstStyle/>
          <a:p>
            <a:r>
              <a:rPr lang="en-US" sz="3200" b="1" dirty="0">
                <a:effectLst>
                  <a:glow rad="88900">
                    <a:schemeClr val="bg1"/>
                  </a:glow>
                </a:effectLst>
                <a:cs typeface="Arial" panose="020B0604020202020204" pitchFamily="34" charset="0"/>
              </a:rPr>
              <a:t>Complete the sentences with the words from the box.</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29167E-6 5.55112E-17 L 0.20442 0.12037 " pathEditMode="relative" rAng="0" ptsTypes="AA">
                                      <p:cBhvr>
                                        <p:cTn id="6" dur="2000" fill="hold"/>
                                        <p:tgtEl>
                                          <p:spTgt spid="8"/>
                                        </p:tgtEl>
                                        <p:attrNameLst>
                                          <p:attrName>ppt_x</p:attrName>
                                          <p:attrName>ppt_y</p:attrName>
                                        </p:attrNameLst>
                                      </p:cBhvr>
                                      <p:rCtr x="10221" y="6019"/>
                                    </p:animMotion>
                                  </p:childTnLst>
                                </p:cTn>
                              </p:par>
                              <p:par>
                                <p:cTn id="7" presetID="1" presetClass="emph" presetSubtype="2" fill="hold" nodeType="withEffect">
                                  <p:stCondLst>
                                    <p:cond delay="0"/>
                                  </p:stCondLst>
                                  <p:childTnLst>
                                    <p:animClr clrSpc="rgb" dir="cw">
                                      <p:cBhvr>
                                        <p:cTn id="8" dur="2000" fill="hold"/>
                                        <p:tgtEl>
                                          <p:spTgt spid="8"/>
                                        </p:tgtEl>
                                        <p:attrNameLst>
                                          <p:attrName>fillcolor</p:attrName>
                                        </p:attrNameLst>
                                      </p:cBhvr>
                                      <p:to>
                                        <a:srgbClr val="E80000"/>
                                      </p:to>
                                    </p:animClr>
                                    <p:set>
                                      <p:cBhvr>
                                        <p:cTn id="9" dur="2000" fill="hold"/>
                                        <p:tgtEl>
                                          <p:spTgt spid="8"/>
                                        </p:tgtEl>
                                        <p:attrNameLst>
                                          <p:attrName>fill.type</p:attrName>
                                        </p:attrNameLst>
                                      </p:cBhvr>
                                      <p:to>
                                        <p:strVal val="solid"/>
                                      </p:to>
                                    </p:set>
                                    <p:set>
                                      <p:cBhvr>
                                        <p:cTn id="10" dur="2000" fill="hold"/>
                                        <p:tgtEl>
                                          <p:spTgt spid="8"/>
                                        </p:tgtEl>
                                        <p:attrNameLst>
                                          <p:attrName>fill.on</p:attrName>
                                        </p:attrNameLst>
                                      </p:cBhvr>
                                      <p:to>
                                        <p:strVal val="true"/>
                                      </p:to>
                                    </p:se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1.25E-6 2.59259E-6 L -0.39675 0.3787 " pathEditMode="relative" rAng="0" ptsTypes="AA">
                                      <p:cBhvr>
                                        <p:cTn id="14" dur="2000" fill="hold"/>
                                        <p:tgtEl>
                                          <p:spTgt spid="13"/>
                                        </p:tgtEl>
                                        <p:attrNameLst>
                                          <p:attrName>ppt_x</p:attrName>
                                          <p:attrName>ppt_y</p:attrName>
                                        </p:attrNameLst>
                                      </p:cBhvr>
                                      <p:rCtr x="-19844" y="18935"/>
                                    </p:animMotion>
                                  </p:childTnLst>
                                </p:cTn>
                              </p:par>
                              <p:par>
                                <p:cTn id="15" presetID="1" presetClass="emph" presetSubtype="2" fill="hold" nodeType="withEffect">
                                  <p:stCondLst>
                                    <p:cond delay="0"/>
                                  </p:stCondLst>
                                  <p:childTnLst>
                                    <p:animClr clrSpc="rgb" dir="cw">
                                      <p:cBhvr>
                                        <p:cTn id="16" dur="2000" fill="hold"/>
                                        <p:tgtEl>
                                          <p:spTgt spid="13"/>
                                        </p:tgtEl>
                                        <p:attrNameLst>
                                          <p:attrName>fillcolor</p:attrName>
                                        </p:attrNameLst>
                                      </p:cBhvr>
                                      <p:to>
                                        <a:srgbClr val="E80000"/>
                                      </p:to>
                                    </p:animClr>
                                    <p:set>
                                      <p:cBhvr>
                                        <p:cTn id="17" dur="2000" fill="hold"/>
                                        <p:tgtEl>
                                          <p:spTgt spid="13"/>
                                        </p:tgtEl>
                                        <p:attrNameLst>
                                          <p:attrName>fill.type</p:attrName>
                                        </p:attrNameLst>
                                      </p:cBhvr>
                                      <p:to>
                                        <p:strVal val="solid"/>
                                      </p:to>
                                    </p:set>
                                    <p:set>
                                      <p:cBhvr>
                                        <p:cTn id="18" dur="2000" fill="hold"/>
                                        <p:tgtEl>
                                          <p:spTgt spid="13"/>
                                        </p:tgtEl>
                                        <p:attrNameLst>
                                          <p:attrName>fill.on</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4.16667E-7 -1.85185E-6 L 0.67448 0.49861 " pathEditMode="relative" rAng="0" ptsTypes="AA">
                                      <p:cBhvr>
                                        <p:cTn id="22" dur="2000" fill="hold"/>
                                        <p:tgtEl>
                                          <p:spTgt spid="2"/>
                                        </p:tgtEl>
                                        <p:attrNameLst>
                                          <p:attrName>ppt_x</p:attrName>
                                          <p:attrName>ppt_y</p:attrName>
                                        </p:attrNameLst>
                                      </p:cBhvr>
                                      <p:rCtr x="33724" y="24931"/>
                                    </p:animMotion>
                                  </p:childTnLst>
                                </p:cTn>
                              </p:par>
                              <p:par>
                                <p:cTn id="23" presetID="1" presetClass="emph" presetSubtype="2" fill="hold" nodeType="withEffect">
                                  <p:stCondLst>
                                    <p:cond delay="0"/>
                                  </p:stCondLst>
                                  <p:childTnLst>
                                    <p:animClr clrSpc="rgb" dir="cw">
                                      <p:cBhvr>
                                        <p:cTn id="24" dur="2000" fill="hold"/>
                                        <p:tgtEl>
                                          <p:spTgt spid="2"/>
                                        </p:tgtEl>
                                        <p:attrNameLst>
                                          <p:attrName>fillcolor</p:attrName>
                                        </p:attrNameLst>
                                      </p:cBhvr>
                                      <p:to>
                                        <a:srgbClr val="E80000"/>
                                      </p:to>
                                    </p:animClr>
                                    <p:set>
                                      <p:cBhvr>
                                        <p:cTn id="25" dur="2000" fill="hold"/>
                                        <p:tgtEl>
                                          <p:spTgt spid="2"/>
                                        </p:tgtEl>
                                        <p:attrNameLst>
                                          <p:attrName>fill.type</p:attrName>
                                        </p:attrNameLst>
                                      </p:cBhvr>
                                      <p:to>
                                        <p:strVal val="solid"/>
                                      </p:to>
                                    </p:set>
                                    <p:set>
                                      <p:cBhvr>
                                        <p:cTn id="26"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alpha val="97000"/>
          </a:schemeClr>
        </a:solidFill>
        <a:effectLst/>
      </p:bgPr>
    </p:bg>
    <p:spTree>
      <p:nvGrpSpPr>
        <p:cNvPr id="1" name=""/>
        <p:cNvGrpSpPr/>
        <p:nvPr/>
      </p:nvGrpSpPr>
      <p:grpSpPr>
        <a:xfrm>
          <a:off x="0" y="0"/>
          <a:ext cx="0" cy="0"/>
          <a:chOff x="0" y="0"/>
          <a:chExt cx="0" cy="0"/>
        </a:xfrm>
      </p:grpSpPr>
      <p:grpSp>
        <p:nvGrpSpPr>
          <p:cNvPr id="33" name="Group 32"/>
          <p:cNvGrpSpPr/>
          <p:nvPr/>
        </p:nvGrpSpPr>
        <p:grpSpPr>
          <a:xfrm>
            <a:off x="2213480" y="1897706"/>
            <a:ext cx="712470" cy="709295"/>
            <a:chOff x="2180974" y="148629"/>
            <a:chExt cx="712319" cy="709214"/>
          </a:xfrm>
        </p:grpSpPr>
        <p:sp>
          <p:nvSpPr>
            <p:cNvPr id="30" name="Oval 29"/>
            <p:cNvSpPr/>
            <p:nvPr/>
          </p:nvSpPr>
          <p:spPr>
            <a:xfrm>
              <a:off x="2180974" y="148629"/>
              <a:ext cx="712319" cy="709214"/>
            </a:xfrm>
            <a:prstGeom prst="ellipse">
              <a:avLst/>
            </a:prstGeom>
            <a:solidFill>
              <a:srgbClr val="77A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31" name="Chord 30"/>
            <p:cNvSpPr/>
            <p:nvPr/>
          </p:nvSpPr>
          <p:spPr>
            <a:xfrm rot="4088942">
              <a:off x="2197459" y="160739"/>
              <a:ext cx="676824" cy="685834"/>
            </a:xfrm>
            <a:prstGeom prst="chord">
              <a:avLst>
                <a:gd name="adj1" fmla="val 2761841"/>
                <a:gd name="adj2" fmla="val 16200000"/>
              </a:avLst>
            </a:prstGeom>
            <a:solidFill>
              <a:srgbClr val="00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grpSp>
      <p:sp>
        <p:nvSpPr>
          <p:cNvPr id="40" name="TextBox 39"/>
          <p:cNvSpPr txBox="1"/>
          <p:nvPr/>
        </p:nvSpPr>
        <p:spPr>
          <a:xfrm>
            <a:off x="368375" y="1763850"/>
            <a:ext cx="2089150" cy="923330"/>
          </a:xfrm>
          <a:prstGeom prst="rect">
            <a:avLst/>
          </a:prstGeom>
          <a:noFill/>
        </p:spPr>
        <p:txBody>
          <a:bodyPr wrap="square" rtlCol="0">
            <a:spAutoFit/>
          </a:bodyPr>
          <a:lstStyle/>
          <a:p>
            <a:pPr algn="ctr"/>
            <a:r>
              <a:rPr lang="en-US" sz="5400" b="1" dirty="0">
                <a:latin typeface="Myriad Pro" pitchFamily="34" charset="0"/>
              </a:rPr>
              <a:t>Unit</a:t>
            </a:r>
          </a:p>
        </p:txBody>
      </p:sp>
      <p:sp>
        <p:nvSpPr>
          <p:cNvPr id="17" name="TextBox 16"/>
          <p:cNvSpPr txBox="1"/>
          <p:nvPr/>
        </p:nvSpPr>
        <p:spPr>
          <a:xfrm>
            <a:off x="2149526" y="1755844"/>
            <a:ext cx="786673" cy="923330"/>
          </a:xfrm>
          <a:prstGeom prst="rect">
            <a:avLst/>
          </a:prstGeom>
          <a:noFill/>
        </p:spPr>
        <p:txBody>
          <a:bodyPr wrap="square" rtlCol="0">
            <a:spAutoFit/>
          </a:bodyPr>
          <a:lstStyle/>
          <a:p>
            <a:pPr algn="ctr"/>
            <a:r>
              <a:rPr lang="en-US" sz="5400" b="1" u="sng" dirty="0">
                <a:solidFill>
                  <a:schemeClr val="bg1"/>
                </a:solidFill>
                <a:latin typeface="Myriad Pro" pitchFamily="34" charset="0"/>
              </a:rPr>
              <a:t>6</a:t>
            </a:r>
          </a:p>
        </p:txBody>
      </p:sp>
      <p:grpSp>
        <p:nvGrpSpPr>
          <p:cNvPr id="53" name="Group 52"/>
          <p:cNvGrpSpPr/>
          <p:nvPr/>
        </p:nvGrpSpPr>
        <p:grpSpPr>
          <a:xfrm>
            <a:off x="-3008737" y="-3737692"/>
            <a:ext cx="20469361" cy="7734735"/>
            <a:chOff x="-2845976" y="-4644311"/>
            <a:chExt cx="20469361" cy="9947406"/>
          </a:xfrm>
          <a:solidFill>
            <a:srgbClr val="E55604"/>
          </a:solidFill>
        </p:grpSpPr>
        <p:sp>
          <p:nvSpPr>
            <p:cNvPr id="37" name="Double Wave 36"/>
            <p:cNvSpPr/>
            <p:nvPr/>
          </p:nvSpPr>
          <p:spPr>
            <a:xfrm rot="960982">
              <a:off x="-2845976" y="-4644311"/>
              <a:ext cx="5831942" cy="5304944"/>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8" name="Double Wave 37"/>
            <p:cNvSpPr/>
            <p:nvPr/>
          </p:nvSpPr>
          <p:spPr>
            <a:xfrm rot="960982">
              <a:off x="94929" y="-3586881"/>
              <a:ext cx="5831942" cy="5110130"/>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9" name="Double Wave 38"/>
            <p:cNvSpPr/>
            <p:nvPr/>
          </p:nvSpPr>
          <p:spPr>
            <a:xfrm rot="960982">
              <a:off x="2985516" y="-2719228"/>
              <a:ext cx="5831942" cy="5100045"/>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2" name="Double Wave 41"/>
            <p:cNvSpPr/>
            <p:nvPr/>
          </p:nvSpPr>
          <p:spPr>
            <a:xfrm rot="960982">
              <a:off x="5954187" y="-1771385"/>
              <a:ext cx="5831942" cy="5057257"/>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4" name="Double Wave 43"/>
            <p:cNvSpPr/>
            <p:nvPr/>
          </p:nvSpPr>
          <p:spPr>
            <a:xfrm rot="960982">
              <a:off x="8904248" y="-691251"/>
              <a:ext cx="5831942" cy="4879555"/>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2" name="Double Wave 51"/>
            <p:cNvSpPr/>
            <p:nvPr/>
          </p:nvSpPr>
          <p:spPr>
            <a:xfrm rot="960982">
              <a:off x="11791443" y="423540"/>
              <a:ext cx="5831942" cy="4879555"/>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grpSp>
      <p:grpSp>
        <p:nvGrpSpPr>
          <p:cNvPr id="61" name="Group 60"/>
          <p:cNvGrpSpPr/>
          <p:nvPr/>
        </p:nvGrpSpPr>
        <p:grpSpPr>
          <a:xfrm rot="20064236">
            <a:off x="-2798221" y="2136436"/>
            <a:ext cx="20469361" cy="7734735"/>
            <a:chOff x="-2845976" y="-4644311"/>
            <a:chExt cx="20469361" cy="9947406"/>
          </a:xfrm>
          <a:solidFill>
            <a:srgbClr val="00B050"/>
          </a:solidFill>
        </p:grpSpPr>
        <p:sp>
          <p:nvSpPr>
            <p:cNvPr id="62" name="Double Wave 61"/>
            <p:cNvSpPr/>
            <p:nvPr/>
          </p:nvSpPr>
          <p:spPr>
            <a:xfrm rot="960982">
              <a:off x="-2845976" y="-4644311"/>
              <a:ext cx="5831942" cy="5304944"/>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3" name="Double Wave 62"/>
            <p:cNvSpPr/>
            <p:nvPr/>
          </p:nvSpPr>
          <p:spPr>
            <a:xfrm rot="960982">
              <a:off x="94929" y="-3586881"/>
              <a:ext cx="5831942" cy="5110130"/>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4" name="Double Wave 63"/>
            <p:cNvSpPr/>
            <p:nvPr/>
          </p:nvSpPr>
          <p:spPr>
            <a:xfrm rot="960982">
              <a:off x="2985516" y="-2719228"/>
              <a:ext cx="5831942" cy="5100045"/>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5" name="Double Wave 64"/>
            <p:cNvSpPr/>
            <p:nvPr/>
          </p:nvSpPr>
          <p:spPr>
            <a:xfrm rot="960982">
              <a:off x="5954187" y="-1771385"/>
              <a:ext cx="5831942" cy="5057257"/>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6" name="Double Wave 65"/>
            <p:cNvSpPr/>
            <p:nvPr/>
          </p:nvSpPr>
          <p:spPr>
            <a:xfrm rot="960982">
              <a:off x="8904248" y="-691251"/>
              <a:ext cx="5831942" cy="4879555"/>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7" name="Double Wave 66"/>
            <p:cNvSpPr/>
            <p:nvPr/>
          </p:nvSpPr>
          <p:spPr>
            <a:xfrm rot="960982">
              <a:off x="11791443" y="423540"/>
              <a:ext cx="5831942" cy="4879555"/>
            </a:xfrm>
            <a:prstGeom prst="doubleWav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4" name="Rectangle 3"/>
          <p:cNvSpPr/>
          <p:nvPr/>
        </p:nvSpPr>
        <p:spPr>
          <a:xfrm>
            <a:off x="3283367" y="3893858"/>
            <a:ext cx="6521108" cy="849262"/>
          </a:xfrm>
          <a:prstGeom prst="rect">
            <a:avLst/>
          </a:prstGeom>
          <a:solidFill>
            <a:schemeClr val="bg1">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9" name="Rectangles 28"/>
          <p:cNvSpPr/>
          <p:nvPr/>
        </p:nvSpPr>
        <p:spPr>
          <a:xfrm>
            <a:off x="3434745" y="3877059"/>
            <a:ext cx="6756400" cy="863600"/>
          </a:xfrm>
          <a:prstGeom prst="rect">
            <a:avLst/>
          </a:prstGeom>
          <a:gradFill>
            <a:gsLst>
              <a:gs pos="52000">
                <a:schemeClr val="accent1">
                  <a:lumMod val="0"/>
                  <a:alpha val="43000"/>
                  <a:lumOff val="100000"/>
                </a:schemeClr>
              </a:gs>
              <a:gs pos="12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sp>
        <p:nvSpPr>
          <p:cNvPr id="43" name="TextBox 42"/>
          <p:cNvSpPr txBox="1"/>
          <p:nvPr/>
        </p:nvSpPr>
        <p:spPr>
          <a:xfrm>
            <a:off x="3717577" y="3897727"/>
            <a:ext cx="6442710" cy="707886"/>
          </a:xfrm>
          <a:prstGeom prst="rect">
            <a:avLst/>
          </a:prstGeom>
          <a:solidFill>
            <a:schemeClr val="bg1">
              <a:alpha val="0"/>
            </a:schemeClr>
          </a:solidFill>
        </p:spPr>
        <p:txBody>
          <a:bodyPr wrap="square" rtlCol="0">
            <a:spAutoFit/>
          </a:bodyPr>
          <a:lstStyle/>
          <a:p>
            <a:pPr fontAlgn="t"/>
            <a:r>
              <a:rPr lang="en-US" sz="4000" b="1" dirty="0"/>
              <a:t>We didn’t do it in my day.</a:t>
            </a:r>
            <a:endParaRPr lang="en-US" sz="4000" dirty="0"/>
          </a:p>
        </p:txBody>
      </p:sp>
      <p:sp>
        <p:nvSpPr>
          <p:cNvPr id="34" name="Rounded Rectangle 33"/>
          <p:cNvSpPr/>
          <p:nvPr/>
        </p:nvSpPr>
        <p:spPr>
          <a:xfrm>
            <a:off x="3910614" y="2984448"/>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3119114" y="1690989"/>
            <a:ext cx="10831663" cy="830997"/>
          </a:xfrm>
          <a:prstGeom prst="rect">
            <a:avLst/>
          </a:prstGeom>
          <a:solidFill>
            <a:schemeClr val="bg1">
              <a:alpha val="0"/>
            </a:schemeClr>
          </a:solidFill>
        </p:spPr>
        <p:txBody>
          <a:bodyPr wrap="square" rtlCol="0">
            <a:spAutoFit/>
          </a:bodyPr>
          <a:lstStyle/>
          <a:p>
            <a:pPr fontAlgn="t"/>
            <a:r>
              <a:rPr lang="en-US" sz="4800" b="1" dirty="0"/>
              <a:t>VIETNAMESE LIFESTYLE: THEN AND NOW</a:t>
            </a:r>
            <a:endParaRPr lang="en-US" sz="4800" dirty="0"/>
          </a:p>
        </p:txBody>
      </p:sp>
      <p:sp>
        <p:nvSpPr>
          <p:cNvPr id="36" name="TextBox 35"/>
          <p:cNvSpPr txBox="1"/>
          <p:nvPr/>
        </p:nvSpPr>
        <p:spPr>
          <a:xfrm>
            <a:off x="4436171" y="3019991"/>
            <a:ext cx="5632625" cy="584775"/>
          </a:xfrm>
          <a:prstGeom prst="rect">
            <a:avLst/>
          </a:prstGeom>
          <a:noFill/>
        </p:spPr>
        <p:txBody>
          <a:bodyPr wrap="square" rtlCol="0">
            <a:spAutoFit/>
          </a:bodyPr>
          <a:lstStyle/>
          <a:p>
            <a:r>
              <a:rPr lang="en-US" sz="3200" b="1" dirty="0">
                <a:solidFill>
                  <a:schemeClr val="bg1"/>
                </a:solidFill>
              </a:rPr>
              <a:t>LESSON 1: GETTING STARTED</a:t>
            </a:r>
          </a:p>
        </p:txBody>
      </p:sp>
      <p:grpSp>
        <p:nvGrpSpPr>
          <p:cNvPr id="7" name="Group 6"/>
          <p:cNvGrpSpPr/>
          <p:nvPr/>
        </p:nvGrpSpPr>
        <p:grpSpPr>
          <a:xfrm>
            <a:off x="3366146" y="2832809"/>
            <a:ext cx="990895" cy="941618"/>
            <a:chOff x="2766630" y="1746890"/>
            <a:chExt cx="990895" cy="941618"/>
          </a:xfrm>
        </p:grpSpPr>
        <p:pic>
          <p:nvPicPr>
            <p:cNvPr id="35" name="Picture 34"/>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6" name="Picture 5"/>
            <p:cNvPicPr>
              <a:picLocks noChangeAspect="1"/>
            </p:cNvPicPr>
            <p:nvPr/>
          </p:nvPicPr>
          <p:blipFill rotWithShape="1">
            <a:blip r:embed="rId4"/>
            <a:srcRect t="5582"/>
            <a:stretch>
              <a:fillRect/>
            </a:stretch>
          </p:blipFill>
          <p:spPr>
            <a:xfrm>
              <a:off x="2906617" y="1968106"/>
              <a:ext cx="710920" cy="499184"/>
            </a:xfrm>
            <a:prstGeom prst="rect">
              <a:avLst/>
            </a:prstGeom>
          </p:spPr>
        </p:pic>
      </p:gr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fill="hold" nodeType="withEffect" p14:presetBounceEnd="10000">
                                      <p:stCondLst>
                                        <p:cond delay="0"/>
                                      </p:stCondLst>
                                      <p:childTnLst>
                                        <p:animMotion origin="layout" path="M 0.18789 0.10972 L -0.38229 -0.23009 " pathEditMode="relative" rAng="0" ptsTypes="AA" p14:bounceEnd="10000">
                                          <p:cBhvr>
                                            <p:cTn id="6" dur="6000" fill="hold"/>
                                            <p:tgtEl>
                                              <p:spTgt spid="53"/>
                                            </p:tgtEl>
                                            <p:attrNameLst>
                                              <p:attrName>ppt_x</p:attrName>
                                              <p:attrName>ppt_y</p:attrName>
                                            </p:attrNameLst>
                                          </p:cBhvr>
                                          <p:rCtr x="-28516" y="-16991"/>
                                        </p:animMotion>
                                      </p:childTnLst>
                                    </p:cTn>
                                  </p:par>
                                  <p:par>
                                    <p:cTn id="7" presetID="42" presetClass="path" presetSubtype="0" repeatCount="indefinite" accel="50000" fill="hold" nodeType="withEffect" p14:presetBounceEnd="10000">
                                      <p:stCondLst>
                                        <p:cond delay="0"/>
                                      </p:stCondLst>
                                      <p:childTnLst>
                                        <p:animMotion origin="layout" path="M 0.18789 0.10973 L -0.38581 0.18866 " pathEditMode="relative" rAng="0" ptsTypes="AA" p14:bounceEnd="10000">
                                          <p:cBhvr>
                                            <p:cTn id="8" dur="6000" fill="hold"/>
                                            <p:tgtEl>
                                              <p:spTgt spid="61"/>
                                            </p:tgtEl>
                                            <p:attrNameLst>
                                              <p:attrName>ppt_x</p:attrName>
                                              <p:attrName>ppt_y</p:attrName>
                                            </p:attrNameLst>
                                          </p:cBhvr>
                                          <p:rCtr x="-28685" y="3935"/>
                                        </p:animMotion>
                                      </p:childTnLst>
                                    </p:cTn>
                                  </p:par>
                                  <p:par>
                                    <p:cTn id="9" presetID="47"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par>
                                    <p:cTn id="14" presetID="47" presetClass="entr" presetSubtype="0" fill="hold" grpId="2"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par>
                                    <p:cTn id="19" presetID="47" presetClass="entr" presetSubtype="0" fill="hold" grpId="2"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grpId="2"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47" presetClass="entr" presetSubtype="0" fill="hold" grpId="2"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par>
                                    <p:cTn id="34" presetID="47" presetClass="entr" presetSubtype="0" fill="hold" grpId="2"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par>
                                    <p:cTn id="39" presetID="47" presetClass="entr" presetSubtype="0" fill="hold" grpId="2"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par>
                                    <p:cTn id="44" presetID="47" presetClass="entr" presetSubtype="0" fill="hold" grpId="2"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1000" fill="hold"/>
                                            <p:tgtEl>
                                              <p:spTgt spid="2"/>
                                            </p:tgtEl>
                                            <p:attrNameLst>
                                              <p:attrName>ppt_y</p:attrName>
                                            </p:attrNameLst>
                                          </p:cBhvr>
                                          <p:tavLst>
                                            <p:tav tm="0">
                                              <p:val>
                                                <p:strVal val="#ppt_y-.1"/>
                                              </p:val>
                                            </p:tav>
                                            <p:tav tm="100000">
                                              <p:val>
                                                <p:strVal val="#ppt_y"/>
                                              </p:val>
                                            </p:tav>
                                          </p:tavLst>
                                        </p:anim>
                                      </p:childTnLst>
                                    </p:cTn>
                                  </p:par>
                                  <p:par>
                                    <p:cTn id="49" presetID="47" presetClass="entr" presetSubtype="0" fill="hold" grpId="2"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1"/>
          <p:bldP spid="40" grpId="2"/>
          <p:bldP spid="17" grpId="1"/>
          <p:bldP spid="17" grpId="2"/>
          <p:bldP spid="4" grpId="1" animBg="1"/>
          <p:bldP spid="4" grpId="2" animBg="1"/>
          <p:bldP spid="29" grpId="1" animBg="1"/>
          <p:bldP spid="29" grpId="2" animBg="1"/>
          <p:bldP spid="43" grpId="1" animBg="1"/>
          <p:bldP spid="43" grpId="2" animBg="1"/>
          <p:bldP spid="34" grpId="1" animBg="1"/>
          <p:bldP spid="34" grpId="2" animBg="1"/>
          <p:bldP spid="2" grpId="1" animBg="1"/>
          <p:bldP spid="2" grpId="2" animBg="1"/>
          <p:bldP spid="36" grpId="1"/>
          <p:bldP spid="36" grpId="2"/>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fill="hold" nodeType="withEffect">
                                      <p:stCondLst>
                                        <p:cond delay="0"/>
                                      </p:stCondLst>
                                      <p:childTnLst>
                                        <p:animMotion origin="layout" path="M 0.18789 0.10972 L -0.38229 -0.23009 " pathEditMode="relative" rAng="0" ptsTypes="AA">
                                          <p:cBhvr>
                                            <p:cTn id="6" dur="6000" fill="hold"/>
                                            <p:tgtEl>
                                              <p:spTgt spid="53"/>
                                            </p:tgtEl>
                                            <p:attrNameLst>
                                              <p:attrName>ppt_x</p:attrName>
                                              <p:attrName>ppt_y</p:attrName>
                                            </p:attrNameLst>
                                          </p:cBhvr>
                                          <p:rCtr x="-28516" y="-16991"/>
                                        </p:animMotion>
                                      </p:childTnLst>
                                    </p:cTn>
                                  </p:par>
                                  <p:par>
                                    <p:cTn id="7" presetID="42" presetClass="path" presetSubtype="0" repeatCount="indefinite" accel="50000" fill="hold" nodeType="withEffect">
                                      <p:stCondLst>
                                        <p:cond delay="0"/>
                                      </p:stCondLst>
                                      <p:childTnLst>
                                        <p:animMotion origin="layout" path="M 0.18789 0.10973 L -0.38581 0.18866 " pathEditMode="relative" rAng="0" ptsTypes="AA">
                                          <p:cBhvr>
                                            <p:cTn id="8" dur="6000" fill="hold"/>
                                            <p:tgtEl>
                                              <p:spTgt spid="61"/>
                                            </p:tgtEl>
                                            <p:attrNameLst>
                                              <p:attrName>ppt_x</p:attrName>
                                              <p:attrName>ppt_y</p:attrName>
                                            </p:attrNameLst>
                                          </p:cBhvr>
                                          <p:rCtr x="-28685" y="3935"/>
                                        </p:animMotion>
                                      </p:childTnLst>
                                    </p:cTn>
                                  </p:par>
                                  <p:par>
                                    <p:cTn id="9" presetID="47"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par>
                                    <p:cTn id="14" presetID="47" presetClass="entr" presetSubtype="0" fill="hold" grpId="2"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par>
                                    <p:cTn id="19" presetID="47" presetClass="entr" presetSubtype="0" fill="hold" grpId="2"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grpId="2"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47" presetClass="entr" presetSubtype="0" fill="hold" grpId="2"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par>
                                    <p:cTn id="34" presetID="47" presetClass="entr" presetSubtype="0" fill="hold" grpId="2"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par>
                                    <p:cTn id="39" presetID="47" presetClass="entr" presetSubtype="0" fill="hold" grpId="2"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par>
                                    <p:cTn id="44" presetID="47" presetClass="entr" presetSubtype="0" fill="hold" grpId="2"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1000" fill="hold"/>
                                            <p:tgtEl>
                                              <p:spTgt spid="2"/>
                                            </p:tgtEl>
                                            <p:attrNameLst>
                                              <p:attrName>ppt_y</p:attrName>
                                            </p:attrNameLst>
                                          </p:cBhvr>
                                          <p:tavLst>
                                            <p:tav tm="0">
                                              <p:val>
                                                <p:strVal val="#ppt_y-.1"/>
                                              </p:val>
                                            </p:tav>
                                            <p:tav tm="100000">
                                              <p:val>
                                                <p:strVal val="#ppt_y"/>
                                              </p:val>
                                            </p:tav>
                                          </p:tavLst>
                                        </p:anim>
                                      </p:childTnLst>
                                    </p:cTn>
                                  </p:par>
                                  <p:par>
                                    <p:cTn id="49" presetID="47" presetClass="entr" presetSubtype="0" fill="hold" grpId="2"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1"/>
          <p:bldP spid="40" grpId="2"/>
          <p:bldP spid="17" grpId="1"/>
          <p:bldP spid="17" grpId="2"/>
          <p:bldP spid="4" grpId="1" animBg="1"/>
          <p:bldP spid="4" grpId="2" animBg="1"/>
          <p:bldP spid="29" grpId="1" animBg="1"/>
          <p:bldP spid="29" grpId="2" animBg="1"/>
          <p:bldP spid="43" grpId="1" animBg="1"/>
          <p:bldP spid="43" grpId="2" animBg="1"/>
          <p:bldP spid="34" grpId="1" animBg="1"/>
          <p:bldP spid="34" grpId="2" animBg="1"/>
          <p:bldP spid="2" grpId="1" animBg="1"/>
          <p:bldP spid="2" grpId="2" animBg="1"/>
          <p:bldP spid="36" grpId="1"/>
          <p:bldP spid="36" grpId="2"/>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3025"/>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PRACTICE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3" name="Text Box 2"/>
          <p:cNvSpPr txBox="1"/>
          <p:nvPr/>
        </p:nvSpPr>
        <p:spPr>
          <a:xfrm>
            <a:off x="504847" y="2816194"/>
            <a:ext cx="11224895" cy="1076325"/>
          </a:xfrm>
          <a:prstGeom prst="rect">
            <a:avLst/>
          </a:prstGeom>
          <a:solidFill>
            <a:srgbClr val="F0DBAF"/>
          </a:solidFill>
        </p:spPr>
        <p:txBody>
          <a:bodyPr wrap="square" rtlCol="0" anchor="t">
            <a:spAutoFit/>
          </a:bodyPr>
          <a:lstStyle/>
          <a:p>
            <a:pPr algn="just"/>
            <a:r>
              <a:rPr lang="en-US" sz="3200" b="1" dirty="0"/>
              <a:t>4.</a:t>
            </a:r>
            <a:r>
              <a:rPr lang="en-US" sz="3200" dirty="0"/>
              <a:t> He wants to live green, so he uses products made from natural </a:t>
            </a:r>
            <a:r>
              <a:rPr lang="en-US" sz="3200" dirty="0">
                <a:sym typeface="+mn-ea"/>
              </a:rPr>
              <a:t>____________</a:t>
            </a:r>
            <a:r>
              <a:rPr lang="en-US" sz="3200" dirty="0"/>
              <a:t>.</a:t>
            </a:r>
          </a:p>
        </p:txBody>
      </p:sp>
      <p:sp>
        <p:nvSpPr>
          <p:cNvPr id="9" name="Text Box 8"/>
          <p:cNvSpPr txBox="1"/>
          <p:nvPr/>
        </p:nvSpPr>
        <p:spPr>
          <a:xfrm>
            <a:off x="483552" y="4280124"/>
            <a:ext cx="11224895" cy="583565"/>
          </a:xfrm>
          <a:prstGeom prst="rect">
            <a:avLst/>
          </a:prstGeom>
          <a:solidFill>
            <a:srgbClr val="F0DBAF"/>
          </a:solidFill>
        </p:spPr>
        <p:txBody>
          <a:bodyPr wrap="square" rtlCol="0" anchor="t">
            <a:spAutoFit/>
          </a:bodyPr>
          <a:lstStyle/>
          <a:p>
            <a:pPr algn="just"/>
            <a:r>
              <a:rPr lang="en-US" sz="3200" b="1"/>
              <a:t>5.</a:t>
            </a:r>
            <a:r>
              <a:rPr lang="en-US" sz="3200"/>
              <a:t> My parents give me </a:t>
            </a:r>
            <a:r>
              <a:rPr lang="en-US" sz="3200">
                <a:sym typeface="+mn-ea"/>
              </a:rPr>
              <a:t>____________</a:t>
            </a:r>
            <a:r>
              <a:rPr lang="en-US" sz="3200"/>
              <a:t> to pursue my own interests.</a:t>
            </a:r>
          </a:p>
        </p:txBody>
      </p:sp>
      <p:sp>
        <p:nvSpPr>
          <p:cNvPr id="2" name="Text Box 1"/>
          <p:cNvSpPr txBox="1"/>
          <p:nvPr/>
        </p:nvSpPr>
        <p:spPr>
          <a:xfrm>
            <a:off x="578103" y="1901539"/>
            <a:ext cx="2356485" cy="553085"/>
          </a:xfrm>
          <a:prstGeom prst="rect">
            <a:avLst/>
          </a:prstGeom>
          <a:solidFill>
            <a:srgbClr val="7ED7C1"/>
          </a:solidFill>
        </p:spPr>
        <p:txBody>
          <a:bodyPr wrap="square" rtlCol="0" anchor="t">
            <a:spAutoFit/>
          </a:bodyPr>
          <a:lstStyle/>
          <a:p>
            <a:pPr algn="ctr"/>
            <a:r>
              <a:rPr lang="en-US" sz="3000" dirty="0"/>
              <a:t>opportunity</a:t>
            </a:r>
          </a:p>
        </p:txBody>
      </p:sp>
      <p:sp>
        <p:nvSpPr>
          <p:cNvPr id="7" name="Text Box 6"/>
          <p:cNvSpPr txBox="1"/>
          <p:nvPr/>
        </p:nvSpPr>
        <p:spPr>
          <a:xfrm>
            <a:off x="3230498" y="1890109"/>
            <a:ext cx="1897380" cy="553085"/>
          </a:xfrm>
          <a:prstGeom prst="rect">
            <a:avLst/>
          </a:prstGeom>
          <a:solidFill>
            <a:srgbClr val="DC8686"/>
          </a:solidFill>
        </p:spPr>
        <p:txBody>
          <a:bodyPr wrap="square" rtlCol="0" anchor="t">
            <a:spAutoFit/>
          </a:bodyPr>
          <a:lstStyle/>
          <a:p>
            <a:pPr algn="ctr"/>
            <a:r>
              <a:rPr lang="en-US" sz="3000" dirty="0"/>
              <a:t>freedom</a:t>
            </a:r>
          </a:p>
        </p:txBody>
      </p:sp>
      <p:sp>
        <p:nvSpPr>
          <p:cNvPr id="8" name="Text Box 7"/>
          <p:cNvSpPr txBox="1"/>
          <p:nvPr/>
        </p:nvSpPr>
        <p:spPr>
          <a:xfrm>
            <a:off x="5423788" y="1890109"/>
            <a:ext cx="1158240" cy="553085"/>
          </a:xfrm>
          <a:prstGeom prst="rect">
            <a:avLst/>
          </a:prstGeom>
          <a:solidFill>
            <a:srgbClr val="7ED7C1"/>
          </a:solidFill>
        </p:spPr>
        <p:txBody>
          <a:bodyPr wrap="square" rtlCol="0" anchor="t">
            <a:spAutoFit/>
          </a:bodyPr>
          <a:lstStyle/>
          <a:p>
            <a:pPr algn="ctr"/>
            <a:r>
              <a:rPr lang="en-US" sz="3000" dirty="0"/>
              <a:t>dyed</a:t>
            </a:r>
          </a:p>
        </p:txBody>
      </p:sp>
      <p:sp>
        <p:nvSpPr>
          <p:cNvPr id="13" name="Text Box 12"/>
          <p:cNvSpPr txBox="1"/>
          <p:nvPr/>
        </p:nvSpPr>
        <p:spPr>
          <a:xfrm>
            <a:off x="6877938" y="1897094"/>
            <a:ext cx="2379980" cy="553085"/>
          </a:xfrm>
          <a:prstGeom prst="rect">
            <a:avLst/>
          </a:prstGeom>
          <a:solidFill>
            <a:srgbClr val="DC8686"/>
          </a:solidFill>
        </p:spPr>
        <p:txBody>
          <a:bodyPr wrap="square" rtlCol="0" anchor="t">
            <a:spAutoFit/>
          </a:bodyPr>
          <a:lstStyle/>
          <a:p>
            <a:pPr algn="ctr"/>
            <a:r>
              <a:rPr lang="en-US" sz="3000" dirty="0"/>
              <a:t>generation</a:t>
            </a:r>
          </a:p>
        </p:txBody>
      </p:sp>
      <p:sp>
        <p:nvSpPr>
          <p:cNvPr id="14" name="Text Box 13"/>
          <p:cNvSpPr txBox="1"/>
          <p:nvPr/>
        </p:nvSpPr>
        <p:spPr>
          <a:xfrm>
            <a:off x="9662413" y="1875504"/>
            <a:ext cx="1781175" cy="553085"/>
          </a:xfrm>
          <a:prstGeom prst="rect">
            <a:avLst/>
          </a:prstGeom>
          <a:solidFill>
            <a:srgbClr val="7ED7C1"/>
          </a:solidFill>
        </p:spPr>
        <p:txBody>
          <a:bodyPr wrap="square" rtlCol="0" anchor="t">
            <a:spAutoFit/>
          </a:bodyPr>
          <a:lstStyle/>
          <a:p>
            <a:pPr algn="ctr"/>
            <a:r>
              <a:rPr lang="en-US" sz="3000" dirty="0"/>
              <a:t>materials</a:t>
            </a:r>
          </a:p>
        </p:txBody>
      </p:sp>
      <p:sp>
        <p:nvSpPr>
          <p:cNvPr id="12" name="TextBox 11"/>
          <p:cNvSpPr txBox="1"/>
          <p:nvPr/>
        </p:nvSpPr>
        <p:spPr>
          <a:xfrm>
            <a:off x="1131687" y="1061434"/>
            <a:ext cx="11060411" cy="583565"/>
          </a:xfrm>
          <a:prstGeom prst="rect">
            <a:avLst/>
          </a:prstGeom>
          <a:noFill/>
          <a:effectLst/>
        </p:spPr>
        <p:txBody>
          <a:bodyPr wrap="square" rtlCol="0">
            <a:spAutoFit/>
          </a:bodyPr>
          <a:lstStyle/>
          <a:p>
            <a:r>
              <a:rPr lang="en-US" sz="3200" b="1" dirty="0">
                <a:effectLst>
                  <a:glow rad="88900">
                    <a:schemeClr val="bg1"/>
                  </a:glow>
                </a:effectLst>
                <a:cs typeface="Arial" panose="020B0604020202020204" pitchFamily="34" charset="0"/>
              </a:rPr>
              <a:t>Complete the sentences with the words from the box.</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E-6 2.59259E-6 L -0.72618 0.21134 " pathEditMode="relative" rAng="0" ptsTypes="AA">
                                      <p:cBhvr>
                                        <p:cTn id="6" dur="2000" fill="hold"/>
                                        <p:tgtEl>
                                          <p:spTgt spid="14"/>
                                        </p:tgtEl>
                                        <p:attrNameLst>
                                          <p:attrName>ppt_x</p:attrName>
                                          <p:attrName>ppt_y</p:attrName>
                                        </p:attrNameLst>
                                      </p:cBhvr>
                                      <p:rCtr x="-36315" y="10556"/>
                                    </p:animMotion>
                                  </p:childTnLst>
                                </p:cTn>
                              </p:par>
                              <p:par>
                                <p:cTn id="7" presetID="1" presetClass="emph" presetSubtype="2" fill="hold" nodeType="withEffect">
                                  <p:stCondLst>
                                    <p:cond delay="0"/>
                                  </p:stCondLst>
                                  <p:childTnLst>
                                    <p:animClr clrSpc="rgb" dir="cw">
                                      <p:cBhvr>
                                        <p:cTn id="8" dur="2000" fill="hold"/>
                                        <p:tgtEl>
                                          <p:spTgt spid="14"/>
                                        </p:tgtEl>
                                        <p:attrNameLst>
                                          <p:attrName>fillcolor</p:attrName>
                                        </p:attrNameLst>
                                      </p:cBhvr>
                                      <p:to>
                                        <a:srgbClr val="E80000"/>
                                      </p:to>
                                    </p:animClr>
                                    <p:set>
                                      <p:cBhvr>
                                        <p:cTn id="9" dur="2000" fill="hold"/>
                                        <p:tgtEl>
                                          <p:spTgt spid="14"/>
                                        </p:tgtEl>
                                        <p:attrNameLst>
                                          <p:attrName>fill.type</p:attrName>
                                        </p:attrNameLst>
                                      </p:cBhvr>
                                      <p:to>
                                        <p:strVal val="solid"/>
                                      </p:to>
                                    </p:set>
                                    <p:set>
                                      <p:cBhvr>
                                        <p:cTn id="10" dur="2000" fill="hold"/>
                                        <p:tgtEl>
                                          <p:spTgt spid="14"/>
                                        </p:tgtEl>
                                        <p:attrNameLst>
                                          <p:attrName>fill.on</p:attrName>
                                        </p:attrNameLst>
                                      </p:cBhvr>
                                      <p:to>
                                        <p:strVal val="true"/>
                                      </p:to>
                                    </p:se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1.66667E-6 -2.22222E-6 L 0.10221 0.34792 " pathEditMode="relative" rAng="0" ptsTypes="AA">
                                      <p:cBhvr>
                                        <p:cTn id="14" dur="2000" fill="hold"/>
                                        <p:tgtEl>
                                          <p:spTgt spid="7"/>
                                        </p:tgtEl>
                                        <p:attrNameLst>
                                          <p:attrName>ppt_x</p:attrName>
                                          <p:attrName>ppt_y</p:attrName>
                                        </p:attrNameLst>
                                      </p:cBhvr>
                                      <p:rCtr x="5104" y="17384"/>
                                    </p:animMotion>
                                  </p:childTnLst>
                                </p:cTn>
                              </p:par>
                              <p:par>
                                <p:cTn id="15" presetID="1" presetClass="emph" presetSubtype="2" fill="hold" nodeType="withEffect">
                                  <p:stCondLst>
                                    <p:cond delay="0"/>
                                  </p:stCondLst>
                                  <p:childTnLst>
                                    <p:animClr clrSpc="rgb" dir="cw">
                                      <p:cBhvr>
                                        <p:cTn id="16" dur="2000" fill="hold"/>
                                        <p:tgtEl>
                                          <p:spTgt spid="7"/>
                                        </p:tgtEl>
                                        <p:attrNameLst>
                                          <p:attrName>fillcolor</p:attrName>
                                        </p:attrNameLst>
                                      </p:cBhvr>
                                      <p:to>
                                        <a:srgbClr val="E80000"/>
                                      </p:to>
                                    </p:animClr>
                                    <p:set>
                                      <p:cBhvr>
                                        <p:cTn id="17" dur="2000" fill="hold"/>
                                        <p:tgtEl>
                                          <p:spTgt spid="7"/>
                                        </p:tgtEl>
                                        <p:attrNameLst>
                                          <p:attrName>fill.type</p:attrName>
                                        </p:attrNameLst>
                                      </p:cBhvr>
                                      <p:to>
                                        <p:strVal val="solid"/>
                                      </p:to>
                                    </p:set>
                                    <p:set>
                                      <p:cBhvr>
                                        <p:cTn id="18" dur="2000" fill="hold"/>
                                        <p:tgtEl>
                                          <p:spTgt spid="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65" y="1260475"/>
            <a:ext cx="11029413" cy="1015663"/>
          </a:xfrm>
          <a:prstGeom prst="rect">
            <a:avLst/>
          </a:prstGeom>
          <a:noFill/>
          <a:effectLst/>
          <a:extLst>
            <a:ext uri="{909E8E84-426E-40DD-AFC4-6F175D3DCCD1}">
              <a14:hiddenFill xmlns:a14="http://schemas.microsoft.com/office/drawing/2010/main">
                <a:solidFill>
                  <a:srgbClr val="EBE4D1"/>
                </a:solidFill>
              </a14:hiddenFill>
            </a:ext>
          </a:extLst>
        </p:spPr>
        <p:txBody>
          <a:bodyPr wrap="square" rtlCol="0">
            <a:spAutoFit/>
          </a:bodyPr>
          <a:lstStyle/>
          <a:p>
            <a:r>
              <a:rPr lang="en-US" sz="3200" b="1" dirty="0">
                <a:solidFill>
                  <a:schemeClr val="bg1"/>
                </a:solidFill>
                <a:highlight>
                  <a:srgbClr val="0000FF"/>
                </a:highlight>
              </a:rPr>
              <a:t>Q</a:t>
            </a:r>
            <a:r>
              <a:rPr lang="en-US" sz="3200" b="1" dirty="0">
                <a:solidFill>
                  <a:schemeClr val="bg1"/>
                </a:solidFill>
                <a:highlight>
                  <a:srgbClr val="FF0000"/>
                </a:highlight>
              </a:rPr>
              <a:t>U</a:t>
            </a:r>
            <a:r>
              <a:rPr lang="en-US" sz="3200" b="1" dirty="0">
                <a:solidFill>
                  <a:schemeClr val="bg1"/>
                </a:solidFill>
                <a:highlight>
                  <a:srgbClr val="00FF00"/>
                </a:highlight>
              </a:rPr>
              <a:t>I</a:t>
            </a:r>
            <a:r>
              <a:rPr lang="en-US" sz="3200" b="1" dirty="0">
                <a:solidFill>
                  <a:schemeClr val="bg1"/>
                </a:solidFill>
                <a:highlight>
                  <a:srgbClr val="FFFF00"/>
                </a:highlight>
              </a:rPr>
              <a:t>Z</a:t>
            </a:r>
            <a:r>
              <a:rPr lang="en-US" sz="3200" b="1" dirty="0">
                <a:solidFill>
                  <a:schemeClr val="bg1"/>
                </a:solidFill>
              </a:rPr>
              <a:t>:</a:t>
            </a:r>
            <a:r>
              <a:rPr lang="en-US" sz="3200" b="1" dirty="0"/>
              <a:t> </a:t>
            </a:r>
            <a:r>
              <a:rPr lang="en-US" sz="2800" b="1" dirty="0"/>
              <a:t>Work in pairs. Decide if the statements below are TRUE or FALSE </a:t>
            </a:r>
          </a:p>
          <a:p>
            <a:r>
              <a:rPr lang="en-US" sz="2800" b="1" dirty="0"/>
              <a:t>about life in Viet Nam 40 years ago. Share your answers with the class.</a:t>
            </a:r>
          </a:p>
        </p:txBody>
      </p:sp>
      <p:sp>
        <p:nvSpPr>
          <p:cNvPr id="16" name="Rounded Rectangle 15"/>
          <p:cNvSpPr/>
          <p:nvPr/>
        </p:nvSpPr>
        <p:spPr>
          <a:xfrm>
            <a:off x="325496" y="1260475"/>
            <a:ext cx="629403" cy="650283"/>
          </a:xfrm>
          <a:prstGeom prst="roundRect">
            <a:avLst/>
          </a:prstGeom>
          <a:solidFill>
            <a:srgbClr val="96C2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277793" y="1202872"/>
            <a:ext cx="677106" cy="707886"/>
          </a:xfrm>
          <a:prstGeom prst="rect">
            <a:avLst/>
          </a:prstGeom>
          <a:noFill/>
        </p:spPr>
        <p:txBody>
          <a:bodyPr wrap="square" rtlCol="0">
            <a:spAutoFit/>
          </a:bodyPr>
          <a:lstStyle/>
          <a:p>
            <a:pPr algn="ctr"/>
            <a:r>
              <a:rPr lang="en-US" sz="4000" b="1" dirty="0">
                <a:solidFill>
                  <a:schemeClr val="bg1"/>
                </a:solidFill>
                <a:latin typeface="Myriad Pro" pitchFamily="34" charset="0"/>
              </a:rPr>
              <a:t>5</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PRODUCTION</a:t>
            </a:r>
          </a:p>
        </p:txBody>
      </p:sp>
      <p:sp>
        <p:nvSpPr>
          <p:cNvPr id="3" name="Text Box 2"/>
          <p:cNvSpPr txBox="1"/>
          <p:nvPr/>
        </p:nvSpPr>
        <p:spPr>
          <a:xfrm>
            <a:off x="1287957" y="2552531"/>
            <a:ext cx="4570095" cy="583565"/>
          </a:xfrm>
          <a:prstGeom prst="rect">
            <a:avLst/>
          </a:prstGeom>
          <a:noFill/>
        </p:spPr>
        <p:txBody>
          <a:bodyPr wrap="square" rtlCol="0" anchor="t">
            <a:spAutoFit/>
          </a:bodyPr>
          <a:lstStyle/>
          <a:p>
            <a:r>
              <a:rPr lang="en-US" sz="3200" dirty="0"/>
              <a:t>40 years ago, ______</a:t>
            </a:r>
          </a:p>
        </p:txBody>
      </p:sp>
      <p:sp>
        <p:nvSpPr>
          <p:cNvPr id="4" name="Text Box 3"/>
          <p:cNvSpPr txBox="1"/>
          <p:nvPr/>
        </p:nvSpPr>
        <p:spPr>
          <a:xfrm>
            <a:off x="358815" y="3412490"/>
            <a:ext cx="9675153" cy="3046988"/>
          </a:xfrm>
          <a:prstGeom prst="rect">
            <a:avLst/>
          </a:prstGeom>
          <a:noFill/>
        </p:spPr>
        <p:txBody>
          <a:bodyPr wrap="square" rtlCol="0" anchor="t">
            <a:spAutoFit/>
          </a:bodyPr>
          <a:lstStyle/>
          <a:p>
            <a:r>
              <a:rPr lang="en-US" sz="3200" b="1" dirty="0"/>
              <a:t>1.</a:t>
            </a:r>
            <a:r>
              <a:rPr lang="en-US" sz="3200" dirty="0"/>
              <a:t> school children didn’t wear uniforms.</a:t>
            </a:r>
          </a:p>
          <a:p>
            <a:r>
              <a:rPr lang="en-US" sz="3200" b="1" dirty="0"/>
              <a:t>2.</a:t>
            </a:r>
            <a:r>
              <a:rPr lang="en-US" sz="3200" dirty="0"/>
              <a:t> no Vietnamese student could go and study abroad.</a:t>
            </a:r>
          </a:p>
          <a:p>
            <a:r>
              <a:rPr lang="en-US" sz="3200" b="1" dirty="0"/>
              <a:t>3.</a:t>
            </a:r>
            <a:r>
              <a:rPr lang="en-US" sz="3200" dirty="0"/>
              <a:t> most people wrote letters instead of writing emails or  </a:t>
            </a:r>
          </a:p>
          <a:p>
            <a:r>
              <a:rPr lang="en-US" sz="3200" b="1" dirty="0"/>
              <a:t>    </a:t>
            </a:r>
            <a:r>
              <a:rPr lang="en-US" sz="3200" dirty="0"/>
              <a:t>texting messages.</a:t>
            </a:r>
          </a:p>
          <a:p>
            <a:r>
              <a:rPr lang="en-US" sz="3200" b="1" dirty="0"/>
              <a:t>4.</a:t>
            </a:r>
            <a:r>
              <a:rPr lang="en-US" sz="3200" dirty="0"/>
              <a:t> bicycles were the main means of transportation.</a:t>
            </a:r>
          </a:p>
          <a:p>
            <a:r>
              <a:rPr lang="en-US" sz="3200" b="1" dirty="0"/>
              <a:t>5.</a:t>
            </a:r>
            <a:r>
              <a:rPr lang="en-US" sz="3200" dirty="0"/>
              <a:t> people lit firecrackers at Tet and weddings.</a:t>
            </a:r>
          </a:p>
        </p:txBody>
      </p:sp>
      <p:sp>
        <p:nvSpPr>
          <p:cNvPr id="100" name="Text Box 99"/>
          <p:cNvSpPr txBox="1"/>
          <p:nvPr/>
        </p:nvSpPr>
        <p:spPr>
          <a:xfrm>
            <a:off x="10252710" y="3182620"/>
            <a:ext cx="1667510" cy="706755"/>
          </a:xfrm>
          <a:prstGeom prst="rect">
            <a:avLst/>
          </a:prstGeom>
          <a:noFill/>
          <a:ln w="9525">
            <a:noFill/>
          </a:ln>
        </p:spPr>
        <p:txBody>
          <a:bodyPr wrap="square">
            <a:spAutoFit/>
          </a:bodyPr>
          <a:lstStyle/>
          <a:p>
            <a:pPr marL="635" indent="-635"/>
            <a:r>
              <a:rPr lang="en-US" sz="4000" b="0">
                <a:solidFill>
                  <a:srgbClr val="FF0000"/>
                </a:solidFill>
                <a:latin typeface="Calibri" panose="020F0502020204030204" pitchFamily="34" charset="0"/>
                <a:cs typeface="Calibri" panose="020F0502020204030204" pitchFamily="34" charset="0"/>
              </a:rPr>
              <a:t>False</a:t>
            </a:r>
          </a:p>
        </p:txBody>
      </p:sp>
      <p:sp>
        <p:nvSpPr>
          <p:cNvPr id="5" name="Text Box 4"/>
          <p:cNvSpPr txBox="1"/>
          <p:nvPr/>
        </p:nvSpPr>
        <p:spPr>
          <a:xfrm>
            <a:off x="10252710" y="3818255"/>
            <a:ext cx="1667510" cy="706755"/>
          </a:xfrm>
          <a:prstGeom prst="rect">
            <a:avLst/>
          </a:prstGeom>
          <a:noFill/>
          <a:ln w="9525">
            <a:noFill/>
          </a:ln>
        </p:spPr>
        <p:txBody>
          <a:bodyPr wrap="square">
            <a:spAutoFit/>
          </a:bodyPr>
          <a:lstStyle/>
          <a:p>
            <a:pPr marL="635" indent="-635"/>
            <a:r>
              <a:rPr lang="en-US" sz="4000" b="0">
                <a:solidFill>
                  <a:srgbClr val="FF0000"/>
                </a:solidFill>
                <a:latin typeface="Calibri" panose="020F0502020204030204" pitchFamily="34" charset="0"/>
                <a:cs typeface="Calibri" panose="020F0502020204030204" pitchFamily="34" charset="0"/>
              </a:rPr>
              <a:t>False</a:t>
            </a:r>
          </a:p>
        </p:txBody>
      </p:sp>
      <p:sp>
        <p:nvSpPr>
          <p:cNvPr id="6" name="Text Box 5"/>
          <p:cNvSpPr txBox="1"/>
          <p:nvPr/>
        </p:nvSpPr>
        <p:spPr>
          <a:xfrm>
            <a:off x="10252710" y="4525010"/>
            <a:ext cx="1667510" cy="706755"/>
          </a:xfrm>
          <a:prstGeom prst="rect">
            <a:avLst/>
          </a:prstGeom>
          <a:noFill/>
          <a:ln w="9525">
            <a:noFill/>
          </a:ln>
        </p:spPr>
        <p:txBody>
          <a:bodyPr wrap="square">
            <a:spAutoFit/>
          </a:bodyPr>
          <a:lstStyle/>
          <a:p>
            <a:pPr marL="635" indent="-635"/>
            <a:r>
              <a:rPr lang="en-US" sz="4000" b="0">
                <a:solidFill>
                  <a:srgbClr val="FF0000"/>
                </a:solidFill>
                <a:latin typeface="Calibri" panose="020F0502020204030204" pitchFamily="34" charset="0"/>
                <a:cs typeface="Calibri" panose="020F0502020204030204" pitchFamily="34" charset="0"/>
              </a:rPr>
              <a:t>True</a:t>
            </a:r>
          </a:p>
        </p:txBody>
      </p:sp>
      <p:sp>
        <p:nvSpPr>
          <p:cNvPr id="7" name="Text Box 6"/>
          <p:cNvSpPr txBox="1"/>
          <p:nvPr/>
        </p:nvSpPr>
        <p:spPr>
          <a:xfrm>
            <a:off x="10252710" y="5240020"/>
            <a:ext cx="1667510" cy="706755"/>
          </a:xfrm>
          <a:prstGeom prst="rect">
            <a:avLst/>
          </a:prstGeom>
          <a:noFill/>
          <a:ln w="9525">
            <a:noFill/>
          </a:ln>
        </p:spPr>
        <p:txBody>
          <a:bodyPr wrap="square">
            <a:spAutoFit/>
          </a:bodyPr>
          <a:lstStyle/>
          <a:p>
            <a:pPr marL="635" indent="-635"/>
            <a:r>
              <a:rPr lang="en-US" sz="4000" b="0">
                <a:solidFill>
                  <a:srgbClr val="FF0000"/>
                </a:solidFill>
                <a:latin typeface="Calibri" panose="020F0502020204030204" pitchFamily="34" charset="0"/>
                <a:cs typeface="Calibri" panose="020F0502020204030204" pitchFamily="34" charset="0"/>
              </a:rPr>
              <a:t>True</a:t>
            </a:r>
          </a:p>
        </p:txBody>
      </p:sp>
      <p:sp>
        <p:nvSpPr>
          <p:cNvPr id="8" name="Text Box 7"/>
          <p:cNvSpPr txBox="1"/>
          <p:nvPr/>
        </p:nvSpPr>
        <p:spPr>
          <a:xfrm>
            <a:off x="10252710" y="5874385"/>
            <a:ext cx="1667510" cy="706755"/>
          </a:xfrm>
          <a:prstGeom prst="rect">
            <a:avLst/>
          </a:prstGeom>
          <a:noFill/>
          <a:ln w="9525">
            <a:noFill/>
          </a:ln>
        </p:spPr>
        <p:txBody>
          <a:bodyPr wrap="square">
            <a:spAutoFit/>
          </a:bodyPr>
          <a:lstStyle/>
          <a:p>
            <a:pPr marL="635" indent="-635"/>
            <a:r>
              <a:rPr lang="en-US" sz="4000" b="0">
                <a:solidFill>
                  <a:srgbClr val="FF0000"/>
                </a:solidFill>
                <a:latin typeface="Calibri" panose="020F0502020204030204" pitchFamily="34" charset="0"/>
                <a:cs typeface="Calibri" panose="020F0502020204030204" pitchFamily="34" charset="0"/>
              </a:rPr>
              <a:t>True</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00" grpId="0"/>
      <p:bldP spid="100" grpId="1"/>
      <p:bldP spid="5" grpId="0"/>
      <p:bldP spid="5" grpId="1"/>
      <p:bldP spid="6" grpId="0"/>
      <p:bldP spid="6" grpId="1"/>
      <p:bldP spid="7" grpId="0"/>
      <p:bldP spid="7" grpId="1"/>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PRODUCTION</a:t>
            </a:r>
          </a:p>
        </p:txBody>
      </p:sp>
      <p:sp>
        <p:nvSpPr>
          <p:cNvPr id="4" name="Text Box 3"/>
          <p:cNvSpPr txBox="1"/>
          <p:nvPr/>
        </p:nvSpPr>
        <p:spPr>
          <a:xfrm>
            <a:off x="574040" y="2275205"/>
            <a:ext cx="11438890" cy="3046095"/>
          </a:xfrm>
          <a:prstGeom prst="rect">
            <a:avLst/>
          </a:prstGeom>
          <a:noFill/>
        </p:spPr>
        <p:txBody>
          <a:bodyPr wrap="square" rtlCol="0" anchor="t">
            <a:spAutoFit/>
          </a:bodyPr>
          <a:lstStyle/>
          <a:p>
            <a:r>
              <a:rPr lang="en-US" sz="3200" b="1" dirty="0"/>
              <a:t>1.</a:t>
            </a:r>
            <a:r>
              <a:rPr lang="en-US" sz="3200" dirty="0"/>
              <a:t> Many schools in Viet Nam had school uniforms since the 1950s.</a:t>
            </a:r>
          </a:p>
          <a:p>
            <a:r>
              <a:rPr lang="en-US" sz="3200" b="1" dirty="0"/>
              <a:t>2.</a:t>
            </a:r>
            <a:r>
              <a:rPr lang="en-US" sz="3200" dirty="0"/>
              <a:t> Students in Viet Nam could go and study abroad as far back as the 1940s.</a:t>
            </a:r>
          </a:p>
          <a:p>
            <a:pPr algn="just"/>
            <a:r>
              <a:rPr lang="en-US" sz="3200" b="1" dirty="0"/>
              <a:t>3.</a:t>
            </a:r>
            <a:r>
              <a:rPr lang="en-US" sz="3200" dirty="0"/>
              <a:t> According to Decision no 406-TTg dated 8 August 1994, there was a complete ban on the production, trade and lighting of firecrackers in Viet Nam. </a:t>
            </a:r>
            <a:r>
              <a:rPr lang="en-US" sz="3200" b="1" dirty="0"/>
              <a:t>(ABOUT 28 YEARS)</a:t>
            </a:r>
            <a:r>
              <a:rPr lang="en-US" sz="3200" dirty="0"/>
              <a:t>.</a:t>
            </a:r>
          </a:p>
        </p:txBody>
      </p:sp>
      <p:sp>
        <p:nvSpPr>
          <p:cNvPr id="2" name="TextBox 11"/>
          <p:cNvSpPr txBox="1"/>
          <p:nvPr/>
        </p:nvSpPr>
        <p:spPr>
          <a:xfrm>
            <a:off x="1078865" y="1260475"/>
            <a:ext cx="10841355" cy="829945"/>
          </a:xfrm>
          <a:prstGeom prst="rect">
            <a:avLst/>
          </a:prstGeom>
          <a:noFill/>
          <a:effectLst/>
          <a:extLst>
            <a:ext uri="{909E8E84-426E-40DD-AFC4-6F175D3DCCD1}">
              <a14:hiddenFill xmlns:a14="http://schemas.microsoft.com/office/drawing/2010/main">
                <a:solidFill>
                  <a:srgbClr val="EBE4D1"/>
                </a:solidFill>
              </a14:hiddenFill>
            </a:ext>
          </a:extLst>
        </p:spPr>
        <p:txBody>
          <a:bodyPr wrap="square" rtlCol="0">
            <a:spAutoFit/>
          </a:bodyPr>
          <a:lstStyle/>
          <a:p>
            <a:pPr algn="ctr"/>
            <a:r>
              <a:rPr lang="en-US" sz="4800" b="1" dirty="0">
                <a:solidFill>
                  <a:srgbClr val="FF0000"/>
                </a:solidFill>
              </a:rPr>
              <a:t>KNOWLEDGE TIME</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5" y="1278761"/>
            <a:ext cx="2520922" cy="646331"/>
          </a:xfrm>
          <a:prstGeom prst="rect">
            <a:avLst/>
          </a:prstGeom>
          <a:noFill/>
          <a:effectLst/>
        </p:spPr>
        <p:txBody>
          <a:bodyPr wrap="square" rtlCol="0">
            <a:spAutoFit/>
          </a:bodyPr>
          <a:lstStyle/>
          <a:p>
            <a:r>
              <a:rPr lang="en-US" sz="3600" b="1" dirty="0">
                <a:effectLst>
                  <a:glow rad="88900">
                    <a:schemeClr val="bg1"/>
                  </a:glow>
                </a:effectLst>
                <a:cs typeface="Arial" panose="020B0604020202020204" pitchFamily="34" charset="0"/>
              </a:rPr>
              <a:t>Homework</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11864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67" y="2017521"/>
            <a:ext cx="8149852" cy="1668470"/>
          </a:xfrm>
          <a:prstGeom prst="rect">
            <a:avLst/>
          </a:prstGeom>
          <a:noFill/>
        </p:spPr>
        <p:txBody>
          <a:bodyPr wrap="square" rtlCol="0">
            <a:spAutoFit/>
          </a:bodyPr>
          <a:lstStyle/>
          <a:p>
            <a:pPr>
              <a:lnSpc>
                <a:spcPct val="150000"/>
              </a:lnSpc>
            </a:pPr>
            <a:r>
              <a:rPr lang="en-US" sz="3600" dirty="0"/>
              <a:t>- Do exercises in the Workbook.</a:t>
            </a:r>
          </a:p>
          <a:p>
            <a:pPr>
              <a:lnSpc>
                <a:spcPct val="150000"/>
              </a:lnSpc>
            </a:pPr>
            <a:endParaRPr lang="en-US" sz="36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9560" y="3200400"/>
            <a:ext cx="3407676" cy="3407676"/>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19"/>
            <a:ext cx="12192000" cy="990848"/>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5" y="1113661"/>
            <a:ext cx="2520922" cy="646331"/>
          </a:xfrm>
          <a:prstGeom prst="rect">
            <a:avLst/>
          </a:prstGeom>
          <a:noFill/>
          <a:effectLst/>
        </p:spPr>
        <p:txBody>
          <a:bodyPr wrap="square" rtlCol="0">
            <a:spAutoFit/>
          </a:bodyPr>
          <a:lstStyle/>
          <a:p>
            <a:r>
              <a:rPr lang="en-US" sz="3600" b="1" dirty="0">
                <a:effectLst>
                  <a:glow rad="88900">
                    <a:schemeClr val="bg1"/>
                  </a:glow>
                </a:effectLst>
                <a:cs typeface="Arial" panose="020B0604020202020204" pitchFamily="34" charset="0"/>
              </a:rPr>
              <a:t>Homework</a:t>
            </a:r>
          </a:p>
        </p:txBody>
      </p:sp>
      <p:sp>
        <p:nvSpPr>
          <p:cNvPr id="16" name="Rounded Rectangle 15"/>
          <p:cNvSpPr/>
          <p:nvPr/>
        </p:nvSpPr>
        <p:spPr>
          <a:xfrm>
            <a:off x="576198" y="11131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9832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45" y="1469390"/>
            <a:ext cx="11146790" cy="837473"/>
          </a:xfrm>
          <a:prstGeom prst="rect">
            <a:avLst/>
          </a:prstGeom>
          <a:noFill/>
        </p:spPr>
        <p:txBody>
          <a:bodyPr wrap="square" rtlCol="0">
            <a:spAutoFit/>
          </a:bodyPr>
          <a:lstStyle/>
          <a:p>
            <a:pPr>
              <a:lnSpc>
                <a:spcPct val="150000"/>
              </a:lnSpc>
            </a:pPr>
            <a:r>
              <a:rPr lang="en-US" sz="3600" dirty="0"/>
              <a:t>- prepare for the Project of the unit;</a:t>
            </a:r>
          </a:p>
        </p:txBody>
      </p:sp>
      <p:sp>
        <p:nvSpPr>
          <p:cNvPr id="4" name="TextBox 1"/>
          <p:cNvSpPr txBox="1"/>
          <p:nvPr/>
        </p:nvSpPr>
        <p:spPr>
          <a:xfrm>
            <a:off x="461645" y="2087880"/>
            <a:ext cx="11146790" cy="1668470"/>
          </a:xfrm>
          <a:prstGeom prst="rect">
            <a:avLst/>
          </a:prstGeom>
          <a:noFill/>
        </p:spPr>
        <p:txBody>
          <a:bodyPr wrap="square" rtlCol="0">
            <a:spAutoFit/>
          </a:bodyPr>
          <a:lstStyle/>
          <a:p>
            <a:pPr algn="just">
              <a:lnSpc>
                <a:spcPct val="150000"/>
              </a:lnSpc>
            </a:pPr>
            <a:r>
              <a:rPr lang="en-US" sz="3600" dirty="0"/>
              <a:t>- open book p.69, look at the picture and say what the</a:t>
            </a:r>
          </a:p>
          <a:p>
            <a:pPr algn="just">
              <a:lnSpc>
                <a:spcPct val="150000"/>
              </a:lnSpc>
            </a:pPr>
            <a:r>
              <a:rPr lang="en-US" sz="3600" dirty="0"/>
              <a:t>   topic of the project is;</a:t>
            </a:r>
          </a:p>
        </p:txBody>
      </p:sp>
      <p:sp>
        <p:nvSpPr>
          <p:cNvPr id="8" name="TextBox 1"/>
          <p:cNvSpPr txBox="1"/>
          <p:nvPr/>
        </p:nvSpPr>
        <p:spPr>
          <a:xfrm>
            <a:off x="436245" y="3574415"/>
            <a:ext cx="11147425" cy="837473"/>
          </a:xfrm>
          <a:prstGeom prst="rect">
            <a:avLst/>
          </a:prstGeom>
          <a:noFill/>
        </p:spPr>
        <p:txBody>
          <a:bodyPr wrap="square" rtlCol="0">
            <a:spAutoFit/>
          </a:bodyPr>
          <a:lstStyle/>
          <a:p>
            <a:pPr>
              <a:lnSpc>
                <a:spcPct val="150000"/>
              </a:lnSpc>
            </a:pPr>
            <a:r>
              <a:rPr lang="en-US" sz="3600" dirty="0"/>
              <a:t>- work individually  to design a poster;</a:t>
            </a:r>
          </a:p>
        </p:txBody>
      </p:sp>
      <p:sp>
        <p:nvSpPr>
          <p:cNvPr id="13" name="TextBox 1"/>
          <p:cNvSpPr txBox="1"/>
          <p:nvPr/>
        </p:nvSpPr>
        <p:spPr>
          <a:xfrm>
            <a:off x="411480" y="4282300"/>
            <a:ext cx="11147425" cy="837473"/>
          </a:xfrm>
          <a:prstGeom prst="rect">
            <a:avLst/>
          </a:prstGeom>
          <a:noFill/>
        </p:spPr>
        <p:txBody>
          <a:bodyPr wrap="square" rtlCol="0">
            <a:spAutoFit/>
          </a:bodyPr>
          <a:lstStyle/>
          <a:p>
            <a:pPr>
              <a:lnSpc>
                <a:spcPct val="150000"/>
              </a:lnSpc>
            </a:pPr>
            <a:r>
              <a:rPr lang="en-US" sz="3600" dirty="0"/>
              <a:t>- show and present in Lesson 7 – Looking back and Project.</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P spid="13" grpId="0"/>
      <p:bldP spid="1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707887"/>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87293" y="771533"/>
            <a:ext cx="2636668" cy="646331"/>
          </a:xfrm>
          <a:prstGeom prst="rect">
            <a:avLst/>
          </a:prstGeom>
          <a:noFill/>
          <a:effectLst/>
        </p:spPr>
        <p:txBody>
          <a:bodyPr wrap="square" rtlCol="0">
            <a:spAutoFit/>
          </a:bodyPr>
          <a:lstStyle/>
          <a:p>
            <a:r>
              <a:rPr lang="en-US" sz="3600" b="1" dirty="0">
                <a:effectLst>
                  <a:glow rad="88900">
                    <a:schemeClr val="bg1"/>
                  </a:glow>
                </a:effectLst>
                <a:cs typeface="Arial" panose="020B0604020202020204" pitchFamily="34" charset="0"/>
              </a:rPr>
              <a:t>Homework</a:t>
            </a:r>
          </a:p>
        </p:txBody>
      </p:sp>
      <p:sp>
        <p:nvSpPr>
          <p:cNvPr id="16" name="Rounded Rectangle 15"/>
          <p:cNvSpPr/>
          <p:nvPr/>
        </p:nvSpPr>
        <p:spPr>
          <a:xfrm>
            <a:off x="531901" y="847300"/>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584687" y="67256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23643" y="90139"/>
            <a:ext cx="4132696" cy="584775"/>
          </a:xfrm>
          <a:prstGeom prst="rect">
            <a:avLst/>
          </a:prstGeom>
          <a:noFill/>
          <a:effectLst/>
        </p:spPr>
        <p:txBody>
          <a:bodyPr wrap="square" rtlCol="0">
            <a:spAutoFit/>
          </a:bodyPr>
          <a:lstStyle/>
          <a:p>
            <a:r>
              <a:rPr lang="en-US" sz="3200" b="1" dirty="0">
                <a:effectLst>
                  <a:glow rad="88900">
                    <a:schemeClr val="bg1"/>
                  </a:glow>
                </a:effectLst>
                <a:latin typeface="Arial" panose="020B0604020202020204" pitchFamily="34" charset="0"/>
                <a:cs typeface="Arial" panose="020B0604020202020204" pitchFamily="34" charset="0"/>
              </a:rPr>
              <a:t>CONSOLIDATION</a:t>
            </a:r>
          </a:p>
        </p:txBody>
      </p:sp>
      <p:sp>
        <p:nvSpPr>
          <p:cNvPr id="100" name="Text Box 99"/>
          <p:cNvSpPr txBox="1"/>
          <p:nvPr/>
        </p:nvSpPr>
        <p:spPr>
          <a:xfrm>
            <a:off x="380145" y="1527487"/>
            <a:ext cx="11346815" cy="1804670"/>
          </a:xfrm>
          <a:prstGeom prst="rect">
            <a:avLst/>
          </a:prstGeom>
          <a:noFill/>
          <a:ln w="9525">
            <a:noFill/>
          </a:ln>
        </p:spPr>
        <p:txBody>
          <a:bodyPr wrap="square">
            <a:noAutofit/>
          </a:bodyPr>
          <a:lstStyle/>
          <a:p>
            <a:pPr marL="635" indent="-635" algn="just"/>
            <a:r>
              <a:rPr lang="en-US" sz="3000" b="1" dirty="0">
                <a:solidFill>
                  <a:srgbClr val="000000"/>
                </a:solidFill>
                <a:latin typeface="Calibri" panose="020F0502020204030204" pitchFamily="34" charset="0"/>
                <a:cs typeface="Calibri" panose="020F0502020204030204" pitchFamily="34" charset="0"/>
              </a:rPr>
              <a:t>Step 1:</a:t>
            </a:r>
            <a:r>
              <a:rPr lang="en-US" sz="3000" b="0" dirty="0">
                <a:solidFill>
                  <a:srgbClr val="000000"/>
                </a:solidFill>
                <a:latin typeface="Calibri" panose="020F0502020204030204" pitchFamily="34" charset="0"/>
                <a:cs typeface="Calibri" panose="020F0502020204030204" pitchFamily="34" charset="0"/>
              </a:rPr>
              <a:t> Ask the interviewee the questions about his / her life in the past They may ask questions about different aspects of life or focus on one aspect. You can ask the questions as suggested in the project or create their own questions. </a:t>
            </a:r>
          </a:p>
          <a:p>
            <a:pPr marL="635" indent="-635" algn="just"/>
            <a:r>
              <a:rPr lang="en-US" sz="3000" b="1" dirty="0">
                <a:solidFill>
                  <a:srgbClr val="000000"/>
                </a:solidFill>
                <a:latin typeface="Calibri" panose="020F0502020204030204" pitchFamily="34" charset="0"/>
                <a:cs typeface="Calibri" panose="020F0502020204030204" pitchFamily="34" charset="0"/>
              </a:rPr>
              <a:t>For example (with focus on one aspect)</a:t>
            </a:r>
            <a:r>
              <a:rPr lang="en-US" sz="3000" b="0" dirty="0">
                <a:solidFill>
                  <a:srgbClr val="000000"/>
                </a:solidFill>
                <a:latin typeface="Calibri" panose="020F0502020204030204" pitchFamily="34" charset="0"/>
                <a:cs typeface="Calibri" panose="020F0502020204030204" pitchFamily="34" charset="0"/>
              </a:rPr>
              <a:t>:</a:t>
            </a:r>
          </a:p>
        </p:txBody>
      </p:sp>
      <p:sp>
        <p:nvSpPr>
          <p:cNvPr id="2" name="Text Box 1"/>
          <p:cNvSpPr txBox="1"/>
          <p:nvPr/>
        </p:nvSpPr>
        <p:spPr>
          <a:xfrm>
            <a:off x="283421" y="3905539"/>
            <a:ext cx="11259820" cy="2862322"/>
          </a:xfrm>
          <a:prstGeom prst="rect">
            <a:avLst/>
          </a:prstGeom>
          <a:solidFill>
            <a:srgbClr val="FFC000"/>
          </a:solidFill>
          <a:ln w="9525">
            <a:noFill/>
          </a:ln>
        </p:spPr>
        <p:txBody>
          <a:bodyPr wrap="square">
            <a:spAutoFit/>
          </a:bodyPr>
          <a:lstStyle/>
          <a:p>
            <a:pPr marL="635" indent="-635"/>
            <a:r>
              <a:rPr lang="en-US" sz="3000" b="0" dirty="0">
                <a:latin typeface="Calibri" panose="020F0502020204030204" pitchFamily="34" charset="0"/>
                <a:cs typeface="Calibri" panose="020F0502020204030204" pitchFamily="34" charset="0"/>
              </a:rPr>
              <a:t>- What school did you go to?</a:t>
            </a:r>
          </a:p>
          <a:p>
            <a:pPr marL="635" indent="-635"/>
            <a:r>
              <a:rPr lang="en-US" sz="3000" b="0" dirty="0">
                <a:latin typeface="Calibri" panose="020F0502020204030204" pitchFamily="34" charset="0"/>
                <a:cs typeface="Calibri" panose="020F0502020204030204" pitchFamily="34" charset="0"/>
              </a:rPr>
              <a:t>- Did you have to wear a uniform?</a:t>
            </a:r>
          </a:p>
          <a:p>
            <a:pPr marL="635" indent="-635"/>
            <a:r>
              <a:rPr lang="en-US" sz="3000" b="0" dirty="0">
                <a:latin typeface="Calibri" panose="020F0502020204030204" pitchFamily="34" charset="0"/>
                <a:cs typeface="Calibri" panose="020F0502020204030204" pitchFamily="34" charset="0"/>
              </a:rPr>
              <a:t>- What was learning like then?</a:t>
            </a:r>
          </a:p>
          <a:p>
            <a:pPr marL="635" indent="-635"/>
            <a:r>
              <a:rPr lang="en-US" sz="3000" b="0" dirty="0">
                <a:latin typeface="Calibri" panose="020F0502020204030204" pitchFamily="34" charset="0"/>
                <a:cs typeface="Calibri" panose="020F0502020204030204" pitchFamily="34" charset="0"/>
              </a:rPr>
              <a:t>- How do you describe the relationship between teachers and students then?</a:t>
            </a:r>
          </a:p>
          <a:p>
            <a:pPr marL="635" indent="-635"/>
            <a:r>
              <a:rPr lang="en-US" sz="3000" b="0" dirty="0">
                <a:latin typeface="Calibri" panose="020F0502020204030204" pitchFamily="34" charset="0"/>
                <a:cs typeface="Calibri" panose="020F0502020204030204" pitchFamily="34" charset="0"/>
              </a:rPr>
              <a:t>- How did you spend time after school?</a:t>
            </a:r>
          </a:p>
        </p:txBody>
      </p:sp>
      <p:graphicFrame>
        <p:nvGraphicFramePr>
          <p:cNvPr id="3" name="Table 2"/>
          <p:cNvGraphicFramePr/>
          <p:nvPr/>
        </p:nvGraphicFramePr>
        <p:xfrm>
          <a:off x="753110" y="7962900"/>
          <a:ext cx="11259820" cy="4250055"/>
        </p:xfrm>
        <a:graphic>
          <a:graphicData uri="http://schemas.openxmlformats.org/drawingml/2006/table">
            <a:tbl>
              <a:tblPr/>
              <a:tblGrid>
                <a:gridCol w="2847975">
                  <a:extLst>
                    <a:ext uri="{9D8B030D-6E8A-4147-A177-3AD203B41FA5}">
                      <a16:colId xmlns:a16="http://schemas.microsoft.com/office/drawing/2014/main" val="20000"/>
                    </a:ext>
                  </a:extLst>
                </a:gridCol>
                <a:gridCol w="6011545">
                  <a:extLst>
                    <a:ext uri="{9D8B030D-6E8A-4147-A177-3AD203B41FA5}">
                      <a16:colId xmlns:a16="http://schemas.microsoft.com/office/drawing/2014/main" val="20001"/>
                    </a:ext>
                  </a:extLst>
                </a:gridCol>
                <a:gridCol w="2400300">
                  <a:extLst>
                    <a:ext uri="{9D8B030D-6E8A-4147-A177-3AD203B41FA5}">
                      <a16:colId xmlns:a16="http://schemas.microsoft.com/office/drawing/2014/main" val="20002"/>
                    </a:ext>
                  </a:extLst>
                </a:gridCol>
              </a:tblGrid>
              <a:tr h="592455">
                <a:tc>
                  <a:txBody>
                    <a:bodyPr/>
                    <a:lstStyle/>
                    <a:p>
                      <a:pPr indent="0">
                        <a:buNone/>
                      </a:pPr>
                      <a:r>
                        <a:rPr lang="en-US" sz="3000" b="1">
                          <a:latin typeface="Calibri" panose="020F0502020204030204" pitchFamily="34" charset="0"/>
                          <a:cs typeface="Calibri" panose="020F0502020204030204" pitchFamily="34" charset="0"/>
                        </a:rPr>
                        <a:t>Family member</a:t>
                      </a:r>
                      <a:endParaRPr lang="en-US" sz="3000" b="1">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1">
                          <a:latin typeface="Calibri" panose="020F0502020204030204" pitchFamily="34" charset="0"/>
                          <a:cs typeface="Calibri" panose="020F0502020204030204" pitchFamily="34" charset="0"/>
                        </a:rPr>
                        <a:t>Questions</a:t>
                      </a:r>
                      <a:endParaRPr lang="en-US" sz="3000" b="1">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1">
                          <a:latin typeface="Calibri" panose="020F0502020204030204" pitchFamily="34" charset="0"/>
                          <a:cs typeface="Calibri" panose="020F0502020204030204" pitchFamily="34" charset="0"/>
                        </a:rPr>
                        <a:t>Answers</a:t>
                      </a:r>
                      <a:endParaRPr lang="en-US" sz="3000" b="1">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7200">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What school did you goto?</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Did you have to wear a uniform?</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What was learning like then?</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71600">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How do you describe therelationship between teachers and students then?</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914400">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How did you spend time after school?</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bldLvl="0" animBg="1"/>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4" y="966064"/>
            <a:ext cx="2439899" cy="646331"/>
          </a:xfrm>
          <a:prstGeom prst="rect">
            <a:avLst/>
          </a:prstGeom>
          <a:noFill/>
          <a:effectLst/>
        </p:spPr>
        <p:txBody>
          <a:bodyPr wrap="square" rtlCol="0">
            <a:spAutoFit/>
          </a:bodyPr>
          <a:lstStyle/>
          <a:p>
            <a:r>
              <a:rPr lang="en-US" sz="3600" b="1" dirty="0">
                <a:effectLst>
                  <a:glow rad="88900">
                    <a:schemeClr val="bg1"/>
                  </a:glow>
                </a:effectLst>
                <a:cs typeface="Arial" panose="020B0604020202020204" pitchFamily="34" charset="0"/>
              </a:rPr>
              <a:t>Homework</a:t>
            </a:r>
          </a:p>
        </p:txBody>
      </p:sp>
      <p:sp>
        <p:nvSpPr>
          <p:cNvPr id="16" name="Rounded Rectangle 15"/>
          <p:cNvSpPr/>
          <p:nvPr/>
        </p:nvSpPr>
        <p:spPr>
          <a:xfrm>
            <a:off x="576198" y="11131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9832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00" name="Text Box 99"/>
          <p:cNvSpPr txBox="1"/>
          <p:nvPr/>
        </p:nvSpPr>
        <p:spPr>
          <a:xfrm>
            <a:off x="487045" y="1583690"/>
            <a:ext cx="11346815" cy="1804670"/>
          </a:xfrm>
          <a:prstGeom prst="rect">
            <a:avLst/>
          </a:prstGeom>
          <a:noFill/>
          <a:ln w="9525">
            <a:noFill/>
          </a:ln>
        </p:spPr>
        <p:txBody>
          <a:bodyPr wrap="square">
            <a:noAutofit/>
          </a:bodyPr>
          <a:lstStyle/>
          <a:p>
            <a:pPr marL="635" indent="-635" algn="just"/>
            <a:r>
              <a:rPr lang="en-US" sz="3000" b="1" dirty="0">
                <a:solidFill>
                  <a:srgbClr val="000000"/>
                </a:solidFill>
                <a:latin typeface="Calibri" panose="020F0502020204030204" pitchFamily="34" charset="0"/>
                <a:cs typeface="Calibri" panose="020F0502020204030204" pitchFamily="34" charset="0"/>
              </a:rPr>
              <a:t>Step 2: </a:t>
            </a:r>
            <a:r>
              <a:rPr lang="en-US" sz="3000" dirty="0">
                <a:solidFill>
                  <a:srgbClr val="000000"/>
                </a:solidFill>
                <a:latin typeface="Calibri" panose="020F0502020204030204" pitchFamily="34" charset="0"/>
                <a:cs typeface="Calibri" panose="020F0502020204030204" pitchFamily="34" charset="0"/>
              </a:rPr>
              <a:t>Create a table to record their family member’s answers. </a:t>
            </a:r>
          </a:p>
          <a:p>
            <a:pPr marL="635" indent="-635" algn="just"/>
            <a:r>
              <a:rPr lang="en-US" sz="3000" dirty="0">
                <a:solidFill>
                  <a:srgbClr val="000000"/>
                </a:solidFill>
                <a:latin typeface="Calibri" panose="020F0502020204030204" pitchFamily="34" charset="0"/>
                <a:cs typeface="Calibri" panose="020F0502020204030204" pitchFamily="34" charset="0"/>
              </a:rPr>
              <a:t>            The table may look like this:</a:t>
            </a:r>
          </a:p>
        </p:txBody>
      </p:sp>
      <p:graphicFrame>
        <p:nvGraphicFramePr>
          <p:cNvPr id="3" name="Table 2"/>
          <p:cNvGraphicFramePr/>
          <p:nvPr>
            <p:extLst>
              <p:ext uri="{D42A27DB-BD31-4B8C-83A1-F6EECF244321}">
                <p14:modId xmlns:p14="http://schemas.microsoft.com/office/powerpoint/2010/main" val="1290913487"/>
              </p:ext>
            </p:extLst>
          </p:nvPr>
        </p:nvGraphicFramePr>
        <p:xfrm>
          <a:off x="530542" y="2607946"/>
          <a:ext cx="11259820" cy="3593665"/>
        </p:xfrm>
        <a:graphic>
          <a:graphicData uri="http://schemas.openxmlformats.org/drawingml/2006/table">
            <a:tbl>
              <a:tblPr/>
              <a:tblGrid>
                <a:gridCol w="2847975">
                  <a:extLst>
                    <a:ext uri="{9D8B030D-6E8A-4147-A177-3AD203B41FA5}">
                      <a16:colId xmlns:a16="http://schemas.microsoft.com/office/drawing/2014/main" val="20000"/>
                    </a:ext>
                  </a:extLst>
                </a:gridCol>
                <a:gridCol w="6011545">
                  <a:extLst>
                    <a:ext uri="{9D8B030D-6E8A-4147-A177-3AD203B41FA5}">
                      <a16:colId xmlns:a16="http://schemas.microsoft.com/office/drawing/2014/main" val="20001"/>
                    </a:ext>
                  </a:extLst>
                </a:gridCol>
                <a:gridCol w="2400300">
                  <a:extLst>
                    <a:ext uri="{9D8B030D-6E8A-4147-A177-3AD203B41FA5}">
                      <a16:colId xmlns:a16="http://schemas.microsoft.com/office/drawing/2014/main" val="20002"/>
                    </a:ext>
                  </a:extLst>
                </a:gridCol>
              </a:tblGrid>
              <a:tr h="563507">
                <a:tc>
                  <a:txBody>
                    <a:bodyPr/>
                    <a:lstStyle/>
                    <a:p>
                      <a:pPr indent="0">
                        <a:buNone/>
                      </a:pPr>
                      <a:r>
                        <a:rPr lang="en-US" sz="3000" b="1">
                          <a:latin typeface="Calibri" panose="020F0502020204030204" pitchFamily="34" charset="0"/>
                          <a:cs typeface="Calibri" panose="020F0502020204030204" pitchFamily="34" charset="0"/>
                        </a:rPr>
                        <a:t>Family member</a:t>
                      </a:r>
                      <a:endParaRPr lang="en-US" sz="3000" b="1">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1">
                          <a:latin typeface="Calibri" panose="020F0502020204030204" pitchFamily="34" charset="0"/>
                          <a:cs typeface="Calibri" panose="020F0502020204030204" pitchFamily="34" charset="0"/>
                        </a:rPr>
                        <a:t>Questions</a:t>
                      </a:r>
                      <a:endParaRPr lang="en-US" sz="3000" b="1">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1">
                          <a:latin typeface="Calibri" panose="020F0502020204030204" pitchFamily="34" charset="0"/>
                          <a:cs typeface="Calibri" panose="020F0502020204030204" pitchFamily="34" charset="0"/>
                        </a:rPr>
                        <a:t>Answers</a:t>
                      </a:r>
                      <a:endParaRPr lang="en-US" sz="3000" b="1">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34860">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What school did you goto?</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4860">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Did you have to wear a uniform?</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4860">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What was learning like then?</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12795">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How do you describe therelationship between teachers and students then?</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45763">
                <a:tc>
                  <a:txBody>
                    <a:bodyPr/>
                    <a:lstStyle/>
                    <a:p>
                      <a:pPr indent="0">
                        <a:buNone/>
                      </a:pPr>
                      <a:r>
                        <a:rPr lang="en-US" sz="3000" b="0">
                          <a:latin typeface="Calibri" panose="020F0502020204030204" pitchFamily="34" charset="0"/>
                          <a:cs typeface="Calibri" panose="020F0502020204030204" pitchFamily="34" charset="0"/>
                        </a:rPr>
                        <a:t> </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a:buNone/>
                      </a:pPr>
                      <a:r>
                        <a:rPr lang="en-US" sz="3000" b="0">
                          <a:latin typeface="Calibri" panose="020F0502020204030204" pitchFamily="34" charset="0"/>
                          <a:cs typeface="Calibri" panose="020F0502020204030204" pitchFamily="34" charset="0"/>
                        </a:rPr>
                        <a:t>How did you spend time after school?</a:t>
                      </a:r>
                      <a:endParaRPr lang="en-US" sz="3000" b="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sz="3000" b="0" dirty="0">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4" y="1044783"/>
            <a:ext cx="2590370" cy="646331"/>
          </a:xfrm>
          <a:prstGeom prst="rect">
            <a:avLst/>
          </a:prstGeom>
          <a:noFill/>
          <a:effectLst/>
        </p:spPr>
        <p:txBody>
          <a:bodyPr wrap="square" rtlCol="0">
            <a:spAutoFit/>
          </a:bodyPr>
          <a:lstStyle/>
          <a:p>
            <a:r>
              <a:rPr lang="en-US" sz="3600" b="1" dirty="0">
                <a:effectLst>
                  <a:glow rad="88900">
                    <a:schemeClr val="bg1"/>
                  </a:glow>
                </a:effectLst>
                <a:cs typeface="Arial" panose="020B0604020202020204" pitchFamily="34" charset="0"/>
              </a:rPr>
              <a:t>Homework</a:t>
            </a:r>
          </a:p>
        </p:txBody>
      </p:sp>
      <p:sp>
        <p:nvSpPr>
          <p:cNvPr id="16" name="Rounded Rectangle 15"/>
          <p:cNvSpPr/>
          <p:nvPr/>
        </p:nvSpPr>
        <p:spPr>
          <a:xfrm>
            <a:off x="576198" y="11131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9832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00" name="Text Box 99"/>
          <p:cNvSpPr txBox="1"/>
          <p:nvPr/>
        </p:nvSpPr>
        <p:spPr>
          <a:xfrm>
            <a:off x="487067" y="1797606"/>
            <a:ext cx="11346815" cy="1804670"/>
          </a:xfrm>
          <a:prstGeom prst="rect">
            <a:avLst/>
          </a:prstGeom>
          <a:noFill/>
          <a:ln w="9525">
            <a:noFill/>
          </a:ln>
        </p:spPr>
        <p:txBody>
          <a:bodyPr wrap="square">
            <a:noAutofit/>
          </a:bodyPr>
          <a:lstStyle/>
          <a:p>
            <a:pPr marL="635" indent="-635" algn="just"/>
            <a:r>
              <a:rPr lang="en-US" sz="3200" b="1" dirty="0">
                <a:solidFill>
                  <a:srgbClr val="000000"/>
                </a:solidFill>
                <a:latin typeface="Calibri" panose="020F0502020204030204" pitchFamily="34" charset="0"/>
                <a:cs typeface="Calibri" panose="020F0502020204030204" pitchFamily="34" charset="0"/>
              </a:rPr>
              <a:t>Step 3: </a:t>
            </a:r>
            <a:r>
              <a:rPr lang="en-US" sz="3200" dirty="0">
                <a:solidFill>
                  <a:srgbClr val="000000"/>
                </a:solidFill>
                <a:latin typeface="Calibri" panose="020F0502020204030204" pitchFamily="34" charset="0"/>
                <a:cs typeface="Calibri" panose="020F0502020204030204" pitchFamily="34" charset="0"/>
              </a:rPr>
              <a:t> Make the poster.</a:t>
            </a:r>
          </a:p>
          <a:p>
            <a:pPr marL="635" indent="-635" algn="just"/>
            <a:r>
              <a:rPr lang="en-US" sz="3200" b="1" u="sng" dirty="0">
                <a:solidFill>
                  <a:srgbClr val="000000"/>
                </a:solidFill>
                <a:latin typeface="Calibri" panose="020F0502020204030204" pitchFamily="34" charset="0"/>
                <a:cs typeface="Calibri" panose="020F0502020204030204" pitchFamily="34" charset="0"/>
              </a:rPr>
              <a:t>For the text:</a:t>
            </a:r>
            <a:r>
              <a:rPr lang="en-US" sz="3200" dirty="0">
                <a:solidFill>
                  <a:srgbClr val="000000"/>
                </a:solidFill>
                <a:latin typeface="Calibri" panose="020F0502020204030204" pitchFamily="34" charset="0"/>
                <a:cs typeface="Calibri" panose="020F0502020204030204" pitchFamily="34" charset="0"/>
              </a:rPr>
              <a:t> You choose only the key information to present in your poster. They must be in short form. The findings should be grouped and presented according to the order of the questions asked.</a:t>
            </a:r>
          </a:p>
          <a:p>
            <a:pPr marL="635" indent="-635" algn="just"/>
            <a:r>
              <a:rPr lang="en-US" sz="3200" b="1" u="sng" dirty="0">
                <a:solidFill>
                  <a:srgbClr val="000000"/>
                </a:solidFill>
                <a:latin typeface="Calibri" panose="020F0502020204030204" pitchFamily="34" charset="0"/>
                <a:cs typeface="Calibri" panose="020F0502020204030204" pitchFamily="34" charset="0"/>
              </a:rPr>
              <a:t>For the pictures:</a:t>
            </a:r>
            <a:r>
              <a:rPr lang="en-US" sz="3200" dirty="0">
                <a:solidFill>
                  <a:srgbClr val="000000"/>
                </a:solidFill>
                <a:latin typeface="Calibri" panose="020F0502020204030204" pitchFamily="34" charset="0"/>
                <a:cs typeface="Calibri" panose="020F0502020204030204" pitchFamily="34" charset="0"/>
              </a:rPr>
              <a:t> You may have pictures of the family member individually or with family. Whatever they are, they must illustrate the information in the poster.</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4" y="1113661"/>
            <a:ext cx="2416749" cy="646331"/>
          </a:xfrm>
          <a:prstGeom prst="rect">
            <a:avLst/>
          </a:prstGeom>
          <a:noFill/>
          <a:effectLst/>
        </p:spPr>
        <p:txBody>
          <a:bodyPr wrap="square" rtlCol="0">
            <a:spAutoFit/>
          </a:bodyPr>
          <a:lstStyle/>
          <a:p>
            <a:r>
              <a:rPr lang="en-US" sz="3600" b="1" dirty="0">
                <a:effectLst>
                  <a:glow rad="88900">
                    <a:schemeClr val="bg1"/>
                  </a:glow>
                </a:effectLst>
                <a:cs typeface="Arial" panose="020B0604020202020204" pitchFamily="34" charset="0"/>
              </a:rPr>
              <a:t>Homework</a:t>
            </a:r>
          </a:p>
        </p:txBody>
      </p:sp>
      <p:sp>
        <p:nvSpPr>
          <p:cNvPr id="16" name="Rounded Rectangle 15"/>
          <p:cNvSpPr/>
          <p:nvPr/>
        </p:nvSpPr>
        <p:spPr>
          <a:xfrm>
            <a:off x="576198" y="11131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9832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00" name="Text Box 99"/>
          <p:cNvSpPr txBox="1"/>
          <p:nvPr/>
        </p:nvSpPr>
        <p:spPr>
          <a:xfrm>
            <a:off x="576198" y="1948212"/>
            <a:ext cx="11346815" cy="1804670"/>
          </a:xfrm>
          <a:prstGeom prst="rect">
            <a:avLst/>
          </a:prstGeom>
          <a:noFill/>
          <a:ln w="9525">
            <a:noFill/>
          </a:ln>
        </p:spPr>
        <p:txBody>
          <a:bodyPr wrap="square">
            <a:noAutofit/>
          </a:bodyPr>
          <a:lstStyle/>
          <a:p>
            <a:pPr marL="635" indent="-635" algn="just"/>
            <a:r>
              <a:rPr lang="en-US" sz="3200" b="1" dirty="0">
                <a:solidFill>
                  <a:srgbClr val="000000"/>
                </a:solidFill>
                <a:latin typeface="Calibri" panose="020F0502020204030204" pitchFamily="34" charset="0"/>
                <a:cs typeface="Calibri" panose="020F0502020204030204" pitchFamily="34" charset="0"/>
              </a:rPr>
              <a:t>Step 4: </a:t>
            </a:r>
            <a:r>
              <a:rPr lang="en-US" sz="3200" dirty="0">
                <a:solidFill>
                  <a:srgbClr val="000000"/>
                </a:solidFill>
                <a:latin typeface="Calibri" panose="020F0502020204030204" pitchFamily="34" charset="0"/>
                <a:cs typeface="Calibri" panose="020F0502020204030204" pitchFamily="34" charset="0"/>
              </a:rPr>
              <a:t> How to report:</a:t>
            </a:r>
          </a:p>
          <a:p>
            <a:pPr marL="635" indent="-635" algn="just"/>
            <a:r>
              <a:rPr lang="en-US" sz="3200" dirty="0">
                <a:solidFill>
                  <a:srgbClr val="000000"/>
                </a:solidFill>
                <a:latin typeface="Calibri" panose="020F0502020204030204" pitchFamily="34" charset="0"/>
                <a:cs typeface="Calibri" panose="020F0502020204030204" pitchFamily="34" charset="0"/>
              </a:rPr>
              <a:t>I have interviewed my ______ about his / her life in the past </a:t>
            </a:r>
          </a:p>
          <a:p>
            <a:pPr marL="635" indent="-635" algn="just"/>
            <a:r>
              <a:rPr lang="en-US" sz="3200" dirty="0">
                <a:solidFill>
                  <a:srgbClr val="000000"/>
                </a:solidFill>
                <a:latin typeface="Calibri" panose="020F0502020204030204" pitchFamily="34" charset="0"/>
                <a:cs typeface="Calibri" panose="020F0502020204030204" pitchFamily="34" charset="0"/>
              </a:rPr>
              <a:t>when he / she was my age. Here are the findings.</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048000" y="5970195"/>
            <a:ext cx="6096000" cy="646331"/>
          </a:xfrm>
          <a:prstGeom prst="rect">
            <a:avLst/>
          </a:prstGeom>
        </p:spPr>
        <p:txBody>
          <a:bodyPr>
            <a:spAutoFit/>
          </a:bodyPr>
          <a:lstStyle/>
          <a:p>
            <a:pPr algn="ctr"/>
            <a:r>
              <a:rPr lang="en-GB" b="1">
                <a:solidFill>
                  <a:schemeClr val="bg1"/>
                </a:solidFill>
                <a:latin typeface="Calibri" panose="020F0502020204030204" pitchFamily="34" charset="0"/>
              </a:rPr>
              <a:t>Website: </a:t>
            </a:r>
            <a:r>
              <a:rPr lang="en-GB" b="1" i="1">
                <a:solidFill>
                  <a:schemeClr val="bg1"/>
                </a:solidFill>
                <a:latin typeface="Calibri" panose="020F0502020204030204" pitchFamily="34" charset="0"/>
              </a:rPr>
              <a:t>hoclieu.vn</a:t>
            </a:r>
            <a:endParaRPr lang="en-GB">
              <a:solidFill>
                <a:schemeClr val="bg1"/>
              </a:solidFill>
            </a:endParaRPr>
          </a:p>
          <a:p>
            <a:pPr algn="ctr"/>
            <a:r>
              <a:rPr lang="en-GB" b="1">
                <a:solidFill>
                  <a:schemeClr val="bg1"/>
                </a:solidFill>
                <a:latin typeface="Calibri" panose="020F0502020204030204" pitchFamily="34" charset="0"/>
              </a:rPr>
              <a:t>Fanpage: </a:t>
            </a:r>
            <a:r>
              <a:rPr lang="en-GB" b="1" i="1">
                <a:solidFill>
                  <a:schemeClr val="bg1"/>
                </a:solidFill>
                <a:latin typeface="Calibri" panose="020F0502020204030204" pitchFamily="34" charset="0"/>
              </a:rPr>
              <a:t>facebook.com/www.tienganhglobalsuccess.vn/</a:t>
            </a:r>
            <a:endParaRPr lang="en-GB">
              <a:solidFill>
                <a:schemeClr val="bg1"/>
              </a:solidFill>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1271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1</a:t>
            </a:r>
          </a:p>
        </p:txBody>
      </p:sp>
      <p:pic>
        <p:nvPicPr>
          <p:cNvPr id="2" name="Content Placeholder 1" descr="giphy"/>
          <p:cNvPicPr>
            <a:picLocks noGrp="1" noChangeAspect="1"/>
          </p:cNvPicPr>
          <p:nvPr>
            <p:ph idx="1"/>
          </p:nvPr>
        </p:nvPicPr>
        <p:blipFill>
          <a:blip r:embed="rId3"/>
          <a:stretch>
            <a:fillRect/>
          </a:stretch>
        </p:blipFill>
        <p:spPr>
          <a:xfrm>
            <a:off x="57785" y="1757045"/>
            <a:ext cx="3862070" cy="3862070"/>
          </a:xfrm>
          <a:prstGeom prst="rect">
            <a:avLst/>
          </a:prstGeom>
        </p:spPr>
      </p:pic>
      <p:sp>
        <p:nvSpPr>
          <p:cNvPr id="4" name="TextBox 11"/>
          <p:cNvSpPr txBox="1"/>
          <p:nvPr/>
        </p:nvSpPr>
        <p:spPr>
          <a:xfrm>
            <a:off x="5052695" y="1214120"/>
            <a:ext cx="3747770" cy="922020"/>
          </a:xfrm>
          <a:prstGeom prst="rect">
            <a:avLst/>
          </a:prstGeom>
          <a:solidFill>
            <a:srgbClr val="FFFF00"/>
          </a:solidFill>
        </p:spPr>
        <p:txBody>
          <a:bodyPr wrap="square" rtlCol="0">
            <a:spAutoFit/>
          </a:bodyPr>
          <a:lstStyle/>
          <a:p>
            <a:pPr algn="ctr">
              <a:lnSpc>
                <a:spcPct val="150000"/>
              </a:lnSpc>
            </a:pPr>
            <a:r>
              <a:rPr lang="en-US" sz="3600" b="1" dirty="0">
                <a:solidFill>
                  <a:srgbClr val="FF0000"/>
                </a:solidFill>
              </a:rPr>
              <a:t>EXPERIENCES</a:t>
            </a:r>
          </a:p>
        </p:txBody>
      </p:sp>
      <p:sp>
        <p:nvSpPr>
          <p:cNvPr id="100" name="Text Box 99"/>
          <p:cNvSpPr txBox="1"/>
          <p:nvPr/>
        </p:nvSpPr>
        <p:spPr>
          <a:xfrm>
            <a:off x="4513006" y="2274570"/>
            <a:ext cx="7595272" cy="1383665"/>
          </a:xfrm>
          <a:prstGeom prst="rect">
            <a:avLst/>
          </a:prstGeom>
          <a:noFill/>
          <a:ln w="9525">
            <a:noFill/>
          </a:ln>
        </p:spPr>
        <p:txBody>
          <a:bodyPr wrap="square">
            <a:spAutoFit/>
          </a:bodyPr>
          <a:lstStyle/>
          <a:p>
            <a:pPr marL="635" indent="-635"/>
            <a:r>
              <a:rPr lang="en-US" sz="2800" b="0">
                <a:solidFill>
                  <a:srgbClr val="231F20"/>
                </a:solidFill>
                <a:latin typeface="Times New Roman" panose="02020603050405020304" pitchFamily="18" charset="0"/>
              </a:rPr>
              <a:t>Take turns to write any words and phrases  about the kind of experience and the adjectives describing experiences on the board</a:t>
            </a:r>
          </a:p>
        </p:txBody>
      </p:sp>
      <p:sp>
        <p:nvSpPr>
          <p:cNvPr id="5" name="Text Box 4"/>
          <p:cNvSpPr txBox="1"/>
          <p:nvPr/>
        </p:nvSpPr>
        <p:spPr>
          <a:xfrm>
            <a:off x="4513006" y="3658235"/>
            <a:ext cx="7382449" cy="953135"/>
          </a:xfrm>
          <a:prstGeom prst="rect">
            <a:avLst/>
          </a:prstGeom>
          <a:noFill/>
          <a:ln w="9525">
            <a:noFill/>
          </a:ln>
        </p:spPr>
        <p:txBody>
          <a:bodyPr wrap="square">
            <a:spAutoFit/>
          </a:bodyPr>
          <a:lstStyle/>
          <a:p>
            <a:pPr marL="635" indent="-635"/>
            <a:r>
              <a:rPr lang="en-US" sz="2800" b="1" u="sng" dirty="0">
                <a:solidFill>
                  <a:srgbClr val="231F20"/>
                </a:solidFill>
                <a:latin typeface="Times New Roman" panose="02020603050405020304" pitchFamily="18" charset="0"/>
              </a:rPr>
              <a:t>For example:</a:t>
            </a:r>
            <a:r>
              <a:rPr lang="en-US" sz="2800" b="0" dirty="0">
                <a:solidFill>
                  <a:srgbClr val="231F20"/>
                </a:solidFill>
                <a:latin typeface="Times New Roman" panose="02020603050405020304" pitchFamily="18" charset="0"/>
              </a:rPr>
              <a:t> </a:t>
            </a:r>
          </a:p>
          <a:p>
            <a:pPr marL="635" indent="-635"/>
            <a:r>
              <a:rPr lang="en-US" sz="2800" b="0" dirty="0">
                <a:solidFill>
                  <a:srgbClr val="231F20"/>
                </a:solidFill>
                <a:latin typeface="Times New Roman" panose="02020603050405020304" pitchFamily="18" charset="0"/>
              </a:rPr>
              <a:t>a learning experience, a frightening experience</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100" grpId="0"/>
      <p:bldP spid="100" grpId="1"/>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2" name="Group 21"/>
          <p:cNvGrpSpPr>
            <a:grpSpLocks noGrp="1" noUngrp="1" noRot="1" noChangeAspect="1" noMove="1" noResize="1"/>
          </p:cNvGrpSpPr>
          <p:nvPr/>
        </p:nvGrpSpPr>
        <p:grpSpPr>
          <a:xfrm>
            <a:off x="0" y="2095500"/>
            <a:ext cx="4466590" cy="3869055"/>
            <a:chOff x="-19221" y="197691"/>
            <a:chExt cx="5378624" cy="6402614"/>
          </a:xfrm>
        </p:grpSpPr>
        <p:sp>
          <p:nvSpPr>
            <p:cNvPr id="23" name="Freeform: Shape 22"/>
            <p:cNvSpPr/>
            <p:nvPr/>
          </p:nvSpPr>
          <p:spPr>
            <a:xfrm>
              <a:off x="-19221" y="251144"/>
              <a:ext cx="5187198" cy="6239661"/>
            </a:xfrm>
            <a:custGeom>
              <a:avLst/>
              <a:gdLst>
                <a:gd name="connsiteX0" fmla="*/ 2011811 w 5187198"/>
                <a:gd name="connsiteY0" fmla="*/ 4 h 6239661"/>
                <a:gd name="connsiteX1" fmla="*/ 2617011 w 5187198"/>
                <a:gd name="connsiteY1" fmla="*/ 70590 h 6239661"/>
                <a:gd name="connsiteX2" fmla="*/ 2690321 w 5187198"/>
                <a:gd name="connsiteY2" fmla="*/ 88146 h 6239661"/>
                <a:gd name="connsiteX3" fmla="*/ 2726863 w 5187198"/>
                <a:gd name="connsiteY3" fmla="*/ 97127 h 6239661"/>
                <a:gd name="connsiteX4" fmla="*/ 2762951 w 5187198"/>
                <a:gd name="connsiteY4" fmla="*/ 107375 h 6239661"/>
                <a:gd name="connsiteX5" fmla="*/ 2834843 w 5187198"/>
                <a:gd name="connsiteY5" fmla="*/ 128493 h 6239661"/>
                <a:gd name="connsiteX6" fmla="*/ 2906574 w 5187198"/>
                <a:gd name="connsiteY6" fmla="*/ 151076 h 6239661"/>
                <a:gd name="connsiteX7" fmla="*/ 3049504 w 5187198"/>
                <a:gd name="connsiteY7" fmla="*/ 202124 h 6239661"/>
                <a:gd name="connsiteX8" fmla="*/ 3189518 w 5187198"/>
                <a:gd name="connsiteY8" fmla="*/ 260159 h 6239661"/>
                <a:gd name="connsiteX9" fmla="*/ 3326048 w 5187198"/>
                <a:gd name="connsiteY9" fmla="*/ 325143 h 6239661"/>
                <a:gd name="connsiteX10" fmla="*/ 3459166 w 5187198"/>
                <a:gd name="connsiteY10" fmla="*/ 395936 h 6239661"/>
                <a:gd name="connsiteX11" fmla="*/ 3588578 w 5187198"/>
                <a:gd name="connsiteY11" fmla="*/ 472343 h 6239661"/>
                <a:gd name="connsiteX12" fmla="*/ 3651864 w 5187198"/>
                <a:gd name="connsiteY12" fmla="*/ 512600 h 6239661"/>
                <a:gd name="connsiteX13" fmla="*/ 3714514 w 5187198"/>
                <a:gd name="connsiteY13" fmla="*/ 553499 h 6239661"/>
                <a:gd name="connsiteX14" fmla="*/ 4181221 w 5187198"/>
                <a:gd name="connsiteY14" fmla="*/ 922912 h 6239661"/>
                <a:gd name="connsiteX15" fmla="*/ 4582963 w 5187198"/>
                <a:gd name="connsiteY15" fmla="*/ 1358264 h 6239661"/>
                <a:gd name="connsiteX16" fmla="*/ 4670721 w 5187198"/>
                <a:gd name="connsiteY16" fmla="*/ 1477644 h 6239661"/>
                <a:gd name="connsiteX17" fmla="*/ 4752378 w 5187198"/>
                <a:gd name="connsiteY17" fmla="*/ 1601187 h 6239661"/>
                <a:gd name="connsiteX18" fmla="*/ 4772168 w 5187198"/>
                <a:gd name="connsiteY18" fmla="*/ 1632456 h 6239661"/>
                <a:gd name="connsiteX19" fmla="*/ 4782117 w 5187198"/>
                <a:gd name="connsiteY19" fmla="*/ 1648104 h 6239661"/>
                <a:gd name="connsiteX20" fmla="*/ 4791381 w 5187198"/>
                <a:gd name="connsiteY20" fmla="*/ 1664150 h 6239661"/>
                <a:gd name="connsiteX21" fmla="*/ 4828190 w 5187198"/>
                <a:gd name="connsiteY21" fmla="*/ 1728379 h 6239661"/>
                <a:gd name="connsiteX22" fmla="*/ 4864832 w 5187198"/>
                <a:gd name="connsiteY22" fmla="*/ 1792796 h 6239661"/>
                <a:gd name="connsiteX23" fmla="*/ 4899201 w 5187198"/>
                <a:gd name="connsiteY23" fmla="*/ 1858342 h 6239661"/>
                <a:gd name="connsiteX24" fmla="*/ 4933266 w 5187198"/>
                <a:gd name="connsiteY24" fmla="*/ 1924155 h 6239661"/>
                <a:gd name="connsiteX25" fmla="*/ 4964403 w 5187198"/>
                <a:gd name="connsiteY25" fmla="*/ 1991384 h 6239661"/>
                <a:gd name="connsiteX26" fmla="*/ 4995019 w 5187198"/>
                <a:gd name="connsiteY26" fmla="*/ 2058823 h 6239661"/>
                <a:gd name="connsiteX27" fmla="*/ 5021999 w 5187198"/>
                <a:gd name="connsiteY27" fmla="*/ 2127723 h 6239661"/>
                <a:gd name="connsiteX28" fmla="*/ 5048321 w 5187198"/>
                <a:gd name="connsiteY28" fmla="*/ 2196908 h 6239661"/>
                <a:gd name="connsiteX29" fmla="*/ 5070546 w 5187198"/>
                <a:gd name="connsiteY29" fmla="*/ 2267547 h 6239661"/>
                <a:gd name="connsiteX30" fmla="*/ 5092171 w 5187198"/>
                <a:gd name="connsiteY30" fmla="*/ 2338256 h 6239661"/>
                <a:gd name="connsiteX31" fmla="*/ 5110305 w 5187198"/>
                <a:gd name="connsiteY31" fmla="*/ 2409886 h 6239661"/>
                <a:gd name="connsiteX32" fmla="*/ 5186393 w 5187198"/>
                <a:gd name="connsiteY32" fmla="*/ 2992022 h 6239661"/>
                <a:gd name="connsiteX33" fmla="*/ 5149045 w 5187198"/>
                <a:gd name="connsiteY33" fmla="*/ 3571816 h 6239661"/>
                <a:gd name="connsiteX34" fmla="*/ 5126572 w 5187198"/>
                <a:gd name="connsiteY34" fmla="*/ 3714520 h 6239661"/>
                <a:gd name="connsiteX35" fmla="*/ 5099067 w 5187198"/>
                <a:gd name="connsiteY35" fmla="*/ 3856108 h 6239661"/>
                <a:gd name="connsiteX36" fmla="*/ 5095699 w 5187198"/>
                <a:gd name="connsiteY36" fmla="*/ 3873868 h 6239661"/>
                <a:gd name="connsiteX37" fmla="*/ 5091573 w 5187198"/>
                <a:gd name="connsiteY37" fmla="*/ 3891426 h 6239661"/>
                <a:gd name="connsiteX38" fmla="*/ 5083324 w 5187198"/>
                <a:gd name="connsiteY38" fmla="*/ 3926541 h 6239661"/>
                <a:gd name="connsiteX39" fmla="*/ 5067256 w 5187198"/>
                <a:gd name="connsiteY39" fmla="*/ 3996889 h 6239661"/>
                <a:gd name="connsiteX40" fmla="*/ 5059194 w 5187198"/>
                <a:gd name="connsiteY40" fmla="*/ 4032171 h 6239661"/>
                <a:gd name="connsiteX41" fmla="*/ 5049522 w 5187198"/>
                <a:gd name="connsiteY41" fmla="*/ 4067833 h 6239661"/>
                <a:gd name="connsiteX42" fmla="*/ 5040067 w 5187198"/>
                <a:gd name="connsiteY42" fmla="*/ 4103553 h 6239661"/>
                <a:gd name="connsiteX43" fmla="*/ 5028960 w 5187198"/>
                <a:gd name="connsiteY43" fmla="*/ 4138946 h 6239661"/>
                <a:gd name="connsiteX44" fmla="*/ 4917351 w 5187198"/>
                <a:gd name="connsiteY44" fmla="*/ 4417041 h 6239661"/>
                <a:gd name="connsiteX45" fmla="*/ 4756163 w 5187198"/>
                <a:gd name="connsiteY45" fmla="*/ 4676402 h 6239661"/>
                <a:gd name="connsiteX46" fmla="*/ 4322493 w 5187198"/>
                <a:gd name="connsiteY46" fmla="*/ 5105604 h 6239661"/>
                <a:gd name="connsiteX47" fmla="*/ 3840510 w 5187198"/>
                <a:gd name="connsiteY47" fmla="*/ 5429590 h 6239661"/>
                <a:gd name="connsiteX48" fmla="*/ 3606447 w 5187198"/>
                <a:gd name="connsiteY48" fmla="*/ 5572862 h 6239661"/>
                <a:gd name="connsiteX49" fmla="*/ 3488814 w 5187198"/>
                <a:gd name="connsiteY49" fmla="*/ 5647178 h 6239661"/>
                <a:gd name="connsiteX50" fmla="*/ 3365864 w 5187198"/>
                <a:gd name="connsiteY50" fmla="*/ 5722735 h 6239661"/>
                <a:gd name="connsiteX51" fmla="*/ 2839486 w 5187198"/>
                <a:gd name="connsiteY51" fmla="*/ 5999120 h 6239661"/>
                <a:gd name="connsiteX52" fmla="*/ 2242423 w 5187198"/>
                <a:gd name="connsiteY52" fmla="*/ 6192346 h 6239661"/>
                <a:gd name="connsiteX53" fmla="*/ 1589380 w 5187198"/>
                <a:gd name="connsiteY53" fmla="*/ 6230657 h 6239661"/>
                <a:gd name="connsiteX54" fmla="*/ 1548244 w 5187198"/>
                <a:gd name="connsiteY54" fmla="*/ 6226706 h 6239661"/>
                <a:gd name="connsiteX55" fmla="*/ 1507348 w 5187198"/>
                <a:gd name="connsiteY55" fmla="*/ 6221428 h 6239661"/>
                <a:gd name="connsiteX56" fmla="*/ 1466401 w 5187198"/>
                <a:gd name="connsiteY56" fmla="*/ 6215904 h 6239661"/>
                <a:gd name="connsiteX57" fmla="*/ 1425773 w 5187198"/>
                <a:gd name="connsiteY57" fmla="*/ 6209191 h 6239661"/>
                <a:gd name="connsiteX58" fmla="*/ 1344960 w 5187198"/>
                <a:gd name="connsiteY58" fmla="*/ 6193681 h 6239661"/>
                <a:gd name="connsiteX59" fmla="*/ 1265007 w 5187198"/>
                <a:gd name="connsiteY59" fmla="*/ 6175388 h 6239661"/>
                <a:gd name="connsiteX60" fmla="*/ 1225415 w 5187198"/>
                <a:gd name="connsiteY60" fmla="*/ 6165243 h 6239661"/>
                <a:gd name="connsiteX61" fmla="*/ 1186567 w 5187198"/>
                <a:gd name="connsiteY61" fmla="*/ 6154486 h 6239661"/>
                <a:gd name="connsiteX62" fmla="*/ 1111158 w 5187198"/>
                <a:gd name="connsiteY62" fmla="*/ 6130918 h 6239661"/>
                <a:gd name="connsiteX63" fmla="*/ 1035915 w 5187198"/>
                <a:gd name="connsiteY63" fmla="*/ 6107163 h 6239661"/>
                <a:gd name="connsiteX64" fmla="*/ 961579 w 5187198"/>
                <a:gd name="connsiteY64" fmla="*/ 6079594 h 6239661"/>
                <a:gd name="connsiteX65" fmla="*/ 395297 w 5187198"/>
                <a:gd name="connsiteY65" fmla="*/ 5792812 h 6239661"/>
                <a:gd name="connsiteX66" fmla="*/ 265239 w 5187198"/>
                <a:gd name="connsiteY66" fmla="*/ 5701511 h 6239661"/>
                <a:gd name="connsiteX67" fmla="*/ 233756 w 5187198"/>
                <a:gd name="connsiteY67" fmla="*/ 5677542 h 6239661"/>
                <a:gd name="connsiteX68" fmla="*/ 202800 w 5187198"/>
                <a:gd name="connsiteY68" fmla="*/ 5652902 h 6239661"/>
                <a:gd name="connsiteX69" fmla="*/ 140918 w 5187198"/>
                <a:gd name="connsiteY69" fmla="*/ 5603515 h 6239661"/>
                <a:gd name="connsiteX70" fmla="*/ 110625 w 5187198"/>
                <a:gd name="connsiteY70" fmla="*/ 5578127 h 6239661"/>
                <a:gd name="connsiteX71" fmla="*/ 95631 w 5187198"/>
                <a:gd name="connsiteY71" fmla="*/ 5565299 h 6239661"/>
                <a:gd name="connsiteX72" fmla="*/ 81966 w 5187198"/>
                <a:gd name="connsiteY72" fmla="*/ 5550973 h 6239661"/>
                <a:gd name="connsiteX73" fmla="*/ 27991 w 5187198"/>
                <a:gd name="connsiteY73" fmla="*/ 5493272 h 6239661"/>
                <a:gd name="connsiteX74" fmla="*/ 1454 w 5187198"/>
                <a:gd name="connsiteY74" fmla="*/ 5464252 h 6239661"/>
                <a:gd name="connsiteX75" fmla="*/ 0 w 5187198"/>
                <a:gd name="connsiteY75" fmla="*/ 5462518 h 6239661"/>
                <a:gd name="connsiteX76" fmla="*/ 0 w 5187198"/>
                <a:gd name="connsiteY76" fmla="*/ 4720187 h 6239661"/>
                <a:gd name="connsiteX77" fmla="*/ 109684 w 5187198"/>
                <a:gd name="connsiteY77" fmla="*/ 4836724 h 6239661"/>
                <a:gd name="connsiteX78" fmla="*/ 306959 w 5187198"/>
                <a:gd name="connsiteY78" fmla="*/ 5007200 h 6239661"/>
                <a:gd name="connsiteX79" fmla="*/ 358101 w 5187198"/>
                <a:gd name="connsiteY79" fmla="*/ 5046057 h 6239661"/>
                <a:gd name="connsiteX80" fmla="*/ 383328 w 5187198"/>
                <a:gd name="connsiteY80" fmla="*/ 5065684 h 6239661"/>
                <a:gd name="connsiteX81" fmla="*/ 409503 w 5187198"/>
                <a:gd name="connsiteY81" fmla="*/ 5083942 h 6239661"/>
                <a:gd name="connsiteX82" fmla="*/ 461889 w 5187198"/>
                <a:gd name="connsiteY82" fmla="*/ 5119888 h 6239661"/>
                <a:gd name="connsiteX83" fmla="*/ 474883 w 5187198"/>
                <a:gd name="connsiteY83" fmla="*/ 5128933 h 6239661"/>
                <a:gd name="connsiteX84" fmla="*/ 486410 w 5187198"/>
                <a:gd name="connsiteY84" fmla="*/ 5139557 h 6239661"/>
                <a:gd name="connsiteX85" fmla="*/ 510852 w 5187198"/>
                <a:gd name="connsiteY85" fmla="*/ 5159089 h 6239661"/>
                <a:gd name="connsiteX86" fmla="*/ 560653 w 5187198"/>
                <a:gd name="connsiteY86" fmla="*/ 5196893 h 6239661"/>
                <a:gd name="connsiteX87" fmla="*/ 585485 w 5187198"/>
                <a:gd name="connsiteY87" fmla="*/ 5215834 h 6239661"/>
                <a:gd name="connsiteX88" fmla="*/ 610707 w 5187198"/>
                <a:gd name="connsiteY88" fmla="*/ 5234185 h 6239661"/>
                <a:gd name="connsiteX89" fmla="*/ 714768 w 5187198"/>
                <a:gd name="connsiteY89" fmla="*/ 5303103 h 6239661"/>
                <a:gd name="connsiteX90" fmla="*/ 1166634 w 5187198"/>
                <a:gd name="connsiteY90" fmla="*/ 5513322 h 6239661"/>
                <a:gd name="connsiteX91" fmla="*/ 1225991 w 5187198"/>
                <a:gd name="connsiteY91" fmla="*/ 5533632 h 6239661"/>
                <a:gd name="connsiteX92" fmla="*/ 1286680 w 5187198"/>
                <a:gd name="connsiteY92" fmla="*/ 5550705 h 6239661"/>
                <a:gd name="connsiteX93" fmla="*/ 1347310 w 5187198"/>
                <a:gd name="connsiteY93" fmla="*/ 5567995 h 6239661"/>
                <a:gd name="connsiteX94" fmla="*/ 1377002 w 5187198"/>
                <a:gd name="connsiteY94" fmla="*/ 5575719 h 6239661"/>
                <a:gd name="connsiteX95" fmla="*/ 1406328 w 5187198"/>
                <a:gd name="connsiteY95" fmla="*/ 5582649 h 6239661"/>
                <a:gd name="connsiteX96" fmla="*/ 1465060 w 5187198"/>
                <a:gd name="connsiteY96" fmla="*/ 5594909 h 6239661"/>
                <a:gd name="connsiteX97" fmla="*/ 1523881 w 5187198"/>
                <a:gd name="connsiteY97" fmla="*/ 5605105 h 6239661"/>
                <a:gd name="connsiteX98" fmla="*/ 1553325 w 5187198"/>
                <a:gd name="connsiteY98" fmla="*/ 5609865 h 6239661"/>
                <a:gd name="connsiteX99" fmla="*/ 1582813 w 5187198"/>
                <a:gd name="connsiteY99" fmla="*/ 5613593 h 6239661"/>
                <a:gd name="connsiteX100" fmla="*/ 1612301 w 5187198"/>
                <a:gd name="connsiteY100" fmla="*/ 5617321 h 6239661"/>
                <a:gd name="connsiteX101" fmla="*/ 1641863 w 5187198"/>
                <a:gd name="connsiteY101" fmla="*/ 5619910 h 6239661"/>
                <a:gd name="connsiteX102" fmla="*/ 2117508 w 5187198"/>
                <a:gd name="connsiteY102" fmla="*/ 5595156 h 6239661"/>
                <a:gd name="connsiteX103" fmla="*/ 2597368 w 5187198"/>
                <a:gd name="connsiteY103" fmla="*/ 5447381 h 6239661"/>
                <a:gd name="connsiteX104" fmla="*/ 3082968 w 5187198"/>
                <a:gd name="connsiteY104" fmla="*/ 5223245 h 6239661"/>
                <a:gd name="connsiteX105" fmla="*/ 3334855 w 5187198"/>
                <a:gd name="connsiteY105" fmla="*/ 5097383 h 6239661"/>
                <a:gd name="connsiteX106" fmla="*/ 3599509 w 5187198"/>
                <a:gd name="connsiteY106" fmla="*/ 4976217 h 6239661"/>
                <a:gd name="connsiteX107" fmla="*/ 4112002 w 5187198"/>
                <a:gd name="connsiteY107" fmla="*/ 4766359 h 6239661"/>
                <a:gd name="connsiteX108" fmla="*/ 4348983 w 5187198"/>
                <a:gd name="connsiteY108" fmla="*/ 4649833 h 6239661"/>
                <a:gd name="connsiteX109" fmla="*/ 4560505 w 5187198"/>
                <a:gd name="connsiteY109" fmla="*/ 4501564 h 6239661"/>
                <a:gd name="connsiteX110" fmla="*/ 4731963 w 5187198"/>
                <a:gd name="connsiteY110" fmla="*/ 4309870 h 6239661"/>
                <a:gd name="connsiteX111" fmla="*/ 4852344 w 5187198"/>
                <a:gd name="connsiteY111" fmla="*/ 4078640 h 6239661"/>
                <a:gd name="connsiteX112" fmla="*/ 4863972 w 5187198"/>
                <a:gd name="connsiteY112" fmla="*/ 4047790 h 6239661"/>
                <a:gd name="connsiteX113" fmla="*/ 4874144 w 5187198"/>
                <a:gd name="connsiteY113" fmla="*/ 4016320 h 6239661"/>
                <a:gd name="connsiteX114" fmla="*/ 4884127 w 5187198"/>
                <a:gd name="connsiteY114" fmla="*/ 3984682 h 6239661"/>
                <a:gd name="connsiteX115" fmla="*/ 4892800 w 5187198"/>
                <a:gd name="connsiteY115" fmla="*/ 3951883 h 6239661"/>
                <a:gd name="connsiteX116" fmla="*/ 4909526 w 5187198"/>
                <a:gd name="connsiteY116" fmla="*/ 3886001 h 6239661"/>
                <a:gd name="connsiteX117" fmla="*/ 4917687 w 5187198"/>
                <a:gd name="connsiteY117" fmla="*/ 3852948 h 6239661"/>
                <a:gd name="connsiteX118" fmla="*/ 4921768 w 5187198"/>
                <a:gd name="connsiteY118" fmla="*/ 3836422 h 6239661"/>
                <a:gd name="connsiteX119" fmla="*/ 4924845 w 5187198"/>
                <a:gd name="connsiteY119" fmla="*/ 3819742 h 6239661"/>
                <a:gd name="connsiteX120" fmla="*/ 4948230 w 5187198"/>
                <a:gd name="connsiteY120" fmla="*/ 3685744 h 6239661"/>
                <a:gd name="connsiteX121" fmla="*/ 4962782 w 5187198"/>
                <a:gd name="connsiteY121" fmla="*/ 3550540 h 6239661"/>
                <a:gd name="connsiteX122" fmla="*/ 4939468 w 5187198"/>
                <a:gd name="connsiteY122" fmla="*/ 3010249 h 6239661"/>
                <a:gd name="connsiteX123" fmla="*/ 4816901 w 5187198"/>
                <a:gd name="connsiteY123" fmla="*/ 2488224 h 6239661"/>
                <a:gd name="connsiteX124" fmla="*/ 4797005 w 5187198"/>
                <a:gd name="connsiteY124" fmla="*/ 2424470 h 6239661"/>
                <a:gd name="connsiteX125" fmla="*/ 4774433 w 5187198"/>
                <a:gd name="connsiteY125" fmla="*/ 2361620 h 6239661"/>
                <a:gd name="connsiteX126" fmla="*/ 4752459 w 5187198"/>
                <a:gd name="connsiteY126" fmla="*/ 2298700 h 6239661"/>
                <a:gd name="connsiteX127" fmla="*/ 4728083 w 5187198"/>
                <a:gd name="connsiteY127" fmla="*/ 2236526 h 6239661"/>
                <a:gd name="connsiteX128" fmla="*/ 4704471 w 5187198"/>
                <a:gd name="connsiteY128" fmla="*/ 2174095 h 6239661"/>
                <a:gd name="connsiteX129" fmla="*/ 4678399 w 5187198"/>
                <a:gd name="connsiteY129" fmla="*/ 2112626 h 6239661"/>
                <a:gd name="connsiteX130" fmla="*/ 4652601 w 5187198"/>
                <a:gd name="connsiteY130" fmla="*/ 2050999 h 6239661"/>
                <a:gd name="connsiteX131" fmla="*/ 4624205 w 5187198"/>
                <a:gd name="connsiteY131" fmla="*/ 1990415 h 6239661"/>
                <a:gd name="connsiteX132" fmla="*/ 4595398 w 5187198"/>
                <a:gd name="connsiteY132" fmla="*/ 1930069 h 6239661"/>
                <a:gd name="connsiteX133" fmla="*/ 4563827 w 5187198"/>
                <a:gd name="connsiteY133" fmla="*/ 1870952 h 6239661"/>
                <a:gd name="connsiteX134" fmla="*/ 4531433 w 5187198"/>
                <a:gd name="connsiteY134" fmla="*/ 1812311 h 6239661"/>
                <a:gd name="connsiteX135" fmla="*/ 4523315 w 5187198"/>
                <a:gd name="connsiteY135" fmla="*/ 1797616 h 6239661"/>
                <a:gd name="connsiteX136" fmla="*/ 4514482 w 5187198"/>
                <a:gd name="connsiteY136" fmla="*/ 1783425 h 6239661"/>
                <a:gd name="connsiteX137" fmla="*/ 4496845 w 5187198"/>
                <a:gd name="connsiteY137" fmla="*/ 1754936 h 6239661"/>
                <a:gd name="connsiteX138" fmla="*/ 4461463 w 5187198"/>
                <a:gd name="connsiteY138" fmla="*/ 1697929 h 6239661"/>
                <a:gd name="connsiteX139" fmla="*/ 4452660 w 5187198"/>
                <a:gd name="connsiteY139" fmla="*/ 1683629 h 6239661"/>
                <a:gd name="connsiteX140" fmla="*/ 4443141 w 5187198"/>
                <a:gd name="connsiteY140" fmla="*/ 1669834 h 6239661"/>
                <a:gd name="connsiteX141" fmla="*/ 4424241 w 5187198"/>
                <a:gd name="connsiteY141" fmla="*/ 1642166 h 6239661"/>
                <a:gd name="connsiteX142" fmla="*/ 4346886 w 5187198"/>
                <a:gd name="connsiteY142" fmla="*/ 1532412 h 6239661"/>
                <a:gd name="connsiteX143" fmla="*/ 3985497 w 5187198"/>
                <a:gd name="connsiteY143" fmla="*/ 1134649 h 6239661"/>
                <a:gd name="connsiteX144" fmla="*/ 3545665 w 5187198"/>
                <a:gd name="connsiteY144" fmla="*/ 825877 h 6239661"/>
                <a:gd name="connsiteX145" fmla="*/ 3486190 w 5187198"/>
                <a:gd name="connsiteY145" fmla="*/ 794756 h 6239661"/>
                <a:gd name="connsiteX146" fmla="*/ 3426182 w 5187198"/>
                <a:gd name="connsiteY146" fmla="*/ 764765 h 6239661"/>
                <a:gd name="connsiteX147" fmla="*/ 3365044 w 5187198"/>
                <a:gd name="connsiteY147" fmla="*/ 737255 h 6239661"/>
                <a:gd name="connsiteX148" fmla="*/ 3334529 w 5187198"/>
                <a:gd name="connsiteY148" fmla="*/ 723514 h 6239661"/>
                <a:gd name="connsiteX149" fmla="*/ 3303733 w 5187198"/>
                <a:gd name="connsiteY149" fmla="*/ 710395 h 6239661"/>
                <a:gd name="connsiteX150" fmla="*/ 3179033 w 5187198"/>
                <a:gd name="connsiteY150" fmla="*/ 662259 h 6239661"/>
                <a:gd name="connsiteX151" fmla="*/ 3052408 w 5187198"/>
                <a:gd name="connsiteY151" fmla="*/ 620447 h 6239661"/>
                <a:gd name="connsiteX152" fmla="*/ 2924325 w 5187198"/>
                <a:gd name="connsiteY152" fmla="*/ 584505 h 6239661"/>
                <a:gd name="connsiteX153" fmla="*/ 2859667 w 5187198"/>
                <a:gd name="connsiteY153" fmla="*/ 569266 h 6239661"/>
                <a:gd name="connsiteX154" fmla="*/ 2795226 w 5187198"/>
                <a:gd name="connsiteY154" fmla="*/ 554085 h 6239661"/>
                <a:gd name="connsiteX155" fmla="*/ 2729702 w 5187198"/>
                <a:gd name="connsiteY155" fmla="*/ 540354 h 6239661"/>
                <a:gd name="connsiteX156" fmla="*/ 2663758 w 5187198"/>
                <a:gd name="connsiteY156" fmla="*/ 527322 h 6239661"/>
                <a:gd name="connsiteX157" fmla="*/ 2630927 w 5187198"/>
                <a:gd name="connsiteY157" fmla="*/ 520495 h 6239661"/>
                <a:gd name="connsiteX158" fmla="*/ 2597965 w 5187198"/>
                <a:gd name="connsiteY158" fmla="*/ 515024 h 6239661"/>
                <a:gd name="connsiteX159" fmla="*/ 2532205 w 5187198"/>
                <a:gd name="connsiteY159" fmla="*/ 503895 h 6239661"/>
                <a:gd name="connsiteX160" fmla="*/ 2010064 w 5187198"/>
                <a:gd name="connsiteY160" fmla="*/ 452552 h 6239661"/>
                <a:gd name="connsiteX161" fmla="*/ 1494552 w 5187198"/>
                <a:gd name="connsiteY161" fmla="*/ 485055 h 6239661"/>
                <a:gd name="connsiteX162" fmla="*/ 1366896 w 5187198"/>
                <a:gd name="connsiteY162" fmla="*/ 509389 h 6239661"/>
                <a:gd name="connsiteX163" fmla="*/ 1240175 w 5187198"/>
                <a:gd name="connsiteY163" fmla="*/ 541045 h 6239661"/>
                <a:gd name="connsiteX164" fmla="*/ 1177438 w 5187198"/>
                <a:gd name="connsiteY164" fmla="*/ 560170 h 6239661"/>
                <a:gd name="connsiteX165" fmla="*/ 1145987 w 5187198"/>
                <a:gd name="connsiteY165" fmla="*/ 569826 h 6239661"/>
                <a:gd name="connsiteX166" fmla="*/ 1130315 w 5187198"/>
                <a:gd name="connsiteY166" fmla="*/ 574669 h 6239661"/>
                <a:gd name="connsiteX167" fmla="*/ 1114873 w 5187198"/>
                <a:gd name="connsiteY167" fmla="*/ 580384 h 6239661"/>
                <a:gd name="connsiteX168" fmla="*/ 1052839 w 5187198"/>
                <a:gd name="connsiteY168" fmla="*/ 602943 h 6239661"/>
                <a:gd name="connsiteX169" fmla="*/ 991135 w 5187198"/>
                <a:gd name="connsiteY169" fmla="*/ 626866 h 6239661"/>
                <a:gd name="connsiteX170" fmla="*/ 930179 w 5187198"/>
                <a:gd name="connsiteY170" fmla="*/ 653191 h 6239661"/>
                <a:gd name="connsiteX171" fmla="*/ 869768 w 5187198"/>
                <a:gd name="connsiteY171" fmla="*/ 680937 h 6239661"/>
                <a:gd name="connsiteX172" fmla="*/ 810085 w 5187198"/>
                <a:gd name="connsiteY172" fmla="*/ 710734 h 6239661"/>
                <a:gd name="connsiteX173" fmla="*/ 751220 w 5187198"/>
                <a:gd name="connsiteY173" fmla="*/ 741794 h 6239661"/>
                <a:gd name="connsiteX174" fmla="*/ 532669 w 5187198"/>
                <a:gd name="connsiteY174" fmla="*/ 881688 h 6239661"/>
                <a:gd name="connsiteX175" fmla="*/ 354185 w 5187198"/>
                <a:gd name="connsiteY175" fmla="*/ 1050286 h 6239661"/>
                <a:gd name="connsiteX176" fmla="*/ 315980 w 5187198"/>
                <a:gd name="connsiteY176" fmla="*/ 1098125 h 6239661"/>
                <a:gd name="connsiteX177" fmla="*/ 280345 w 5187198"/>
                <a:gd name="connsiteY177" fmla="*/ 1149782 h 6239661"/>
                <a:gd name="connsiteX178" fmla="*/ 245890 w 5187198"/>
                <a:gd name="connsiteY178" fmla="*/ 1203959 h 6239661"/>
                <a:gd name="connsiteX179" fmla="*/ 212162 w 5187198"/>
                <a:gd name="connsiteY179" fmla="*/ 1260184 h 6239661"/>
                <a:gd name="connsiteX180" fmla="*/ 80716 w 5187198"/>
                <a:gd name="connsiteY180" fmla="*/ 1502476 h 6239661"/>
                <a:gd name="connsiteX181" fmla="*/ 0 w 5187198"/>
                <a:gd name="connsiteY181" fmla="*/ 1648841 h 6239661"/>
                <a:gd name="connsiteX182" fmla="*/ 0 w 5187198"/>
                <a:gd name="connsiteY182" fmla="*/ 954863 h 6239661"/>
                <a:gd name="connsiteX183" fmla="*/ 43491 w 5187198"/>
                <a:gd name="connsiteY183" fmla="*/ 895513 h 6239661"/>
                <a:gd name="connsiteX184" fmla="*/ 93923 w 5187198"/>
                <a:gd name="connsiteY184" fmla="*/ 834489 h 6239661"/>
                <a:gd name="connsiteX185" fmla="*/ 323465 w 5187198"/>
                <a:gd name="connsiteY185" fmla="*/ 617671 h 6239661"/>
                <a:gd name="connsiteX186" fmla="*/ 574777 w 5187198"/>
                <a:gd name="connsiteY186" fmla="*/ 446794 h 6239661"/>
                <a:gd name="connsiteX187" fmla="*/ 638943 w 5187198"/>
                <a:gd name="connsiteY187" fmla="*/ 408925 h 6239661"/>
                <a:gd name="connsiteX188" fmla="*/ 703505 w 5187198"/>
                <a:gd name="connsiteY188" fmla="*/ 371742 h 6239661"/>
                <a:gd name="connsiteX189" fmla="*/ 769262 w 5187198"/>
                <a:gd name="connsiteY189" fmla="*/ 336154 h 6239661"/>
                <a:gd name="connsiteX190" fmla="*/ 835552 w 5187198"/>
                <a:gd name="connsiteY190" fmla="*/ 301173 h 6239661"/>
                <a:gd name="connsiteX191" fmla="*/ 902979 w 5187198"/>
                <a:gd name="connsiteY191" fmla="*/ 268004 h 6239661"/>
                <a:gd name="connsiteX192" fmla="*/ 971127 w 5187198"/>
                <a:gd name="connsiteY192" fmla="*/ 235607 h 6239661"/>
                <a:gd name="connsiteX193" fmla="*/ 988238 w 5187198"/>
                <a:gd name="connsiteY193" fmla="*/ 227556 h 6239661"/>
                <a:gd name="connsiteX194" fmla="*/ 1005744 w 5187198"/>
                <a:gd name="connsiteY194" fmla="*/ 220191 h 6239661"/>
                <a:gd name="connsiteX195" fmla="*/ 1040729 w 5187198"/>
                <a:gd name="connsiteY195" fmla="*/ 205569 h 6239661"/>
                <a:gd name="connsiteX196" fmla="*/ 1110835 w 5187198"/>
                <a:gd name="connsiteY196" fmla="*/ 176248 h 6239661"/>
                <a:gd name="connsiteX197" fmla="*/ 1254256 w 5187198"/>
                <a:gd name="connsiteY197" fmla="*/ 123796 h 6239661"/>
                <a:gd name="connsiteX198" fmla="*/ 1401310 w 5187198"/>
                <a:gd name="connsiteY198" fmla="*/ 79852 h 6239661"/>
                <a:gd name="connsiteX199" fmla="*/ 2011811 w 5187198"/>
                <a:gd name="connsiteY199" fmla="*/ 4 h 62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5187198" h="6239661">
                  <a:moveTo>
                    <a:pt x="2011811" y="4"/>
                  </a:moveTo>
                  <a:cubicBezTo>
                    <a:pt x="2217306" y="120"/>
                    <a:pt x="2420903" y="25925"/>
                    <a:pt x="2617011" y="70590"/>
                  </a:cubicBezTo>
                  <a:lnTo>
                    <a:pt x="2690321" y="88146"/>
                  </a:lnTo>
                  <a:lnTo>
                    <a:pt x="2726863" y="97127"/>
                  </a:lnTo>
                  <a:lnTo>
                    <a:pt x="2762951" y="107375"/>
                  </a:lnTo>
                  <a:lnTo>
                    <a:pt x="2834843" y="128493"/>
                  </a:lnTo>
                  <a:cubicBezTo>
                    <a:pt x="2858788" y="135605"/>
                    <a:pt x="2882632" y="142226"/>
                    <a:pt x="2906574" y="151076"/>
                  </a:cubicBezTo>
                  <a:cubicBezTo>
                    <a:pt x="2954475" y="167852"/>
                    <a:pt x="3002363" y="183813"/>
                    <a:pt x="3049504" y="202124"/>
                  </a:cubicBezTo>
                  <a:lnTo>
                    <a:pt x="3189518" y="260159"/>
                  </a:lnTo>
                  <a:lnTo>
                    <a:pt x="3326048" y="325143"/>
                  </a:lnTo>
                  <a:cubicBezTo>
                    <a:pt x="3370687" y="348464"/>
                    <a:pt x="3414908" y="372485"/>
                    <a:pt x="3459166" y="395936"/>
                  </a:cubicBezTo>
                  <a:cubicBezTo>
                    <a:pt x="3502947" y="420302"/>
                    <a:pt x="3545491" y="447118"/>
                    <a:pt x="3588578" y="472343"/>
                  </a:cubicBezTo>
                  <a:cubicBezTo>
                    <a:pt x="3610346" y="484551"/>
                    <a:pt x="3630797" y="499072"/>
                    <a:pt x="3651864" y="512600"/>
                  </a:cubicBezTo>
                  <a:lnTo>
                    <a:pt x="3714514" y="553499"/>
                  </a:lnTo>
                  <a:cubicBezTo>
                    <a:pt x="3880005" y="664844"/>
                    <a:pt x="4036083" y="788388"/>
                    <a:pt x="4181221" y="922912"/>
                  </a:cubicBezTo>
                  <a:cubicBezTo>
                    <a:pt x="4326221" y="1057515"/>
                    <a:pt x="4461955" y="1202038"/>
                    <a:pt x="4582963" y="1358264"/>
                  </a:cubicBezTo>
                  <a:cubicBezTo>
                    <a:pt x="4614206" y="1396543"/>
                    <a:pt x="4642091" y="1437400"/>
                    <a:pt x="4670721" y="1477644"/>
                  </a:cubicBezTo>
                  <a:cubicBezTo>
                    <a:pt x="4700172" y="1517414"/>
                    <a:pt x="4725864" y="1559538"/>
                    <a:pt x="4752378" y="1601187"/>
                  </a:cubicBezTo>
                  <a:lnTo>
                    <a:pt x="4772168" y="1632456"/>
                  </a:lnTo>
                  <a:lnTo>
                    <a:pt x="4782117" y="1648104"/>
                  </a:lnTo>
                  <a:lnTo>
                    <a:pt x="4791381" y="1664150"/>
                  </a:lnTo>
                  <a:lnTo>
                    <a:pt x="4828190" y="1728379"/>
                  </a:lnTo>
                  <a:cubicBezTo>
                    <a:pt x="4840266" y="1749930"/>
                    <a:pt x="4853470" y="1770740"/>
                    <a:pt x="4864832" y="1792796"/>
                  </a:cubicBezTo>
                  <a:lnTo>
                    <a:pt x="4899201" y="1858342"/>
                  </a:lnTo>
                  <a:cubicBezTo>
                    <a:pt x="4910484" y="1880260"/>
                    <a:pt x="4922532" y="1901920"/>
                    <a:pt x="4933266" y="1924155"/>
                  </a:cubicBezTo>
                  <a:lnTo>
                    <a:pt x="4964403" y="1991384"/>
                  </a:lnTo>
                  <a:cubicBezTo>
                    <a:pt x="4974618" y="2013829"/>
                    <a:pt x="4985323" y="2036171"/>
                    <a:pt x="4995019" y="2058823"/>
                  </a:cubicBezTo>
                  <a:lnTo>
                    <a:pt x="5021999" y="2127723"/>
                  </a:lnTo>
                  <a:lnTo>
                    <a:pt x="5048321" y="2196908"/>
                  </a:lnTo>
                  <a:lnTo>
                    <a:pt x="5070546" y="2267547"/>
                  </a:lnTo>
                  <a:cubicBezTo>
                    <a:pt x="5078054" y="2291004"/>
                    <a:pt x="5085044" y="2314670"/>
                    <a:pt x="5092171" y="2338256"/>
                  </a:cubicBezTo>
                  <a:cubicBezTo>
                    <a:pt x="5098670" y="2362023"/>
                    <a:pt x="5104296" y="2386019"/>
                    <a:pt x="5110305" y="2409886"/>
                  </a:cubicBezTo>
                  <a:cubicBezTo>
                    <a:pt x="5158097" y="2600976"/>
                    <a:pt x="5182068" y="2797044"/>
                    <a:pt x="5186393" y="2992022"/>
                  </a:cubicBezTo>
                  <a:cubicBezTo>
                    <a:pt x="5191013" y="3187195"/>
                    <a:pt x="5175397" y="3380886"/>
                    <a:pt x="5149045" y="3571816"/>
                  </a:cubicBezTo>
                  <a:cubicBezTo>
                    <a:pt x="5141154" y="3619431"/>
                    <a:pt x="5133539" y="3666889"/>
                    <a:pt x="5126572" y="3714520"/>
                  </a:cubicBezTo>
                  <a:cubicBezTo>
                    <a:pt x="5117276" y="3761759"/>
                    <a:pt x="5107793" y="3808831"/>
                    <a:pt x="5099067" y="3856108"/>
                  </a:cubicBezTo>
                  <a:lnTo>
                    <a:pt x="5095699" y="3873868"/>
                  </a:lnTo>
                  <a:lnTo>
                    <a:pt x="5091573" y="3891426"/>
                  </a:lnTo>
                  <a:lnTo>
                    <a:pt x="5083324" y="3926541"/>
                  </a:lnTo>
                  <a:lnTo>
                    <a:pt x="5067256" y="3996889"/>
                  </a:lnTo>
                  <a:cubicBezTo>
                    <a:pt x="5064451" y="4008657"/>
                    <a:pt x="5062244" y="4020353"/>
                    <a:pt x="5059194" y="4032171"/>
                  </a:cubicBezTo>
                  <a:lnTo>
                    <a:pt x="5049522" y="4067833"/>
                  </a:lnTo>
                  <a:lnTo>
                    <a:pt x="5040067" y="4103553"/>
                  </a:lnTo>
                  <a:cubicBezTo>
                    <a:pt x="5036554" y="4115363"/>
                    <a:pt x="5032689" y="4127194"/>
                    <a:pt x="5028960" y="4138946"/>
                  </a:cubicBezTo>
                  <a:cubicBezTo>
                    <a:pt x="4999693" y="4233462"/>
                    <a:pt x="4962869" y="4326764"/>
                    <a:pt x="4917351" y="4417041"/>
                  </a:cubicBezTo>
                  <a:cubicBezTo>
                    <a:pt x="4871860" y="4507209"/>
                    <a:pt x="4817597" y="4594215"/>
                    <a:pt x="4756163" y="4676402"/>
                  </a:cubicBezTo>
                  <a:cubicBezTo>
                    <a:pt x="4632803" y="4840875"/>
                    <a:pt x="4480597" y="4982783"/>
                    <a:pt x="4322493" y="5105604"/>
                  </a:cubicBezTo>
                  <a:cubicBezTo>
                    <a:pt x="4163928" y="5228420"/>
                    <a:pt x="3999564" y="5332640"/>
                    <a:pt x="3840510" y="5429590"/>
                  </a:cubicBezTo>
                  <a:cubicBezTo>
                    <a:pt x="3760954" y="5478172"/>
                    <a:pt x="3682353" y="5524924"/>
                    <a:pt x="3606447" y="5572862"/>
                  </a:cubicBezTo>
                  <a:lnTo>
                    <a:pt x="3488814" y="5647178"/>
                  </a:lnTo>
                  <a:cubicBezTo>
                    <a:pt x="3448270" y="5672597"/>
                    <a:pt x="3407323" y="5697792"/>
                    <a:pt x="3365864" y="5722735"/>
                  </a:cubicBezTo>
                  <a:cubicBezTo>
                    <a:pt x="3200163" y="5822424"/>
                    <a:pt x="3026125" y="5917328"/>
                    <a:pt x="2839486" y="5999120"/>
                  </a:cubicBezTo>
                  <a:cubicBezTo>
                    <a:pt x="2653201" y="6080891"/>
                    <a:pt x="2453560" y="6149344"/>
                    <a:pt x="2242423" y="6192346"/>
                  </a:cubicBezTo>
                  <a:cubicBezTo>
                    <a:pt x="2031719" y="6235463"/>
                    <a:pt x="1808952" y="6251353"/>
                    <a:pt x="1589380" y="6230657"/>
                  </a:cubicBezTo>
                  <a:lnTo>
                    <a:pt x="1548244" y="6226706"/>
                  </a:lnTo>
                  <a:cubicBezTo>
                    <a:pt x="1534528" y="6225117"/>
                    <a:pt x="1520898" y="6223203"/>
                    <a:pt x="1507348" y="6221428"/>
                  </a:cubicBezTo>
                  <a:lnTo>
                    <a:pt x="1466401" y="6215904"/>
                  </a:lnTo>
                  <a:cubicBezTo>
                    <a:pt x="1452772" y="6213991"/>
                    <a:pt x="1439316" y="6211428"/>
                    <a:pt x="1425773" y="6209191"/>
                  </a:cubicBezTo>
                  <a:cubicBezTo>
                    <a:pt x="1398775" y="6204391"/>
                    <a:pt x="1371610" y="6199779"/>
                    <a:pt x="1344960" y="6193681"/>
                  </a:cubicBezTo>
                  <a:cubicBezTo>
                    <a:pt x="1318251" y="6187799"/>
                    <a:pt x="1291260" y="6182538"/>
                    <a:pt x="1265007" y="6175388"/>
                  </a:cubicBezTo>
                  <a:lnTo>
                    <a:pt x="1225415" y="6165243"/>
                  </a:lnTo>
                  <a:cubicBezTo>
                    <a:pt x="1212163" y="6161924"/>
                    <a:pt x="1198939" y="6158496"/>
                    <a:pt x="1186567" y="6154486"/>
                  </a:cubicBezTo>
                  <a:lnTo>
                    <a:pt x="1111158" y="6130918"/>
                  </a:lnTo>
                  <a:lnTo>
                    <a:pt x="1035915" y="6107163"/>
                  </a:lnTo>
                  <a:cubicBezTo>
                    <a:pt x="1010846" y="6099055"/>
                    <a:pt x="986357" y="6088784"/>
                    <a:pt x="961579" y="6079594"/>
                  </a:cubicBezTo>
                  <a:cubicBezTo>
                    <a:pt x="763709" y="6005594"/>
                    <a:pt x="572401" y="5909703"/>
                    <a:pt x="395297" y="5792812"/>
                  </a:cubicBezTo>
                  <a:lnTo>
                    <a:pt x="265239" y="5701511"/>
                  </a:lnTo>
                  <a:cubicBezTo>
                    <a:pt x="254227" y="5694155"/>
                    <a:pt x="244103" y="5685646"/>
                    <a:pt x="233756" y="5677542"/>
                  </a:cubicBezTo>
                  <a:lnTo>
                    <a:pt x="202800" y="5652902"/>
                  </a:lnTo>
                  <a:lnTo>
                    <a:pt x="140918" y="5603515"/>
                  </a:lnTo>
                  <a:cubicBezTo>
                    <a:pt x="130598" y="5595302"/>
                    <a:pt x="120280" y="5587089"/>
                    <a:pt x="110625" y="5578127"/>
                  </a:cubicBezTo>
                  <a:cubicBezTo>
                    <a:pt x="105647" y="5573779"/>
                    <a:pt x="100444" y="5569834"/>
                    <a:pt x="95631" y="5565299"/>
                  </a:cubicBezTo>
                  <a:cubicBezTo>
                    <a:pt x="90955" y="5560684"/>
                    <a:pt x="86505" y="5555666"/>
                    <a:pt x="81966" y="5550973"/>
                  </a:cubicBezTo>
                  <a:lnTo>
                    <a:pt x="27991" y="5493272"/>
                  </a:lnTo>
                  <a:cubicBezTo>
                    <a:pt x="19109" y="5483589"/>
                    <a:pt x="9758" y="5474359"/>
                    <a:pt x="1454" y="5464252"/>
                  </a:cubicBezTo>
                  <a:lnTo>
                    <a:pt x="0" y="5462518"/>
                  </a:lnTo>
                  <a:lnTo>
                    <a:pt x="0" y="4720187"/>
                  </a:lnTo>
                  <a:lnTo>
                    <a:pt x="109684" y="4836724"/>
                  </a:lnTo>
                  <a:cubicBezTo>
                    <a:pt x="173316" y="4897375"/>
                    <a:pt x="239447" y="4954160"/>
                    <a:pt x="306959" y="5007200"/>
                  </a:cubicBezTo>
                  <a:lnTo>
                    <a:pt x="358101" y="5046057"/>
                  </a:lnTo>
                  <a:lnTo>
                    <a:pt x="383328" y="5065684"/>
                  </a:lnTo>
                  <a:cubicBezTo>
                    <a:pt x="391637" y="5072316"/>
                    <a:pt x="400805" y="5077902"/>
                    <a:pt x="409503" y="5083942"/>
                  </a:cubicBezTo>
                  <a:lnTo>
                    <a:pt x="461889" y="5119888"/>
                  </a:lnTo>
                  <a:cubicBezTo>
                    <a:pt x="466184" y="5122893"/>
                    <a:pt x="470616" y="5125820"/>
                    <a:pt x="474883" y="5128933"/>
                  </a:cubicBezTo>
                  <a:cubicBezTo>
                    <a:pt x="478982" y="5132235"/>
                    <a:pt x="482476" y="5136069"/>
                    <a:pt x="486410" y="5139557"/>
                  </a:cubicBezTo>
                  <a:cubicBezTo>
                    <a:pt x="494140" y="5146613"/>
                    <a:pt x="502565" y="5152812"/>
                    <a:pt x="510852" y="5159089"/>
                  </a:cubicBezTo>
                  <a:lnTo>
                    <a:pt x="560653" y="5196893"/>
                  </a:lnTo>
                  <a:lnTo>
                    <a:pt x="585485" y="5215834"/>
                  </a:lnTo>
                  <a:cubicBezTo>
                    <a:pt x="593773" y="5222111"/>
                    <a:pt x="601864" y="5228685"/>
                    <a:pt x="610707" y="5234185"/>
                  </a:cubicBezTo>
                  <a:lnTo>
                    <a:pt x="714768" y="5303103"/>
                  </a:lnTo>
                  <a:cubicBezTo>
                    <a:pt x="856162" y="5390603"/>
                    <a:pt x="1008099" y="5459947"/>
                    <a:pt x="1166634" y="5513322"/>
                  </a:cubicBezTo>
                  <a:cubicBezTo>
                    <a:pt x="1186540" y="5519932"/>
                    <a:pt x="1205774" y="5527751"/>
                    <a:pt x="1225991" y="5533632"/>
                  </a:cubicBezTo>
                  <a:lnTo>
                    <a:pt x="1286680" y="5550705"/>
                  </a:lnTo>
                  <a:lnTo>
                    <a:pt x="1347310" y="5567995"/>
                  </a:lnTo>
                  <a:cubicBezTo>
                    <a:pt x="1357469" y="5571180"/>
                    <a:pt x="1367261" y="5573572"/>
                    <a:pt x="1377002" y="5575719"/>
                  </a:cubicBezTo>
                  <a:lnTo>
                    <a:pt x="1406328" y="5582649"/>
                  </a:lnTo>
                  <a:cubicBezTo>
                    <a:pt x="1425825" y="5587757"/>
                    <a:pt x="1445490" y="5590939"/>
                    <a:pt x="1465060" y="5594909"/>
                  </a:cubicBezTo>
                  <a:cubicBezTo>
                    <a:pt x="1484652" y="5599231"/>
                    <a:pt x="1504324" y="5601952"/>
                    <a:pt x="1523881" y="5605105"/>
                  </a:cubicBezTo>
                  <a:cubicBezTo>
                    <a:pt x="1533660" y="5606682"/>
                    <a:pt x="1543460" y="5608613"/>
                    <a:pt x="1553325" y="5609865"/>
                  </a:cubicBezTo>
                  <a:lnTo>
                    <a:pt x="1582813" y="5613593"/>
                  </a:lnTo>
                  <a:lnTo>
                    <a:pt x="1612301" y="5617321"/>
                  </a:lnTo>
                  <a:lnTo>
                    <a:pt x="1641863" y="5619910"/>
                  </a:lnTo>
                  <a:cubicBezTo>
                    <a:pt x="1799348" y="5633940"/>
                    <a:pt x="1957913" y="5625770"/>
                    <a:pt x="2117508" y="5595156"/>
                  </a:cubicBezTo>
                  <a:cubicBezTo>
                    <a:pt x="2277124" y="5564895"/>
                    <a:pt x="2437004" y="5512449"/>
                    <a:pt x="2597368" y="5447381"/>
                  </a:cubicBezTo>
                  <a:cubicBezTo>
                    <a:pt x="2757791" y="5382096"/>
                    <a:pt x="2918855" y="5304464"/>
                    <a:pt x="3082968" y="5223245"/>
                  </a:cubicBezTo>
                  <a:lnTo>
                    <a:pt x="3334855" y="5097383"/>
                  </a:lnTo>
                  <a:cubicBezTo>
                    <a:pt x="3423528" y="5054142"/>
                    <a:pt x="3511773" y="5013798"/>
                    <a:pt x="3599509" y="4976217"/>
                  </a:cubicBezTo>
                  <a:cubicBezTo>
                    <a:pt x="3774960" y="4900701"/>
                    <a:pt x="3948276" y="4837481"/>
                    <a:pt x="4112002" y="4766359"/>
                  </a:cubicBezTo>
                  <a:cubicBezTo>
                    <a:pt x="4193972" y="4730827"/>
                    <a:pt x="4273429" y="4692997"/>
                    <a:pt x="4348983" y="4649833"/>
                  </a:cubicBezTo>
                  <a:cubicBezTo>
                    <a:pt x="4424508" y="4606778"/>
                    <a:pt x="4496050" y="4558250"/>
                    <a:pt x="4560505" y="4501564"/>
                  </a:cubicBezTo>
                  <a:cubicBezTo>
                    <a:pt x="4625198" y="4445289"/>
                    <a:pt x="4682991" y="4381021"/>
                    <a:pt x="4731963" y="4309870"/>
                  </a:cubicBezTo>
                  <a:cubicBezTo>
                    <a:pt x="4781043" y="4238747"/>
                    <a:pt x="4821275" y="4160848"/>
                    <a:pt x="4852344" y="4078640"/>
                  </a:cubicBezTo>
                  <a:lnTo>
                    <a:pt x="4863972" y="4047790"/>
                  </a:lnTo>
                  <a:lnTo>
                    <a:pt x="4874144" y="4016320"/>
                  </a:lnTo>
                  <a:lnTo>
                    <a:pt x="4884127" y="3984682"/>
                  </a:lnTo>
                  <a:cubicBezTo>
                    <a:pt x="4887242" y="3973925"/>
                    <a:pt x="4889981" y="3962835"/>
                    <a:pt x="4892800" y="3951883"/>
                  </a:cubicBezTo>
                  <a:lnTo>
                    <a:pt x="4909526" y="3886001"/>
                  </a:lnTo>
                  <a:lnTo>
                    <a:pt x="4917687" y="3852948"/>
                  </a:lnTo>
                  <a:lnTo>
                    <a:pt x="4921768" y="3836422"/>
                  </a:lnTo>
                  <a:lnTo>
                    <a:pt x="4924845" y="3819742"/>
                  </a:lnTo>
                  <a:cubicBezTo>
                    <a:pt x="4933092" y="3775120"/>
                    <a:pt x="4941231" y="3730469"/>
                    <a:pt x="4948230" y="3685744"/>
                  </a:cubicBezTo>
                  <a:cubicBezTo>
                    <a:pt x="4953579" y="3640694"/>
                    <a:pt x="4958249" y="3595577"/>
                    <a:pt x="4962782" y="3550540"/>
                  </a:cubicBezTo>
                  <a:cubicBezTo>
                    <a:pt x="4976580" y="3369692"/>
                    <a:pt x="4965812" y="3187942"/>
                    <a:pt x="4939468" y="3010249"/>
                  </a:cubicBezTo>
                  <a:cubicBezTo>
                    <a:pt x="4912965" y="2832281"/>
                    <a:pt x="4870237" y="2658196"/>
                    <a:pt x="4816901" y="2488224"/>
                  </a:cubicBezTo>
                  <a:cubicBezTo>
                    <a:pt x="4810197" y="2466954"/>
                    <a:pt x="4803984" y="2445582"/>
                    <a:pt x="4797005" y="2424470"/>
                  </a:cubicBezTo>
                  <a:cubicBezTo>
                    <a:pt x="4789399" y="2403537"/>
                    <a:pt x="4781686" y="2382574"/>
                    <a:pt x="4774433" y="2361620"/>
                  </a:cubicBezTo>
                  <a:lnTo>
                    <a:pt x="4752459" y="2298700"/>
                  </a:lnTo>
                  <a:lnTo>
                    <a:pt x="4728083" y="2236526"/>
                  </a:lnTo>
                  <a:cubicBezTo>
                    <a:pt x="4719957" y="2215802"/>
                    <a:pt x="4712352" y="2194869"/>
                    <a:pt x="4704471" y="2174095"/>
                  </a:cubicBezTo>
                  <a:lnTo>
                    <a:pt x="4678399" y="2112626"/>
                  </a:lnTo>
                  <a:lnTo>
                    <a:pt x="4652601" y="2050999"/>
                  </a:lnTo>
                  <a:cubicBezTo>
                    <a:pt x="4643711" y="2030533"/>
                    <a:pt x="4633616" y="2010672"/>
                    <a:pt x="4624205" y="1990415"/>
                  </a:cubicBezTo>
                  <a:lnTo>
                    <a:pt x="4595398" y="1930069"/>
                  </a:lnTo>
                  <a:cubicBezTo>
                    <a:pt x="4585714" y="1909969"/>
                    <a:pt x="4574413" y="1890713"/>
                    <a:pt x="4563827" y="1870952"/>
                  </a:cubicBezTo>
                  <a:lnTo>
                    <a:pt x="4531433" y="1812311"/>
                  </a:lnTo>
                  <a:lnTo>
                    <a:pt x="4523315" y="1797616"/>
                  </a:lnTo>
                  <a:lnTo>
                    <a:pt x="4514482" y="1783425"/>
                  </a:lnTo>
                  <a:lnTo>
                    <a:pt x="4496845" y="1754936"/>
                  </a:lnTo>
                  <a:lnTo>
                    <a:pt x="4461463" y="1697929"/>
                  </a:lnTo>
                  <a:lnTo>
                    <a:pt x="4452660" y="1683629"/>
                  </a:lnTo>
                  <a:lnTo>
                    <a:pt x="4443141" y="1669834"/>
                  </a:lnTo>
                  <a:lnTo>
                    <a:pt x="4424241" y="1642166"/>
                  </a:lnTo>
                  <a:cubicBezTo>
                    <a:pt x="4399005" y="1605265"/>
                    <a:pt x="4374512" y="1567751"/>
                    <a:pt x="4346886" y="1532412"/>
                  </a:cubicBezTo>
                  <a:cubicBezTo>
                    <a:pt x="4240477" y="1388328"/>
                    <a:pt x="4120362" y="1253437"/>
                    <a:pt x="3985497" y="1134649"/>
                  </a:cubicBezTo>
                  <a:cubicBezTo>
                    <a:pt x="3850799" y="1015675"/>
                    <a:pt x="3702920" y="911715"/>
                    <a:pt x="3545665" y="825877"/>
                  </a:cubicBezTo>
                  <a:lnTo>
                    <a:pt x="3486190" y="794756"/>
                  </a:lnTo>
                  <a:cubicBezTo>
                    <a:pt x="3466181" y="784640"/>
                    <a:pt x="3446893" y="773560"/>
                    <a:pt x="3426182" y="764765"/>
                  </a:cubicBezTo>
                  <a:lnTo>
                    <a:pt x="3365044" y="737255"/>
                  </a:lnTo>
                  <a:lnTo>
                    <a:pt x="3334529" y="723514"/>
                  </a:lnTo>
                  <a:cubicBezTo>
                    <a:pt x="3324394" y="718943"/>
                    <a:pt x="3314287" y="714265"/>
                    <a:pt x="3303733" y="710395"/>
                  </a:cubicBezTo>
                  <a:cubicBezTo>
                    <a:pt x="3262013" y="694346"/>
                    <a:pt x="3220711" y="677599"/>
                    <a:pt x="3179033" y="662259"/>
                  </a:cubicBezTo>
                  <a:lnTo>
                    <a:pt x="3052408" y="620447"/>
                  </a:lnTo>
                  <a:lnTo>
                    <a:pt x="2924325" y="584505"/>
                  </a:lnTo>
                  <a:cubicBezTo>
                    <a:pt x="2903106" y="578471"/>
                    <a:pt x="2881119" y="574434"/>
                    <a:pt x="2859667" y="569266"/>
                  </a:cubicBezTo>
                  <a:lnTo>
                    <a:pt x="2795226" y="554085"/>
                  </a:lnTo>
                  <a:cubicBezTo>
                    <a:pt x="2774078" y="548652"/>
                    <a:pt x="2751709" y="544744"/>
                    <a:pt x="2729702" y="540354"/>
                  </a:cubicBezTo>
                  <a:lnTo>
                    <a:pt x="2663758" y="527322"/>
                  </a:lnTo>
                  <a:lnTo>
                    <a:pt x="2630927" y="520495"/>
                  </a:lnTo>
                  <a:lnTo>
                    <a:pt x="2597965" y="515024"/>
                  </a:lnTo>
                  <a:cubicBezTo>
                    <a:pt x="2575970" y="511449"/>
                    <a:pt x="2554112" y="507795"/>
                    <a:pt x="2532205" y="503895"/>
                  </a:cubicBezTo>
                  <a:cubicBezTo>
                    <a:pt x="2357016" y="475037"/>
                    <a:pt x="2182954" y="456682"/>
                    <a:pt x="2010064" y="452552"/>
                  </a:cubicBezTo>
                  <a:cubicBezTo>
                    <a:pt x="1837255" y="448558"/>
                    <a:pt x="1665388" y="457916"/>
                    <a:pt x="1494552" y="485055"/>
                  </a:cubicBezTo>
                  <a:cubicBezTo>
                    <a:pt x="1452133" y="492816"/>
                    <a:pt x="1409569" y="501117"/>
                    <a:pt x="1366896" y="509389"/>
                  </a:cubicBezTo>
                  <a:cubicBezTo>
                    <a:pt x="1324862" y="520035"/>
                    <a:pt x="1282333" y="529505"/>
                    <a:pt x="1240175" y="541045"/>
                  </a:cubicBezTo>
                  <a:lnTo>
                    <a:pt x="1177438" y="560170"/>
                  </a:lnTo>
                  <a:lnTo>
                    <a:pt x="1145987" y="569826"/>
                  </a:lnTo>
                  <a:lnTo>
                    <a:pt x="1130315" y="574669"/>
                  </a:lnTo>
                  <a:lnTo>
                    <a:pt x="1114873" y="580384"/>
                  </a:lnTo>
                  <a:lnTo>
                    <a:pt x="1052839" y="602943"/>
                  </a:lnTo>
                  <a:cubicBezTo>
                    <a:pt x="1032151" y="610499"/>
                    <a:pt x="1011255" y="617535"/>
                    <a:pt x="991135" y="626866"/>
                  </a:cubicBezTo>
                  <a:lnTo>
                    <a:pt x="930179" y="653191"/>
                  </a:lnTo>
                  <a:cubicBezTo>
                    <a:pt x="909850" y="662002"/>
                    <a:pt x="889443" y="670676"/>
                    <a:pt x="869768" y="680937"/>
                  </a:cubicBezTo>
                  <a:lnTo>
                    <a:pt x="810085" y="710734"/>
                  </a:lnTo>
                  <a:cubicBezTo>
                    <a:pt x="790331" y="720859"/>
                    <a:pt x="770124" y="730514"/>
                    <a:pt x="751220" y="741794"/>
                  </a:cubicBezTo>
                  <a:cubicBezTo>
                    <a:pt x="673929" y="784955"/>
                    <a:pt x="598827" y="830326"/>
                    <a:pt x="532669" y="881688"/>
                  </a:cubicBezTo>
                  <a:cubicBezTo>
                    <a:pt x="464226" y="931625"/>
                    <a:pt x="406969" y="988270"/>
                    <a:pt x="354185" y="1050286"/>
                  </a:cubicBezTo>
                  <a:lnTo>
                    <a:pt x="315980" y="1098125"/>
                  </a:lnTo>
                  <a:lnTo>
                    <a:pt x="280345" y="1149782"/>
                  </a:lnTo>
                  <a:cubicBezTo>
                    <a:pt x="268144" y="1166335"/>
                    <a:pt x="257438" y="1185955"/>
                    <a:pt x="245890" y="1203959"/>
                  </a:cubicBezTo>
                  <a:cubicBezTo>
                    <a:pt x="234552" y="1222481"/>
                    <a:pt x="223171" y="1240298"/>
                    <a:pt x="212162" y="1260184"/>
                  </a:cubicBezTo>
                  <a:cubicBezTo>
                    <a:pt x="168299" y="1337574"/>
                    <a:pt x="125055" y="1419360"/>
                    <a:pt x="80716" y="1502476"/>
                  </a:cubicBezTo>
                  <a:lnTo>
                    <a:pt x="0" y="1648841"/>
                  </a:lnTo>
                  <a:lnTo>
                    <a:pt x="0" y="954863"/>
                  </a:lnTo>
                  <a:lnTo>
                    <a:pt x="43491" y="895513"/>
                  </a:lnTo>
                  <a:cubicBezTo>
                    <a:pt x="59888" y="874984"/>
                    <a:pt x="77014" y="854766"/>
                    <a:pt x="93923" y="834489"/>
                  </a:cubicBezTo>
                  <a:cubicBezTo>
                    <a:pt x="163245" y="754880"/>
                    <a:pt x="240806" y="679565"/>
                    <a:pt x="323465" y="617671"/>
                  </a:cubicBezTo>
                  <a:cubicBezTo>
                    <a:pt x="405002" y="553042"/>
                    <a:pt x="490132" y="499230"/>
                    <a:pt x="574777" y="446794"/>
                  </a:cubicBezTo>
                  <a:cubicBezTo>
                    <a:pt x="595733" y="433050"/>
                    <a:pt x="617442" y="421248"/>
                    <a:pt x="638943" y="408925"/>
                  </a:cubicBezTo>
                  <a:lnTo>
                    <a:pt x="703505" y="371742"/>
                  </a:lnTo>
                  <a:cubicBezTo>
                    <a:pt x="724798" y="358900"/>
                    <a:pt x="747120" y="347842"/>
                    <a:pt x="769262" y="336154"/>
                  </a:cubicBezTo>
                  <a:lnTo>
                    <a:pt x="835552" y="301173"/>
                  </a:lnTo>
                  <a:cubicBezTo>
                    <a:pt x="857427" y="289183"/>
                    <a:pt x="880470" y="278896"/>
                    <a:pt x="902979" y="268004"/>
                  </a:cubicBezTo>
                  <a:lnTo>
                    <a:pt x="971127" y="235607"/>
                  </a:lnTo>
                  <a:lnTo>
                    <a:pt x="988238" y="227556"/>
                  </a:lnTo>
                  <a:lnTo>
                    <a:pt x="1005744" y="220191"/>
                  </a:lnTo>
                  <a:lnTo>
                    <a:pt x="1040729" y="205569"/>
                  </a:lnTo>
                  <a:lnTo>
                    <a:pt x="1110835" y="176248"/>
                  </a:lnTo>
                  <a:cubicBezTo>
                    <a:pt x="1157999" y="157703"/>
                    <a:pt x="1206322" y="141323"/>
                    <a:pt x="1254256" y="123796"/>
                  </a:cubicBezTo>
                  <a:cubicBezTo>
                    <a:pt x="1302938" y="108671"/>
                    <a:pt x="1352074" y="94017"/>
                    <a:pt x="1401310" y="79852"/>
                  </a:cubicBezTo>
                  <a:cubicBezTo>
                    <a:pt x="1599497" y="26774"/>
                    <a:pt x="1806373" y="-329"/>
                    <a:pt x="2011811" y="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Shape 23"/>
            <p:cNvSpPr/>
            <p:nvPr/>
          </p:nvSpPr>
          <p:spPr>
            <a:xfrm>
              <a:off x="-19220" y="297400"/>
              <a:ext cx="5215811" cy="6107388"/>
            </a:xfrm>
            <a:custGeom>
              <a:avLst/>
              <a:gdLst>
                <a:gd name="connsiteX0" fmla="*/ 1869139 w 5215811"/>
                <a:gd name="connsiteY0" fmla="*/ 9 h 6107388"/>
                <a:gd name="connsiteX1" fmla="*/ 2791149 w 5215811"/>
                <a:gd name="connsiteY1" fmla="*/ 130229 h 6107388"/>
                <a:gd name="connsiteX2" fmla="*/ 4760307 w 5215811"/>
                <a:gd name="connsiteY2" fmla="*/ 1608408 h 6107388"/>
                <a:gd name="connsiteX3" fmla="*/ 5108574 w 5215811"/>
                <a:gd name="connsiteY3" fmla="*/ 4050383 h 6107388"/>
                <a:gd name="connsiteX4" fmla="*/ 3434916 w 5215811"/>
                <a:gd name="connsiteY4" fmla="*/ 5503134 h 6107388"/>
                <a:gd name="connsiteX5" fmla="*/ 1137841 w 5215811"/>
                <a:gd name="connsiteY5" fmla="*/ 6033968 h 6107388"/>
                <a:gd name="connsiteX6" fmla="*/ 217555 w 5215811"/>
                <a:gd name="connsiteY6" fmla="*/ 5598945 h 6107388"/>
                <a:gd name="connsiteX7" fmla="*/ 0 w 5215811"/>
                <a:gd name="connsiteY7" fmla="*/ 5419622 h 6107388"/>
                <a:gd name="connsiteX8" fmla="*/ 0 w 5215811"/>
                <a:gd name="connsiteY8" fmla="*/ 4571683 h 6107388"/>
                <a:gd name="connsiteX9" fmla="*/ 18056 w 5215811"/>
                <a:gd name="connsiteY9" fmla="*/ 4599282 h 6107388"/>
                <a:gd name="connsiteX10" fmla="*/ 358324 w 5215811"/>
                <a:gd name="connsiteY10" fmla="*/ 4988154 h 6107388"/>
                <a:gd name="connsiteX11" fmla="*/ 1282741 w 5215811"/>
                <a:gd name="connsiteY11" fmla="*/ 5493193 h 6107388"/>
                <a:gd name="connsiteX12" fmla="*/ 2172794 w 5215811"/>
                <a:gd name="connsiteY12" fmla="*/ 5470630 h 6107388"/>
                <a:gd name="connsiteX13" fmla="*/ 3146893 w 5215811"/>
                <a:gd name="connsiteY13" fmla="*/ 5016296 h 6107388"/>
                <a:gd name="connsiteX14" fmla="*/ 3574114 w 5215811"/>
                <a:gd name="connsiteY14" fmla="*/ 4791124 h 6107388"/>
                <a:gd name="connsiteX15" fmla="*/ 4244948 w 5215811"/>
                <a:gd name="connsiteY15" fmla="*/ 4392664 h 6107388"/>
                <a:gd name="connsiteX16" fmla="*/ 4556385 w 5215811"/>
                <a:gd name="connsiteY16" fmla="*/ 3902656 h 6107388"/>
                <a:gd name="connsiteX17" fmla="*/ 4616354 w 5215811"/>
                <a:gd name="connsiteY17" fmla="*/ 2851680 h 6107388"/>
                <a:gd name="connsiteX18" fmla="*/ 4269266 w 5215811"/>
                <a:gd name="connsiteY18" fmla="*/ 1889625 h 6107388"/>
                <a:gd name="connsiteX19" fmla="*/ 2645976 w 5215811"/>
                <a:gd name="connsiteY19" fmla="*/ 671162 h 6107388"/>
                <a:gd name="connsiteX20" fmla="*/ 1648930 w 5215811"/>
                <a:gd name="connsiteY20" fmla="*/ 573017 h 6107388"/>
                <a:gd name="connsiteX21" fmla="*/ 771768 w 5215811"/>
                <a:gd name="connsiteY21" fmla="*/ 865882 h 6107388"/>
                <a:gd name="connsiteX22" fmla="*/ 433617 w 5215811"/>
                <a:gd name="connsiteY22" fmla="*/ 1119441 h 6107388"/>
                <a:gd name="connsiteX23" fmla="*/ 200571 w 5215811"/>
                <a:gd name="connsiteY23" fmla="*/ 1486480 h 6107388"/>
                <a:gd name="connsiteX24" fmla="*/ 47077 w 5215811"/>
                <a:gd name="connsiteY24" fmla="*/ 1753604 h 6107388"/>
                <a:gd name="connsiteX25" fmla="*/ 0 w 5215811"/>
                <a:gd name="connsiteY25" fmla="*/ 1831655 h 6107388"/>
                <a:gd name="connsiteX26" fmla="*/ 0 w 5215811"/>
                <a:gd name="connsiteY26" fmla="*/ 751112 h 6107388"/>
                <a:gd name="connsiteX27" fmla="*/ 6994 w 5215811"/>
                <a:gd name="connsiteY27" fmla="*/ 742614 h 6107388"/>
                <a:gd name="connsiteX28" fmla="*/ 484047 w 5215811"/>
                <a:gd name="connsiteY28" fmla="*/ 378777 h 6107388"/>
                <a:gd name="connsiteX29" fmla="*/ 1869139 w 5215811"/>
                <a:gd name="connsiteY29" fmla="*/ 9 h 610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5811" h="6107388">
                  <a:moveTo>
                    <a:pt x="1869139" y="9"/>
                  </a:moveTo>
                  <a:cubicBezTo>
                    <a:pt x="2160924" y="-706"/>
                    <a:pt x="2465752" y="43039"/>
                    <a:pt x="2791149" y="130229"/>
                  </a:cubicBezTo>
                  <a:cubicBezTo>
                    <a:pt x="3651198" y="360678"/>
                    <a:pt x="4339884" y="907924"/>
                    <a:pt x="4760307" y="1608408"/>
                  </a:cubicBezTo>
                  <a:cubicBezTo>
                    <a:pt x="5188180" y="2321320"/>
                    <a:pt x="5338357" y="3192822"/>
                    <a:pt x="5108574" y="4050383"/>
                  </a:cubicBezTo>
                  <a:cubicBezTo>
                    <a:pt x="4880820" y="4900373"/>
                    <a:pt x="4152841" y="5098512"/>
                    <a:pt x="3434916" y="5503134"/>
                  </a:cubicBezTo>
                  <a:cubicBezTo>
                    <a:pt x="2717099" y="5907783"/>
                    <a:pt x="2005568" y="6266474"/>
                    <a:pt x="1137841" y="6033968"/>
                  </a:cubicBezTo>
                  <a:cubicBezTo>
                    <a:pt x="783079" y="5938910"/>
                    <a:pt x="479573" y="5790114"/>
                    <a:pt x="217555" y="5598945"/>
                  </a:cubicBezTo>
                  <a:lnTo>
                    <a:pt x="0" y="5419622"/>
                  </a:lnTo>
                  <a:lnTo>
                    <a:pt x="0" y="4571683"/>
                  </a:lnTo>
                  <a:lnTo>
                    <a:pt x="18056" y="4599282"/>
                  </a:lnTo>
                  <a:cubicBezTo>
                    <a:pt x="124071" y="4746782"/>
                    <a:pt x="237002" y="4875718"/>
                    <a:pt x="358324" y="4988154"/>
                  </a:cubicBezTo>
                  <a:cubicBezTo>
                    <a:pt x="621323" y="5231809"/>
                    <a:pt x="923667" y="5396979"/>
                    <a:pt x="1282741" y="5493193"/>
                  </a:cubicBezTo>
                  <a:cubicBezTo>
                    <a:pt x="1573894" y="5571207"/>
                    <a:pt x="1856732" y="5563878"/>
                    <a:pt x="2172794" y="5470630"/>
                  </a:cubicBezTo>
                  <a:cubicBezTo>
                    <a:pt x="2498985" y="5374183"/>
                    <a:pt x="2832844" y="5193315"/>
                    <a:pt x="3146893" y="5016296"/>
                  </a:cubicBezTo>
                  <a:cubicBezTo>
                    <a:pt x="3293538" y="4933641"/>
                    <a:pt x="3436182" y="4861160"/>
                    <a:pt x="3574114" y="4791124"/>
                  </a:cubicBezTo>
                  <a:cubicBezTo>
                    <a:pt x="3841238" y="4655550"/>
                    <a:pt x="4071901" y="4538375"/>
                    <a:pt x="4244948" y="4392664"/>
                  </a:cubicBezTo>
                  <a:cubicBezTo>
                    <a:pt x="4405844" y="4257259"/>
                    <a:pt x="4501845" y="4106204"/>
                    <a:pt x="4556385" y="3902656"/>
                  </a:cubicBezTo>
                  <a:cubicBezTo>
                    <a:pt x="4649063" y="3556776"/>
                    <a:pt x="4669271" y="3203187"/>
                    <a:pt x="4616354" y="2851680"/>
                  </a:cubicBezTo>
                  <a:cubicBezTo>
                    <a:pt x="4565198" y="2511774"/>
                    <a:pt x="4448474" y="2188147"/>
                    <a:pt x="4269266" y="1889625"/>
                  </a:cubicBezTo>
                  <a:cubicBezTo>
                    <a:pt x="3907781" y="1287586"/>
                    <a:pt x="3331245" y="854780"/>
                    <a:pt x="2645976" y="671162"/>
                  </a:cubicBezTo>
                  <a:cubicBezTo>
                    <a:pt x="2278249" y="572630"/>
                    <a:pt x="1952074" y="540526"/>
                    <a:pt x="1648930" y="573017"/>
                  </a:cubicBezTo>
                  <a:cubicBezTo>
                    <a:pt x="1351746" y="604901"/>
                    <a:pt x="1064785" y="700731"/>
                    <a:pt x="771768" y="865882"/>
                  </a:cubicBezTo>
                  <a:cubicBezTo>
                    <a:pt x="568061" y="980657"/>
                    <a:pt x="486465" y="1058486"/>
                    <a:pt x="433617" y="1119441"/>
                  </a:cubicBezTo>
                  <a:cubicBezTo>
                    <a:pt x="358307" y="1206256"/>
                    <a:pt x="292149" y="1323808"/>
                    <a:pt x="200571" y="1486480"/>
                  </a:cubicBezTo>
                  <a:cubicBezTo>
                    <a:pt x="156644" y="1564432"/>
                    <a:pt x="106654" y="1653214"/>
                    <a:pt x="47077" y="1753604"/>
                  </a:cubicBezTo>
                  <a:lnTo>
                    <a:pt x="0" y="1831655"/>
                  </a:lnTo>
                  <a:lnTo>
                    <a:pt x="0" y="751112"/>
                  </a:lnTo>
                  <a:lnTo>
                    <a:pt x="6994" y="742614"/>
                  </a:lnTo>
                  <a:cubicBezTo>
                    <a:pt x="117721" y="617683"/>
                    <a:pt x="259696" y="505222"/>
                    <a:pt x="484047" y="378777"/>
                  </a:cubicBezTo>
                  <a:cubicBezTo>
                    <a:pt x="932751" y="125890"/>
                    <a:pt x="1382831" y="1200"/>
                    <a:pt x="1869139" y="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Shape 24"/>
            <p:cNvSpPr/>
            <p:nvPr/>
          </p:nvSpPr>
          <p:spPr>
            <a:xfrm>
              <a:off x="-19221" y="319367"/>
              <a:ext cx="5217956" cy="6100079"/>
            </a:xfrm>
            <a:custGeom>
              <a:avLst/>
              <a:gdLst>
                <a:gd name="connsiteX0" fmla="*/ 1951393 w 5217956"/>
                <a:gd name="connsiteY0" fmla="*/ 82 h 6100079"/>
                <a:gd name="connsiteX1" fmla="*/ 2855177 w 5217956"/>
                <a:gd name="connsiteY1" fmla="*/ 125419 h 6100079"/>
                <a:gd name="connsiteX2" fmla="*/ 4779341 w 5217956"/>
                <a:gd name="connsiteY2" fmla="*/ 1591542 h 6100079"/>
                <a:gd name="connsiteX3" fmla="*/ 5108573 w 5217956"/>
                <a:gd name="connsiteY3" fmla="*/ 4028416 h 6100079"/>
                <a:gd name="connsiteX4" fmla="*/ 3459358 w 5217956"/>
                <a:gd name="connsiteY4" fmla="*/ 5487716 h 6100079"/>
                <a:gd name="connsiteX5" fmla="*/ 1203274 w 5217956"/>
                <a:gd name="connsiteY5" fmla="*/ 6029534 h 6100079"/>
                <a:gd name="connsiteX6" fmla="*/ 59920 w 5217956"/>
                <a:gd name="connsiteY6" fmla="*/ 5396467 h 6100079"/>
                <a:gd name="connsiteX7" fmla="*/ 0 w 5217956"/>
                <a:gd name="connsiteY7" fmla="*/ 5333382 h 6100079"/>
                <a:gd name="connsiteX8" fmla="*/ 0 w 5217956"/>
                <a:gd name="connsiteY8" fmla="*/ 4205833 h 6100079"/>
                <a:gd name="connsiteX9" fmla="*/ 58036 w 5217956"/>
                <a:gd name="connsiteY9" fmla="*/ 4310048 h 6100079"/>
                <a:gd name="connsiteX10" fmla="*/ 520779 w 5217956"/>
                <a:gd name="connsiteY10" fmla="*/ 4907591 h 6100079"/>
                <a:gd name="connsiteX11" fmla="*/ 1377154 w 5217956"/>
                <a:gd name="connsiteY11" fmla="*/ 5380604 h 6100079"/>
                <a:gd name="connsiteX12" fmla="*/ 3123340 w 5217956"/>
                <a:gd name="connsiteY12" fmla="*/ 4905715 h 6100079"/>
                <a:gd name="connsiteX13" fmla="*/ 3547863 w 5217956"/>
                <a:gd name="connsiteY13" fmla="*/ 4676342 h 6100079"/>
                <a:gd name="connsiteX14" fmla="*/ 4186753 w 5217956"/>
                <a:gd name="connsiteY14" fmla="*/ 4289376 h 6100079"/>
                <a:gd name="connsiteX15" fmla="*/ 4459565 w 5217956"/>
                <a:gd name="connsiteY15" fmla="*/ 3854399 h 6100079"/>
                <a:gd name="connsiteX16" fmla="*/ 4521015 w 5217956"/>
                <a:gd name="connsiteY16" fmla="*/ 2849377 h 6100079"/>
                <a:gd name="connsiteX17" fmla="*/ 4199723 w 5217956"/>
                <a:gd name="connsiteY17" fmla="*/ 1931213 h 6100079"/>
                <a:gd name="connsiteX18" fmla="*/ 2681217 w 5217956"/>
                <a:gd name="connsiteY18" fmla="*/ 774211 h 6100079"/>
                <a:gd name="connsiteX19" fmla="*/ 926547 w 5217956"/>
                <a:gd name="connsiteY19" fmla="*/ 967112 h 6100079"/>
                <a:gd name="connsiteX20" fmla="*/ 622677 w 5217956"/>
                <a:gd name="connsiteY20" fmla="*/ 1197863 h 6100079"/>
                <a:gd name="connsiteX21" fmla="*/ 404892 w 5217956"/>
                <a:gd name="connsiteY21" fmla="*/ 1547314 h 6100079"/>
                <a:gd name="connsiteX22" fmla="*/ 40135 w 5217956"/>
                <a:gd name="connsiteY22" fmla="*/ 2159090 h 6100079"/>
                <a:gd name="connsiteX23" fmla="*/ 0 w 5217956"/>
                <a:gd name="connsiteY23" fmla="*/ 2219367 h 6100079"/>
                <a:gd name="connsiteX24" fmla="*/ 0 w 5217956"/>
                <a:gd name="connsiteY24" fmla="*/ 915659 h 6100079"/>
                <a:gd name="connsiteX25" fmla="*/ 58609 w 5217956"/>
                <a:gd name="connsiteY25" fmla="*/ 828051 h 6100079"/>
                <a:gd name="connsiteX26" fmla="*/ 590688 w 5217956"/>
                <a:gd name="connsiteY26" fmla="*/ 385385 h 6100079"/>
                <a:gd name="connsiteX27" fmla="*/ 1951393 w 5217956"/>
                <a:gd name="connsiteY27"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217956" h="6100079">
                  <a:moveTo>
                    <a:pt x="1951393" y="82"/>
                  </a:moveTo>
                  <a:cubicBezTo>
                    <a:pt x="2237631" y="-2119"/>
                    <a:pt x="2536431" y="40011"/>
                    <a:pt x="2855177" y="125419"/>
                  </a:cubicBezTo>
                  <a:cubicBezTo>
                    <a:pt x="3697704" y="351173"/>
                    <a:pt x="4370490" y="894159"/>
                    <a:pt x="4779341" y="1591542"/>
                  </a:cubicBezTo>
                  <a:cubicBezTo>
                    <a:pt x="5195534" y="2301324"/>
                    <a:pt x="5338356" y="3170855"/>
                    <a:pt x="5108573" y="4028416"/>
                  </a:cubicBezTo>
                  <a:cubicBezTo>
                    <a:pt x="4880819" y="4878406"/>
                    <a:pt x="4165603" y="5079965"/>
                    <a:pt x="3459358" y="5487716"/>
                  </a:cubicBezTo>
                  <a:cubicBezTo>
                    <a:pt x="2753114" y="5895466"/>
                    <a:pt x="2053264" y="6257288"/>
                    <a:pt x="1203274" y="6029534"/>
                  </a:cubicBezTo>
                  <a:cubicBezTo>
                    <a:pt x="739884" y="5905369"/>
                    <a:pt x="366399" y="5685345"/>
                    <a:pt x="59920" y="5396467"/>
                  </a:cubicBezTo>
                  <a:lnTo>
                    <a:pt x="0" y="5333382"/>
                  </a:lnTo>
                  <a:lnTo>
                    <a:pt x="0" y="4205833"/>
                  </a:lnTo>
                  <a:lnTo>
                    <a:pt x="58036" y="4310048"/>
                  </a:lnTo>
                  <a:cubicBezTo>
                    <a:pt x="197935" y="4550245"/>
                    <a:pt x="350594" y="4747142"/>
                    <a:pt x="520779" y="4907591"/>
                  </a:cubicBezTo>
                  <a:cubicBezTo>
                    <a:pt x="763600" y="5136565"/>
                    <a:pt x="1043821" y="5291288"/>
                    <a:pt x="1377154" y="5380604"/>
                  </a:cubicBezTo>
                  <a:cubicBezTo>
                    <a:pt x="1963029" y="5537589"/>
                    <a:pt x="2470519" y="5282804"/>
                    <a:pt x="3123340" y="4905715"/>
                  </a:cubicBezTo>
                  <a:cubicBezTo>
                    <a:pt x="3269800" y="4821157"/>
                    <a:pt x="3411134" y="4747512"/>
                    <a:pt x="3547863" y="4676342"/>
                  </a:cubicBezTo>
                  <a:cubicBezTo>
                    <a:pt x="3804497" y="4542710"/>
                    <a:pt x="4026085" y="4427393"/>
                    <a:pt x="4186753" y="4289376"/>
                  </a:cubicBezTo>
                  <a:cubicBezTo>
                    <a:pt x="4329009" y="4167293"/>
                    <a:pt x="4410589" y="4037181"/>
                    <a:pt x="4459565" y="3854399"/>
                  </a:cubicBezTo>
                  <a:cubicBezTo>
                    <a:pt x="4548302" y="3523229"/>
                    <a:pt x="4568981" y="3185183"/>
                    <a:pt x="4521015" y="2849377"/>
                  </a:cubicBezTo>
                  <a:cubicBezTo>
                    <a:pt x="4474709" y="2524680"/>
                    <a:pt x="4366564" y="2215756"/>
                    <a:pt x="4199723" y="1931213"/>
                  </a:cubicBezTo>
                  <a:cubicBezTo>
                    <a:pt x="3863270" y="1357325"/>
                    <a:pt x="3323982" y="946439"/>
                    <a:pt x="2681217" y="774211"/>
                  </a:cubicBezTo>
                  <a:cubicBezTo>
                    <a:pt x="2001139" y="591984"/>
                    <a:pt x="1476322" y="649699"/>
                    <a:pt x="926547" y="967112"/>
                  </a:cubicBezTo>
                  <a:cubicBezTo>
                    <a:pt x="740730" y="1074393"/>
                    <a:pt x="668642" y="1143989"/>
                    <a:pt x="622677" y="1197863"/>
                  </a:cubicBezTo>
                  <a:cubicBezTo>
                    <a:pt x="555599" y="1276450"/>
                    <a:pt x="492360" y="1390031"/>
                    <a:pt x="404892" y="1547314"/>
                  </a:cubicBezTo>
                  <a:cubicBezTo>
                    <a:pt x="317047" y="1705133"/>
                    <a:pt x="204816" y="1906756"/>
                    <a:pt x="40135" y="2159090"/>
                  </a:cubicBezTo>
                  <a:lnTo>
                    <a:pt x="0" y="2219367"/>
                  </a:lnTo>
                  <a:lnTo>
                    <a:pt x="0" y="915659"/>
                  </a:lnTo>
                  <a:lnTo>
                    <a:pt x="58609" y="828051"/>
                  </a:lnTo>
                  <a:cubicBezTo>
                    <a:pt x="177453" y="670481"/>
                    <a:pt x="325846" y="538291"/>
                    <a:pt x="590688" y="385385"/>
                  </a:cubicBezTo>
                  <a:cubicBezTo>
                    <a:pt x="1032158" y="130559"/>
                    <a:pt x="1474329" y="3750"/>
                    <a:pt x="1951393"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Freeform: Shape 25"/>
            <p:cNvSpPr/>
            <p:nvPr/>
          </p:nvSpPr>
          <p:spPr>
            <a:xfrm>
              <a:off x="-19220" y="319367"/>
              <a:ext cx="5217957" cy="6100079"/>
            </a:xfrm>
            <a:custGeom>
              <a:avLst/>
              <a:gdLst>
                <a:gd name="connsiteX0" fmla="*/ 1951394 w 5217957"/>
                <a:gd name="connsiteY0" fmla="*/ 82 h 6100079"/>
                <a:gd name="connsiteX1" fmla="*/ 2855178 w 5217957"/>
                <a:gd name="connsiteY1" fmla="*/ 125419 h 6100079"/>
                <a:gd name="connsiteX2" fmla="*/ 4779341 w 5217957"/>
                <a:gd name="connsiteY2" fmla="*/ 1591542 h 6100079"/>
                <a:gd name="connsiteX3" fmla="*/ 5108574 w 5217957"/>
                <a:gd name="connsiteY3" fmla="*/ 4028416 h 6100079"/>
                <a:gd name="connsiteX4" fmla="*/ 3459359 w 5217957"/>
                <a:gd name="connsiteY4" fmla="*/ 5487716 h 6100079"/>
                <a:gd name="connsiteX5" fmla="*/ 1203275 w 5217957"/>
                <a:gd name="connsiteY5" fmla="*/ 6029534 h 6100079"/>
                <a:gd name="connsiteX6" fmla="*/ 59921 w 5217957"/>
                <a:gd name="connsiteY6" fmla="*/ 5396467 h 6100079"/>
                <a:gd name="connsiteX7" fmla="*/ 0 w 5217957"/>
                <a:gd name="connsiteY7" fmla="*/ 5333381 h 6100079"/>
                <a:gd name="connsiteX8" fmla="*/ 0 w 5217957"/>
                <a:gd name="connsiteY8" fmla="*/ 4427327 h 6100079"/>
                <a:gd name="connsiteX9" fmla="*/ 112056 w 5217957"/>
                <a:gd name="connsiteY9" fmla="*/ 4602502 h 6100079"/>
                <a:gd name="connsiteX10" fmla="*/ 443875 w 5217957"/>
                <a:gd name="connsiteY10" fmla="*/ 4989110 h 6100079"/>
                <a:gd name="connsiteX11" fmla="*/ 1348175 w 5217957"/>
                <a:gd name="connsiteY11" fmla="*/ 5488759 h 6100079"/>
                <a:gd name="connsiteX12" fmla="*/ 2221463 w 5217957"/>
                <a:gd name="connsiteY12" fmla="*/ 5461704 h 6100079"/>
                <a:gd name="connsiteX13" fmla="*/ 3179339 w 5217957"/>
                <a:gd name="connsiteY13" fmla="*/ 5003023 h 6100079"/>
                <a:gd name="connsiteX14" fmla="*/ 3599638 w 5217957"/>
                <a:gd name="connsiteY14" fmla="*/ 4775996 h 6100079"/>
                <a:gd name="connsiteX15" fmla="*/ 4259765 w 5217957"/>
                <a:gd name="connsiteY15" fmla="*/ 4374667 h 6100079"/>
                <a:gd name="connsiteX16" fmla="*/ 4567742 w 5217957"/>
                <a:gd name="connsiteY16" fmla="*/ 3883732 h 6100079"/>
                <a:gd name="connsiteX17" fmla="*/ 4631929 w 5217957"/>
                <a:gd name="connsiteY17" fmla="*/ 2833886 h 6100079"/>
                <a:gd name="connsiteX18" fmla="*/ 4296412 w 5217957"/>
                <a:gd name="connsiteY18" fmla="*/ 1874932 h 6100079"/>
                <a:gd name="connsiteX19" fmla="*/ 2710219 w 5217957"/>
                <a:gd name="connsiteY19" fmla="*/ 666410 h 6100079"/>
                <a:gd name="connsiteX20" fmla="*/ 1732642 w 5217957"/>
                <a:gd name="connsiteY20" fmla="*/ 573480 h 6100079"/>
                <a:gd name="connsiteX21" fmla="*/ 870621 w 5217957"/>
                <a:gd name="connsiteY21" fmla="*/ 870402 h 6100079"/>
                <a:gd name="connsiteX22" fmla="*/ 537555 w 5217957"/>
                <a:gd name="connsiteY22" fmla="*/ 1125324 h 6100079"/>
                <a:gd name="connsiteX23" fmla="*/ 306995 w 5217957"/>
                <a:gd name="connsiteY23" fmla="*/ 1493030 h 6100079"/>
                <a:gd name="connsiteX24" fmla="*/ 23579 w 5217957"/>
                <a:gd name="connsiteY24" fmla="*/ 1977465 h 6100079"/>
                <a:gd name="connsiteX25" fmla="*/ 0 w 5217957"/>
                <a:gd name="connsiteY25" fmla="*/ 2014291 h 6100079"/>
                <a:gd name="connsiteX26" fmla="*/ 0 w 5217957"/>
                <a:gd name="connsiteY26" fmla="*/ 915660 h 6100079"/>
                <a:gd name="connsiteX27" fmla="*/ 58609 w 5217957"/>
                <a:gd name="connsiteY27" fmla="*/ 828051 h 6100079"/>
                <a:gd name="connsiteX28" fmla="*/ 590689 w 5217957"/>
                <a:gd name="connsiteY28" fmla="*/ 385385 h 6100079"/>
                <a:gd name="connsiteX29" fmla="*/ 1951394 w 5217957"/>
                <a:gd name="connsiteY29"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7957" h="6100079">
                  <a:moveTo>
                    <a:pt x="1951394" y="82"/>
                  </a:moveTo>
                  <a:cubicBezTo>
                    <a:pt x="2237632" y="-2119"/>
                    <a:pt x="2536431" y="40011"/>
                    <a:pt x="2855178" y="125419"/>
                  </a:cubicBezTo>
                  <a:cubicBezTo>
                    <a:pt x="3697704" y="351173"/>
                    <a:pt x="4370491" y="894159"/>
                    <a:pt x="4779341" y="1591542"/>
                  </a:cubicBezTo>
                  <a:cubicBezTo>
                    <a:pt x="5195535" y="2301324"/>
                    <a:pt x="5338357" y="3170855"/>
                    <a:pt x="5108574" y="4028416"/>
                  </a:cubicBezTo>
                  <a:cubicBezTo>
                    <a:pt x="4880820" y="4878406"/>
                    <a:pt x="4165604" y="5079965"/>
                    <a:pt x="3459359" y="5487716"/>
                  </a:cubicBezTo>
                  <a:cubicBezTo>
                    <a:pt x="2753115" y="5895466"/>
                    <a:pt x="2053265" y="6257288"/>
                    <a:pt x="1203275" y="6029534"/>
                  </a:cubicBezTo>
                  <a:cubicBezTo>
                    <a:pt x="739885" y="5905369"/>
                    <a:pt x="366400" y="5685345"/>
                    <a:pt x="59921" y="5396467"/>
                  </a:cubicBezTo>
                  <a:lnTo>
                    <a:pt x="0" y="5333381"/>
                  </a:lnTo>
                  <a:lnTo>
                    <a:pt x="0" y="4427327"/>
                  </a:lnTo>
                  <a:lnTo>
                    <a:pt x="112056" y="4602502"/>
                  </a:lnTo>
                  <a:cubicBezTo>
                    <a:pt x="215300" y="4749260"/>
                    <a:pt x="325419" y="4877443"/>
                    <a:pt x="443875" y="4989110"/>
                  </a:cubicBezTo>
                  <a:cubicBezTo>
                    <a:pt x="700709" y="5231113"/>
                    <a:pt x="996455" y="5394516"/>
                    <a:pt x="1348175" y="5488759"/>
                  </a:cubicBezTo>
                  <a:cubicBezTo>
                    <a:pt x="1633379" y="5565179"/>
                    <a:pt x="1910917" y="5556430"/>
                    <a:pt x="2221463" y="5461704"/>
                  </a:cubicBezTo>
                  <a:cubicBezTo>
                    <a:pt x="2541923" y="5363721"/>
                    <a:pt x="2870374" y="5181404"/>
                    <a:pt x="3179339" y="5003023"/>
                  </a:cubicBezTo>
                  <a:cubicBezTo>
                    <a:pt x="3323713" y="4919760"/>
                    <a:pt x="3463978" y="4846641"/>
                    <a:pt x="3599638" y="4775996"/>
                  </a:cubicBezTo>
                  <a:cubicBezTo>
                    <a:pt x="3862436" y="4639263"/>
                    <a:pt x="4089314" y="4521074"/>
                    <a:pt x="4259765" y="4374667"/>
                  </a:cubicBezTo>
                  <a:cubicBezTo>
                    <a:pt x="4418282" y="4238625"/>
                    <a:pt x="4513201" y="4087280"/>
                    <a:pt x="4567742" y="3883732"/>
                  </a:cubicBezTo>
                  <a:cubicBezTo>
                    <a:pt x="4660420" y="3537853"/>
                    <a:pt x="4682033" y="3184640"/>
                    <a:pt x="4631929" y="2833886"/>
                  </a:cubicBezTo>
                  <a:cubicBezTo>
                    <a:pt x="4583584" y="2494734"/>
                    <a:pt x="4470646" y="2172121"/>
                    <a:pt x="4296412" y="1874932"/>
                  </a:cubicBezTo>
                  <a:cubicBezTo>
                    <a:pt x="3944879" y="1275559"/>
                    <a:pt x="3381537" y="846289"/>
                    <a:pt x="2710219" y="666410"/>
                  </a:cubicBezTo>
                  <a:cubicBezTo>
                    <a:pt x="2349955" y="569877"/>
                    <a:pt x="2030161" y="539483"/>
                    <a:pt x="1732642" y="573480"/>
                  </a:cubicBezTo>
                  <a:cubicBezTo>
                    <a:pt x="1440866" y="606814"/>
                    <a:pt x="1158880" y="703976"/>
                    <a:pt x="870621" y="870402"/>
                  </a:cubicBezTo>
                  <a:cubicBezTo>
                    <a:pt x="670160" y="986048"/>
                    <a:pt x="589753" y="1064195"/>
                    <a:pt x="537555" y="1125324"/>
                  </a:cubicBezTo>
                  <a:cubicBezTo>
                    <a:pt x="463218" y="1212400"/>
                    <a:pt x="397708" y="1330125"/>
                    <a:pt x="306995" y="1493030"/>
                  </a:cubicBezTo>
                  <a:cubicBezTo>
                    <a:pt x="234596" y="1623167"/>
                    <a:pt x="145436" y="1783409"/>
                    <a:pt x="23579" y="1977465"/>
                  </a:cubicBezTo>
                  <a:lnTo>
                    <a:pt x="0" y="2014291"/>
                  </a:lnTo>
                  <a:lnTo>
                    <a:pt x="0" y="915660"/>
                  </a:lnTo>
                  <a:lnTo>
                    <a:pt x="58609" y="828051"/>
                  </a:lnTo>
                  <a:cubicBezTo>
                    <a:pt x="177453" y="670481"/>
                    <a:pt x="325847" y="538291"/>
                    <a:pt x="590689" y="385385"/>
                  </a:cubicBezTo>
                  <a:cubicBezTo>
                    <a:pt x="1032159" y="130559"/>
                    <a:pt x="1474330" y="3750"/>
                    <a:pt x="1951394"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reeform: Shape 26"/>
            <p:cNvSpPr/>
            <p:nvPr/>
          </p:nvSpPr>
          <p:spPr>
            <a:xfrm>
              <a:off x="-19220" y="197691"/>
              <a:ext cx="5378623" cy="6402614"/>
            </a:xfrm>
            <a:custGeom>
              <a:avLst/>
              <a:gdLst>
                <a:gd name="connsiteX0" fmla="*/ 2220349 w 5378623"/>
                <a:gd name="connsiteY0" fmla="*/ 67 h 6402614"/>
                <a:gd name="connsiteX1" fmla="*/ 3018161 w 5378623"/>
                <a:gd name="connsiteY1" fmla="*/ 108191 h 6402614"/>
                <a:gd name="connsiteX2" fmla="*/ 5265831 w 5378623"/>
                <a:gd name="connsiteY2" fmla="*/ 4066338 h 6402614"/>
                <a:gd name="connsiteX3" fmla="*/ 2912752 w 5378623"/>
                <a:gd name="connsiteY3" fmla="*/ 6386691 h 6402614"/>
                <a:gd name="connsiteX4" fmla="*/ 2840648 w 5378623"/>
                <a:gd name="connsiteY4" fmla="*/ 6402614 h 6402614"/>
                <a:gd name="connsiteX5" fmla="*/ 1474249 w 5378623"/>
                <a:gd name="connsiteY5" fmla="*/ 6402614 h 6402614"/>
                <a:gd name="connsiteX6" fmla="*/ 1340218 w 5378623"/>
                <a:gd name="connsiteY6" fmla="*/ 6370360 h 6402614"/>
                <a:gd name="connsiteX7" fmla="*/ 204687 w 5378623"/>
                <a:gd name="connsiteY7" fmla="*/ 5802379 h 6402614"/>
                <a:gd name="connsiteX8" fmla="*/ 0 w 5378623"/>
                <a:gd name="connsiteY8" fmla="*/ 5624181 h 6402614"/>
                <a:gd name="connsiteX9" fmla="*/ 0 w 5378623"/>
                <a:gd name="connsiteY9" fmla="*/ 5197118 h 6402614"/>
                <a:gd name="connsiteX10" fmla="*/ 120950 w 5378623"/>
                <a:gd name="connsiteY10" fmla="*/ 5327736 h 6402614"/>
                <a:gd name="connsiteX11" fmla="*/ 553277 w 5378623"/>
                <a:gd name="connsiteY11" fmla="*/ 5674143 h 6402614"/>
                <a:gd name="connsiteX12" fmla="*/ 1048951 w 5378623"/>
                <a:gd name="connsiteY12" fmla="*/ 5913372 h 6402614"/>
                <a:gd name="connsiteX13" fmla="*/ 1114406 w 5378623"/>
                <a:gd name="connsiteY13" fmla="*/ 5935664 h 6402614"/>
                <a:gd name="connsiteX14" fmla="*/ 1180375 w 5378623"/>
                <a:gd name="connsiteY14" fmla="*/ 5956470 h 6402614"/>
                <a:gd name="connsiteX15" fmla="*/ 1247107 w 5378623"/>
                <a:gd name="connsiteY15" fmla="*/ 5975278 h 6402614"/>
                <a:gd name="connsiteX16" fmla="*/ 1313053 w 5378623"/>
                <a:gd name="connsiteY16" fmla="*/ 5991905 h 6402614"/>
                <a:gd name="connsiteX17" fmla="*/ 1578771 w 5378623"/>
                <a:gd name="connsiteY17" fmla="*/ 6035400 h 6402614"/>
                <a:gd name="connsiteX18" fmla="*/ 2116969 w 5378623"/>
                <a:gd name="connsiteY18" fmla="*/ 6005033 h 6402614"/>
                <a:gd name="connsiteX19" fmla="*/ 2648341 w 5378623"/>
                <a:gd name="connsiteY19" fmla="*/ 5837212 h 6402614"/>
                <a:gd name="connsiteX20" fmla="*/ 3166862 w 5378623"/>
                <a:gd name="connsiteY20" fmla="*/ 5582136 h 6402614"/>
                <a:gd name="connsiteX21" fmla="*/ 3295551 w 5378623"/>
                <a:gd name="connsiteY21" fmla="*/ 5510900 h 6402614"/>
                <a:gd name="connsiteX22" fmla="*/ 3426292 w 5378623"/>
                <a:gd name="connsiteY22" fmla="*/ 5437546 h 6402614"/>
                <a:gd name="connsiteX23" fmla="*/ 3693498 w 5378623"/>
                <a:gd name="connsiteY23" fmla="*/ 5296779 h 6402614"/>
                <a:gd name="connsiteX24" fmla="*/ 3957511 w 5378623"/>
                <a:gd name="connsiteY24" fmla="*/ 5162806 h 6402614"/>
                <a:gd name="connsiteX25" fmla="*/ 4212170 w 5378623"/>
                <a:gd name="connsiteY25" fmla="*/ 5024936 h 6402614"/>
                <a:gd name="connsiteX26" fmla="*/ 4449651 w 5378623"/>
                <a:gd name="connsiteY26" fmla="*/ 4870986 h 6402614"/>
                <a:gd name="connsiteX27" fmla="*/ 4659728 w 5378623"/>
                <a:gd name="connsiteY27" fmla="*/ 4689640 h 6402614"/>
                <a:gd name="connsiteX28" fmla="*/ 4830457 w 5378623"/>
                <a:gd name="connsiteY28" fmla="*/ 4472596 h 6402614"/>
                <a:gd name="connsiteX29" fmla="*/ 4955705 w 5378623"/>
                <a:gd name="connsiteY29" fmla="*/ 4222268 h 6402614"/>
                <a:gd name="connsiteX30" fmla="*/ 4968352 w 5378623"/>
                <a:gd name="connsiteY30" fmla="*/ 4189141 h 6402614"/>
                <a:gd name="connsiteX31" fmla="*/ 4979564 w 5378623"/>
                <a:gd name="connsiteY31" fmla="*/ 4155400 h 6402614"/>
                <a:gd name="connsiteX32" fmla="*/ 4990913 w 5378623"/>
                <a:gd name="connsiteY32" fmla="*/ 4121577 h 6402614"/>
                <a:gd name="connsiteX33" fmla="*/ 5000865 w 5378623"/>
                <a:gd name="connsiteY33" fmla="*/ 4086570 h 6402614"/>
                <a:gd name="connsiteX34" fmla="*/ 5020612 w 5378623"/>
                <a:gd name="connsiteY34" fmla="*/ 4016281 h 6402614"/>
                <a:gd name="connsiteX35" fmla="*/ 5030486 w 5378623"/>
                <a:gd name="connsiteY35" fmla="*/ 3981137 h 6402614"/>
                <a:gd name="connsiteX36" fmla="*/ 5035423 w 5378623"/>
                <a:gd name="connsiteY36" fmla="*/ 3963565 h 6402614"/>
                <a:gd name="connsiteX37" fmla="*/ 5039507 w 5378623"/>
                <a:gd name="connsiteY37" fmla="*/ 3945765 h 6402614"/>
                <a:gd name="connsiteX38" fmla="*/ 5071597 w 5378623"/>
                <a:gd name="connsiteY38" fmla="*/ 3802972 h 6402614"/>
                <a:gd name="connsiteX39" fmla="*/ 5096108 w 5378623"/>
                <a:gd name="connsiteY39" fmla="*/ 3658610 h 6402614"/>
                <a:gd name="connsiteX40" fmla="*/ 5113299 w 5378623"/>
                <a:gd name="connsiteY40" fmla="*/ 3512985 h 6402614"/>
                <a:gd name="connsiteX41" fmla="*/ 5115328 w 5378623"/>
                <a:gd name="connsiteY41" fmla="*/ 3494749 h 6402614"/>
                <a:gd name="connsiteX42" fmla="*/ 5116446 w 5378623"/>
                <a:gd name="connsiteY42" fmla="*/ 3476502 h 6402614"/>
                <a:gd name="connsiteX43" fmla="*/ 5118711 w 5378623"/>
                <a:gd name="connsiteY43" fmla="*/ 3439898 h 6402614"/>
                <a:gd name="connsiteX44" fmla="*/ 5123270 w 5378623"/>
                <a:gd name="connsiteY44" fmla="*/ 3366583 h 6402614"/>
                <a:gd name="connsiteX45" fmla="*/ 5121172 w 5378623"/>
                <a:gd name="connsiteY45" fmla="*/ 3072860 h 6402614"/>
                <a:gd name="connsiteX46" fmla="*/ 5119473 w 5378623"/>
                <a:gd name="connsiteY46" fmla="*/ 3036121 h 6402614"/>
                <a:gd name="connsiteX47" fmla="*/ 5116244 w 5378623"/>
                <a:gd name="connsiteY47" fmla="*/ 2999552 h 6402614"/>
                <a:gd name="connsiteX48" fmla="*/ 5109221 w 5378623"/>
                <a:gd name="connsiteY48" fmla="*/ 2926379 h 6402614"/>
                <a:gd name="connsiteX49" fmla="*/ 5089643 w 5378623"/>
                <a:gd name="connsiteY49" fmla="*/ 2780639 h 6402614"/>
                <a:gd name="connsiteX50" fmla="*/ 5084078 w 5378623"/>
                <a:gd name="connsiteY50" fmla="*/ 2744255 h 6402614"/>
                <a:gd name="connsiteX51" fmla="*/ 5077785 w 5378623"/>
                <a:gd name="connsiteY51" fmla="*/ 2708026 h 6402614"/>
                <a:gd name="connsiteX52" fmla="*/ 5063128 w 5378623"/>
                <a:gd name="connsiteY52" fmla="*/ 2636053 h 6402614"/>
                <a:gd name="connsiteX53" fmla="*/ 5047530 w 5378623"/>
                <a:gd name="connsiteY53" fmla="*/ 2564176 h 6402614"/>
                <a:gd name="connsiteX54" fmla="*/ 5028967 w 5378623"/>
                <a:gd name="connsiteY54" fmla="*/ 2493127 h 6402614"/>
                <a:gd name="connsiteX55" fmla="*/ 4822623 w 5378623"/>
                <a:gd name="connsiteY55" fmla="*/ 1944830 h 6402614"/>
                <a:gd name="connsiteX56" fmla="*/ 4108183 w 5378623"/>
                <a:gd name="connsiteY56" fmla="*/ 1038170 h 6402614"/>
                <a:gd name="connsiteX57" fmla="*/ 3638213 w 5378623"/>
                <a:gd name="connsiteY57" fmla="*/ 712395 h 6402614"/>
                <a:gd name="connsiteX58" fmla="*/ 3575480 w 5378623"/>
                <a:gd name="connsiteY58" fmla="*/ 678662 h 6402614"/>
                <a:gd name="connsiteX59" fmla="*/ 3512574 w 5378623"/>
                <a:gd name="connsiteY59" fmla="*/ 645577 h 6402614"/>
                <a:gd name="connsiteX60" fmla="*/ 3448603 w 5378623"/>
                <a:gd name="connsiteY60" fmla="*/ 614757 h 6402614"/>
                <a:gd name="connsiteX61" fmla="*/ 3416617 w 5378623"/>
                <a:gd name="connsiteY61" fmla="*/ 599347 h 6402614"/>
                <a:gd name="connsiteX62" fmla="*/ 3384352 w 5378623"/>
                <a:gd name="connsiteY62" fmla="*/ 584559 h 6402614"/>
                <a:gd name="connsiteX63" fmla="*/ 3254088 w 5378623"/>
                <a:gd name="connsiteY63" fmla="*/ 529021 h 6402614"/>
                <a:gd name="connsiteX64" fmla="*/ 3121640 w 5378623"/>
                <a:gd name="connsiteY64" fmla="*/ 479505 h 6402614"/>
                <a:gd name="connsiteX65" fmla="*/ 2987193 w 5378623"/>
                <a:gd name="connsiteY65" fmla="*/ 436176 h 6402614"/>
                <a:gd name="connsiteX66" fmla="*/ 2851296 w 5378623"/>
                <a:gd name="connsiteY66" fmla="*/ 398256 h 6402614"/>
                <a:gd name="connsiteX67" fmla="*/ 2573611 w 5378623"/>
                <a:gd name="connsiteY67" fmla="*/ 336717 h 6402614"/>
                <a:gd name="connsiteX68" fmla="*/ 2014208 w 5378623"/>
                <a:gd name="connsiteY68" fmla="*/ 276896 h 6402614"/>
                <a:gd name="connsiteX69" fmla="*/ 1457097 w 5378623"/>
                <a:gd name="connsiteY69" fmla="*/ 322828 h 6402614"/>
                <a:gd name="connsiteX70" fmla="*/ 914684 w 5378623"/>
                <a:gd name="connsiteY70" fmla="*/ 486648 h 6402614"/>
                <a:gd name="connsiteX71" fmla="*/ 848661 w 5378623"/>
                <a:gd name="connsiteY71" fmla="*/ 515093 h 6402614"/>
                <a:gd name="connsiteX72" fmla="*/ 782834 w 5378623"/>
                <a:gd name="connsiteY72" fmla="*/ 544519 h 6402614"/>
                <a:gd name="connsiteX73" fmla="*/ 717715 w 5378623"/>
                <a:gd name="connsiteY73" fmla="*/ 575988 h 6402614"/>
                <a:gd name="connsiteX74" fmla="*/ 653112 w 5378623"/>
                <a:gd name="connsiteY74" fmla="*/ 608523 h 6402614"/>
                <a:gd name="connsiteX75" fmla="*/ 406671 w 5378623"/>
                <a:gd name="connsiteY75" fmla="*/ 756246 h 6402614"/>
                <a:gd name="connsiteX76" fmla="*/ 191033 w 5378623"/>
                <a:gd name="connsiteY76" fmla="*/ 942131 h 6402614"/>
                <a:gd name="connsiteX77" fmla="*/ 143339 w 5378623"/>
                <a:gd name="connsiteY77" fmla="*/ 996006 h 6402614"/>
                <a:gd name="connsiteX78" fmla="*/ 98848 w 5378623"/>
                <a:gd name="connsiteY78" fmla="*/ 1053288 h 6402614"/>
                <a:gd name="connsiteX79" fmla="*/ 56083 w 5378623"/>
                <a:gd name="connsiteY79" fmla="*/ 1112657 h 6402614"/>
                <a:gd name="connsiteX80" fmla="*/ 14889 w 5378623"/>
                <a:gd name="connsiteY80" fmla="*/ 1173837 h 6402614"/>
                <a:gd name="connsiteX81" fmla="*/ 0 w 5378623"/>
                <a:gd name="connsiteY81" fmla="*/ 1198088 h 6402614"/>
                <a:gd name="connsiteX82" fmla="*/ 0 w 5378623"/>
                <a:gd name="connsiteY82" fmla="*/ 888809 h 6402614"/>
                <a:gd name="connsiteX83" fmla="*/ 88781 w 5378623"/>
                <a:gd name="connsiteY83" fmla="*/ 802825 h 6402614"/>
                <a:gd name="connsiteX84" fmla="*/ 2220349 w 5378623"/>
                <a:gd name="connsiteY84" fmla="*/ 67 h 640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378623" h="6402614">
                  <a:moveTo>
                    <a:pt x="2220349" y="67"/>
                  </a:moveTo>
                  <a:cubicBezTo>
                    <a:pt x="2484151" y="1784"/>
                    <a:pt x="2751801" y="36820"/>
                    <a:pt x="3018161" y="108191"/>
                  </a:cubicBezTo>
                  <a:cubicBezTo>
                    <a:pt x="4722867" y="564965"/>
                    <a:pt x="5729192" y="2337049"/>
                    <a:pt x="5265831" y="4066338"/>
                  </a:cubicBezTo>
                  <a:cubicBezTo>
                    <a:pt x="4947269" y="5255224"/>
                    <a:pt x="4017004" y="6114300"/>
                    <a:pt x="2912752" y="6386691"/>
                  </a:cubicBezTo>
                  <a:lnTo>
                    <a:pt x="2840648" y="6402614"/>
                  </a:lnTo>
                  <a:lnTo>
                    <a:pt x="1474249" y="6402614"/>
                  </a:lnTo>
                  <a:lnTo>
                    <a:pt x="1340218" y="6370360"/>
                  </a:lnTo>
                  <a:cubicBezTo>
                    <a:pt x="914042" y="6256167"/>
                    <a:pt x="531514" y="6059766"/>
                    <a:pt x="204687" y="5802379"/>
                  </a:cubicBezTo>
                  <a:lnTo>
                    <a:pt x="0" y="5624181"/>
                  </a:lnTo>
                  <a:lnTo>
                    <a:pt x="0" y="5197118"/>
                  </a:lnTo>
                  <a:lnTo>
                    <a:pt x="120950" y="5327736"/>
                  </a:lnTo>
                  <a:cubicBezTo>
                    <a:pt x="253827" y="5458395"/>
                    <a:pt x="397634" y="5575985"/>
                    <a:pt x="553277" y="5674143"/>
                  </a:cubicBezTo>
                  <a:cubicBezTo>
                    <a:pt x="708978" y="5772084"/>
                    <a:pt x="875421" y="5851690"/>
                    <a:pt x="1048951" y="5913372"/>
                  </a:cubicBezTo>
                  <a:cubicBezTo>
                    <a:pt x="1070860" y="5920750"/>
                    <a:pt x="1092382" y="5928719"/>
                    <a:pt x="1114406" y="5935664"/>
                  </a:cubicBezTo>
                  <a:lnTo>
                    <a:pt x="1180375" y="5956470"/>
                  </a:lnTo>
                  <a:lnTo>
                    <a:pt x="1247107" y="5975278"/>
                  </a:lnTo>
                  <a:cubicBezTo>
                    <a:pt x="1269462" y="5981848"/>
                    <a:pt x="1291029" y="5986236"/>
                    <a:pt x="1313053" y="5991905"/>
                  </a:cubicBezTo>
                  <a:cubicBezTo>
                    <a:pt x="1400808" y="6012869"/>
                    <a:pt x="1489584" y="6027036"/>
                    <a:pt x="1578771" y="6035400"/>
                  </a:cubicBezTo>
                  <a:cubicBezTo>
                    <a:pt x="1757312" y="6051941"/>
                    <a:pt x="1937844" y="6040152"/>
                    <a:pt x="2116969" y="6005033"/>
                  </a:cubicBezTo>
                  <a:cubicBezTo>
                    <a:pt x="2296104" y="5969454"/>
                    <a:pt x="2473717" y="5910978"/>
                    <a:pt x="2648341" y="5837212"/>
                  </a:cubicBezTo>
                  <a:cubicBezTo>
                    <a:pt x="2823148" y="5763610"/>
                    <a:pt x="2995347" y="5675863"/>
                    <a:pt x="3166862" y="5582136"/>
                  </a:cubicBezTo>
                  <a:cubicBezTo>
                    <a:pt x="3209843" y="5558645"/>
                    <a:pt x="3252667" y="5534880"/>
                    <a:pt x="3295551" y="5510900"/>
                  </a:cubicBezTo>
                  <a:lnTo>
                    <a:pt x="3426292" y="5437546"/>
                  </a:lnTo>
                  <a:cubicBezTo>
                    <a:pt x="3515217" y="5388460"/>
                    <a:pt x="3604599" y="5341930"/>
                    <a:pt x="3693498" y="5296779"/>
                  </a:cubicBezTo>
                  <a:lnTo>
                    <a:pt x="3957511" y="5162806"/>
                  </a:lnTo>
                  <a:cubicBezTo>
                    <a:pt x="4044259" y="5118005"/>
                    <a:pt x="4129592" y="5072941"/>
                    <a:pt x="4212170" y="5024936"/>
                  </a:cubicBezTo>
                  <a:cubicBezTo>
                    <a:pt x="4294563" y="4976766"/>
                    <a:pt x="4374532" y="4926554"/>
                    <a:pt x="4449651" y="4870986"/>
                  </a:cubicBezTo>
                  <a:cubicBezTo>
                    <a:pt x="4524973" y="4815937"/>
                    <a:pt x="4596075" y="4756163"/>
                    <a:pt x="4659728" y="4689640"/>
                  </a:cubicBezTo>
                  <a:cubicBezTo>
                    <a:pt x="4723566" y="4623283"/>
                    <a:pt x="4780828" y="4550758"/>
                    <a:pt x="4830457" y="4472596"/>
                  </a:cubicBezTo>
                  <a:cubicBezTo>
                    <a:pt x="4880087" y="4394434"/>
                    <a:pt x="4921716" y="4310302"/>
                    <a:pt x="4955705" y="4222268"/>
                  </a:cubicBezTo>
                  <a:lnTo>
                    <a:pt x="4968352" y="4189141"/>
                  </a:lnTo>
                  <a:lnTo>
                    <a:pt x="4979564" y="4155400"/>
                  </a:lnTo>
                  <a:lnTo>
                    <a:pt x="4990913" y="4121577"/>
                  </a:lnTo>
                  <a:cubicBezTo>
                    <a:pt x="4994441" y="4110119"/>
                    <a:pt x="4997522" y="4098194"/>
                    <a:pt x="5000865" y="4086570"/>
                  </a:cubicBezTo>
                  <a:lnTo>
                    <a:pt x="5020612" y="4016281"/>
                  </a:lnTo>
                  <a:lnTo>
                    <a:pt x="5030486" y="3981137"/>
                  </a:lnTo>
                  <a:lnTo>
                    <a:pt x="5035423" y="3963565"/>
                  </a:lnTo>
                  <a:lnTo>
                    <a:pt x="5039507" y="3945765"/>
                  </a:lnTo>
                  <a:cubicBezTo>
                    <a:pt x="5050088" y="3898175"/>
                    <a:pt x="5061308" y="3850756"/>
                    <a:pt x="5071597" y="3802972"/>
                  </a:cubicBezTo>
                  <a:lnTo>
                    <a:pt x="5096108" y="3658610"/>
                  </a:lnTo>
                  <a:cubicBezTo>
                    <a:pt x="5102684" y="3610180"/>
                    <a:pt x="5107604" y="3561536"/>
                    <a:pt x="5113299" y="3512985"/>
                  </a:cubicBezTo>
                  <a:lnTo>
                    <a:pt x="5115328" y="3494749"/>
                  </a:lnTo>
                  <a:lnTo>
                    <a:pt x="5116446" y="3476502"/>
                  </a:lnTo>
                  <a:lnTo>
                    <a:pt x="5118711" y="3439898"/>
                  </a:lnTo>
                  <a:lnTo>
                    <a:pt x="5123270" y="3366583"/>
                  </a:lnTo>
                  <a:cubicBezTo>
                    <a:pt x="5126606" y="3268829"/>
                    <a:pt x="5127431" y="3170634"/>
                    <a:pt x="5121172" y="3072860"/>
                  </a:cubicBezTo>
                  <a:lnTo>
                    <a:pt x="5119473" y="3036121"/>
                  </a:lnTo>
                  <a:cubicBezTo>
                    <a:pt x="5118968" y="3023930"/>
                    <a:pt x="5117310" y="3011778"/>
                    <a:pt x="5116244" y="2999552"/>
                  </a:cubicBezTo>
                  <a:lnTo>
                    <a:pt x="5109221" y="2926379"/>
                  </a:lnTo>
                  <a:cubicBezTo>
                    <a:pt x="5105544" y="2877404"/>
                    <a:pt x="5096760" y="2829145"/>
                    <a:pt x="5089643" y="2780639"/>
                  </a:cubicBezTo>
                  <a:lnTo>
                    <a:pt x="5084078" y="2744255"/>
                  </a:lnTo>
                  <a:cubicBezTo>
                    <a:pt x="5082420" y="2732104"/>
                    <a:pt x="5080412" y="2719974"/>
                    <a:pt x="5077785" y="2708026"/>
                  </a:cubicBezTo>
                  <a:lnTo>
                    <a:pt x="5063128" y="2636053"/>
                  </a:lnTo>
                  <a:cubicBezTo>
                    <a:pt x="5057902" y="2612048"/>
                    <a:pt x="5053511" y="2587920"/>
                    <a:pt x="5047530" y="2564176"/>
                  </a:cubicBezTo>
                  <a:lnTo>
                    <a:pt x="5028967" y="2493127"/>
                  </a:lnTo>
                  <a:cubicBezTo>
                    <a:pt x="4979424" y="2303537"/>
                    <a:pt x="4909775" y="2119458"/>
                    <a:pt x="4822623" y="1944830"/>
                  </a:cubicBezTo>
                  <a:cubicBezTo>
                    <a:pt x="4648947" y="1594931"/>
                    <a:pt x="4401749" y="1285261"/>
                    <a:pt x="4108183" y="1038170"/>
                  </a:cubicBezTo>
                  <a:cubicBezTo>
                    <a:pt x="3961444" y="914460"/>
                    <a:pt x="3803854" y="805232"/>
                    <a:pt x="3638213" y="712395"/>
                  </a:cubicBezTo>
                  <a:lnTo>
                    <a:pt x="3575480" y="678662"/>
                  </a:lnTo>
                  <a:cubicBezTo>
                    <a:pt x="3554450" y="667578"/>
                    <a:pt x="3534194" y="655311"/>
                    <a:pt x="3512574" y="645577"/>
                  </a:cubicBezTo>
                  <a:lnTo>
                    <a:pt x="3448603" y="614757"/>
                  </a:lnTo>
                  <a:lnTo>
                    <a:pt x="3416617" y="599347"/>
                  </a:lnTo>
                  <a:cubicBezTo>
                    <a:pt x="3406000" y="594185"/>
                    <a:pt x="3395413" y="588913"/>
                    <a:pt x="3384352" y="584559"/>
                  </a:cubicBezTo>
                  <a:cubicBezTo>
                    <a:pt x="3340850" y="566062"/>
                    <a:pt x="3297707" y="547083"/>
                    <a:pt x="3254088" y="529021"/>
                  </a:cubicBezTo>
                  <a:cubicBezTo>
                    <a:pt x="3209736" y="512847"/>
                    <a:pt x="3165607" y="496270"/>
                    <a:pt x="3121640" y="479505"/>
                  </a:cubicBezTo>
                  <a:lnTo>
                    <a:pt x="2987193" y="436176"/>
                  </a:lnTo>
                  <a:cubicBezTo>
                    <a:pt x="2942116" y="422708"/>
                    <a:pt x="2896575" y="410968"/>
                    <a:pt x="2851296" y="398256"/>
                  </a:cubicBezTo>
                  <a:cubicBezTo>
                    <a:pt x="2759507" y="375285"/>
                    <a:pt x="2666373" y="353923"/>
                    <a:pt x="2573611" y="336717"/>
                  </a:cubicBezTo>
                  <a:cubicBezTo>
                    <a:pt x="2387776" y="301762"/>
                    <a:pt x="2200839" y="280304"/>
                    <a:pt x="2014208" y="276896"/>
                  </a:cubicBezTo>
                  <a:cubicBezTo>
                    <a:pt x="1827605" y="273381"/>
                    <a:pt x="1641223" y="288238"/>
                    <a:pt x="1457097" y="322828"/>
                  </a:cubicBezTo>
                  <a:cubicBezTo>
                    <a:pt x="1272912" y="357634"/>
                    <a:pt x="1091595" y="413727"/>
                    <a:pt x="914684" y="486648"/>
                  </a:cubicBezTo>
                  <a:lnTo>
                    <a:pt x="848661" y="515093"/>
                  </a:lnTo>
                  <a:cubicBezTo>
                    <a:pt x="826573" y="524592"/>
                    <a:pt x="804281" y="533573"/>
                    <a:pt x="782834" y="544519"/>
                  </a:cubicBezTo>
                  <a:lnTo>
                    <a:pt x="717715" y="575988"/>
                  </a:lnTo>
                  <a:cubicBezTo>
                    <a:pt x="696005" y="586632"/>
                    <a:pt x="673986" y="596729"/>
                    <a:pt x="653112" y="608523"/>
                  </a:cubicBezTo>
                  <a:cubicBezTo>
                    <a:pt x="568070" y="653782"/>
                    <a:pt x="483901" y="700897"/>
                    <a:pt x="406671" y="756246"/>
                  </a:cubicBezTo>
                  <a:cubicBezTo>
                    <a:pt x="327441" y="809669"/>
                    <a:pt x="256836" y="872706"/>
                    <a:pt x="191033" y="942131"/>
                  </a:cubicBezTo>
                  <a:cubicBezTo>
                    <a:pt x="175048" y="959988"/>
                    <a:pt x="159064" y="977846"/>
                    <a:pt x="143339" y="996006"/>
                  </a:cubicBezTo>
                  <a:lnTo>
                    <a:pt x="98848" y="1053288"/>
                  </a:lnTo>
                  <a:cubicBezTo>
                    <a:pt x="83542" y="1072023"/>
                    <a:pt x="70312" y="1092822"/>
                    <a:pt x="56083" y="1112657"/>
                  </a:cubicBezTo>
                  <a:cubicBezTo>
                    <a:pt x="42010" y="1132765"/>
                    <a:pt x="27965" y="1152765"/>
                    <a:pt x="14889" y="1173837"/>
                  </a:cubicBezTo>
                  <a:lnTo>
                    <a:pt x="0" y="1198088"/>
                  </a:lnTo>
                  <a:lnTo>
                    <a:pt x="0" y="888809"/>
                  </a:lnTo>
                  <a:lnTo>
                    <a:pt x="88781" y="802825"/>
                  </a:lnTo>
                  <a:cubicBezTo>
                    <a:pt x="672175" y="289643"/>
                    <a:pt x="1428944" y="-5083"/>
                    <a:pt x="2220349" y="6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15" name="TextBox 14"/>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21" name="TextBox 20"/>
          <p:cNvSpPr txBox="1"/>
          <p:nvPr/>
        </p:nvSpPr>
        <p:spPr>
          <a:xfrm>
            <a:off x="4420921" y="1619640"/>
            <a:ext cx="7545705" cy="3088005"/>
          </a:xfrm>
          <a:prstGeom prst="rect">
            <a:avLst/>
          </a:prstGeom>
          <a:noFill/>
        </p:spPr>
        <p:txBody>
          <a:bodyPr wrap="square">
            <a:noAutofit/>
          </a:bodyPr>
          <a:lstStyle/>
          <a:p>
            <a:pPr algn="just">
              <a:lnSpc>
                <a:spcPct val="150000"/>
              </a:lnSpc>
            </a:pPr>
            <a:r>
              <a:rPr lang="en-US" sz="3200" dirty="0"/>
              <a:t>- How is shopping now different from that   about 10 years ago?</a:t>
            </a:r>
          </a:p>
          <a:p>
            <a:pPr algn="just">
              <a:lnSpc>
                <a:spcPct val="150000"/>
              </a:lnSpc>
            </a:pPr>
            <a:r>
              <a:rPr lang="en-US" sz="3200" dirty="0"/>
              <a:t>- What is trendy for young people now?</a:t>
            </a:r>
          </a:p>
        </p:txBody>
      </p:sp>
      <p:sp>
        <p:nvSpPr>
          <p:cNvPr id="4" name="TextBox 3"/>
          <p:cNvSpPr txBox="1"/>
          <p:nvPr/>
        </p:nvSpPr>
        <p:spPr>
          <a:xfrm>
            <a:off x="5628384" y="1068064"/>
            <a:ext cx="5682431" cy="645160"/>
          </a:xfrm>
          <a:prstGeom prst="rect">
            <a:avLst/>
          </a:prstGeom>
          <a:noFill/>
        </p:spPr>
        <p:txBody>
          <a:bodyPr wrap="square" rtlCol="0">
            <a:spAutoFit/>
          </a:bodyPr>
          <a:lstStyle/>
          <a:p>
            <a:r>
              <a:rPr lang="en-US" sz="3600" b="1" dirty="0"/>
              <a:t>Answer the questions:</a:t>
            </a:r>
          </a:p>
        </p:txBody>
      </p:sp>
      <p:sp>
        <p:nvSpPr>
          <p:cNvPr id="5" name="TextBox 4"/>
          <p:cNvSpPr txBox="1"/>
          <p:nvPr/>
        </p:nvSpPr>
        <p:spPr>
          <a:xfrm>
            <a:off x="416779" y="3417312"/>
            <a:ext cx="2851659" cy="922020"/>
          </a:xfrm>
          <a:prstGeom prst="rect">
            <a:avLst/>
          </a:prstGeom>
          <a:noFill/>
        </p:spPr>
        <p:txBody>
          <a:bodyPr wrap="square" rtlCol="0">
            <a:spAutoFit/>
          </a:bodyPr>
          <a:lstStyle/>
          <a:p>
            <a:pPr algn="ctr"/>
            <a:r>
              <a:rPr lang="en-US" sz="5400" b="1" dirty="0">
                <a:solidFill>
                  <a:srgbClr val="C00000"/>
                </a:solidFill>
                <a:effectLst>
                  <a:outerShdw blurRad="38100" dist="38100" dir="2700000" algn="tl">
                    <a:srgbClr val="000000">
                      <a:alpha val="43137"/>
                    </a:srgbClr>
                  </a:outerShdw>
                </a:effectLst>
              </a:rPr>
              <a:t>THINK!</a:t>
            </a:r>
          </a:p>
        </p:txBody>
      </p:sp>
      <p:sp>
        <p:nvSpPr>
          <p:cNvPr id="14" name="TextBox 14"/>
          <p:cNvSpPr txBox="1"/>
          <p:nvPr/>
        </p:nvSpPr>
        <p:spPr>
          <a:xfrm>
            <a:off x="7880372" y="1271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1</a:t>
            </a:r>
          </a:p>
        </p:txBody>
      </p:sp>
      <p:sp>
        <p:nvSpPr>
          <p:cNvPr id="2" name="Text Box 1"/>
          <p:cNvSpPr txBox="1"/>
          <p:nvPr/>
        </p:nvSpPr>
        <p:spPr>
          <a:xfrm>
            <a:off x="4308475" y="4001079"/>
            <a:ext cx="7883525" cy="2232021"/>
          </a:xfrm>
          <a:prstGeom prst="rect">
            <a:avLst/>
          </a:prstGeom>
          <a:noFill/>
        </p:spPr>
        <p:txBody>
          <a:bodyPr wrap="square" rtlCol="0" anchor="t">
            <a:spAutoFit/>
          </a:bodyPr>
          <a:lstStyle/>
          <a:p>
            <a:pPr>
              <a:lnSpc>
                <a:spcPct val="150000"/>
              </a:lnSpc>
              <a:spcBef>
                <a:spcPts val="0"/>
              </a:spcBef>
              <a:spcAft>
                <a:spcPts val="0"/>
              </a:spcAft>
            </a:pPr>
            <a:r>
              <a:rPr lang="en-US" sz="3200" b="1" dirty="0">
                <a:sym typeface="+mn-ea"/>
              </a:rPr>
              <a:t>What aspect of life you think has changed (transportation, fashion, entertainment, shopping, travelling, learning …)? </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4" name="TextBox 3"/>
          <p:cNvSpPr txBox="1"/>
          <p:nvPr/>
        </p:nvSpPr>
        <p:spPr>
          <a:xfrm>
            <a:off x="4619625" y="1160780"/>
            <a:ext cx="7045325" cy="706755"/>
          </a:xfrm>
          <a:prstGeom prst="rect">
            <a:avLst/>
          </a:prstGeom>
          <a:noFill/>
        </p:spPr>
        <p:txBody>
          <a:bodyPr wrap="square" rtlCol="0">
            <a:spAutoFit/>
          </a:bodyPr>
          <a:lstStyle/>
          <a:p>
            <a:pPr algn="just"/>
            <a:r>
              <a:rPr lang="en-US" sz="4000" b="1" dirty="0"/>
              <a:t>Topic: Hobbies</a:t>
            </a:r>
          </a:p>
        </p:txBody>
      </p:sp>
      <p:sp>
        <p:nvSpPr>
          <p:cNvPr id="14" name="TextBox 14"/>
          <p:cNvSpPr txBox="1"/>
          <p:nvPr/>
        </p:nvSpPr>
        <p:spPr>
          <a:xfrm>
            <a:off x="7880372" y="1271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2</a:t>
            </a:r>
          </a:p>
        </p:txBody>
      </p:sp>
      <p:graphicFrame>
        <p:nvGraphicFramePr>
          <p:cNvPr id="6" name="Table 5"/>
          <p:cNvGraphicFramePr/>
          <p:nvPr/>
        </p:nvGraphicFramePr>
        <p:xfrm>
          <a:off x="1647190" y="9194800"/>
          <a:ext cx="9706610" cy="2632075"/>
        </p:xfrm>
        <a:graphic>
          <a:graphicData uri="http://schemas.openxmlformats.org/drawingml/2006/table">
            <a:tbl>
              <a:tblPr firstRow="1" bandRow="1">
                <a:tableStyleId>{5C22544A-7EE6-4342-B048-85BDC9FD1C3A}</a:tableStyleId>
              </a:tblPr>
              <a:tblGrid>
                <a:gridCol w="4853305">
                  <a:extLst>
                    <a:ext uri="{9D8B030D-6E8A-4147-A177-3AD203B41FA5}">
                      <a16:colId xmlns:a16="http://schemas.microsoft.com/office/drawing/2014/main" val="20000"/>
                    </a:ext>
                  </a:extLst>
                </a:gridCol>
                <a:gridCol w="4853305">
                  <a:extLst>
                    <a:ext uri="{9D8B030D-6E8A-4147-A177-3AD203B41FA5}">
                      <a16:colId xmlns:a16="http://schemas.microsoft.com/office/drawing/2014/main" val="20001"/>
                    </a:ext>
                  </a:extLst>
                </a:gridCol>
              </a:tblGrid>
              <a:tr h="2632075">
                <a:tc>
                  <a:txBody>
                    <a:bodyPr/>
                    <a:lstStyle/>
                    <a:p>
                      <a:pPr algn="ctr">
                        <a:buNone/>
                      </a:pPr>
                      <a:r>
                        <a:rPr lang="en-US" sz="4400" dirty="0">
                          <a:solidFill>
                            <a:srgbClr val="00B050"/>
                          </a:solidFill>
                          <a:sym typeface="+mn-ea"/>
                        </a:rPr>
                        <a:t>Advantages team</a:t>
                      </a:r>
                    </a:p>
                  </a:txBody>
                  <a:tcPr>
                    <a:lnR w="12700" cmpd="sng">
                      <a:solidFill>
                        <a:schemeClr val="tx1"/>
                      </a:solidFill>
                      <a:prstDash val="solid"/>
                    </a:lnR>
                    <a:noFill/>
                  </a:tcPr>
                </a:tc>
                <a:tc>
                  <a:txBody>
                    <a:bodyPr/>
                    <a:lstStyle/>
                    <a:p>
                      <a:pPr>
                        <a:buNone/>
                      </a:pPr>
                      <a:r>
                        <a:rPr lang="en-US" sz="4400" dirty="0">
                          <a:solidFill>
                            <a:srgbClr val="FFC000"/>
                          </a:solidFill>
                          <a:sym typeface="+mn-ea"/>
                        </a:rPr>
                        <a:t>Disadvantages team</a:t>
                      </a:r>
                      <a:endParaRPr lang="en-US" sz="4400" dirty="0">
                        <a:solidFill>
                          <a:schemeClr val="tx1"/>
                        </a:solidFill>
                        <a:sym typeface="+mn-ea"/>
                      </a:endParaRPr>
                    </a:p>
                    <a:p>
                      <a:pPr>
                        <a:buNone/>
                      </a:pPr>
                      <a:endParaRPr lang="en-US" sz="4400">
                        <a:solidFill>
                          <a:schemeClr val="tx1"/>
                        </a:solidFill>
                      </a:endParaRPr>
                    </a:p>
                  </a:txBody>
                  <a:tcPr>
                    <a:lnL w="12700" cmpd="sng">
                      <a:solidFill>
                        <a:schemeClr val="tx1"/>
                      </a:solidFill>
                      <a:prstDash val="solid"/>
                    </a:lnL>
                    <a:noFill/>
                  </a:tcPr>
                </a:tc>
                <a:extLst>
                  <a:ext uri="{0D108BD9-81ED-4DB2-BD59-A6C34878D82A}">
                    <a16:rowId xmlns:a16="http://schemas.microsoft.com/office/drawing/2014/main" val="10000"/>
                  </a:ext>
                </a:extLst>
              </a:tr>
            </a:tbl>
          </a:graphicData>
        </a:graphic>
      </p:graphicFrame>
      <p:sp>
        <p:nvSpPr>
          <p:cNvPr id="8" name="TextBox 3"/>
          <p:cNvSpPr txBox="1"/>
          <p:nvPr/>
        </p:nvSpPr>
        <p:spPr>
          <a:xfrm>
            <a:off x="4733290" y="1867535"/>
            <a:ext cx="7045325" cy="706755"/>
          </a:xfrm>
          <a:prstGeom prst="rect">
            <a:avLst/>
          </a:prstGeom>
          <a:noFill/>
        </p:spPr>
        <p:txBody>
          <a:bodyPr wrap="square" rtlCol="0">
            <a:spAutoFit/>
          </a:bodyPr>
          <a:lstStyle/>
          <a:p>
            <a:pPr algn="just"/>
            <a:r>
              <a:rPr lang="en-US" sz="4000" dirty="0">
                <a:solidFill>
                  <a:schemeClr val="tx1"/>
                </a:solidFill>
              </a:rPr>
              <a:t>- Work in pairs / groups.</a:t>
            </a:r>
          </a:p>
        </p:txBody>
      </p:sp>
      <p:sp>
        <p:nvSpPr>
          <p:cNvPr id="9" name="TextBox 3"/>
          <p:cNvSpPr txBox="1"/>
          <p:nvPr/>
        </p:nvSpPr>
        <p:spPr>
          <a:xfrm>
            <a:off x="4733290" y="2570480"/>
            <a:ext cx="7171690" cy="1322070"/>
          </a:xfrm>
          <a:prstGeom prst="rect">
            <a:avLst/>
          </a:prstGeom>
          <a:noFill/>
        </p:spPr>
        <p:txBody>
          <a:bodyPr wrap="square" rtlCol="0">
            <a:spAutoFit/>
          </a:bodyPr>
          <a:lstStyle/>
          <a:p>
            <a:pPr algn="just"/>
            <a:r>
              <a:rPr lang="en-US" sz="4000" dirty="0"/>
              <a:t>- Each pairs / groups will have </a:t>
            </a:r>
          </a:p>
          <a:p>
            <a:pPr algn="just"/>
            <a:r>
              <a:rPr lang="en-US" sz="4000" dirty="0"/>
              <a:t>  a set of questions.</a:t>
            </a:r>
          </a:p>
        </p:txBody>
      </p:sp>
      <p:sp>
        <p:nvSpPr>
          <p:cNvPr id="3" name="TextBox 3"/>
          <p:cNvSpPr txBox="1"/>
          <p:nvPr/>
        </p:nvSpPr>
        <p:spPr>
          <a:xfrm>
            <a:off x="4619625" y="3856678"/>
            <a:ext cx="7171690" cy="1323439"/>
          </a:xfrm>
          <a:prstGeom prst="rect">
            <a:avLst/>
          </a:prstGeom>
          <a:noFill/>
        </p:spPr>
        <p:txBody>
          <a:bodyPr wrap="square" rtlCol="0">
            <a:spAutoFit/>
          </a:bodyPr>
          <a:lstStyle/>
          <a:p>
            <a:pPr algn="just"/>
            <a:r>
              <a:rPr lang="en-US" sz="4000" dirty="0"/>
              <a:t>- Take turns asking and answering</a:t>
            </a:r>
          </a:p>
          <a:p>
            <a:pPr algn="just"/>
            <a:r>
              <a:rPr lang="en-US" sz="4000" dirty="0"/>
              <a:t>   the questions in pairs / groups.</a:t>
            </a:r>
          </a:p>
        </p:txBody>
      </p:sp>
      <p:pic>
        <p:nvPicPr>
          <p:cNvPr id="7" name="Content Placeholder 6" descr="QA"/>
          <p:cNvPicPr>
            <a:picLocks noGrp="1" noChangeAspect="1"/>
          </p:cNvPicPr>
          <p:nvPr>
            <p:ph idx="1"/>
          </p:nvPr>
        </p:nvPicPr>
        <p:blipFill>
          <a:blip r:embed="rId3"/>
          <a:stretch>
            <a:fillRect/>
          </a:stretch>
        </p:blipFill>
        <p:spPr>
          <a:xfrm>
            <a:off x="114300" y="1514475"/>
            <a:ext cx="4147185" cy="4147185"/>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1271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2</a:t>
            </a:r>
          </a:p>
        </p:txBody>
      </p:sp>
      <p:graphicFrame>
        <p:nvGraphicFramePr>
          <p:cNvPr id="6" name="Table 5"/>
          <p:cNvGraphicFramePr/>
          <p:nvPr/>
        </p:nvGraphicFramePr>
        <p:xfrm>
          <a:off x="1647190" y="9194800"/>
          <a:ext cx="9706610" cy="2632075"/>
        </p:xfrm>
        <a:graphic>
          <a:graphicData uri="http://schemas.openxmlformats.org/drawingml/2006/table">
            <a:tbl>
              <a:tblPr firstRow="1" bandRow="1">
                <a:tableStyleId>{5C22544A-7EE6-4342-B048-85BDC9FD1C3A}</a:tableStyleId>
              </a:tblPr>
              <a:tblGrid>
                <a:gridCol w="4853305">
                  <a:extLst>
                    <a:ext uri="{9D8B030D-6E8A-4147-A177-3AD203B41FA5}">
                      <a16:colId xmlns:a16="http://schemas.microsoft.com/office/drawing/2014/main" val="20000"/>
                    </a:ext>
                  </a:extLst>
                </a:gridCol>
                <a:gridCol w="4853305">
                  <a:extLst>
                    <a:ext uri="{9D8B030D-6E8A-4147-A177-3AD203B41FA5}">
                      <a16:colId xmlns:a16="http://schemas.microsoft.com/office/drawing/2014/main" val="20001"/>
                    </a:ext>
                  </a:extLst>
                </a:gridCol>
              </a:tblGrid>
              <a:tr h="2632075">
                <a:tc>
                  <a:txBody>
                    <a:bodyPr/>
                    <a:lstStyle/>
                    <a:p>
                      <a:pPr algn="ctr">
                        <a:buNone/>
                      </a:pPr>
                      <a:r>
                        <a:rPr lang="en-US" sz="4400" dirty="0">
                          <a:solidFill>
                            <a:srgbClr val="00B050"/>
                          </a:solidFill>
                          <a:sym typeface="+mn-ea"/>
                        </a:rPr>
                        <a:t>Advantages team</a:t>
                      </a:r>
                    </a:p>
                  </a:txBody>
                  <a:tcPr>
                    <a:lnR w="12700" cmpd="sng">
                      <a:solidFill>
                        <a:schemeClr val="tx1"/>
                      </a:solidFill>
                      <a:prstDash val="solid"/>
                    </a:lnR>
                    <a:noFill/>
                  </a:tcPr>
                </a:tc>
                <a:tc>
                  <a:txBody>
                    <a:bodyPr/>
                    <a:lstStyle/>
                    <a:p>
                      <a:pPr>
                        <a:buNone/>
                      </a:pPr>
                      <a:r>
                        <a:rPr lang="en-US" sz="4400" dirty="0">
                          <a:solidFill>
                            <a:srgbClr val="FFC000"/>
                          </a:solidFill>
                          <a:sym typeface="+mn-ea"/>
                        </a:rPr>
                        <a:t>Disadvantages team</a:t>
                      </a:r>
                      <a:endParaRPr lang="en-US" sz="4400" dirty="0">
                        <a:solidFill>
                          <a:schemeClr val="tx1"/>
                        </a:solidFill>
                        <a:sym typeface="+mn-ea"/>
                      </a:endParaRPr>
                    </a:p>
                    <a:p>
                      <a:pPr>
                        <a:buNone/>
                      </a:pPr>
                      <a:endParaRPr lang="en-US" sz="4400">
                        <a:solidFill>
                          <a:schemeClr val="tx1"/>
                        </a:solidFill>
                      </a:endParaRPr>
                    </a:p>
                  </a:txBody>
                  <a:tcPr>
                    <a:lnL w="12700" cmpd="sng">
                      <a:solidFill>
                        <a:schemeClr val="tx1"/>
                      </a:solidFill>
                      <a:prstDash val="solid"/>
                    </a:lnL>
                    <a:noFill/>
                  </a:tcPr>
                </a:tc>
                <a:extLst>
                  <a:ext uri="{0D108BD9-81ED-4DB2-BD59-A6C34878D82A}">
                    <a16:rowId xmlns:a16="http://schemas.microsoft.com/office/drawing/2014/main" val="10000"/>
                  </a:ext>
                </a:extLst>
              </a:tr>
            </a:tbl>
          </a:graphicData>
        </a:graphic>
      </p:graphicFrame>
      <p:sp>
        <p:nvSpPr>
          <p:cNvPr id="8" name="TextBox 3"/>
          <p:cNvSpPr txBox="1"/>
          <p:nvPr/>
        </p:nvSpPr>
        <p:spPr>
          <a:xfrm>
            <a:off x="4437381" y="2486660"/>
            <a:ext cx="7500620" cy="4031873"/>
          </a:xfrm>
          <a:prstGeom prst="rect">
            <a:avLst/>
          </a:prstGeom>
          <a:noFill/>
        </p:spPr>
        <p:txBody>
          <a:bodyPr wrap="square" rtlCol="0">
            <a:spAutoFit/>
          </a:bodyPr>
          <a:lstStyle/>
          <a:p>
            <a:pPr algn="just"/>
            <a:r>
              <a:rPr lang="en-US" sz="3200" dirty="0">
                <a:solidFill>
                  <a:schemeClr val="tx1"/>
                </a:solidFill>
              </a:rPr>
              <a:t>- What are some hobbies that you enjoy or     </a:t>
            </a:r>
          </a:p>
          <a:p>
            <a:pPr algn="just"/>
            <a:r>
              <a:rPr lang="en-US" sz="3200" dirty="0"/>
              <a:t>   want to try?</a:t>
            </a:r>
          </a:p>
          <a:p>
            <a:pPr algn="just"/>
            <a:r>
              <a:rPr lang="en-US" sz="3200" dirty="0">
                <a:solidFill>
                  <a:schemeClr val="tx1"/>
                </a:solidFill>
              </a:rPr>
              <a:t>- How do you balance your hobbies and </a:t>
            </a:r>
          </a:p>
          <a:p>
            <a:pPr algn="just"/>
            <a:r>
              <a:rPr lang="en-US" sz="3200" dirty="0"/>
              <a:t>   your work or study?</a:t>
            </a:r>
          </a:p>
          <a:p>
            <a:pPr algn="just"/>
            <a:r>
              <a:rPr lang="en-US" sz="3200" dirty="0">
                <a:solidFill>
                  <a:schemeClr val="tx1"/>
                </a:solidFill>
              </a:rPr>
              <a:t>- What are some benefits or challenges of </a:t>
            </a:r>
          </a:p>
          <a:p>
            <a:pPr algn="just"/>
            <a:r>
              <a:rPr lang="en-US" sz="3200" dirty="0"/>
              <a:t>  having hobbies?</a:t>
            </a:r>
          </a:p>
          <a:p>
            <a:pPr algn="just"/>
            <a:r>
              <a:rPr lang="en-US" sz="3200" dirty="0">
                <a:solidFill>
                  <a:schemeClr val="tx1"/>
                </a:solidFill>
              </a:rPr>
              <a:t>- How did you discover or develop your</a:t>
            </a:r>
          </a:p>
          <a:p>
            <a:pPr algn="just"/>
            <a:r>
              <a:rPr lang="en-US" sz="3200" dirty="0"/>
              <a:t>  hobbies?</a:t>
            </a:r>
            <a:endParaRPr lang="en-US" sz="3200" dirty="0">
              <a:solidFill>
                <a:schemeClr val="tx1"/>
              </a:solidFill>
            </a:endParaRPr>
          </a:p>
        </p:txBody>
      </p:sp>
      <p:pic>
        <p:nvPicPr>
          <p:cNvPr id="7" name="Content Placeholder 6" descr="QA"/>
          <p:cNvPicPr>
            <a:picLocks noGrp="1" noChangeAspect="1"/>
          </p:cNvPicPr>
          <p:nvPr>
            <p:ph idx="1"/>
          </p:nvPr>
        </p:nvPicPr>
        <p:blipFill>
          <a:blip r:embed="rId3"/>
          <a:stretch>
            <a:fillRect/>
          </a:stretch>
        </p:blipFill>
        <p:spPr>
          <a:xfrm>
            <a:off x="114300" y="1514475"/>
            <a:ext cx="4147185" cy="4147185"/>
          </a:xfrm>
          <a:prstGeom prst="rect">
            <a:avLst/>
          </a:prstGeom>
        </p:spPr>
      </p:pic>
      <p:sp>
        <p:nvSpPr>
          <p:cNvPr id="2" name="TextBox 3"/>
          <p:cNvSpPr txBox="1"/>
          <p:nvPr/>
        </p:nvSpPr>
        <p:spPr>
          <a:xfrm>
            <a:off x="4710430" y="1898015"/>
            <a:ext cx="7045325" cy="706755"/>
          </a:xfrm>
          <a:prstGeom prst="rect">
            <a:avLst/>
          </a:prstGeom>
          <a:noFill/>
        </p:spPr>
        <p:txBody>
          <a:bodyPr wrap="square" rtlCol="0">
            <a:spAutoFit/>
          </a:bodyPr>
          <a:lstStyle/>
          <a:p>
            <a:pPr algn="just"/>
            <a:r>
              <a:rPr lang="en-US" sz="4000" b="1" dirty="0"/>
              <a:t>Questions:</a:t>
            </a:r>
          </a:p>
        </p:txBody>
      </p:sp>
      <p:sp>
        <p:nvSpPr>
          <p:cNvPr id="5" name="TextBox 3"/>
          <p:cNvSpPr txBox="1"/>
          <p:nvPr/>
        </p:nvSpPr>
        <p:spPr>
          <a:xfrm>
            <a:off x="4801870" y="1259840"/>
            <a:ext cx="7500620" cy="583565"/>
          </a:xfrm>
          <a:prstGeom prst="rect">
            <a:avLst/>
          </a:prstGeom>
          <a:noFill/>
        </p:spPr>
        <p:txBody>
          <a:bodyPr wrap="square" rtlCol="0">
            <a:spAutoFit/>
          </a:bodyPr>
          <a:lstStyle/>
          <a:p>
            <a:pPr algn="just"/>
            <a:r>
              <a:rPr lang="en-US" sz="3200" dirty="0">
                <a:solidFill>
                  <a:schemeClr val="tx1"/>
                </a:solidFill>
                <a:highlight>
                  <a:srgbClr val="FFFF00"/>
                </a:highlight>
              </a:rPr>
              <a:t>Now, share your ideas.</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9623"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Google Shape;1881;p31"/>
          <p:cNvSpPr txBox="1"/>
          <p:nvPr/>
        </p:nvSpPr>
        <p:spPr>
          <a:xfrm>
            <a:off x="-247650" y="1768476"/>
            <a:ext cx="6459855" cy="678815"/>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b="1" dirty="0">
                <a:solidFill>
                  <a:srgbClr val="AD4F0F"/>
                </a:solidFill>
              </a:rPr>
              <a:t>generation (n)</a:t>
            </a:r>
            <a:r>
              <a:rPr lang="en-US" sz="5400" b="1" dirty="0"/>
              <a:t> </a:t>
            </a:r>
            <a:endParaRPr lang="en-US" sz="5400" b="1" dirty="0">
              <a:solidFill>
                <a:srgbClr val="AD4F0F"/>
              </a:solidFill>
            </a:endParaRPr>
          </a:p>
        </p:txBody>
      </p:sp>
      <p:sp>
        <p:nvSpPr>
          <p:cNvPr id="12" name="Rectangle 11"/>
          <p:cNvSpPr/>
          <p:nvPr/>
        </p:nvSpPr>
        <p:spPr>
          <a:xfrm>
            <a:off x="712154" y="4194807"/>
            <a:ext cx="4050892" cy="829945"/>
          </a:xfrm>
          <a:prstGeom prst="rect">
            <a:avLst/>
          </a:prstGeom>
        </p:spPr>
        <p:txBody>
          <a:bodyPr wrap="square">
            <a:spAutoFit/>
          </a:bodyPr>
          <a:lstStyle/>
          <a:p>
            <a:pPr lvl="0" algn="ctr"/>
            <a:r>
              <a:rPr lang="en-US" sz="4800" dirty="0" err="1"/>
              <a:t>thế</a:t>
            </a:r>
            <a:r>
              <a:rPr lang="en-US" sz="4800" dirty="0"/>
              <a:t> </a:t>
            </a:r>
            <a:r>
              <a:rPr lang="en-US" sz="4800" dirty="0" err="1"/>
              <a:t>hệ</a:t>
            </a:r>
            <a:endParaRPr lang="en-US" sz="4800" dirty="0"/>
          </a:p>
        </p:txBody>
      </p:sp>
      <p:sp>
        <p:nvSpPr>
          <p:cNvPr id="2" name="Rectangle 1"/>
          <p:cNvSpPr/>
          <p:nvPr/>
        </p:nvSpPr>
        <p:spPr>
          <a:xfrm>
            <a:off x="1343654" y="3143815"/>
            <a:ext cx="3528595" cy="769441"/>
          </a:xfrm>
          <a:prstGeom prst="rect">
            <a:avLst/>
          </a:prstGeom>
        </p:spPr>
        <p:txBody>
          <a:bodyPr wrap="none">
            <a:spAutoFit/>
          </a:bodyPr>
          <a:lstStyle/>
          <a:p>
            <a:pPr algn="ctr"/>
            <a:r>
              <a:rPr lang="en-US" sz="4400" b="1" dirty="0">
                <a:solidFill>
                  <a:schemeClr val="accent5">
                    <a:lumMod val="50000"/>
                  </a:schemeClr>
                </a:solidFill>
              </a:rPr>
              <a:t>/ˌ</a:t>
            </a:r>
            <a:r>
              <a:rPr lang="en-US" sz="4400" b="1" dirty="0" err="1">
                <a:solidFill>
                  <a:schemeClr val="accent5">
                    <a:lumMod val="50000"/>
                  </a:schemeClr>
                </a:solidFill>
              </a:rPr>
              <a:t>dʒenəˈreɪʃn</a:t>
            </a:r>
            <a:r>
              <a:rPr lang="en-US" sz="4400" b="1" dirty="0">
                <a:solidFill>
                  <a:schemeClr val="accent5">
                    <a:lumMod val="50000"/>
                  </a:schemeClr>
                </a:solidFill>
              </a:rPr>
              <a:t>/</a:t>
            </a:r>
          </a:p>
        </p:txBody>
      </p:sp>
      <p:sp>
        <p:nvSpPr>
          <p:cNvPr id="15" name="TextBox 14"/>
          <p:cNvSpPr txBox="1"/>
          <p:nvPr/>
        </p:nvSpPr>
        <p:spPr>
          <a:xfrm>
            <a:off x="487067" y="160809"/>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PRESENTATION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00" name="Text Box 99"/>
          <p:cNvSpPr txBox="1"/>
          <p:nvPr/>
        </p:nvSpPr>
        <p:spPr>
          <a:xfrm>
            <a:off x="5882005" y="1130935"/>
            <a:ext cx="6247130" cy="1446550"/>
          </a:xfrm>
          <a:prstGeom prst="rect">
            <a:avLst/>
          </a:prstGeom>
          <a:noFill/>
          <a:ln w="9525">
            <a:noFill/>
          </a:ln>
        </p:spPr>
        <p:txBody>
          <a:bodyPr wrap="square">
            <a:spAutoFit/>
          </a:bodyPr>
          <a:lstStyle/>
          <a:p>
            <a:pPr marL="635" indent="-635"/>
            <a:r>
              <a:rPr lang="en-US" sz="4400" b="0" dirty="0">
                <a:solidFill>
                  <a:srgbClr val="000000"/>
                </a:solidFill>
                <a:latin typeface="Times New Roman" panose="02020603050405020304" pitchFamily="18" charset="0"/>
              </a:rPr>
              <a:t>all the people of about the same age within a society</a:t>
            </a:r>
          </a:p>
        </p:txBody>
      </p:sp>
      <p:pic>
        <p:nvPicPr>
          <p:cNvPr id="5" name="generation">
            <a:hlinkClick r:id="" action="ppaction://media"/>
          </p:cNvPr>
          <p:cNvPicPr/>
          <p:nvPr>
            <a:audioFile r:link="rId2"/>
            <p:extLst>
              <p:ext uri="{DAA4B4D4-6D71-4841-9C94-3DE7FCFB9230}">
                <p14:media xmlns:p14="http://schemas.microsoft.com/office/powerpoint/2010/main" r:embed="rId1"/>
              </p:ext>
            </p:extLst>
          </p:nvPr>
        </p:nvPicPr>
        <p:blipFill>
          <a:blip r:embed="rId5"/>
          <a:stretch>
            <a:fillRect/>
          </a:stretch>
        </p:blipFill>
        <p:spPr>
          <a:xfrm>
            <a:off x="487045" y="3143885"/>
            <a:ext cx="989965" cy="989965"/>
          </a:xfrm>
          <a:prstGeom prst="rect">
            <a:avLst/>
          </a:prstGeom>
        </p:spPr>
      </p:pic>
      <p:pic>
        <p:nvPicPr>
          <p:cNvPr id="13" name="Content Placeholder 12" descr="generations-work-best-work-traits-different-generations-106443554"/>
          <p:cNvPicPr>
            <a:picLocks noGrp="1" noChangeAspect="1"/>
          </p:cNvPicPr>
          <p:nvPr>
            <p:ph sz="half" idx="2"/>
          </p:nvPr>
        </p:nvPicPr>
        <p:blipFill>
          <a:blip r:embed="rId6"/>
          <a:srcRect t="14161" b="26409"/>
          <a:stretch>
            <a:fillRect/>
          </a:stretch>
        </p:blipFill>
        <p:spPr>
          <a:xfrm>
            <a:off x="5776595" y="3477895"/>
            <a:ext cx="6247130" cy="2766060"/>
          </a:xfrm>
          <a:prstGeom prst="rect">
            <a:avLst/>
          </a:prstGeom>
        </p:spPr>
      </p:pic>
      <p:pic>
        <p:nvPicPr>
          <p:cNvPr id="6" name="Content Placeholder 5" descr="114576973-set-of-cute-colorful-line-icons-of-different-houses-and-living-conditions-on-yellow-background"/>
          <p:cNvPicPr>
            <a:picLocks noGrp="1" noChangeAspect="1"/>
          </p:cNvPicPr>
          <p:nvPr>
            <p:ph idx="1"/>
          </p:nvPr>
        </p:nvPicPr>
        <p:blipFill>
          <a:blip r:embed="rId7"/>
          <a:stretch>
            <a:fillRect/>
          </a:stretch>
        </p:blipFill>
        <p:spPr>
          <a:xfrm>
            <a:off x="-4853940" y="4363085"/>
            <a:ext cx="2196465" cy="2196465"/>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mediacall" presetSubtype="0" fill="hold" nodeType="withEffect">
                                  <p:stCondLst>
                                    <p:cond delay="0"/>
                                  </p:stCondLst>
                                  <p:childTnLst>
                                    <p:cmd type="call" cmd="playFrom(0.0)">
                                      <p:cBhvr>
                                        <p:cTn id="9" dur="1032" fill="hold"/>
                                        <p:tgtEl>
                                          <p:spTgt spid="5"/>
                                        </p:tgtEl>
                                      </p:cBhvr>
                                    </p:cmd>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9" fill="hold" display="1">
                  <p:stCondLst>
                    <p:cond delay="indefinite"/>
                  </p:stCondLst>
                  <p:endCondLst>
                    <p:cond evt="onStopAudio" delay="0">
                      <p:tgtEl>
                        <p:sldTgt/>
                      </p:tgtEl>
                    </p:cond>
                  </p:endCondLst>
                </p:cTn>
                <p:tgtEl>
                  <p:spTgt spid="5"/>
                </p:tgtEl>
              </p:cMediaNode>
            </p:audio>
          </p:childTnLst>
        </p:cTn>
      </p:par>
    </p:tnLst>
    <p:bldLst>
      <p:bldP spid="7" grpId="0"/>
      <p:bldP spid="12"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72" y="-7620"/>
            <a:ext cx="12192000" cy="1083309"/>
            <a:chOff x="7620" y="-7620"/>
            <a:chExt cx="12192000" cy="1083309"/>
          </a:xfrm>
        </p:grpSpPr>
        <p:sp>
          <p:nvSpPr>
            <p:cNvPr id="14" name="Round Single Corner Rectangle 13"/>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ound Single Corner Rectangle 15"/>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ound Single Corner Rectangle 16"/>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Google Shape;1881;p31"/>
          <p:cNvSpPr txBox="1"/>
          <p:nvPr/>
        </p:nvSpPr>
        <p:spPr>
          <a:xfrm>
            <a:off x="286385" y="1584960"/>
            <a:ext cx="5842635" cy="657225"/>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b="1" dirty="0">
                <a:solidFill>
                  <a:srgbClr val="AD4F0F"/>
                </a:solidFill>
              </a:rPr>
              <a:t>living condition</a:t>
            </a:r>
          </a:p>
        </p:txBody>
      </p:sp>
      <p:sp>
        <p:nvSpPr>
          <p:cNvPr id="12" name="Rectangle 11"/>
          <p:cNvSpPr/>
          <p:nvPr/>
        </p:nvSpPr>
        <p:spPr>
          <a:xfrm>
            <a:off x="311150" y="4385945"/>
            <a:ext cx="5015230" cy="922020"/>
          </a:xfrm>
          <a:prstGeom prst="rect">
            <a:avLst/>
          </a:prstGeom>
        </p:spPr>
        <p:txBody>
          <a:bodyPr wrap="square">
            <a:spAutoFit/>
          </a:bodyPr>
          <a:lstStyle/>
          <a:p>
            <a:pPr lvl="0" algn="ctr"/>
            <a:r>
              <a:rPr lang="en-US" sz="5400" dirty="0"/>
              <a:t>điều kiện sống</a:t>
            </a:r>
          </a:p>
        </p:txBody>
      </p:sp>
      <p:sp>
        <p:nvSpPr>
          <p:cNvPr id="2" name="Rectangle 1"/>
          <p:cNvSpPr/>
          <p:nvPr/>
        </p:nvSpPr>
        <p:spPr>
          <a:xfrm>
            <a:off x="782619" y="3215037"/>
            <a:ext cx="4838700" cy="829945"/>
          </a:xfrm>
          <a:prstGeom prst="rect">
            <a:avLst/>
          </a:prstGeom>
        </p:spPr>
        <p:txBody>
          <a:bodyPr wrap="none">
            <a:spAutoFit/>
          </a:bodyPr>
          <a:lstStyle/>
          <a:p>
            <a:pPr algn="ctr"/>
            <a:r>
              <a:rPr lang="en-US" sz="4800" b="1">
                <a:solidFill>
                  <a:schemeClr val="accent5">
                    <a:lumMod val="50000"/>
                  </a:schemeClr>
                </a:solidFill>
              </a:rPr>
              <a:t>/ˈlɪvɪŋ kənˈdɪʃənz/</a:t>
            </a:r>
          </a:p>
        </p:txBody>
      </p:sp>
      <p:sp>
        <p:nvSpPr>
          <p:cNvPr id="15" name="TextBox 14"/>
          <p:cNvSpPr txBox="1"/>
          <p:nvPr/>
        </p:nvSpPr>
        <p:spPr>
          <a:xfrm>
            <a:off x="487067" y="135939"/>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PRESENTATION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00" name="Text Box 99"/>
          <p:cNvSpPr txBox="1"/>
          <p:nvPr/>
        </p:nvSpPr>
        <p:spPr>
          <a:xfrm>
            <a:off x="6534248" y="1827212"/>
            <a:ext cx="5574030" cy="829945"/>
          </a:xfrm>
          <a:prstGeom prst="rect">
            <a:avLst/>
          </a:prstGeom>
          <a:noFill/>
          <a:ln w="9525">
            <a:noFill/>
          </a:ln>
        </p:spPr>
        <p:txBody>
          <a:bodyPr wrap="square">
            <a:spAutoFit/>
          </a:bodyPr>
          <a:lstStyle/>
          <a:p>
            <a:pPr marL="635" indent="-635" algn="just"/>
            <a:r>
              <a:rPr lang="en-US" sz="4800" b="0" dirty="0">
                <a:solidFill>
                  <a:srgbClr val="000000"/>
                </a:solidFill>
                <a:latin typeface="Times New Roman" panose="02020603050405020304" pitchFamily="18" charset="0"/>
              </a:rPr>
              <a:t>standard of living</a:t>
            </a:r>
          </a:p>
        </p:txBody>
      </p:sp>
      <p:pic>
        <p:nvPicPr>
          <p:cNvPr id="3" name="Content Placeholder 2" descr="114576973-set-of-cute-colorful-line-icons-of-different-houses-and-living-conditions-on-yellow-background"/>
          <p:cNvPicPr>
            <a:picLocks noGrp="1" noChangeAspect="1"/>
          </p:cNvPicPr>
          <p:nvPr>
            <p:ph idx="1"/>
          </p:nvPr>
        </p:nvPicPr>
        <p:blipFill>
          <a:blip r:embed="rId5"/>
          <a:stretch>
            <a:fillRect/>
          </a:stretch>
        </p:blipFill>
        <p:spPr>
          <a:xfrm>
            <a:off x="6570682" y="2961005"/>
            <a:ext cx="5310167" cy="3501579"/>
          </a:xfrm>
          <a:prstGeom prst="rect">
            <a:avLst/>
          </a:prstGeom>
        </p:spPr>
      </p:pic>
      <p:pic>
        <p:nvPicPr>
          <p:cNvPr id="6" name="Content Placeholder 5" descr="generations-work-best-work-traits-different-generations-106443554"/>
          <p:cNvPicPr>
            <a:picLocks noGrp="1" noChangeAspect="1"/>
          </p:cNvPicPr>
          <p:nvPr>
            <p:ph sz="half" idx="2"/>
          </p:nvPr>
        </p:nvPicPr>
        <p:blipFill>
          <a:blip r:embed="rId6"/>
          <a:srcRect t="14161" b="26409"/>
          <a:stretch>
            <a:fillRect/>
          </a:stretch>
        </p:blipFill>
        <p:spPr>
          <a:xfrm>
            <a:off x="14320520" y="5176520"/>
            <a:ext cx="4150360" cy="1837690"/>
          </a:xfrm>
          <a:prstGeom prst="rect">
            <a:avLst/>
          </a:prstGeom>
        </p:spPr>
      </p:pic>
      <p:pic>
        <p:nvPicPr>
          <p:cNvPr id="8" name="living condition">
            <a:hlinkClick r:id="" action="ppaction://media"/>
          </p:cNvPr>
          <p:cNvPicPr/>
          <p:nvPr>
            <a:audioFile r:link="rId2"/>
            <p:extLst>
              <p:ext uri="{DAA4B4D4-6D71-4841-9C94-3DE7FCFB9230}">
                <p14:media xmlns:p14="http://schemas.microsoft.com/office/powerpoint/2010/main" r:embed="rId1"/>
              </p:ext>
            </p:extLst>
          </p:nvPr>
        </p:nvPicPr>
        <p:blipFill>
          <a:blip r:embed="rId7"/>
          <a:stretch>
            <a:fillRect/>
          </a:stretch>
        </p:blipFill>
        <p:spPr>
          <a:xfrm>
            <a:off x="0" y="2920365"/>
            <a:ext cx="963827" cy="922020"/>
          </a:xfrm>
          <a:prstGeom prst="rect">
            <a:avLst/>
          </a:prstGeom>
        </p:spPr>
      </p:pic>
      <p:pic>
        <p:nvPicPr>
          <p:cNvPr id="9" name="Content Placeholder 2" descr="96996623-business-concept-hand-offers-opportunity-to-business-woman"/>
          <p:cNvPicPr>
            <a:picLocks noChangeAspect="1"/>
          </p:cNvPicPr>
          <p:nvPr/>
        </p:nvPicPr>
        <p:blipFill>
          <a:blip r:embed="rId8"/>
          <a:stretch>
            <a:fillRect/>
          </a:stretch>
        </p:blipFill>
        <p:spPr>
          <a:xfrm>
            <a:off x="-3898900" y="4385945"/>
            <a:ext cx="2176780" cy="1740535"/>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64"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1" fill="hold" display="1">
                  <p:stCondLst>
                    <p:cond delay="indefinite"/>
                  </p:stCondLst>
                  <p:endCondLst>
                    <p:cond evt="onStopAudio" delay="0">
                      <p:tgtEl>
                        <p:sldTgt/>
                      </p:tgtEl>
                    </p:cond>
                  </p:endCondLst>
                </p:cTn>
                <p:tgtEl>
                  <p:spTgt spid="8"/>
                </p:tgtEl>
              </p:cMediaNode>
            </p:audio>
          </p:childTnLst>
        </p:cTn>
      </p:par>
    </p:tnLst>
    <p:bldLst>
      <p:bldP spid="7" grpId="0"/>
      <p:bldP spid="12"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9623" y="-7620"/>
            <a:ext cx="12192000" cy="980767"/>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Google Shape;1881;p31"/>
          <p:cNvSpPr txBox="1"/>
          <p:nvPr/>
        </p:nvSpPr>
        <p:spPr>
          <a:xfrm>
            <a:off x="174316" y="1312813"/>
            <a:ext cx="6459566" cy="657441"/>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7200" b="1" dirty="0">
                <a:solidFill>
                  <a:srgbClr val="AD4F0F"/>
                </a:solidFill>
              </a:rPr>
              <a:t>opportunity</a:t>
            </a:r>
            <a:r>
              <a:rPr lang="en-US" sz="6000" b="1" dirty="0"/>
              <a:t> </a:t>
            </a:r>
            <a:r>
              <a:rPr lang="en-US" sz="5400" b="1" dirty="0">
                <a:solidFill>
                  <a:srgbClr val="AD4F0F"/>
                </a:solidFill>
              </a:rPr>
              <a:t>(n)</a:t>
            </a:r>
            <a:endParaRPr lang="en-US" sz="4400" b="1" dirty="0">
              <a:solidFill>
                <a:srgbClr val="AD4F0F"/>
              </a:solidFill>
            </a:endParaRPr>
          </a:p>
        </p:txBody>
      </p:sp>
      <p:sp>
        <p:nvSpPr>
          <p:cNvPr id="12" name="Rectangle 11"/>
          <p:cNvSpPr/>
          <p:nvPr/>
        </p:nvSpPr>
        <p:spPr>
          <a:xfrm>
            <a:off x="812795" y="4075024"/>
            <a:ext cx="4050892" cy="829945"/>
          </a:xfrm>
          <a:prstGeom prst="rect">
            <a:avLst/>
          </a:prstGeom>
        </p:spPr>
        <p:txBody>
          <a:bodyPr wrap="square">
            <a:spAutoFit/>
          </a:bodyPr>
          <a:lstStyle/>
          <a:p>
            <a:pPr lvl="0" algn="ctr"/>
            <a:r>
              <a:rPr lang="en-US" sz="4800" dirty="0" err="1"/>
              <a:t>cơ</a:t>
            </a:r>
            <a:r>
              <a:rPr lang="en-US" sz="4800" dirty="0"/>
              <a:t> </a:t>
            </a:r>
            <a:r>
              <a:rPr lang="en-US" sz="4800" dirty="0" err="1"/>
              <a:t>hội</a:t>
            </a:r>
            <a:endParaRPr lang="en-US" sz="4800" dirty="0"/>
          </a:p>
        </p:txBody>
      </p:sp>
      <p:sp>
        <p:nvSpPr>
          <p:cNvPr id="2" name="Rectangle 1"/>
          <p:cNvSpPr/>
          <p:nvPr/>
        </p:nvSpPr>
        <p:spPr>
          <a:xfrm>
            <a:off x="1192876" y="2905413"/>
            <a:ext cx="3880485" cy="829945"/>
          </a:xfrm>
          <a:prstGeom prst="rect">
            <a:avLst/>
          </a:prstGeom>
        </p:spPr>
        <p:txBody>
          <a:bodyPr wrap="none">
            <a:spAutoFit/>
          </a:bodyPr>
          <a:lstStyle/>
          <a:p>
            <a:pPr algn="ctr"/>
            <a:r>
              <a:rPr lang="en-US" sz="4800" b="1" dirty="0">
                <a:solidFill>
                  <a:schemeClr val="accent5">
                    <a:lumMod val="50000"/>
                  </a:schemeClr>
                </a:solidFill>
              </a:rPr>
              <a:t>/ˌ</a:t>
            </a:r>
            <a:r>
              <a:rPr lang="en-US" sz="4800" b="1" dirty="0" err="1">
                <a:solidFill>
                  <a:schemeClr val="accent5">
                    <a:lumMod val="50000"/>
                  </a:schemeClr>
                </a:solidFill>
              </a:rPr>
              <a:t>ɒpəˈtjuːnəti</a:t>
            </a:r>
            <a:r>
              <a:rPr lang="en-US" sz="4800" b="1" dirty="0">
                <a:solidFill>
                  <a:schemeClr val="accent5">
                    <a:lumMod val="50000"/>
                  </a:schemeClr>
                </a:solidFill>
              </a:rPr>
              <a:t>/</a:t>
            </a:r>
          </a:p>
        </p:txBody>
      </p:sp>
      <p:sp>
        <p:nvSpPr>
          <p:cNvPr id="15" name="TextBox 14"/>
          <p:cNvSpPr txBox="1"/>
          <p:nvPr/>
        </p:nvSpPr>
        <p:spPr>
          <a:xfrm>
            <a:off x="487067" y="160809"/>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PRESENTATION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00" name="Text Box 99"/>
          <p:cNvSpPr txBox="1"/>
          <p:nvPr/>
        </p:nvSpPr>
        <p:spPr>
          <a:xfrm>
            <a:off x="7568565" y="906780"/>
            <a:ext cx="5416550" cy="1198880"/>
          </a:xfrm>
          <a:prstGeom prst="rect">
            <a:avLst/>
          </a:prstGeom>
          <a:noFill/>
          <a:ln w="9525">
            <a:noFill/>
          </a:ln>
        </p:spPr>
        <p:txBody>
          <a:bodyPr wrap="square">
            <a:spAutoFit/>
          </a:bodyPr>
          <a:lstStyle/>
          <a:p>
            <a:pPr marL="635" indent="-635" algn="just"/>
            <a:r>
              <a:rPr lang="en-US" sz="7200" b="0" dirty="0">
                <a:solidFill>
                  <a:srgbClr val="000000"/>
                </a:solidFill>
                <a:latin typeface="Times New Roman" panose="02020603050405020304" pitchFamily="18" charset="0"/>
              </a:rPr>
              <a:t>chance</a:t>
            </a:r>
          </a:p>
        </p:txBody>
      </p:sp>
      <p:sp>
        <p:nvSpPr>
          <p:cNvPr id="9" name="Text Box 8"/>
          <p:cNvSpPr txBox="1"/>
          <p:nvPr/>
        </p:nvSpPr>
        <p:spPr>
          <a:xfrm>
            <a:off x="4754880" y="5073877"/>
            <a:ext cx="7437120" cy="1200329"/>
          </a:xfrm>
          <a:prstGeom prst="rect">
            <a:avLst/>
          </a:prstGeom>
          <a:noFill/>
          <a:ln w="9525">
            <a:noFill/>
          </a:ln>
        </p:spPr>
        <p:txBody>
          <a:bodyPr wrap="square">
            <a:spAutoFit/>
          </a:bodyPr>
          <a:lstStyle/>
          <a:p>
            <a:pPr marL="635" indent="-635"/>
            <a:r>
              <a:rPr lang="en-US" sz="3600" b="1" u="sng">
                <a:solidFill>
                  <a:srgbClr val="000000"/>
                </a:solidFill>
                <a:latin typeface="Times New Roman" panose="02020603050405020304" pitchFamily="18" charset="0"/>
              </a:rPr>
              <a:t>Ex:</a:t>
            </a:r>
            <a:r>
              <a:rPr lang="en-US" sz="3600" b="0">
                <a:solidFill>
                  <a:srgbClr val="000000"/>
                </a:solidFill>
                <a:latin typeface="Times New Roman" panose="02020603050405020304" pitchFamily="18" charset="0"/>
              </a:rPr>
              <a:t> </a:t>
            </a:r>
            <a:r>
              <a:rPr lang="en-US" sz="3600">
                <a:solidFill>
                  <a:srgbClr val="000000"/>
                </a:solidFill>
                <a:latin typeface="Times New Roman" panose="02020603050405020304" pitchFamily="18" charset="0"/>
              </a:rPr>
              <a:t>He had a golden opportunity to score in the first half but squandered it.</a:t>
            </a:r>
          </a:p>
        </p:txBody>
      </p:sp>
      <p:pic>
        <p:nvPicPr>
          <p:cNvPr id="3" name="Content Placeholder 2" descr="96996623-business-concept-hand-offers-opportunity-to-business-woman"/>
          <p:cNvPicPr>
            <a:picLocks noGrp="1" noChangeAspect="1"/>
          </p:cNvPicPr>
          <p:nvPr>
            <p:ph idx="1"/>
          </p:nvPr>
        </p:nvPicPr>
        <p:blipFill>
          <a:blip r:embed="rId5"/>
          <a:stretch>
            <a:fillRect/>
          </a:stretch>
        </p:blipFill>
        <p:spPr>
          <a:xfrm>
            <a:off x="6808344" y="2105660"/>
            <a:ext cx="5032557" cy="2894330"/>
          </a:xfrm>
          <a:prstGeom prst="rect">
            <a:avLst/>
          </a:prstGeom>
        </p:spPr>
      </p:pic>
      <p:pic>
        <p:nvPicPr>
          <p:cNvPr id="5" name="opportunity">
            <a:hlinkClick r:id="" action="ppaction://media"/>
          </p:cNvPr>
          <p:cNvPicPr/>
          <p:nvPr>
            <a:audioFile r:link="rId2"/>
            <p:extLst>
              <p:ext uri="{DAA4B4D4-6D71-4841-9C94-3DE7FCFB9230}">
                <p14:media xmlns:p14="http://schemas.microsoft.com/office/powerpoint/2010/main" r:embed="rId1"/>
              </p:ext>
            </p:extLst>
          </p:nvPr>
        </p:nvPicPr>
        <p:blipFill>
          <a:blip r:embed="rId6"/>
          <a:stretch>
            <a:fillRect/>
          </a:stretch>
        </p:blipFill>
        <p:spPr>
          <a:xfrm>
            <a:off x="351099" y="2758410"/>
            <a:ext cx="1123950" cy="1123950"/>
          </a:xfrm>
          <a:prstGeom prst="rect">
            <a:avLst/>
          </a:prstGeom>
        </p:spPr>
      </p:pic>
      <p:pic>
        <p:nvPicPr>
          <p:cNvPr id="6" name="Content Placeholder 2" descr="114576973-set-of-cute-colorful-line-icons-of-different-houses-and-living-conditions-on-yellow-background"/>
          <p:cNvPicPr>
            <a:picLocks noChangeAspect="1"/>
          </p:cNvPicPr>
          <p:nvPr/>
        </p:nvPicPr>
        <p:blipFill>
          <a:blip r:embed="rId7"/>
          <a:stretch>
            <a:fillRect/>
          </a:stretch>
        </p:blipFill>
        <p:spPr>
          <a:xfrm>
            <a:off x="12815570" y="4594860"/>
            <a:ext cx="2158365" cy="2158365"/>
          </a:xfrm>
          <a:prstGeom prst="rect">
            <a:avLst/>
          </a:prstGeom>
        </p:spPr>
      </p:pic>
      <p:pic>
        <p:nvPicPr>
          <p:cNvPr id="17" name="Content Placeholder 16" descr="high-angle-little-girl-getting-her-hair-dyed"/>
          <p:cNvPicPr>
            <a:picLocks noGrp="1" noChangeAspect="1"/>
          </p:cNvPicPr>
          <p:nvPr>
            <p:ph sz="half" idx="2"/>
          </p:nvPr>
        </p:nvPicPr>
        <p:blipFill>
          <a:blip r:embed="rId8"/>
          <a:stretch>
            <a:fillRect/>
          </a:stretch>
        </p:blipFill>
        <p:spPr>
          <a:xfrm>
            <a:off x="-3862070" y="4417060"/>
            <a:ext cx="2584450" cy="1722755"/>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5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3" fill="hold" display="1">
                  <p:stCondLst>
                    <p:cond delay="indefinite"/>
                  </p:stCondLst>
                  <p:endCondLst>
                    <p:cond evt="onStopAudio" delay="0">
                      <p:tgtEl>
                        <p:sldTgt/>
                      </p:tgtEl>
                    </p:cond>
                  </p:endCondLst>
                </p:cTn>
                <p:tgtEl>
                  <p:spTgt spid="5"/>
                </p:tgtEl>
              </p:cMediaNode>
            </p:audio>
          </p:childTnLst>
        </p:cTn>
      </p:par>
    </p:tnLst>
    <p:bldLst>
      <p:bldP spid="7" grpId="0"/>
      <p:bldP spid="12" grpId="0"/>
      <p:bldP spid="2" grpId="0"/>
      <p:bldP spid="9" grpId="0"/>
      <p:bldP spid="9" grpId="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117</TotalTime>
  <Words>1624</Words>
  <Application>Microsoft Office PowerPoint</Application>
  <PresentationFormat>Widescreen</PresentationFormat>
  <Paragraphs>314</Paragraphs>
  <Slides>29</Slides>
  <Notes>27</Notes>
  <HiddenSlides>0</HiddenSlides>
  <MMClips>10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Calibri Light</vt:lpstr>
      <vt:lpstr>Comic Sans MS</vt:lpstr>
      <vt:lpstr>Cooper Black</vt:lpstr>
      <vt:lpstr>Myriad Pro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Admin</cp:lastModifiedBy>
  <cp:revision>281</cp:revision>
  <dcterms:created xsi:type="dcterms:W3CDTF">2020-12-09T02:04:00Z</dcterms:created>
  <dcterms:modified xsi:type="dcterms:W3CDTF">2024-06-19T04:08:29Z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8C7035F1CAF14C38A987F017ED973128_13</vt:lpwstr>
  </property>
  <property fmtid="{D5CDD505-2E9C-101B-9397-08002B2CF9AE}" pid="3" name="KSOProductBuildVer">
    <vt:lpwstr>1033-12.2.0.13306</vt:lpwstr>
  </property>
</Properties>
</file>