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337" r:id="rId2"/>
    <p:sldId id="338" r:id="rId3"/>
    <p:sldId id="339" r:id="rId4"/>
    <p:sldId id="276" r:id="rId5"/>
    <p:sldId id="331" r:id="rId6"/>
    <p:sldId id="332" r:id="rId7"/>
    <p:sldId id="333" r:id="rId8"/>
    <p:sldId id="334" r:id="rId9"/>
    <p:sldId id="314" r:id="rId10"/>
    <p:sldId id="33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87CD"/>
    <a:srgbClr val="F26649"/>
    <a:srgbClr val="E0702A"/>
    <a:srgbClr val="EF4B66"/>
    <a:srgbClr val="7192A9"/>
    <a:srgbClr val="FBCDCD"/>
    <a:srgbClr val="F7A5A5"/>
    <a:srgbClr val="F37D91"/>
    <a:srgbClr val="F3F6F6"/>
    <a:srgbClr val="D8E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72" autoAdjust="0"/>
    <p:restoredTop sz="94650"/>
  </p:normalViewPr>
  <p:slideViewPr>
    <p:cSldViewPr snapToGrid="0" showGuides="1">
      <p:cViewPr varScale="1">
        <p:scale>
          <a:sx n="70" d="100"/>
          <a:sy n="70" d="100"/>
        </p:scale>
        <p:origin x="29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úc Quỳnh Võ Thị" userId="d3a72b9751383f94" providerId="LiveId" clId="{5A1A86D3-4A24-C849-86B4-43A5BC6CCAF0}"/>
    <pc:docChg chg="undo custSel modSld">
      <pc:chgData name="Trúc Quỳnh Võ Thị" userId="d3a72b9751383f94" providerId="LiveId" clId="{5A1A86D3-4A24-C849-86B4-43A5BC6CCAF0}" dt="2022-12-11T15:53:14.544" v="364" actId="14100"/>
      <pc:docMkLst>
        <pc:docMk/>
      </pc:docMkLst>
      <pc:sldChg chg="delSp modSp mod">
        <pc:chgData name="Trúc Quỳnh Võ Thị" userId="d3a72b9751383f94" providerId="LiveId" clId="{5A1A86D3-4A24-C849-86B4-43A5BC6CCAF0}" dt="2022-12-10T17:26:38.408" v="12" actId="478"/>
        <pc:sldMkLst>
          <pc:docMk/>
          <pc:sldMk cId="252621157" sldId="256"/>
        </pc:sldMkLst>
        <pc:spChg chg="mod">
          <ac:chgData name="Trúc Quỳnh Võ Thị" userId="d3a72b9751383f94" providerId="LiveId" clId="{5A1A86D3-4A24-C849-86B4-43A5BC6CCAF0}" dt="2022-12-10T17:26:32.286" v="1" actId="14100"/>
          <ac:spMkLst>
            <pc:docMk/>
            <pc:sldMk cId="252621157" sldId="256"/>
            <ac:spMk id="36" creationId="{00000000-0000-0000-0000-000000000000}"/>
          </ac:spMkLst>
        </pc:spChg>
        <pc:spChg chg="mod">
          <ac:chgData name="Trúc Quỳnh Võ Thị" userId="d3a72b9751383f94" providerId="LiveId" clId="{5A1A86D3-4A24-C849-86B4-43A5BC6CCAF0}" dt="2022-12-10T17:26:36.387" v="11" actId="20577"/>
          <ac:spMkLst>
            <pc:docMk/>
            <pc:sldMk cId="252621157" sldId="256"/>
            <ac:spMk id="41" creationId="{00000000-0000-0000-0000-000000000000}"/>
          </ac:spMkLst>
        </pc:spChg>
        <pc:spChg chg="del">
          <ac:chgData name="Trúc Quỳnh Võ Thị" userId="d3a72b9751383f94" providerId="LiveId" clId="{5A1A86D3-4A24-C849-86B4-43A5BC6CCAF0}" dt="2022-12-10T17:26:38.408" v="12" actId="478"/>
          <ac:spMkLst>
            <pc:docMk/>
            <pc:sldMk cId="252621157" sldId="256"/>
            <ac:spMk id="43" creationId="{607B7897-B16D-44E3-91AE-9D0FF2697117}"/>
          </ac:spMkLst>
        </pc:spChg>
      </pc:sldChg>
      <pc:sldChg chg="modSp mod">
        <pc:chgData name="Trúc Quỳnh Võ Thị" userId="d3a72b9751383f94" providerId="LiveId" clId="{5A1A86D3-4A24-C849-86B4-43A5BC6CCAF0}" dt="2022-12-11T15:28:06.505" v="248" actId="20577"/>
        <pc:sldMkLst>
          <pc:docMk/>
          <pc:sldMk cId="3404845292" sldId="279"/>
        </pc:sldMkLst>
        <pc:spChg chg="mod">
          <ac:chgData name="Trúc Quỳnh Võ Thị" userId="d3a72b9751383f94" providerId="LiveId" clId="{5A1A86D3-4A24-C849-86B4-43A5BC6CCAF0}" dt="2022-12-11T15:28:06.505" v="248" actId="20577"/>
          <ac:spMkLst>
            <pc:docMk/>
            <pc:sldMk cId="3404845292" sldId="279"/>
            <ac:spMk id="3" creationId="{6D0A8CB0-30FF-B78C-5082-993C1F749EDC}"/>
          </ac:spMkLst>
        </pc:spChg>
      </pc:sldChg>
      <pc:sldChg chg="modSp mod">
        <pc:chgData name="Trúc Quỳnh Võ Thị" userId="d3a72b9751383f94" providerId="LiveId" clId="{5A1A86D3-4A24-C849-86B4-43A5BC6CCAF0}" dt="2022-12-10T17:27:11.507" v="21"/>
        <pc:sldMkLst>
          <pc:docMk/>
          <pc:sldMk cId="658201877" sldId="302"/>
        </pc:sldMkLst>
        <pc:spChg chg="mod">
          <ac:chgData name="Trúc Quỳnh Võ Thị" userId="d3a72b9751383f94" providerId="LiveId" clId="{5A1A86D3-4A24-C849-86B4-43A5BC6CCAF0}" dt="2022-12-10T17:26:49.414" v="13"/>
          <ac:spMkLst>
            <pc:docMk/>
            <pc:sldMk cId="658201877" sldId="302"/>
            <ac:spMk id="17" creationId="{00000000-0000-0000-0000-000000000000}"/>
          </ac:spMkLst>
        </pc:spChg>
        <pc:spChg chg="mod">
          <ac:chgData name="Trúc Quỳnh Võ Thị" userId="d3a72b9751383f94" providerId="LiveId" clId="{5A1A86D3-4A24-C849-86B4-43A5BC6CCAF0}" dt="2022-12-10T17:27:11.507" v="21"/>
          <ac:spMkLst>
            <pc:docMk/>
            <pc:sldMk cId="658201877" sldId="302"/>
            <ac:spMk id="19" creationId="{00000000-0000-0000-0000-000000000000}"/>
          </ac:spMkLst>
        </pc:spChg>
        <pc:spChg chg="mod">
          <ac:chgData name="Trúc Quỳnh Võ Thị" userId="d3a72b9751383f94" providerId="LiveId" clId="{5A1A86D3-4A24-C849-86B4-43A5BC6CCAF0}" dt="2022-12-10T17:27:03.802" v="20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rúc Quỳnh Võ Thị" userId="d3a72b9751383f94" providerId="LiveId" clId="{5A1A86D3-4A24-C849-86B4-43A5BC6CCAF0}" dt="2022-12-10T17:26:55.831" v="14"/>
          <ac:spMkLst>
            <pc:docMk/>
            <pc:sldMk cId="658201877" sldId="302"/>
            <ac:spMk id="46" creationId="{00000000-0000-0000-0000-000000000000}"/>
          </ac:spMkLst>
        </pc:spChg>
      </pc:sldChg>
      <pc:sldChg chg="modSp mod">
        <pc:chgData name="Trúc Quỳnh Võ Thị" userId="d3a72b9751383f94" providerId="LiveId" clId="{5A1A86D3-4A24-C849-86B4-43A5BC6CCAF0}" dt="2022-12-11T15:53:14.544" v="364" actId="14100"/>
        <pc:sldMkLst>
          <pc:docMk/>
          <pc:sldMk cId="387957963" sldId="330"/>
        </pc:sldMkLst>
        <pc:spChg chg="mod">
          <ac:chgData name="Trúc Quỳnh Võ Thị" userId="d3a72b9751383f94" providerId="LiveId" clId="{5A1A86D3-4A24-C849-86B4-43A5BC6CCAF0}" dt="2022-12-11T15:53:14.544" v="364" actId="14100"/>
          <ac:spMkLst>
            <pc:docMk/>
            <pc:sldMk cId="387957963" sldId="330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058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20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57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41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50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16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017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2650" y="1754326"/>
            <a:ext cx="116392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smtClean="0">
                <a:solidFill>
                  <a:srgbClr val="3B87CD"/>
                </a:solidFill>
                <a:latin typeface="SVN-Poky's" panose="020B0606040200020203" pitchFamily="34" charset="0"/>
              </a:rPr>
              <a:t>LESSON </a:t>
            </a:r>
            <a:r>
              <a:rPr lang="en-US" sz="5400" smtClean="0">
                <a:solidFill>
                  <a:srgbClr val="3B87CD"/>
                </a:solidFill>
                <a:latin typeface="SVN-Poky's" panose="020B0606040200020203" pitchFamily="34" charset="0"/>
              </a:rPr>
              <a:t>4: COMMUNICATION</a:t>
            </a:r>
            <a:endParaRPr lang="vi-VN" sz="5400">
              <a:solidFill>
                <a:srgbClr val="3B87CD"/>
              </a:solidFill>
            </a:endParaRPr>
          </a:p>
        </p:txBody>
      </p:sp>
      <p:pic>
        <p:nvPicPr>
          <p:cNvPr id="7" name="Google Shape;107;p2" descr="A picture containing text, vector graphic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17819"/>
          <a:stretch/>
        </p:blipFill>
        <p:spPr>
          <a:xfrm>
            <a:off x="2974100" y="2501261"/>
            <a:ext cx="5301377" cy="435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World food Vectors &amp; Illustrations for Free Download | Freepik">
            <a:extLst>
              <a:ext uri="{FF2B5EF4-FFF2-40B4-BE49-F238E27FC236}">
                <a16:creationId xmlns:a16="http://schemas.microsoft.com/office/drawing/2014/main" xmlns="" id="{BF3C6015-8974-FEA7-1357-C6431E3AA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964" y="2677638"/>
            <a:ext cx="4234207" cy="389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25839" y="26200"/>
            <a:ext cx="45496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smtClean="0">
                <a:solidFill>
                  <a:srgbClr val="EF4B66"/>
                </a:solidFill>
                <a:latin typeface="Quicksand"/>
              </a:rPr>
              <a:t>UNIT 6: LIFESTYLES</a:t>
            </a:r>
            <a:endParaRPr lang="vi-VN" sz="5400" b="1">
              <a:solidFill>
                <a:srgbClr val="EF4B66"/>
              </a:solidFill>
              <a:latin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410362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6198" y="2109036"/>
            <a:ext cx="91282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Quicksand" pitchFamily="2" charset="-93"/>
              </a:rPr>
              <a:t>Students’ workbook.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Quicksand" pitchFamily="2" charset="-93"/>
              </a:rPr>
              <a:t>Make a list </a:t>
            </a:r>
            <a:r>
              <a:rPr lang="en-US" sz="3200">
                <a:latin typeface="Quicksand" pitchFamily="2" charset="-93"/>
              </a:rPr>
              <a:t>of </a:t>
            </a:r>
            <a:r>
              <a:rPr lang="en-US" sz="3200" smtClean="0">
                <a:latin typeface="Quicksand" pitchFamily="2" charset="-93"/>
              </a:rPr>
              <a:t>10 types of </a:t>
            </a:r>
            <a:r>
              <a:rPr lang="en-US" sz="3200" dirty="0">
                <a:latin typeface="Quicksand" pitchFamily="2" charset="-93"/>
              </a:rPr>
              <a:t>popular </a:t>
            </a:r>
            <a:r>
              <a:rPr lang="en-US" sz="3200">
                <a:latin typeface="Quicksand" pitchFamily="2" charset="-93"/>
              </a:rPr>
              <a:t>street </a:t>
            </a:r>
            <a:r>
              <a:rPr lang="en-US" sz="3200" smtClean="0">
                <a:latin typeface="Quicksand" pitchFamily="2" charset="-93"/>
              </a:rPr>
              <a:t>food </a:t>
            </a:r>
            <a:r>
              <a:rPr lang="en-US" sz="3200">
                <a:latin typeface="Quicksand" pitchFamily="2" charset="-93"/>
              </a:rPr>
              <a:t>in </a:t>
            </a:r>
            <a:r>
              <a:rPr lang="en-US" sz="3200" smtClean="0">
                <a:latin typeface="Quicksand" pitchFamily="2" charset="-93"/>
              </a:rPr>
              <a:t>Asia.</a:t>
            </a:r>
            <a:endParaRPr lang="en-US" sz="3200" dirty="0">
              <a:latin typeface="Quicksand" pitchFamily="2" charset="-93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3BC39F2-4045-47C3-BEE7-34D157487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3736" r="86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567" y="3490706"/>
            <a:ext cx="4249429" cy="296526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93870" y="1431055"/>
            <a:ext cx="11153759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vi-VN" sz="2200" b="1" smtClean="0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Homework</a:t>
            </a:r>
            <a:endParaRPr lang="vi-VN" sz="2200" b="1" dirty="0">
              <a:solidFill>
                <a:schemeClr val="tx1"/>
              </a:solidFill>
              <a:latin typeface="Quicksand" pitchFamily="2" charset="-93"/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3731" y="130070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3B87CD"/>
                </a:solidFill>
                <a:latin typeface="Quicksand" pitchFamily="2" charset="-93"/>
              </a:rPr>
              <a:t>2</a:t>
            </a:r>
            <a:endParaRPr lang="en-US" sz="4000" b="1" dirty="0">
              <a:solidFill>
                <a:srgbClr val="3B87CD"/>
              </a:solidFill>
              <a:latin typeface="Quicksand" pitchFamily="2" charset="-93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46804" y="551646"/>
            <a:ext cx="3227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smtClean="0">
                <a:solidFill>
                  <a:srgbClr val="EF4B66"/>
                </a:solidFill>
                <a:latin typeface="Quicksand"/>
              </a:rPr>
              <a:t>Consolidation</a:t>
            </a:r>
            <a:endParaRPr lang="vi-VN" sz="3600" b="1">
              <a:solidFill>
                <a:srgbClr val="EF4B66"/>
              </a:solidFill>
              <a:latin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xmlns="" id="{18AC8E79-ECD6-4F34-BE5A-9F5E850E8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7D2BE1BB-2AB2-4D7E-9E27-8D245181B5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7A5E1E-3CA0-4464-8CDD-31E8FAFCE4DB}"/>
              </a:ext>
            </a:extLst>
          </p:cNvPr>
          <p:cNvSpPr txBox="1"/>
          <p:nvPr/>
        </p:nvSpPr>
        <p:spPr>
          <a:xfrm>
            <a:off x="465618" y="2570200"/>
            <a:ext cx="46505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 w="0"/>
                <a:solidFill>
                  <a:srgbClr val="3B87C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Quicksand" pitchFamily="2" charset="-93"/>
                <a:cs typeface="Arial" panose="020B0604020202020204" pitchFamily="34" charset="0"/>
              </a:rPr>
              <a:t>JUMBLED </a:t>
            </a:r>
          </a:p>
          <a:p>
            <a:pPr algn="ctr"/>
            <a:r>
              <a:rPr lang="en-US" sz="4400" b="1" dirty="0">
                <a:ln w="0"/>
                <a:solidFill>
                  <a:srgbClr val="3B87C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Quicksand" pitchFamily="2" charset="-93"/>
                <a:cs typeface="Arial" panose="020B0604020202020204" pitchFamily="34" charset="0"/>
              </a:rPr>
              <a:t>CONVERSATION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D0A8CB0-30FF-B78C-5082-993C1F749EDC}"/>
              </a:ext>
            </a:extLst>
          </p:cNvPr>
          <p:cNvSpPr txBox="1"/>
          <p:nvPr/>
        </p:nvSpPr>
        <p:spPr>
          <a:xfrm>
            <a:off x="5581758" y="1280997"/>
            <a:ext cx="6262914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vi-VN" sz="3200" b="1" smtClean="0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1</a:t>
            </a:r>
            <a:r>
              <a:rPr lang="en-GB" sz="3200" b="1" smtClean="0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.</a:t>
            </a:r>
            <a:r>
              <a:rPr lang="vi-VN" sz="3200" b="1" smtClean="0">
                <a:latin typeface="Quicksand" pitchFamily="2" charset="-93"/>
                <a:cs typeface="Calibri" panose="020F0502020204030204" pitchFamily="34" charset="0"/>
              </a:rPr>
              <a:t> </a:t>
            </a:r>
            <a:r>
              <a:rPr lang="vi-VN" sz="3200" b="1" dirty="0">
                <a:effectLst/>
                <a:latin typeface="Quicksand" pitchFamily="2" charset="-93"/>
                <a:cs typeface="Calibri" panose="020F0502020204030204" pitchFamily="34" charset="0"/>
              </a:rPr>
              <a:t>Sure. What do you want to drink</a:t>
            </a:r>
            <a:r>
              <a:rPr lang="vi-VN" sz="3200" b="1">
                <a:effectLst/>
                <a:latin typeface="Quicksand" pitchFamily="2" charset="-93"/>
                <a:cs typeface="Calibri" panose="020F0502020204030204" pitchFamily="34" charset="0"/>
              </a:rPr>
              <a:t>? </a:t>
            </a:r>
            <a:endParaRPr lang="en-GB" sz="3200" b="1" smtClean="0">
              <a:effectLst/>
              <a:latin typeface="Quicksand" pitchFamily="2" charset="-93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vi-VN" sz="3200" b="1" smtClean="0">
                <a:solidFill>
                  <a:srgbClr val="E0702A"/>
                </a:solidFill>
                <a:effectLst/>
                <a:latin typeface="Quicksand" pitchFamily="2" charset="-93"/>
                <a:cs typeface="Calibri" panose="020F0502020204030204" pitchFamily="34" charset="0"/>
              </a:rPr>
              <a:t>2</a:t>
            </a:r>
            <a:r>
              <a:rPr lang="en-GB" sz="3200" b="1" smtClean="0">
                <a:solidFill>
                  <a:srgbClr val="E0702A"/>
                </a:solidFill>
                <a:effectLst/>
                <a:latin typeface="Quicksand" pitchFamily="2" charset="-93"/>
                <a:cs typeface="Calibri" panose="020F0502020204030204" pitchFamily="34" charset="0"/>
              </a:rPr>
              <a:t>.</a:t>
            </a:r>
            <a:r>
              <a:rPr lang="vi-VN" sz="3200" b="1" smtClean="0">
                <a:effectLst/>
                <a:latin typeface="Quicksand" pitchFamily="2" charset="-93"/>
                <a:cs typeface="Calibri" panose="020F0502020204030204" pitchFamily="34" charset="0"/>
              </a:rPr>
              <a:t> M</a:t>
            </a:r>
            <a:r>
              <a:rPr lang="en-US" sz="3200" b="1" smtClean="0">
                <a:effectLst/>
                <a:latin typeface="Quicksand" pitchFamily="2" charset="-93"/>
                <a:cs typeface="Calibri" panose="020F0502020204030204" pitchFamily="34" charset="0"/>
              </a:rPr>
              <a:t>u</a:t>
            </a:r>
            <a:r>
              <a:rPr lang="vi-VN" sz="3200" b="1" smtClean="0">
                <a:effectLst/>
                <a:latin typeface="Quicksand" pitchFamily="2" charset="-93"/>
                <a:cs typeface="Calibri" panose="020F0502020204030204" pitchFamily="34" charset="0"/>
              </a:rPr>
              <a:t>m</a:t>
            </a:r>
            <a:r>
              <a:rPr lang="vi-VN" sz="3200" b="1" dirty="0">
                <a:effectLst/>
                <a:latin typeface="Quicksand" pitchFamily="2" charset="-93"/>
                <a:cs typeface="Calibri" panose="020F0502020204030204" pitchFamily="34" charset="0"/>
              </a:rPr>
              <a:t>, c</a:t>
            </a:r>
            <a:r>
              <a:rPr lang="vi-VN" sz="3200" b="1" dirty="0">
                <a:latin typeface="Quicksand" pitchFamily="2" charset="-93"/>
                <a:cs typeface="Calibri" panose="020F0502020204030204" pitchFamily="34" charset="0"/>
              </a:rPr>
              <a:t>ould you make me a sandwich for breakfast tomorrow?</a:t>
            </a:r>
          </a:p>
          <a:p>
            <a:pPr>
              <a:spcAft>
                <a:spcPts val="600"/>
              </a:spcAft>
            </a:pPr>
            <a:r>
              <a:rPr lang="vi-VN" sz="3200" b="1" smtClean="0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3</a:t>
            </a:r>
            <a:r>
              <a:rPr lang="en-GB" sz="3200" b="1" smtClean="0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.</a:t>
            </a:r>
            <a:r>
              <a:rPr lang="vi-VN" sz="3200" b="1" smtClean="0">
                <a:latin typeface="Quicksand" pitchFamily="2" charset="-93"/>
                <a:cs typeface="Calibri" panose="020F0502020204030204" pitchFamily="34" charset="0"/>
              </a:rPr>
              <a:t> </a:t>
            </a:r>
            <a:r>
              <a:rPr lang="vi-VN" sz="3200" b="1" dirty="0">
                <a:latin typeface="Quicksand" pitchFamily="2" charset="-93"/>
                <a:cs typeface="Calibri" panose="020F0502020204030204" pitchFamily="34" charset="0"/>
              </a:rPr>
              <a:t>I’m thinking</a:t>
            </a:r>
            <a:r>
              <a:rPr lang="vi-VN" sz="3200" b="1">
                <a:latin typeface="Quicksand" pitchFamily="2" charset="-93"/>
                <a:cs typeface="Calibri" panose="020F0502020204030204" pitchFamily="34" charset="0"/>
              </a:rPr>
              <a:t>, </a:t>
            </a:r>
            <a:r>
              <a:rPr lang="en-GB" sz="3200" b="1" smtClean="0">
                <a:latin typeface="Quicksand" pitchFamily="2" charset="-93"/>
                <a:cs typeface="Calibri" panose="020F0502020204030204" pitchFamily="34" charset="0"/>
              </a:rPr>
              <a:t>M</a:t>
            </a:r>
            <a:r>
              <a:rPr lang="en-US" sz="3200" b="1">
                <a:latin typeface="Quicksand" pitchFamily="2" charset="-93"/>
                <a:cs typeface="Calibri" panose="020F0502020204030204" pitchFamily="34" charset="0"/>
              </a:rPr>
              <a:t>u</a:t>
            </a:r>
            <a:r>
              <a:rPr lang="vi-VN" sz="3200" b="1" smtClean="0">
                <a:latin typeface="Quicksand" pitchFamily="2" charset="-93"/>
                <a:cs typeface="Calibri" panose="020F0502020204030204" pitchFamily="34" charset="0"/>
              </a:rPr>
              <a:t>m</a:t>
            </a:r>
            <a:r>
              <a:rPr lang="vi-VN" sz="3200" b="1" dirty="0">
                <a:latin typeface="Quicksand" pitchFamily="2" charset="-93"/>
                <a:cs typeface="Calibri" panose="020F0502020204030204" pitchFamily="34" charset="0"/>
              </a:rPr>
              <a:t>.</a:t>
            </a:r>
            <a:endParaRPr lang="vi-VN" sz="3200" b="1" dirty="0">
              <a:effectLst/>
              <a:latin typeface="Quicksand" pitchFamily="2" charset="-93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vi-VN" sz="3200" b="1" smtClean="0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4</a:t>
            </a:r>
            <a:r>
              <a:rPr lang="en-GB" sz="3200" b="1" smtClean="0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.</a:t>
            </a:r>
            <a:r>
              <a:rPr lang="vi-VN" sz="3200" b="1" smtClean="0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 </a:t>
            </a:r>
            <a:r>
              <a:rPr lang="vi-VN" sz="3200" b="1" dirty="0">
                <a:latin typeface="Quicksand" pitchFamily="2" charset="-93"/>
                <a:cs typeface="Calibri" panose="020F0502020204030204" pitchFamily="34" charset="0"/>
              </a:rPr>
              <a:t>Yes, certainly. I’ll have some milk</a:t>
            </a:r>
            <a:endParaRPr lang="en-US" sz="3200" b="1" dirty="0">
              <a:latin typeface="Quicksand" pitchFamily="2" charset="-93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3200" b="1" smtClean="0">
                <a:solidFill>
                  <a:srgbClr val="E0702A"/>
                </a:solidFill>
                <a:effectLst/>
                <a:latin typeface="Quicksand" pitchFamily="2" charset="-93"/>
                <a:cs typeface="Calibri" panose="020F0502020204030204" pitchFamily="34" charset="0"/>
              </a:rPr>
              <a:t>5. </a:t>
            </a:r>
            <a:r>
              <a:rPr lang="en-US" sz="3200" b="1" dirty="0">
                <a:effectLst/>
                <a:latin typeface="Quicksand" pitchFamily="2" charset="-93"/>
                <a:cs typeface="Calibri" panose="020F0502020204030204" pitchFamily="34" charset="0"/>
              </a:rPr>
              <a:t>How about a glass of milk? It’s </a:t>
            </a:r>
            <a:r>
              <a:rPr lang="en-US" sz="3200" b="1">
                <a:effectLst/>
                <a:latin typeface="Quicksand" pitchFamily="2" charset="-93"/>
                <a:cs typeface="Calibri" panose="020F0502020204030204" pitchFamily="34" charset="0"/>
              </a:rPr>
              <a:t>your </a:t>
            </a:r>
            <a:r>
              <a:rPr lang="en-US" sz="3200" b="1" smtClean="0">
                <a:effectLst/>
                <a:latin typeface="Quicksand" pitchFamily="2" charset="-93"/>
                <a:cs typeface="Calibri" panose="020F0502020204030204" pitchFamily="34" charset="0"/>
              </a:rPr>
              <a:t>favourite </a:t>
            </a:r>
            <a:r>
              <a:rPr lang="en-US" sz="3200" b="1" dirty="0">
                <a:effectLst/>
                <a:latin typeface="Quicksand" pitchFamily="2" charset="-93"/>
                <a:cs typeface="Calibri" panose="020F0502020204030204" pitchFamily="34" charset="0"/>
              </a:rPr>
              <a:t>drink, right?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933736" y="350372"/>
            <a:ext cx="25410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smtClean="0">
                <a:solidFill>
                  <a:srgbClr val="EF4B66"/>
                </a:solidFill>
                <a:latin typeface="Quicksand"/>
              </a:rPr>
              <a:t>Warm - up</a:t>
            </a:r>
            <a:endParaRPr lang="vi-VN" sz="3600" b="1">
              <a:solidFill>
                <a:srgbClr val="EF4B66"/>
              </a:solidFill>
              <a:latin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16813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xmlns="" id="{18AC8E79-ECD6-4F34-BE5A-9F5E850E8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7D2BE1BB-2AB2-4D7E-9E27-8D245181B5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Quicksand" pitchFamily="2" charset="-93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7A5E1E-3CA0-4464-8CDD-31E8FAFCE4DB}"/>
              </a:ext>
            </a:extLst>
          </p:cNvPr>
          <p:cNvSpPr txBox="1"/>
          <p:nvPr/>
        </p:nvSpPr>
        <p:spPr>
          <a:xfrm>
            <a:off x="214899" y="2542904"/>
            <a:ext cx="46505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 w="0"/>
                <a:solidFill>
                  <a:srgbClr val="3B87C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Quicksand" pitchFamily="2" charset="-93"/>
                <a:cs typeface="Arial" panose="020B0604020202020204" pitchFamily="34" charset="0"/>
              </a:rPr>
              <a:t>JUMBLED </a:t>
            </a:r>
          </a:p>
          <a:p>
            <a:pPr algn="ctr"/>
            <a:r>
              <a:rPr lang="en-US" sz="4400" b="1" dirty="0">
                <a:ln w="0"/>
                <a:solidFill>
                  <a:srgbClr val="3B87C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Quicksand" pitchFamily="2" charset="-93"/>
                <a:cs typeface="Arial" panose="020B0604020202020204" pitchFamily="34" charset="0"/>
              </a:rPr>
              <a:t>CONVERSATION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D0A8CB0-30FF-B78C-5082-993C1F749EDC}"/>
              </a:ext>
            </a:extLst>
          </p:cNvPr>
          <p:cNvSpPr txBox="1"/>
          <p:nvPr/>
        </p:nvSpPr>
        <p:spPr>
          <a:xfrm>
            <a:off x="5397254" y="1608543"/>
            <a:ext cx="6262914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vi-VN" sz="2800" b="1" smtClean="0">
                <a:solidFill>
                  <a:srgbClr val="E0702A"/>
                </a:solidFill>
                <a:effectLst/>
                <a:latin typeface="Quicksand" pitchFamily="2" charset="-93"/>
                <a:cs typeface="Calibri" panose="020F0502020204030204" pitchFamily="34" charset="0"/>
              </a:rPr>
              <a:t>2</a:t>
            </a:r>
            <a:r>
              <a:rPr lang="en-GB" sz="2800" b="1" smtClean="0">
                <a:solidFill>
                  <a:srgbClr val="E0702A"/>
                </a:solidFill>
                <a:effectLst/>
                <a:latin typeface="Quicksand" pitchFamily="2" charset="-93"/>
                <a:cs typeface="Calibri" panose="020F0502020204030204" pitchFamily="34" charset="0"/>
              </a:rPr>
              <a:t>.</a:t>
            </a:r>
            <a:r>
              <a:rPr lang="vi-VN" sz="2800" b="1" smtClean="0">
                <a:effectLst/>
                <a:latin typeface="Quicksand" pitchFamily="2" charset="-93"/>
                <a:cs typeface="Calibri" panose="020F0502020204030204" pitchFamily="34" charset="0"/>
              </a:rPr>
              <a:t> M</a:t>
            </a:r>
            <a:r>
              <a:rPr lang="en-US" sz="2800" b="1" smtClean="0">
                <a:effectLst/>
                <a:latin typeface="Quicksand" pitchFamily="2" charset="-93"/>
                <a:cs typeface="Calibri" panose="020F0502020204030204" pitchFamily="34" charset="0"/>
              </a:rPr>
              <a:t>u</a:t>
            </a:r>
            <a:r>
              <a:rPr lang="vi-VN" sz="2800" b="1" smtClean="0">
                <a:effectLst/>
                <a:latin typeface="Quicksand" pitchFamily="2" charset="-93"/>
                <a:cs typeface="Calibri" panose="020F0502020204030204" pitchFamily="34" charset="0"/>
              </a:rPr>
              <a:t>m</a:t>
            </a:r>
            <a:r>
              <a:rPr lang="vi-VN" sz="2800" b="1" dirty="0">
                <a:effectLst/>
                <a:latin typeface="Quicksand" pitchFamily="2" charset="-93"/>
                <a:cs typeface="Calibri" panose="020F0502020204030204" pitchFamily="34" charset="0"/>
              </a:rPr>
              <a:t>, c</a:t>
            </a:r>
            <a:r>
              <a:rPr lang="vi-VN" sz="2800" b="1" dirty="0">
                <a:latin typeface="Quicksand" pitchFamily="2" charset="-93"/>
                <a:cs typeface="Calibri" panose="020F0502020204030204" pitchFamily="34" charset="0"/>
              </a:rPr>
              <a:t>ould you make me a sandwich for breakfast </a:t>
            </a:r>
            <a:r>
              <a:rPr lang="vi-VN" sz="2800" b="1">
                <a:latin typeface="Quicksand" pitchFamily="2" charset="-93"/>
                <a:cs typeface="Calibri" panose="020F0502020204030204" pitchFamily="34" charset="0"/>
              </a:rPr>
              <a:t>tomorrow</a:t>
            </a:r>
            <a:r>
              <a:rPr lang="vi-VN" sz="2800" b="1" smtClean="0">
                <a:latin typeface="Quicksand" pitchFamily="2" charset="-93"/>
                <a:cs typeface="Calibri" panose="020F0502020204030204" pitchFamily="34" charset="0"/>
              </a:rPr>
              <a:t>?</a:t>
            </a:r>
            <a:endParaRPr lang="en-GB" sz="2800" b="1" smtClean="0">
              <a:latin typeface="Quicksand" pitchFamily="2" charset="-93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vi-VN" sz="2800" b="1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1</a:t>
            </a:r>
            <a:r>
              <a:rPr lang="en-GB" sz="2800" b="1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.</a:t>
            </a:r>
            <a:r>
              <a:rPr lang="vi-VN" sz="2800" b="1">
                <a:latin typeface="Quicksand" pitchFamily="2" charset="-93"/>
                <a:cs typeface="Calibri" panose="020F0502020204030204" pitchFamily="34" charset="0"/>
              </a:rPr>
              <a:t> Sure. What do you want to drink? </a:t>
            </a:r>
            <a:endParaRPr lang="en-GB" sz="2800" b="1">
              <a:latin typeface="Quicksand" pitchFamily="2" charset="-93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vi-VN" sz="2800" b="1" smtClean="0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3</a:t>
            </a:r>
            <a:r>
              <a:rPr lang="en-GB" sz="2800" b="1" smtClean="0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.</a:t>
            </a:r>
            <a:r>
              <a:rPr lang="vi-VN" sz="2800" b="1" smtClean="0">
                <a:latin typeface="Quicksand" pitchFamily="2" charset="-93"/>
                <a:cs typeface="Calibri" panose="020F0502020204030204" pitchFamily="34" charset="0"/>
              </a:rPr>
              <a:t> </a:t>
            </a:r>
            <a:r>
              <a:rPr lang="vi-VN" sz="2800" b="1" dirty="0">
                <a:latin typeface="Quicksand" pitchFamily="2" charset="-93"/>
                <a:cs typeface="Calibri" panose="020F0502020204030204" pitchFamily="34" charset="0"/>
              </a:rPr>
              <a:t>I’m thinking</a:t>
            </a:r>
            <a:r>
              <a:rPr lang="vi-VN" sz="2800" b="1">
                <a:latin typeface="Quicksand" pitchFamily="2" charset="-93"/>
                <a:cs typeface="Calibri" panose="020F0502020204030204" pitchFamily="34" charset="0"/>
              </a:rPr>
              <a:t>, </a:t>
            </a:r>
            <a:r>
              <a:rPr lang="en-GB" sz="2800" b="1" smtClean="0">
                <a:latin typeface="Quicksand" pitchFamily="2" charset="-93"/>
                <a:cs typeface="Calibri" panose="020F0502020204030204" pitchFamily="34" charset="0"/>
              </a:rPr>
              <a:t>M</a:t>
            </a:r>
            <a:r>
              <a:rPr lang="en-US" sz="2800" b="1">
                <a:latin typeface="Quicksand" pitchFamily="2" charset="-93"/>
                <a:cs typeface="Calibri" panose="020F0502020204030204" pitchFamily="34" charset="0"/>
              </a:rPr>
              <a:t>u</a:t>
            </a:r>
            <a:r>
              <a:rPr lang="vi-VN" sz="2800" b="1" smtClean="0">
                <a:latin typeface="Quicksand" pitchFamily="2" charset="-93"/>
                <a:cs typeface="Calibri" panose="020F0502020204030204" pitchFamily="34" charset="0"/>
              </a:rPr>
              <a:t>m</a:t>
            </a:r>
            <a:r>
              <a:rPr lang="vi-VN" sz="2800" b="1" dirty="0">
                <a:latin typeface="Quicksand" pitchFamily="2" charset="-93"/>
                <a:cs typeface="Calibri" panose="020F0502020204030204" pitchFamily="34" charset="0"/>
              </a:rPr>
              <a:t>.</a:t>
            </a:r>
            <a:endParaRPr lang="vi-VN" sz="2800" b="1" dirty="0">
              <a:effectLst/>
              <a:latin typeface="Quicksand" pitchFamily="2" charset="-93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800" b="1" smtClean="0">
                <a:solidFill>
                  <a:srgbClr val="E0702A"/>
                </a:solidFill>
                <a:effectLst/>
                <a:latin typeface="Quicksand" pitchFamily="2" charset="-93"/>
                <a:cs typeface="Calibri" panose="020F0502020204030204" pitchFamily="34" charset="0"/>
              </a:rPr>
              <a:t>5. </a:t>
            </a:r>
            <a:r>
              <a:rPr lang="en-US" sz="2800" b="1" dirty="0">
                <a:effectLst/>
                <a:latin typeface="Quicksand" pitchFamily="2" charset="-93"/>
                <a:cs typeface="Calibri" panose="020F0502020204030204" pitchFamily="34" charset="0"/>
              </a:rPr>
              <a:t>How about a glass of milk? It’s </a:t>
            </a:r>
            <a:r>
              <a:rPr lang="en-US" sz="2800" b="1">
                <a:effectLst/>
                <a:latin typeface="Quicksand" pitchFamily="2" charset="-93"/>
                <a:cs typeface="Calibri" panose="020F0502020204030204" pitchFamily="34" charset="0"/>
              </a:rPr>
              <a:t>your </a:t>
            </a:r>
            <a:r>
              <a:rPr lang="en-US" sz="2800" b="1" smtClean="0">
                <a:effectLst/>
                <a:latin typeface="Quicksand" pitchFamily="2" charset="-93"/>
                <a:cs typeface="Calibri" panose="020F0502020204030204" pitchFamily="34" charset="0"/>
              </a:rPr>
              <a:t>favourite </a:t>
            </a:r>
            <a:r>
              <a:rPr lang="en-US" sz="2800" b="1" dirty="0">
                <a:effectLst/>
                <a:latin typeface="Quicksand" pitchFamily="2" charset="-93"/>
                <a:cs typeface="Calibri" panose="020F0502020204030204" pitchFamily="34" charset="0"/>
              </a:rPr>
              <a:t>drink, </a:t>
            </a:r>
            <a:r>
              <a:rPr lang="en-US" sz="2800" b="1">
                <a:effectLst/>
                <a:latin typeface="Quicksand" pitchFamily="2" charset="-93"/>
                <a:cs typeface="Calibri" panose="020F0502020204030204" pitchFamily="34" charset="0"/>
              </a:rPr>
              <a:t>right</a:t>
            </a:r>
            <a:r>
              <a:rPr lang="en-US" sz="2800" b="1" smtClean="0">
                <a:effectLst/>
                <a:latin typeface="Quicksand" pitchFamily="2" charset="-93"/>
                <a:cs typeface="Calibri" panose="020F0502020204030204" pitchFamily="34" charset="0"/>
              </a:rPr>
              <a:t>?</a:t>
            </a:r>
          </a:p>
          <a:p>
            <a:pPr>
              <a:spcAft>
                <a:spcPts val="600"/>
              </a:spcAft>
            </a:pPr>
            <a:r>
              <a:rPr lang="vi-VN" sz="2800" b="1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4</a:t>
            </a:r>
            <a:r>
              <a:rPr lang="en-GB" sz="2800" b="1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.</a:t>
            </a:r>
            <a:r>
              <a:rPr lang="vi-VN" sz="2800" b="1">
                <a:solidFill>
                  <a:srgbClr val="E0702A"/>
                </a:solidFill>
                <a:latin typeface="Quicksand" pitchFamily="2" charset="-93"/>
                <a:cs typeface="Calibri" panose="020F0502020204030204" pitchFamily="34" charset="0"/>
              </a:rPr>
              <a:t> </a:t>
            </a:r>
            <a:r>
              <a:rPr lang="vi-VN" sz="2800" b="1">
                <a:latin typeface="Quicksand" pitchFamily="2" charset="-93"/>
                <a:cs typeface="Calibri" panose="020F0502020204030204" pitchFamily="34" charset="0"/>
              </a:rPr>
              <a:t>Yes, certainly. I’ll have some </a:t>
            </a:r>
            <a:r>
              <a:rPr lang="vi-VN" sz="2800" b="1" smtClean="0">
                <a:latin typeface="Quicksand" pitchFamily="2" charset="-93"/>
                <a:cs typeface="Calibri" panose="020F0502020204030204" pitchFamily="34" charset="0"/>
              </a:rPr>
              <a:t>milk</a:t>
            </a:r>
            <a:r>
              <a:rPr lang="en-GB" sz="2800" b="1" smtClean="0">
                <a:latin typeface="Quicksand" pitchFamily="2" charset="-93"/>
                <a:cs typeface="Calibri" panose="020F0502020204030204" pitchFamily="34" charset="0"/>
              </a:rPr>
              <a:t>.</a:t>
            </a:r>
            <a:endParaRPr lang="en-US" sz="2800" b="1" dirty="0">
              <a:effectLst/>
              <a:latin typeface="Quicksand" pitchFamily="2" charset="-93"/>
              <a:cs typeface="Calibri" panose="020F050202020403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933736" y="350372"/>
            <a:ext cx="25410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smtClean="0">
                <a:solidFill>
                  <a:srgbClr val="EF4B66"/>
                </a:solidFill>
                <a:latin typeface="Quicksand"/>
              </a:rPr>
              <a:t>Warm - up</a:t>
            </a:r>
            <a:endParaRPr lang="vi-VN" sz="3600" b="1">
              <a:solidFill>
                <a:srgbClr val="EF4B66"/>
              </a:solidFill>
              <a:latin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256865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85583" y="1209751"/>
            <a:ext cx="1187902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b="1" dirty="0"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Listen and read </a:t>
            </a:r>
            <a:r>
              <a:rPr lang="en-US" sz="2000" b="1"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the </a:t>
            </a:r>
            <a:r>
              <a:rPr lang="en-US" sz="2000" b="1" smtClean="0"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conversations. Pay </a:t>
            </a:r>
            <a:r>
              <a:rPr lang="en-US" sz="2000" b="1" dirty="0"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attention to the highlighted sentences.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8548" y="104966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3B87CD"/>
                </a:solidFill>
                <a:latin typeface="Quicksand" pitchFamily="2" charset="-93"/>
              </a:rPr>
              <a:t>1</a:t>
            </a:r>
            <a:endParaRPr lang="en-US" sz="4000" b="1" dirty="0">
              <a:solidFill>
                <a:srgbClr val="3B87CD"/>
              </a:solidFill>
              <a:latin typeface="Quicksand" pitchFamily="2" charset="-93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0F81E5D-63E9-79F4-870D-A2B5D3C2E832}"/>
              </a:ext>
            </a:extLst>
          </p:cNvPr>
          <p:cNvSpPr txBox="1"/>
          <p:nvPr/>
        </p:nvSpPr>
        <p:spPr>
          <a:xfrm>
            <a:off x="928914" y="-1016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 dirty="0"/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xmlns="" id="{BEA068FD-9588-92F5-EBA6-DE8F2A2792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6536"/>
              </p:ext>
            </p:extLst>
          </p:nvPr>
        </p:nvGraphicFramePr>
        <p:xfrm>
          <a:off x="1034789" y="4992356"/>
          <a:ext cx="9940812" cy="157632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970406">
                  <a:extLst>
                    <a:ext uri="{9D8B030D-6E8A-4147-A177-3AD203B41FA5}">
                      <a16:colId xmlns:a16="http://schemas.microsoft.com/office/drawing/2014/main" xmlns="" val="3125397952"/>
                    </a:ext>
                  </a:extLst>
                </a:gridCol>
                <a:gridCol w="4970406">
                  <a:extLst>
                    <a:ext uri="{9D8B030D-6E8A-4147-A177-3AD203B41FA5}">
                      <a16:colId xmlns:a16="http://schemas.microsoft.com/office/drawing/2014/main" xmlns="" val="4094159785"/>
                    </a:ext>
                  </a:extLst>
                </a:gridCol>
              </a:tblGrid>
              <a:tr h="558444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>
                          <a:effectLst/>
                          <a:latin typeface="Quicksand" pitchFamily="2" charset="-93"/>
                          <a:cs typeface="Arial" panose="020B0604020202020204" pitchFamily="34" charset="0"/>
                        </a:rPr>
                        <a:t>Structure</a:t>
                      </a:r>
                      <a:endParaRPr lang="vi-VN" sz="2400" dirty="0">
                        <a:effectLst/>
                        <a:latin typeface="Quicksand" pitchFamily="2" charset="-93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EF4B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effectLst/>
                          <a:latin typeface="Quicksand" pitchFamily="2" charset="-93"/>
                          <a:cs typeface="Arial" panose="020B0604020202020204" pitchFamily="34" charset="0"/>
                        </a:rPr>
                        <a:t>Examples</a:t>
                      </a:r>
                      <a:endParaRPr lang="vi-VN" sz="2400" dirty="0">
                        <a:effectLst/>
                        <a:latin typeface="Quicksand" pitchFamily="2" charset="-93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EF4B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0751487"/>
                  </a:ext>
                </a:extLst>
              </a:tr>
              <a:tr h="1017882">
                <a:tc>
                  <a:txBody>
                    <a:bodyPr/>
                    <a:lstStyle/>
                    <a:p>
                      <a:pPr marL="107950" indent="-107950"/>
                      <a:r>
                        <a:rPr lang="en-US" sz="2800" dirty="0">
                          <a:effectLst/>
                          <a:latin typeface="Quicksand" pitchFamily="2" charset="-93"/>
                          <a:cs typeface="Arial" panose="020B0604020202020204" pitchFamily="34" charset="0"/>
                        </a:rPr>
                        <a:t>How to express certainty</a:t>
                      </a:r>
                      <a:endParaRPr lang="vi-VN" sz="2800" dirty="0">
                        <a:effectLst/>
                        <a:latin typeface="Quicksand" pitchFamily="2" charset="-93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effectLst/>
                          <a:latin typeface="Quicksand" pitchFamily="2" charset="-93"/>
                          <a:cs typeface="Arial" panose="020B0604020202020204" pitchFamily="34" charset="0"/>
                        </a:rPr>
                        <a:t>Sure.</a:t>
                      </a:r>
                    </a:p>
                    <a:p>
                      <a:r>
                        <a:rPr lang="en-US" sz="2800" dirty="0">
                          <a:effectLst/>
                          <a:latin typeface="Quicksand" pitchFamily="2" charset="-93"/>
                          <a:cs typeface="Arial" panose="020B0604020202020204" pitchFamily="34" charset="0"/>
                        </a:rPr>
                        <a:t>Yes, certainly.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3428060"/>
                  </a:ext>
                </a:extLst>
              </a:tr>
            </a:tbl>
          </a:graphicData>
        </a:graphic>
      </p:graphicFrame>
      <p:pic>
        <p:nvPicPr>
          <p:cNvPr id="3078" name="Picture 6" descr="Premium Vector | Vector illustration of two kids talking">
            <a:extLst>
              <a:ext uri="{FF2B5EF4-FFF2-40B4-BE49-F238E27FC236}">
                <a16:creationId xmlns:a16="http://schemas.microsoft.com/office/drawing/2014/main" xmlns="" id="{ACD3C203-3667-CB7F-CD36-EED991885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593" y="1757553"/>
            <a:ext cx="4664526" cy="314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/>
          <a:srcRect l="2848" t="4550" r="7330" b="2739"/>
          <a:stretch/>
        </p:blipFill>
        <p:spPr>
          <a:xfrm>
            <a:off x="487066" y="1894207"/>
            <a:ext cx="5139890" cy="2980490"/>
          </a:xfrm>
          <a:prstGeom prst="rect">
            <a:avLst/>
          </a:prstGeom>
        </p:spPr>
      </p:pic>
      <p:pic>
        <p:nvPicPr>
          <p:cNvPr id="3" name="Track 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4593" y="1730246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06893" y="300604"/>
            <a:ext cx="39966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smtClean="0">
                <a:solidFill>
                  <a:srgbClr val="EF4B66"/>
                </a:solidFill>
                <a:latin typeface="Quicksand"/>
              </a:rPr>
              <a:t>Everyday English</a:t>
            </a:r>
            <a:endParaRPr lang="vi-VN" sz="3600" b="1">
              <a:solidFill>
                <a:srgbClr val="EF4B66"/>
              </a:solidFill>
              <a:latin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EEE6BB4D-B942-0E64-7A4A-15FF54979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689" y="3799622"/>
            <a:ext cx="3733119" cy="291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92A24E5-E9A0-A8AE-B4CF-FFD0447772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4"/>
          <a:stretch/>
        </p:blipFill>
        <p:spPr>
          <a:xfrm>
            <a:off x="7074038" y="3380334"/>
            <a:ext cx="3454401" cy="329813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30302" y="1819724"/>
            <a:ext cx="3927477" cy="20621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x-none" sz="3200" b="1">
                <a:latin typeface="Quicksand" pitchFamily="2" charset="-93"/>
                <a:cs typeface="Calibri" panose="020F0502020204030204" pitchFamily="34" charset="0"/>
              </a:rPr>
              <a:t>1. You ask your friend to help you with your maths homework.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75009" y="2109012"/>
            <a:ext cx="3573535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x-none" sz="3200" b="1">
                <a:latin typeface="Calibri" panose="020F0502020204030204" pitchFamily="34" charset="0"/>
                <a:cs typeface="Calibri" panose="020F0502020204030204" pitchFamily="34" charset="0"/>
              </a:rPr>
              <a:t>﻿</a:t>
            </a:r>
            <a:r>
              <a:rPr lang="x-none" sz="3200" b="1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x-none" sz="3200" b="1" dirty="0">
                <a:latin typeface="Calibri" panose="020F0502020204030204" pitchFamily="34" charset="0"/>
                <a:cs typeface="Calibri" panose="020F0502020204030204" pitchFamily="34" charset="0"/>
              </a:rPr>
              <a:t>. You say that Vietnamese love </a:t>
            </a:r>
            <a:r>
              <a:rPr lang="x-none" sz="3200" b="1">
                <a:latin typeface="Calibri" panose="020F0502020204030204" pitchFamily="34" charset="0"/>
                <a:cs typeface="Calibri" panose="020F0502020204030204" pitchFamily="34" charset="0"/>
              </a:rPr>
              <a:t>seafood</a:t>
            </a:r>
            <a:r>
              <a:rPr lang="x-none" sz="3200" b="1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x-none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0420" y="128017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3B87CD"/>
                </a:solidFill>
                <a:latin typeface="Quicksand" pitchFamily="2" charset="-93"/>
              </a:rPr>
              <a:t>2</a:t>
            </a:r>
            <a:endParaRPr lang="en-US" sz="4000" b="1" dirty="0">
              <a:solidFill>
                <a:srgbClr val="3B87CD"/>
              </a:solidFill>
              <a:latin typeface="Quicksand" pitchFamily="2" charset="-93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928765" y="531113"/>
            <a:ext cx="39966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smtClean="0">
                <a:solidFill>
                  <a:srgbClr val="EF4B66"/>
                </a:solidFill>
                <a:latin typeface="Quicksand"/>
              </a:rPr>
              <a:t>Everyday English</a:t>
            </a:r>
            <a:endParaRPr lang="vi-VN" sz="3600" b="1">
              <a:solidFill>
                <a:srgbClr val="EF4B66"/>
              </a:solidFill>
              <a:latin typeface="Quicksan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7455" y="1419614"/>
            <a:ext cx="1133433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000" b="1" dirty="0"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Work in pairs. Make similar conversations to express certainty in the following </a:t>
            </a:r>
            <a:r>
              <a:rPr lang="en-US" sz="2000" b="1"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situations</a:t>
            </a:r>
            <a:r>
              <a:rPr lang="en-US" sz="2000" b="1" smtClean="0"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740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68232" y="1837804"/>
            <a:ext cx="1127392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7941E"/>
                </a:solidFill>
                <a:latin typeface="Quicksand" pitchFamily="2" charset="-93"/>
              </a:rPr>
              <a:t>1</a:t>
            </a:r>
            <a:r>
              <a:rPr lang="en-US" sz="2800">
                <a:solidFill>
                  <a:srgbClr val="F7941E"/>
                </a:solidFill>
                <a:latin typeface="Quicksand" pitchFamily="2" charset="-93"/>
              </a:rPr>
              <a:t>. </a:t>
            </a:r>
            <a:r>
              <a:rPr lang="en-US" sz="2800">
                <a:latin typeface="Quicksand" pitchFamily="2" charset="-93"/>
              </a:rPr>
              <a:t>Which country is famous for pasta and pizza</a:t>
            </a:r>
            <a:r>
              <a:rPr lang="en-US" sz="2800" smtClean="0">
                <a:latin typeface="Quicksand" pitchFamily="2" charset="-93"/>
              </a:rPr>
              <a:t>? </a:t>
            </a:r>
            <a:endParaRPr lang="en-US" sz="2800" dirty="0">
              <a:latin typeface="Quicksand" pitchFamily="2" charset="-93"/>
            </a:endParaRPr>
          </a:p>
          <a:p>
            <a:r>
              <a:rPr lang="en-US" sz="2800" smtClean="0">
                <a:latin typeface="Quicksand" pitchFamily="2" charset="-93"/>
              </a:rPr>
              <a:t>	</a:t>
            </a:r>
            <a:r>
              <a:rPr lang="en-US" sz="2800" b="1" smtClean="0">
                <a:solidFill>
                  <a:srgbClr val="00B0F0"/>
                </a:solidFill>
                <a:latin typeface="Quicksand" pitchFamily="2" charset="-93"/>
              </a:rPr>
              <a:t>A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. </a:t>
            </a:r>
            <a:r>
              <a:rPr lang="en-US" sz="2800" smtClean="0">
                <a:latin typeface="Quicksand" pitchFamily="2" charset="-93"/>
              </a:rPr>
              <a:t>Thailand </a:t>
            </a:r>
            <a:r>
              <a:rPr lang="en-US" sz="2800" dirty="0">
                <a:latin typeface="Quicksand" pitchFamily="2" charset="-93"/>
              </a:rPr>
              <a:t>		</a:t>
            </a:r>
            <a:r>
              <a:rPr lang="en-US" sz="2800" b="1" dirty="0">
                <a:solidFill>
                  <a:srgbClr val="00B0F0"/>
                </a:solidFill>
                <a:latin typeface="Quicksand" pitchFamily="2" charset="-93"/>
              </a:rPr>
              <a:t>B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Italy 			</a:t>
            </a:r>
            <a:r>
              <a:rPr lang="en-US" sz="2800" b="1" smtClean="0">
                <a:solidFill>
                  <a:srgbClr val="00B0F0"/>
                </a:solidFill>
                <a:latin typeface="Quicksand" pitchFamily="2" charset="-93"/>
              </a:rPr>
              <a:t> C.</a:t>
            </a:r>
            <a:r>
              <a:rPr lang="en-US" sz="2800" smtClean="0">
                <a:latin typeface="Quicksand" pitchFamily="2" charset="-93"/>
              </a:rPr>
              <a:t> Brazil</a:t>
            </a:r>
            <a:endParaRPr lang="en-US" sz="2800" dirty="0">
              <a:latin typeface="Quicksand" pitchFamily="2" charset="-93"/>
            </a:endParaRPr>
          </a:p>
          <a:p>
            <a:r>
              <a:rPr lang="en-US" sz="2800" b="1" dirty="0">
                <a:solidFill>
                  <a:srgbClr val="F7941E"/>
                </a:solidFill>
                <a:latin typeface="Quicksand" pitchFamily="2" charset="-93"/>
              </a:rPr>
              <a:t>2</a:t>
            </a:r>
            <a:r>
              <a:rPr lang="en-US" sz="2800" b="1">
                <a:solidFill>
                  <a:srgbClr val="F7941E"/>
                </a:solidFill>
                <a:latin typeface="Quicksand" pitchFamily="2" charset="-93"/>
              </a:rPr>
              <a:t>.</a:t>
            </a:r>
            <a:r>
              <a:rPr lang="en-US" sz="2800">
                <a:solidFill>
                  <a:srgbClr val="0000FF"/>
                </a:solidFill>
                <a:latin typeface="Quicksand" pitchFamily="2" charset="-93"/>
              </a:rPr>
              <a:t> </a:t>
            </a:r>
            <a:r>
              <a:rPr lang="en-US" sz="2800">
                <a:latin typeface="Quicksand" pitchFamily="2" charset="-93"/>
              </a:rPr>
              <a:t>Which country is famous for kimchi? </a:t>
            </a:r>
            <a:endParaRPr lang="en-US" sz="2800" dirty="0">
              <a:latin typeface="Quicksand" pitchFamily="2" charset="-93"/>
            </a:endParaRPr>
          </a:p>
          <a:p>
            <a:r>
              <a:rPr lang="en-US" sz="2800" dirty="0">
                <a:latin typeface="Quicksand" pitchFamily="2" charset="-93"/>
              </a:rPr>
              <a:t>	</a:t>
            </a:r>
            <a:r>
              <a:rPr lang="en-US" sz="2800" b="1" dirty="0">
                <a:solidFill>
                  <a:srgbClr val="00B0F0"/>
                </a:solidFill>
                <a:latin typeface="Quicksand" pitchFamily="2" charset="-93"/>
              </a:rPr>
              <a:t>A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Korea </a:t>
            </a:r>
            <a:r>
              <a:rPr lang="en-US" sz="2800" dirty="0">
                <a:latin typeface="Quicksand" pitchFamily="2" charset="-93"/>
              </a:rPr>
              <a:t>	</a:t>
            </a:r>
            <a:r>
              <a:rPr lang="en-US" sz="2800">
                <a:latin typeface="Quicksand" pitchFamily="2" charset="-93"/>
              </a:rPr>
              <a:t>	</a:t>
            </a:r>
            <a:r>
              <a:rPr lang="en-US" sz="2800" smtClean="0">
                <a:latin typeface="Quicksand" pitchFamily="2" charset="-93"/>
              </a:rPr>
              <a:t>	</a:t>
            </a:r>
            <a:r>
              <a:rPr lang="en-US" sz="2800" b="1" smtClean="0">
                <a:solidFill>
                  <a:srgbClr val="00B0F0"/>
                </a:solidFill>
                <a:latin typeface="Quicksand" pitchFamily="2" charset="-93"/>
              </a:rPr>
              <a:t>B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Portugal 		</a:t>
            </a:r>
            <a:r>
              <a:rPr lang="en-US" sz="2800" b="1" smtClean="0">
                <a:solidFill>
                  <a:srgbClr val="00B0F0"/>
                </a:solidFill>
                <a:latin typeface="Quicksand" pitchFamily="2" charset="-93"/>
              </a:rPr>
              <a:t> C.</a:t>
            </a:r>
            <a:r>
              <a:rPr lang="en-US" sz="2800" smtClean="0">
                <a:latin typeface="Quicksand" pitchFamily="2" charset="-93"/>
              </a:rPr>
              <a:t> Australia</a:t>
            </a:r>
            <a:endParaRPr lang="en-US" sz="2800" dirty="0">
              <a:latin typeface="Quicksand" pitchFamily="2" charset="-93"/>
            </a:endParaRPr>
          </a:p>
          <a:p>
            <a:r>
              <a:rPr lang="en-US" sz="2800" b="1" dirty="0">
                <a:solidFill>
                  <a:srgbClr val="F7941E"/>
                </a:solidFill>
                <a:latin typeface="Quicksand" pitchFamily="2" charset="-93"/>
              </a:rPr>
              <a:t>3</a:t>
            </a:r>
            <a:r>
              <a:rPr lang="en-US" sz="2800">
                <a:solidFill>
                  <a:srgbClr val="F7941E"/>
                </a:solidFill>
                <a:latin typeface="Quicksand" pitchFamily="2" charset="-93"/>
              </a:rPr>
              <a:t>. </a:t>
            </a:r>
            <a:r>
              <a:rPr lang="en-US" sz="2800">
                <a:latin typeface="Quicksand" pitchFamily="2" charset="-93"/>
              </a:rPr>
              <a:t>England is well-known for ______. </a:t>
            </a:r>
            <a:endParaRPr lang="en-US" sz="2800" dirty="0">
              <a:latin typeface="Quicksand" pitchFamily="2" charset="-93"/>
            </a:endParaRPr>
          </a:p>
          <a:p>
            <a:r>
              <a:rPr lang="en-US" sz="2800" dirty="0">
                <a:latin typeface="Quicksand" pitchFamily="2" charset="-93"/>
              </a:rPr>
              <a:t>	</a:t>
            </a:r>
            <a:r>
              <a:rPr lang="en-US" sz="2800" b="1" dirty="0">
                <a:solidFill>
                  <a:srgbClr val="00B0F0"/>
                </a:solidFill>
                <a:latin typeface="Quicksand" pitchFamily="2" charset="-93"/>
              </a:rPr>
              <a:t>A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dim sum </a:t>
            </a:r>
            <a:r>
              <a:rPr lang="en-US" sz="2800" dirty="0">
                <a:latin typeface="Quicksand" pitchFamily="2" charset="-93"/>
              </a:rPr>
              <a:t>		</a:t>
            </a:r>
            <a:r>
              <a:rPr lang="en-US" sz="2800" b="1" dirty="0">
                <a:solidFill>
                  <a:srgbClr val="00B0F0"/>
                </a:solidFill>
                <a:latin typeface="Quicksand" pitchFamily="2" charset="-93"/>
              </a:rPr>
              <a:t>B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spaghetti		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 </a:t>
            </a:r>
            <a:r>
              <a:rPr lang="en-US" sz="2800" b="1" smtClean="0">
                <a:solidFill>
                  <a:srgbClr val="00B0F0"/>
                </a:solidFill>
                <a:latin typeface="Quicksand" pitchFamily="2" charset="-93"/>
              </a:rPr>
              <a:t>C.</a:t>
            </a:r>
            <a:r>
              <a:rPr lang="en-US" sz="2800" smtClean="0">
                <a:latin typeface="Quicksand" pitchFamily="2" charset="-93"/>
              </a:rPr>
              <a:t> fish and chips</a:t>
            </a:r>
          </a:p>
          <a:p>
            <a:r>
              <a:rPr lang="en-US" sz="2800" b="1" smtClean="0">
                <a:solidFill>
                  <a:srgbClr val="F7941E"/>
                </a:solidFill>
                <a:latin typeface="Quicksand" pitchFamily="2" charset="-93"/>
              </a:rPr>
              <a:t>4.</a:t>
            </a:r>
            <a:r>
              <a:rPr lang="en-US" sz="2800" smtClean="0">
                <a:solidFill>
                  <a:srgbClr val="0000FF"/>
                </a:solidFill>
                <a:latin typeface="Quicksand" pitchFamily="2" charset="-93"/>
              </a:rPr>
              <a:t> </a:t>
            </a:r>
            <a:r>
              <a:rPr lang="en-US" sz="2800">
                <a:latin typeface="Quicksand" pitchFamily="2" charset="-93"/>
              </a:rPr>
              <a:t>Sushi comes from ______. </a:t>
            </a:r>
          </a:p>
          <a:p>
            <a:r>
              <a:rPr lang="en-US" sz="2800">
                <a:latin typeface="Quicksand" pitchFamily="2" charset="-93"/>
              </a:rPr>
              <a:t>	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A.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Japan </a:t>
            </a:r>
            <a:r>
              <a:rPr lang="en-US" sz="2800">
                <a:latin typeface="Quicksand" pitchFamily="2" charset="-93"/>
              </a:rPr>
              <a:t>			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B.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Korea </a:t>
            </a:r>
            <a:r>
              <a:rPr lang="en-US" sz="2800">
                <a:latin typeface="Quicksand" pitchFamily="2" charset="-93"/>
              </a:rPr>
              <a:t>		</a:t>
            </a:r>
            <a:r>
              <a:rPr lang="en-US" sz="2800" smtClean="0">
                <a:latin typeface="Quicksand" pitchFamily="2" charset="-93"/>
              </a:rPr>
              <a:t>	</a:t>
            </a:r>
            <a:r>
              <a:rPr lang="en-US" sz="2800" b="1" smtClean="0">
                <a:solidFill>
                  <a:srgbClr val="00B0F0"/>
                </a:solidFill>
                <a:latin typeface="Quicksand" pitchFamily="2" charset="-93"/>
              </a:rPr>
              <a:t> 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C.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Taiwan</a:t>
            </a:r>
            <a:endParaRPr lang="en-US" sz="2800">
              <a:latin typeface="Quicksand" pitchFamily="2" charset="-93"/>
            </a:endParaRPr>
          </a:p>
          <a:p>
            <a:r>
              <a:rPr lang="en-US" sz="2800" b="1" smtClean="0">
                <a:solidFill>
                  <a:srgbClr val="F7941E"/>
                </a:solidFill>
                <a:latin typeface="Quicksand" pitchFamily="2" charset="-93"/>
              </a:rPr>
              <a:t>5</a:t>
            </a:r>
            <a:r>
              <a:rPr lang="en-US" sz="2800" smtClean="0">
                <a:solidFill>
                  <a:srgbClr val="F7941E"/>
                </a:solidFill>
                <a:latin typeface="Quicksand" pitchFamily="2" charset="-93"/>
              </a:rPr>
              <a:t>. </a:t>
            </a:r>
            <a:r>
              <a:rPr lang="en-US" sz="2800">
                <a:latin typeface="Quicksand" pitchFamily="2" charset="-93"/>
              </a:rPr>
              <a:t>In which country do you think kangaroo </a:t>
            </a:r>
            <a:r>
              <a:rPr lang="en-US" sz="2800" smtClean="0">
                <a:latin typeface="Quicksand" pitchFamily="2" charset="-93"/>
              </a:rPr>
              <a:t>steak is </a:t>
            </a:r>
            <a:r>
              <a:rPr lang="en-US" sz="2800">
                <a:latin typeface="Quicksand" pitchFamily="2" charset="-93"/>
              </a:rPr>
              <a:t>common? </a:t>
            </a:r>
          </a:p>
          <a:p>
            <a:r>
              <a:rPr lang="en-US" sz="2800">
                <a:latin typeface="Quicksand" pitchFamily="2" charset="-93"/>
              </a:rPr>
              <a:t>	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A.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China</a:t>
            </a:r>
            <a:r>
              <a:rPr lang="en-US" sz="2800">
                <a:latin typeface="Quicksand" pitchFamily="2" charset="-93"/>
              </a:rPr>
              <a:t>		</a:t>
            </a:r>
            <a:r>
              <a:rPr lang="en-US" sz="2800" smtClean="0">
                <a:latin typeface="Quicksand" pitchFamily="2" charset="-93"/>
              </a:rPr>
              <a:t>	</a:t>
            </a:r>
            <a:r>
              <a:rPr lang="en-US" sz="2800" b="1" smtClean="0">
                <a:solidFill>
                  <a:srgbClr val="00B0F0"/>
                </a:solidFill>
                <a:latin typeface="Quicksand" pitchFamily="2" charset="-93"/>
              </a:rPr>
              <a:t>B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Australia</a:t>
            </a:r>
            <a:r>
              <a:rPr lang="en-US" sz="2800">
                <a:latin typeface="Quicksand" pitchFamily="2" charset="-93"/>
              </a:rPr>
              <a:t>		</a:t>
            </a:r>
            <a:r>
              <a:rPr lang="en-US" sz="2800" b="1">
                <a:solidFill>
                  <a:srgbClr val="00B0F0"/>
                </a:solidFill>
                <a:latin typeface="Quicksand" pitchFamily="2" charset="-93"/>
              </a:rPr>
              <a:t> C.</a:t>
            </a:r>
            <a:r>
              <a:rPr lang="en-US" sz="2800">
                <a:latin typeface="Quicksand" pitchFamily="2" charset="-93"/>
              </a:rPr>
              <a:t> </a:t>
            </a:r>
            <a:r>
              <a:rPr lang="en-US" sz="2800" smtClean="0">
                <a:latin typeface="Quicksand" pitchFamily="2" charset="-93"/>
              </a:rPr>
              <a:t>The USA</a:t>
            </a:r>
            <a:endParaRPr lang="en-US" sz="2800" dirty="0">
              <a:latin typeface="Quicksand" pitchFamily="2" charset="-93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455" y="1291981"/>
            <a:ext cx="92962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How much do you know about the cuisines of different countries</a:t>
            </a:r>
            <a:r>
              <a:rPr lang="vi-VN" sz="2000" b="1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? </a:t>
            </a:r>
            <a:endParaRPr lang="vi-VN" sz="2000" b="1" smtClean="0">
              <a:solidFill>
                <a:schemeClr val="tx1"/>
              </a:solidFill>
              <a:latin typeface="Quicksand" pitchFamily="2" charset="-93"/>
              <a:cs typeface="Calibri" panose="020F0502020204030204" pitchFamily="34" charset="0"/>
            </a:endParaRPr>
          </a:p>
          <a:p>
            <a:r>
              <a:rPr lang="vi-VN" sz="2000" b="1" smtClean="0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Do </a:t>
            </a:r>
            <a:r>
              <a:rPr lang="vi-VN" sz="2000" b="1" dirty="0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the quiz to find out.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0BFFB975-E9CD-02E0-5AF9-82BB4CE25F2E}"/>
              </a:ext>
            </a:extLst>
          </p:cNvPr>
          <p:cNvSpPr/>
          <p:nvPr/>
        </p:nvSpPr>
        <p:spPr>
          <a:xfrm>
            <a:off x="4960086" y="2268509"/>
            <a:ext cx="420914" cy="435429"/>
          </a:xfrm>
          <a:prstGeom prst="ellipse">
            <a:avLst/>
          </a:prstGeom>
          <a:noFill/>
          <a:ln w="38100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4811C26E-34E4-DC57-3D65-0396B3D2DE3C}"/>
              </a:ext>
            </a:extLst>
          </p:cNvPr>
          <p:cNvSpPr/>
          <p:nvPr/>
        </p:nvSpPr>
        <p:spPr>
          <a:xfrm>
            <a:off x="1327639" y="3201804"/>
            <a:ext cx="420914" cy="435429"/>
          </a:xfrm>
          <a:prstGeom prst="ellipse">
            <a:avLst/>
          </a:prstGeom>
          <a:noFill/>
          <a:ln w="38100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9B6178DF-4308-6C82-2303-E751F1FC4430}"/>
              </a:ext>
            </a:extLst>
          </p:cNvPr>
          <p:cNvSpPr/>
          <p:nvPr/>
        </p:nvSpPr>
        <p:spPr>
          <a:xfrm>
            <a:off x="8693554" y="4038406"/>
            <a:ext cx="420914" cy="435429"/>
          </a:xfrm>
          <a:prstGeom prst="ellipse">
            <a:avLst/>
          </a:prstGeom>
          <a:noFill/>
          <a:ln w="38100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9B6178DF-4308-6C82-2303-E751F1FC4430}"/>
              </a:ext>
            </a:extLst>
          </p:cNvPr>
          <p:cNvSpPr/>
          <p:nvPr/>
        </p:nvSpPr>
        <p:spPr>
          <a:xfrm>
            <a:off x="1327639" y="4839170"/>
            <a:ext cx="420914" cy="435429"/>
          </a:xfrm>
          <a:prstGeom prst="ellipse">
            <a:avLst/>
          </a:prstGeom>
          <a:noFill/>
          <a:ln w="38100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9B6178DF-4308-6C82-2303-E751F1FC4430}"/>
              </a:ext>
            </a:extLst>
          </p:cNvPr>
          <p:cNvSpPr/>
          <p:nvPr/>
        </p:nvSpPr>
        <p:spPr>
          <a:xfrm>
            <a:off x="4986215" y="5710028"/>
            <a:ext cx="420914" cy="435429"/>
          </a:xfrm>
          <a:prstGeom prst="ellipse">
            <a:avLst/>
          </a:prstGeom>
          <a:noFill/>
          <a:ln w="38100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2" name="TextBox 21"/>
          <p:cNvSpPr txBox="1"/>
          <p:nvPr/>
        </p:nvSpPr>
        <p:spPr>
          <a:xfrm>
            <a:off x="210420" y="128017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3B87CD"/>
                </a:solidFill>
                <a:latin typeface="Quicksand" pitchFamily="2" charset="-93"/>
              </a:rPr>
              <a:t>3</a:t>
            </a:r>
            <a:endParaRPr lang="en-US" sz="4000" b="1" dirty="0">
              <a:solidFill>
                <a:srgbClr val="3B87CD"/>
              </a:solidFill>
              <a:latin typeface="Quicksand" pitchFamily="2" charset="-93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950137" y="531113"/>
            <a:ext cx="59538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smtClean="0">
                <a:solidFill>
                  <a:srgbClr val="EF4B66"/>
                </a:solidFill>
                <a:latin typeface="Quicksand"/>
              </a:rPr>
              <a:t>Cuisines around the world</a:t>
            </a:r>
            <a:endParaRPr lang="vi-VN" sz="3600" b="1">
              <a:solidFill>
                <a:srgbClr val="EF4B66"/>
              </a:solidFill>
              <a:latin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104276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63344" y="1398172"/>
            <a:ext cx="1100679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Work in groups. Read the two passages and discuss the </a:t>
            </a:r>
            <a:r>
              <a:rPr lang="vi-VN" sz="2000" b="1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questions </a:t>
            </a:r>
            <a:r>
              <a:rPr lang="vi-VN" sz="2000" b="1" smtClean="0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below</a:t>
            </a:r>
            <a:r>
              <a:rPr lang="en-GB" sz="2000" b="1">
                <a:latin typeface="Quicksand" pitchFamily="2" charset="-93"/>
                <a:cs typeface="Calibri" panose="020F0502020204030204" pitchFamily="34" charset="0"/>
              </a:rPr>
              <a:t>:</a:t>
            </a:r>
            <a:endParaRPr lang="vi-VN" sz="2000" b="1" dirty="0">
              <a:solidFill>
                <a:schemeClr val="tx1"/>
              </a:solidFill>
              <a:latin typeface="Quicksand" pitchFamily="2" charset="-93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962" t="3765" b="3927"/>
          <a:stretch/>
        </p:blipFill>
        <p:spPr>
          <a:xfrm>
            <a:off x="0" y="2784129"/>
            <a:ext cx="6077390" cy="41843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686" t="4494" r="2311" b="5465"/>
          <a:stretch/>
        </p:blipFill>
        <p:spPr>
          <a:xfrm>
            <a:off x="6159484" y="2784129"/>
            <a:ext cx="6030611" cy="396338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48833" y="1913056"/>
            <a:ext cx="10821301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i="1" smtClean="0">
                <a:solidFill>
                  <a:srgbClr val="E0702A"/>
                </a:solidFill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Do </a:t>
            </a:r>
            <a:r>
              <a:rPr lang="en-US" sz="3200" b="1" i="1" dirty="0">
                <a:solidFill>
                  <a:srgbClr val="E0702A"/>
                </a:solidFill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you prefer Italian or Indian food? Why / Why not?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6309" y="128017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3B87CD"/>
                </a:solidFill>
                <a:latin typeface="Quicksand" pitchFamily="2" charset="-93"/>
              </a:rPr>
              <a:t>4</a:t>
            </a:r>
            <a:endParaRPr lang="en-US" sz="4000" b="1" dirty="0">
              <a:solidFill>
                <a:srgbClr val="3B87CD"/>
              </a:solidFill>
              <a:latin typeface="Quicksand" pitchFamily="2" charset="-93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906026" y="531113"/>
            <a:ext cx="59538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smtClean="0">
                <a:solidFill>
                  <a:srgbClr val="EF4B66"/>
                </a:solidFill>
                <a:latin typeface="Quicksand"/>
              </a:rPr>
              <a:t>Cuisines around the world</a:t>
            </a:r>
            <a:endParaRPr lang="vi-VN" sz="3600" b="1">
              <a:solidFill>
                <a:srgbClr val="EF4B66"/>
              </a:solidFill>
              <a:latin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159847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16449" y="2305898"/>
            <a:ext cx="6630512" cy="13849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26649"/>
                </a:solidFill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﻿– staple food</a:t>
            </a:r>
          </a:p>
          <a:p>
            <a:r>
              <a:rPr lang="en-US" sz="2800" b="1" dirty="0">
                <a:solidFill>
                  <a:srgbClr val="F26649"/>
                </a:solidFill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– </a:t>
            </a:r>
            <a:r>
              <a:rPr lang="en-US" sz="2800" b="1" dirty="0" err="1">
                <a:solidFill>
                  <a:srgbClr val="F26649"/>
                </a:solidFill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favourite</a:t>
            </a:r>
            <a:r>
              <a:rPr lang="en-US" sz="2800" b="1" dirty="0">
                <a:solidFill>
                  <a:srgbClr val="F26649"/>
                </a:solidFill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 food</a:t>
            </a:r>
          </a:p>
          <a:p>
            <a:r>
              <a:rPr lang="en-US" sz="2800" b="1" dirty="0">
                <a:solidFill>
                  <a:srgbClr val="F26649"/>
                </a:solidFill>
                <a:effectLst>
                  <a:glow rad="88900">
                    <a:schemeClr val="bg1"/>
                  </a:glow>
                </a:effectLst>
                <a:latin typeface="Quicksand" pitchFamily="2" charset="-93"/>
                <a:cs typeface="Calibri" panose="020F0502020204030204" pitchFamily="34" charset="0"/>
              </a:rPr>
              <a:t>– foods eaten on special occasions</a:t>
            </a:r>
          </a:p>
        </p:txBody>
      </p:sp>
      <p:sp>
        <p:nvSpPr>
          <p:cNvPr id="3" name="Hộp Văn bản 3">
            <a:extLst>
              <a:ext uri="{FF2B5EF4-FFF2-40B4-BE49-F238E27FC236}">
                <a16:creationId xmlns:a16="http://schemas.microsoft.com/office/drawing/2014/main" xmlns="" id="{70C7E77A-3A02-19F1-3F29-CE358620D9F9}"/>
              </a:ext>
            </a:extLst>
          </p:cNvPr>
          <p:cNvSpPr txBox="1"/>
          <p:nvPr/>
        </p:nvSpPr>
        <p:spPr>
          <a:xfrm>
            <a:off x="397747" y="3690893"/>
            <a:ext cx="623757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i="1" u="sng" smtClean="0">
                <a:solidFill>
                  <a:srgbClr val="EF4B66"/>
                </a:solidFill>
                <a:latin typeface="Quicksand" pitchFamily="2" charset="-93"/>
                <a:ea typeface="Times New Roman" panose="02020603050405020304" pitchFamily="18" charset="0"/>
              </a:rPr>
              <a:t>Example:</a:t>
            </a:r>
            <a:r>
              <a:rPr lang="vi-VN" sz="2800" b="1" i="1" u="sng">
                <a:solidFill>
                  <a:srgbClr val="EF4B66"/>
                </a:solidFill>
                <a:latin typeface="Quicksand" pitchFamily="2" charset="-93"/>
                <a:ea typeface="Times New Roman" panose="02020603050405020304" pitchFamily="18" charset="0"/>
              </a:rPr>
              <a:t>﻿</a:t>
            </a:r>
            <a:endParaRPr lang="en-GB" sz="2800" b="1" i="1" u="sng" smtClean="0">
              <a:solidFill>
                <a:srgbClr val="EF4B66"/>
              </a:solidFill>
              <a:latin typeface="Quicksand" pitchFamily="2" charset="-93"/>
              <a:ea typeface="Times New Roman" panose="02020603050405020304" pitchFamily="18" charset="0"/>
            </a:endParaRPr>
          </a:p>
          <a:p>
            <a:r>
              <a:rPr lang="vi-VN" sz="2800" b="1" i="1" smtClean="0">
                <a:solidFill>
                  <a:srgbClr val="3B87CD"/>
                </a:solidFill>
                <a:latin typeface="Quicksand" pitchFamily="2" charset="-93"/>
                <a:ea typeface="Times New Roman" panose="02020603050405020304" pitchFamily="18" charset="0"/>
              </a:rPr>
              <a:t>A</a:t>
            </a:r>
            <a:r>
              <a:rPr lang="vi-VN" sz="2800" b="1" i="1" dirty="0">
                <a:solidFill>
                  <a:srgbClr val="3B87CD"/>
                </a:solidFill>
                <a:latin typeface="Quicksand" pitchFamily="2" charset="-93"/>
                <a:ea typeface="Times New Roman" panose="02020603050405020304" pitchFamily="18" charset="0"/>
              </a:rPr>
              <a:t>: What is the staple food in your area?</a:t>
            </a:r>
          </a:p>
          <a:p>
            <a:r>
              <a:rPr lang="vi-VN" sz="2800" b="1" i="1" dirty="0">
                <a:solidFill>
                  <a:srgbClr val="3B87CD"/>
                </a:solidFill>
                <a:latin typeface="Quicksand" pitchFamily="2" charset="-93"/>
                <a:ea typeface="Times New Roman" panose="02020603050405020304" pitchFamily="18" charset="0"/>
              </a:rPr>
              <a:t>B: It’s rice.</a:t>
            </a:r>
          </a:p>
          <a:p>
            <a:r>
              <a:rPr lang="vi-VN" sz="2800" b="1" i="1" dirty="0">
                <a:solidFill>
                  <a:srgbClr val="3B87CD"/>
                </a:solidFill>
                <a:latin typeface="Quicksand" pitchFamily="2" charset="-93"/>
                <a:ea typeface="Times New Roman" panose="02020603050405020304" pitchFamily="18" charset="0"/>
              </a:rPr>
              <a:t>C: Yes. We have rice with most of our meals.</a:t>
            </a:r>
          </a:p>
          <a:p>
            <a:r>
              <a:rPr lang="vi-VN" sz="2800" b="1" i="1" dirty="0">
                <a:solidFill>
                  <a:srgbClr val="3B87CD"/>
                </a:solidFill>
                <a:latin typeface="Quicksand" pitchFamily="2" charset="-93"/>
                <a:ea typeface="Times New Roman" panose="02020603050405020304" pitchFamily="18" charset="0"/>
              </a:rPr>
              <a:t>…</a:t>
            </a:r>
            <a:endParaRPr lang="vi-VN" sz="2800" b="1" dirty="0">
              <a:solidFill>
                <a:srgbClr val="3B87CD"/>
              </a:solidFill>
              <a:latin typeface="Quicksand" pitchFamily="2" charset="-93"/>
            </a:endParaRPr>
          </a:p>
        </p:txBody>
      </p:sp>
      <p:pic>
        <p:nvPicPr>
          <p:cNvPr id="2050" name="Picture 2" descr="3-2-1 Conversation Activity - Kid-Inspired Classroom">
            <a:extLst>
              <a:ext uri="{FF2B5EF4-FFF2-40B4-BE49-F238E27FC236}">
                <a16:creationId xmlns:a16="http://schemas.microsoft.com/office/drawing/2014/main" xmlns="" id="{DDA622E3-72D3-B3AB-09E4-5065F4791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59" y="2575560"/>
            <a:ext cx="4950249" cy="374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16448" y="1410522"/>
            <a:ext cx="11153759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vi-VN" sz="2200" b="1" dirty="0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Work in groups. Talk about the typical food in your area. Discuss the </a:t>
            </a:r>
            <a:r>
              <a:rPr lang="vi-VN" sz="2200" b="1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following</a:t>
            </a:r>
            <a:r>
              <a:rPr lang="vi-VN" sz="2200" b="1" smtClean="0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:</a:t>
            </a:r>
            <a:endParaRPr lang="vi-VN" sz="2200" b="1" dirty="0">
              <a:solidFill>
                <a:schemeClr val="tx1"/>
              </a:solidFill>
              <a:latin typeface="Quicksand" pitchFamily="2" charset="-93"/>
              <a:cs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6309" y="128017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3B87CD"/>
                </a:solidFill>
                <a:latin typeface="Quicksand" pitchFamily="2" charset="-93"/>
              </a:rPr>
              <a:t>5</a:t>
            </a:r>
            <a:endParaRPr lang="en-US" sz="4000" b="1" dirty="0">
              <a:solidFill>
                <a:srgbClr val="3B87CD"/>
              </a:solidFill>
              <a:latin typeface="Quicksand" pitchFamily="2" charset="-93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906026" y="531113"/>
            <a:ext cx="59538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smtClean="0">
                <a:solidFill>
                  <a:srgbClr val="EF4B66"/>
                </a:solidFill>
                <a:latin typeface="Quicksand"/>
              </a:rPr>
              <a:t>Cuisines around the world</a:t>
            </a:r>
            <a:endParaRPr lang="vi-VN" sz="3600" b="1">
              <a:solidFill>
                <a:srgbClr val="EF4B66"/>
              </a:solidFill>
              <a:latin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213035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985D3B7-A40A-4421-9C5F-777653C71BC7}"/>
              </a:ext>
            </a:extLst>
          </p:cNvPr>
          <p:cNvSpPr txBox="1"/>
          <p:nvPr/>
        </p:nvSpPr>
        <p:spPr>
          <a:xfrm>
            <a:off x="364826" y="2074487"/>
            <a:ext cx="97702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Quicksand" pitchFamily="2" charset="-93"/>
              </a:rPr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Quicksand" pitchFamily="2" charset="-93"/>
              </a:rPr>
              <a:t>How to express certainty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xmlns="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714" y="2343374"/>
            <a:ext cx="3203942" cy="2152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16448" y="1410522"/>
            <a:ext cx="11153759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vi-VN" sz="2200" b="1" smtClean="0">
                <a:solidFill>
                  <a:schemeClr val="tx1"/>
                </a:solidFill>
                <a:latin typeface="Quicksand" pitchFamily="2" charset="-93"/>
                <a:cs typeface="Calibri" panose="020F0502020204030204" pitchFamily="34" charset="0"/>
              </a:rPr>
              <a:t>Wrap-up</a:t>
            </a:r>
            <a:endParaRPr lang="vi-VN" sz="2200" b="1" dirty="0">
              <a:solidFill>
                <a:schemeClr val="tx1"/>
              </a:solidFill>
              <a:latin typeface="Quicksand" pitchFamily="2" charset="-93"/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6309" y="128017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3B87CD"/>
                </a:solidFill>
                <a:latin typeface="Quicksand" pitchFamily="2" charset="-93"/>
              </a:rPr>
              <a:t>1</a:t>
            </a:r>
            <a:endParaRPr lang="en-US" sz="4000" b="1" dirty="0">
              <a:solidFill>
                <a:srgbClr val="3B87CD"/>
              </a:solidFill>
              <a:latin typeface="Quicksand" pitchFamily="2" charset="-93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69382" y="531113"/>
            <a:ext cx="3227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smtClean="0">
                <a:solidFill>
                  <a:srgbClr val="EF4B66"/>
                </a:solidFill>
                <a:latin typeface="Quicksand"/>
              </a:rPr>
              <a:t>Consolidation</a:t>
            </a:r>
            <a:endParaRPr lang="vi-VN" sz="3600" b="1">
              <a:solidFill>
                <a:srgbClr val="EF4B66"/>
              </a:solidFill>
              <a:latin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4031</TotalTime>
  <Words>339</Words>
  <Application>Microsoft Office PowerPoint</Application>
  <PresentationFormat>Widescreen</PresentationFormat>
  <Paragraphs>80</Paragraphs>
  <Slides>10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Quicksand</vt:lpstr>
      <vt:lpstr>SVN-Poky's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DaiNghia2010</cp:lastModifiedBy>
  <cp:revision>213</cp:revision>
  <dcterms:created xsi:type="dcterms:W3CDTF">2020-12-09T02:04:09Z</dcterms:created>
  <dcterms:modified xsi:type="dcterms:W3CDTF">2023-12-09T13:34:45Z</dcterms:modified>
</cp:coreProperties>
</file>