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nva Sans" panose="020B0604020202020204" charset="0"/>
      <p:regular r:id="rId24"/>
    </p:embeddedFont>
    <p:embeddedFont>
      <p:font typeface="Della Respira" panose="020B0604020202020204" charset="0"/>
      <p:regular r:id="rId25"/>
    </p:embeddedFont>
    <p:embeddedFont>
      <p:font typeface="Lucidity Condensed"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2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8.png"/><Relationship Id="rId9"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2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3.png"/><Relationship Id="rId5" Type="http://schemas.openxmlformats.org/officeDocument/2006/relationships/image" Target="../media/image48.png"/><Relationship Id="rId10" Type="http://schemas.openxmlformats.org/officeDocument/2006/relationships/image" Target="../media/image22.svg"/><Relationship Id="rId4" Type="http://schemas.openxmlformats.org/officeDocument/2006/relationships/image" Target="../media/image47.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2.png"/><Relationship Id="rId12"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svg"/><Relationship Id="rId4" Type="http://schemas.openxmlformats.org/officeDocument/2006/relationships/image" Target="../media/image22.sv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73.png"/><Relationship Id="rId7"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64.svg"/><Relationship Id="rId4" Type="http://schemas.openxmlformats.org/officeDocument/2006/relationships/image" Target="../media/image74.sv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4.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1.jpe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6.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27.svg"/><Relationship Id="rId17" Type="http://schemas.openxmlformats.org/officeDocument/2006/relationships/image" Target="../media/image36.png"/><Relationship Id="rId2" Type="http://schemas.openxmlformats.org/officeDocument/2006/relationships/image" Target="../media/image1.jpe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34.png"/><Relationship Id="rId10" Type="http://schemas.openxmlformats.org/officeDocument/2006/relationships/image" Target="../media/image25.svg"/><Relationship Id="rId4" Type="http://schemas.openxmlformats.org/officeDocument/2006/relationships/image" Target="../media/image31.svg"/><Relationship Id="rId9" Type="http://schemas.openxmlformats.org/officeDocument/2006/relationships/image" Target="../media/image2.png"/><Relationship Id="rId14"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1.png"/><Relationship Id="rId3" Type="http://schemas.openxmlformats.org/officeDocument/2006/relationships/image" Target="../media/image38.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1.jpeg"/><Relationship Id="rId16"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25.svg"/><Relationship Id="rId15" Type="http://schemas.openxmlformats.org/officeDocument/2006/relationships/image" Target="../media/image23.pn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2.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3.png"/><Relationship Id="rId5" Type="http://schemas.openxmlformats.org/officeDocument/2006/relationships/image" Target="../media/image48.png"/><Relationship Id="rId10" Type="http://schemas.openxmlformats.org/officeDocument/2006/relationships/image" Target="../media/image22.svg"/><Relationship Id="rId4" Type="http://schemas.openxmlformats.org/officeDocument/2006/relationships/image" Target="../media/image4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png"/><Relationship Id="rId18"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59.jpeg"/><Relationship Id="rId7" Type="http://schemas.openxmlformats.org/officeDocument/2006/relationships/image" Target="../media/image55.svg"/><Relationship Id="rId12" Type="http://schemas.openxmlformats.org/officeDocument/2006/relationships/image" Target="../media/image48.png"/><Relationship Id="rId17" Type="http://schemas.openxmlformats.org/officeDocument/2006/relationships/image" Target="../media/image22.svg"/><Relationship Id="rId2" Type="http://schemas.openxmlformats.org/officeDocument/2006/relationships/image" Target="../media/image1.jpeg"/><Relationship Id="rId16" Type="http://schemas.openxmlformats.org/officeDocument/2006/relationships/image" Target="../media/image21.png"/><Relationship Id="rId20"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7.png"/><Relationship Id="rId5" Type="http://schemas.openxmlformats.org/officeDocument/2006/relationships/image" Target="../media/image53.svg"/><Relationship Id="rId15" Type="http://schemas.openxmlformats.org/officeDocument/2006/relationships/image" Target="../media/image51.png"/><Relationship Id="rId10" Type="http://schemas.openxmlformats.org/officeDocument/2006/relationships/image" Target="../media/image57.svg"/><Relationship Id="rId19" Type="http://schemas.openxmlformats.org/officeDocument/2006/relationships/image" Target="../media/image24.svg"/><Relationship Id="rId4" Type="http://schemas.openxmlformats.org/officeDocument/2006/relationships/image" Target="../media/image52.svg"/><Relationship Id="rId9" Type="http://schemas.openxmlformats.org/officeDocument/2006/relationships/image" Target="../media/image56.pn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a:off x="7588338" y="8504388"/>
            <a:ext cx="3416257" cy="944129"/>
          </a:xfrm>
          <a:custGeom>
            <a:avLst/>
            <a:gdLst/>
            <a:ahLst/>
            <a:cxnLst/>
            <a:rect l="l" t="t" r="r" b="b"/>
            <a:pathLst>
              <a:path w="3416257" h="944129">
                <a:moveTo>
                  <a:pt x="0" y="0"/>
                </a:moveTo>
                <a:lnTo>
                  <a:pt x="3416256" y="0"/>
                </a:lnTo>
                <a:lnTo>
                  <a:pt x="3416256" y="944130"/>
                </a:lnTo>
                <a:lnTo>
                  <a:pt x="0" y="944130"/>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32074" y="1936410"/>
            <a:ext cx="14011700" cy="6918011"/>
            <a:chOff x="0" y="0"/>
            <a:chExt cx="18682267" cy="9224015"/>
          </a:xfrm>
        </p:grpSpPr>
        <p:grpSp>
          <p:nvGrpSpPr>
            <p:cNvPr id="5" name="Group 5"/>
            <p:cNvGrpSpPr/>
            <p:nvPr/>
          </p:nvGrpSpPr>
          <p:grpSpPr>
            <a:xfrm>
              <a:off x="371991" y="384534"/>
              <a:ext cx="18310275" cy="8839481"/>
              <a:chOff x="0" y="0"/>
              <a:chExt cx="4240567" cy="2047179"/>
            </a:xfrm>
          </p:grpSpPr>
          <p:sp>
            <p:nvSpPr>
              <p:cNvPr id="6" name="Freeform 6"/>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000000">
                  <a:alpha val="52941"/>
                </a:srgbClr>
              </a:solidFill>
            </p:spPr>
          </p:sp>
          <p:sp>
            <p:nvSpPr>
              <p:cNvPr id="7" name="TextBox 7"/>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nvGrpSpPr>
            <p:cNvPr id="8" name="Group 8"/>
            <p:cNvGrpSpPr/>
            <p:nvPr/>
          </p:nvGrpSpPr>
          <p:grpSpPr>
            <a:xfrm>
              <a:off x="0" y="0"/>
              <a:ext cx="18310275" cy="8839481"/>
              <a:chOff x="0" y="0"/>
              <a:chExt cx="4240567" cy="2047179"/>
            </a:xfrm>
          </p:grpSpPr>
          <p:sp>
            <p:nvSpPr>
              <p:cNvPr id="9" name="Freeform 9"/>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FFEABB"/>
              </a:solidFill>
            </p:spPr>
          </p:sp>
          <p:sp>
            <p:nvSpPr>
              <p:cNvPr id="10" name="TextBox 10"/>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sp>
        <p:nvSpPr>
          <p:cNvPr id="11" name="Freeform 11"/>
          <p:cNvSpPr/>
          <p:nvPr/>
        </p:nvSpPr>
        <p:spPr>
          <a:xfrm rot="-1343998">
            <a:off x="12701427" y="6525687"/>
            <a:ext cx="7576556" cy="4545933"/>
          </a:xfrm>
          <a:custGeom>
            <a:avLst/>
            <a:gdLst/>
            <a:ahLst/>
            <a:cxnLst/>
            <a:rect l="l" t="t" r="r" b="b"/>
            <a:pathLst>
              <a:path w="7576556" h="4545933">
                <a:moveTo>
                  <a:pt x="0" y="0"/>
                </a:moveTo>
                <a:lnTo>
                  <a:pt x="7576555" y="0"/>
                </a:lnTo>
                <a:lnTo>
                  <a:pt x="7576555" y="4545934"/>
                </a:lnTo>
                <a:lnTo>
                  <a:pt x="0" y="4545934"/>
                </a:lnTo>
                <a:lnTo>
                  <a:pt x="0" y="0"/>
                </a:lnTo>
                <a:close/>
              </a:path>
            </a:pathLst>
          </a:custGeom>
          <a:blipFill>
            <a:blip r:embed="rId5"/>
            <a:stretch>
              <a:fillRect/>
            </a:stretch>
          </a:blipFill>
        </p:spPr>
      </p:sp>
      <p:sp>
        <p:nvSpPr>
          <p:cNvPr id="12" name="Freeform 12"/>
          <p:cNvSpPr/>
          <p:nvPr/>
        </p:nvSpPr>
        <p:spPr>
          <a:xfrm rot="-978883">
            <a:off x="650359" y="6786647"/>
            <a:ext cx="3363430" cy="3090152"/>
          </a:xfrm>
          <a:custGeom>
            <a:avLst/>
            <a:gdLst/>
            <a:ahLst/>
            <a:cxnLst/>
            <a:rect l="l" t="t" r="r" b="b"/>
            <a:pathLst>
              <a:path w="3363430" h="3090152">
                <a:moveTo>
                  <a:pt x="0" y="0"/>
                </a:moveTo>
                <a:lnTo>
                  <a:pt x="3363430" y="0"/>
                </a:lnTo>
                <a:lnTo>
                  <a:pt x="3363430" y="3090152"/>
                </a:lnTo>
                <a:lnTo>
                  <a:pt x="0" y="3090152"/>
                </a:lnTo>
                <a:lnTo>
                  <a:pt x="0" y="0"/>
                </a:lnTo>
                <a:close/>
              </a:path>
            </a:pathLst>
          </a:custGeom>
          <a:blipFill>
            <a:blip r:embed="rId6">
              <a:alphaModFix amt="53000"/>
            </a:blip>
            <a:stretch>
              <a:fillRect/>
            </a:stretch>
          </a:blipFill>
        </p:spPr>
      </p:sp>
      <p:sp>
        <p:nvSpPr>
          <p:cNvPr id="13" name="Freeform 13"/>
          <p:cNvSpPr/>
          <p:nvPr/>
        </p:nvSpPr>
        <p:spPr>
          <a:xfrm rot="-978883">
            <a:off x="874925" y="6551948"/>
            <a:ext cx="3363430" cy="3090152"/>
          </a:xfrm>
          <a:custGeom>
            <a:avLst/>
            <a:gdLst/>
            <a:ahLst/>
            <a:cxnLst/>
            <a:rect l="l" t="t" r="r" b="b"/>
            <a:pathLst>
              <a:path w="3363430" h="3090152">
                <a:moveTo>
                  <a:pt x="0" y="0"/>
                </a:moveTo>
                <a:lnTo>
                  <a:pt x="3363430" y="0"/>
                </a:lnTo>
                <a:lnTo>
                  <a:pt x="3363430" y="3090151"/>
                </a:lnTo>
                <a:lnTo>
                  <a:pt x="0" y="3090151"/>
                </a:lnTo>
                <a:lnTo>
                  <a:pt x="0" y="0"/>
                </a:lnTo>
                <a:close/>
              </a:path>
            </a:pathLst>
          </a:custGeom>
          <a:blipFill>
            <a:blip r:embed="rId7"/>
            <a:stretch>
              <a:fillRect/>
            </a:stretch>
          </a:blipFill>
        </p:spPr>
      </p:sp>
      <p:sp>
        <p:nvSpPr>
          <p:cNvPr id="14" name="Freeform 14"/>
          <p:cNvSpPr/>
          <p:nvPr/>
        </p:nvSpPr>
        <p:spPr>
          <a:xfrm>
            <a:off x="7435872" y="8326589"/>
            <a:ext cx="3416257" cy="944129"/>
          </a:xfrm>
          <a:custGeom>
            <a:avLst/>
            <a:gdLst/>
            <a:ahLst/>
            <a:cxnLst/>
            <a:rect l="l" t="t" r="r" b="b"/>
            <a:pathLst>
              <a:path w="3416257" h="944129">
                <a:moveTo>
                  <a:pt x="0" y="0"/>
                </a:moveTo>
                <a:lnTo>
                  <a:pt x="3416256" y="0"/>
                </a:lnTo>
                <a:lnTo>
                  <a:pt x="3416256" y="944129"/>
                </a:lnTo>
                <a:lnTo>
                  <a:pt x="0" y="9441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158830" y="1252790"/>
            <a:ext cx="2838987" cy="2642839"/>
          </a:xfrm>
          <a:custGeom>
            <a:avLst/>
            <a:gdLst/>
            <a:ahLst/>
            <a:cxnLst/>
            <a:rect l="l" t="t" r="r" b="b"/>
            <a:pathLst>
              <a:path w="2838987" h="2642839">
                <a:moveTo>
                  <a:pt x="0" y="0"/>
                </a:moveTo>
                <a:lnTo>
                  <a:pt x="2838987" y="0"/>
                </a:lnTo>
                <a:lnTo>
                  <a:pt x="2838987" y="2642839"/>
                </a:lnTo>
                <a:lnTo>
                  <a:pt x="0" y="2642839"/>
                </a:lnTo>
                <a:lnTo>
                  <a:pt x="0" y="0"/>
                </a:lnTo>
                <a:close/>
              </a:path>
            </a:pathLst>
          </a:custGeom>
          <a:blipFill>
            <a:blip r:embed="rId10">
              <a:alphaModFix amt="5300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4158830" y="1136024"/>
            <a:ext cx="2838987" cy="2642839"/>
          </a:xfrm>
          <a:custGeom>
            <a:avLst/>
            <a:gdLst/>
            <a:ahLst/>
            <a:cxnLst/>
            <a:rect l="l" t="t" r="r" b="b"/>
            <a:pathLst>
              <a:path w="2838987" h="2642839">
                <a:moveTo>
                  <a:pt x="0" y="0"/>
                </a:moveTo>
                <a:lnTo>
                  <a:pt x="2838987" y="0"/>
                </a:lnTo>
                <a:lnTo>
                  <a:pt x="2838987" y="2642839"/>
                </a:lnTo>
                <a:lnTo>
                  <a:pt x="0" y="26428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7" name="Group 17"/>
          <p:cNvGrpSpPr/>
          <p:nvPr/>
        </p:nvGrpSpPr>
        <p:grpSpPr>
          <a:xfrm>
            <a:off x="1028700" y="313667"/>
            <a:ext cx="5002359" cy="3693500"/>
            <a:chOff x="0" y="0"/>
            <a:chExt cx="6669812" cy="4924667"/>
          </a:xfrm>
        </p:grpSpPr>
        <p:sp>
          <p:nvSpPr>
            <p:cNvPr id="18" name="Freeform 18"/>
            <p:cNvSpPr/>
            <p:nvPr/>
          </p:nvSpPr>
          <p:spPr>
            <a:xfrm rot="1400668">
              <a:off x="1857106" y="1370953"/>
              <a:ext cx="2317289" cy="2233024"/>
            </a:xfrm>
            <a:custGeom>
              <a:avLst/>
              <a:gdLst/>
              <a:ahLst/>
              <a:cxnLst/>
              <a:rect l="l" t="t" r="r" b="b"/>
              <a:pathLst>
                <a:path w="2317289" h="2233024">
                  <a:moveTo>
                    <a:pt x="0" y="0"/>
                  </a:moveTo>
                  <a:lnTo>
                    <a:pt x="2317289" y="0"/>
                  </a:lnTo>
                  <a:lnTo>
                    <a:pt x="2317289" y="2233025"/>
                  </a:lnTo>
                  <a:lnTo>
                    <a:pt x="0" y="2233025"/>
                  </a:lnTo>
                  <a:lnTo>
                    <a:pt x="0" y="0"/>
                  </a:lnTo>
                  <a:close/>
                </a:path>
              </a:pathLst>
            </a:custGeom>
            <a:blipFill>
              <a:blip r:embed="rId14">
                <a:alphaModFix amt="53000"/>
                <a:extLst>
                  <a:ext uri="{96DAC541-7B7A-43D3-8B79-37D633B846F1}">
                    <asvg:svgBlip xmlns:asvg="http://schemas.microsoft.com/office/drawing/2016/SVG/main" r:embed="rId15"/>
                  </a:ext>
                </a:extLst>
              </a:blip>
              <a:stretch>
                <a:fillRect/>
              </a:stretch>
            </a:blipFill>
          </p:spPr>
        </p:sp>
        <p:sp>
          <p:nvSpPr>
            <p:cNvPr id="19" name="Freeform 19"/>
            <p:cNvSpPr/>
            <p:nvPr/>
          </p:nvSpPr>
          <p:spPr>
            <a:xfrm rot="-3041698">
              <a:off x="366306" y="2656043"/>
              <a:ext cx="1932524" cy="1862251"/>
            </a:xfrm>
            <a:custGeom>
              <a:avLst/>
              <a:gdLst/>
              <a:ahLst/>
              <a:cxnLst/>
              <a:rect l="l" t="t" r="r" b="b"/>
              <a:pathLst>
                <a:path w="1932524" h="1862251">
                  <a:moveTo>
                    <a:pt x="0" y="0"/>
                  </a:moveTo>
                  <a:lnTo>
                    <a:pt x="1932524" y="0"/>
                  </a:lnTo>
                  <a:lnTo>
                    <a:pt x="1932524" y="1862250"/>
                  </a:lnTo>
                  <a:lnTo>
                    <a:pt x="0" y="1862250"/>
                  </a:lnTo>
                  <a:lnTo>
                    <a:pt x="0" y="0"/>
                  </a:lnTo>
                  <a:close/>
                </a:path>
              </a:pathLst>
            </a:custGeom>
            <a:blipFill>
              <a:blip r:embed="rId14">
                <a:alphaModFix amt="53000"/>
                <a:extLst>
                  <a:ext uri="{96DAC541-7B7A-43D3-8B79-37D633B846F1}">
                    <asvg:svgBlip xmlns:asvg="http://schemas.microsoft.com/office/drawing/2016/SVG/main" r:embed="rId15"/>
                  </a:ext>
                </a:extLst>
              </a:blip>
              <a:stretch>
                <a:fillRect/>
              </a:stretch>
            </a:blipFill>
          </p:spPr>
        </p:sp>
        <p:sp>
          <p:nvSpPr>
            <p:cNvPr id="20" name="Freeform 20"/>
            <p:cNvSpPr/>
            <p:nvPr/>
          </p:nvSpPr>
          <p:spPr>
            <a:xfrm>
              <a:off x="3759638" y="0"/>
              <a:ext cx="2910174" cy="3971702"/>
            </a:xfrm>
            <a:custGeom>
              <a:avLst/>
              <a:gdLst/>
              <a:ahLst/>
              <a:cxnLst/>
              <a:rect l="l" t="t" r="r" b="b"/>
              <a:pathLst>
                <a:path w="2910174" h="3971702">
                  <a:moveTo>
                    <a:pt x="0" y="0"/>
                  </a:moveTo>
                  <a:lnTo>
                    <a:pt x="2910174" y="0"/>
                  </a:lnTo>
                  <a:lnTo>
                    <a:pt x="2910174" y="3971702"/>
                  </a:lnTo>
                  <a:lnTo>
                    <a:pt x="0" y="3971702"/>
                  </a:lnTo>
                  <a:lnTo>
                    <a:pt x="0" y="0"/>
                  </a:lnTo>
                  <a:close/>
                </a:path>
              </a:pathLst>
            </a:custGeom>
            <a:blipFill>
              <a:blip r:embed="rId16">
                <a:alphaModFix amt="53000"/>
                <a:extLst>
                  <a:ext uri="{96DAC541-7B7A-43D3-8B79-37D633B846F1}">
                    <asvg:svgBlip xmlns:asvg="http://schemas.microsoft.com/office/drawing/2016/SVG/main" r:embed="rId17"/>
                  </a:ext>
                </a:extLst>
              </a:blip>
              <a:stretch>
                <a:fillRect/>
              </a:stretch>
            </a:blipFill>
          </p:spPr>
        </p:sp>
      </p:grpSp>
      <p:grpSp>
        <p:nvGrpSpPr>
          <p:cNvPr id="21" name="Group 21"/>
          <p:cNvGrpSpPr/>
          <p:nvPr/>
        </p:nvGrpSpPr>
        <p:grpSpPr>
          <a:xfrm>
            <a:off x="850680" y="85363"/>
            <a:ext cx="5002359" cy="3693500"/>
            <a:chOff x="0" y="0"/>
            <a:chExt cx="6669812" cy="4924667"/>
          </a:xfrm>
        </p:grpSpPr>
        <p:sp>
          <p:nvSpPr>
            <p:cNvPr id="22" name="Freeform 22"/>
            <p:cNvSpPr/>
            <p:nvPr/>
          </p:nvSpPr>
          <p:spPr>
            <a:xfrm rot="1400668">
              <a:off x="1857106" y="1370953"/>
              <a:ext cx="2317289" cy="2233024"/>
            </a:xfrm>
            <a:custGeom>
              <a:avLst/>
              <a:gdLst/>
              <a:ahLst/>
              <a:cxnLst/>
              <a:rect l="l" t="t" r="r" b="b"/>
              <a:pathLst>
                <a:path w="2317289" h="2233024">
                  <a:moveTo>
                    <a:pt x="0" y="0"/>
                  </a:moveTo>
                  <a:lnTo>
                    <a:pt x="2317289" y="0"/>
                  </a:lnTo>
                  <a:lnTo>
                    <a:pt x="2317289" y="2233025"/>
                  </a:lnTo>
                  <a:lnTo>
                    <a:pt x="0" y="22330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3041698">
              <a:off x="366306" y="2656043"/>
              <a:ext cx="1932524" cy="1862251"/>
            </a:xfrm>
            <a:custGeom>
              <a:avLst/>
              <a:gdLst/>
              <a:ahLst/>
              <a:cxnLst/>
              <a:rect l="l" t="t" r="r" b="b"/>
              <a:pathLst>
                <a:path w="1932524" h="1862251">
                  <a:moveTo>
                    <a:pt x="0" y="0"/>
                  </a:moveTo>
                  <a:lnTo>
                    <a:pt x="1932524" y="0"/>
                  </a:lnTo>
                  <a:lnTo>
                    <a:pt x="1932524" y="1862250"/>
                  </a:lnTo>
                  <a:lnTo>
                    <a:pt x="0" y="18622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3759638" y="0"/>
              <a:ext cx="2910174" cy="3971702"/>
            </a:xfrm>
            <a:custGeom>
              <a:avLst/>
              <a:gdLst/>
              <a:ahLst/>
              <a:cxnLst/>
              <a:rect l="l" t="t" r="r" b="b"/>
              <a:pathLst>
                <a:path w="2910174" h="3971702">
                  <a:moveTo>
                    <a:pt x="0" y="0"/>
                  </a:moveTo>
                  <a:lnTo>
                    <a:pt x="2910174" y="0"/>
                  </a:lnTo>
                  <a:lnTo>
                    <a:pt x="2910174" y="3971702"/>
                  </a:lnTo>
                  <a:lnTo>
                    <a:pt x="0" y="397170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25" name="TextBox 25"/>
          <p:cNvSpPr txBox="1"/>
          <p:nvPr/>
        </p:nvSpPr>
        <p:spPr>
          <a:xfrm>
            <a:off x="2332074" y="3892868"/>
            <a:ext cx="13787134" cy="1912422"/>
          </a:xfrm>
          <a:prstGeom prst="rect">
            <a:avLst/>
          </a:prstGeom>
        </p:spPr>
        <p:txBody>
          <a:bodyPr lIns="0" tIns="0" rIns="0" bIns="0" rtlCol="0" anchor="t">
            <a:spAutoFit/>
          </a:bodyPr>
          <a:lstStyle/>
          <a:p>
            <a:pPr algn="ctr">
              <a:lnSpc>
                <a:spcPts val="7647"/>
              </a:lnSpc>
            </a:pPr>
            <a:r>
              <a:rPr lang="en-US" sz="5462">
                <a:solidFill>
                  <a:srgbClr val="2C4F74"/>
                </a:solidFill>
                <a:latin typeface="Lucidity Condensed"/>
                <a:ea typeface="Lucidity Condensed"/>
                <a:cs typeface="Lucidity Condensed"/>
                <a:sym typeface="Lucidity Condensed"/>
              </a:rPr>
              <a:t>chào mừng thầy cô và các bạn đến với bài báo cáo của nhóm chúng mình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829624" y="2209848"/>
            <a:ext cx="18319179" cy="8077152"/>
            <a:chOff x="0" y="0"/>
            <a:chExt cx="4824804" cy="2127316"/>
          </a:xfrm>
        </p:grpSpPr>
        <p:sp>
          <p:nvSpPr>
            <p:cNvPr id="4" name="Freeform 4"/>
            <p:cNvSpPr/>
            <p:nvPr/>
          </p:nvSpPr>
          <p:spPr>
            <a:xfrm>
              <a:off x="0" y="0"/>
              <a:ext cx="4824804" cy="2127316"/>
            </a:xfrm>
            <a:custGeom>
              <a:avLst/>
              <a:gdLst/>
              <a:ahLst/>
              <a:cxnLst/>
              <a:rect l="l" t="t" r="r" b="b"/>
              <a:pathLst>
                <a:path w="4824804" h="2127316">
                  <a:moveTo>
                    <a:pt x="21553" y="0"/>
                  </a:moveTo>
                  <a:lnTo>
                    <a:pt x="4803251" y="0"/>
                  </a:lnTo>
                  <a:cubicBezTo>
                    <a:pt x="4815155" y="0"/>
                    <a:pt x="4824804" y="9650"/>
                    <a:pt x="4824804" y="21553"/>
                  </a:cubicBezTo>
                  <a:lnTo>
                    <a:pt x="4824804" y="2105763"/>
                  </a:lnTo>
                  <a:cubicBezTo>
                    <a:pt x="4824804" y="2111479"/>
                    <a:pt x="4822534" y="2116961"/>
                    <a:pt x="4818492" y="2121003"/>
                  </a:cubicBezTo>
                  <a:cubicBezTo>
                    <a:pt x="4814450" y="2125045"/>
                    <a:pt x="4808967" y="2127316"/>
                    <a:pt x="4803251" y="2127316"/>
                  </a:cubicBezTo>
                  <a:lnTo>
                    <a:pt x="21553" y="2127316"/>
                  </a:lnTo>
                  <a:cubicBezTo>
                    <a:pt x="9650" y="2127316"/>
                    <a:pt x="0" y="2117666"/>
                    <a:pt x="0" y="2105763"/>
                  </a:cubicBezTo>
                  <a:lnTo>
                    <a:pt x="0" y="21553"/>
                  </a:lnTo>
                  <a:cubicBezTo>
                    <a:pt x="0" y="9650"/>
                    <a:pt x="9650" y="0"/>
                    <a:pt x="21553" y="0"/>
                  </a:cubicBezTo>
                  <a:close/>
                </a:path>
              </a:pathLst>
            </a:custGeom>
            <a:solidFill>
              <a:srgbClr val="000000">
                <a:alpha val="52941"/>
              </a:srgbClr>
            </a:solidFill>
          </p:spPr>
        </p:sp>
        <p:sp>
          <p:nvSpPr>
            <p:cNvPr id="5" name="TextBox 5"/>
            <p:cNvSpPr txBox="1"/>
            <p:nvPr/>
          </p:nvSpPr>
          <p:spPr>
            <a:xfrm>
              <a:off x="0" y="-38100"/>
              <a:ext cx="4824804" cy="2165416"/>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11755" y="1581948"/>
            <a:ext cx="17733599" cy="11234921"/>
            <a:chOff x="0" y="0"/>
            <a:chExt cx="4670577" cy="2958991"/>
          </a:xfrm>
        </p:grpSpPr>
        <p:sp>
          <p:nvSpPr>
            <p:cNvPr id="7" name="Freeform 7"/>
            <p:cNvSpPr/>
            <p:nvPr/>
          </p:nvSpPr>
          <p:spPr>
            <a:xfrm>
              <a:off x="0" y="0"/>
              <a:ext cx="4670577" cy="2958991"/>
            </a:xfrm>
            <a:custGeom>
              <a:avLst/>
              <a:gdLst/>
              <a:ahLst/>
              <a:cxnLst/>
              <a:rect l="l" t="t" r="r" b="b"/>
              <a:pathLst>
                <a:path w="4670577" h="2958991">
                  <a:moveTo>
                    <a:pt x="22265" y="0"/>
                  </a:moveTo>
                  <a:lnTo>
                    <a:pt x="4648312" y="0"/>
                  </a:lnTo>
                  <a:cubicBezTo>
                    <a:pt x="4660609" y="0"/>
                    <a:pt x="4670577" y="9968"/>
                    <a:pt x="4670577" y="22265"/>
                  </a:cubicBezTo>
                  <a:lnTo>
                    <a:pt x="4670577" y="2936727"/>
                  </a:lnTo>
                  <a:cubicBezTo>
                    <a:pt x="4670577" y="2949023"/>
                    <a:pt x="4660609" y="2958991"/>
                    <a:pt x="4648312" y="2958991"/>
                  </a:cubicBezTo>
                  <a:lnTo>
                    <a:pt x="22265" y="2958991"/>
                  </a:lnTo>
                  <a:cubicBezTo>
                    <a:pt x="9968" y="2958991"/>
                    <a:pt x="0" y="2949023"/>
                    <a:pt x="0" y="2936727"/>
                  </a:cubicBezTo>
                  <a:lnTo>
                    <a:pt x="0" y="22265"/>
                  </a:lnTo>
                  <a:cubicBezTo>
                    <a:pt x="0" y="9968"/>
                    <a:pt x="9968" y="0"/>
                    <a:pt x="22265" y="0"/>
                  </a:cubicBezTo>
                  <a:close/>
                </a:path>
              </a:pathLst>
            </a:custGeom>
            <a:solidFill>
              <a:srgbClr val="FFEABB"/>
            </a:solidFill>
          </p:spPr>
        </p:sp>
        <p:sp>
          <p:nvSpPr>
            <p:cNvPr id="8" name="TextBox 8"/>
            <p:cNvSpPr txBox="1"/>
            <p:nvPr/>
          </p:nvSpPr>
          <p:spPr>
            <a:xfrm>
              <a:off x="0" y="-38100"/>
              <a:ext cx="4670577" cy="299709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297636" y="228501"/>
            <a:ext cx="13941896" cy="1070767"/>
            <a:chOff x="0" y="0"/>
            <a:chExt cx="3671940" cy="282013"/>
          </a:xfrm>
        </p:grpSpPr>
        <p:sp>
          <p:nvSpPr>
            <p:cNvPr id="10" name="Freeform 10"/>
            <p:cNvSpPr/>
            <p:nvPr/>
          </p:nvSpPr>
          <p:spPr>
            <a:xfrm>
              <a:off x="0" y="0"/>
              <a:ext cx="3671940" cy="282013"/>
            </a:xfrm>
            <a:custGeom>
              <a:avLst/>
              <a:gdLst/>
              <a:ahLst/>
              <a:cxnLst/>
              <a:rect l="l" t="t" r="r" b="b"/>
              <a:pathLst>
                <a:path w="3671940" h="282013">
                  <a:moveTo>
                    <a:pt x="28320" y="0"/>
                  </a:moveTo>
                  <a:lnTo>
                    <a:pt x="3643619" y="0"/>
                  </a:lnTo>
                  <a:cubicBezTo>
                    <a:pt x="3659260" y="0"/>
                    <a:pt x="3671940" y="12679"/>
                    <a:pt x="3671940" y="28320"/>
                  </a:cubicBezTo>
                  <a:lnTo>
                    <a:pt x="3671940" y="253692"/>
                  </a:lnTo>
                  <a:cubicBezTo>
                    <a:pt x="3671940" y="261203"/>
                    <a:pt x="3668956" y="268407"/>
                    <a:pt x="3663645" y="273718"/>
                  </a:cubicBezTo>
                  <a:cubicBezTo>
                    <a:pt x="3658334" y="279029"/>
                    <a:pt x="3651131" y="282013"/>
                    <a:pt x="3643619" y="282013"/>
                  </a:cubicBezTo>
                  <a:lnTo>
                    <a:pt x="28320" y="282013"/>
                  </a:lnTo>
                  <a:cubicBezTo>
                    <a:pt x="12679" y="282013"/>
                    <a:pt x="0" y="269333"/>
                    <a:pt x="0" y="253692"/>
                  </a:cubicBezTo>
                  <a:lnTo>
                    <a:pt x="0" y="28320"/>
                  </a:lnTo>
                  <a:cubicBezTo>
                    <a:pt x="0" y="20809"/>
                    <a:pt x="2984" y="13606"/>
                    <a:pt x="8295" y="8295"/>
                  </a:cubicBezTo>
                  <a:cubicBezTo>
                    <a:pt x="13606" y="2984"/>
                    <a:pt x="20809" y="0"/>
                    <a:pt x="28320" y="0"/>
                  </a:cubicBezTo>
                  <a:close/>
                </a:path>
              </a:pathLst>
            </a:custGeom>
            <a:solidFill>
              <a:srgbClr val="FFEABB"/>
            </a:solidFill>
          </p:spPr>
        </p:sp>
        <p:sp>
          <p:nvSpPr>
            <p:cNvPr id="11" name="TextBox 11"/>
            <p:cNvSpPr txBox="1"/>
            <p:nvPr/>
          </p:nvSpPr>
          <p:spPr>
            <a:xfrm>
              <a:off x="0" y="-38100"/>
              <a:ext cx="3671940" cy="32011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8700" y="-152448"/>
            <a:ext cx="2586259" cy="2362295"/>
            <a:chOff x="0" y="0"/>
            <a:chExt cx="3448345" cy="3149727"/>
          </a:xfrm>
        </p:grpSpPr>
        <p:sp>
          <p:nvSpPr>
            <p:cNvPr id="13" name="Freeform 13"/>
            <p:cNvSpPr/>
            <p:nvPr/>
          </p:nvSpPr>
          <p:spPr>
            <a:xfrm rot="-757637">
              <a:off x="344495" y="392370"/>
              <a:ext cx="2868144" cy="2473774"/>
            </a:xfrm>
            <a:custGeom>
              <a:avLst/>
              <a:gdLst/>
              <a:ahLst/>
              <a:cxnLst/>
              <a:rect l="l" t="t" r="r" b="b"/>
              <a:pathLst>
                <a:path w="2868144" h="2473774">
                  <a:moveTo>
                    <a:pt x="0" y="0"/>
                  </a:moveTo>
                  <a:lnTo>
                    <a:pt x="2868143" y="0"/>
                  </a:lnTo>
                  <a:lnTo>
                    <a:pt x="2868143" y="2473774"/>
                  </a:lnTo>
                  <a:lnTo>
                    <a:pt x="0" y="2473774"/>
                  </a:lnTo>
                  <a:lnTo>
                    <a:pt x="0" y="0"/>
                  </a:lnTo>
                  <a:close/>
                </a:path>
              </a:pathLst>
            </a:custGeom>
            <a:blipFill>
              <a:blip r:embed="rId3">
                <a:alphaModFix amt="53000"/>
              </a:blip>
              <a:stretch>
                <a:fillRect/>
              </a:stretch>
            </a:blipFill>
          </p:spPr>
        </p:sp>
        <p:sp>
          <p:nvSpPr>
            <p:cNvPr id="14" name="Freeform 14"/>
            <p:cNvSpPr/>
            <p:nvPr/>
          </p:nvSpPr>
          <p:spPr>
            <a:xfrm rot="-757637">
              <a:off x="235707" y="283583"/>
              <a:ext cx="2868144" cy="2473774"/>
            </a:xfrm>
            <a:custGeom>
              <a:avLst/>
              <a:gdLst/>
              <a:ahLst/>
              <a:cxnLst/>
              <a:rect l="l" t="t" r="r" b="b"/>
              <a:pathLst>
                <a:path w="2868144" h="2473774">
                  <a:moveTo>
                    <a:pt x="0" y="0"/>
                  </a:moveTo>
                  <a:lnTo>
                    <a:pt x="2868144" y="0"/>
                  </a:lnTo>
                  <a:lnTo>
                    <a:pt x="2868144" y="2473774"/>
                  </a:lnTo>
                  <a:lnTo>
                    <a:pt x="0" y="2473774"/>
                  </a:lnTo>
                  <a:lnTo>
                    <a:pt x="0" y="0"/>
                  </a:lnTo>
                  <a:close/>
                </a:path>
              </a:pathLst>
            </a:custGeom>
            <a:blipFill>
              <a:blip r:embed="rId4"/>
              <a:stretch>
                <a:fillRect/>
              </a:stretch>
            </a:blipFill>
          </p:spPr>
        </p:sp>
      </p:grpSp>
      <p:grpSp>
        <p:nvGrpSpPr>
          <p:cNvPr id="15" name="Group 15"/>
          <p:cNvGrpSpPr/>
          <p:nvPr/>
        </p:nvGrpSpPr>
        <p:grpSpPr>
          <a:xfrm rot="-686779">
            <a:off x="16846811" y="371843"/>
            <a:ext cx="1638007" cy="1929603"/>
            <a:chOff x="0" y="0"/>
            <a:chExt cx="2184010" cy="2572805"/>
          </a:xfrm>
        </p:grpSpPr>
        <p:sp>
          <p:nvSpPr>
            <p:cNvPr id="16" name="Freeform 16"/>
            <p:cNvSpPr/>
            <p:nvPr/>
          </p:nvSpPr>
          <p:spPr>
            <a:xfrm rot="-1145112">
              <a:off x="521795" y="155058"/>
              <a:ext cx="1328816" cy="2262689"/>
            </a:xfrm>
            <a:custGeom>
              <a:avLst/>
              <a:gdLst/>
              <a:ahLst/>
              <a:cxnLst/>
              <a:rect l="l" t="t" r="r" b="b"/>
              <a:pathLst>
                <a:path w="1328816" h="2262689">
                  <a:moveTo>
                    <a:pt x="0" y="0"/>
                  </a:moveTo>
                  <a:lnTo>
                    <a:pt x="1328815" y="0"/>
                  </a:lnTo>
                  <a:lnTo>
                    <a:pt x="1328815" y="2262689"/>
                  </a:lnTo>
                  <a:lnTo>
                    <a:pt x="0" y="2262689"/>
                  </a:lnTo>
                  <a:lnTo>
                    <a:pt x="0" y="0"/>
                  </a:lnTo>
                  <a:close/>
                </a:path>
              </a:pathLst>
            </a:custGeom>
            <a:blipFill>
              <a:blip r:embed="rId5">
                <a:alphaModFix amt="53000"/>
                <a:extLst>
                  <a:ext uri="{96DAC541-7B7A-43D3-8B79-37D633B846F1}">
                    <asvg:svgBlip xmlns:asvg="http://schemas.microsoft.com/office/drawing/2016/SVG/main" r:embed="rId6"/>
                  </a:ext>
                </a:extLst>
              </a:blip>
              <a:stretch>
                <a:fillRect/>
              </a:stretch>
            </a:blipFill>
          </p:spPr>
        </p:sp>
        <p:sp>
          <p:nvSpPr>
            <p:cNvPr id="17" name="Freeform 17"/>
            <p:cNvSpPr/>
            <p:nvPr/>
          </p:nvSpPr>
          <p:spPr>
            <a:xfrm rot="-1145112">
              <a:off x="333400" y="155058"/>
              <a:ext cx="1328816" cy="2262689"/>
            </a:xfrm>
            <a:custGeom>
              <a:avLst/>
              <a:gdLst/>
              <a:ahLst/>
              <a:cxnLst/>
              <a:rect l="l" t="t" r="r" b="b"/>
              <a:pathLst>
                <a:path w="1328816" h="2262689">
                  <a:moveTo>
                    <a:pt x="0" y="0"/>
                  </a:moveTo>
                  <a:lnTo>
                    <a:pt x="1328815" y="0"/>
                  </a:lnTo>
                  <a:lnTo>
                    <a:pt x="1328815" y="2262689"/>
                  </a:lnTo>
                  <a:lnTo>
                    <a:pt x="0" y="2262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18" name="Freeform 18"/>
          <p:cNvSpPr/>
          <p:nvPr/>
        </p:nvSpPr>
        <p:spPr>
          <a:xfrm>
            <a:off x="10641734" y="2209848"/>
            <a:ext cx="7092789" cy="5778196"/>
          </a:xfrm>
          <a:custGeom>
            <a:avLst/>
            <a:gdLst/>
            <a:ahLst/>
            <a:cxnLst/>
            <a:rect l="l" t="t" r="r" b="b"/>
            <a:pathLst>
              <a:path w="7092789" h="5778196">
                <a:moveTo>
                  <a:pt x="0" y="0"/>
                </a:moveTo>
                <a:lnTo>
                  <a:pt x="7092789" y="0"/>
                </a:lnTo>
                <a:lnTo>
                  <a:pt x="7092789" y="5778196"/>
                </a:lnTo>
                <a:lnTo>
                  <a:pt x="0" y="5778196"/>
                </a:lnTo>
                <a:lnTo>
                  <a:pt x="0" y="0"/>
                </a:lnTo>
                <a:close/>
              </a:path>
            </a:pathLst>
          </a:custGeom>
          <a:blipFill>
            <a:blip r:embed="rId9"/>
            <a:stretch>
              <a:fillRect l="-9574" t="-8873" r="-8684"/>
            </a:stretch>
          </a:blipFill>
        </p:spPr>
      </p:sp>
      <p:sp>
        <p:nvSpPr>
          <p:cNvPr id="19" name="TextBox 19"/>
          <p:cNvSpPr txBox="1"/>
          <p:nvPr/>
        </p:nvSpPr>
        <p:spPr>
          <a:xfrm>
            <a:off x="3039012" y="208890"/>
            <a:ext cx="12794591" cy="1127755"/>
          </a:xfrm>
          <a:prstGeom prst="rect">
            <a:avLst/>
          </a:prstGeom>
        </p:spPr>
        <p:txBody>
          <a:bodyPr lIns="0" tIns="0" rIns="0" bIns="0" rtlCol="0" anchor="t">
            <a:spAutoFit/>
          </a:bodyPr>
          <a:lstStyle/>
          <a:p>
            <a:pPr algn="ctr">
              <a:lnSpc>
                <a:spcPts val="9207"/>
              </a:lnSpc>
            </a:pPr>
            <a:r>
              <a:rPr lang="en-US" sz="6576">
                <a:solidFill>
                  <a:srgbClr val="2C4F74"/>
                </a:solidFill>
                <a:latin typeface="Lucidity Condensed"/>
                <a:ea typeface="Lucidity Condensed"/>
                <a:cs typeface="Lucidity Condensed"/>
                <a:sym typeface="Lucidity Condensed"/>
              </a:rPr>
              <a:t>4. Các yếu tố làm tăng nguy hiểm</a:t>
            </a:r>
          </a:p>
        </p:txBody>
      </p:sp>
      <p:sp>
        <p:nvSpPr>
          <p:cNvPr id="20" name="TextBox 20"/>
          <p:cNvSpPr txBox="1"/>
          <p:nvPr/>
        </p:nvSpPr>
        <p:spPr>
          <a:xfrm>
            <a:off x="0" y="2482278"/>
            <a:ext cx="10573025" cy="5610349"/>
          </a:xfrm>
          <a:prstGeom prst="rect">
            <a:avLst/>
          </a:prstGeom>
        </p:spPr>
        <p:txBody>
          <a:bodyPr lIns="0" tIns="0" rIns="0" bIns="0" rtlCol="0" anchor="t">
            <a:spAutoFit/>
          </a:bodyPr>
          <a:lstStyle/>
          <a:p>
            <a:pPr algn="l">
              <a:lnSpc>
                <a:spcPts val="5599"/>
              </a:lnSpc>
            </a:pPr>
            <a:endParaRPr/>
          </a:p>
          <a:p>
            <a:pPr marL="863517" lvl="1" indent="-431759" algn="l">
              <a:lnSpc>
                <a:spcPts val="5599"/>
              </a:lnSpc>
              <a:buFont typeface="Arial"/>
              <a:buChar char="•"/>
            </a:pPr>
            <a:r>
              <a:rPr lang="en-US" sz="3999">
                <a:solidFill>
                  <a:srgbClr val="000000"/>
                </a:solidFill>
                <a:latin typeface="Della Respira"/>
                <a:ea typeface="Della Respira"/>
                <a:cs typeface="Della Respira"/>
                <a:sym typeface="Della Respira"/>
              </a:rPr>
              <a:t>Trường THCS nằm cạnh trường Tiểu học → giờ cao điểm đông học sinh gấp đôi.</a:t>
            </a:r>
          </a:p>
          <a:p>
            <a:pPr marL="863517" lvl="1" indent="-431759" algn="l">
              <a:lnSpc>
                <a:spcPts val="5599"/>
              </a:lnSpc>
              <a:buFont typeface="Arial"/>
              <a:buChar char="•"/>
            </a:pPr>
            <a:r>
              <a:rPr lang="en-US" sz="3999">
                <a:solidFill>
                  <a:srgbClr val="000000"/>
                </a:solidFill>
                <a:latin typeface="Della Respira"/>
                <a:ea typeface="Della Respira"/>
                <a:cs typeface="Della Respira"/>
                <a:sym typeface="Della Respira"/>
              </a:rPr>
              <a:t>Quán tạp hóa đối diện cổng chính thường bày hàng lấn lòng lề đường.</a:t>
            </a:r>
          </a:p>
          <a:p>
            <a:pPr marL="863517" lvl="1" indent="-431759" algn="l">
              <a:lnSpc>
                <a:spcPts val="5599"/>
              </a:lnSpc>
              <a:buFont typeface="Arial"/>
              <a:buChar char="•"/>
            </a:pPr>
            <a:r>
              <a:rPr lang="en-US" sz="3999">
                <a:solidFill>
                  <a:srgbClr val="000000"/>
                </a:solidFill>
                <a:latin typeface="Della Respira"/>
                <a:ea typeface="Della Respira"/>
                <a:cs typeface="Della Respira"/>
                <a:sym typeface="Della Respira"/>
              </a:rPr>
              <a:t>Phụ huynh không tuân thủ quy định dừng đỗ</a:t>
            </a:r>
          </a:p>
          <a:p>
            <a:pPr algn="l">
              <a:lnSpc>
                <a:spcPts val="5599"/>
              </a:lnSpc>
            </a:pPr>
            <a:endParaRPr lang="en-US" sz="3999">
              <a:solidFill>
                <a:srgbClr val="000000"/>
              </a:solidFill>
              <a:latin typeface="Della Respira"/>
              <a:ea typeface="Della Respira"/>
              <a:cs typeface="Della Respira"/>
              <a:sym typeface="Della Respira"/>
            </a:endParaRPr>
          </a:p>
        </p:txBody>
      </p:sp>
      <p:sp>
        <p:nvSpPr>
          <p:cNvPr id="21" name="TextBox 21"/>
          <p:cNvSpPr txBox="1"/>
          <p:nvPr/>
        </p:nvSpPr>
        <p:spPr>
          <a:xfrm>
            <a:off x="0" y="6887552"/>
            <a:ext cx="11372892" cy="2728553"/>
          </a:xfrm>
          <a:prstGeom prst="rect">
            <a:avLst/>
          </a:prstGeom>
        </p:spPr>
        <p:txBody>
          <a:bodyPr lIns="0" tIns="0" rIns="0" bIns="0" rtlCol="0" anchor="t">
            <a:spAutoFit/>
          </a:bodyPr>
          <a:lstStyle/>
          <a:p>
            <a:pPr algn="l">
              <a:lnSpc>
                <a:spcPts val="5487"/>
              </a:lnSpc>
            </a:pPr>
            <a:endParaRPr/>
          </a:p>
          <a:p>
            <a:pPr marL="846223" lvl="1" indent="-423111" algn="l">
              <a:lnSpc>
                <a:spcPts val="5487"/>
              </a:lnSpc>
              <a:buFont typeface="Arial"/>
              <a:buChar char="•"/>
            </a:pPr>
            <a:r>
              <a:rPr lang="en-US" sz="3919">
                <a:solidFill>
                  <a:srgbClr val="000000"/>
                </a:solidFill>
                <a:latin typeface="Della Respira"/>
                <a:ea typeface="Della Respira"/>
                <a:cs typeface="Della Respira"/>
                <a:sym typeface="Della Respira"/>
              </a:rPr>
              <a:t>Không có phân luồng giao thông rõ ràng.</a:t>
            </a:r>
          </a:p>
          <a:p>
            <a:pPr marL="846223" lvl="1" indent="-423111" algn="l">
              <a:lnSpc>
                <a:spcPts val="5487"/>
              </a:lnSpc>
              <a:buFont typeface="Arial"/>
              <a:buChar char="•"/>
            </a:pPr>
            <a:r>
              <a:rPr lang="en-US" sz="3919">
                <a:solidFill>
                  <a:srgbClr val="000000"/>
                </a:solidFill>
                <a:latin typeface="Della Respira"/>
                <a:ea typeface="Della Respira"/>
                <a:cs typeface="Della Respira"/>
                <a:sym typeface="Della Respira"/>
              </a:rPr>
              <a:t>Không có lực lượng điều tiết vào giờ cao điểm.</a:t>
            </a:r>
          </a:p>
          <a:p>
            <a:pPr algn="l">
              <a:lnSpc>
                <a:spcPts val="5487"/>
              </a:lnSpc>
            </a:pPr>
            <a:endParaRPr lang="en-US" sz="3919">
              <a:solidFill>
                <a:srgbClr val="000000"/>
              </a:solidFill>
              <a:latin typeface="Della Respira"/>
              <a:ea typeface="Della Respira"/>
              <a:cs typeface="Della Respira"/>
              <a:sym typeface="Della Respira"/>
            </a:endParaRPr>
          </a:p>
        </p:txBody>
      </p:sp>
      <p:sp>
        <p:nvSpPr>
          <p:cNvPr id="22" name="TextBox 22"/>
          <p:cNvSpPr txBox="1"/>
          <p:nvPr/>
        </p:nvSpPr>
        <p:spPr>
          <a:xfrm>
            <a:off x="12136726" y="8645339"/>
            <a:ext cx="4102806" cy="657478"/>
          </a:xfrm>
          <a:prstGeom prst="rect">
            <a:avLst/>
          </a:prstGeom>
        </p:spPr>
        <p:txBody>
          <a:bodyPr lIns="0" tIns="0" rIns="0" bIns="0" rtlCol="0" anchor="t">
            <a:spAutoFit/>
          </a:bodyPr>
          <a:lstStyle/>
          <a:p>
            <a:pPr algn="l">
              <a:lnSpc>
                <a:spcPts val="5487"/>
              </a:lnSpc>
            </a:pPr>
            <a:r>
              <a:rPr lang="en-US" sz="3919">
                <a:solidFill>
                  <a:srgbClr val="000000"/>
                </a:solidFill>
                <a:latin typeface="Della Respira"/>
                <a:ea typeface="Della Respira"/>
                <a:cs typeface="Della Respira"/>
                <a:sym typeface="Della Respira"/>
              </a:rPr>
              <a:t>(một số hình ảnh)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45733" y="3553137"/>
            <a:ext cx="12770776" cy="7214442"/>
            <a:chOff x="0" y="0"/>
            <a:chExt cx="684923" cy="386925"/>
          </a:xfrm>
        </p:grpSpPr>
        <p:sp>
          <p:nvSpPr>
            <p:cNvPr id="4" name="Freeform 4"/>
            <p:cNvSpPr/>
            <p:nvPr/>
          </p:nvSpPr>
          <p:spPr>
            <a:xfrm>
              <a:off x="0" y="0"/>
              <a:ext cx="684923" cy="386925"/>
            </a:xfrm>
            <a:custGeom>
              <a:avLst/>
              <a:gdLst/>
              <a:ahLst/>
              <a:cxnLst/>
              <a:rect l="l" t="t" r="r" b="b"/>
              <a:pathLst>
                <a:path w="684923" h="386925">
                  <a:moveTo>
                    <a:pt x="0" y="0"/>
                  </a:moveTo>
                  <a:lnTo>
                    <a:pt x="684923" y="0"/>
                  </a:lnTo>
                  <a:lnTo>
                    <a:pt x="684923" y="386925"/>
                  </a:lnTo>
                  <a:lnTo>
                    <a:pt x="0" y="386925"/>
                  </a:lnTo>
                  <a:close/>
                </a:path>
              </a:pathLst>
            </a:custGeom>
            <a:solidFill>
              <a:srgbClr val="FFEABB"/>
            </a:solidFill>
          </p:spPr>
        </p:sp>
        <p:sp>
          <p:nvSpPr>
            <p:cNvPr id="5" name="TextBox 5"/>
            <p:cNvSpPr txBox="1"/>
            <p:nvPr/>
          </p:nvSpPr>
          <p:spPr>
            <a:xfrm>
              <a:off x="0" y="-38100"/>
              <a:ext cx="684923" cy="4250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70933" y="-22097878"/>
            <a:ext cx="17407207" cy="22281225"/>
            <a:chOff x="0" y="0"/>
            <a:chExt cx="635000" cy="812800"/>
          </a:xfrm>
        </p:grpSpPr>
        <p:sp>
          <p:nvSpPr>
            <p:cNvPr id="7" name="Freeform 7"/>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000000">
                <a:alpha val="52941"/>
              </a:srgbClr>
            </a:solidFill>
          </p:spPr>
        </p:sp>
        <p:sp>
          <p:nvSpPr>
            <p:cNvPr id="8" name="TextBox 8"/>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70933" y="-20084276"/>
            <a:ext cx="18061903" cy="23370014"/>
            <a:chOff x="0" y="0"/>
            <a:chExt cx="635000" cy="821617"/>
          </a:xfrm>
        </p:grpSpPr>
        <p:sp>
          <p:nvSpPr>
            <p:cNvPr id="10" name="Freeform 10"/>
            <p:cNvSpPr/>
            <p:nvPr/>
          </p:nvSpPr>
          <p:spPr>
            <a:xfrm>
              <a:off x="0" y="0"/>
              <a:ext cx="635000" cy="821617"/>
            </a:xfrm>
            <a:custGeom>
              <a:avLst/>
              <a:gdLst/>
              <a:ahLst/>
              <a:cxnLst/>
              <a:rect l="l" t="t" r="r" b="b"/>
              <a:pathLst>
                <a:path w="635000" h="821617">
                  <a:moveTo>
                    <a:pt x="635000" y="0"/>
                  </a:moveTo>
                  <a:lnTo>
                    <a:pt x="635000" y="707317"/>
                  </a:lnTo>
                  <a:lnTo>
                    <a:pt x="317500" y="821617"/>
                  </a:lnTo>
                  <a:lnTo>
                    <a:pt x="0" y="707317"/>
                  </a:lnTo>
                  <a:lnTo>
                    <a:pt x="0" y="0"/>
                  </a:lnTo>
                  <a:lnTo>
                    <a:pt x="635000" y="0"/>
                  </a:lnTo>
                  <a:close/>
                </a:path>
              </a:pathLst>
            </a:custGeom>
            <a:solidFill>
              <a:srgbClr val="FFEABB"/>
            </a:solidFill>
          </p:spPr>
        </p:sp>
        <p:sp>
          <p:nvSpPr>
            <p:cNvPr id="11" name="TextBox 11"/>
            <p:cNvSpPr txBox="1"/>
            <p:nvPr/>
          </p:nvSpPr>
          <p:spPr>
            <a:xfrm>
              <a:off x="0" y="-38100"/>
              <a:ext cx="635000" cy="74541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8603610">
            <a:off x="13254151" y="2106572"/>
            <a:ext cx="1662539" cy="2192797"/>
          </a:xfrm>
          <a:custGeom>
            <a:avLst/>
            <a:gdLst/>
            <a:ahLst/>
            <a:cxnLst/>
            <a:rect l="l" t="t" r="r" b="b"/>
            <a:pathLst>
              <a:path w="1662539" h="2192797">
                <a:moveTo>
                  <a:pt x="0" y="0"/>
                </a:moveTo>
                <a:lnTo>
                  <a:pt x="1662539" y="0"/>
                </a:lnTo>
                <a:lnTo>
                  <a:pt x="1662539" y="2192797"/>
                </a:lnTo>
                <a:lnTo>
                  <a:pt x="0" y="2192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987410">
            <a:off x="501132" y="1772817"/>
            <a:ext cx="2379956" cy="917365"/>
          </a:xfrm>
          <a:custGeom>
            <a:avLst/>
            <a:gdLst/>
            <a:ahLst/>
            <a:cxnLst/>
            <a:rect l="l" t="t" r="r" b="b"/>
            <a:pathLst>
              <a:path w="2379956" h="917365">
                <a:moveTo>
                  <a:pt x="0" y="0"/>
                </a:moveTo>
                <a:lnTo>
                  <a:pt x="2379956" y="0"/>
                </a:lnTo>
                <a:lnTo>
                  <a:pt x="2379956" y="917364"/>
                </a:lnTo>
                <a:lnTo>
                  <a:pt x="0" y="9173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rot="-334442">
            <a:off x="15170790" y="796357"/>
            <a:ext cx="2379956" cy="917365"/>
          </a:xfrm>
          <a:custGeom>
            <a:avLst/>
            <a:gdLst/>
            <a:ahLst/>
            <a:cxnLst/>
            <a:rect l="l" t="t" r="r" b="b"/>
            <a:pathLst>
              <a:path w="2379956" h="917365">
                <a:moveTo>
                  <a:pt x="0" y="0"/>
                </a:moveTo>
                <a:lnTo>
                  <a:pt x="2379956" y="0"/>
                </a:lnTo>
                <a:lnTo>
                  <a:pt x="2379956" y="917365"/>
                </a:lnTo>
                <a:lnTo>
                  <a:pt x="0" y="917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12525043" y="4044490"/>
            <a:ext cx="5762957" cy="5213810"/>
          </a:xfrm>
          <a:custGeom>
            <a:avLst/>
            <a:gdLst/>
            <a:ahLst/>
            <a:cxnLst/>
            <a:rect l="l" t="t" r="r" b="b"/>
            <a:pathLst>
              <a:path w="5762957" h="5213810">
                <a:moveTo>
                  <a:pt x="0" y="0"/>
                </a:moveTo>
                <a:lnTo>
                  <a:pt x="5762957" y="0"/>
                </a:lnTo>
                <a:lnTo>
                  <a:pt x="5762957" y="5213810"/>
                </a:lnTo>
                <a:lnTo>
                  <a:pt x="0" y="5213810"/>
                </a:lnTo>
                <a:lnTo>
                  <a:pt x="0" y="0"/>
                </a:lnTo>
                <a:close/>
              </a:path>
            </a:pathLst>
          </a:custGeom>
          <a:blipFill>
            <a:blip r:embed="rId7"/>
            <a:stretch>
              <a:fillRect l="-19848" r="-779"/>
            </a:stretch>
          </a:blipFill>
        </p:spPr>
      </p:sp>
      <p:sp>
        <p:nvSpPr>
          <p:cNvPr id="16" name="TextBox 16"/>
          <p:cNvSpPr txBox="1"/>
          <p:nvPr/>
        </p:nvSpPr>
        <p:spPr>
          <a:xfrm>
            <a:off x="2553589" y="-139259"/>
            <a:ext cx="12089055" cy="2636197"/>
          </a:xfrm>
          <a:prstGeom prst="rect">
            <a:avLst/>
          </a:prstGeom>
        </p:spPr>
        <p:txBody>
          <a:bodyPr lIns="0" tIns="0" rIns="0" bIns="0" rtlCol="0" anchor="t">
            <a:spAutoFit/>
          </a:bodyPr>
          <a:lstStyle/>
          <a:p>
            <a:pPr algn="ctr">
              <a:lnSpc>
                <a:spcPts val="10608"/>
              </a:lnSpc>
            </a:pPr>
            <a:r>
              <a:rPr lang="en-US" sz="7577">
                <a:solidFill>
                  <a:srgbClr val="2C4F74"/>
                </a:solidFill>
                <a:latin typeface="Times New Roman" panose="02020603050405020304" pitchFamily="18" charset="0"/>
                <a:ea typeface="Lucidity Condensed"/>
                <a:cs typeface="Times New Roman" panose="02020603050405020304" pitchFamily="18" charset="0"/>
                <a:sym typeface="Lucidity Condensed"/>
              </a:rPr>
              <a:t>iii. thực trạng mất an toàn giao thông</a:t>
            </a:r>
          </a:p>
        </p:txBody>
      </p:sp>
      <p:sp>
        <p:nvSpPr>
          <p:cNvPr id="17" name="TextBox 17"/>
          <p:cNvSpPr txBox="1"/>
          <p:nvPr/>
        </p:nvSpPr>
        <p:spPr>
          <a:xfrm>
            <a:off x="462565" y="3476937"/>
            <a:ext cx="12062478" cy="7445810"/>
          </a:xfrm>
          <a:prstGeom prst="rect">
            <a:avLst/>
          </a:prstGeom>
        </p:spPr>
        <p:txBody>
          <a:bodyPr lIns="0" tIns="0" rIns="0" bIns="0" rtlCol="0" anchor="t">
            <a:spAutoFit/>
          </a:bodyPr>
          <a:lstStyle/>
          <a:p>
            <a:pPr algn="l">
              <a:lnSpc>
                <a:spcPts val="5353"/>
              </a:lnSpc>
            </a:pPr>
            <a:r>
              <a:rPr lang="en-US" sz="3824" u="sng">
                <a:solidFill>
                  <a:srgbClr val="000000"/>
                </a:solidFill>
                <a:latin typeface="Della Respira"/>
                <a:ea typeface="Della Respira"/>
                <a:cs typeface="Della Respira"/>
                <a:sym typeface="Della Respira"/>
              </a:rPr>
              <a:t>1. Tình trạng thường gặp</a:t>
            </a:r>
          </a:p>
          <a:p>
            <a:pPr marL="825617" lvl="1" indent="-412808" algn="l">
              <a:lnSpc>
                <a:spcPts val="5353"/>
              </a:lnSpc>
              <a:buFont typeface="Arial"/>
              <a:buChar char="•"/>
            </a:pPr>
            <a:r>
              <a:rPr lang="en-US" sz="3824">
                <a:solidFill>
                  <a:srgbClr val="000000"/>
                </a:solidFill>
                <a:latin typeface="Della Respira"/>
                <a:ea typeface="Della Respira"/>
                <a:cs typeface="Della Respira"/>
                <a:sym typeface="Della Respira"/>
              </a:rPr>
              <a:t>Học sinh băng qua quốc lộ không theo hàng, không theo lối đi an toàn.</a:t>
            </a:r>
          </a:p>
          <a:p>
            <a:pPr marL="825617" lvl="1" indent="-412808" algn="l">
              <a:lnSpc>
                <a:spcPts val="5353"/>
              </a:lnSpc>
              <a:buFont typeface="Arial"/>
              <a:buChar char="•"/>
            </a:pPr>
            <a:r>
              <a:rPr lang="en-US" sz="3824">
                <a:solidFill>
                  <a:srgbClr val="000000"/>
                </a:solidFill>
                <a:latin typeface="Della Respira"/>
                <a:ea typeface="Della Respira"/>
                <a:cs typeface="Della Respira"/>
                <a:sym typeface="Della Respira"/>
              </a:rPr>
              <a:t>Xe tải hoặc ô tô lớn phanh gấp khi gặp học sinh → nguy cơ tai nạn nghiêm trọng.</a:t>
            </a:r>
          </a:p>
          <a:p>
            <a:pPr marL="825617" lvl="1" indent="-412808" algn="l">
              <a:lnSpc>
                <a:spcPts val="5353"/>
              </a:lnSpc>
              <a:buFont typeface="Arial"/>
              <a:buChar char="•"/>
            </a:pPr>
            <a:r>
              <a:rPr lang="en-US" sz="3824">
                <a:solidFill>
                  <a:srgbClr val="000000"/>
                </a:solidFill>
                <a:latin typeface="Della Respira"/>
                <a:ea typeface="Della Respira"/>
                <a:cs typeface="Della Respira"/>
                <a:sym typeface="Della Respira"/>
              </a:rPr>
              <a:t>Học sinh chen nhau mua đồ ăn → tràn ra đường.</a:t>
            </a:r>
          </a:p>
          <a:p>
            <a:pPr marL="825617" lvl="1" indent="-412808" algn="l">
              <a:lnSpc>
                <a:spcPts val="5353"/>
              </a:lnSpc>
              <a:buFont typeface="Arial"/>
              <a:buChar char="•"/>
            </a:pPr>
            <a:r>
              <a:rPr lang="en-US" sz="3824">
                <a:solidFill>
                  <a:srgbClr val="000000"/>
                </a:solidFill>
                <a:latin typeface="Della Respira"/>
                <a:ea typeface="Della Respira"/>
                <a:cs typeface="Della Respira"/>
                <a:sym typeface="Della Respira"/>
              </a:rPr>
              <a:t>Xe máy phụ huynh dựng ngay trước cổng → chiếm hết lối thoát hiểm.</a:t>
            </a:r>
          </a:p>
          <a:p>
            <a:pPr marL="825617" lvl="1" indent="-412808" algn="l">
              <a:lnSpc>
                <a:spcPts val="5353"/>
              </a:lnSpc>
              <a:buFont typeface="Arial"/>
              <a:buChar char="•"/>
            </a:pPr>
            <a:r>
              <a:rPr lang="en-US" sz="3824">
                <a:solidFill>
                  <a:srgbClr val="000000"/>
                </a:solidFill>
                <a:latin typeface="Della Respira"/>
                <a:ea typeface="Della Respira"/>
                <a:cs typeface="Della Respira"/>
                <a:sym typeface="Della Respira"/>
              </a:rPr>
              <a:t>Tắc đường 10–20 phút mỗi sáng/chiều.</a:t>
            </a:r>
          </a:p>
          <a:p>
            <a:pPr marL="825617" lvl="1" indent="-412808" algn="l">
              <a:lnSpc>
                <a:spcPts val="5353"/>
              </a:lnSpc>
              <a:buFont typeface="Arial"/>
              <a:buChar char="•"/>
            </a:pPr>
            <a:r>
              <a:rPr lang="en-US" sz="3824">
                <a:solidFill>
                  <a:srgbClr val="000000"/>
                </a:solidFill>
                <a:latin typeface="Della Respira"/>
                <a:ea typeface="Della Respira"/>
                <a:cs typeface="Della Respira"/>
                <a:sym typeface="Della Respira"/>
              </a:rPr>
              <a:t>Nhiều vụ va chạm nhỏ giữa xe – người.</a:t>
            </a:r>
          </a:p>
          <a:p>
            <a:pPr algn="l">
              <a:lnSpc>
                <a:spcPts val="5353"/>
              </a:lnSpc>
            </a:pPr>
            <a:endParaRPr lang="en-US" sz="3824">
              <a:solidFill>
                <a:srgbClr val="000000"/>
              </a:solidFill>
              <a:latin typeface="Della Respira"/>
              <a:ea typeface="Della Respira"/>
              <a:cs typeface="Della Respira"/>
              <a:sym typeface="Della Respira"/>
            </a:endParaRPr>
          </a:p>
        </p:txBody>
      </p:sp>
      <p:sp>
        <p:nvSpPr>
          <p:cNvPr id="18" name="TextBox 18"/>
          <p:cNvSpPr txBox="1"/>
          <p:nvPr/>
        </p:nvSpPr>
        <p:spPr>
          <a:xfrm>
            <a:off x="14085420" y="9432998"/>
            <a:ext cx="2847659" cy="854002"/>
          </a:xfrm>
          <a:prstGeom prst="rect">
            <a:avLst/>
          </a:prstGeom>
        </p:spPr>
        <p:txBody>
          <a:bodyPr lIns="0" tIns="0" rIns="0" bIns="0" rtlCol="0" anchor="t">
            <a:spAutoFit/>
          </a:bodyPr>
          <a:lstStyle/>
          <a:p>
            <a:pPr algn="l">
              <a:lnSpc>
                <a:spcPts val="6983"/>
              </a:lnSpc>
            </a:pPr>
            <a:r>
              <a:rPr lang="en-US" sz="4988" u="sng">
                <a:solidFill>
                  <a:srgbClr val="000000"/>
                </a:solidFill>
                <a:latin typeface="Della Respira"/>
                <a:ea typeface="Della Respira"/>
                <a:cs typeface="Della Respira"/>
                <a:sym typeface="Della Respira"/>
              </a:rPr>
              <a:t>hình ảnh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4"/>
            <a:stretch>
              <a:fillRect t="-12888" b="-12888"/>
            </a:stretch>
          </a:blipFill>
        </p:spPr>
      </p:sp>
      <p:grpSp>
        <p:nvGrpSpPr>
          <p:cNvPr id="3" name="Group 3"/>
          <p:cNvGrpSpPr/>
          <p:nvPr/>
        </p:nvGrpSpPr>
        <p:grpSpPr>
          <a:xfrm>
            <a:off x="2026334" y="691006"/>
            <a:ext cx="14235332" cy="8567294"/>
            <a:chOff x="0" y="0"/>
            <a:chExt cx="18980442" cy="11423059"/>
          </a:xfrm>
        </p:grpSpPr>
        <p:grpSp>
          <p:nvGrpSpPr>
            <p:cNvPr id="4" name="Group 4"/>
            <p:cNvGrpSpPr/>
            <p:nvPr/>
          </p:nvGrpSpPr>
          <p:grpSpPr>
            <a:xfrm>
              <a:off x="377928" y="476208"/>
              <a:ext cx="18602514" cy="10946851"/>
              <a:chOff x="0" y="0"/>
              <a:chExt cx="4308248" cy="2535235"/>
            </a:xfrm>
          </p:grpSpPr>
          <p:sp>
            <p:nvSpPr>
              <p:cNvPr id="5" name="Freeform 5"/>
              <p:cNvSpPr/>
              <p:nvPr/>
            </p:nvSpPr>
            <p:spPr>
              <a:xfrm>
                <a:off x="0" y="0"/>
                <a:ext cx="4308248" cy="2535236"/>
              </a:xfrm>
              <a:custGeom>
                <a:avLst/>
                <a:gdLst/>
                <a:ahLst/>
                <a:cxnLst/>
                <a:rect l="l" t="t" r="r" b="b"/>
                <a:pathLst>
                  <a:path w="4308248" h="2535236">
                    <a:moveTo>
                      <a:pt x="28300" y="0"/>
                    </a:moveTo>
                    <a:lnTo>
                      <a:pt x="4279948" y="0"/>
                    </a:lnTo>
                    <a:cubicBezTo>
                      <a:pt x="4287454" y="0"/>
                      <a:pt x="4294652" y="2982"/>
                      <a:pt x="4299959" y="8289"/>
                    </a:cubicBezTo>
                    <a:cubicBezTo>
                      <a:pt x="4305267" y="13596"/>
                      <a:pt x="4308248" y="20794"/>
                      <a:pt x="4308248" y="28300"/>
                    </a:cubicBezTo>
                    <a:lnTo>
                      <a:pt x="4308248" y="2506936"/>
                    </a:lnTo>
                    <a:cubicBezTo>
                      <a:pt x="4308248" y="2522565"/>
                      <a:pt x="4295578" y="2535236"/>
                      <a:pt x="4279948" y="2535236"/>
                    </a:cubicBezTo>
                    <a:lnTo>
                      <a:pt x="28300" y="2535236"/>
                    </a:lnTo>
                    <a:cubicBezTo>
                      <a:pt x="12670" y="2535236"/>
                      <a:pt x="0" y="2522565"/>
                      <a:pt x="0" y="2506936"/>
                    </a:cubicBezTo>
                    <a:lnTo>
                      <a:pt x="0" y="28300"/>
                    </a:lnTo>
                    <a:cubicBezTo>
                      <a:pt x="0" y="12670"/>
                      <a:pt x="12670" y="0"/>
                      <a:pt x="28300" y="0"/>
                    </a:cubicBezTo>
                    <a:close/>
                  </a:path>
                </a:pathLst>
              </a:custGeom>
              <a:solidFill>
                <a:srgbClr val="000000">
                  <a:alpha val="52941"/>
                </a:srgbClr>
              </a:solidFill>
            </p:spPr>
          </p:sp>
          <p:sp>
            <p:nvSpPr>
              <p:cNvPr id="6" name="TextBox 6"/>
              <p:cNvSpPr txBox="1"/>
              <p:nvPr/>
            </p:nvSpPr>
            <p:spPr>
              <a:xfrm>
                <a:off x="0" y="-38100"/>
                <a:ext cx="4308248" cy="2573335"/>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0" y="0"/>
              <a:ext cx="18602514" cy="10946851"/>
              <a:chOff x="0" y="0"/>
              <a:chExt cx="4308248" cy="2535235"/>
            </a:xfrm>
          </p:grpSpPr>
          <p:sp>
            <p:nvSpPr>
              <p:cNvPr id="8" name="Freeform 8"/>
              <p:cNvSpPr/>
              <p:nvPr/>
            </p:nvSpPr>
            <p:spPr>
              <a:xfrm>
                <a:off x="0" y="0"/>
                <a:ext cx="4308248" cy="2535236"/>
              </a:xfrm>
              <a:custGeom>
                <a:avLst/>
                <a:gdLst/>
                <a:ahLst/>
                <a:cxnLst/>
                <a:rect l="l" t="t" r="r" b="b"/>
                <a:pathLst>
                  <a:path w="4308248" h="2535236">
                    <a:moveTo>
                      <a:pt x="28300" y="0"/>
                    </a:moveTo>
                    <a:lnTo>
                      <a:pt x="4279948" y="0"/>
                    </a:lnTo>
                    <a:cubicBezTo>
                      <a:pt x="4287454" y="0"/>
                      <a:pt x="4294652" y="2982"/>
                      <a:pt x="4299959" y="8289"/>
                    </a:cubicBezTo>
                    <a:cubicBezTo>
                      <a:pt x="4305267" y="13596"/>
                      <a:pt x="4308248" y="20794"/>
                      <a:pt x="4308248" y="28300"/>
                    </a:cubicBezTo>
                    <a:lnTo>
                      <a:pt x="4308248" y="2506936"/>
                    </a:lnTo>
                    <a:cubicBezTo>
                      <a:pt x="4308248" y="2522565"/>
                      <a:pt x="4295578" y="2535236"/>
                      <a:pt x="4279948" y="2535236"/>
                    </a:cubicBezTo>
                    <a:lnTo>
                      <a:pt x="28300" y="2535236"/>
                    </a:lnTo>
                    <a:cubicBezTo>
                      <a:pt x="12670" y="2535236"/>
                      <a:pt x="0" y="2522565"/>
                      <a:pt x="0" y="2506936"/>
                    </a:cubicBezTo>
                    <a:lnTo>
                      <a:pt x="0" y="28300"/>
                    </a:lnTo>
                    <a:cubicBezTo>
                      <a:pt x="0" y="12670"/>
                      <a:pt x="12670" y="0"/>
                      <a:pt x="28300" y="0"/>
                    </a:cubicBezTo>
                    <a:close/>
                  </a:path>
                </a:pathLst>
              </a:custGeom>
              <a:solidFill>
                <a:srgbClr val="FFEABB"/>
              </a:solidFill>
            </p:spPr>
          </p:sp>
          <p:sp>
            <p:nvSpPr>
              <p:cNvPr id="9" name="TextBox 9"/>
              <p:cNvSpPr txBox="1"/>
              <p:nvPr/>
            </p:nvSpPr>
            <p:spPr>
              <a:xfrm>
                <a:off x="0" y="-38100"/>
                <a:ext cx="4308248" cy="2573335"/>
              </a:xfrm>
              <a:prstGeom prst="rect">
                <a:avLst/>
              </a:prstGeom>
            </p:spPr>
            <p:txBody>
              <a:bodyPr lIns="43328" tIns="43328" rIns="43328" bIns="43328" rtlCol="0" anchor="ctr"/>
              <a:lstStyle/>
              <a:p>
                <a:pPr algn="ctr">
                  <a:lnSpc>
                    <a:spcPts val="2659"/>
                  </a:lnSpc>
                  <a:spcBef>
                    <a:spcPct val="0"/>
                  </a:spcBef>
                </a:pPr>
                <a:endParaRPr/>
              </a:p>
            </p:txBody>
          </p:sp>
        </p:grpSp>
      </p:grpSp>
      <p:sp>
        <p:nvSpPr>
          <p:cNvPr id="10" name="Freeform 10"/>
          <p:cNvSpPr/>
          <p:nvPr/>
        </p:nvSpPr>
        <p:spPr>
          <a:xfrm rot="-1373027">
            <a:off x="-45420" y="7455427"/>
            <a:ext cx="3533064" cy="3246003"/>
          </a:xfrm>
          <a:custGeom>
            <a:avLst/>
            <a:gdLst/>
            <a:ahLst/>
            <a:cxnLst/>
            <a:rect l="l" t="t" r="r" b="b"/>
            <a:pathLst>
              <a:path w="3533064" h="3246003">
                <a:moveTo>
                  <a:pt x="0" y="0"/>
                </a:moveTo>
                <a:lnTo>
                  <a:pt x="3533064" y="0"/>
                </a:lnTo>
                <a:lnTo>
                  <a:pt x="3533064" y="3246003"/>
                </a:lnTo>
                <a:lnTo>
                  <a:pt x="0" y="3246003"/>
                </a:lnTo>
                <a:lnTo>
                  <a:pt x="0" y="0"/>
                </a:lnTo>
                <a:close/>
              </a:path>
            </a:pathLst>
          </a:custGeom>
          <a:blipFill>
            <a:blip r:embed="rId5">
              <a:alphaModFix amt="53000"/>
            </a:blip>
            <a:stretch>
              <a:fillRect/>
            </a:stretch>
          </a:blipFill>
        </p:spPr>
      </p:sp>
      <p:sp>
        <p:nvSpPr>
          <p:cNvPr id="11" name="Freeform 11"/>
          <p:cNvSpPr/>
          <p:nvPr/>
        </p:nvSpPr>
        <p:spPr>
          <a:xfrm rot="-1360009">
            <a:off x="39397" y="7533353"/>
            <a:ext cx="3363430" cy="3090152"/>
          </a:xfrm>
          <a:custGeom>
            <a:avLst/>
            <a:gdLst/>
            <a:ahLst/>
            <a:cxnLst/>
            <a:rect l="l" t="t" r="r" b="b"/>
            <a:pathLst>
              <a:path w="3363430" h="3090152">
                <a:moveTo>
                  <a:pt x="0" y="0"/>
                </a:moveTo>
                <a:lnTo>
                  <a:pt x="3363430" y="0"/>
                </a:lnTo>
                <a:lnTo>
                  <a:pt x="3363430" y="3090151"/>
                </a:lnTo>
                <a:lnTo>
                  <a:pt x="0" y="3090151"/>
                </a:lnTo>
                <a:lnTo>
                  <a:pt x="0" y="0"/>
                </a:lnTo>
                <a:close/>
              </a:path>
            </a:pathLst>
          </a:custGeom>
          <a:blipFill>
            <a:blip r:embed="rId6"/>
            <a:stretch>
              <a:fillRect/>
            </a:stretch>
          </a:blipFill>
        </p:spPr>
      </p:sp>
      <p:sp>
        <p:nvSpPr>
          <p:cNvPr id="12" name="Freeform 12"/>
          <p:cNvSpPr/>
          <p:nvPr/>
        </p:nvSpPr>
        <p:spPr>
          <a:xfrm rot="-1667920">
            <a:off x="15391412" y="543019"/>
            <a:ext cx="3735776" cy="3592582"/>
          </a:xfrm>
          <a:custGeom>
            <a:avLst/>
            <a:gdLst/>
            <a:ahLst/>
            <a:cxnLst/>
            <a:rect l="l" t="t" r="r" b="b"/>
            <a:pathLst>
              <a:path w="3735776" h="3592582">
                <a:moveTo>
                  <a:pt x="0" y="0"/>
                </a:moveTo>
                <a:lnTo>
                  <a:pt x="3735776" y="0"/>
                </a:lnTo>
                <a:lnTo>
                  <a:pt x="3735776" y="3592582"/>
                </a:lnTo>
                <a:lnTo>
                  <a:pt x="0" y="3592582"/>
                </a:lnTo>
                <a:lnTo>
                  <a:pt x="0" y="0"/>
                </a:lnTo>
                <a:close/>
              </a:path>
            </a:pathLst>
          </a:custGeom>
          <a:blipFill>
            <a:blip r:embed="rId7"/>
            <a:stretch>
              <a:fillRect/>
            </a:stretch>
          </a:blipFill>
        </p:spPr>
      </p:sp>
      <p:pic>
        <p:nvPicPr>
          <p:cNvPr id="13" name="Picture 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2724304" y="1159912"/>
            <a:ext cx="12940452" cy="7279004"/>
          </a:xfrm>
          <a:prstGeom prst="rect">
            <a:avLst/>
          </a:prstGeom>
        </p:spPr>
      </p:pic>
      <p:sp>
        <p:nvSpPr>
          <p:cNvPr id="14" name="TextBox 14"/>
          <p:cNvSpPr txBox="1"/>
          <p:nvPr/>
        </p:nvSpPr>
        <p:spPr>
          <a:xfrm>
            <a:off x="8367471" y="9163050"/>
            <a:ext cx="2690018" cy="873814"/>
          </a:xfrm>
          <a:prstGeom prst="rect">
            <a:avLst/>
          </a:prstGeom>
        </p:spPr>
        <p:txBody>
          <a:bodyPr lIns="0" tIns="0" rIns="0" bIns="0" rtlCol="0" anchor="t">
            <a:spAutoFit/>
          </a:bodyPr>
          <a:lstStyle/>
          <a:p>
            <a:pPr algn="just">
              <a:lnSpc>
                <a:spcPts val="7209"/>
              </a:lnSpc>
            </a:pPr>
            <a:r>
              <a:rPr lang="en-US" sz="5149">
                <a:solidFill>
                  <a:srgbClr val="3A3C11"/>
                </a:solidFill>
                <a:latin typeface="Della Respira"/>
                <a:ea typeface="Della Respira"/>
                <a:cs typeface="Della Respira"/>
                <a:sym typeface="Della Respira"/>
              </a:rPr>
              <a:t>video</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6616554" y="1107844"/>
            <a:ext cx="17243446" cy="1652326"/>
            <a:chOff x="0" y="0"/>
            <a:chExt cx="5324660" cy="510227"/>
          </a:xfrm>
        </p:grpSpPr>
        <p:sp>
          <p:nvSpPr>
            <p:cNvPr id="4" name="Freeform 4"/>
            <p:cNvSpPr/>
            <p:nvPr/>
          </p:nvSpPr>
          <p:spPr>
            <a:xfrm>
              <a:off x="0" y="0"/>
              <a:ext cx="5324660" cy="510227"/>
            </a:xfrm>
            <a:custGeom>
              <a:avLst/>
              <a:gdLst/>
              <a:ahLst/>
              <a:cxnLst/>
              <a:rect l="l" t="t" r="r" b="b"/>
              <a:pathLst>
                <a:path w="5324660" h="510227">
                  <a:moveTo>
                    <a:pt x="22898" y="0"/>
                  </a:moveTo>
                  <a:lnTo>
                    <a:pt x="5301762" y="0"/>
                  </a:lnTo>
                  <a:cubicBezTo>
                    <a:pt x="5314409" y="0"/>
                    <a:pt x="5324660" y="10252"/>
                    <a:pt x="5324660" y="22898"/>
                  </a:cubicBezTo>
                  <a:lnTo>
                    <a:pt x="5324660" y="487329"/>
                  </a:lnTo>
                  <a:cubicBezTo>
                    <a:pt x="5324660" y="493402"/>
                    <a:pt x="5322248" y="499226"/>
                    <a:pt x="5317954" y="503520"/>
                  </a:cubicBezTo>
                  <a:cubicBezTo>
                    <a:pt x="5313659" y="507815"/>
                    <a:pt x="5307835" y="510227"/>
                    <a:pt x="5301762" y="510227"/>
                  </a:cubicBezTo>
                  <a:lnTo>
                    <a:pt x="22898" y="510227"/>
                  </a:lnTo>
                  <a:cubicBezTo>
                    <a:pt x="16825" y="510227"/>
                    <a:pt x="11001" y="507815"/>
                    <a:pt x="6707" y="503520"/>
                  </a:cubicBezTo>
                  <a:cubicBezTo>
                    <a:pt x="2412" y="499226"/>
                    <a:pt x="0" y="493402"/>
                    <a:pt x="0" y="487329"/>
                  </a:cubicBezTo>
                  <a:lnTo>
                    <a:pt x="0" y="22898"/>
                  </a:lnTo>
                  <a:cubicBezTo>
                    <a:pt x="0" y="16825"/>
                    <a:pt x="2412" y="11001"/>
                    <a:pt x="6707" y="6707"/>
                  </a:cubicBezTo>
                  <a:cubicBezTo>
                    <a:pt x="11001" y="2412"/>
                    <a:pt x="16825" y="0"/>
                    <a:pt x="22898" y="0"/>
                  </a:cubicBezTo>
                  <a:close/>
                </a:path>
              </a:pathLst>
            </a:custGeom>
            <a:solidFill>
              <a:srgbClr val="000000">
                <a:alpha val="52941"/>
              </a:srgbClr>
            </a:solidFill>
          </p:spPr>
        </p:sp>
        <p:sp>
          <p:nvSpPr>
            <p:cNvPr id="5" name="TextBox 5"/>
            <p:cNvSpPr txBox="1"/>
            <p:nvPr/>
          </p:nvSpPr>
          <p:spPr>
            <a:xfrm>
              <a:off x="0" y="-38100"/>
              <a:ext cx="5324660" cy="548327"/>
            </a:xfrm>
            <a:prstGeom prst="rect">
              <a:avLst/>
            </a:prstGeom>
          </p:spPr>
          <p:txBody>
            <a:bodyPr lIns="43328" tIns="43328" rIns="43328" bIns="43328" rtlCol="0" anchor="ctr"/>
            <a:lstStyle/>
            <a:p>
              <a:pPr algn="ctr">
                <a:lnSpc>
                  <a:spcPts val="2659"/>
                </a:lnSpc>
                <a:spcBef>
                  <a:spcPct val="0"/>
                </a:spcBef>
              </a:pPr>
              <a:endParaRPr/>
            </a:p>
          </p:txBody>
        </p:sp>
      </p:grpSp>
      <p:grpSp>
        <p:nvGrpSpPr>
          <p:cNvPr id="6" name="Group 6"/>
          <p:cNvGrpSpPr/>
          <p:nvPr/>
        </p:nvGrpSpPr>
        <p:grpSpPr>
          <a:xfrm>
            <a:off x="6781539" y="905901"/>
            <a:ext cx="17243446" cy="1652326"/>
            <a:chOff x="0" y="0"/>
            <a:chExt cx="5324660" cy="510227"/>
          </a:xfrm>
        </p:grpSpPr>
        <p:sp>
          <p:nvSpPr>
            <p:cNvPr id="7" name="Freeform 7"/>
            <p:cNvSpPr/>
            <p:nvPr/>
          </p:nvSpPr>
          <p:spPr>
            <a:xfrm>
              <a:off x="0" y="0"/>
              <a:ext cx="5324660" cy="510227"/>
            </a:xfrm>
            <a:custGeom>
              <a:avLst/>
              <a:gdLst/>
              <a:ahLst/>
              <a:cxnLst/>
              <a:rect l="l" t="t" r="r" b="b"/>
              <a:pathLst>
                <a:path w="5324660" h="510227">
                  <a:moveTo>
                    <a:pt x="22898" y="0"/>
                  </a:moveTo>
                  <a:lnTo>
                    <a:pt x="5301762" y="0"/>
                  </a:lnTo>
                  <a:cubicBezTo>
                    <a:pt x="5314409" y="0"/>
                    <a:pt x="5324660" y="10252"/>
                    <a:pt x="5324660" y="22898"/>
                  </a:cubicBezTo>
                  <a:lnTo>
                    <a:pt x="5324660" y="487329"/>
                  </a:lnTo>
                  <a:cubicBezTo>
                    <a:pt x="5324660" y="493402"/>
                    <a:pt x="5322248" y="499226"/>
                    <a:pt x="5317954" y="503520"/>
                  </a:cubicBezTo>
                  <a:cubicBezTo>
                    <a:pt x="5313659" y="507815"/>
                    <a:pt x="5307835" y="510227"/>
                    <a:pt x="5301762" y="510227"/>
                  </a:cubicBezTo>
                  <a:lnTo>
                    <a:pt x="22898" y="510227"/>
                  </a:lnTo>
                  <a:cubicBezTo>
                    <a:pt x="16825" y="510227"/>
                    <a:pt x="11001" y="507815"/>
                    <a:pt x="6707" y="503520"/>
                  </a:cubicBezTo>
                  <a:cubicBezTo>
                    <a:pt x="2412" y="499226"/>
                    <a:pt x="0" y="493402"/>
                    <a:pt x="0" y="487329"/>
                  </a:cubicBezTo>
                  <a:lnTo>
                    <a:pt x="0" y="22898"/>
                  </a:lnTo>
                  <a:cubicBezTo>
                    <a:pt x="0" y="16825"/>
                    <a:pt x="2412" y="11001"/>
                    <a:pt x="6707" y="6707"/>
                  </a:cubicBezTo>
                  <a:cubicBezTo>
                    <a:pt x="11001" y="2412"/>
                    <a:pt x="16825" y="0"/>
                    <a:pt x="22898" y="0"/>
                  </a:cubicBezTo>
                  <a:close/>
                </a:path>
              </a:pathLst>
            </a:custGeom>
            <a:solidFill>
              <a:srgbClr val="FFEABB"/>
            </a:solidFill>
          </p:spPr>
        </p:sp>
        <p:sp>
          <p:nvSpPr>
            <p:cNvPr id="8" name="TextBox 8"/>
            <p:cNvSpPr txBox="1"/>
            <p:nvPr/>
          </p:nvSpPr>
          <p:spPr>
            <a:xfrm>
              <a:off x="0" y="-38100"/>
              <a:ext cx="5324660" cy="548327"/>
            </a:xfrm>
            <a:prstGeom prst="rect">
              <a:avLst/>
            </a:prstGeom>
          </p:spPr>
          <p:txBody>
            <a:bodyPr lIns="43328" tIns="43328" rIns="43328" bIns="43328" rtlCol="0" anchor="ctr"/>
            <a:lstStyle/>
            <a:p>
              <a:pPr algn="ctr">
                <a:lnSpc>
                  <a:spcPts val="2659"/>
                </a:lnSpc>
                <a:spcBef>
                  <a:spcPct val="0"/>
                </a:spcBef>
              </a:pPr>
              <a:endParaRPr/>
            </a:p>
          </p:txBody>
        </p:sp>
      </p:grpSp>
      <p:grpSp>
        <p:nvGrpSpPr>
          <p:cNvPr id="9" name="Group 9"/>
          <p:cNvGrpSpPr/>
          <p:nvPr/>
        </p:nvGrpSpPr>
        <p:grpSpPr>
          <a:xfrm>
            <a:off x="7384741" y="3338505"/>
            <a:ext cx="16475259" cy="5537596"/>
            <a:chOff x="0" y="0"/>
            <a:chExt cx="5087449" cy="1709973"/>
          </a:xfrm>
        </p:grpSpPr>
        <p:sp>
          <p:nvSpPr>
            <p:cNvPr id="10" name="Freeform 10"/>
            <p:cNvSpPr/>
            <p:nvPr/>
          </p:nvSpPr>
          <p:spPr>
            <a:xfrm>
              <a:off x="0" y="0"/>
              <a:ext cx="5087450" cy="1709973"/>
            </a:xfrm>
            <a:custGeom>
              <a:avLst/>
              <a:gdLst/>
              <a:ahLst/>
              <a:cxnLst/>
              <a:rect l="l" t="t" r="r" b="b"/>
              <a:pathLst>
                <a:path w="5087450" h="1709973">
                  <a:moveTo>
                    <a:pt x="23966" y="0"/>
                  </a:moveTo>
                  <a:lnTo>
                    <a:pt x="5063484" y="0"/>
                  </a:lnTo>
                  <a:cubicBezTo>
                    <a:pt x="5069840" y="0"/>
                    <a:pt x="5075936" y="2525"/>
                    <a:pt x="5080430" y="7019"/>
                  </a:cubicBezTo>
                  <a:cubicBezTo>
                    <a:pt x="5084925" y="11514"/>
                    <a:pt x="5087450" y="17609"/>
                    <a:pt x="5087450" y="23966"/>
                  </a:cubicBezTo>
                  <a:lnTo>
                    <a:pt x="5087450" y="1686007"/>
                  </a:lnTo>
                  <a:cubicBezTo>
                    <a:pt x="5087450" y="1699243"/>
                    <a:pt x="5076720" y="1709973"/>
                    <a:pt x="5063484" y="1709973"/>
                  </a:cubicBezTo>
                  <a:lnTo>
                    <a:pt x="23966" y="1709973"/>
                  </a:lnTo>
                  <a:cubicBezTo>
                    <a:pt x="17609" y="1709973"/>
                    <a:pt x="11514" y="1707448"/>
                    <a:pt x="7019" y="1702953"/>
                  </a:cubicBezTo>
                  <a:cubicBezTo>
                    <a:pt x="2525" y="1698459"/>
                    <a:pt x="0" y="1692363"/>
                    <a:pt x="0" y="1686007"/>
                  </a:cubicBezTo>
                  <a:lnTo>
                    <a:pt x="0" y="23966"/>
                  </a:lnTo>
                  <a:cubicBezTo>
                    <a:pt x="0" y="17609"/>
                    <a:pt x="2525" y="11514"/>
                    <a:pt x="7019" y="7019"/>
                  </a:cubicBezTo>
                  <a:cubicBezTo>
                    <a:pt x="11514" y="2525"/>
                    <a:pt x="17609" y="0"/>
                    <a:pt x="23966" y="0"/>
                  </a:cubicBezTo>
                  <a:close/>
                </a:path>
              </a:pathLst>
            </a:custGeom>
            <a:solidFill>
              <a:srgbClr val="000000">
                <a:alpha val="52941"/>
              </a:srgbClr>
            </a:solidFill>
          </p:spPr>
        </p:sp>
        <p:sp>
          <p:nvSpPr>
            <p:cNvPr id="11" name="TextBox 11"/>
            <p:cNvSpPr txBox="1"/>
            <p:nvPr/>
          </p:nvSpPr>
          <p:spPr>
            <a:xfrm>
              <a:off x="0" y="-38100"/>
              <a:ext cx="5087449" cy="1748073"/>
            </a:xfrm>
            <a:prstGeom prst="rect">
              <a:avLst/>
            </a:prstGeom>
          </p:spPr>
          <p:txBody>
            <a:bodyPr lIns="43328" tIns="43328" rIns="43328" bIns="43328" rtlCol="0" anchor="ctr"/>
            <a:lstStyle/>
            <a:p>
              <a:pPr algn="ctr">
                <a:lnSpc>
                  <a:spcPts val="2659"/>
                </a:lnSpc>
                <a:spcBef>
                  <a:spcPct val="0"/>
                </a:spcBef>
              </a:pPr>
              <a:endParaRPr/>
            </a:p>
          </p:txBody>
        </p:sp>
      </p:grpSp>
      <p:grpSp>
        <p:nvGrpSpPr>
          <p:cNvPr id="12" name="Group 12"/>
          <p:cNvGrpSpPr/>
          <p:nvPr/>
        </p:nvGrpSpPr>
        <p:grpSpPr>
          <a:xfrm>
            <a:off x="6952002" y="2822148"/>
            <a:ext cx="17243446" cy="5767126"/>
            <a:chOff x="0" y="0"/>
            <a:chExt cx="5324660" cy="1780850"/>
          </a:xfrm>
        </p:grpSpPr>
        <p:sp>
          <p:nvSpPr>
            <p:cNvPr id="13" name="Freeform 13"/>
            <p:cNvSpPr/>
            <p:nvPr/>
          </p:nvSpPr>
          <p:spPr>
            <a:xfrm>
              <a:off x="0" y="0"/>
              <a:ext cx="5324660" cy="1780850"/>
            </a:xfrm>
            <a:custGeom>
              <a:avLst/>
              <a:gdLst/>
              <a:ahLst/>
              <a:cxnLst/>
              <a:rect l="l" t="t" r="r" b="b"/>
              <a:pathLst>
                <a:path w="5324660" h="1780850">
                  <a:moveTo>
                    <a:pt x="22898" y="0"/>
                  </a:moveTo>
                  <a:lnTo>
                    <a:pt x="5301762" y="0"/>
                  </a:lnTo>
                  <a:cubicBezTo>
                    <a:pt x="5314409" y="0"/>
                    <a:pt x="5324660" y="10252"/>
                    <a:pt x="5324660" y="22898"/>
                  </a:cubicBezTo>
                  <a:lnTo>
                    <a:pt x="5324660" y="1757952"/>
                  </a:lnTo>
                  <a:cubicBezTo>
                    <a:pt x="5324660" y="1764025"/>
                    <a:pt x="5322248" y="1769849"/>
                    <a:pt x="5317954" y="1774143"/>
                  </a:cubicBezTo>
                  <a:cubicBezTo>
                    <a:pt x="5313659" y="1778437"/>
                    <a:pt x="5307835" y="1780850"/>
                    <a:pt x="5301762" y="1780850"/>
                  </a:cubicBezTo>
                  <a:lnTo>
                    <a:pt x="22898" y="1780850"/>
                  </a:lnTo>
                  <a:cubicBezTo>
                    <a:pt x="16825" y="1780850"/>
                    <a:pt x="11001" y="1778437"/>
                    <a:pt x="6707" y="1774143"/>
                  </a:cubicBezTo>
                  <a:cubicBezTo>
                    <a:pt x="2412" y="1769849"/>
                    <a:pt x="0" y="1764025"/>
                    <a:pt x="0" y="1757952"/>
                  </a:cubicBezTo>
                  <a:lnTo>
                    <a:pt x="0" y="22898"/>
                  </a:lnTo>
                  <a:cubicBezTo>
                    <a:pt x="0" y="16825"/>
                    <a:pt x="2412" y="11001"/>
                    <a:pt x="6707" y="6707"/>
                  </a:cubicBezTo>
                  <a:cubicBezTo>
                    <a:pt x="11001" y="2412"/>
                    <a:pt x="16825" y="0"/>
                    <a:pt x="22898" y="0"/>
                  </a:cubicBezTo>
                  <a:close/>
                </a:path>
              </a:pathLst>
            </a:custGeom>
            <a:solidFill>
              <a:srgbClr val="FFEABB"/>
            </a:solidFill>
          </p:spPr>
        </p:sp>
        <p:sp>
          <p:nvSpPr>
            <p:cNvPr id="14" name="TextBox 14"/>
            <p:cNvSpPr txBox="1"/>
            <p:nvPr/>
          </p:nvSpPr>
          <p:spPr>
            <a:xfrm>
              <a:off x="0" y="-38100"/>
              <a:ext cx="5324660" cy="1818950"/>
            </a:xfrm>
            <a:prstGeom prst="rect">
              <a:avLst/>
            </a:prstGeom>
          </p:spPr>
          <p:txBody>
            <a:bodyPr lIns="43328" tIns="43328" rIns="43328" bIns="43328" rtlCol="0" anchor="ctr"/>
            <a:lstStyle/>
            <a:p>
              <a:pPr algn="ctr">
                <a:lnSpc>
                  <a:spcPts val="2659"/>
                </a:lnSpc>
                <a:spcBef>
                  <a:spcPct val="0"/>
                </a:spcBef>
              </a:pPr>
              <a:endParaRPr/>
            </a:p>
          </p:txBody>
        </p:sp>
      </p:grpSp>
      <p:grpSp>
        <p:nvGrpSpPr>
          <p:cNvPr id="15" name="Group 15"/>
          <p:cNvGrpSpPr/>
          <p:nvPr/>
        </p:nvGrpSpPr>
        <p:grpSpPr>
          <a:xfrm rot="3464751">
            <a:off x="4966721" y="90373"/>
            <a:ext cx="2253849" cy="1631057"/>
            <a:chOff x="0" y="0"/>
            <a:chExt cx="3005132" cy="2174743"/>
          </a:xfrm>
        </p:grpSpPr>
        <p:sp>
          <p:nvSpPr>
            <p:cNvPr id="16" name="Freeform 16"/>
            <p:cNvSpPr/>
            <p:nvPr/>
          </p:nvSpPr>
          <p:spPr>
            <a:xfrm rot="-5573690" flipH="1" flipV="1">
              <a:off x="644504" y="-217110"/>
              <a:ext cx="1716124" cy="2922192"/>
            </a:xfrm>
            <a:custGeom>
              <a:avLst/>
              <a:gdLst/>
              <a:ahLst/>
              <a:cxnLst/>
              <a:rect l="l" t="t" r="r" b="b"/>
              <a:pathLst>
                <a:path w="1716124" h="2922192">
                  <a:moveTo>
                    <a:pt x="1716124" y="2922192"/>
                  </a:moveTo>
                  <a:lnTo>
                    <a:pt x="0" y="2922192"/>
                  </a:lnTo>
                  <a:lnTo>
                    <a:pt x="0" y="0"/>
                  </a:lnTo>
                  <a:lnTo>
                    <a:pt x="1716124" y="0"/>
                  </a:lnTo>
                  <a:lnTo>
                    <a:pt x="1716124" y="2922192"/>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17" name="Freeform 17"/>
            <p:cNvSpPr/>
            <p:nvPr/>
          </p:nvSpPr>
          <p:spPr>
            <a:xfrm rot="-5573690" flipH="1" flipV="1">
              <a:off x="644504" y="-530339"/>
              <a:ext cx="1716124" cy="2922192"/>
            </a:xfrm>
            <a:custGeom>
              <a:avLst/>
              <a:gdLst/>
              <a:ahLst/>
              <a:cxnLst/>
              <a:rect l="l" t="t" r="r" b="b"/>
              <a:pathLst>
                <a:path w="1716124" h="2922192">
                  <a:moveTo>
                    <a:pt x="1716124" y="2922191"/>
                  </a:moveTo>
                  <a:lnTo>
                    <a:pt x="0" y="2922191"/>
                  </a:lnTo>
                  <a:lnTo>
                    <a:pt x="0" y="0"/>
                  </a:lnTo>
                  <a:lnTo>
                    <a:pt x="1716124" y="0"/>
                  </a:lnTo>
                  <a:lnTo>
                    <a:pt x="1716124" y="2922191"/>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8" name="Freeform 18"/>
          <p:cNvSpPr/>
          <p:nvPr/>
        </p:nvSpPr>
        <p:spPr>
          <a:xfrm rot="-1569091">
            <a:off x="14375467" y="6899113"/>
            <a:ext cx="5767666" cy="3662468"/>
          </a:xfrm>
          <a:custGeom>
            <a:avLst/>
            <a:gdLst/>
            <a:ahLst/>
            <a:cxnLst/>
            <a:rect l="l" t="t" r="r" b="b"/>
            <a:pathLst>
              <a:path w="5767666" h="3662468">
                <a:moveTo>
                  <a:pt x="0" y="0"/>
                </a:moveTo>
                <a:lnTo>
                  <a:pt x="5767666" y="0"/>
                </a:lnTo>
                <a:lnTo>
                  <a:pt x="5767666" y="3662468"/>
                </a:lnTo>
                <a:lnTo>
                  <a:pt x="0" y="3662468"/>
                </a:lnTo>
                <a:lnTo>
                  <a:pt x="0" y="0"/>
                </a:lnTo>
                <a:close/>
              </a:path>
            </a:pathLst>
          </a:custGeom>
          <a:blipFill>
            <a:blip r:embed="rId7"/>
            <a:stretch>
              <a:fillRect/>
            </a:stretch>
          </a:blipFill>
        </p:spPr>
      </p:sp>
      <p:sp>
        <p:nvSpPr>
          <p:cNvPr id="19" name="Freeform 19"/>
          <p:cNvSpPr/>
          <p:nvPr/>
        </p:nvSpPr>
        <p:spPr>
          <a:xfrm rot="-1667920">
            <a:off x="-1316965" y="-2018154"/>
            <a:ext cx="5220879" cy="5145749"/>
          </a:xfrm>
          <a:custGeom>
            <a:avLst/>
            <a:gdLst/>
            <a:ahLst/>
            <a:cxnLst/>
            <a:rect l="l" t="t" r="r" b="b"/>
            <a:pathLst>
              <a:path w="5220879" h="5145749">
                <a:moveTo>
                  <a:pt x="0" y="0"/>
                </a:moveTo>
                <a:lnTo>
                  <a:pt x="5220879" y="0"/>
                </a:lnTo>
                <a:lnTo>
                  <a:pt x="5220879" y="5145748"/>
                </a:lnTo>
                <a:lnTo>
                  <a:pt x="0" y="5145748"/>
                </a:lnTo>
                <a:lnTo>
                  <a:pt x="0" y="0"/>
                </a:lnTo>
                <a:close/>
              </a:path>
            </a:pathLst>
          </a:custGeom>
          <a:blipFill>
            <a:blip r:embed="rId8"/>
            <a:stretch>
              <a:fillRect l="-1244" r="-1244"/>
            </a:stretch>
          </a:blipFill>
        </p:spPr>
      </p:sp>
      <p:sp>
        <p:nvSpPr>
          <p:cNvPr id="20" name="Freeform 20"/>
          <p:cNvSpPr/>
          <p:nvPr/>
        </p:nvSpPr>
        <p:spPr>
          <a:xfrm>
            <a:off x="-270936" y="2354195"/>
            <a:ext cx="7052475" cy="6731456"/>
          </a:xfrm>
          <a:custGeom>
            <a:avLst/>
            <a:gdLst/>
            <a:ahLst/>
            <a:cxnLst/>
            <a:rect l="l" t="t" r="r" b="b"/>
            <a:pathLst>
              <a:path w="6676980" h="5070874">
                <a:moveTo>
                  <a:pt x="0" y="0"/>
                </a:moveTo>
                <a:lnTo>
                  <a:pt x="6676980" y="0"/>
                </a:lnTo>
                <a:lnTo>
                  <a:pt x="6676980" y="5070874"/>
                </a:lnTo>
                <a:lnTo>
                  <a:pt x="0" y="5070874"/>
                </a:lnTo>
                <a:lnTo>
                  <a:pt x="0" y="0"/>
                </a:lnTo>
                <a:close/>
              </a:path>
            </a:pathLst>
          </a:custGeom>
          <a:blipFill>
            <a:blip r:embed="rId9"/>
            <a:stretch>
              <a:fillRect l="-4662" t="-1679" b="-1679"/>
            </a:stretch>
          </a:blipFill>
        </p:spPr>
      </p:sp>
      <p:sp>
        <p:nvSpPr>
          <p:cNvPr id="21" name="TextBox 21"/>
          <p:cNvSpPr txBox="1"/>
          <p:nvPr/>
        </p:nvSpPr>
        <p:spPr>
          <a:xfrm>
            <a:off x="6781539" y="3116551"/>
            <a:ext cx="11753272" cy="5613796"/>
          </a:xfrm>
          <a:prstGeom prst="rect">
            <a:avLst/>
          </a:prstGeom>
        </p:spPr>
        <p:txBody>
          <a:bodyPr lIns="0" tIns="0" rIns="0" bIns="0" rtlCol="0" anchor="t">
            <a:spAutoFit/>
          </a:bodyPr>
          <a:lstStyle/>
          <a:p>
            <a:pPr marL="860230" lvl="1" indent="-430115" algn="l">
              <a:lnSpc>
                <a:spcPts val="5578"/>
              </a:lnSpc>
              <a:buFont typeface="Arial"/>
              <a:buChar char="•"/>
            </a:pPr>
            <a:r>
              <a:rPr lang="en-US" sz="3984">
                <a:solidFill>
                  <a:srgbClr val="3A3C11"/>
                </a:solidFill>
                <a:latin typeface="Della Respira"/>
                <a:ea typeface="Della Respira"/>
                <a:cs typeface="Della Respira"/>
                <a:sym typeface="Della Respira"/>
              </a:rPr>
              <a:t>Thiếu hạ tầng an toàn trường học.</a:t>
            </a:r>
          </a:p>
          <a:p>
            <a:pPr marL="860230" lvl="1" indent="-430115" algn="l">
              <a:lnSpc>
                <a:spcPts val="5578"/>
              </a:lnSpc>
              <a:buFont typeface="Arial"/>
              <a:buChar char="•"/>
            </a:pPr>
            <a:r>
              <a:rPr lang="en-US" sz="3984">
                <a:solidFill>
                  <a:srgbClr val="3A3C11"/>
                </a:solidFill>
                <a:latin typeface="Della Respira"/>
                <a:ea typeface="Della Respira"/>
                <a:cs typeface="Della Respira"/>
                <a:sym typeface="Della Respira"/>
              </a:rPr>
              <a:t>Quốc lộ quá gần cổng chính → thiết kế không an toàn từ đầu.</a:t>
            </a:r>
          </a:p>
          <a:p>
            <a:pPr marL="860230" lvl="1" indent="-430115" algn="l">
              <a:lnSpc>
                <a:spcPts val="5578"/>
              </a:lnSpc>
              <a:buFont typeface="Arial"/>
              <a:buChar char="•"/>
            </a:pPr>
            <a:r>
              <a:rPr lang="en-US" sz="3984">
                <a:solidFill>
                  <a:srgbClr val="3A3C11"/>
                </a:solidFill>
                <a:latin typeface="Della Respira"/>
                <a:ea typeface="Della Respira"/>
                <a:cs typeface="Della Respira"/>
                <a:sym typeface="Della Respira"/>
              </a:rPr>
              <a:t>Ý thức của học sinh, phụ huynh còn hạn chế.</a:t>
            </a:r>
          </a:p>
          <a:p>
            <a:pPr marL="860230" lvl="1" indent="-430115" algn="l">
              <a:lnSpc>
                <a:spcPts val="5578"/>
              </a:lnSpc>
              <a:buFont typeface="Arial"/>
              <a:buChar char="•"/>
            </a:pPr>
            <a:r>
              <a:rPr lang="en-US" sz="3984">
                <a:solidFill>
                  <a:srgbClr val="3A3C11"/>
                </a:solidFill>
                <a:latin typeface="Della Respira"/>
                <a:ea typeface="Della Respira"/>
                <a:cs typeface="Della Respira"/>
                <a:sym typeface="Della Respira"/>
              </a:rPr>
              <a:t>Không có mô hình phân luồng rõ ràng.</a:t>
            </a:r>
          </a:p>
          <a:p>
            <a:pPr marL="860230" lvl="1" indent="-430115" algn="l">
              <a:lnSpc>
                <a:spcPts val="5578"/>
              </a:lnSpc>
              <a:buFont typeface="Arial"/>
              <a:buChar char="•"/>
            </a:pPr>
            <a:r>
              <a:rPr lang="en-US" sz="3984">
                <a:solidFill>
                  <a:srgbClr val="3A3C11"/>
                </a:solidFill>
                <a:latin typeface="Della Respira"/>
                <a:ea typeface="Della Respira"/>
                <a:cs typeface="Della Respira"/>
                <a:sym typeface="Della Respira"/>
              </a:rPr>
              <a:t>Quán tạp hóa không kiểm soát không gian trước cửa.</a:t>
            </a:r>
          </a:p>
          <a:p>
            <a:pPr algn="l">
              <a:lnSpc>
                <a:spcPts val="5578"/>
              </a:lnSpc>
            </a:pPr>
            <a:endParaRPr lang="en-US" sz="3984">
              <a:solidFill>
                <a:srgbClr val="3A3C11"/>
              </a:solidFill>
              <a:latin typeface="Della Respira"/>
              <a:ea typeface="Della Respira"/>
              <a:cs typeface="Della Respira"/>
              <a:sym typeface="Della Respira"/>
            </a:endParaRPr>
          </a:p>
        </p:txBody>
      </p:sp>
      <p:sp>
        <p:nvSpPr>
          <p:cNvPr id="22" name="TextBox 22"/>
          <p:cNvSpPr txBox="1"/>
          <p:nvPr/>
        </p:nvSpPr>
        <p:spPr>
          <a:xfrm>
            <a:off x="7187453" y="1014286"/>
            <a:ext cx="10941444" cy="1283157"/>
          </a:xfrm>
          <a:prstGeom prst="rect">
            <a:avLst/>
          </a:prstGeom>
        </p:spPr>
        <p:txBody>
          <a:bodyPr lIns="0" tIns="0" rIns="0" bIns="0" rtlCol="0" anchor="t">
            <a:spAutoFit/>
          </a:bodyPr>
          <a:lstStyle/>
          <a:p>
            <a:pPr algn="ctr">
              <a:lnSpc>
                <a:spcPts val="10469"/>
              </a:lnSpc>
            </a:pPr>
            <a:r>
              <a:rPr lang="en-US" sz="7478">
                <a:solidFill>
                  <a:srgbClr val="2C4F74"/>
                </a:solidFill>
                <a:latin typeface="Lucidity Condensed"/>
                <a:ea typeface="Lucidity Condensed"/>
                <a:cs typeface="Lucidity Condensed"/>
                <a:sym typeface="Lucidity Condensed"/>
              </a:rPr>
              <a:t>iv. phân tích nguyên nhân</a:t>
            </a:r>
          </a:p>
        </p:txBody>
      </p:sp>
      <p:sp>
        <p:nvSpPr>
          <p:cNvPr id="23" name="TextBox 23"/>
          <p:cNvSpPr txBox="1"/>
          <p:nvPr/>
        </p:nvSpPr>
        <p:spPr>
          <a:xfrm>
            <a:off x="904903" y="9085651"/>
            <a:ext cx="4932508" cy="679846"/>
          </a:xfrm>
          <a:prstGeom prst="rect">
            <a:avLst/>
          </a:prstGeom>
        </p:spPr>
        <p:txBody>
          <a:bodyPr lIns="0" tIns="0" rIns="0" bIns="0" rtlCol="0" anchor="t">
            <a:spAutoFit/>
          </a:bodyPr>
          <a:lstStyle/>
          <a:p>
            <a:pPr algn="l">
              <a:lnSpc>
                <a:spcPts val="5578"/>
              </a:lnSpc>
            </a:pPr>
            <a:r>
              <a:rPr lang="en-US" sz="3984">
                <a:solidFill>
                  <a:srgbClr val="3A3C11"/>
                </a:solidFill>
                <a:latin typeface="Della Respira"/>
                <a:ea typeface="Della Respira"/>
                <a:cs typeface="Della Respira"/>
                <a:sym typeface="Della Respira"/>
              </a:rPr>
              <a:t>(hình ảnh tại trường)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rot="-1381052">
            <a:off x="523069" y="4532338"/>
            <a:ext cx="4167167" cy="4073406"/>
          </a:xfrm>
          <a:custGeom>
            <a:avLst/>
            <a:gdLst/>
            <a:ahLst/>
            <a:cxnLst/>
            <a:rect l="l" t="t" r="r" b="b"/>
            <a:pathLst>
              <a:path w="4167167" h="4073406">
                <a:moveTo>
                  <a:pt x="0" y="0"/>
                </a:moveTo>
                <a:lnTo>
                  <a:pt x="4167167" y="0"/>
                </a:lnTo>
                <a:lnTo>
                  <a:pt x="4167167" y="4073406"/>
                </a:lnTo>
                <a:lnTo>
                  <a:pt x="0" y="4073406"/>
                </a:lnTo>
                <a:lnTo>
                  <a:pt x="0" y="0"/>
                </a:lnTo>
                <a:close/>
              </a:path>
            </a:pathLst>
          </a:custGeom>
          <a:blipFill>
            <a:blip r:embed="rId3">
              <a:alphaModFix amt="53000"/>
            </a:blip>
            <a:stretch>
              <a:fillRect/>
            </a:stretch>
          </a:blipFill>
        </p:spPr>
      </p:sp>
      <p:sp>
        <p:nvSpPr>
          <p:cNvPr id="4" name="Freeform 4"/>
          <p:cNvSpPr/>
          <p:nvPr/>
        </p:nvSpPr>
        <p:spPr>
          <a:xfrm rot="-1381052">
            <a:off x="630493" y="4283204"/>
            <a:ext cx="4167167" cy="4073406"/>
          </a:xfrm>
          <a:custGeom>
            <a:avLst/>
            <a:gdLst/>
            <a:ahLst/>
            <a:cxnLst/>
            <a:rect l="l" t="t" r="r" b="b"/>
            <a:pathLst>
              <a:path w="4167167" h="4073406">
                <a:moveTo>
                  <a:pt x="0" y="0"/>
                </a:moveTo>
                <a:lnTo>
                  <a:pt x="4167167" y="0"/>
                </a:lnTo>
                <a:lnTo>
                  <a:pt x="4167167" y="4073406"/>
                </a:lnTo>
                <a:lnTo>
                  <a:pt x="0" y="4073406"/>
                </a:lnTo>
                <a:lnTo>
                  <a:pt x="0" y="0"/>
                </a:lnTo>
                <a:close/>
              </a:path>
            </a:pathLst>
          </a:custGeom>
          <a:blipFill>
            <a:blip r:embed="rId4"/>
            <a:stretch>
              <a:fillRect/>
            </a:stretch>
          </a:blipFill>
        </p:spPr>
      </p:sp>
      <p:grpSp>
        <p:nvGrpSpPr>
          <p:cNvPr id="5" name="Group 5"/>
          <p:cNvGrpSpPr/>
          <p:nvPr/>
        </p:nvGrpSpPr>
        <p:grpSpPr>
          <a:xfrm>
            <a:off x="2833833" y="1925538"/>
            <a:ext cx="13328352" cy="7531338"/>
            <a:chOff x="0" y="0"/>
            <a:chExt cx="17771136" cy="10041784"/>
          </a:xfrm>
        </p:grpSpPr>
        <p:grpSp>
          <p:nvGrpSpPr>
            <p:cNvPr id="6" name="Group 6"/>
            <p:cNvGrpSpPr/>
            <p:nvPr/>
          </p:nvGrpSpPr>
          <p:grpSpPr>
            <a:xfrm>
              <a:off x="0" y="0"/>
              <a:ext cx="17771136" cy="4713044"/>
              <a:chOff x="0" y="0"/>
              <a:chExt cx="3510348" cy="930972"/>
            </a:xfrm>
          </p:grpSpPr>
          <p:sp>
            <p:nvSpPr>
              <p:cNvPr id="7" name="Freeform 7"/>
              <p:cNvSpPr/>
              <p:nvPr/>
            </p:nvSpPr>
            <p:spPr>
              <a:xfrm>
                <a:off x="0" y="0"/>
                <a:ext cx="3510348" cy="930972"/>
              </a:xfrm>
              <a:custGeom>
                <a:avLst/>
                <a:gdLst/>
                <a:ahLst/>
                <a:cxnLst/>
                <a:rect l="l" t="t" r="r" b="b"/>
                <a:pathLst>
                  <a:path w="3510348" h="930972">
                    <a:moveTo>
                      <a:pt x="29624" y="0"/>
                    </a:moveTo>
                    <a:lnTo>
                      <a:pt x="3480724" y="0"/>
                    </a:lnTo>
                    <a:cubicBezTo>
                      <a:pt x="3497085" y="0"/>
                      <a:pt x="3510348" y="13263"/>
                      <a:pt x="3510348" y="29624"/>
                    </a:cubicBezTo>
                    <a:lnTo>
                      <a:pt x="3510348" y="901348"/>
                    </a:lnTo>
                    <a:cubicBezTo>
                      <a:pt x="3510348" y="909204"/>
                      <a:pt x="3507227" y="916739"/>
                      <a:pt x="3501671" y="922295"/>
                    </a:cubicBezTo>
                    <a:cubicBezTo>
                      <a:pt x="3496116" y="927851"/>
                      <a:pt x="3488580" y="930972"/>
                      <a:pt x="3480724" y="930972"/>
                    </a:cubicBezTo>
                    <a:lnTo>
                      <a:pt x="29624" y="930972"/>
                    </a:lnTo>
                    <a:cubicBezTo>
                      <a:pt x="13263" y="930972"/>
                      <a:pt x="0" y="917709"/>
                      <a:pt x="0" y="901348"/>
                    </a:cubicBezTo>
                    <a:lnTo>
                      <a:pt x="0" y="29624"/>
                    </a:lnTo>
                    <a:cubicBezTo>
                      <a:pt x="0" y="13263"/>
                      <a:pt x="13263" y="0"/>
                      <a:pt x="29624" y="0"/>
                    </a:cubicBezTo>
                    <a:close/>
                  </a:path>
                </a:pathLst>
              </a:custGeom>
              <a:solidFill>
                <a:srgbClr val="000000">
                  <a:alpha val="52941"/>
                </a:srgbClr>
              </a:solidFill>
            </p:spPr>
          </p:sp>
          <p:sp>
            <p:nvSpPr>
              <p:cNvPr id="8" name="TextBox 8"/>
              <p:cNvSpPr txBox="1"/>
              <p:nvPr/>
            </p:nvSpPr>
            <p:spPr>
              <a:xfrm>
                <a:off x="0" y="-38100"/>
                <a:ext cx="3510348" cy="96907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5328739"/>
              <a:ext cx="17771136" cy="4713044"/>
              <a:chOff x="0" y="0"/>
              <a:chExt cx="3510348" cy="930972"/>
            </a:xfrm>
          </p:grpSpPr>
          <p:sp>
            <p:nvSpPr>
              <p:cNvPr id="10" name="Freeform 10"/>
              <p:cNvSpPr/>
              <p:nvPr/>
            </p:nvSpPr>
            <p:spPr>
              <a:xfrm>
                <a:off x="0" y="0"/>
                <a:ext cx="3510348" cy="930972"/>
              </a:xfrm>
              <a:custGeom>
                <a:avLst/>
                <a:gdLst/>
                <a:ahLst/>
                <a:cxnLst/>
                <a:rect l="l" t="t" r="r" b="b"/>
                <a:pathLst>
                  <a:path w="3510348" h="930972">
                    <a:moveTo>
                      <a:pt x="29624" y="0"/>
                    </a:moveTo>
                    <a:lnTo>
                      <a:pt x="3480724" y="0"/>
                    </a:lnTo>
                    <a:cubicBezTo>
                      <a:pt x="3497085" y="0"/>
                      <a:pt x="3510348" y="13263"/>
                      <a:pt x="3510348" y="29624"/>
                    </a:cubicBezTo>
                    <a:lnTo>
                      <a:pt x="3510348" y="901348"/>
                    </a:lnTo>
                    <a:cubicBezTo>
                      <a:pt x="3510348" y="909204"/>
                      <a:pt x="3507227" y="916739"/>
                      <a:pt x="3501671" y="922295"/>
                    </a:cubicBezTo>
                    <a:cubicBezTo>
                      <a:pt x="3496116" y="927851"/>
                      <a:pt x="3488580" y="930972"/>
                      <a:pt x="3480724" y="930972"/>
                    </a:cubicBezTo>
                    <a:lnTo>
                      <a:pt x="29624" y="930972"/>
                    </a:lnTo>
                    <a:cubicBezTo>
                      <a:pt x="13263" y="930972"/>
                      <a:pt x="0" y="917709"/>
                      <a:pt x="0" y="901348"/>
                    </a:cubicBezTo>
                    <a:lnTo>
                      <a:pt x="0" y="29624"/>
                    </a:lnTo>
                    <a:cubicBezTo>
                      <a:pt x="0" y="13263"/>
                      <a:pt x="13263" y="0"/>
                      <a:pt x="29624" y="0"/>
                    </a:cubicBezTo>
                    <a:close/>
                  </a:path>
                </a:pathLst>
              </a:custGeom>
              <a:solidFill>
                <a:srgbClr val="000000">
                  <a:alpha val="52941"/>
                </a:srgbClr>
              </a:solidFill>
            </p:spPr>
          </p:sp>
          <p:sp>
            <p:nvSpPr>
              <p:cNvPr id="11" name="TextBox 11"/>
              <p:cNvSpPr txBox="1"/>
              <p:nvPr/>
            </p:nvSpPr>
            <p:spPr>
              <a:xfrm>
                <a:off x="0" y="-38100"/>
                <a:ext cx="3510348" cy="969072"/>
              </a:xfrm>
              <a:prstGeom prst="rect">
                <a:avLst/>
              </a:prstGeom>
            </p:spPr>
            <p:txBody>
              <a:bodyPr lIns="50800" tIns="50800" rIns="50800" bIns="50800" rtlCol="0" anchor="ctr"/>
              <a:lstStyle/>
              <a:p>
                <a:pPr algn="ctr">
                  <a:lnSpc>
                    <a:spcPts val="2659"/>
                  </a:lnSpc>
                </a:pPr>
                <a:endParaRPr/>
              </a:p>
            </p:txBody>
          </p:sp>
        </p:grpSp>
      </p:grpSp>
      <p:grpSp>
        <p:nvGrpSpPr>
          <p:cNvPr id="12" name="Group 12"/>
          <p:cNvGrpSpPr/>
          <p:nvPr/>
        </p:nvGrpSpPr>
        <p:grpSpPr>
          <a:xfrm>
            <a:off x="2606653" y="1726962"/>
            <a:ext cx="13328352" cy="7531338"/>
            <a:chOff x="0" y="0"/>
            <a:chExt cx="17771136" cy="10041784"/>
          </a:xfrm>
        </p:grpSpPr>
        <p:grpSp>
          <p:nvGrpSpPr>
            <p:cNvPr id="13" name="Group 13"/>
            <p:cNvGrpSpPr/>
            <p:nvPr/>
          </p:nvGrpSpPr>
          <p:grpSpPr>
            <a:xfrm>
              <a:off x="0" y="0"/>
              <a:ext cx="17771136" cy="4713044"/>
              <a:chOff x="0" y="0"/>
              <a:chExt cx="3510348" cy="930972"/>
            </a:xfrm>
          </p:grpSpPr>
          <p:sp>
            <p:nvSpPr>
              <p:cNvPr id="14" name="Freeform 14"/>
              <p:cNvSpPr/>
              <p:nvPr/>
            </p:nvSpPr>
            <p:spPr>
              <a:xfrm>
                <a:off x="0" y="0"/>
                <a:ext cx="3510348" cy="930972"/>
              </a:xfrm>
              <a:custGeom>
                <a:avLst/>
                <a:gdLst/>
                <a:ahLst/>
                <a:cxnLst/>
                <a:rect l="l" t="t" r="r" b="b"/>
                <a:pathLst>
                  <a:path w="3510348" h="930972">
                    <a:moveTo>
                      <a:pt x="29624" y="0"/>
                    </a:moveTo>
                    <a:lnTo>
                      <a:pt x="3480724" y="0"/>
                    </a:lnTo>
                    <a:cubicBezTo>
                      <a:pt x="3497085" y="0"/>
                      <a:pt x="3510348" y="13263"/>
                      <a:pt x="3510348" y="29624"/>
                    </a:cubicBezTo>
                    <a:lnTo>
                      <a:pt x="3510348" y="901348"/>
                    </a:lnTo>
                    <a:cubicBezTo>
                      <a:pt x="3510348" y="909204"/>
                      <a:pt x="3507227" y="916739"/>
                      <a:pt x="3501671" y="922295"/>
                    </a:cubicBezTo>
                    <a:cubicBezTo>
                      <a:pt x="3496116" y="927851"/>
                      <a:pt x="3488580" y="930972"/>
                      <a:pt x="3480724" y="930972"/>
                    </a:cubicBezTo>
                    <a:lnTo>
                      <a:pt x="29624" y="930972"/>
                    </a:lnTo>
                    <a:cubicBezTo>
                      <a:pt x="13263" y="930972"/>
                      <a:pt x="0" y="917709"/>
                      <a:pt x="0" y="901348"/>
                    </a:cubicBezTo>
                    <a:lnTo>
                      <a:pt x="0" y="29624"/>
                    </a:lnTo>
                    <a:cubicBezTo>
                      <a:pt x="0" y="13263"/>
                      <a:pt x="13263" y="0"/>
                      <a:pt x="29624" y="0"/>
                    </a:cubicBezTo>
                    <a:close/>
                  </a:path>
                </a:pathLst>
              </a:custGeom>
              <a:solidFill>
                <a:srgbClr val="FFEABB"/>
              </a:solidFill>
            </p:spPr>
          </p:sp>
          <p:sp>
            <p:nvSpPr>
              <p:cNvPr id="15" name="TextBox 15"/>
              <p:cNvSpPr txBox="1"/>
              <p:nvPr/>
            </p:nvSpPr>
            <p:spPr>
              <a:xfrm>
                <a:off x="0" y="-38100"/>
                <a:ext cx="3510348" cy="96907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0" y="5328739"/>
              <a:ext cx="17771136" cy="4713044"/>
              <a:chOff x="0" y="0"/>
              <a:chExt cx="3510348" cy="930972"/>
            </a:xfrm>
          </p:grpSpPr>
          <p:sp>
            <p:nvSpPr>
              <p:cNvPr id="17" name="Freeform 17"/>
              <p:cNvSpPr/>
              <p:nvPr/>
            </p:nvSpPr>
            <p:spPr>
              <a:xfrm>
                <a:off x="0" y="0"/>
                <a:ext cx="3510348" cy="930972"/>
              </a:xfrm>
              <a:custGeom>
                <a:avLst/>
                <a:gdLst/>
                <a:ahLst/>
                <a:cxnLst/>
                <a:rect l="l" t="t" r="r" b="b"/>
                <a:pathLst>
                  <a:path w="3510348" h="930972">
                    <a:moveTo>
                      <a:pt x="29624" y="0"/>
                    </a:moveTo>
                    <a:lnTo>
                      <a:pt x="3480724" y="0"/>
                    </a:lnTo>
                    <a:cubicBezTo>
                      <a:pt x="3497085" y="0"/>
                      <a:pt x="3510348" y="13263"/>
                      <a:pt x="3510348" y="29624"/>
                    </a:cubicBezTo>
                    <a:lnTo>
                      <a:pt x="3510348" y="901348"/>
                    </a:lnTo>
                    <a:cubicBezTo>
                      <a:pt x="3510348" y="909204"/>
                      <a:pt x="3507227" y="916739"/>
                      <a:pt x="3501671" y="922295"/>
                    </a:cubicBezTo>
                    <a:cubicBezTo>
                      <a:pt x="3496116" y="927851"/>
                      <a:pt x="3488580" y="930972"/>
                      <a:pt x="3480724" y="930972"/>
                    </a:cubicBezTo>
                    <a:lnTo>
                      <a:pt x="29624" y="930972"/>
                    </a:lnTo>
                    <a:cubicBezTo>
                      <a:pt x="13263" y="930972"/>
                      <a:pt x="0" y="917709"/>
                      <a:pt x="0" y="901348"/>
                    </a:cubicBezTo>
                    <a:lnTo>
                      <a:pt x="0" y="29624"/>
                    </a:lnTo>
                    <a:cubicBezTo>
                      <a:pt x="0" y="13263"/>
                      <a:pt x="13263" y="0"/>
                      <a:pt x="29624" y="0"/>
                    </a:cubicBezTo>
                    <a:close/>
                  </a:path>
                </a:pathLst>
              </a:custGeom>
              <a:solidFill>
                <a:srgbClr val="FFEABB"/>
              </a:solidFill>
            </p:spPr>
          </p:sp>
          <p:sp>
            <p:nvSpPr>
              <p:cNvPr id="18" name="TextBox 18"/>
              <p:cNvSpPr txBox="1"/>
              <p:nvPr/>
            </p:nvSpPr>
            <p:spPr>
              <a:xfrm>
                <a:off x="0" y="-38100"/>
                <a:ext cx="3510348" cy="969072"/>
              </a:xfrm>
              <a:prstGeom prst="rect">
                <a:avLst/>
              </a:prstGeom>
            </p:spPr>
            <p:txBody>
              <a:bodyPr lIns="50800" tIns="50800" rIns="50800" bIns="50800" rtlCol="0" anchor="ctr"/>
              <a:lstStyle/>
              <a:p>
                <a:pPr algn="ctr">
                  <a:lnSpc>
                    <a:spcPts val="2659"/>
                  </a:lnSpc>
                </a:pPr>
                <a:endParaRPr/>
              </a:p>
            </p:txBody>
          </p:sp>
        </p:grpSp>
      </p:grpSp>
      <p:sp>
        <p:nvSpPr>
          <p:cNvPr id="19" name="Freeform 19"/>
          <p:cNvSpPr/>
          <p:nvPr/>
        </p:nvSpPr>
        <p:spPr>
          <a:xfrm rot="1219293">
            <a:off x="14289857" y="3845534"/>
            <a:ext cx="3290296" cy="2715990"/>
          </a:xfrm>
          <a:custGeom>
            <a:avLst/>
            <a:gdLst/>
            <a:ahLst/>
            <a:cxnLst/>
            <a:rect l="l" t="t" r="r" b="b"/>
            <a:pathLst>
              <a:path w="3290296" h="2715990">
                <a:moveTo>
                  <a:pt x="0" y="0"/>
                </a:moveTo>
                <a:lnTo>
                  <a:pt x="3290296" y="0"/>
                </a:lnTo>
                <a:lnTo>
                  <a:pt x="3290296" y="2715990"/>
                </a:lnTo>
                <a:lnTo>
                  <a:pt x="0" y="2715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20"/>
          <p:cNvSpPr txBox="1"/>
          <p:nvPr/>
        </p:nvSpPr>
        <p:spPr>
          <a:xfrm>
            <a:off x="28280" y="168790"/>
            <a:ext cx="13669195" cy="1441357"/>
          </a:xfrm>
          <a:prstGeom prst="rect">
            <a:avLst/>
          </a:prstGeom>
        </p:spPr>
        <p:txBody>
          <a:bodyPr wrap="square" lIns="0" tIns="0" rIns="0" bIns="0" rtlCol="0" anchor="t">
            <a:spAutoFit/>
          </a:bodyPr>
          <a:lstStyle/>
          <a:p>
            <a:pPr algn="ctr">
              <a:lnSpc>
                <a:spcPts val="12092"/>
              </a:lnSpc>
            </a:pPr>
            <a:r>
              <a:rPr lang="en-US" sz="8637">
                <a:solidFill>
                  <a:srgbClr val="2C4F74"/>
                </a:solidFill>
                <a:latin typeface="Lucidity Condensed"/>
                <a:ea typeface="Lucidity Condensed"/>
                <a:cs typeface="Lucidity Condensed"/>
                <a:sym typeface="Lucidity Condensed"/>
              </a:rPr>
              <a:t>v. muc tiêu đề xuất</a:t>
            </a:r>
          </a:p>
        </p:txBody>
      </p:sp>
      <p:sp>
        <p:nvSpPr>
          <p:cNvPr id="21" name="TextBox 21"/>
          <p:cNvSpPr txBox="1"/>
          <p:nvPr/>
        </p:nvSpPr>
        <p:spPr>
          <a:xfrm>
            <a:off x="2877095" y="1959507"/>
            <a:ext cx="12533810" cy="3072777"/>
          </a:xfrm>
          <a:prstGeom prst="rect">
            <a:avLst/>
          </a:prstGeom>
        </p:spPr>
        <p:txBody>
          <a:bodyPr lIns="0" tIns="0" rIns="0" bIns="0" rtlCol="0" anchor="t">
            <a:spAutoFit/>
          </a:bodyPr>
          <a:lstStyle/>
          <a:p>
            <a:pPr marL="760947" lvl="1" indent="-380474" algn="just">
              <a:lnSpc>
                <a:spcPts val="4934"/>
              </a:lnSpc>
              <a:buAutoNum type="arabicPeriod"/>
            </a:pPr>
            <a:r>
              <a:rPr lang="en-US" sz="3524">
                <a:solidFill>
                  <a:srgbClr val="3A3C11"/>
                </a:solidFill>
                <a:latin typeface="Della Respira"/>
                <a:ea typeface="Della Respira"/>
                <a:cs typeface="Della Respira"/>
                <a:sym typeface="Della Respira"/>
              </a:rPr>
              <a:t>Giảm thiểu tối đa tai nạn giao thông trước và xung quanh trường</a:t>
            </a:r>
          </a:p>
          <a:p>
            <a:pPr algn="just">
              <a:lnSpc>
                <a:spcPts val="4934"/>
              </a:lnSpc>
            </a:pPr>
            <a:endParaRPr lang="en-US" sz="3524">
              <a:solidFill>
                <a:srgbClr val="3A3C11"/>
              </a:solidFill>
              <a:latin typeface="Della Respira"/>
              <a:ea typeface="Della Respira"/>
              <a:cs typeface="Della Respira"/>
              <a:sym typeface="Della Respira"/>
            </a:endParaRPr>
          </a:p>
          <a:p>
            <a:pPr algn="just">
              <a:lnSpc>
                <a:spcPts val="4934"/>
              </a:lnSpc>
            </a:pPr>
            <a:r>
              <a:rPr lang="en-US" sz="3524">
                <a:solidFill>
                  <a:srgbClr val="3A3C11"/>
                </a:solidFill>
                <a:latin typeface="Della Respira"/>
                <a:ea typeface="Della Respira"/>
                <a:cs typeface="Della Respira"/>
                <a:sym typeface="Della Respira"/>
              </a:rPr>
              <a:t>    2.Tạo “lối đi an toàn” chuẩn cho học sinh giờ đến và tan </a:t>
            </a:r>
          </a:p>
          <a:p>
            <a:pPr algn="just">
              <a:lnSpc>
                <a:spcPts val="4934"/>
              </a:lnSpc>
            </a:pPr>
            <a:endParaRPr lang="en-US" sz="3524">
              <a:solidFill>
                <a:srgbClr val="3A3C11"/>
              </a:solidFill>
              <a:latin typeface="Della Respira"/>
              <a:ea typeface="Della Respira"/>
              <a:cs typeface="Della Respira"/>
              <a:sym typeface="Della Respira"/>
            </a:endParaRPr>
          </a:p>
        </p:txBody>
      </p:sp>
      <p:sp>
        <p:nvSpPr>
          <p:cNvPr id="22" name="TextBox 22"/>
          <p:cNvSpPr txBox="1"/>
          <p:nvPr/>
        </p:nvSpPr>
        <p:spPr>
          <a:xfrm rot="-685791">
            <a:off x="2390626" y="1169822"/>
            <a:ext cx="293061" cy="1544670"/>
          </a:xfrm>
          <a:prstGeom prst="rect">
            <a:avLst/>
          </a:prstGeom>
        </p:spPr>
        <p:txBody>
          <a:bodyPr lIns="0" tIns="0" rIns="0" bIns="0" rtlCol="0" anchor="t">
            <a:spAutoFit/>
          </a:bodyPr>
          <a:lstStyle/>
          <a:p>
            <a:pPr algn="ctr">
              <a:lnSpc>
                <a:spcPts val="12615"/>
              </a:lnSpc>
            </a:pPr>
            <a:r>
              <a:rPr lang="en-US" sz="9010">
                <a:solidFill>
                  <a:srgbClr val="2C4F74"/>
                </a:solidFill>
                <a:latin typeface="Lucidity Condensed"/>
                <a:ea typeface="Lucidity Condensed"/>
                <a:cs typeface="Lucidity Condensed"/>
                <a:sym typeface="Lucidity Condensed"/>
              </a:rPr>
              <a:t>.</a:t>
            </a:r>
          </a:p>
        </p:txBody>
      </p:sp>
      <p:sp>
        <p:nvSpPr>
          <p:cNvPr id="23" name="TextBox 23"/>
          <p:cNvSpPr txBox="1"/>
          <p:nvPr/>
        </p:nvSpPr>
        <p:spPr>
          <a:xfrm>
            <a:off x="3643109" y="4436007"/>
            <a:ext cx="1044735" cy="596277"/>
          </a:xfrm>
          <a:prstGeom prst="rect">
            <a:avLst/>
          </a:prstGeom>
        </p:spPr>
        <p:txBody>
          <a:bodyPr lIns="0" tIns="0" rIns="0" bIns="0" rtlCol="0" anchor="t">
            <a:spAutoFit/>
          </a:bodyPr>
          <a:lstStyle/>
          <a:p>
            <a:pPr algn="just">
              <a:lnSpc>
                <a:spcPts val="4934"/>
              </a:lnSpc>
            </a:pPr>
            <a:r>
              <a:rPr lang="en-US" sz="3524">
                <a:solidFill>
                  <a:srgbClr val="3A3C11"/>
                </a:solidFill>
                <a:latin typeface="Della Respira"/>
                <a:ea typeface="Della Respira"/>
                <a:cs typeface="Della Respira"/>
                <a:sym typeface="Della Respira"/>
              </a:rPr>
              <a:t>học</a:t>
            </a:r>
          </a:p>
        </p:txBody>
      </p:sp>
      <p:sp>
        <p:nvSpPr>
          <p:cNvPr id="24" name="TextBox 24"/>
          <p:cNvSpPr txBox="1"/>
          <p:nvPr/>
        </p:nvSpPr>
        <p:spPr>
          <a:xfrm>
            <a:off x="2982293" y="5583936"/>
            <a:ext cx="12577071" cy="3872940"/>
          </a:xfrm>
          <a:prstGeom prst="rect">
            <a:avLst/>
          </a:prstGeom>
        </p:spPr>
        <p:txBody>
          <a:bodyPr lIns="0" tIns="0" rIns="0" bIns="0" rtlCol="0" anchor="t">
            <a:spAutoFit/>
          </a:bodyPr>
          <a:lstStyle/>
          <a:p>
            <a:pPr algn="just">
              <a:lnSpc>
                <a:spcPts val="5167"/>
              </a:lnSpc>
            </a:pPr>
            <a:endParaRPr/>
          </a:p>
          <a:p>
            <a:pPr algn="just">
              <a:lnSpc>
                <a:spcPts val="5167"/>
              </a:lnSpc>
            </a:pPr>
            <a:r>
              <a:rPr lang="en-US" sz="3691">
                <a:solidFill>
                  <a:srgbClr val="3A3C11"/>
                </a:solidFill>
                <a:latin typeface="Della Respira"/>
                <a:ea typeface="Della Respira"/>
                <a:cs typeface="Della Respira"/>
                <a:sym typeface="Della Respira"/>
              </a:rPr>
              <a:t>3.Khơi dậy ý thức tuân thủ giao thông của phụ huynh – học sinh.</a:t>
            </a:r>
          </a:p>
          <a:p>
            <a:pPr algn="just">
              <a:lnSpc>
                <a:spcPts val="5167"/>
              </a:lnSpc>
            </a:pPr>
            <a:endParaRPr lang="en-US" sz="3691">
              <a:solidFill>
                <a:srgbClr val="3A3C11"/>
              </a:solidFill>
              <a:latin typeface="Della Respira"/>
              <a:ea typeface="Della Respira"/>
              <a:cs typeface="Della Respira"/>
              <a:sym typeface="Della Respira"/>
            </a:endParaRPr>
          </a:p>
          <a:p>
            <a:pPr algn="just">
              <a:lnSpc>
                <a:spcPts val="5167"/>
              </a:lnSpc>
            </a:pPr>
            <a:r>
              <a:rPr lang="en-US" sz="3691">
                <a:solidFill>
                  <a:srgbClr val="3A3C11"/>
                </a:solidFill>
                <a:latin typeface="Della Respira"/>
                <a:ea typeface="Della Respira"/>
                <a:cs typeface="Della Respira"/>
                <a:sym typeface="Della Respira"/>
              </a:rPr>
              <a:t>4.Thiết lập mô hình chuẩn để nhân rộng.</a:t>
            </a:r>
          </a:p>
          <a:p>
            <a:pPr algn="just">
              <a:lnSpc>
                <a:spcPts val="5167"/>
              </a:lnSpc>
            </a:pPr>
            <a:endParaRPr lang="en-US" sz="3691">
              <a:solidFill>
                <a:srgbClr val="3A3C11"/>
              </a:solidFill>
              <a:latin typeface="Della Respira"/>
              <a:ea typeface="Della Respira"/>
              <a:cs typeface="Della Respira"/>
              <a:sym typeface="Della Respir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138150" y="2160418"/>
            <a:ext cx="14011700" cy="6918011"/>
            <a:chOff x="0" y="0"/>
            <a:chExt cx="18682267" cy="9224015"/>
          </a:xfrm>
        </p:grpSpPr>
        <p:grpSp>
          <p:nvGrpSpPr>
            <p:cNvPr id="4" name="Group 4"/>
            <p:cNvGrpSpPr/>
            <p:nvPr/>
          </p:nvGrpSpPr>
          <p:grpSpPr>
            <a:xfrm>
              <a:off x="371991" y="384534"/>
              <a:ext cx="18310275" cy="8839481"/>
              <a:chOff x="0" y="0"/>
              <a:chExt cx="4240567" cy="2047179"/>
            </a:xfrm>
          </p:grpSpPr>
          <p:sp>
            <p:nvSpPr>
              <p:cNvPr id="5" name="Freeform 5"/>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000000">
                  <a:alpha val="52941"/>
                </a:srgbClr>
              </a:solidFill>
            </p:spPr>
          </p:sp>
          <p:sp>
            <p:nvSpPr>
              <p:cNvPr id="6" name="TextBox 6"/>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0" y="0"/>
              <a:ext cx="18310275" cy="8839481"/>
              <a:chOff x="0" y="0"/>
              <a:chExt cx="4240567" cy="2047179"/>
            </a:xfrm>
          </p:grpSpPr>
          <p:sp>
            <p:nvSpPr>
              <p:cNvPr id="8" name="Freeform 8"/>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FFEABB"/>
              </a:solidFill>
            </p:spPr>
          </p:sp>
          <p:sp>
            <p:nvSpPr>
              <p:cNvPr id="9" name="TextBox 9"/>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sp>
        <p:nvSpPr>
          <p:cNvPr id="10" name="Freeform 10"/>
          <p:cNvSpPr/>
          <p:nvPr/>
        </p:nvSpPr>
        <p:spPr>
          <a:xfrm rot="695327">
            <a:off x="14930248" y="6786647"/>
            <a:ext cx="3363430" cy="3090152"/>
          </a:xfrm>
          <a:custGeom>
            <a:avLst/>
            <a:gdLst/>
            <a:ahLst/>
            <a:cxnLst/>
            <a:rect l="l" t="t" r="r" b="b"/>
            <a:pathLst>
              <a:path w="3363430" h="3090152">
                <a:moveTo>
                  <a:pt x="0" y="0"/>
                </a:moveTo>
                <a:lnTo>
                  <a:pt x="3363431" y="0"/>
                </a:lnTo>
                <a:lnTo>
                  <a:pt x="3363431" y="3090152"/>
                </a:lnTo>
                <a:lnTo>
                  <a:pt x="0" y="3090152"/>
                </a:lnTo>
                <a:lnTo>
                  <a:pt x="0" y="0"/>
                </a:lnTo>
                <a:close/>
              </a:path>
            </a:pathLst>
          </a:custGeom>
          <a:blipFill>
            <a:blip r:embed="rId3">
              <a:alphaModFix amt="53000"/>
            </a:blip>
            <a:stretch>
              <a:fillRect/>
            </a:stretch>
          </a:blipFill>
        </p:spPr>
      </p:sp>
      <p:sp>
        <p:nvSpPr>
          <p:cNvPr id="11" name="Freeform 11"/>
          <p:cNvSpPr/>
          <p:nvPr/>
        </p:nvSpPr>
        <p:spPr>
          <a:xfrm rot="738779">
            <a:off x="14930248" y="6786647"/>
            <a:ext cx="3363430" cy="3090152"/>
          </a:xfrm>
          <a:custGeom>
            <a:avLst/>
            <a:gdLst/>
            <a:ahLst/>
            <a:cxnLst/>
            <a:rect l="l" t="t" r="r" b="b"/>
            <a:pathLst>
              <a:path w="3363430" h="3090152">
                <a:moveTo>
                  <a:pt x="0" y="0"/>
                </a:moveTo>
                <a:lnTo>
                  <a:pt x="3363431" y="0"/>
                </a:lnTo>
                <a:lnTo>
                  <a:pt x="3363431" y="3090152"/>
                </a:lnTo>
                <a:lnTo>
                  <a:pt x="0" y="3090152"/>
                </a:lnTo>
                <a:lnTo>
                  <a:pt x="0" y="0"/>
                </a:lnTo>
                <a:close/>
              </a:path>
            </a:pathLst>
          </a:custGeom>
          <a:blipFill>
            <a:blip r:embed="rId4"/>
            <a:stretch>
              <a:fillRect/>
            </a:stretch>
          </a:blipFill>
        </p:spPr>
      </p:sp>
      <p:sp>
        <p:nvSpPr>
          <p:cNvPr id="12" name="TextBox 12"/>
          <p:cNvSpPr txBox="1"/>
          <p:nvPr/>
        </p:nvSpPr>
        <p:spPr>
          <a:xfrm>
            <a:off x="-473787" y="558807"/>
            <a:ext cx="15113227" cy="1144480"/>
          </a:xfrm>
          <a:prstGeom prst="rect">
            <a:avLst/>
          </a:prstGeom>
        </p:spPr>
        <p:txBody>
          <a:bodyPr wrap="square" lIns="0" tIns="0" rIns="0" bIns="0" rtlCol="0" anchor="t">
            <a:spAutoFit/>
          </a:bodyPr>
          <a:lstStyle/>
          <a:p>
            <a:pPr algn="ctr">
              <a:lnSpc>
                <a:spcPts val="9633"/>
              </a:lnSpc>
            </a:pPr>
            <a:r>
              <a:rPr lang="en-US" sz="6881">
                <a:solidFill>
                  <a:srgbClr val="2C4F74"/>
                </a:solidFill>
                <a:latin typeface="Lucidity Condensed"/>
                <a:ea typeface="Lucidity Condensed"/>
                <a:cs typeface="Lucidity Condensed"/>
                <a:sym typeface="Lucidity Condensed"/>
              </a:rPr>
              <a:t>vi. đề xuất GIẢI pháp cẢI thIỆN</a:t>
            </a:r>
          </a:p>
        </p:txBody>
      </p:sp>
      <p:sp>
        <p:nvSpPr>
          <p:cNvPr id="13" name="TextBox 13"/>
          <p:cNvSpPr txBox="1"/>
          <p:nvPr/>
        </p:nvSpPr>
        <p:spPr>
          <a:xfrm>
            <a:off x="2388917" y="2719627"/>
            <a:ext cx="13085220" cy="6538673"/>
          </a:xfrm>
          <a:prstGeom prst="rect">
            <a:avLst/>
          </a:prstGeom>
        </p:spPr>
        <p:txBody>
          <a:bodyPr lIns="0" tIns="0" rIns="0" bIns="0" rtlCol="0" anchor="t">
            <a:spAutoFit/>
          </a:bodyPr>
          <a:lstStyle/>
          <a:p>
            <a:pPr algn="just">
              <a:lnSpc>
                <a:spcPts val="4733"/>
              </a:lnSpc>
            </a:pPr>
            <a:r>
              <a:rPr lang="en-US" sz="3381">
                <a:solidFill>
                  <a:srgbClr val="3A3C11"/>
                </a:solidFill>
                <a:latin typeface="Della Respira"/>
                <a:ea typeface="Della Respira"/>
                <a:cs typeface="Della Respira"/>
                <a:sym typeface="Della Respira"/>
              </a:rPr>
              <a:t>1. GIẢI PHÁP VỀ HẠ TẦNG (MẠNH NHẤT – QUAN TRỌNG NHẤT)</a:t>
            </a:r>
          </a:p>
          <a:p>
            <a:pPr algn="just">
              <a:lnSpc>
                <a:spcPts val="4733"/>
              </a:lnSpc>
            </a:pPr>
            <a:r>
              <a:rPr lang="en-US" sz="3381">
                <a:solidFill>
                  <a:srgbClr val="3A3C11"/>
                </a:solidFill>
                <a:latin typeface="Della Respira"/>
                <a:ea typeface="Della Respira"/>
                <a:cs typeface="Della Respira"/>
                <a:sym typeface="Della Respira"/>
              </a:rPr>
              <a:t>Tại cổng chính (quốc lộ):</a:t>
            </a:r>
          </a:p>
          <a:p>
            <a:pPr marL="729985" lvl="1" indent="-364993" algn="just">
              <a:lnSpc>
                <a:spcPts val="4733"/>
              </a:lnSpc>
              <a:buFont typeface="Arial"/>
              <a:buChar char="•"/>
            </a:pPr>
            <a:r>
              <a:rPr lang="en-US" sz="3381">
                <a:solidFill>
                  <a:srgbClr val="3A3C11"/>
                </a:solidFill>
                <a:latin typeface="Della Respira"/>
                <a:ea typeface="Della Respira"/>
                <a:cs typeface="Della Respira"/>
                <a:sym typeface="Della Respira"/>
              </a:rPr>
              <a:t>Lắp gờ giảm tốc hai bên cổng.</a:t>
            </a:r>
          </a:p>
          <a:p>
            <a:pPr marL="729985" lvl="1" indent="-364993" algn="just">
              <a:lnSpc>
                <a:spcPts val="4733"/>
              </a:lnSpc>
              <a:buFont typeface="Arial"/>
              <a:buChar char="•"/>
            </a:pPr>
            <a:r>
              <a:rPr lang="en-US" sz="3381">
                <a:solidFill>
                  <a:srgbClr val="3A3C11"/>
                </a:solidFill>
                <a:latin typeface="Della Respira"/>
                <a:ea typeface="Della Respira"/>
                <a:cs typeface="Della Respira"/>
                <a:sym typeface="Della Respira"/>
              </a:rPr>
              <a:t>Kẻ vạch sang đường cho học sinh, có người hướng dẫn.</a:t>
            </a:r>
          </a:p>
          <a:p>
            <a:pPr marL="729985" lvl="1" indent="-364993" algn="just">
              <a:lnSpc>
                <a:spcPts val="4733"/>
              </a:lnSpc>
              <a:buFont typeface="Arial"/>
              <a:buChar char="•"/>
            </a:pPr>
            <a:r>
              <a:rPr lang="en-US" sz="3381">
                <a:solidFill>
                  <a:srgbClr val="3A3C11"/>
                </a:solidFill>
                <a:latin typeface="Della Respira"/>
                <a:ea typeface="Della Respira"/>
                <a:cs typeface="Della Respira"/>
                <a:sym typeface="Della Respira"/>
              </a:rPr>
              <a:t>Lắp biển cảnh báo “KHU VỰC TRƯỜNG HỌC – ĐI CHẬM 20–30 km/h”.</a:t>
            </a:r>
          </a:p>
          <a:p>
            <a:pPr marL="729985" lvl="1" indent="-364993" algn="just">
              <a:lnSpc>
                <a:spcPts val="4733"/>
              </a:lnSpc>
              <a:buFont typeface="Arial"/>
              <a:buChar char="•"/>
            </a:pPr>
            <a:r>
              <a:rPr lang="en-US" sz="3381">
                <a:solidFill>
                  <a:srgbClr val="3A3C11"/>
                </a:solidFill>
                <a:latin typeface="Della Respira"/>
                <a:ea typeface="Della Respira"/>
                <a:cs typeface="Della Respira"/>
                <a:sym typeface="Della Respira"/>
              </a:rPr>
              <a:t>Lắp đèn vàng nháy hoạt động trong giờ cao điểm.</a:t>
            </a:r>
          </a:p>
          <a:p>
            <a:pPr marL="729985" lvl="1" indent="-364993" algn="just">
              <a:lnSpc>
                <a:spcPts val="4733"/>
              </a:lnSpc>
              <a:buFont typeface="Arial"/>
              <a:buChar char="•"/>
            </a:pPr>
            <a:r>
              <a:rPr lang="en-US" sz="3381">
                <a:solidFill>
                  <a:srgbClr val="3A3C11"/>
                </a:solidFill>
                <a:latin typeface="Della Respira"/>
                <a:ea typeface="Della Respira"/>
                <a:cs typeface="Della Respira"/>
                <a:sym typeface="Della Respira"/>
              </a:rPr>
              <a:t>Kê lại khu vực quán tạp hóa, cấm lấn chiếm vỉa hè.</a:t>
            </a:r>
          </a:p>
          <a:p>
            <a:pPr marL="729985" lvl="1" indent="-364993" algn="just">
              <a:lnSpc>
                <a:spcPts val="4733"/>
              </a:lnSpc>
              <a:buFont typeface="Arial"/>
              <a:buChar char="•"/>
            </a:pPr>
            <a:r>
              <a:rPr lang="en-US" sz="3381">
                <a:solidFill>
                  <a:srgbClr val="3A3C11"/>
                </a:solidFill>
                <a:latin typeface="Della Respira"/>
                <a:ea typeface="Della Respira"/>
                <a:cs typeface="Della Respira"/>
                <a:sym typeface="Della Respira"/>
              </a:rPr>
              <a:t>Làm lan can chắn để ép học sinh băng qua đường đúng chỗ</a:t>
            </a:r>
          </a:p>
          <a:p>
            <a:pPr algn="just">
              <a:lnSpc>
                <a:spcPts val="4733"/>
              </a:lnSpc>
            </a:pPr>
            <a:endParaRPr lang="en-US" sz="3381">
              <a:solidFill>
                <a:srgbClr val="3A3C11"/>
              </a:solidFill>
              <a:latin typeface="Della Respira"/>
              <a:ea typeface="Della Respira"/>
              <a:cs typeface="Della Respira"/>
              <a:sym typeface="Della Respir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138150" y="2160418"/>
            <a:ext cx="14011700" cy="6918011"/>
            <a:chOff x="0" y="0"/>
            <a:chExt cx="18682267" cy="9224015"/>
          </a:xfrm>
        </p:grpSpPr>
        <p:grpSp>
          <p:nvGrpSpPr>
            <p:cNvPr id="4" name="Group 4"/>
            <p:cNvGrpSpPr/>
            <p:nvPr/>
          </p:nvGrpSpPr>
          <p:grpSpPr>
            <a:xfrm>
              <a:off x="371991" y="384534"/>
              <a:ext cx="18310275" cy="8839481"/>
              <a:chOff x="0" y="0"/>
              <a:chExt cx="4240567" cy="2047179"/>
            </a:xfrm>
          </p:grpSpPr>
          <p:sp>
            <p:nvSpPr>
              <p:cNvPr id="5" name="Freeform 5"/>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000000">
                  <a:alpha val="52941"/>
                </a:srgbClr>
              </a:solidFill>
            </p:spPr>
          </p:sp>
          <p:sp>
            <p:nvSpPr>
              <p:cNvPr id="6" name="TextBox 6"/>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0" y="0"/>
              <a:ext cx="18310275" cy="8839481"/>
              <a:chOff x="0" y="0"/>
              <a:chExt cx="4240567" cy="2047179"/>
            </a:xfrm>
          </p:grpSpPr>
          <p:sp>
            <p:nvSpPr>
              <p:cNvPr id="8" name="Freeform 8"/>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FFEABB"/>
              </a:solidFill>
            </p:spPr>
          </p:sp>
          <p:sp>
            <p:nvSpPr>
              <p:cNvPr id="9" name="TextBox 9"/>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sp>
        <p:nvSpPr>
          <p:cNvPr id="10" name="Freeform 10"/>
          <p:cNvSpPr/>
          <p:nvPr/>
        </p:nvSpPr>
        <p:spPr>
          <a:xfrm rot="-1373027">
            <a:off x="-45420" y="7455427"/>
            <a:ext cx="3533064" cy="3246003"/>
          </a:xfrm>
          <a:custGeom>
            <a:avLst/>
            <a:gdLst/>
            <a:ahLst/>
            <a:cxnLst/>
            <a:rect l="l" t="t" r="r" b="b"/>
            <a:pathLst>
              <a:path w="3533064" h="3246003">
                <a:moveTo>
                  <a:pt x="0" y="0"/>
                </a:moveTo>
                <a:lnTo>
                  <a:pt x="3533064" y="0"/>
                </a:lnTo>
                <a:lnTo>
                  <a:pt x="3533064" y="3246003"/>
                </a:lnTo>
                <a:lnTo>
                  <a:pt x="0" y="3246003"/>
                </a:lnTo>
                <a:lnTo>
                  <a:pt x="0" y="0"/>
                </a:lnTo>
                <a:close/>
              </a:path>
            </a:pathLst>
          </a:custGeom>
          <a:blipFill>
            <a:blip r:embed="rId3">
              <a:alphaModFix amt="53000"/>
            </a:blip>
            <a:stretch>
              <a:fillRect/>
            </a:stretch>
          </a:blipFill>
        </p:spPr>
      </p:sp>
      <p:sp>
        <p:nvSpPr>
          <p:cNvPr id="11" name="Freeform 11"/>
          <p:cNvSpPr/>
          <p:nvPr/>
        </p:nvSpPr>
        <p:spPr>
          <a:xfrm rot="-1360009">
            <a:off x="39397" y="7533353"/>
            <a:ext cx="3363430" cy="3090152"/>
          </a:xfrm>
          <a:custGeom>
            <a:avLst/>
            <a:gdLst/>
            <a:ahLst/>
            <a:cxnLst/>
            <a:rect l="l" t="t" r="r" b="b"/>
            <a:pathLst>
              <a:path w="3363430" h="3090152">
                <a:moveTo>
                  <a:pt x="0" y="0"/>
                </a:moveTo>
                <a:lnTo>
                  <a:pt x="3363430" y="0"/>
                </a:lnTo>
                <a:lnTo>
                  <a:pt x="3363430" y="3090151"/>
                </a:lnTo>
                <a:lnTo>
                  <a:pt x="0" y="3090151"/>
                </a:lnTo>
                <a:lnTo>
                  <a:pt x="0" y="0"/>
                </a:lnTo>
                <a:close/>
              </a:path>
            </a:pathLst>
          </a:custGeom>
          <a:blipFill>
            <a:blip r:embed="rId4"/>
            <a:stretch>
              <a:fillRect/>
            </a:stretch>
          </a:blipFill>
        </p:spPr>
      </p:sp>
      <p:sp>
        <p:nvSpPr>
          <p:cNvPr id="12" name="TextBox 12"/>
          <p:cNvSpPr txBox="1"/>
          <p:nvPr/>
        </p:nvSpPr>
        <p:spPr>
          <a:xfrm>
            <a:off x="2807202" y="2484542"/>
            <a:ext cx="14642133" cy="3979018"/>
          </a:xfrm>
          <a:prstGeom prst="rect">
            <a:avLst/>
          </a:prstGeom>
        </p:spPr>
        <p:txBody>
          <a:bodyPr lIns="0" tIns="0" rIns="0" bIns="0" rtlCol="0" anchor="t">
            <a:spAutoFit/>
          </a:bodyPr>
          <a:lstStyle/>
          <a:p>
            <a:pPr algn="just">
              <a:lnSpc>
                <a:spcPts val="5296"/>
              </a:lnSpc>
            </a:pPr>
            <a:r>
              <a:rPr lang="en-US" sz="3783">
                <a:solidFill>
                  <a:srgbClr val="3A3C11"/>
                </a:solidFill>
                <a:latin typeface="Della Respira"/>
                <a:ea typeface="Della Respira"/>
                <a:cs typeface="Della Respira"/>
                <a:sym typeface="Della Respira"/>
              </a:rPr>
              <a:t>Tại cổng số 2 (ngã ba):</a:t>
            </a:r>
          </a:p>
          <a:p>
            <a:pPr marL="816841" lvl="1" indent="-408420" algn="just">
              <a:lnSpc>
                <a:spcPts val="5296"/>
              </a:lnSpc>
              <a:buFont typeface="Arial"/>
              <a:buChar char="•"/>
            </a:pPr>
            <a:r>
              <a:rPr lang="en-US" sz="3783">
                <a:solidFill>
                  <a:srgbClr val="3A3C11"/>
                </a:solidFill>
                <a:latin typeface="Della Respira"/>
                <a:ea typeface="Della Respira"/>
                <a:cs typeface="Della Respira"/>
                <a:sym typeface="Della Respira"/>
              </a:rPr>
              <a:t>Lắp gương cầu lồi tại góc cua.</a:t>
            </a:r>
          </a:p>
          <a:p>
            <a:pPr marL="816841" lvl="1" indent="-408420" algn="just">
              <a:lnSpc>
                <a:spcPts val="5296"/>
              </a:lnSpc>
              <a:buFont typeface="Arial"/>
              <a:buChar char="•"/>
            </a:pPr>
            <a:r>
              <a:rPr lang="en-US" sz="3783">
                <a:solidFill>
                  <a:srgbClr val="3A3C11"/>
                </a:solidFill>
                <a:latin typeface="Della Respira"/>
                <a:ea typeface="Della Respira"/>
                <a:cs typeface="Della Respira"/>
                <a:sym typeface="Della Respira"/>
              </a:rPr>
              <a:t>Lắp biển “CHÚ Ý: TRẺ EM QUA ĐƯỜNG”.</a:t>
            </a:r>
          </a:p>
          <a:p>
            <a:pPr marL="816841" lvl="1" indent="-408420" algn="just">
              <a:lnSpc>
                <a:spcPts val="5296"/>
              </a:lnSpc>
              <a:buFont typeface="Arial"/>
              <a:buChar char="•"/>
            </a:pPr>
            <a:r>
              <a:rPr lang="en-US" sz="3783">
                <a:solidFill>
                  <a:srgbClr val="3A3C11"/>
                </a:solidFill>
                <a:latin typeface="Della Respira"/>
                <a:ea typeface="Della Respira"/>
                <a:cs typeface="Della Respira"/>
                <a:sym typeface="Della Respira"/>
              </a:rPr>
              <a:t>Sơn vạch phân làn cho học sinh đi bộ.</a:t>
            </a:r>
          </a:p>
          <a:p>
            <a:pPr marL="816841" lvl="1" indent="-408420" algn="just">
              <a:lnSpc>
                <a:spcPts val="5296"/>
              </a:lnSpc>
              <a:buFont typeface="Arial"/>
              <a:buChar char="•"/>
            </a:pPr>
            <a:r>
              <a:rPr lang="en-US" sz="3783">
                <a:solidFill>
                  <a:srgbClr val="3A3C11"/>
                </a:solidFill>
                <a:latin typeface="Della Respira"/>
                <a:ea typeface="Della Respira"/>
                <a:cs typeface="Della Respira"/>
                <a:sym typeface="Della Respira"/>
              </a:rPr>
              <a:t>Đặt biển hạn chế tốc độ khi vào ngã ba.</a:t>
            </a:r>
          </a:p>
          <a:p>
            <a:pPr algn="just">
              <a:lnSpc>
                <a:spcPts val="5296"/>
              </a:lnSpc>
            </a:pPr>
            <a:endParaRPr lang="en-US" sz="3783">
              <a:solidFill>
                <a:srgbClr val="3A3C11"/>
              </a:solidFill>
              <a:latin typeface="Della Respira"/>
              <a:ea typeface="Della Respira"/>
              <a:cs typeface="Della Respira"/>
              <a:sym typeface="Della Respira"/>
            </a:endParaRPr>
          </a:p>
        </p:txBody>
      </p:sp>
      <p:sp>
        <p:nvSpPr>
          <p:cNvPr id="13" name="TextBox 13"/>
          <p:cNvSpPr txBox="1"/>
          <p:nvPr/>
        </p:nvSpPr>
        <p:spPr>
          <a:xfrm>
            <a:off x="2807202" y="6055605"/>
            <a:ext cx="13342648" cy="2725990"/>
          </a:xfrm>
          <a:prstGeom prst="rect">
            <a:avLst/>
          </a:prstGeom>
        </p:spPr>
        <p:txBody>
          <a:bodyPr lIns="0" tIns="0" rIns="0" bIns="0" rtlCol="0" anchor="t">
            <a:spAutoFit/>
          </a:bodyPr>
          <a:lstStyle/>
          <a:p>
            <a:pPr algn="just">
              <a:lnSpc>
                <a:spcPts val="5448"/>
              </a:lnSpc>
            </a:pPr>
            <a:r>
              <a:rPr lang="en-US" sz="3891">
                <a:solidFill>
                  <a:srgbClr val="3A3C11"/>
                </a:solidFill>
                <a:latin typeface="Della Respira"/>
                <a:ea typeface="Della Respira"/>
                <a:cs typeface="Della Respira"/>
                <a:sym typeface="Della Respira"/>
              </a:rPr>
              <a:t>Tại cổng số 3 (cổng sau):</a:t>
            </a:r>
          </a:p>
          <a:p>
            <a:pPr marL="840176" lvl="1" indent="-420088" algn="just">
              <a:lnSpc>
                <a:spcPts val="5448"/>
              </a:lnSpc>
              <a:buFont typeface="Arial"/>
              <a:buChar char="•"/>
            </a:pPr>
            <a:r>
              <a:rPr lang="en-US" sz="3891">
                <a:solidFill>
                  <a:srgbClr val="3A3C11"/>
                </a:solidFill>
                <a:latin typeface="Della Respira"/>
                <a:ea typeface="Della Respira"/>
                <a:cs typeface="Della Respira"/>
                <a:sym typeface="Della Respira"/>
              </a:rPr>
              <a:t>Mở cổng trong giờ cao điểm để giảm tải cho cổng 1 và 2.</a:t>
            </a:r>
          </a:p>
          <a:p>
            <a:pPr marL="840176" lvl="1" indent="-420088" algn="just">
              <a:lnSpc>
                <a:spcPts val="5448"/>
              </a:lnSpc>
              <a:buFont typeface="Arial"/>
              <a:buChar char="•"/>
            </a:pPr>
            <a:r>
              <a:rPr lang="en-US" sz="3891">
                <a:solidFill>
                  <a:srgbClr val="3A3C11"/>
                </a:solidFill>
                <a:latin typeface="Della Respira"/>
                <a:ea typeface="Della Respira"/>
                <a:cs typeface="Della Respira"/>
                <a:sym typeface="Della Respira"/>
              </a:rPr>
              <a:t>Quy hoạch khu vực đứng chờ cho học sinh.</a:t>
            </a:r>
          </a:p>
          <a:p>
            <a:pPr algn="just">
              <a:lnSpc>
                <a:spcPts val="5448"/>
              </a:lnSpc>
            </a:pPr>
            <a:endParaRPr lang="en-US" sz="3891">
              <a:solidFill>
                <a:srgbClr val="3A3C11"/>
              </a:solidFill>
              <a:latin typeface="Della Respira"/>
              <a:ea typeface="Della Respira"/>
              <a:cs typeface="Della Respira"/>
              <a:sym typeface="Della Respira"/>
            </a:endParaRPr>
          </a:p>
        </p:txBody>
      </p:sp>
      <p:sp>
        <p:nvSpPr>
          <p:cNvPr id="14" name="Freeform 14"/>
          <p:cNvSpPr/>
          <p:nvPr/>
        </p:nvSpPr>
        <p:spPr>
          <a:xfrm rot="-1391228">
            <a:off x="12738547" y="118892"/>
            <a:ext cx="6822606" cy="4332355"/>
          </a:xfrm>
          <a:custGeom>
            <a:avLst/>
            <a:gdLst/>
            <a:ahLst/>
            <a:cxnLst/>
            <a:rect l="l" t="t" r="r" b="b"/>
            <a:pathLst>
              <a:path w="6822606" h="4332355">
                <a:moveTo>
                  <a:pt x="0" y="0"/>
                </a:moveTo>
                <a:lnTo>
                  <a:pt x="6822606" y="0"/>
                </a:lnTo>
                <a:lnTo>
                  <a:pt x="6822606" y="4332355"/>
                </a:lnTo>
                <a:lnTo>
                  <a:pt x="0" y="4332355"/>
                </a:lnTo>
                <a:lnTo>
                  <a:pt x="0" y="0"/>
                </a:lnTo>
                <a:close/>
              </a:path>
            </a:pathLst>
          </a:custGeom>
          <a:blipFill>
            <a:blip r:embed="rId5"/>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138150" y="2160418"/>
            <a:ext cx="14011700" cy="6918011"/>
            <a:chOff x="0" y="0"/>
            <a:chExt cx="18682267" cy="9224015"/>
          </a:xfrm>
        </p:grpSpPr>
        <p:grpSp>
          <p:nvGrpSpPr>
            <p:cNvPr id="4" name="Group 4"/>
            <p:cNvGrpSpPr/>
            <p:nvPr/>
          </p:nvGrpSpPr>
          <p:grpSpPr>
            <a:xfrm>
              <a:off x="371991" y="384534"/>
              <a:ext cx="18310275" cy="8839481"/>
              <a:chOff x="0" y="0"/>
              <a:chExt cx="4240567" cy="2047179"/>
            </a:xfrm>
          </p:grpSpPr>
          <p:sp>
            <p:nvSpPr>
              <p:cNvPr id="5" name="Freeform 5"/>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000000">
                  <a:alpha val="52941"/>
                </a:srgbClr>
              </a:solidFill>
            </p:spPr>
          </p:sp>
          <p:sp>
            <p:nvSpPr>
              <p:cNvPr id="6" name="TextBox 6"/>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0" y="0"/>
              <a:ext cx="18310275" cy="8839481"/>
              <a:chOff x="0" y="0"/>
              <a:chExt cx="4240567" cy="2047179"/>
            </a:xfrm>
          </p:grpSpPr>
          <p:sp>
            <p:nvSpPr>
              <p:cNvPr id="8" name="Freeform 8"/>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FFEABB"/>
              </a:solidFill>
            </p:spPr>
          </p:sp>
          <p:sp>
            <p:nvSpPr>
              <p:cNvPr id="9" name="TextBox 9"/>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sp>
        <p:nvSpPr>
          <p:cNvPr id="10" name="Freeform 10"/>
          <p:cNvSpPr/>
          <p:nvPr/>
        </p:nvSpPr>
        <p:spPr>
          <a:xfrm rot="688897">
            <a:off x="14839216" y="7455427"/>
            <a:ext cx="3533064" cy="3246003"/>
          </a:xfrm>
          <a:custGeom>
            <a:avLst/>
            <a:gdLst/>
            <a:ahLst/>
            <a:cxnLst/>
            <a:rect l="l" t="t" r="r" b="b"/>
            <a:pathLst>
              <a:path w="3533064" h="3246003">
                <a:moveTo>
                  <a:pt x="0" y="0"/>
                </a:moveTo>
                <a:lnTo>
                  <a:pt x="3533064" y="0"/>
                </a:lnTo>
                <a:lnTo>
                  <a:pt x="3533064" y="3246003"/>
                </a:lnTo>
                <a:lnTo>
                  <a:pt x="0" y="3246003"/>
                </a:lnTo>
                <a:lnTo>
                  <a:pt x="0" y="0"/>
                </a:lnTo>
                <a:close/>
              </a:path>
            </a:pathLst>
          </a:custGeom>
          <a:blipFill>
            <a:blip r:embed="rId3">
              <a:alphaModFix amt="53000"/>
            </a:blip>
            <a:stretch>
              <a:fillRect/>
            </a:stretch>
          </a:blipFill>
        </p:spPr>
      </p:sp>
      <p:sp>
        <p:nvSpPr>
          <p:cNvPr id="11" name="Freeform 11"/>
          <p:cNvSpPr/>
          <p:nvPr/>
        </p:nvSpPr>
        <p:spPr>
          <a:xfrm rot="677461">
            <a:off x="14924033" y="7533353"/>
            <a:ext cx="3363430" cy="3090152"/>
          </a:xfrm>
          <a:custGeom>
            <a:avLst/>
            <a:gdLst/>
            <a:ahLst/>
            <a:cxnLst/>
            <a:rect l="l" t="t" r="r" b="b"/>
            <a:pathLst>
              <a:path w="3363430" h="3090152">
                <a:moveTo>
                  <a:pt x="0" y="0"/>
                </a:moveTo>
                <a:lnTo>
                  <a:pt x="3363430" y="0"/>
                </a:lnTo>
                <a:lnTo>
                  <a:pt x="3363430" y="3090151"/>
                </a:lnTo>
                <a:lnTo>
                  <a:pt x="0" y="3090151"/>
                </a:lnTo>
                <a:lnTo>
                  <a:pt x="0" y="0"/>
                </a:lnTo>
                <a:close/>
              </a:path>
            </a:pathLst>
          </a:custGeom>
          <a:blipFill>
            <a:blip r:embed="rId4"/>
            <a:stretch>
              <a:fillRect/>
            </a:stretch>
          </a:blipFill>
        </p:spPr>
      </p:sp>
      <p:sp>
        <p:nvSpPr>
          <p:cNvPr id="12" name="TextBox 12"/>
          <p:cNvSpPr txBox="1"/>
          <p:nvPr/>
        </p:nvSpPr>
        <p:spPr>
          <a:xfrm>
            <a:off x="-793556" y="523618"/>
            <a:ext cx="17399304" cy="3562001"/>
          </a:xfrm>
          <a:prstGeom prst="rect">
            <a:avLst/>
          </a:prstGeom>
        </p:spPr>
        <p:txBody>
          <a:bodyPr wrap="square" lIns="0" tIns="0" rIns="0" bIns="0" rtlCol="0" anchor="t">
            <a:spAutoFit/>
          </a:bodyPr>
          <a:lstStyle/>
          <a:p>
            <a:pPr algn="ctr">
              <a:lnSpc>
                <a:spcPts val="9633"/>
              </a:lnSpc>
            </a:pPr>
            <a:r>
              <a:rPr lang="en-US" sz="6881">
                <a:solidFill>
                  <a:srgbClr val="2C4F74"/>
                </a:solidFill>
                <a:latin typeface="Lucidity Condensed"/>
                <a:ea typeface="Lucidity Condensed"/>
                <a:cs typeface="Lucidity Condensed"/>
                <a:sym typeface="Lucidity Condensed"/>
              </a:rPr>
              <a:t>2. GIẢI PHÁP PHÂN LUỒNG GIAO THÔNG</a:t>
            </a:r>
          </a:p>
          <a:p>
            <a:pPr marL="1485626" lvl="1" indent="-742813" algn="ctr">
              <a:lnSpc>
                <a:spcPts val="9633"/>
              </a:lnSpc>
              <a:buFont typeface="Arial"/>
              <a:buChar char="•"/>
            </a:pPr>
            <a:endParaRPr lang="en-US" sz="6881">
              <a:solidFill>
                <a:srgbClr val="2C4F74"/>
              </a:solidFill>
              <a:latin typeface="Lucidity Condensed"/>
              <a:ea typeface="Lucidity Condensed"/>
              <a:cs typeface="Lucidity Condensed"/>
              <a:sym typeface="Lucidity Condensed"/>
            </a:endParaRPr>
          </a:p>
          <a:p>
            <a:pPr algn="ctr">
              <a:lnSpc>
                <a:spcPts val="9633"/>
              </a:lnSpc>
            </a:pPr>
            <a:endParaRPr lang="en-US" sz="6881">
              <a:solidFill>
                <a:srgbClr val="2C4F74"/>
              </a:solidFill>
              <a:latin typeface="Lucidity Condensed"/>
              <a:ea typeface="Lucidity Condensed"/>
              <a:cs typeface="Lucidity Condensed"/>
              <a:sym typeface="Lucidity Condensed"/>
            </a:endParaRPr>
          </a:p>
        </p:txBody>
      </p:sp>
      <p:sp>
        <p:nvSpPr>
          <p:cNvPr id="13" name="TextBox 13"/>
          <p:cNvSpPr txBox="1"/>
          <p:nvPr/>
        </p:nvSpPr>
        <p:spPr>
          <a:xfrm>
            <a:off x="2544730" y="1898932"/>
            <a:ext cx="13198540" cy="8191636"/>
          </a:xfrm>
          <a:prstGeom prst="rect">
            <a:avLst/>
          </a:prstGeom>
        </p:spPr>
        <p:txBody>
          <a:bodyPr lIns="0" tIns="0" rIns="0" bIns="0" rtlCol="0" anchor="t">
            <a:spAutoFit/>
          </a:bodyPr>
          <a:lstStyle/>
          <a:p>
            <a:pPr algn="just">
              <a:lnSpc>
                <a:spcPts val="5919"/>
              </a:lnSpc>
            </a:pPr>
            <a:endParaRPr/>
          </a:p>
          <a:p>
            <a:pPr marL="912933" lvl="1" indent="-456466" algn="just">
              <a:lnSpc>
                <a:spcPts val="5919"/>
              </a:lnSpc>
              <a:buFont typeface="Arial"/>
              <a:buChar char="•"/>
            </a:pPr>
            <a:r>
              <a:rPr lang="en-US" sz="4228">
                <a:solidFill>
                  <a:srgbClr val="3A3C11"/>
                </a:solidFill>
                <a:latin typeface="Della Respira"/>
                <a:ea typeface="Della Respira"/>
                <a:cs typeface="Della Respira"/>
                <a:sym typeface="Della Respira"/>
              </a:rPr>
              <a:t>Cổng 1 (quốc lộ): chỉ dành cho phụ huynh đi xe máy – ô tô đưa đón.</a:t>
            </a:r>
          </a:p>
          <a:p>
            <a:pPr algn="just">
              <a:lnSpc>
                <a:spcPts val="5919"/>
              </a:lnSpc>
            </a:pPr>
            <a:endParaRPr lang="en-US" sz="4228">
              <a:solidFill>
                <a:srgbClr val="3A3C11"/>
              </a:solidFill>
              <a:latin typeface="Della Respira"/>
              <a:ea typeface="Della Respira"/>
              <a:cs typeface="Della Respira"/>
              <a:sym typeface="Della Respira"/>
            </a:endParaRPr>
          </a:p>
          <a:p>
            <a:pPr marL="912933" lvl="1" indent="-456466" algn="just">
              <a:lnSpc>
                <a:spcPts val="5919"/>
              </a:lnSpc>
              <a:buFont typeface="Arial"/>
              <a:buChar char="•"/>
            </a:pPr>
            <a:r>
              <a:rPr lang="en-US" sz="4228">
                <a:solidFill>
                  <a:srgbClr val="3A3C11"/>
                </a:solidFill>
                <a:latin typeface="Della Respira"/>
                <a:ea typeface="Della Respira"/>
                <a:cs typeface="Della Respira"/>
                <a:sym typeface="Della Respira"/>
              </a:rPr>
              <a:t>Cổng 2: dành cho học sinh đi bộ – xe đạp.</a:t>
            </a:r>
          </a:p>
          <a:p>
            <a:pPr algn="just">
              <a:lnSpc>
                <a:spcPts val="5919"/>
              </a:lnSpc>
            </a:pPr>
            <a:endParaRPr lang="en-US" sz="4228">
              <a:solidFill>
                <a:srgbClr val="3A3C11"/>
              </a:solidFill>
              <a:latin typeface="Della Respira"/>
              <a:ea typeface="Della Respira"/>
              <a:cs typeface="Della Respira"/>
              <a:sym typeface="Della Respira"/>
            </a:endParaRPr>
          </a:p>
          <a:p>
            <a:pPr marL="912933" lvl="1" indent="-456466" algn="just">
              <a:lnSpc>
                <a:spcPts val="5919"/>
              </a:lnSpc>
              <a:buFont typeface="Arial"/>
              <a:buChar char="•"/>
            </a:pPr>
            <a:r>
              <a:rPr lang="en-US" sz="4228">
                <a:solidFill>
                  <a:srgbClr val="3A3C11"/>
                </a:solidFill>
                <a:latin typeface="Della Respira"/>
                <a:ea typeface="Della Respira"/>
                <a:cs typeface="Della Respira"/>
                <a:sym typeface="Della Respira"/>
              </a:rPr>
              <a:t>Cổng 3: mở khi tan học → giảm ùn tắc</a:t>
            </a:r>
          </a:p>
          <a:p>
            <a:pPr algn="just">
              <a:lnSpc>
                <a:spcPts val="5919"/>
              </a:lnSpc>
            </a:pPr>
            <a:r>
              <a:rPr lang="en-US" sz="4228">
                <a:solidFill>
                  <a:srgbClr val="3A3C11"/>
                </a:solidFill>
                <a:latin typeface="Della Respira"/>
                <a:ea typeface="Della Respira"/>
                <a:cs typeface="Della Respira"/>
                <a:sym typeface="Della Respira"/>
              </a:rPr>
              <a:t>.</a:t>
            </a:r>
          </a:p>
          <a:p>
            <a:pPr marL="912933" lvl="1" indent="-456466" algn="just">
              <a:lnSpc>
                <a:spcPts val="5919"/>
              </a:lnSpc>
              <a:buFont typeface="Arial"/>
              <a:buChar char="•"/>
            </a:pPr>
            <a:r>
              <a:rPr lang="en-US" sz="4228">
                <a:solidFill>
                  <a:srgbClr val="3A3C11"/>
                </a:solidFill>
                <a:latin typeface="Della Respira"/>
                <a:ea typeface="Della Respira"/>
                <a:cs typeface="Della Respira"/>
                <a:sym typeface="Della Respira"/>
              </a:rPr>
              <a:t>Bố trí lối đi bộ an toàn tách biệt khỏi xe máy/ô tô.</a:t>
            </a:r>
          </a:p>
          <a:p>
            <a:pPr algn="just">
              <a:lnSpc>
                <a:spcPts val="5919"/>
              </a:lnSpc>
            </a:pPr>
            <a:endParaRPr lang="en-US" sz="4228">
              <a:solidFill>
                <a:srgbClr val="3A3C11"/>
              </a:solidFill>
              <a:latin typeface="Della Respira"/>
              <a:ea typeface="Della Respira"/>
              <a:cs typeface="Della Respira"/>
              <a:sym typeface="Della Respira"/>
            </a:endParaRPr>
          </a:p>
          <a:p>
            <a:pPr algn="just">
              <a:lnSpc>
                <a:spcPts val="5919"/>
              </a:lnSpc>
            </a:pPr>
            <a:endParaRPr lang="en-US" sz="4228">
              <a:solidFill>
                <a:srgbClr val="3A3C11"/>
              </a:solidFill>
              <a:latin typeface="Della Respira"/>
              <a:ea typeface="Della Respira"/>
              <a:cs typeface="Della Respira"/>
              <a:sym typeface="Della Respi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310943" y="1073629"/>
            <a:ext cx="10629272" cy="8874788"/>
            <a:chOff x="0" y="0"/>
            <a:chExt cx="14172362" cy="11833050"/>
          </a:xfrm>
        </p:grpSpPr>
        <p:grpSp>
          <p:nvGrpSpPr>
            <p:cNvPr id="4" name="Group 4"/>
            <p:cNvGrpSpPr/>
            <p:nvPr/>
          </p:nvGrpSpPr>
          <p:grpSpPr>
            <a:xfrm>
              <a:off x="282193" y="493300"/>
              <a:ext cx="13890170" cy="11339750"/>
              <a:chOff x="0" y="0"/>
              <a:chExt cx="3216893" cy="2626229"/>
            </a:xfrm>
          </p:grpSpPr>
          <p:sp>
            <p:nvSpPr>
              <p:cNvPr id="5" name="Freeform 5"/>
              <p:cNvSpPr/>
              <p:nvPr/>
            </p:nvSpPr>
            <p:spPr>
              <a:xfrm>
                <a:off x="0" y="0"/>
                <a:ext cx="3216893" cy="2626229"/>
              </a:xfrm>
              <a:custGeom>
                <a:avLst/>
                <a:gdLst/>
                <a:ahLst/>
                <a:cxnLst/>
                <a:rect l="l" t="t" r="r" b="b"/>
                <a:pathLst>
                  <a:path w="3216893" h="2626229">
                    <a:moveTo>
                      <a:pt x="37901" y="0"/>
                    </a:moveTo>
                    <a:lnTo>
                      <a:pt x="3178992" y="0"/>
                    </a:lnTo>
                    <a:cubicBezTo>
                      <a:pt x="3189044" y="0"/>
                      <a:pt x="3198685" y="3993"/>
                      <a:pt x="3205793" y="11101"/>
                    </a:cubicBezTo>
                    <a:cubicBezTo>
                      <a:pt x="3212900" y="18209"/>
                      <a:pt x="3216893" y="27849"/>
                      <a:pt x="3216893" y="37901"/>
                    </a:cubicBezTo>
                    <a:lnTo>
                      <a:pt x="3216893" y="2588328"/>
                    </a:lnTo>
                    <a:cubicBezTo>
                      <a:pt x="3216893" y="2609260"/>
                      <a:pt x="3199925" y="2626229"/>
                      <a:pt x="3178992" y="2626229"/>
                    </a:cubicBezTo>
                    <a:lnTo>
                      <a:pt x="37901" y="2626229"/>
                    </a:lnTo>
                    <a:cubicBezTo>
                      <a:pt x="16969" y="2626229"/>
                      <a:pt x="0" y="2609260"/>
                      <a:pt x="0" y="2588328"/>
                    </a:cubicBezTo>
                    <a:lnTo>
                      <a:pt x="0" y="37901"/>
                    </a:lnTo>
                    <a:cubicBezTo>
                      <a:pt x="0" y="16969"/>
                      <a:pt x="16969" y="0"/>
                      <a:pt x="37901" y="0"/>
                    </a:cubicBezTo>
                    <a:close/>
                  </a:path>
                </a:pathLst>
              </a:custGeom>
              <a:solidFill>
                <a:srgbClr val="000000">
                  <a:alpha val="52941"/>
                </a:srgbClr>
              </a:solidFill>
            </p:spPr>
          </p:sp>
          <p:sp>
            <p:nvSpPr>
              <p:cNvPr id="6" name="TextBox 6"/>
              <p:cNvSpPr txBox="1"/>
              <p:nvPr/>
            </p:nvSpPr>
            <p:spPr>
              <a:xfrm>
                <a:off x="0" y="-38100"/>
                <a:ext cx="3216893" cy="2664329"/>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0" y="0"/>
              <a:ext cx="13890170" cy="11339750"/>
              <a:chOff x="0" y="0"/>
              <a:chExt cx="3216893" cy="2626229"/>
            </a:xfrm>
          </p:grpSpPr>
          <p:sp>
            <p:nvSpPr>
              <p:cNvPr id="8" name="Freeform 8"/>
              <p:cNvSpPr/>
              <p:nvPr/>
            </p:nvSpPr>
            <p:spPr>
              <a:xfrm>
                <a:off x="0" y="0"/>
                <a:ext cx="3216893" cy="2626229"/>
              </a:xfrm>
              <a:custGeom>
                <a:avLst/>
                <a:gdLst/>
                <a:ahLst/>
                <a:cxnLst/>
                <a:rect l="l" t="t" r="r" b="b"/>
                <a:pathLst>
                  <a:path w="3216893" h="2626229">
                    <a:moveTo>
                      <a:pt x="37901" y="0"/>
                    </a:moveTo>
                    <a:lnTo>
                      <a:pt x="3178992" y="0"/>
                    </a:lnTo>
                    <a:cubicBezTo>
                      <a:pt x="3189044" y="0"/>
                      <a:pt x="3198685" y="3993"/>
                      <a:pt x="3205793" y="11101"/>
                    </a:cubicBezTo>
                    <a:cubicBezTo>
                      <a:pt x="3212900" y="18209"/>
                      <a:pt x="3216893" y="27849"/>
                      <a:pt x="3216893" y="37901"/>
                    </a:cubicBezTo>
                    <a:lnTo>
                      <a:pt x="3216893" y="2588328"/>
                    </a:lnTo>
                    <a:cubicBezTo>
                      <a:pt x="3216893" y="2609260"/>
                      <a:pt x="3199925" y="2626229"/>
                      <a:pt x="3178992" y="2626229"/>
                    </a:cubicBezTo>
                    <a:lnTo>
                      <a:pt x="37901" y="2626229"/>
                    </a:lnTo>
                    <a:cubicBezTo>
                      <a:pt x="16969" y="2626229"/>
                      <a:pt x="0" y="2609260"/>
                      <a:pt x="0" y="2588328"/>
                    </a:cubicBezTo>
                    <a:lnTo>
                      <a:pt x="0" y="37901"/>
                    </a:lnTo>
                    <a:cubicBezTo>
                      <a:pt x="0" y="16969"/>
                      <a:pt x="16969" y="0"/>
                      <a:pt x="37901" y="0"/>
                    </a:cubicBezTo>
                    <a:close/>
                  </a:path>
                </a:pathLst>
              </a:custGeom>
              <a:solidFill>
                <a:srgbClr val="FFEABB"/>
              </a:solidFill>
            </p:spPr>
          </p:sp>
          <p:sp>
            <p:nvSpPr>
              <p:cNvPr id="9" name="TextBox 9"/>
              <p:cNvSpPr txBox="1"/>
              <p:nvPr/>
            </p:nvSpPr>
            <p:spPr>
              <a:xfrm>
                <a:off x="0" y="-38100"/>
                <a:ext cx="3216893" cy="2664329"/>
              </a:xfrm>
              <a:prstGeom prst="rect">
                <a:avLst/>
              </a:prstGeom>
            </p:spPr>
            <p:txBody>
              <a:bodyPr lIns="43328" tIns="43328" rIns="43328" bIns="43328" rtlCol="0" anchor="ctr"/>
              <a:lstStyle/>
              <a:p>
                <a:pPr algn="ctr">
                  <a:lnSpc>
                    <a:spcPts val="2659"/>
                  </a:lnSpc>
                  <a:spcBef>
                    <a:spcPct val="0"/>
                  </a:spcBef>
                </a:pPr>
                <a:endParaRPr/>
              </a:p>
            </p:txBody>
          </p:sp>
        </p:grpSp>
      </p:grpSp>
      <p:sp>
        <p:nvSpPr>
          <p:cNvPr id="10" name="Freeform 10"/>
          <p:cNvSpPr/>
          <p:nvPr/>
        </p:nvSpPr>
        <p:spPr>
          <a:xfrm rot="-1373027">
            <a:off x="-45420" y="7455427"/>
            <a:ext cx="3533064" cy="3246003"/>
          </a:xfrm>
          <a:custGeom>
            <a:avLst/>
            <a:gdLst/>
            <a:ahLst/>
            <a:cxnLst/>
            <a:rect l="l" t="t" r="r" b="b"/>
            <a:pathLst>
              <a:path w="3533064" h="3246003">
                <a:moveTo>
                  <a:pt x="0" y="0"/>
                </a:moveTo>
                <a:lnTo>
                  <a:pt x="3533064" y="0"/>
                </a:lnTo>
                <a:lnTo>
                  <a:pt x="3533064" y="3246003"/>
                </a:lnTo>
                <a:lnTo>
                  <a:pt x="0" y="3246003"/>
                </a:lnTo>
                <a:lnTo>
                  <a:pt x="0" y="0"/>
                </a:lnTo>
                <a:close/>
              </a:path>
            </a:pathLst>
          </a:custGeom>
          <a:blipFill>
            <a:blip r:embed="rId3">
              <a:alphaModFix amt="53000"/>
            </a:blip>
            <a:stretch>
              <a:fillRect/>
            </a:stretch>
          </a:blipFill>
        </p:spPr>
      </p:sp>
      <p:sp>
        <p:nvSpPr>
          <p:cNvPr id="11" name="Freeform 11"/>
          <p:cNvSpPr/>
          <p:nvPr/>
        </p:nvSpPr>
        <p:spPr>
          <a:xfrm rot="-1360009">
            <a:off x="39397" y="7533353"/>
            <a:ext cx="3363430" cy="3090152"/>
          </a:xfrm>
          <a:custGeom>
            <a:avLst/>
            <a:gdLst/>
            <a:ahLst/>
            <a:cxnLst/>
            <a:rect l="l" t="t" r="r" b="b"/>
            <a:pathLst>
              <a:path w="3363430" h="3090152">
                <a:moveTo>
                  <a:pt x="0" y="0"/>
                </a:moveTo>
                <a:lnTo>
                  <a:pt x="3363430" y="0"/>
                </a:lnTo>
                <a:lnTo>
                  <a:pt x="3363430" y="3090151"/>
                </a:lnTo>
                <a:lnTo>
                  <a:pt x="0" y="3090151"/>
                </a:lnTo>
                <a:lnTo>
                  <a:pt x="0" y="0"/>
                </a:lnTo>
                <a:close/>
              </a:path>
            </a:pathLst>
          </a:custGeom>
          <a:blipFill>
            <a:blip r:embed="rId4"/>
            <a:stretch>
              <a:fillRect/>
            </a:stretch>
          </a:blipFill>
        </p:spPr>
      </p:sp>
      <p:sp>
        <p:nvSpPr>
          <p:cNvPr id="12" name="TextBox 12"/>
          <p:cNvSpPr txBox="1"/>
          <p:nvPr/>
        </p:nvSpPr>
        <p:spPr>
          <a:xfrm rot="541544">
            <a:off x="6976804" y="473948"/>
            <a:ext cx="9090576" cy="2764687"/>
          </a:xfrm>
          <a:prstGeom prst="rect">
            <a:avLst/>
          </a:prstGeom>
        </p:spPr>
        <p:txBody>
          <a:bodyPr lIns="0" tIns="0" rIns="0" bIns="0" rtlCol="0" anchor="t">
            <a:spAutoFit/>
          </a:bodyPr>
          <a:lstStyle/>
          <a:p>
            <a:pPr algn="ctr">
              <a:lnSpc>
                <a:spcPts val="7518"/>
              </a:lnSpc>
            </a:pPr>
            <a:r>
              <a:rPr lang="en-US" sz="5370">
                <a:solidFill>
                  <a:srgbClr val="2C4F74"/>
                </a:solidFill>
                <a:latin typeface="Lucidity Condensed"/>
                <a:ea typeface="Lucidity Condensed"/>
                <a:cs typeface="Lucidity Condensed"/>
                <a:sym typeface="Lucidity Condensed"/>
              </a:rPr>
              <a:t>3. GIẢI PHÁP QUẢN LÝ – GIÁM SÁT</a:t>
            </a:r>
          </a:p>
          <a:p>
            <a:pPr algn="ctr">
              <a:lnSpc>
                <a:spcPts val="7518"/>
              </a:lnSpc>
            </a:pPr>
            <a:r>
              <a:rPr lang="en-US" sz="5370">
                <a:solidFill>
                  <a:srgbClr val="2C4F74"/>
                </a:solidFill>
                <a:latin typeface="Lucidity Condensed"/>
                <a:ea typeface="Lucidity Condensed"/>
                <a:cs typeface="Lucidity Condensed"/>
                <a:sym typeface="Lucidity Condensed"/>
              </a:rPr>
              <a:t> </a:t>
            </a:r>
          </a:p>
          <a:p>
            <a:pPr algn="ctr">
              <a:lnSpc>
                <a:spcPts val="7518"/>
              </a:lnSpc>
            </a:pPr>
            <a:endParaRPr lang="en-US" sz="5370">
              <a:solidFill>
                <a:srgbClr val="2C4F74"/>
              </a:solidFill>
              <a:latin typeface="Lucidity Condensed"/>
              <a:ea typeface="Lucidity Condensed"/>
              <a:cs typeface="Lucidity Condensed"/>
              <a:sym typeface="Lucidity Condensed"/>
            </a:endParaRPr>
          </a:p>
        </p:txBody>
      </p:sp>
      <p:sp>
        <p:nvSpPr>
          <p:cNvPr id="13" name="Freeform 13"/>
          <p:cNvSpPr/>
          <p:nvPr/>
        </p:nvSpPr>
        <p:spPr>
          <a:xfrm rot="-1667920">
            <a:off x="15391412" y="543019"/>
            <a:ext cx="3735776" cy="3592582"/>
          </a:xfrm>
          <a:custGeom>
            <a:avLst/>
            <a:gdLst/>
            <a:ahLst/>
            <a:cxnLst/>
            <a:rect l="l" t="t" r="r" b="b"/>
            <a:pathLst>
              <a:path w="3735776" h="3592582">
                <a:moveTo>
                  <a:pt x="0" y="0"/>
                </a:moveTo>
                <a:lnTo>
                  <a:pt x="3735776" y="0"/>
                </a:lnTo>
                <a:lnTo>
                  <a:pt x="3735776" y="3592582"/>
                </a:lnTo>
                <a:lnTo>
                  <a:pt x="0" y="3592582"/>
                </a:lnTo>
                <a:lnTo>
                  <a:pt x="0" y="0"/>
                </a:lnTo>
                <a:close/>
              </a:path>
            </a:pathLst>
          </a:custGeom>
          <a:blipFill>
            <a:blip r:embed="rId5"/>
            <a:stretch>
              <a:fillRect/>
            </a:stretch>
          </a:blipFill>
        </p:spPr>
      </p:sp>
      <p:sp>
        <p:nvSpPr>
          <p:cNvPr id="14" name="Freeform 14"/>
          <p:cNvSpPr/>
          <p:nvPr/>
        </p:nvSpPr>
        <p:spPr>
          <a:xfrm>
            <a:off x="10940215" y="3252401"/>
            <a:ext cx="7352196" cy="5514147"/>
          </a:xfrm>
          <a:custGeom>
            <a:avLst/>
            <a:gdLst/>
            <a:ahLst/>
            <a:cxnLst/>
            <a:rect l="l" t="t" r="r" b="b"/>
            <a:pathLst>
              <a:path w="7352196" h="5514147">
                <a:moveTo>
                  <a:pt x="0" y="0"/>
                </a:moveTo>
                <a:lnTo>
                  <a:pt x="7352196" y="0"/>
                </a:lnTo>
                <a:lnTo>
                  <a:pt x="7352196" y="5514147"/>
                </a:lnTo>
                <a:lnTo>
                  <a:pt x="0" y="5514147"/>
                </a:lnTo>
                <a:lnTo>
                  <a:pt x="0" y="0"/>
                </a:lnTo>
                <a:close/>
              </a:path>
            </a:pathLst>
          </a:custGeom>
          <a:blipFill>
            <a:blip r:embed="rId6"/>
            <a:stretch>
              <a:fillRect/>
            </a:stretch>
          </a:blipFill>
        </p:spPr>
      </p:sp>
      <p:sp>
        <p:nvSpPr>
          <p:cNvPr id="15" name="TextBox 15"/>
          <p:cNvSpPr txBox="1"/>
          <p:nvPr/>
        </p:nvSpPr>
        <p:spPr>
          <a:xfrm>
            <a:off x="0" y="2272635"/>
            <a:ext cx="10358338" cy="7407004"/>
          </a:xfrm>
          <a:prstGeom prst="rect">
            <a:avLst/>
          </a:prstGeom>
        </p:spPr>
        <p:txBody>
          <a:bodyPr lIns="0" tIns="0" rIns="0" bIns="0" rtlCol="0" anchor="t">
            <a:spAutoFit/>
          </a:bodyPr>
          <a:lstStyle/>
          <a:p>
            <a:pPr algn="just">
              <a:lnSpc>
                <a:spcPts val="5360"/>
              </a:lnSpc>
            </a:pPr>
            <a:endParaRPr/>
          </a:p>
          <a:p>
            <a:pPr marL="826709" lvl="1" indent="-413354" algn="just">
              <a:lnSpc>
                <a:spcPts val="5360"/>
              </a:lnSpc>
              <a:buFont typeface="Arial"/>
              <a:buChar char="•"/>
            </a:pPr>
            <a:r>
              <a:rPr lang="en-US" sz="3829">
                <a:solidFill>
                  <a:srgbClr val="3A3C11"/>
                </a:solidFill>
                <a:latin typeface="Della Respira"/>
                <a:ea typeface="Della Respira"/>
                <a:cs typeface="Della Respira"/>
                <a:sym typeface="Della Respira"/>
              </a:rPr>
              <a:t>Thành lập đội ATGT học đường gồm giáo viên + trực tuần.</a:t>
            </a:r>
          </a:p>
          <a:p>
            <a:pPr algn="just">
              <a:lnSpc>
                <a:spcPts val="5360"/>
              </a:lnSpc>
            </a:pPr>
            <a:endParaRPr lang="en-US" sz="3829">
              <a:solidFill>
                <a:srgbClr val="3A3C11"/>
              </a:solidFill>
              <a:latin typeface="Della Respira"/>
              <a:ea typeface="Della Respira"/>
              <a:cs typeface="Della Respira"/>
              <a:sym typeface="Della Respira"/>
            </a:endParaRPr>
          </a:p>
          <a:p>
            <a:pPr marL="826709" lvl="1" indent="-413354" algn="just">
              <a:lnSpc>
                <a:spcPts val="5360"/>
              </a:lnSpc>
              <a:buFont typeface="Arial"/>
              <a:buChar char="•"/>
            </a:pPr>
            <a:r>
              <a:rPr lang="en-US" sz="3829">
                <a:solidFill>
                  <a:srgbClr val="3A3C11"/>
                </a:solidFill>
                <a:latin typeface="Della Respira"/>
                <a:ea typeface="Della Respira"/>
                <a:cs typeface="Della Respira"/>
                <a:sym typeface="Della Respira"/>
              </a:rPr>
              <a:t>Công an xã hỗ trợ giờ cao điểm.</a:t>
            </a:r>
          </a:p>
          <a:p>
            <a:pPr algn="just">
              <a:lnSpc>
                <a:spcPts val="5360"/>
              </a:lnSpc>
            </a:pPr>
            <a:endParaRPr lang="en-US" sz="3829">
              <a:solidFill>
                <a:srgbClr val="3A3C11"/>
              </a:solidFill>
              <a:latin typeface="Della Respira"/>
              <a:ea typeface="Della Respira"/>
              <a:cs typeface="Della Respira"/>
              <a:sym typeface="Della Respira"/>
            </a:endParaRPr>
          </a:p>
          <a:p>
            <a:pPr marL="826709" lvl="1" indent="-413354" algn="just">
              <a:lnSpc>
                <a:spcPts val="5360"/>
              </a:lnSpc>
              <a:buFont typeface="Arial"/>
              <a:buChar char="•"/>
            </a:pPr>
            <a:r>
              <a:rPr lang="en-US" sz="3829">
                <a:solidFill>
                  <a:srgbClr val="3A3C11"/>
                </a:solidFill>
                <a:latin typeface="Della Respira"/>
                <a:ea typeface="Della Respira"/>
                <a:cs typeface="Della Respira"/>
                <a:sym typeface="Della Respira"/>
              </a:rPr>
              <a:t>Camera giám sát vi phạm dừng đỗ.</a:t>
            </a:r>
          </a:p>
          <a:p>
            <a:pPr algn="just">
              <a:lnSpc>
                <a:spcPts val="5360"/>
              </a:lnSpc>
            </a:pPr>
            <a:endParaRPr lang="en-US" sz="3829">
              <a:solidFill>
                <a:srgbClr val="3A3C11"/>
              </a:solidFill>
              <a:latin typeface="Della Respira"/>
              <a:ea typeface="Della Respira"/>
              <a:cs typeface="Della Respira"/>
              <a:sym typeface="Della Respira"/>
            </a:endParaRPr>
          </a:p>
          <a:p>
            <a:pPr marL="826709" lvl="1" indent="-413354" algn="just">
              <a:lnSpc>
                <a:spcPts val="5360"/>
              </a:lnSpc>
              <a:buFont typeface="Arial"/>
              <a:buChar char="•"/>
            </a:pPr>
            <a:r>
              <a:rPr lang="en-US" sz="3829">
                <a:solidFill>
                  <a:srgbClr val="3A3C11"/>
                </a:solidFill>
                <a:latin typeface="Della Respira"/>
                <a:ea typeface="Della Respira"/>
                <a:cs typeface="Della Respira"/>
                <a:sym typeface="Della Respira"/>
              </a:rPr>
              <a:t>Phụ huynh ký cam kết “KHÔNG DỪNG ĐỖ TRƯỚC CỔNG CHÍNH”.</a:t>
            </a:r>
          </a:p>
          <a:p>
            <a:pPr algn="just">
              <a:lnSpc>
                <a:spcPts val="5360"/>
              </a:lnSpc>
            </a:pPr>
            <a:endParaRPr lang="en-US" sz="3829">
              <a:solidFill>
                <a:srgbClr val="3A3C11"/>
              </a:solidFill>
              <a:latin typeface="Della Respira"/>
              <a:ea typeface="Della Respira"/>
              <a:cs typeface="Della Respira"/>
              <a:sym typeface="Della Respira"/>
            </a:endParaRPr>
          </a:p>
        </p:txBody>
      </p:sp>
      <p:sp>
        <p:nvSpPr>
          <p:cNvPr id="16" name="TextBox 16"/>
          <p:cNvSpPr txBox="1"/>
          <p:nvPr/>
        </p:nvSpPr>
        <p:spPr>
          <a:xfrm>
            <a:off x="12992201" y="9074603"/>
            <a:ext cx="2690018" cy="873814"/>
          </a:xfrm>
          <a:prstGeom prst="rect">
            <a:avLst/>
          </a:prstGeom>
        </p:spPr>
        <p:txBody>
          <a:bodyPr lIns="0" tIns="0" rIns="0" bIns="0" rtlCol="0" anchor="t">
            <a:spAutoFit/>
          </a:bodyPr>
          <a:lstStyle/>
          <a:p>
            <a:pPr algn="just">
              <a:lnSpc>
                <a:spcPts val="7209"/>
              </a:lnSpc>
            </a:pPr>
            <a:r>
              <a:rPr lang="en-US" sz="5149">
                <a:solidFill>
                  <a:srgbClr val="3A3C11"/>
                </a:solidFill>
                <a:latin typeface="Della Respira"/>
                <a:ea typeface="Della Respira"/>
                <a:cs typeface="Della Respira"/>
                <a:sym typeface="Della Respira"/>
              </a:rPr>
              <a:t>hình ảnh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702539" y="3665705"/>
            <a:ext cx="12875262" cy="5796689"/>
            <a:chOff x="0" y="0"/>
            <a:chExt cx="3391015" cy="1526700"/>
          </a:xfrm>
        </p:grpSpPr>
        <p:sp>
          <p:nvSpPr>
            <p:cNvPr id="4" name="Freeform 4"/>
            <p:cNvSpPr/>
            <p:nvPr/>
          </p:nvSpPr>
          <p:spPr>
            <a:xfrm>
              <a:off x="0" y="0"/>
              <a:ext cx="3391015" cy="1526700"/>
            </a:xfrm>
            <a:custGeom>
              <a:avLst/>
              <a:gdLst/>
              <a:ahLst/>
              <a:cxnLst/>
              <a:rect l="l" t="t" r="r" b="b"/>
              <a:pathLst>
                <a:path w="3391015" h="1526700">
                  <a:moveTo>
                    <a:pt x="30666" y="0"/>
                  </a:moveTo>
                  <a:lnTo>
                    <a:pt x="3360349" y="0"/>
                  </a:lnTo>
                  <a:cubicBezTo>
                    <a:pt x="3368482" y="0"/>
                    <a:pt x="3376282" y="3231"/>
                    <a:pt x="3382033" y="8982"/>
                  </a:cubicBezTo>
                  <a:cubicBezTo>
                    <a:pt x="3387785" y="14733"/>
                    <a:pt x="3391015" y="22533"/>
                    <a:pt x="3391015" y="30666"/>
                  </a:cubicBezTo>
                  <a:lnTo>
                    <a:pt x="3391015" y="1496034"/>
                  </a:lnTo>
                  <a:cubicBezTo>
                    <a:pt x="3391015" y="1504167"/>
                    <a:pt x="3387785" y="1511967"/>
                    <a:pt x="3382033" y="1517718"/>
                  </a:cubicBezTo>
                  <a:cubicBezTo>
                    <a:pt x="3376282" y="1523469"/>
                    <a:pt x="3368482" y="1526700"/>
                    <a:pt x="3360349" y="1526700"/>
                  </a:cubicBezTo>
                  <a:lnTo>
                    <a:pt x="30666" y="1526700"/>
                  </a:lnTo>
                  <a:cubicBezTo>
                    <a:pt x="22533" y="1526700"/>
                    <a:pt x="14733" y="1523469"/>
                    <a:pt x="8982" y="1517718"/>
                  </a:cubicBezTo>
                  <a:cubicBezTo>
                    <a:pt x="3231" y="1511967"/>
                    <a:pt x="0" y="1504167"/>
                    <a:pt x="0" y="1496034"/>
                  </a:cubicBezTo>
                  <a:lnTo>
                    <a:pt x="0" y="30666"/>
                  </a:lnTo>
                  <a:cubicBezTo>
                    <a:pt x="0" y="22533"/>
                    <a:pt x="3231" y="14733"/>
                    <a:pt x="8982" y="8982"/>
                  </a:cubicBezTo>
                  <a:cubicBezTo>
                    <a:pt x="14733" y="3231"/>
                    <a:pt x="22533" y="0"/>
                    <a:pt x="30666" y="0"/>
                  </a:cubicBezTo>
                  <a:close/>
                </a:path>
              </a:pathLst>
            </a:custGeom>
            <a:solidFill>
              <a:srgbClr val="000000">
                <a:alpha val="52941"/>
              </a:srgbClr>
            </a:solidFill>
          </p:spPr>
        </p:sp>
        <p:sp>
          <p:nvSpPr>
            <p:cNvPr id="5" name="TextBox 5"/>
            <p:cNvSpPr txBox="1"/>
            <p:nvPr/>
          </p:nvSpPr>
          <p:spPr>
            <a:xfrm>
              <a:off x="0" y="-38100"/>
              <a:ext cx="3391015" cy="15648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503290" y="3461611"/>
            <a:ext cx="12511957" cy="5664958"/>
            <a:chOff x="0" y="0"/>
            <a:chExt cx="3295330" cy="1492005"/>
          </a:xfrm>
        </p:grpSpPr>
        <p:sp>
          <p:nvSpPr>
            <p:cNvPr id="7" name="Freeform 7"/>
            <p:cNvSpPr/>
            <p:nvPr/>
          </p:nvSpPr>
          <p:spPr>
            <a:xfrm>
              <a:off x="0" y="0"/>
              <a:ext cx="3295330" cy="1492005"/>
            </a:xfrm>
            <a:custGeom>
              <a:avLst/>
              <a:gdLst/>
              <a:ahLst/>
              <a:cxnLst/>
              <a:rect l="l" t="t" r="r" b="b"/>
              <a:pathLst>
                <a:path w="3295330" h="1492005">
                  <a:moveTo>
                    <a:pt x="31557" y="0"/>
                  </a:moveTo>
                  <a:lnTo>
                    <a:pt x="3263773" y="0"/>
                  </a:lnTo>
                  <a:cubicBezTo>
                    <a:pt x="3272143" y="0"/>
                    <a:pt x="3280170" y="3325"/>
                    <a:pt x="3286087" y="9243"/>
                  </a:cubicBezTo>
                  <a:cubicBezTo>
                    <a:pt x="3292006" y="15161"/>
                    <a:pt x="3295330" y="23187"/>
                    <a:pt x="3295330" y="31557"/>
                  </a:cubicBezTo>
                  <a:lnTo>
                    <a:pt x="3295330" y="1460449"/>
                  </a:lnTo>
                  <a:cubicBezTo>
                    <a:pt x="3295330" y="1468818"/>
                    <a:pt x="3292006" y="1476845"/>
                    <a:pt x="3286087" y="1482763"/>
                  </a:cubicBezTo>
                  <a:cubicBezTo>
                    <a:pt x="3280170" y="1488681"/>
                    <a:pt x="3272143" y="1492005"/>
                    <a:pt x="3263773" y="1492005"/>
                  </a:cubicBezTo>
                  <a:lnTo>
                    <a:pt x="31557" y="1492005"/>
                  </a:lnTo>
                  <a:cubicBezTo>
                    <a:pt x="14128" y="1492005"/>
                    <a:pt x="0" y="1477877"/>
                    <a:pt x="0" y="1460449"/>
                  </a:cubicBezTo>
                  <a:lnTo>
                    <a:pt x="0" y="31557"/>
                  </a:lnTo>
                  <a:cubicBezTo>
                    <a:pt x="0" y="23187"/>
                    <a:pt x="3325" y="15161"/>
                    <a:pt x="9243" y="9243"/>
                  </a:cubicBezTo>
                  <a:cubicBezTo>
                    <a:pt x="15161" y="3325"/>
                    <a:pt x="23187" y="0"/>
                    <a:pt x="31557" y="0"/>
                  </a:cubicBezTo>
                  <a:close/>
                </a:path>
              </a:pathLst>
            </a:custGeom>
            <a:solidFill>
              <a:srgbClr val="FFEABB"/>
            </a:solidFill>
          </p:spPr>
        </p:sp>
        <p:sp>
          <p:nvSpPr>
            <p:cNvPr id="8" name="TextBox 8"/>
            <p:cNvSpPr txBox="1"/>
            <p:nvPr/>
          </p:nvSpPr>
          <p:spPr>
            <a:xfrm>
              <a:off x="0" y="-38100"/>
              <a:ext cx="3295330" cy="153010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390143" y="756275"/>
            <a:ext cx="13839169" cy="1573313"/>
            <a:chOff x="0" y="0"/>
            <a:chExt cx="3644884" cy="414371"/>
          </a:xfrm>
        </p:grpSpPr>
        <p:sp>
          <p:nvSpPr>
            <p:cNvPr id="10" name="Freeform 10"/>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000000">
                <a:alpha val="52941"/>
              </a:srgbClr>
            </a:solidFill>
          </p:spPr>
        </p:sp>
        <p:sp>
          <p:nvSpPr>
            <p:cNvPr id="11" name="TextBox 11"/>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166718" y="459355"/>
            <a:ext cx="13839169" cy="1573313"/>
            <a:chOff x="0" y="0"/>
            <a:chExt cx="3644884" cy="414371"/>
          </a:xfrm>
        </p:grpSpPr>
        <p:sp>
          <p:nvSpPr>
            <p:cNvPr id="13" name="Freeform 13"/>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FFEABB"/>
            </a:solidFill>
          </p:spPr>
        </p:sp>
        <p:sp>
          <p:nvSpPr>
            <p:cNvPr id="14" name="TextBox 14"/>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2273114">
            <a:off x="15402950" y="6782551"/>
            <a:ext cx="3248762" cy="3861112"/>
          </a:xfrm>
          <a:custGeom>
            <a:avLst/>
            <a:gdLst/>
            <a:ahLst/>
            <a:cxnLst/>
            <a:rect l="l" t="t" r="r" b="b"/>
            <a:pathLst>
              <a:path w="3248762" h="3861112">
                <a:moveTo>
                  <a:pt x="0" y="0"/>
                </a:moveTo>
                <a:lnTo>
                  <a:pt x="3248762" y="0"/>
                </a:lnTo>
                <a:lnTo>
                  <a:pt x="3248762" y="3861112"/>
                </a:lnTo>
                <a:lnTo>
                  <a:pt x="0" y="3861112"/>
                </a:lnTo>
                <a:lnTo>
                  <a:pt x="0" y="0"/>
                </a:lnTo>
                <a:close/>
              </a:path>
            </a:pathLst>
          </a:custGeom>
          <a:blipFill>
            <a:blip r:embed="rId3">
              <a:alphaModFix amt="53000"/>
            </a:blip>
            <a:stretch>
              <a:fillRect l="-4013" r="-2069"/>
            </a:stretch>
          </a:blipFill>
        </p:spPr>
      </p:sp>
      <p:grpSp>
        <p:nvGrpSpPr>
          <p:cNvPr id="16" name="Group 16"/>
          <p:cNvGrpSpPr/>
          <p:nvPr/>
        </p:nvGrpSpPr>
        <p:grpSpPr>
          <a:xfrm>
            <a:off x="-1852165" y="2083328"/>
            <a:ext cx="4331279" cy="3956200"/>
            <a:chOff x="0" y="0"/>
            <a:chExt cx="5775038" cy="5274934"/>
          </a:xfrm>
        </p:grpSpPr>
        <p:sp>
          <p:nvSpPr>
            <p:cNvPr id="17" name="Freeform 17"/>
            <p:cNvSpPr/>
            <p:nvPr/>
          </p:nvSpPr>
          <p:spPr>
            <a:xfrm rot="-757637">
              <a:off x="576935" y="657113"/>
              <a:ext cx="4803358" cy="4142897"/>
            </a:xfrm>
            <a:custGeom>
              <a:avLst/>
              <a:gdLst/>
              <a:ahLst/>
              <a:cxnLst/>
              <a:rect l="l" t="t" r="r" b="b"/>
              <a:pathLst>
                <a:path w="4803358" h="4142897">
                  <a:moveTo>
                    <a:pt x="0" y="0"/>
                  </a:moveTo>
                  <a:lnTo>
                    <a:pt x="4803358" y="0"/>
                  </a:lnTo>
                  <a:lnTo>
                    <a:pt x="4803358" y="4142897"/>
                  </a:lnTo>
                  <a:lnTo>
                    <a:pt x="0" y="4142897"/>
                  </a:lnTo>
                  <a:lnTo>
                    <a:pt x="0" y="0"/>
                  </a:lnTo>
                  <a:close/>
                </a:path>
              </a:pathLst>
            </a:custGeom>
            <a:blipFill>
              <a:blip r:embed="rId4">
                <a:alphaModFix amt="53000"/>
              </a:blip>
              <a:stretch>
                <a:fillRect/>
              </a:stretch>
            </a:blipFill>
          </p:spPr>
        </p:sp>
        <p:sp>
          <p:nvSpPr>
            <p:cNvPr id="18" name="Freeform 18"/>
            <p:cNvSpPr/>
            <p:nvPr/>
          </p:nvSpPr>
          <p:spPr>
            <a:xfrm rot="-757637">
              <a:off x="394745" y="474924"/>
              <a:ext cx="4803358" cy="4142897"/>
            </a:xfrm>
            <a:custGeom>
              <a:avLst/>
              <a:gdLst/>
              <a:ahLst/>
              <a:cxnLst/>
              <a:rect l="l" t="t" r="r" b="b"/>
              <a:pathLst>
                <a:path w="4803358" h="4142897">
                  <a:moveTo>
                    <a:pt x="0" y="0"/>
                  </a:moveTo>
                  <a:lnTo>
                    <a:pt x="4803359" y="0"/>
                  </a:lnTo>
                  <a:lnTo>
                    <a:pt x="4803359" y="4142896"/>
                  </a:lnTo>
                  <a:lnTo>
                    <a:pt x="0" y="4142896"/>
                  </a:lnTo>
                  <a:lnTo>
                    <a:pt x="0" y="0"/>
                  </a:lnTo>
                  <a:close/>
                </a:path>
              </a:pathLst>
            </a:custGeom>
            <a:blipFill>
              <a:blip r:embed="rId5"/>
              <a:stretch>
                <a:fillRect/>
              </a:stretch>
            </a:blipFill>
          </p:spPr>
        </p:sp>
      </p:grpSp>
      <p:sp>
        <p:nvSpPr>
          <p:cNvPr id="19" name="Freeform 19"/>
          <p:cNvSpPr/>
          <p:nvPr/>
        </p:nvSpPr>
        <p:spPr>
          <a:xfrm rot="2273114">
            <a:off x="15402950" y="6630151"/>
            <a:ext cx="3248762" cy="3861112"/>
          </a:xfrm>
          <a:custGeom>
            <a:avLst/>
            <a:gdLst/>
            <a:ahLst/>
            <a:cxnLst/>
            <a:rect l="l" t="t" r="r" b="b"/>
            <a:pathLst>
              <a:path w="3248762" h="3861112">
                <a:moveTo>
                  <a:pt x="0" y="0"/>
                </a:moveTo>
                <a:lnTo>
                  <a:pt x="3248762" y="0"/>
                </a:lnTo>
                <a:lnTo>
                  <a:pt x="3248762" y="3861112"/>
                </a:lnTo>
                <a:lnTo>
                  <a:pt x="0" y="3861112"/>
                </a:lnTo>
                <a:lnTo>
                  <a:pt x="0" y="0"/>
                </a:lnTo>
                <a:close/>
              </a:path>
            </a:pathLst>
          </a:custGeom>
          <a:blipFill>
            <a:blip r:embed="rId6"/>
            <a:stretch>
              <a:fillRect l="-4013" r="-2069"/>
            </a:stretch>
          </a:blipFill>
        </p:spPr>
      </p:sp>
      <p:sp>
        <p:nvSpPr>
          <p:cNvPr id="20" name="Freeform 20"/>
          <p:cNvSpPr/>
          <p:nvPr/>
        </p:nvSpPr>
        <p:spPr>
          <a:xfrm rot="-1107720">
            <a:off x="613428" y="8341632"/>
            <a:ext cx="2135955" cy="2241525"/>
          </a:xfrm>
          <a:custGeom>
            <a:avLst/>
            <a:gdLst/>
            <a:ahLst/>
            <a:cxnLst/>
            <a:rect l="l" t="t" r="r" b="b"/>
            <a:pathLst>
              <a:path w="2135955" h="2241525">
                <a:moveTo>
                  <a:pt x="0" y="0"/>
                </a:moveTo>
                <a:lnTo>
                  <a:pt x="2135955" y="0"/>
                </a:lnTo>
                <a:lnTo>
                  <a:pt x="2135955" y="2241525"/>
                </a:lnTo>
                <a:lnTo>
                  <a:pt x="0" y="2241525"/>
                </a:lnTo>
                <a:lnTo>
                  <a:pt x="0" y="0"/>
                </a:lnTo>
                <a:close/>
              </a:path>
            </a:pathLst>
          </a:custGeom>
          <a:blipFill>
            <a:blip r:embed="rId7">
              <a:alphaModFix amt="53000"/>
            </a:blip>
            <a:stretch>
              <a:fillRect/>
            </a:stretch>
          </a:blipFill>
        </p:spPr>
      </p:sp>
      <p:sp>
        <p:nvSpPr>
          <p:cNvPr id="21" name="Freeform 21"/>
          <p:cNvSpPr/>
          <p:nvPr/>
        </p:nvSpPr>
        <p:spPr>
          <a:xfrm rot="-1107720">
            <a:off x="299954" y="8005806"/>
            <a:ext cx="2135955" cy="2241525"/>
          </a:xfrm>
          <a:custGeom>
            <a:avLst/>
            <a:gdLst/>
            <a:ahLst/>
            <a:cxnLst/>
            <a:rect l="l" t="t" r="r" b="b"/>
            <a:pathLst>
              <a:path w="2135955" h="2241525">
                <a:moveTo>
                  <a:pt x="0" y="0"/>
                </a:moveTo>
                <a:lnTo>
                  <a:pt x="2135955" y="0"/>
                </a:lnTo>
                <a:lnTo>
                  <a:pt x="2135955" y="2241525"/>
                </a:lnTo>
                <a:lnTo>
                  <a:pt x="0" y="2241525"/>
                </a:lnTo>
                <a:lnTo>
                  <a:pt x="0" y="0"/>
                </a:lnTo>
                <a:close/>
              </a:path>
            </a:pathLst>
          </a:custGeom>
          <a:blipFill>
            <a:blip r:embed="rId8"/>
            <a:stretch>
              <a:fillRect/>
            </a:stretch>
          </a:blipFill>
        </p:spPr>
      </p:sp>
      <p:sp>
        <p:nvSpPr>
          <p:cNvPr id="22" name="TextBox 22"/>
          <p:cNvSpPr txBox="1"/>
          <p:nvPr/>
        </p:nvSpPr>
        <p:spPr>
          <a:xfrm>
            <a:off x="2166718" y="622925"/>
            <a:ext cx="14062594" cy="1112822"/>
          </a:xfrm>
          <a:prstGeom prst="rect">
            <a:avLst/>
          </a:prstGeom>
        </p:spPr>
        <p:txBody>
          <a:bodyPr lIns="0" tIns="0" rIns="0" bIns="0" rtlCol="0" anchor="t">
            <a:spAutoFit/>
          </a:bodyPr>
          <a:lstStyle/>
          <a:p>
            <a:pPr algn="ctr">
              <a:lnSpc>
                <a:spcPts val="9069"/>
              </a:lnSpc>
            </a:pPr>
            <a:r>
              <a:rPr lang="en-US" sz="6477">
                <a:solidFill>
                  <a:srgbClr val="2C4F74"/>
                </a:solidFill>
                <a:latin typeface="Lucidity Condensed"/>
                <a:ea typeface="Lucidity Condensed"/>
                <a:cs typeface="Lucidity Condensed"/>
                <a:sym typeface="Lucidity Condensed"/>
              </a:rPr>
              <a:t>4. GIẢI PHÁP TUYÊN TRUYỀN – GIÁO DỤC</a:t>
            </a:r>
          </a:p>
        </p:txBody>
      </p:sp>
      <p:grpSp>
        <p:nvGrpSpPr>
          <p:cNvPr id="23" name="Group 23"/>
          <p:cNvGrpSpPr/>
          <p:nvPr/>
        </p:nvGrpSpPr>
        <p:grpSpPr>
          <a:xfrm rot="-850768">
            <a:off x="15464456" y="1083577"/>
            <a:ext cx="2115435" cy="2492022"/>
            <a:chOff x="0" y="0"/>
            <a:chExt cx="2820580" cy="3322696"/>
          </a:xfrm>
        </p:grpSpPr>
        <p:sp>
          <p:nvSpPr>
            <p:cNvPr id="24" name="Freeform 24"/>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9">
                <a:alphaModFix amt="53000"/>
                <a:extLst>
                  <a:ext uri="{96DAC541-7B7A-43D3-8B79-37D633B846F1}">
                    <asvg:svgBlip xmlns:asvg="http://schemas.microsoft.com/office/drawing/2016/SVG/main" r:embed="rId10"/>
                  </a:ext>
                </a:extLst>
              </a:blip>
              <a:stretch>
                <a:fillRect/>
              </a:stretch>
            </a:blipFill>
          </p:spPr>
        </p:sp>
        <p:sp>
          <p:nvSpPr>
            <p:cNvPr id="25" name="Freeform 25"/>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6" name="TextBox 26"/>
          <p:cNvSpPr txBox="1"/>
          <p:nvPr/>
        </p:nvSpPr>
        <p:spPr>
          <a:xfrm>
            <a:off x="2702539" y="3960251"/>
            <a:ext cx="12533547" cy="4387153"/>
          </a:xfrm>
          <a:prstGeom prst="rect">
            <a:avLst/>
          </a:prstGeom>
        </p:spPr>
        <p:txBody>
          <a:bodyPr lIns="0" tIns="0" rIns="0" bIns="0" rtlCol="0" anchor="t">
            <a:spAutoFit/>
          </a:bodyPr>
          <a:lstStyle/>
          <a:p>
            <a:pPr algn="l">
              <a:lnSpc>
                <a:spcPts val="5813"/>
              </a:lnSpc>
              <a:spcBef>
                <a:spcPct val="0"/>
              </a:spcBef>
            </a:pPr>
            <a:r>
              <a:rPr lang="en-US" sz="4152">
                <a:solidFill>
                  <a:srgbClr val="000000"/>
                </a:solidFill>
                <a:latin typeface="Canva Sans"/>
                <a:ea typeface="Canva Sans"/>
                <a:cs typeface="Canva Sans"/>
                <a:sym typeface="Canva Sans"/>
              </a:rPr>
              <a:t>    + Sinh hoạt chuyên đề “Con đường an toàn”.</a:t>
            </a:r>
          </a:p>
          <a:p>
            <a:pPr algn="l">
              <a:lnSpc>
                <a:spcPts val="5813"/>
              </a:lnSpc>
              <a:spcBef>
                <a:spcPct val="0"/>
              </a:spcBef>
            </a:pPr>
            <a:r>
              <a:rPr lang="en-US" sz="4152">
                <a:solidFill>
                  <a:srgbClr val="000000"/>
                </a:solidFill>
                <a:latin typeface="Canva Sans"/>
                <a:ea typeface="Canva Sans"/>
                <a:cs typeface="Canva Sans"/>
                <a:sym typeface="Canva Sans"/>
              </a:rPr>
              <a:t>    +  Video hướng dẫn học sinh đi đúng lối.</a:t>
            </a:r>
          </a:p>
          <a:p>
            <a:pPr algn="l">
              <a:lnSpc>
                <a:spcPts val="5813"/>
              </a:lnSpc>
              <a:spcBef>
                <a:spcPct val="0"/>
              </a:spcBef>
            </a:pPr>
            <a:r>
              <a:rPr lang="en-US" sz="4152">
                <a:solidFill>
                  <a:srgbClr val="000000"/>
                </a:solidFill>
                <a:latin typeface="Canva Sans"/>
                <a:ea typeface="Canva Sans"/>
                <a:cs typeface="Canva Sans"/>
                <a:sym typeface="Canva Sans"/>
              </a:rPr>
              <a:t>    + Treo pano: “An toàn giao thông là hạnh phúc của mỗi gia đình”.</a:t>
            </a:r>
          </a:p>
          <a:p>
            <a:pPr algn="l">
              <a:lnSpc>
                <a:spcPts val="5813"/>
              </a:lnSpc>
              <a:spcBef>
                <a:spcPct val="0"/>
              </a:spcBef>
            </a:pPr>
            <a:r>
              <a:rPr lang="en-US" sz="4152">
                <a:solidFill>
                  <a:srgbClr val="000000"/>
                </a:solidFill>
                <a:latin typeface="Canva Sans"/>
                <a:ea typeface="Canva Sans"/>
                <a:cs typeface="Canva Sans"/>
                <a:sym typeface="Canva Sans"/>
              </a:rPr>
              <a:t>    + Phát động phong trào Nói không với sang đường bừa bãi.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6616554" y="1107844"/>
            <a:ext cx="17243446" cy="1652326"/>
            <a:chOff x="0" y="0"/>
            <a:chExt cx="5324660" cy="510227"/>
          </a:xfrm>
        </p:grpSpPr>
        <p:sp>
          <p:nvSpPr>
            <p:cNvPr id="4" name="Freeform 4"/>
            <p:cNvSpPr/>
            <p:nvPr/>
          </p:nvSpPr>
          <p:spPr>
            <a:xfrm>
              <a:off x="0" y="0"/>
              <a:ext cx="5324660" cy="510227"/>
            </a:xfrm>
            <a:custGeom>
              <a:avLst/>
              <a:gdLst/>
              <a:ahLst/>
              <a:cxnLst/>
              <a:rect l="l" t="t" r="r" b="b"/>
              <a:pathLst>
                <a:path w="5324660" h="510227">
                  <a:moveTo>
                    <a:pt x="22898" y="0"/>
                  </a:moveTo>
                  <a:lnTo>
                    <a:pt x="5301762" y="0"/>
                  </a:lnTo>
                  <a:cubicBezTo>
                    <a:pt x="5314409" y="0"/>
                    <a:pt x="5324660" y="10252"/>
                    <a:pt x="5324660" y="22898"/>
                  </a:cubicBezTo>
                  <a:lnTo>
                    <a:pt x="5324660" y="487329"/>
                  </a:lnTo>
                  <a:cubicBezTo>
                    <a:pt x="5324660" y="493402"/>
                    <a:pt x="5322248" y="499226"/>
                    <a:pt x="5317954" y="503520"/>
                  </a:cubicBezTo>
                  <a:cubicBezTo>
                    <a:pt x="5313659" y="507815"/>
                    <a:pt x="5307835" y="510227"/>
                    <a:pt x="5301762" y="510227"/>
                  </a:cubicBezTo>
                  <a:lnTo>
                    <a:pt x="22898" y="510227"/>
                  </a:lnTo>
                  <a:cubicBezTo>
                    <a:pt x="16825" y="510227"/>
                    <a:pt x="11001" y="507815"/>
                    <a:pt x="6707" y="503520"/>
                  </a:cubicBezTo>
                  <a:cubicBezTo>
                    <a:pt x="2412" y="499226"/>
                    <a:pt x="0" y="493402"/>
                    <a:pt x="0" y="487329"/>
                  </a:cubicBezTo>
                  <a:lnTo>
                    <a:pt x="0" y="22898"/>
                  </a:lnTo>
                  <a:cubicBezTo>
                    <a:pt x="0" y="16825"/>
                    <a:pt x="2412" y="11001"/>
                    <a:pt x="6707" y="6707"/>
                  </a:cubicBezTo>
                  <a:cubicBezTo>
                    <a:pt x="11001" y="2412"/>
                    <a:pt x="16825" y="0"/>
                    <a:pt x="22898" y="0"/>
                  </a:cubicBezTo>
                  <a:close/>
                </a:path>
              </a:pathLst>
            </a:custGeom>
            <a:solidFill>
              <a:srgbClr val="000000">
                <a:alpha val="52941"/>
              </a:srgbClr>
            </a:solidFill>
          </p:spPr>
        </p:sp>
        <p:sp>
          <p:nvSpPr>
            <p:cNvPr id="5" name="TextBox 5"/>
            <p:cNvSpPr txBox="1"/>
            <p:nvPr/>
          </p:nvSpPr>
          <p:spPr>
            <a:xfrm>
              <a:off x="0" y="-38100"/>
              <a:ext cx="5324660" cy="548327"/>
            </a:xfrm>
            <a:prstGeom prst="rect">
              <a:avLst/>
            </a:prstGeom>
          </p:spPr>
          <p:txBody>
            <a:bodyPr lIns="43328" tIns="43328" rIns="43328" bIns="43328" rtlCol="0" anchor="ctr"/>
            <a:lstStyle/>
            <a:p>
              <a:pPr algn="ctr">
                <a:lnSpc>
                  <a:spcPts val="2659"/>
                </a:lnSpc>
                <a:spcBef>
                  <a:spcPct val="0"/>
                </a:spcBef>
              </a:pPr>
              <a:endParaRPr/>
            </a:p>
          </p:txBody>
        </p:sp>
      </p:grpSp>
      <p:grpSp>
        <p:nvGrpSpPr>
          <p:cNvPr id="6" name="Group 6"/>
          <p:cNvGrpSpPr/>
          <p:nvPr/>
        </p:nvGrpSpPr>
        <p:grpSpPr>
          <a:xfrm>
            <a:off x="6781539" y="905901"/>
            <a:ext cx="17243446" cy="1652326"/>
            <a:chOff x="0" y="0"/>
            <a:chExt cx="5324660" cy="510227"/>
          </a:xfrm>
        </p:grpSpPr>
        <p:sp>
          <p:nvSpPr>
            <p:cNvPr id="7" name="Freeform 7"/>
            <p:cNvSpPr/>
            <p:nvPr/>
          </p:nvSpPr>
          <p:spPr>
            <a:xfrm>
              <a:off x="0" y="0"/>
              <a:ext cx="5324660" cy="510227"/>
            </a:xfrm>
            <a:custGeom>
              <a:avLst/>
              <a:gdLst/>
              <a:ahLst/>
              <a:cxnLst/>
              <a:rect l="l" t="t" r="r" b="b"/>
              <a:pathLst>
                <a:path w="5324660" h="510227">
                  <a:moveTo>
                    <a:pt x="22898" y="0"/>
                  </a:moveTo>
                  <a:lnTo>
                    <a:pt x="5301762" y="0"/>
                  </a:lnTo>
                  <a:cubicBezTo>
                    <a:pt x="5314409" y="0"/>
                    <a:pt x="5324660" y="10252"/>
                    <a:pt x="5324660" y="22898"/>
                  </a:cubicBezTo>
                  <a:lnTo>
                    <a:pt x="5324660" y="487329"/>
                  </a:lnTo>
                  <a:cubicBezTo>
                    <a:pt x="5324660" y="493402"/>
                    <a:pt x="5322248" y="499226"/>
                    <a:pt x="5317954" y="503520"/>
                  </a:cubicBezTo>
                  <a:cubicBezTo>
                    <a:pt x="5313659" y="507815"/>
                    <a:pt x="5307835" y="510227"/>
                    <a:pt x="5301762" y="510227"/>
                  </a:cubicBezTo>
                  <a:lnTo>
                    <a:pt x="22898" y="510227"/>
                  </a:lnTo>
                  <a:cubicBezTo>
                    <a:pt x="16825" y="510227"/>
                    <a:pt x="11001" y="507815"/>
                    <a:pt x="6707" y="503520"/>
                  </a:cubicBezTo>
                  <a:cubicBezTo>
                    <a:pt x="2412" y="499226"/>
                    <a:pt x="0" y="493402"/>
                    <a:pt x="0" y="487329"/>
                  </a:cubicBezTo>
                  <a:lnTo>
                    <a:pt x="0" y="22898"/>
                  </a:lnTo>
                  <a:cubicBezTo>
                    <a:pt x="0" y="16825"/>
                    <a:pt x="2412" y="11001"/>
                    <a:pt x="6707" y="6707"/>
                  </a:cubicBezTo>
                  <a:cubicBezTo>
                    <a:pt x="11001" y="2412"/>
                    <a:pt x="16825" y="0"/>
                    <a:pt x="22898" y="0"/>
                  </a:cubicBezTo>
                  <a:close/>
                </a:path>
              </a:pathLst>
            </a:custGeom>
            <a:solidFill>
              <a:srgbClr val="FFEABB"/>
            </a:solidFill>
          </p:spPr>
        </p:sp>
        <p:sp>
          <p:nvSpPr>
            <p:cNvPr id="8" name="TextBox 8"/>
            <p:cNvSpPr txBox="1"/>
            <p:nvPr/>
          </p:nvSpPr>
          <p:spPr>
            <a:xfrm>
              <a:off x="0" y="-38100"/>
              <a:ext cx="5324660" cy="548327"/>
            </a:xfrm>
            <a:prstGeom prst="rect">
              <a:avLst/>
            </a:prstGeom>
          </p:spPr>
          <p:txBody>
            <a:bodyPr lIns="43328" tIns="43328" rIns="43328" bIns="43328" rtlCol="0" anchor="ctr"/>
            <a:lstStyle/>
            <a:p>
              <a:pPr algn="ctr">
                <a:lnSpc>
                  <a:spcPts val="2659"/>
                </a:lnSpc>
                <a:spcBef>
                  <a:spcPct val="0"/>
                </a:spcBef>
              </a:pPr>
              <a:endParaRPr/>
            </a:p>
          </p:txBody>
        </p:sp>
      </p:grpSp>
      <p:grpSp>
        <p:nvGrpSpPr>
          <p:cNvPr id="9" name="Group 9"/>
          <p:cNvGrpSpPr/>
          <p:nvPr/>
        </p:nvGrpSpPr>
        <p:grpSpPr>
          <a:xfrm>
            <a:off x="6616554" y="3338505"/>
            <a:ext cx="17243446" cy="5767126"/>
            <a:chOff x="0" y="0"/>
            <a:chExt cx="5324660" cy="1780850"/>
          </a:xfrm>
        </p:grpSpPr>
        <p:sp>
          <p:nvSpPr>
            <p:cNvPr id="10" name="Freeform 10"/>
            <p:cNvSpPr/>
            <p:nvPr/>
          </p:nvSpPr>
          <p:spPr>
            <a:xfrm>
              <a:off x="0" y="0"/>
              <a:ext cx="5324660" cy="1780850"/>
            </a:xfrm>
            <a:custGeom>
              <a:avLst/>
              <a:gdLst/>
              <a:ahLst/>
              <a:cxnLst/>
              <a:rect l="l" t="t" r="r" b="b"/>
              <a:pathLst>
                <a:path w="5324660" h="1780850">
                  <a:moveTo>
                    <a:pt x="22898" y="0"/>
                  </a:moveTo>
                  <a:lnTo>
                    <a:pt x="5301762" y="0"/>
                  </a:lnTo>
                  <a:cubicBezTo>
                    <a:pt x="5314409" y="0"/>
                    <a:pt x="5324660" y="10252"/>
                    <a:pt x="5324660" y="22898"/>
                  </a:cubicBezTo>
                  <a:lnTo>
                    <a:pt x="5324660" y="1757952"/>
                  </a:lnTo>
                  <a:cubicBezTo>
                    <a:pt x="5324660" y="1764025"/>
                    <a:pt x="5322248" y="1769849"/>
                    <a:pt x="5317954" y="1774143"/>
                  </a:cubicBezTo>
                  <a:cubicBezTo>
                    <a:pt x="5313659" y="1778437"/>
                    <a:pt x="5307835" y="1780850"/>
                    <a:pt x="5301762" y="1780850"/>
                  </a:cubicBezTo>
                  <a:lnTo>
                    <a:pt x="22898" y="1780850"/>
                  </a:lnTo>
                  <a:cubicBezTo>
                    <a:pt x="16825" y="1780850"/>
                    <a:pt x="11001" y="1778437"/>
                    <a:pt x="6707" y="1774143"/>
                  </a:cubicBezTo>
                  <a:cubicBezTo>
                    <a:pt x="2412" y="1769849"/>
                    <a:pt x="0" y="1764025"/>
                    <a:pt x="0" y="1757952"/>
                  </a:cubicBezTo>
                  <a:lnTo>
                    <a:pt x="0" y="22898"/>
                  </a:lnTo>
                  <a:cubicBezTo>
                    <a:pt x="0" y="16825"/>
                    <a:pt x="2412" y="11001"/>
                    <a:pt x="6707" y="6707"/>
                  </a:cubicBezTo>
                  <a:cubicBezTo>
                    <a:pt x="11001" y="2412"/>
                    <a:pt x="16825" y="0"/>
                    <a:pt x="22898" y="0"/>
                  </a:cubicBezTo>
                  <a:close/>
                </a:path>
              </a:pathLst>
            </a:custGeom>
            <a:solidFill>
              <a:srgbClr val="000000">
                <a:alpha val="52941"/>
              </a:srgbClr>
            </a:solidFill>
          </p:spPr>
        </p:sp>
        <p:sp>
          <p:nvSpPr>
            <p:cNvPr id="11" name="TextBox 11"/>
            <p:cNvSpPr txBox="1"/>
            <p:nvPr/>
          </p:nvSpPr>
          <p:spPr>
            <a:xfrm>
              <a:off x="0" y="-38100"/>
              <a:ext cx="5324660" cy="1818950"/>
            </a:xfrm>
            <a:prstGeom prst="rect">
              <a:avLst/>
            </a:prstGeom>
          </p:spPr>
          <p:txBody>
            <a:bodyPr lIns="43328" tIns="43328" rIns="43328" bIns="43328" rtlCol="0" anchor="ctr"/>
            <a:lstStyle/>
            <a:p>
              <a:pPr algn="ctr">
                <a:lnSpc>
                  <a:spcPts val="2659"/>
                </a:lnSpc>
                <a:spcBef>
                  <a:spcPct val="0"/>
                </a:spcBef>
              </a:pPr>
              <a:endParaRPr/>
            </a:p>
          </p:txBody>
        </p:sp>
      </p:grpSp>
      <p:grpSp>
        <p:nvGrpSpPr>
          <p:cNvPr id="12" name="Group 12"/>
          <p:cNvGrpSpPr/>
          <p:nvPr/>
        </p:nvGrpSpPr>
        <p:grpSpPr>
          <a:xfrm>
            <a:off x="6781539" y="3101152"/>
            <a:ext cx="17243446" cy="5767126"/>
            <a:chOff x="0" y="0"/>
            <a:chExt cx="5324660" cy="1780850"/>
          </a:xfrm>
        </p:grpSpPr>
        <p:sp>
          <p:nvSpPr>
            <p:cNvPr id="13" name="Freeform 13"/>
            <p:cNvSpPr/>
            <p:nvPr/>
          </p:nvSpPr>
          <p:spPr>
            <a:xfrm>
              <a:off x="0" y="0"/>
              <a:ext cx="5324660" cy="1780850"/>
            </a:xfrm>
            <a:custGeom>
              <a:avLst/>
              <a:gdLst/>
              <a:ahLst/>
              <a:cxnLst/>
              <a:rect l="l" t="t" r="r" b="b"/>
              <a:pathLst>
                <a:path w="5324660" h="1780850">
                  <a:moveTo>
                    <a:pt x="22898" y="0"/>
                  </a:moveTo>
                  <a:lnTo>
                    <a:pt x="5301762" y="0"/>
                  </a:lnTo>
                  <a:cubicBezTo>
                    <a:pt x="5314409" y="0"/>
                    <a:pt x="5324660" y="10252"/>
                    <a:pt x="5324660" y="22898"/>
                  </a:cubicBezTo>
                  <a:lnTo>
                    <a:pt x="5324660" y="1757952"/>
                  </a:lnTo>
                  <a:cubicBezTo>
                    <a:pt x="5324660" y="1764025"/>
                    <a:pt x="5322248" y="1769849"/>
                    <a:pt x="5317954" y="1774143"/>
                  </a:cubicBezTo>
                  <a:cubicBezTo>
                    <a:pt x="5313659" y="1778437"/>
                    <a:pt x="5307835" y="1780850"/>
                    <a:pt x="5301762" y="1780850"/>
                  </a:cubicBezTo>
                  <a:lnTo>
                    <a:pt x="22898" y="1780850"/>
                  </a:lnTo>
                  <a:cubicBezTo>
                    <a:pt x="16825" y="1780850"/>
                    <a:pt x="11001" y="1778437"/>
                    <a:pt x="6707" y="1774143"/>
                  </a:cubicBezTo>
                  <a:cubicBezTo>
                    <a:pt x="2412" y="1769849"/>
                    <a:pt x="0" y="1764025"/>
                    <a:pt x="0" y="1757952"/>
                  </a:cubicBezTo>
                  <a:lnTo>
                    <a:pt x="0" y="22898"/>
                  </a:lnTo>
                  <a:cubicBezTo>
                    <a:pt x="0" y="16825"/>
                    <a:pt x="2412" y="11001"/>
                    <a:pt x="6707" y="6707"/>
                  </a:cubicBezTo>
                  <a:cubicBezTo>
                    <a:pt x="11001" y="2412"/>
                    <a:pt x="16825" y="0"/>
                    <a:pt x="22898" y="0"/>
                  </a:cubicBezTo>
                  <a:close/>
                </a:path>
              </a:pathLst>
            </a:custGeom>
            <a:solidFill>
              <a:srgbClr val="FFEABB"/>
            </a:solidFill>
          </p:spPr>
        </p:sp>
        <p:sp>
          <p:nvSpPr>
            <p:cNvPr id="14" name="TextBox 14"/>
            <p:cNvSpPr txBox="1"/>
            <p:nvPr/>
          </p:nvSpPr>
          <p:spPr>
            <a:xfrm>
              <a:off x="0" y="-38100"/>
              <a:ext cx="5324660" cy="1818950"/>
            </a:xfrm>
            <a:prstGeom prst="rect">
              <a:avLst/>
            </a:prstGeom>
          </p:spPr>
          <p:txBody>
            <a:bodyPr lIns="43328" tIns="43328" rIns="43328" bIns="43328" rtlCol="0" anchor="ctr"/>
            <a:lstStyle/>
            <a:p>
              <a:pPr algn="ctr">
                <a:lnSpc>
                  <a:spcPts val="2659"/>
                </a:lnSpc>
                <a:spcBef>
                  <a:spcPct val="0"/>
                </a:spcBef>
              </a:pPr>
              <a:endParaRPr/>
            </a:p>
          </p:txBody>
        </p:sp>
      </p:grpSp>
      <p:grpSp>
        <p:nvGrpSpPr>
          <p:cNvPr id="15" name="Group 15"/>
          <p:cNvGrpSpPr/>
          <p:nvPr/>
        </p:nvGrpSpPr>
        <p:grpSpPr>
          <a:xfrm>
            <a:off x="5998453" y="2168162"/>
            <a:ext cx="2253849" cy="1631057"/>
            <a:chOff x="0" y="0"/>
            <a:chExt cx="3005132" cy="2174743"/>
          </a:xfrm>
        </p:grpSpPr>
        <p:sp>
          <p:nvSpPr>
            <p:cNvPr id="16" name="Freeform 16"/>
            <p:cNvSpPr/>
            <p:nvPr/>
          </p:nvSpPr>
          <p:spPr>
            <a:xfrm rot="-5573690" flipH="1" flipV="1">
              <a:off x="644504" y="-217110"/>
              <a:ext cx="1716124" cy="2922192"/>
            </a:xfrm>
            <a:custGeom>
              <a:avLst/>
              <a:gdLst/>
              <a:ahLst/>
              <a:cxnLst/>
              <a:rect l="l" t="t" r="r" b="b"/>
              <a:pathLst>
                <a:path w="1716124" h="2922192">
                  <a:moveTo>
                    <a:pt x="1716124" y="2922192"/>
                  </a:moveTo>
                  <a:lnTo>
                    <a:pt x="0" y="2922192"/>
                  </a:lnTo>
                  <a:lnTo>
                    <a:pt x="0" y="0"/>
                  </a:lnTo>
                  <a:lnTo>
                    <a:pt x="1716124" y="0"/>
                  </a:lnTo>
                  <a:lnTo>
                    <a:pt x="1716124" y="2922192"/>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17" name="Freeform 17"/>
            <p:cNvSpPr/>
            <p:nvPr/>
          </p:nvSpPr>
          <p:spPr>
            <a:xfrm rot="-5573690" flipH="1" flipV="1">
              <a:off x="644504" y="-530339"/>
              <a:ext cx="1716124" cy="2922192"/>
            </a:xfrm>
            <a:custGeom>
              <a:avLst/>
              <a:gdLst/>
              <a:ahLst/>
              <a:cxnLst/>
              <a:rect l="l" t="t" r="r" b="b"/>
              <a:pathLst>
                <a:path w="1716124" h="2922192">
                  <a:moveTo>
                    <a:pt x="1716124" y="2922191"/>
                  </a:moveTo>
                  <a:lnTo>
                    <a:pt x="0" y="2922191"/>
                  </a:lnTo>
                  <a:lnTo>
                    <a:pt x="0" y="0"/>
                  </a:lnTo>
                  <a:lnTo>
                    <a:pt x="1716124" y="0"/>
                  </a:lnTo>
                  <a:lnTo>
                    <a:pt x="1716124" y="2922191"/>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8" name="Freeform 18"/>
          <p:cNvSpPr/>
          <p:nvPr/>
        </p:nvSpPr>
        <p:spPr>
          <a:xfrm>
            <a:off x="12004779" y="8535290"/>
            <a:ext cx="3431975" cy="948473"/>
          </a:xfrm>
          <a:custGeom>
            <a:avLst/>
            <a:gdLst/>
            <a:ahLst/>
            <a:cxnLst/>
            <a:rect l="l" t="t" r="r" b="b"/>
            <a:pathLst>
              <a:path w="3431975" h="948473">
                <a:moveTo>
                  <a:pt x="0" y="0"/>
                </a:moveTo>
                <a:lnTo>
                  <a:pt x="3431976" y="0"/>
                </a:lnTo>
                <a:lnTo>
                  <a:pt x="3431976" y="948473"/>
                </a:lnTo>
                <a:lnTo>
                  <a:pt x="0" y="948473"/>
                </a:lnTo>
                <a:lnTo>
                  <a:pt x="0" y="0"/>
                </a:lnTo>
                <a:close/>
              </a:path>
            </a:pathLst>
          </a:custGeom>
          <a:blipFill>
            <a:blip r:embed="rId7">
              <a:alphaModFix amt="53000"/>
              <a:extLst>
                <a:ext uri="{96DAC541-7B7A-43D3-8B79-37D633B846F1}">
                  <asvg:svgBlip xmlns:asvg="http://schemas.microsoft.com/office/drawing/2016/SVG/main" r:embed="rId8"/>
                </a:ext>
              </a:extLst>
            </a:blip>
            <a:stretch>
              <a:fillRect/>
            </a:stretch>
          </a:blipFill>
        </p:spPr>
      </p:sp>
      <p:sp>
        <p:nvSpPr>
          <p:cNvPr id="19" name="Freeform 19"/>
          <p:cNvSpPr/>
          <p:nvPr/>
        </p:nvSpPr>
        <p:spPr>
          <a:xfrm>
            <a:off x="11898290" y="8394041"/>
            <a:ext cx="3431975" cy="948473"/>
          </a:xfrm>
          <a:custGeom>
            <a:avLst/>
            <a:gdLst/>
            <a:ahLst/>
            <a:cxnLst/>
            <a:rect l="l" t="t" r="r" b="b"/>
            <a:pathLst>
              <a:path w="3431975" h="948473">
                <a:moveTo>
                  <a:pt x="0" y="0"/>
                </a:moveTo>
                <a:lnTo>
                  <a:pt x="3431975" y="0"/>
                </a:lnTo>
                <a:lnTo>
                  <a:pt x="3431975" y="948473"/>
                </a:lnTo>
                <a:lnTo>
                  <a:pt x="0" y="9484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rot="681983">
            <a:off x="-1824053" y="5958128"/>
            <a:ext cx="8174260" cy="5190655"/>
          </a:xfrm>
          <a:custGeom>
            <a:avLst/>
            <a:gdLst/>
            <a:ahLst/>
            <a:cxnLst/>
            <a:rect l="l" t="t" r="r" b="b"/>
            <a:pathLst>
              <a:path w="8174260" h="5190655">
                <a:moveTo>
                  <a:pt x="0" y="0"/>
                </a:moveTo>
                <a:lnTo>
                  <a:pt x="8174260" y="0"/>
                </a:lnTo>
                <a:lnTo>
                  <a:pt x="8174260" y="5190655"/>
                </a:lnTo>
                <a:lnTo>
                  <a:pt x="0" y="5190655"/>
                </a:lnTo>
                <a:lnTo>
                  <a:pt x="0" y="0"/>
                </a:lnTo>
                <a:close/>
              </a:path>
            </a:pathLst>
          </a:custGeom>
          <a:blipFill>
            <a:blip r:embed="rId11"/>
            <a:stretch>
              <a:fillRect/>
            </a:stretch>
          </a:blipFill>
        </p:spPr>
      </p:sp>
      <p:sp>
        <p:nvSpPr>
          <p:cNvPr id="21" name="Freeform 21"/>
          <p:cNvSpPr/>
          <p:nvPr/>
        </p:nvSpPr>
        <p:spPr>
          <a:xfrm rot="-1667920">
            <a:off x="-1625901" y="-2906904"/>
            <a:ext cx="7065723" cy="6794890"/>
          </a:xfrm>
          <a:custGeom>
            <a:avLst/>
            <a:gdLst/>
            <a:ahLst/>
            <a:cxnLst/>
            <a:rect l="l" t="t" r="r" b="b"/>
            <a:pathLst>
              <a:path w="7065723" h="6794890">
                <a:moveTo>
                  <a:pt x="0" y="0"/>
                </a:moveTo>
                <a:lnTo>
                  <a:pt x="7065723" y="0"/>
                </a:lnTo>
                <a:lnTo>
                  <a:pt x="7065723" y="6794890"/>
                </a:lnTo>
                <a:lnTo>
                  <a:pt x="0" y="6794890"/>
                </a:lnTo>
                <a:lnTo>
                  <a:pt x="0" y="0"/>
                </a:lnTo>
                <a:close/>
              </a:path>
            </a:pathLst>
          </a:custGeom>
          <a:blipFill>
            <a:blip r:embed="rId12"/>
            <a:stretch>
              <a:fillRect/>
            </a:stretch>
          </a:blipFill>
        </p:spPr>
      </p:sp>
      <p:sp>
        <p:nvSpPr>
          <p:cNvPr id="22" name="TextBox 22"/>
          <p:cNvSpPr txBox="1"/>
          <p:nvPr/>
        </p:nvSpPr>
        <p:spPr>
          <a:xfrm>
            <a:off x="7324782" y="4959088"/>
            <a:ext cx="4679997" cy="2198884"/>
          </a:xfrm>
          <a:prstGeom prst="rect">
            <a:avLst/>
          </a:prstGeom>
        </p:spPr>
        <p:txBody>
          <a:bodyPr lIns="0" tIns="0" rIns="0" bIns="0" rtlCol="0" anchor="t">
            <a:spAutoFit/>
          </a:bodyPr>
          <a:lstStyle/>
          <a:p>
            <a:pPr algn="just">
              <a:lnSpc>
                <a:spcPts val="5892"/>
              </a:lnSpc>
            </a:pPr>
            <a:r>
              <a:rPr lang="en-US" sz="4208">
                <a:solidFill>
                  <a:srgbClr val="3A3C11"/>
                </a:solidFill>
                <a:latin typeface="Della Respira"/>
                <a:ea typeface="Della Respira"/>
                <a:cs typeface="Della Respira"/>
                <a:sym typeface="Della Respira"/>
              </a:rPr>
              <a:t>Đào Thu Huyền </a:t>
            </a:r>
          </a:p>
          <a:p>
            <a:pPr algn="just">
              <a:lnSpc>
                <a:spcPts val="5892"/>
              </a:lnSpc>
            </a:pPr>
            <a:r>
              <a:rPr lang="en-US" sz="4208">
                <a:solidFill>
                  <a:srgbClr val="3A3C11"/>
                </a:solidFill>
                <a:latin typeface="Della Respira"/>
                <a:ea typeface="Della Respira"/>
                <a:cs typeface="Della Respira"/>
                <a:sym typeface="Della Respira"/>
              </a:rPr>
              <a:t>Tô Đỗ Thảo My</a:t>
            </a:r>
          </a:p>
          <a:p>
            <a:pPr algn="just">
              <a:lnSpc>
                <a:spcPts val="5892"/>
              </a:lnSpc>
            </a:pPr>
            <a:r>
              <a:rPr lang="en-US" sz="4208">
                <a:solidFill>
                  <a:srgbClr val="3A3C11"/>
                </a:solidFill>
                <a:latin typeface="Della Respira"/>
                <a:ea typeface="Della Respira"/>
                <a:cs typeface="Della Respira"/>
                <a:sym typeface="Della Respira"/>
              </a:rPr>
              <a:t>Đỗ Thúy Hà</a:t>
            </a:r>
          </a:p>
        </p:txBody>
      </p:sp>
      <p:sp>
        <p:nvSpPr>
          <p:cNvPr id="23" name="TextBox 23"/>
          <p:cNvSpPr txBox="1"/>
          <p:nvPr/>
        </p:nvSpPr>
        <p:spPr>
          <a:xfrm>
            <a:off x="8765519" y="967126"/>
            <a:ext cx="7539266" cy="1377476"/>
          </a:xfrm>
          <a:prstGeom prst="rect">
            <a:avLst/>
          </a:prstGeom>
        </p:spPr>
        <p:txBody>
          <a:bodyPr lIns="0" tIns="0" rIns="0" bIns="0" rtlCol="0" anchor="t">
            <a:spAutoFit/>
          </a:bodyPr>
          <a:lstStyle/>
          <a:p>
            <a:pPr algn="ctr">
              <a:lnSpc>
                <a:spcPts val="11343"/>
              </a:lnSpc>
            </a:pPr>
            <a:r>
              <a:rPr lang="en-US" sz="8102">
                <a:solidFill>
                  <a:srgbClr val="2C4F74"/>
                </a:solidFill>
                <a:latin typeface="Lucidity Condensed"/>
                <a:ea typeface="Lucidity Condensed"/>
                <a:cs typeface="Lucidity Condensed"/>
                <a:sym typeface="Lucidity Condensed"/>
              </a:rPr>
              <a:t>các thành viên</a:t>
            </a:r>
          </a:p>
        </p:txBody>
      </p:sp>
      <p:sp>
        <p:nvSpPr>
          <p:cNvPr id="24" name="TextBox 24"/>
          <p:cNvSpPr txBox="1"/>
          <p:nvPr/>
        </p:nvSpPr>
        <p:spPr>
          <a:xfrm>
            <a:off x="13072912" y="4959088"/>
            <a:ext cx="4186388" cy="1455166"/>
          </a:xfrm>
          <a:prstGeom prst="rect">
            <a:avLst/>
          </a:prstGeom>
        </p:spPr>
        <p:txBody>
          <a:bodyPr lIns="0" tIns="0" rIns="0" bIns="0" rtlCol="0" anchor="t">
            <a:spAutoFit/>
          </a:bodyPr>
          <a:lstStyle/>
          <a:p>
            <a:pPr algn="just">
              <a:lnSpc>
                <a:spcPts val="5893"/>
              </a:lnSpc>
            </a:pPr>
            <a:r>
              <a:rPr lang="en-US" sz="4209">
                <a:solidFill>
                  <a:srgbClr val="3A3C11"/>
                </a:solidFill>
                <a:latin typeface="Della Respira"/>
                <a:ea typeface="Della Respira"/>
                <a:cs typeface="Della Respira"/>
                <a:sym typeface="Della Respira"/>
              </a:rPr>
              <a:t>Trần Hà Anh</a:t>
            </a:r>
          </a:p>
          <a:p>
            <a:pPr algn="just">
              <a:lnSpc>
                <a:spcPts val="5893"/>
              </a:lnSpc>
            </a:pPr>
            <a:r>
              <a:rPr lang="en-US" sz="4209">
                <a:solidFill>
                  <a:srgbClr val="3A3C11"/>
                </a:solidFill>
                <a:latin typeface="Della Respira"/>
                <a:ea typeface="Della Respira"/>
                <a:cs typeface="Della Respira"/>
                <a:sym typeface="Della Respira"/>
              </a:rPr>
              <a:t>Phạm Hồng Yến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756407" y="4837265"/>
            <a:ext cx="19416401" cy="15155119"/>
            <a:chOff x="0" y="0"/>
            <a:chExt cx="1041341" cy="812800"/>
          </a:xfrm>
        </p:grpSpPr>
        <p:sp>
          <p:nvSpPr>
            <p:cNvPr id="4" name="Freeform 4"/>
            <p:cNvSpPr/>
            <p:nvPr/>
          </p:nvSpPr>
          <p:spPr>
            <a:xfrm>
              <a:off x="0" y="0"/>
              <a:ext cx="1041341" cy="812800"/>
            </a:xfrm>
            <a:custGeom>
              <a:avLst/>
              <a:gdLst/>
              <a:ahLst/>
              <a:cxnLst/>
              <a:rect l="l" t="t" r="r" b="b"/>
              <a:pathLst>
                <a:path w="1041341" h="812800">
                  <a:moveTo>
                    <a:pt x="0" y="0"/>
                  </a:moveTo>
                  <a:lnTo>
                    <a:pt x="1041341" y="0"/>
                  </a:lnTo>
                  <a:lnTo>
                    <a:pt x="1041341" y="812800"/>
                  </a:lnTo>
                  <a:lnTo>
                    <a:pt x="0" y="812800"/>
                  </a:lnTo>
                  <a:close/>
                </a:path>
              </a:pathLst>
            </a:custGeom>
            <a:solidFill>
              <a:srgbClr val="FFEABB"/>
            </a:solidFill>
          </p:spPr>
        </p:sp>
        <p:sp>
          <p:nvSpPr>
            <p:cNvPr id="5" name="TextBox 5"/>
            <p:cNvSpPr txBox="1"/>
            <p:nvPr/>
          </p:nvSpPr>
          <p:spPr>
            <a:xfrm>
              <a:off x="0" y="-38100"/>
              <a:ext cx="1041341" cy="850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rot="898981">
            <a:off x="1291093" y="1726219"/>
            <a:ext cx="2379956" cy="917365"/>
          </a:xfrm>
          <a:custGeom>
            <a:avLst/>
            <a:gdLst/>
            <a:ahLst/>
            <a:cxnLst/>
            <a:rect l="l" t="t" r="r" b="b"/>
            <a:pathLst>
              <a:path w="2379956" h="917365">
                <a:moveTo>
                  <a:pt x="0" y="0"/>
                </a:moveTo>
                <a:lnTo>
                  <a:pt x="2379955" y="0"/>
                </a:lnTo>
                <a:lnTo>
                  <a:pt x="2379955" y="917365"/>
                </a:lnTo>
                <a:lnTo>
                  <a:pt x="0" y="917365"/>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0" y="-19047527"/>
            <a:ext cx="18659994" cy="23884792"/>
            <a:chOff x="0" y="0"/>
            <a:chExt cx="635000" cy="812800"/>
          </a:xfrm>
        </p:grpSpPr>
        <p:sp>
          <p:nvSpPr>
            <p:cNvPr id="8" name="Freeform 8"/>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000000">
                <a:alpha val="52941"/>
              </a:srgbClr>
            </a:solidFill>
          </p:spPr>
        </p:sp>
        <p:sp>
          <p:nvSpPr>
            <p:cNvPr id="9" name="TextBox 9"/>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705490">
            <a:off x="11890097" y="2266043"/>
            <a:ext cx="2091002" cy="2757917"/>
          </a:xfrm>
          <a:custGeom>
            <a:avLst/>
            <a:gdLst/>
            <a:ahLst/>
            <a:cxnLst/>
            <a:rect l="l" t="t" r="r" b="b"/>
            <a:pathLst>
              <a:path w="2091002" h="2757917">
                <a:moveTo>
                  <a:pt x="0" y="0"/>
                </a:moveTo>
                <a:lnTo>
                  <a:pt x="2091002" y="0"/>
                </a:lnTo>
                <a:lnTo>
                  <a:pt x="2091002" y="2757917"/>
                </a:lnTo>
                <a:lnTo>
                  <a:pt x="0" y="2757917"/>
                </a:lnTo>
                <a:lnTo>
                  <a:pt x="0" y="0"/>
                </a:lnTo>
                <a:close/>
              </a:path>
            </a:pathLst>
          </a:custGeom>
          <a:blipFill>
            <a:blip r:embed="rId5">
              <a:alphaModFix amt="53000"/>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135467" y="-19047527"/>
            <a:ext cx="18659994" cy="23884792"/>
            <a:chOff x="0" y="0"/>
            <a:chExt cx="635000" cy="812800"/>
          </a:xfrm>
        </p:grpSpPr>
        <p:sp>
          <p:nvSpPr>
            <p:cNvPr id="12" name="Freeform 12"/>
            <p:cNvSpPr/>
            <p:nvPr/>
          </p:nvSpPr>
          <p:spPr>
            <a:xfrm>
              <a:off x="0" y="0"/>
              <a:ext cx="635000" cy="812800"/>
            </a:xfrm>
            <a:custGeom>
              <a:avLst/>
              <a:gdLst/>
              <a:ahLst/>
              <a:cxnLst/>
              <a:rect l="l" t="t" r="r" b="b"/>
              <a:pathLst>
                <a:path w="635000" h="812800">
                  <a:moveTo>
                    <a:pt x="635000" y="0"/>
                  </a:moveTo>
                  <a:lnTo>
                    <a:pt x="635000" y="698500"/>
                  </a:lnTo>
                  <a:lnTo>
                    <a:pt x="317500" y="812800"/>
                  </a:lnTo>
                  <a:lnTo>
                    <a:pt x="0" y="698500"/>
                  </a:lnTo>
                  <a:lnTo>
                    <a:pt x="0" y="0"/>
                  </a:lnTo>
                  <a:lnTo>
                    <a:pt x="635000" y="0"/>
                  </a:lnTo>
                  <a:close/>
                </a:path>
              </a:pathLst>
            </a:custGeom>
            <a:solidFill>
              <a:srgbClr val="FFEABB"/>
            </a:solidFill>
          </p:spPr>
        </p:sp>
        <p:sp>
          <p:nvSpPr>
            <p:cNvPr id="13" name="TextBox 13"/>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1705490">
            <a:off x="11890097" y="1976390"/>
            <a:ext cx="2091002" cy="2757917"/>
          </a:xfrm>
          <a:custGeom>
            <a:avLst/>
            <a:gdLst/>
            <a:ahLst/>
            <a:cxnLst/>
            <a:rect l="l" t="t" r="r" b="b"/>
            <a:pathLst>
              <a:path w="2091002" h="2757917">
                <a:moveTo>
                  <a:pt x="0" y="0"/>
                </a:moveTo>
                <a:lnTo>
                  <a:pt x="2091002" y="0"/>
                </a:lnTo>
                <a:lnTo>
                  <a:pt x="2091002" y="2757917"/>
                </a:lnTo>
                <a:lnTo>
                  <a:pt x="0" y="2757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98981">
            <a:off x="1202800" y="1646464"/>
            <a:ext cx="2379956" cy="917365"/>
          </a:xfrm>
          <a:custGeom>
            <a:avLst/>
            <a:gdLst/>
            <a:ahLst/>
            <a:cxnLst/>
            <a:rect l="l" t="t" r="r" b="b"/>
            <a:pathLst>
              <a:path w="2379956" h="917365">
                <a:moveTo>
                  <a:pt x="0" y="0"/>
                </a:moveTo>
                <a:lnTo>
                  <a:pt x="2379956" y="0"/>
                </a:lnTo>
                <a:lnTo>
                  <a:pt x="2379956" y="917365"/>
                </a:lnTo>
                <a:lnTo>
                  <a:pt x="0" y="917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6"/>
          <p:cNvSpPr txBox="1"/>
          <p:nvPr/>
        </p:nvSpPr>
        <p:spPr>
          <a:xfrm>
            <a:off x="3198922" y="86042"/>
            <a:ext cx="11510437" cy="4403056"/>
          </a:xfrm>
          <a:prstGeom prst="rect">
            <a:avLst/>
          </a:prstGeom>
        </p:spPr>
        <p:txBody>
          <a:bodyPr lIns="0" tIns="0" rIns="0" bIns="0" rtlCol="0" anchor="t">
            <a:spAutoFit/>
          </a:bodyPr>
          <a:lstStyle/>
          <a:p>
            <a:pPr algn="ctr">
              <a:lnSpc>
                <a:spcPts val="17747"/>
              </a:lnSpc>
            </a:pPr>
            <a:r>
              <a:rPr lang="en-US" sz="12676">
                <a:solidFill>
                  <a:srgbClr val="2C4F74"/>
                </a:solidFill>
                <a:latin typeface="Lucidity Condensed"/>
                <a:ea typeface="Lucidity Condensed"/>
                <a:cs typeface="Lucidity Condensed"/>
                <a:sym typeface="Lucidity Condensed"/>
              </a:rPr>
              <a:t>VII. HIÊU QUA KÌ VONG</a:t>
            </a:r>
          </a:p>
        </p:txBody>
      </p:sp>
      <p:sp>
        <p:nvSpPr>
          <p:cNvPr id="17" name="Freeform 17"/>
          <p:cNvSpPr/>
          <p:nvPr/>
        </p:nvSpPr>
        <p:spPr>
          <a:xfrm rot="-1107372">
            <a:off x="14910989" y="1735169"/>
            <a:ext cx="2379956" cy="917365"/>
          </a:xfrm>
          <a:custGeom>
            <a:avLst/>
            <a:gdLst/>
            <a:ahLst/>
            <a:cxnLst/>
            <a:rect l="l" t="t" r="r" b="b"/>
            <a:pathLst>
              <a:path w="2379956" h="917365">
                <a:moveTo>
                  <a:pt x="0" y="0"/>
                </a:moveTo>
                <a:lnTo>
                  <a:pt x="2379955" y="0"/>
                </a:lnTo>
                <a:lnTo>
                  <a:pt x="2379955" y="917365"/>
                </a:lnTo>
                <a:lnTo>
                  <a:pt x="0" y="917365"/>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18" name="Freeform 18"/>
          <p:cNvSpPr/>
          <p:nvPr/>
        </p:nvSpPr>
        <p:spPr>
          <a:xfrm rot="-1107372">
            <a:off x="14793362" y="1717269"/>
            <a:ext cx="2379956" cy="917365"/>
          </a:xfrm>
          <a:custGeom>
            <a:avLst/>
            <a:gdLst/>
            <a:ahLst/>
            <a:cxnLst/>
            <a:rect l="l" t="t" r="r" b="b"/>
            <a:pathLst>
              <a:path w="2379956" h="917365">
                <a:moveTo>
                  <a:pt x="0" y="0"/>
                </a:moveTo>
                <a:lnTo>
                  <a:pt x="2379956" y="0"/>
                </a:lnTo>
                <a:lnTo>
                  <a:pt x="2379956" y="917365"/>
                </a:lnTo>
                <a:lnTo>
                  <a:pt x="0" y="9173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626757" y="5260130"/>
            <a:ext cx="16630565" cy="5414595"/>
          </a:xfrm>
          <a:prstGeom prst="rect">
            <a:avLst/>
          </a:prstGeom>
        </p:spPr>
        <p:txBody>
          <a:bodyPr lIns="0" tIns="0" rIns="0" bIns="0" rtlCol="0" anchor="t">
            <a:spAutoFit/>
          </a:bodyPr>
          <a:lstStyle/>
          <a:p>
            <a:pPr marL="1106942" lvl="1" indent="-553471" algn="ctr">
              <a:lnSpc>
                <a:spcPts val="7177"/>
              </a:lnSpc>
              <a:buFont typeface="Arial"/>
              <a:buChar char="•"/>
            </a:pPr>
            <a:r>
              <a:rPr lang="en-US" sz="5127">
                <a:solidFill>
                  <a:srgbClr val="000000"/>
                </a:solidFill>
                <a:latin typeface="Della Respira"/>
                <a:ea typeface="Della Respira"/>
                <a:cs typeface="Della Respira"/>
                <a:sym typeface="Della Respira"/>
              </a:rPr>
              <a:t>Giảm 80–90% nguy cơ tai nạn trước cổng trường.</a:t>
            </a:r>
          </a:p>
          <a:p>
            <a:pPr marL="1106942" lvl="1" indent="-553471" algn="ctr">
              <a:lnSpc>
                <a:spcPts val="7177"/>
              </a:lnSpc>
              <a:buFont typeface="Arial"/>
              <a:buChar char="•"/>
            </a:pPr>
            <a:r>
              <a:rPr lang="en-US" sz="5127">
                <a:solidFill>
                  <a:srgbClr val="000000"/>
                </a:solidFill>
                <a:latin typeface="Della Respira"/>
                <a:ea typeface="Della Respira"/>
                <a:cs typeface="Della Respira"/>
                <a:sym typeface="Della Respira"/>
              </a:rPr>
              <a:t>Giảm 60% ùn tắc giao thông giờ cao điểm.</a:t>
            </a:r>
          </a:p>
          <a:p>
            <a:pPr marL="1106942" lvl="1" indent="-553471" algn="ctr">
              <a:lnSpc>
                <a:spcPts val="7177"/>
              </a:lnSpc>
              <a:buFont typeface="Arial"/>
              <a:buChar char="•"/>
            </a:pPr>
            <a:r>
              <a:rPr lang="en-US" sz="5127">
                <a:solidFill>
                  <a:srgbClr val="000000"/>
                </a:solidFill>
                <a:latin typeface="Della Respira"/>
                <a:ea typeface="Della Respira"/>
                <a:cs typeface="Della Respira"/>
                <a:sym typeface="Della Respira"/>
              </a:rPr>
              <a:t>Học sinh có lối đi rõ ràng, an toàn.</a:t>
            </a:r>
          </a:p>
          <a:p>
            <a:pPr marL="1106942" lvl="1" indent="-553471" algn="ctr">
              <a:lnSpc>
                <a:spcPts val="7177"/>
              </a:lnSpc>
              <a:buFont typeface="Arial"/>
              <a:buChar char="•"/>
            </a:pPr>
            <a:r>
              <a:rPr lang="en-US" sz="5127">
                <a:solidFill>
                  <a:srgbClr val="000000"/>
                </a:solidFill>
                <a:latin typeface="Della Respira"/>
                <a:ea typeface="Della Respira"/>
                <a:cs typeface="Della Respira"/>
                <a:sym typeface="Della Respira"/>
              </a:rPr>
              <a:t>Phụ huynh tuân thủ tốt hơn.</a:t>
            </a:r>
          </a:p>
          <a:p>
            <a:pPr marL="1106942" lvl="1" indent="-553471" algn="ctr">
              <a:lnSpc>
                <a:spcPts val="7177"/>
              </a:lnSpc>
              <a:buFont typeface="Arial"/>
              <a:buChar char="•"/>
            </a:pPr>
            <a:r>
              <a:rPr lang="en-US" sz="5127">
                <a:solidFill>
                  <a:srgbClr val="000000"/>
                </a:solidFill>
                <a:latin typeface="Della Respira"/>
                <a:ea typeface="Della Respira"/>
                <a:cs typeface="Della Respira"/>
                <a:sym typeface="Della Respira"/>
              </a:rPr>
              <a:t>Môi trường văn minh – sạch đẹp – trật tự.</a:t>
            </a:r>
          </a:p>
          <a:p>
            <a:pPr algn="ctr">
              <a:lnSpc>
                <a:spcPts val="7177"/>
              </a:lnSpc>
            </a:pPr>
            <a:endParaRPr lang="en-US" sz="5127">
              <a:solidFill>
                <a:srgbClr val="000000"/>
              </a:solidFill>
              <a:latin typeface="Della Respira"/>
              <a:ea typeface="Della Respira"/>
              <a:cs typeface="Della Respira"/>
              <a:sym typeface="Della Respira"/>
            </a:endParaRPr>
          </a:p>
        </p:txBody>
      </p:sp>
      <p:sp>
        <p:nvSpPr>
          <p:cNvPr id="20" name="TextBox 20"/>
          <p:cNvSpPr txBox="1"/>
          <p:nvPr/>
        </p:nvSpPr>
        <p:spPr>
          <a:xfrm>
            <a:off x="7749870" y="420090"/>
            <a:ext cx="653469" cy="2202109"/>
          </a:xfrm>
          <a:prstGeom prst="rect">
            <a:avLst/>
          </a:prstGeom>
        </p:spPr>
        <p:txBody>
          <a:bodyPr lIns="0" tIns="0" rIns="0" bIns="0" rtlCol="0" anchor="t">
            <a:spAutoFit/>
          </a:bodyPr>
          <a:lstStyle/>
          <a:p>
            <a:pPr algn="ctr">
              <a:lnSpc>
                <a:spcPts val="18096"/>
              </a:lnSpc>
            </a:pPr>
            <a:r>
              <a:rPr lang="en-US" sz="12926">
                <a:solidFill>
                  <a:srgbClr val="2C4F74"/>
                </a:solidFill>
                <a:latin typeface="Lucidity Condensed"/>
                <a:ea typeface="Lucidity Condensed"/>
                <a:cs typeface="Lucidity Condensed"/>
                <a:sym typeface="Lucidity Condensed"/>
              </a:rPr>
              <a:t>.</a:t>
            </a:r>
          </a:p>
        </p:txBody>
      </p:sp>
      <p:sp>
        <p:nvSpPr>
          <p:cNvPr id="21" name="TextBox 21"/>
          <p:cNvSpPr txBox="1"/>
          <p:nvPr/>
        </p:nvSpPr>
        <p:spPr>
          <a:xfrm>
            <a:off x="11751104" y="-1404864"/>
            <a:ext cx="653469" cy="2202109"/>
          </a:xfrm>
          <a:prstGeom prst="rect">
            <a:avLst/>
          </a:prstGeom>
        </p:spPr>
        <p:txBody>
          <a:bodyPr lIns="0" tIns="0" rIns="0" bIns="0" rtlCol="0" anchor="t">
            <a:spAutoFit/>
          </a:bodyPr>
          <a:lstStyle/>
          <a:p>
            <a:pPr algn="ctr">
              <a:lnSpc>
                <a:spcPts val="18096"/>
              </a:lnSpc>
            </a:pPr>
            <a:r>
              <a:rPr lang="en-US" sz="12926">
                <a:solidFill>
                  <a:srgbClr val="2C4F74"/>
                </a:solidFill>
                <a:latin typeface="Lucidity Condensed"/>
                <a:ea typeface="Lucidity Condensed"/>
                <a:cs typeface="Lucidity Condensed"/>
                <a:sym typeface="Lucidity Condensed"/>
              </a:rPr>
              <a:t>,</a:t>
            </a:r>
          </a:p>
        </p:txBody>
      </p:sp>
      <p:sp>
        <p:nvSpPr>
          <p:cNvPr id="22" name="TextBox 22"/>
          <p:cNvSpPr txBox="1"/>
          <p:nvPr/>
        </p:nvSpPr>
        <p:spPr>
          <a:xfrm>
            <a:off x="8298324" y="2740115"/>
            <a:ext cx="653469" cy="2202109"/>
          </a:xfrm>
          <a:prstGeom prst="rect">
            <a:avLst/>
          </a:prstGeom>
        </p:spPr>
        <p:txBody>
          <a:bodyPr lIns="0" tIns="0" rIns="0" bIns="0" rtlCol="0" anchor="t">
            <a:spAutoFit/>
          </a:bodyPr>
          <a:lstStyle/>
          <a:p>
            <a:pPr algn="ctr">
              <a:lnSpc>
                <a:spcPts val="18096"/>
              </a:lnSpc>
            </a:pPr>
            <a:r>
              <a:rPr lang="en-US" sz="12926">
                <a:solidFill>
                  <a:srgbClr val="2C4F74"/>
                </a:solidFill>
                <a:latin typeface="Lucidity Condensed"/>
                <a:ea typeface="Lucidity Condensed"/>
                <a:cs typeface="Lucidity Condensed"/>
                <a:sym typeface="Lucidity Condensed"/>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138150" y="2160418"/>
            <a:ext cx="14011700" cy="6918011"/>
            <a:chOff x="0" y="0"/>
            <a:chExt cx="18682267" cy="9224015"/>
          </a:xfrm>
        </p:grpSpPr>
        <p:grpSp>
          <p:nvGrpSpPr>
            <p:cNvPr id="4" name="Group 4"/>
            <p:cNvGrpSpPr/>
            <p:nvPr/>
          </p:nvGrpSpPr>
          <p:grpSpPr>
            <a:xfrm>
              <a:off x="371991" y="384534"/>
              <a:ext cx="18310275" cy="8839481"/>
              <a:chOff x="0" y="0"/>
              <a:chExt cx="4240567" cy="2047179"/>
            </a:xfrm>
          </p:grpSpPr>
          <p:sp>
            <p:nvSpPr>
              <p:cNvPr id="5" name="Freeform 5"/>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000000">
                  <a:alpha val="52941"/>
                </a:srgbClr>
              </a:solidFill>
            </p:spPr>
          </p:sp>
          <p:sp>
            <p:nvSpPr>
              <p:cNvPr id="6" name="TextBox 6"/>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0" y="0"/>
              <a:ext cx="18310275" cy="8839481"/>
              <a:chOff x="0" y="0"/>
              <a:chExt cx="4240567" cy="2047179"/>
            </a:xfrm>
          </p:grpSpPr>
          <p:sp>
            <p:nvSpPr>
              <p:cNvPr id="8" name="Freeform 8"/>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FFEABB"/>
              </a:solidFill>
            </p:spPr>
          </p:sp>
          <p:sp>
            <p:nvSpPr>
              <p:cNvPr id="9" name="TextBox 9"/>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sp>
        <p:nvSpPr>
          <p:cNvPr id="10" name="Freeform 10"/>
          <p:cNvSpPr/>
          <p:nvPr/>
        </p:nvSpPr>
        <p:spPr>
          <a:xfrm rot="-1343998">
            <a:off x="12701427" y="6525687"/>
            <a:ext cx="7576556" cy="4545933"/>
          </a:xfrm>
          <a:custGeom>
            <a:avLst/>
            <a:gdLst/>
            <a:ahLst/>
            <a:cxnLst/>
            <a:rect l="l" t="t" r="r" b="b"/>
            <a:pathLst>
              <a:path w="7576556" h="4545933">
                <a:moveTo>
                  <a:pt x="0" y="0"/>
                </a:moveTo>
                <a:lnTo>
                  <a:pt x="7576555" y="0"/>
                </a:lnTo>
                <a:lnTo>
                  <a:pt x="7576555" y="4545934"/>
                </a:lnTo>
                <a:lnTo>
                  <a:pt x="0" y="4545934"/>
                </a:lnTo>
                <a:lnTo>
                  <a:pt x="0" y="0"/>
                </a:lnTo>
                <a:close/>
              </a:path>
            </a:pathLst>
          </a:custGeom>
          <a:blipFill>
            <a:blip r:embed="rId3"/>
            <a:stretch>
              <a:fillRect/>
            </a:stretch>
          </a:blipFill>
        </p:spPr>
      </p:sp>
      <p:sp>
        <p:nvSpPr>
          <p:cNvPr id="11" name="Freeform 11"/>
          <p:cNvSpPr/>
          <p:nvPr/>
        </p:nvSpPr>
        <p:spPr>
          <a:xfrm rot="-978883">
            <a:off x="95382" y="7027500"/>
            <a:ext cx="3363430" cy="3090152"/>
          </a:xfrm>
          <a:custGeom>
            <a:avLst/>
            <a:gdLst/>
            <a:ahLst/>
            <a:cxnLst/>
            <a:rect l="l" t="t" r="r" b="b"/>
            <a:pathLst>
              <a:path w="3363430" h="3090152">
                <a:moveTo>
                  <a:pt x="0" y="0"/>
                </a:moveTo>
                <a:lnTo>
                  <a:pt x="3363430" y="0"/>
                </a:lnTo>
                <a:lnTo>
                  <a:pt x="3363430" y="3090152"/>
                </a:lnTo>
                <a:lnTo>
                  <a:pt x="0" y="3090152"/>
                </a:lnTo>
                <a:lnTo>
                  <a:pt x="0" y="0"/>
                </a:lnTo>
                <a:close/>
              </a:path>
            </a:pathLst>
          </a:custGeom>
          <a:blipFill>
            <a:blip r:embed="rId4">
              <a:alphaModFix amt="53000"/>
            </a:blip>
            <a:stretch>
              <a:fillRect/>
            </a:stretch>
          </a:blipFill>
        </p:spPr>
      </p:sp>
      <p:sp>
        <p:nvSpPr>
          <p:cNvPr id="12" name="Freeform 12"/>
          <p:cNvSpPr/>
          <p:nvPr/>
        </p:nvSpPr>
        <p:spPr>
          <a:xfrm rot="-978883">
            <a:off x="95382" y="6786647"/>
            <a:ext cx="3363430" cy="3090152"/>
          </a:xfrm>
          <a:custGeom>
            <a:avLst/>
            <a:gdLst/>
            <a:ahLst/>
            <a:cxnLst/>
            <a:rect l="l" t="t" r="r" b="b"/>
            <a:pathLst>
              <a:path w="3363430" h="3090152">
                <a:moveTo>
                  <a:pt x="0" y="0"/>
                </a:moveTo>
                <a:lnTo>
                  <a:pt x="3363430" y="0"/>
                </a:lnTo>
                <a:lnTo>
                  <a:pt x="3363430" y="3090152"/>
                </a:lnTo>
                <a:lnTo>
                  <a:pt x="0" y="3090152"/>
                </a:lnTo>
                <a:lnTo>
                  <a:pt x="0" y="0"/>
                </a:lnTo>
                <a:close/>
              </a:path>
            </a:pathLst>
          </a:custGeom>
          <a:blipFill>
            <a:blip r:embed="rId5"/>
            <a:stretch>
              <a:fillRect/>
            </a:stretch>
          </a:blipFill>
        </p:spPr>
      </p:sp>
      <p:sp>
        <p:nvSpPr>
          <p:cNvPr id="13" name="Freeform 13"/>
          <p:cNvSpPr/>
          <p:nvPr/>
        </p:nvSpPr>
        <p:spPr>
          <a:xfrm>
            <a:off x="14158830" y="1252790"/>
            <a:ext cx="2838987" cy="2642839"/>
          </a:xfrm>
          <a:custGeom>
            <a:avLst/>
            <a:gdLst/>
            <a:ahLst/>
            <a:cxnLst/>
            <a:rect l="l" t="t" r="r" b="b"/>
            <a:pathLst>
              <a:path w="2838987" h="2642839">
                <a:moveTo>
                  <a:pt x="0" y="0"/>
                </a:moveTo>
                <a:lnTo>
                  <a:pt x="2838987" y="0"/>
                </a:lnTo>
                <a:lnTo>
                  <a:pt x="2838987" y="2642839"/>
                </a:lnTo>
                <a:lnTo>
                  <a:pt x="0" y="2642839"/>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sp>
        <p:nvSpPr>
          <p:cNvPr id="14" name="Freeform 14"/>
          <p:cNvSpPr/>
          <p:nvPr/>
        </p:nvSpPr>
        <p:spPr>
          <a:xfrm>
            <a:off x="14045839" y="1136024"/>
            <a:ext cx="2838987" cy="2642839"/>
          </a:xfrm>
          <a:custGeom>
            <a:avLst/>
            <a:gdLst/>
            <a:ahLst/>
            <a:cxnLst/>
            <a:rect l="l" t="t" r="r" b="b"/>
            <a:pathLst>
              <a:path w="2838987" h="2642839">
                <a:moveTo>
                  <a:pt x="0" y="0"/>
                </a:moveTo>
                <a:lnTo>
                  <a:pt x="2838987" y="0"/>
                </a:lnTo>
                <a:lnTo>
                  <a:pt x="2838987" y="2642839"/>
                </a:lnTo>
                <a:lnTo>
                  <a:pt x="0" y="26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1028700" y="313667"/>
            <a:ext cx="5002359" cy="3693500"/>
            <a:chOff x="0" y="0"/>
            <a:chExt cx="6669812" cy="4924667"/>
          </a:xfrm>
        </p:grpSpPr>
        <p:sp>
          <p:nvSpPr>
            <p:cNvPr id="16" name="Freeform 16"/>
            <p:cNvSpPr/>
            <p:nvPr/>
          </p:nvSpPr>
          <p:spPr>
            <a:xfrm rot="1400668">
              <a:off x="1857106" y="1370953"/>
              <a:ext cx="2317289" cy="2233024"/>
            </a:xfrm>
            <a:custGeom>
              <a:avLst/>
              <a:gdLst/>
              <a:ahLst/>
              <a:cxnLst/>
              <a:rect l="l" t="t" r="r" b="b"/>
              <a:pathLst>
                <a:path w="2317289" h="2233024">
                  <a:moveTo>
                    <a:pt x="0" y="0"/>
                  </a:moveTo>
                  <a:lnTo>
                    <a:pt x="2317289" y="0"/>
                  </a:lnTo>
                  <a:lnTo>
                    <a:pt x="2317289" y="2233025"/>
                  </a:lnTo>
                  <a:lnTo>
                    <a:pt x="0" y="2233025"/>
                  </a:lnTo>
                  <a:lnTo>
                    <a:pt x="0" y="0"/>
                  </a:lnTo>
                  <a:close/>
                </a:path>
              </a:pathLst>
            </a:custGeom>
            <a:blipFill>
              <a:blip r:embed="rId10">
                <a:alphaModFix amt="53000"/>
                <a:extLst>
                  <a:ext uri="{96DAC541-7B7A-43D3-8B79-37D633B846F1}">
                    <asvg:svgBlip xmlns:asvg="http://schemas.microsoft.com/office/drawing/2016/SVG/main" r:embed="rId11"/>
                  </a:ext>
                </a:extLst>
              </a:blip>
              <a:stretch>
                <a:fillRect/>
              </a:stretch>
            </a:blipFill>
          </p:spPr>
        </p:sp>
        <p:sp>
          <p:nvSpPr>
            <p:cNvPr id="17" name="Freeform 17"/>
            <p:cNvSpPr/>
            <p:nvPr/>
          </p:nvSpPr>
          <p:spPr>
            <a:xfrm rot="-3041698">
              <a:off x="366306" y="2656043"/>
              <a:ext cx="1932524" cy="1862251"/>
            </a:xfrm>
            <a:custGeom>
              <a:avLst/>
              <a:gdLst/>
              <a:ahLst/>
              <a:cxnLst/>
              <a:rect l="l" t="t" r="r" b="b"/>
              <a:pathLst>
                <a:path w="1932524" h="1862251">
                  <a:moveTo>
                    <a:pt x="0" y="0"/>
                  </a:moveTo>
                  <a:lnTo>
                    <a:pt x="1932524" y="0"/>
                  </a:lnTo>
                  <a:lnTo>
                    <a:pt x="1932524" y="1862250"/>
                  </a:lnTo>
                  <a:lnTo>
                    <a:pt x="0" y="1862250"/>
                  </a:lnTo>
                  <a:lnTo>
                    <a:pt x="0" y="0"/>
                  </a:lnTo>
                  <a:close/>
                </a:path>
              </a:pathLst>
            </a:custGeom>
            <a:blipFill>
              <a:blip r:embed="rId10">
                <a:alphaModFix amt="5300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3759638" y="0"/>
              <a:ext cx="2910174" cy="3971702"/>
            </a:xfrm>
            <a:custGeom>
              <a:avLst/>
              <a:gdLst/>
              <a:ahLst/>
              <a:cxnLst/>
              <a:rect l="l" t="t" r="r" b="b"/>
              <a:pathLst>
                <a:path w="2910174" h="3971702">
                  <a:moveTo>
                    <a:pt x="0" y="0"/>
                  </a:moveTo>
                  <a:lnTo>
                    <a:pt x="2910174" y="0"/>
                  </a:lnTo>
                  <a:lnTo>
                    <a:pt x="2910174" y="3971702"/>
                  </a:lnTo>
                  <a:lnTo>
                    <a:pt x="0" y="3971702"/>
                  </a:lnTo>
                  <a:lnTo>
                    <a:pt x="0" y="0"/>
                  </a:lnTo>
                  <a:close/>
                </a:path>
              </a:pathLst>
            </a:custGeom>
            <a:blipFill>
              <a:blip r:embed="rId12">
                <a:alphaModFix amt="53000"/>
                <a:extLst>
                  <a:ext uri="{96DAC541-7B7A-43D3-8B79-37D633B846F1}">
                    <asvg:svgBlip xmlns:asvg="http://schemas.microsoft.com/office/drawing/2016/SVG/main" r:embed="rId13"/>
                  </a:ext>
                </a:extLst>
              </a:blip>
              <a:stretch>
                <a:fillRect/>
              </a:stretch>
            </a:blipFill>
          </p:spPr>
        </p:sp>
      </p:grpSp>
      <p:grpSp>
        <p:nvGrpSpPr>
          <p:cNvPr id="19" name="Group 19"/>
          <p:cNvGrpSpPr/>
          <p:nvPr/>
        </p:nvGrpSpPr>
        <p:grpSpPr>
          <a:xfrm>
            <a:off x="850680" y="85363"/>
            <a:ext cx="5002359" cy="3693500"/>
            <a:chOff x="0" y="0"/>
            <a:chExt cx="6669812" cy="4924667"/>
          </a:xfrm>
        </p:grpSpPr>
        <p:sp>
          <p:nvSpPr>
            <p:cNvPr id="20" name="Freeform 20"/>
            <p:cNvSpPr/>
            <p:nvPr/>
          </p:nvSpPr>
          <p:spPr>
            <a:xfrm rot="1400668">
              <a:off x="1857106" y="1370953"/>
              <a:ext cx="2317289" cy="2233024"/>
            </a:xfrm>
            <a:custGeom>
              <a:avLst/>
              <a:gdLst/>
              <a:ahLst/>
              <a:cxnLst/>
              <a:rect l="l" t="t" r="r" b="b"/>
              <a:pathLst>
                <a:path w="2317289" h="2233024">
                  <a:moveTo>
                    <a:pt x="0" y="0"/>
                  </a:moveTo>
                  <a:lnTo>
                    <a:pt x="2317289" y="0"/>
                  </a:lnTo>
                  <a:lnTo>
                    <a:pt x="2317289" y="2233025"/>
                  </a:lnTo>
                  <a:lnTo>
                    <a:pt x="0" y="22330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21"/>
            <p:cNvSpPr/>
            <p:nvPr/>
          </p:nvSpPr>
          <p:spPr>
            <a:xfrm rot="-3041698">
              <a:off x="366306" y="2656043"/>
              <a:ext cx="1932524" cy="1862251"/>
            </a:xfrm>
            <a:custGeom>
              <a:avLst/>
              <a:gdLst/>
              <a:ahLst/>
              <a:cxnLst/>
              <a:rect l="l" t="t" r="r" b="b"/>
              <a:pathLst>
                <a:path w="1932524" h="1862251">
                  <a:moveTo>
                    <a:pt x="0" y="0"/>
                  </a:moveTo>
                  <a:lnTo>
                    <a:pt x="1932524" y="0"/>
                  </a:lnTo>
                  <a:lnTo>
                    <a:pt x="1932524" y="1862250"/>
                  </a:lnTo>
                  <a:lnTo>
                    <a:pt x="0" y="18622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p:cNvSpPr/>
            <p:nvPr/>
          </p:nvSpPr>
          <p:spPr>
            <a:xfrm>
              <a:off x="3759638" y="0"/>
              <a:ext cx="2910174" cy="3971702"/>
            </a:xfrm>
            <a:custGeom>
              <a:avLst/>
              <a:gdLst/>
              <a:ahLst/>
              <a:cxnLst/>
              <a:rect l="l" t="t" r="r" b="b"/>
              <a:pathLst>
                <a:path w="2910174" h="3971702">
                  <a:moveTo>
                    <a:pt x="0" y="0"/>
                  </a:moveTo>
                  <a:lnTo>
                    <a:pt x="2910174" y="0"/>
                  </a:lnTo>
                  <a:lnTo>
                    <a:pt x="2910174" y="3971702"/>
                  </a:lnTo>
                  <a:lnTo>
                    <a:pt x="0" y="39717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3" name="TextBox 23"/>
          <p:cNvSpPr txBox="1"/>
          <p:nvPr/>
        </p:nvSpPr>
        <p:spPr>
          <a:xfrm rot="-92306">
            <a:off x="4014721" y="424096"/>
            <a:ext cx="10352458" cy="3206039"/>
          </a:xfrm>
          <a:prstGeom prst="rect">
            <a:avLst/>
          </a:prstGeom>
        </p:spPr>
        <p:txBody>
          <a:bodyPr lIns="0" tIns="0" rIns="0" bIns="0" rtlCol="0" anchor="t">
            <a:spAutoFit/>
          </a:bodyPr>
          <a:lstStyle/>
          <a:p>
            <a:pPr algn="ctr">
              <a:lnSpc>
                <a:spcPts val="19776"/>
              </a:lnSpc>
            </a:pPr>
            <a:r>
              <a:rPr lang="en-US" sz="14126">
                <a:solidFill>
                  <a:srgbClr val="2C4F74"/>
                </a:solidFill>
                <a:latin typeface="Lucidity Condensed"/>
                <a:ea typeface="Lucidity Condensed"/>
                <a:cs typeface="Lucidity Condensed"/>
                <a:sym typeface="Lucidity Condensed"/>
              </a:rPr>
              <a:t>VII. TỔNG KẾT</a:t>
            </a:r>
          </a:p>
        </p:txBody>
      </p:sp>
      <p:sp>
        <p:nvSpPr>
          <p:cNvPr id="24" name="TextBox 24"/>
          <p:cNvSpPr txBox="1"/>
          <p:nvPr/>
        </p:nvSpPr>
        <p:spPr>
          <a:xfrm>
            <a:off x="2822400" y="3693138"/>
            <a:ext cx="12642932" cy="4380886"/>
          </a:xfrm>
          <a:prstGeom prst="rect">
            <a:avLst/>
          </a:prstGeom>
        </p:spPr>
        <p:txBody>
          <a:bodyPr lIns="0" tIns="0" rIns="0" bIns="0" rtlCol="0" anchor="t">
            <a:spAutoFit/>
          </a:bodyPr>
          <a:lstStyle/>
          <a:p>
            <a:pPr algn="ctr">
              <a:lnSpc>
                <a:spcPts val="5808"/>
              </a:lnSpc>
            </a:pPr>
            <a:r>
              <a:rPr lang="en-US" sz="4149">
                <a:solidFill>
                  <a:srgbClr val="2C4F74"/>
                </a:solidFill>
                <a:latin typeface="Lucidity Condensed"/>
                <a:ea typeface="Lucidity Condensed"/>
                <a:cs typeface="Lucidity Condensed"/>
                <a:sym typeface="Lucidity Condensed"/>
              </a:rPr>
              <a:t>DỰ ÁN “CON ĐƯỜNG AN TOÀN TRƯỜNG HỌC” LÀ NHU CẦU CẤP THIẾT CHO TRƯỜNG THCS MỸ ĐỨC…</a:t>
            </a:r>
          </a:p>
          <a:p>
            <a:pPr algn="ctr">
              <a:lnSpc>
                <a:spcPts val="5808"/>
              </a:lnSpc>
            </a:pPr>
            <a:r>
              <a:rPr lang="en-US" sz="4149">
                <a:solidFill>
                  <a:srgbClr val="2C4F74"/>
                </a:solidFill>
                <a:latin typeface="Lucidity Condensed"/>
                <a:ea typeface="Lucidity Condensed"/>
                <a:cs typeface="Lucidity Condensed"/>
                <a:sym typeface="Lucidity Condensed"/>
              </a:rPr>
              <a:t> Với vị trí đặc biệt nguy hiểm: sát quốc lộ, gần ngã ba, gần tiểu học và có quán tạp hóa đông đúc, việc triển khai mô hình này sẽ giải quyết tận gốc các vấn đề mất an toàn giao thông.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a:off x="2235761" y="2321279"/>
            <a:ext cx="13917539" cy="4833182"/>
          </a:xfrm>
          <a:custGeom>
            <a:avLst/>
            <a:gdLst/>
            <a:ahLst/>
            <a:cxnLst/>
            <a:rect l="l" t="t" r="r" b="b"/>
            <a:pathLst>
              <a:path w="13917539" h="4833182">
                <a:moveTo>
                  <a:pt x="0" y="0"/>
                </a:moveTo>
                <a:lnTo>
                  <a:pt x="13917539" y="0"/>
                </a:lnTo>
                <a:lnTo>
                  <a:pt x="13917539" y="4833182"/>
                </a:lnTo>
                <a:lnTo>
                  <a:pt x="0" y="48331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235761" y="3560462"/>
            <a:ext cx="12906251" cy="2952760"/>
          </a:xfrm>
          <a:prstGeom prst="rect">
            <a:avLst/>
          </a:prstGeom>
        </p:spPr>
        <p:txBody>
          <a:bodyPr lIns="0" tIns="0" rIns="0" bIns="0" rtlCol="0" anchor="t">
            <a:spAutoFit/>
          </a:bodyPr>
          <a:lstStyle/>
          <a:p>
            <a:pPr algn="ctr">
              <a:lnSpc>
                <a:spcPts val="24149"/>
              </a:lnSpc>
            </a:pPr>
            <a:r>
              <a:rPr lang="en-US" sz="17249">
                <a:solidFill>
                  <a:srgbClr val="2C4F74"/>
                </a:solidFill>
                <a:latin typeface="Lucidity Condensed"/>
                <a:ea typeface="Lucidity Condensed"/>
                <a:cs typeface="Lucidity Condensed"/>
                <a:sym typeface="Lucidity Condensed"/>
              </a:rPr>
              <a:t>Thank You </a:t>
            </a:r>
          </a:p>
        </p:txBody>
      </p:sp>
      <p:sp>
        <p:nvSpPr>
          <p:cNvPr id="5" name="Freeform 5"/>
          <p:cNvSpPr/>
          <p:nvPr/>
        </p:nvSpPr>
        <p:spPr>
          <a:xfrm>
            <a:off x="15957527" y="2057400"/>
            <a:ext cx="1301773" cy="6172200"/>
          </a:xfrm>
          <a:custGeom>
            <a:avLst/>
            <a:gdLst/>
            <a:ahLst/>
            <a:cxnLst/>
            <a:rect l="l" t="t" r="r" b="b"/>
            <a:pathLst>
              <a:path w="1301773" h="6172200">
                <a:moveTo>
                  <a:pt x="0" y="0"/>
                </a:moveTo>
                <a:lnTo>
                  <a:pt x="1301773" y="0"/>
                </a:lnTo>
                <a:lnTo>
                  <a:pt x="1301773" y="6172200"/>
                </a:lnTo>
                <a:lnTo>
                  <a:pt x="0" y="6172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027151" y="2117429"/>
            <a:ext cx="1301773" cy="6172200"/>
          </a:xfrm>
          <a:custGeom>
            <a:avLst/>
            <a:gdLst/>
            <a:ahLst/>
            <a:cxnLst/>
            <a:rect l="l" t="t" r="r" b="b"/>
            <a:pathLst>
              <a:path w="1301773" h="6172200">
                <a:moveTo>
                  <a:pt x="0" y="0"/>
                </a:moveTo>
                <a:lnTo>
                  <a:pt x="1301773" y="0"/>
                </a:lnTo>
                <a:lnTo>
                  <a:pt x="1301773" y="6172200"/>
                </a:lnTo>
                <a:lnTo>
                  <a:pt x="0" y="6172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1027151" y="8010525"/>
            <a:ext cx="16596034" cy="1872745"/>
          </a:xfrm>
          <a:prstGeom prst="rect">
            <a:avLst/>
          </a:prstGeom>
        </p:spPr>
        <p:txBody>
          <a:bodyPr lIns="0" tIns="0" rIns="0" bIns="0" rtlCol="0" anchor="t">
            <a:spAutoFit/>
          </a:bodyPr>
          <a:lstStyle/>
          <a:p>
            <a:pPr algn="ctr">
              <a:lnSpc>
                <a:spcPts val="15246"/>
              </a:lnSpc>
            </a:pPr>
            <a:r>
              <a:rPr lang="en-US" sz="10890">
                <a:solidFill>
                  <a:srgbClr val="2C4F74"/>
                </a:solidFill>
                <a:latin typeface="Lucidity Condensed"/>
                <a:ea typeface="Lucidity Condensed"/>
                <a:cs typeface="Lucidity Condensed"/>
                <a:sym typeface="Lucidity Condensed"/>
              </a:rPr>
              <a:t>thầy cô và các bạn đã xem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a:off x="7588338" y="8504388"/>
            <a:ext cx="3416257" cy="944129"/>
          </a:xfrm>
          <a:custGeom>
            <a:avLst/>
            <a:gdLst/>
            <a:ahLst/>
            <a:cxnLst/>
            <a:rect l="l" t="t" r="r" b="b"/>
            <a:pathLst>
              <a:path w="3416257" h="944129">
                <a:moveTo>
                  <a:pt x="0" y="0"/>
                </a:moveTo>
                <a:lnTo>
                  <a:pt x="3416256" y="0"/>
                </a:lnTo>
                <a:lnTo>
                  <a:pt x="3416256" y="944130"/>
                </a:lnTo>
                <a:lnTo>
                  <a:pt x="0" y="944130"/>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53771" y="1746477"/>
            <a:ext cx="14011700" cy="7041395"/>
            <a:chOff x="0" y="-164511"/>
            <a:chExt cx="18682266" cy="9388526"/>
          </a:xfrm>
        </p:grpSpPr>
        <p:grpSp>
          <p:nvGrpSpPr>
            <p:cNvPr id="5" name="Group 5"/>
            <p:cNvGrpSpPr/>
            <p:nvPr/>
          </p:nvGrpSpPr>
          <p:grpSpPr>
            <a:xfrm>
              <a:off x="371991" y="384534"/>
              <a:ext cx="18310275" cy="8839481"/>
              <a:chOff x="0" y="0"/>
              <a:chExt cx="4240567" cy="2047179"/>
            </a:xfrm>
          </p:grpSpPr>
          <p:sp>
            <p:nvSpPr>
              <p:cNvPr id="6" name="Freeform 6"/>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000000">
                  <a:alpha val="52941"/>
                </a:srgbClr>
              </a:solidFill>
            </p:spPr>
          </p:sp>
          <p:sp>
            <p:nvSpPr>
              <p:cNvPr id="7" name="TextBox 7"/>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nvGrpSpPr>
            <p:cNvPr id="8" name="Group 8"/>
            <p:cNvGrpSpPr/>
            <p:nvPr/>
          </p:nvGrpSpPr>
          <p:grpSpPr>
            <a:xfrm>
              <a:off x="0" y="-164511"/>
              <a:ext cx="18310280" cy="9003993"/>
              <a:chOff x="0" y="-38100"/>
              <a:chExt cx="4240568" cy="2085279"/>
            </a:xfrm>
          </p:grpSpPr>
          <p:sp>
            <p:nvSpPr>
              <p:cNvPr id="9" name="Freeform 9"/>
              <p:cNvSpPr/>
              <p:nvPr/>
            </p:nvSpPr>
            <p:spPr>
              <a:xfrm>
                <a:off x="0" y="0"/>
                <a:ext cx="4240568" cy="2047179"/>
              </a:xfrm>
              <a:custGeom>
                <a:avLst/>
                <a:gdLst/>
                <a:ahLst/>
                <a:cxnLst/>
                <a:rect l="l" t="t" r="r" b="b"/>
                <a:pathLst>
                  <a:path w="4240568" h="2047179">
                    <a:moveTo>
                      <a:pt x="28752" y="0"/>
                    </a:moveTo>
                    <a:lnTo>
                      <a:pt x="4211816" y="0"/>
                    </a:lnTo>
                    <a:cubicBezTo>
                      <a:pt x="4227695" y="0"/>
                      <a:pt x="4240568" y="12873"/>
                      <a:pt x="4240568" y="28752"/>
                    </a:cubicBezTo>
                    <a:lnTo>
                      <a:pt x="4240568" y="2018428"/>
                    </a:lnTo>
                    <a:cubicBezTo>
                      <a:pt x="4240568" y="2034307"/>
                      <a:pt x="4227695" y="2047179"/>
                      <a:pt x="4211816" y="2047179"/>
                    </a:cubicBezTo>
                    <a:lnTo>
                      <a:pt x="28752" y="2047179"/>
                    </a:lnTo>
                    <a:cubicBezTo>
                      <a:pt x="12873" y="2047179"/>
                      <a:pt x="0" y="2034307"/>
                      <a:pt x="0" y="2018428"/>
                    </a:cubicBezTo>
                    <a:lnTo>
                      <a:pt x="0" y="28752"/>
                    </a:lnTo>
                    <a:cubicBezTo>
                      <a:pt x="0" y="12873"/>
                      <a:pt x="12873" y="0"/>
                      <a:pt x="28752" y="0"/>
                    </a:cubicBezTo>
                    <a:close/>
                  </a:path>
                </a:pathLst>
              </a:custGeom>
              <a:solidFill>
                <a:srgbClr val="FFEABB"/>
              </a:solidFill>
            </p:spPr>
            <p:txBody>
              <a:bodyPr/>
              <a:lstStyle/>
              <a:p>
                <a:endParaRPr lang="en-US"/>
              </a:p>
            </p:txBody>
          </p:sp>
          <p:sp>
            <p:nvSpPr>
              <p:cNvPr id="10" name="TextBox 10"/>
              <p:cNvSpPr txBox="1"/>
              <p:nvPr/>
            </p:nvSpPr>
            <p:spPr>
              <a:xfrm>
                <a:off x="0" y="-38100"/>
                <a:ext cx="4240567" cy="2085279"/>
              </a:xfrm>
              <a:prstGeom prst="rect">
                <a:avLst/>
              </a:prstGeom>
            </p:spPr>
            <p:txBody>
              <a:bodyPr lIns="43328" tIns="43328" rIns="43328" bIns="43328" rtlCol="0" anchor="ctr"/>
              <a:lstStyle/>
              <a:p>
                <a:pPr algn="ctr">
                  <a:lnSpc>
                    <a:spcPts val="2659"/>
                  </a:lnSpc>
                  <a:spcBef>
                    <a:spcPct val="0"/>
                  </a:spcBef>
                </a:pPr>
                <a:endParaRPr/>
              </a:p>
            </p:txBody>
          </p:sp>
        </p:grpSp>
      </p:grpSp>
      <p:sp>
        <p:nvSpPr>
          <p:cNvPr id="11" name="Freeform 11"/>
          <p:cNvSpPr/>
          <p:nvPr/>
        </p:nvSpPr>
        <p:spPr>
          <a:xfrm rot="-1343998">
            <a:off x="12701427" y="6525687"/>
            <a:ext cx="7576556" cy="4545933"/>
          </a:xfrm>
          <a:custGeom>
            <a:avLst/>
            <a:gdLst/>
            <a:ahLst/>
            <a:cxnLst/>
            <a:rect l="l" t="t" r="r" b="b"/>
            <a:pathLst>
              <a:path w="7576556" h="4545933">
                <a:moveTo>
                  <a:pt x="0" y="0"/>
                </a:moveTo>
                <a:lnTo>
                  <a:pt x="7576555" y="0"/>
                </a:lnTo>
                <a:lnTo>
                  <a:pt x="7576555" y="4545934"/>
                </a:lnTo>
                <a:lnTo>
                  <a:pt x="0" y="4545934"/>
                </a:lnTo>
                <a:lnTo>
                  <a:pt x="0" y="0"/>
                </a:lnTo>
                <a:close/>
              </a:path>
            </a:pathLst>
          </a:custGeom>
          <a:blipFill>
            <a:blip r:embed="rId5"/>
            <a:stretch>
              <a:fillRect/>
            </a:stretch>
          </a:blipFill>
        </p:spPr>
      </p:sp>
      <p:sp>
        <p:nvSpPr>
          <p:cNvPr id="12" name="Freeform 12"/>
          <p:cNvSpPr/>
          <p:nvPr/>
        </p:nvSpPr>
        <p:spPr>
          <a:xfrm rot="-978883">
            <a:off x="650359" y="6786647"/>
            <a:ext cx="3363430" cy="3090152"/>
          </a:xfrm>
          <a:custGeom>
            <a:avLst/>
            <a:gdLst/>
            <a:ahLst/>
            <a:cxnLst/>
            <a:rect l="l" t="t" r="r" b="b"/>
            <a:pathLst>
              <a:path w="3363430" h="3090152">
                <a:moveTo>
                  <a:pt x="0" y="0"/>
                </a:moveTo>
                <a:lnTo>
                  <a:pt x="3363430" y="0"/>
                </a:lnTo>
                <a:lnTo>
                  <a:pt x="3363430" y="3090152"/>
                </a:lnTo>
                <a:lnTo>
                  <a:pt x="0" y="3090152"/>
                </a:lnTo>
                <a:lnTo>
                  <a:pt x="0" y="0"/>
                </a:lnTo>
                <a:close/>
              </a:path>
            </a:pathLst>
          </a:custGeom>
          <a:blipFill>
            <a:blip r:embed="rId6">
              <a:alphaModFix amt="53000"/>
            </a:blip>
            <a:stretch>
              <a:fillRect/>
            </a:stretch>
          </a:blipFill>
        </p:spPr>
      </p:sp>
      <p:sp>
        <p:nvSpPr>
          <p:cNvPr id="13" name="Freeform 13"/>
          <p:cNvSpPr/>
          <p:nvPr/>
        </p:nvSpPr>
        <p:spPr>
          <a:xfrm rot="-978883">
            <a:off x="874925" y="6551948"/>
            <a:ext cx="3363430" cy="3090152"/>
          </a:xfrm>
          <a:custGeom>
            <a:avLst/>
            <a:gdLst/>
            <a:ahLst/>
            <a:cxnLst/>
            <a:rect l="l" t="t" r="r" b="b"/>
            <a:pathLst>
              <a:path w="3363430" h="3090152">
                <a:moveTo>
                  <a:pt x="0" y="0"/>
                </a:moveTo>
                <a:lnTo>
                  <a:pt x="3363430" y="0"/>
                </a:lnTo>
                <a:lnTo>
                  <a:pt x="3363430" y="3090151"/>
                </a:lnTo>
                <a:lnTo>
                  <a:pt x="0" y="3090151"/>
                </a:lnTo>
                <a:lnTo>
                  <a:pt x="0" y="0"/>
                </a:lnTo>
                <a:close/>
              </a:path>
            </a:pathLst>
          </a:custGeom>
          <a:blipFill>
            <a:blip r:embed="rId7"/>
            <a:stretch>
              <a:fillRect/>
            </a:stretch>
          </a:blipFill>
        </p:spPr>
      </p:sp>
      <p:sp>
        <p:nvSpPr>
          <p:cNvPr id="14" name="Freeform 14"/>
          <p:cNvSpPr/>
          <p:nvPr/>
        </p:nvSpPr>
        <p:spPr>
          <a:xfrm>
            <a:off x="7435872" y="8326589"/>
            <a:ext cx="3416257" cy="944129"/>
          </a:xfrm>
          <a:custGeom>
            <a:avLst/>
            <a:gdLst/>
            <a:ahLst/>
            <a:cxnLst/>
            <a:rect l="l" t="t" r="r" b="b"/>
            <a:pathLst>
              <a:path w="3416257" h="944129">
                <a:moveTo>
                  <a:pt x="0" y="0"/>
                </a:moveTo>
                <a:lnTo>
                  <a:pt x="3416256" y="0"/>
                </a:lnTo>
                <a:lnTo>
                  <a:pt x="3416256" y="944129"/>
                </a:lnTo>
                <a:lnTo>
                  <a:pt x="0" y="9441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158830" y="1252790"/>
            <a:ext cx="2838987" cy="2642839"/>
          </a:xfrm>
          <a:custGeom>
            <a:avLst/>
            <a:gdLst/>
            <a:ahLst/>
            <a:cxnLst/>
            <a:rect l="l" t="t" r="r" b="b"/>
            <a:pathLst>
              <a:path w="2838987" h="2642839">
                <a:moveTo>
                  <a:pt x="0" y="0"/>
                </a:moveTo>
                <a:lnTo>
                  <a:pt x="2838987" y="0"/>
                </a:lnTo>
                <a:lnTo>
                  <a:pt x="2838987" y="2642839"/>
                </a:lnTo>
                <a:lnTo>
                  <a:pt x="0" y="2642839"/>
                </a:lnTo>
                <a:lnTo>
                  <a:pt x="0" y="0"/>
                </a:lnTo>
                <a:close/>
              </a:path>
            </a:pathLst>
          </a:custGeom>
          <a:blipFill>
            <a:blip r:embed="rId10">
              <a:alphaModFix amt="5300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4158830" y="1136024"/>
            <a:ext cx="2838987" cy="2642839"/>
          </a:xfrm>
          <a:custGeom>
            <a:avLst/>
            <a:gdLst/>
            <a:ahLst/>
            <a:cxnLst/>
            <a:rect l="l" t="t" r="r" b="b"/>
            <a:pathLst>
              <a:path w="2838987" h="2642839">
                <a:moveTo>
                  <a:pt x="0" y="0"/>
                </a:moveTo>
                <a:lnTo>
                  <a:pt x="2838987" y="0"/>
                </a:lnTo>
                <a:lnTo>
                  <a:pt x="2838987" y="2642839"/>
                </a:lnTo>
                <a:lnTo>
                  <a:pt x="0" y="26428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7" name="Group 17"/>
          <p:cNvGrpSpPr/>
          <p:nvPr/>
        </p:nvGrpSpPr>
        <p:grpSpPr>
          <a:xfrm>
            <a:off x="1028700" y="313667"/>
            <a:ext cx="5002359" cy="3693500"/>
            <a:chOff x="0" y="0"/>
            <a:chExt cx="6669812" cy="4924667"/>
          </a:xfrm>
        </p:grpSpPr>
        <p:sp>
          <p:nvSpPr>
            <p:cNvPr id="18" name="Freeform 18"/>
            <p:cNvSpPr/>
            <p:nvPr/>
          </p:nvSpPr>
          <p:spPr>
            <a:xfrm rot="1400668">
              <a:off x="1857106" y="1370953"/>
              <a:ext cx="2317289" cy="2233024"/>
            </a:xfrm>
            <a:custGeom>
              <a:avLst/>
              <a:gdLst/>
              <a:ahLst/>
              <a:cxnLst/>
              <a:rect l="l" t="t" r="r" b="b"/>
              <a:pathLst>
                <a:path w="2317289" h="2233024">
                  <a:moveTo>
                    <a:pt x="0" y="0"/>
                  </a:moveTo>
                  <a:lnTo>
                    <a:pt x="2317289" y="0"/>
                  </a:lnTo>
                  <a:lnTo>
                    <a:pt x="2317289" y="2233025"/>
                  </a:lnTo>
                  <a:lnTo>
                    <a:pt x="0" y="2233025"/>
                  </a:lnTo>
                  <a:lnTo>
                    <a:pt x="0" y="0"/>
                  </a:lnTo>
                  <a:close/>
                </a:path>
              </a:pathLst>
            </a:custGeom>
            <a:blipFill>
              <a:blip r:embed="rId14">
                <a:alphaModFix amt="53000"/>
                <a:extLst>
                  <a:ext uri="{96DAC541-7B7A-43D3-8B79-37D633B846F1}">
                    <asvg:svgBlip xmlns:asvg="http://schemas.microsoft.com/office/drawing/2016/SVG/main" r:embed="rId15"/>
                  </a:ext>
                </a:extLst>
              </a:blip>
              <a:stretch>
                <a:fillRect/>
              </a:stretch>
            </a:blipFill>
          </p:spPr>
        </p:sp>
        <p:sp>
          <p:nvSpPr>
            <p:cNvPr id="19" name="Freeform 19"/>
            <p:cNvSpPr/>
            <p:nvPr/>
          </p:nvSpPr>
          <p:spPr>
            <a:xfrm rot="-3041698">
              <a:off x="366306" y="2656043"/>
              <a:ext cx="1932524" cy="1862251"/>
            </a:xfrm>
            <a:custGeom>
              <a:avLst/>
              <a:gdLst/>
              <a:ahLst/>
              <a:cxnLst/>
              <a:rect l="l" t="t" r="r" b="b"/>
              <a:pathLst>
                <a:path w="1932524" h="1862251">
                  <a:moveTo>
                    <a:pt x="0" y="0"/>
                  </a:moveTo>
                  <a:lnTo>
                    <a:pt x="1932524" y="0"/>
                  </a:lnTo>
                  <a:lnTo>
                    <a:pt x="1932524" y="1862250"/>
                  </a:lnTo>
                  <a:lnTo>
                    <a:pt x="0" y="1862250"/>
                  </a:lnTo>
                  <a:lnTo>
                    <a:pt x="0" y="0"/>
                  </a:lnTo>
                  <a:close/>
                </a:path>
              </a:pathLst>
            </a:custGeom>
            <a:blipFill>
              <a:blip r:embed="rId14">
                <a:alphaModFix amt="53000"/>
                <a:extLst>
                  <a:ext uri="{96DAC541-7B7A-43D3-8B79-37D633B846F1}">
                    <asvg:svgBlip xmlns:asvg="http://schemas.microsoft.com/office/drawing/2016/SVG/main" r:embed="rId15"/>
                  </a:ext>
                </a:extLst>
              </a:blip>
              <a:stretch>
                <a:fillRect/>
              </a:stretch>
            </a:blipFill>
          </p:spPr>
        </p:sp>
        <p:sp>
          <p:nvSpPr>
            <p:cNvPr id="20" name="Freeform 20"/>
            <p:cNvSpPr/>
            <p:nvPr/>
          </p:nvSpPr>
          <p:spPr>
            <a:xfrm>
              <a:off x="3759638" y="0"/>
              <a:ext cx="2910174" cy="3971702"/>
            </a:xfrm>
            <a:custGeom>
              <a:avLst/>
              <a:gdLst/>
              <a:ahLst/>
              <a:cxnLst/>
              <a:rect l="l" t="t" r="r" b="b"/>
              <a:pathLst>
                <a:path w="2910174" h="3971702">
                  <a:moveTo>
                    <a:pt x="0" y="0"/>
                  </a:moveTo>
                  <a:lnTo>
                    <a:pt x="2910174" y="0"/>
                  </a:lnTo>
                  <a:lnTo>
                    <a:pt x="2910174" y="3971702"/>
                  </a:lnTo>
                  <a:lnTo>
                    <a:pt x="0" y="3971702"/>
                  </a:lnTo>
                  <a:lnTo>
                    <a:pt x="0" y="0"/>
                  </a:lnTo>
                  <a:close/>
                </a:path>
              </a:pathLst>
            </a:custGeom>
            <a:blipFill>
              <a:blip r:embed="rId16">
                <a:alphaModFix amt="53000"/>
                <a:extLst>
                  <a:ext uri="{96DAC541-7B7A-43D3-8B79-37D633B846F1}">
                    <asvg:svgBlip xmlns:asvg="http://schemas.microsoft.com/office/drawing/2016/SVG/main" r:embed="rId17"/>
                  </a:ext>
                </a:extLst>
              </a:blip>
              <a:stretch>
                <a:fillRect/>
              </a:stretch>
            </a:blipFill>
          </p:spPr>
        </p:sp>
      </p:grpSp>
      <p:grpSp>
        <p:nvGrpSpPr>
          <p:cNvPr id="21" name="Group 21"/>
          <p:cNvGrpSpPr/>
          <p:nvPr/>
        </p:nvGrpSpPr>
        <p:grpSpPr>
          <a:xfrm>
            <a:off x="850680" y="85363"/>
            <a:ext cx="5002359" cy="3693500"/>
            <a:chOff x="0" y="0"/>
            <a:chExt cx="6669812" cy="4924667"/>
          </a:xfrm>
        </p:grpSpPr>
        <p:sp>
          <p:nvSpPr>
            <p:cNvPr id="22" name="Freeform 22"/>
            <p:cNvSpPr/>
            <p:nvPr/>
          </p:nvSpPr>
          <p:spPr>
            <a:xfrm rot="1400668">
              <a:off x="1857106" y="1370953"/>
              <a:ext cx="2317289" cy="2233024"/>
            </a:xfrm>
            <a:custGeom>
              <a:avLst/>
              <a:gdLst/>
              <a:ahLst/>
              <a:cxnLst/>
              <a:rect l="l" t="t" r="r" b="b"/>
              <a:pathLst>
                <a:path w="2317289" h="2233024">
                  <a:moveTo>
                    <a:pt x="0" y="0"/>
                  </a:moveTo>
                  <a:lnTo>
                    <a:pt x="2317289" y="0"/>
                  </a:lnTo>
                  <a:lnTo>
                    <a:pt x="2317289" y="2233025"/>
                  </a:lnTo>
                  <a:lnTo>
                    <a:pt x="0" y="22330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3041698">
              <a:off x="366306" y="2656043"/>
              <a:ext cx="1932524" cy="1862251"/>
            </a:xfrm>
            <a:custGeom>
              <a:avLst/>
              <a:gdLst/>
              <a:ahLst/>
              <a:cxnLst/>
              <a:rect l="l" t="t" r="r" b="b"/>
              <a:pathLst>
                <a:path w="1932524" h="1862251">
                  <a:moveTo>
                    <a:pt x="0" y="0"/>
                  </a:moveTo>
                  <a:lnTo>
                    <a:pt x="1932524" y="0"/>
                  </a:lnTo>
                  <a:lnTo>
                    <a:pt x="1932524" y="1862250"/>
                  </a:lnTo>
                  <a:lnTo>
                    <a:pt x="0" y="18622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4" name="Freeform 24"/>
            <p:cNvSpPr/>
            <p:nvPr/>
          </p:nvSpPr>
          <p:spPr>
            <a:xfrm>
              <a:off x="3759638" y="0"/>
              <a:ext cx="2910174" cy="3971702"/>
            </a:xfrm>
            <a:custGeom>
              <a:avLst/>
              <a:gdLst/>
              <a:ahLst/>
              <a:cxnLst/>
              <a:rect l="l" t="t" r="r" b="b"/>
              <a:pathLst>
                <a:path w="2910174" h="3971702">
                  <a:moveTo>
                    <a:pt x="0" y="0"/>
                  </a:moveTo>
                  <a:lnTo>
                    <a:pt x="2910174" y="0"/>
                  </a:lnTo>
                  <a:lnTo>
                    <a:pt x="2910174" y="3971702"/>
                  </a:lnTo>
                  <a:lnTo>
                    <a:pt x="0" y="397170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25" name="TextBox 25"/>
          <p:cNvSpPr txBox="1"/>
          <p:nvPr/>
        </p:nvSpPr>
        <p:spPr>
          <a:xfrm>
            <a:off x="6635044" y="2295518"/>
            <a:ext cx="4369550" cy="1401258"/>
          </a:xfrm>
          <a:prstGeom prst="rect">
            <a:avLst/>
          </a:prstGeom>
        </p:spPr>
        <p:txBody>
          <a:bodyPr lIns="0" tIns="0" rIns="0" bIns="0" rtlCol="0" anchor="t">
            <a:spAutoFit/>
          </a:bodyPr>
          <a:lstStyle/>
          <a:p>
            <a:pPr algn="ctr">
              <a:lnSpc>
                <a:spcPts val="11423"/>
              </a:lnSpc>
            </a:pPr>
            <a:r>
              <a:rPr lang="en-US" sz="8159">
                <a:solidFill>
                  <a:srgbClr val="2C4F74"/>
                </a:solidFill>
                <a:latin typeface="Lucidity Condensed"/>
                <a:ea typeface="Lucidity Condensed"/>
                <a:cs typeface="Lucidity Condensed"/>
                <a:sym typeface="Lucidity Condensed"/>
              </a:rPr>
              <a:t>báo cáo </a:t>
            </a:r>
          </a:p>
        </p:txBody>
      </p:sp>
      <p:sp>
        <p:nvSpPr>
          <p:cNvPr id="26" name="TextBox 26"/>
          <p:cNvSpPr txBox="1"/>
          <p:nvPr/>
        </p:nvSpPr>
        <p:spPr>
          <a:xfrm>
            <a:off x="2138150" y="3911918"/>
            <a:ext cx="3438030" cy="816330"/>
          </a:xfrm>
          <a:prstGeom prst="rect">
            <a:avLst/>
          </a:prstGeom>
        </p:spPr>
        <p:txBody>
          <a:bodyPr lIns="0" tIns="0" rIns="0" bIns="0" rtlCol="0" anchor="t">
            <a:spAutoFit/>
          </a:bodyPr>
          <a:lstStyle/>
          <a:p>
            <a:pPr algn="ctr">
              <a:lnSpc>
                <a:spcPts val="6641"/>
              </a:lnSpc>
            </a:pPr>
            <a:r>
              <a:rPr lang="en-US" sz="4743">
                <a:solidFill>
                  <a:srgbClr val="2C4F74"/>
                </a:solidFill>
                <a:latin typeface="Lucidity Condensed"/>
                <a:ea typeface="Lucidity Condensed"/>
                <a:cs typeface="Lucidity Condensed"/>
                <a:sym typeface="Lucidity Condensed"/>
              </a:rPr>
              <a:t>ĐỀ XUẤT:</a:t>
            </a:r>
          </a:p>
        </p:txBody>
      </p:sp>
      <p:sp>
        <p:nvSpPr>
          <p:cNvPr id="27" name="TextBox 27"/>
          <p:cNvSpPr txBox="1"/>
          <p:nvPr/>
        </p:nvSpPr>
        <p:spPr>
          <a:xfrm>
            <a:off x="2255821" y="4575848"/>
            <a:ext cx="13322503" cy="2671885"/>
          </a:xfrm>
          <a:prstGeom prst="rect">
            <a:avLst/>
          </a:prstGeom>
        </p:spPr>
        <p:txBody>
          <a:bodyPr lIns="0" tIns="0" rIns="0" bIns="0" rtlCol="0" anchor="t">
            <a:spAutoFit/>
          </a:bodyPr>
          <a:lstStyle/>
          <a:p>
            <a:pPr algn="ctr">
              <a:lnSpc>
                <a:spcPts val="10807"/>
              </a:lnSpc>
            </a:pPr>
            <a:r>
              <a:rPr lang="en-US" sz="7719">
                <a:solidFill>
                  <a:srgbClr val="2C4F74"/>
                </a:solidFill>
                <a:latin typeface="Lucidity Condensed"/>
                <a:ea typeface="Lucidity Condensed"/>
                <a:cs typeface="Lucidity Condensed"/>
                <a:sym typeface="Lucidity Condensed"/>
              </a:rPr>
              <a:t>“CON ĐUONG AN TOÀN Trước Cổng trường”</a:t>
            </a:r>
          </a:p>
        </p:txBody>
      </p:sp>
      <p:sp>
        <p:nvSpPr>
          <p:cNvPr id="29" name="TextBox 29"/>
          <p:cNvSpPr txBox="1"/>
          <p:nvPr/>
        </p:nvSpPr>
        <p:spPr>
          <a:xfrm rot="274742">
            <a:off x="6261272" y="3927990"/>
            <a:ext cx="379855" cy="1325845"/>
          </a:xfrm>
          <a:prstGeom prst="rect">
            <a:avLst/>
          </a:prstGeom>
        </p:spPr>
        <p:txBody>
          <a:bodyPr lIns="0" tIns="0" rIns="0" bIns="0" rtlCol="0" anchor="t">
            <a:spAutoFit/>
          </a:bodyPr>
          <a:lstStyle/>
          <a:p>
            <a:pPr algn="ctr">
              <a:lnSpc>
                <a:spcPts val="10807"/>
              </a:lnSpc>
            </a:pPr>
            <a:r>
              <a:rPr lang="en-US" sz="7719">
                <a:solidFill>
                  <a:srgbClr val="2C4F74"/>
                </a:solidFill>
                <a:latin typeface="Lucidity Condensed"/>
                <a:ea typeface="Lucidity Condensed"/>
                <a:cs typeface="Lucidity Condensed"/>
                <a:sym typeface="Lucidity Condensed"/>
              </a:rPr>
              <a:t>,</a:t>
            </a:r>
          </a:p>
        </p:txBody>
      </p:sp>
      <p:sp>
        <p:nvSpPr>
          <p:cNvPr id="30" name="TextBox 30"/>
          <p:cNvSpPr txBox="1"/>
          <p:nvPr/>
        </p:nvSpPr>
        <p:spPr>
          <a:xfrm rot="780435">
            <a:off x="6945985" y="3902009"/>
            <a:ext cx="379855" cy="1325845"/>
          </a:xfrm>
          <a:prstGeom prst="rect">
            <a:avLst/>
          </a:prstGeom>
        </p:spPr>
        <p:txBody>
          <a:bodyPr lIns="0" tIns="0" rIns="0" bIns="0" rtlCol="0" anchor="t">
            <a:spAutoFit/>
          </a:bodyPr>
          <a:lstStyle/>
          <a:p>
            <a:pPr algn="ctr">
              <a:lnSpc>
                <a:spcPts val="10807"/>
              </a:lnSpc>
            </a:pPr>
            <a:r>
              <a:rPr lang="en-US" sz="7719">
                <a:solidFill>
                  <a:srgbClr val="2C4F74"/>
                </a:solidFill>
                <a:latin typeface="Lucidity Condensed"/>
                <a:ea typeface="Lucidity Condensed"/>
                <a:cs typeface="Lucidity Condensed"/>
                <a:sym typeface="Lucidity Condensed"/>
              </a:rPr>
              <a:t>,</a:t>
            </a:r>
          </a:p>
        </p:txBody>
      </p:sp>
      <p:sp>
        <p:nvSpPr>
          <p:cNvPr id="35" name="TextBox 35"/>
          <p:cNvSpPr txBox="1"/>
          <p:nvPr/>
        </p:nvSpPr>
        <p:spPr>
          <a:xfrm rot="4166038">
            <a:off x="13740426" y="4271398"/>
            <a:ext cx="473938" cy="1236749"/>
          </a:xfrm>
          <a:prstGeom prst="rect">
            <a:avLst/>
          </a:prstGeom>
        </p:spPr>
        <p:txBody>
          <a:bodyPr lIns="0" tIns="0" rIns="0" bIns="0" rtlCol="0" anchor="t">
            <a:spAutoFit/>
          </a:bodyPr>
          <a:lstStyle/>
          <a:p>
            <a:pPr algn="ctr">
              <a:lnSpc>
                <a:spcPts val="10807"/>
              </a:lnSpc>
            </a:pPr>
            <a:endParaRPr lang="en-US" sz="7719">
              <a:solidFill>
                <a:srgbClr val="2C4F74"/>
              </a:solidFill>
              <a:latin typeface="Lucidity Condensed"/>
              <a:ea typeface="Lucidity Condensed"/>
              <a:cs typeface="Lucidity Condensed"/>
              <a:sym typeface="Lucidity Condensed"/>
            </a:endParaRPr>
          </a:p>
        </p:txBody>
      </p:sp>
      <p:sp>
        <p:nvSpPr>
          <p:cNvPr id="39" name="TextBox 26">
            <a:extLst>
              <a:ext uri="{FF2B5EF4-FFF2-40B4-BE49-F238E27FC236}">
                <a16:creationId xmlns:a16="http://schemas.microsoft.com/office/drawing/2014/main" id="{F64F64A2-0794-70DB-5D74-CB896007838D}"/>
              </a:ext>
            </a:extLst>
          </p:cNvPr>
          <p:cNvSpPr txBox="1"/>
          <p:nvPr/>
        </p:nvSpPr>
        <p:spPr>
          <a:xfrm rot="17884741">
            <a:off x="6533996" y="4207197"/>
            <a:ext cx="625106" cy="756426"/>
          </a:xfrm>
          <a:prstGeom prst="rect">
            <a:avLst/>
          </a:prstGeom>
        </p:spPr>
        <p:txBody>
          <a:bodyPr wrap="square" lIns="0" tIns="0" rIns="0" bIns="0" rtlCol="0" anchor="t">
            <a:spAutoFit/>
          </a:bodyPr>
          <a:lstStyle/>
          <a:p>
            <a:pPr algn="ctr">
              <a:lnSpc>
                <a:spcPts val="6641"/>
              </a:lnSpc>
            </a:pPr>
            <a:r>
              <a:rPr lang="en-US" sz="4743">
                <a:solidFill>
                  <a:srgbClr val="2C4F74"/>
                </a:solidFill>
                <a:latin typeface="Lucidity Condensed"/>
                <a:ea typeface="Lucidity Condensed"/>
                <a:cs typeface="Lucidity Condensed"/>
                <a:sym typeface="Lucidity Condensed"/>
              </a:rPr>
              <a:t>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rot="-8734651">
            <a:off x="14629987" y="-1046815"/>
            <a:ext cx="5010281" cy="5010281"/>
          </a:xfrm>
          <a:custGeom>
            <a:avLst/>
            <a:gdLst/>
            <a:ahLst/>
            <a:cxnLst/>
            <a:rect l="l" t="t" r="r" b="b"/>
            <a:pathLst>
              <a:path w="5010281" h="5010281">
                <a:moveTo>
                  <a:pt x="0" y="0"/>
                </a:moveTo>
                <a:lnTo>
                  <a:pt x="5010281" y="0"/>
                </a:lnTo>
                <a:lnTo>
                  <a:pt x="5010281" y="5010281"/>
                </a:lnTo>
                <a:lnTo>
                  <a:pt x="0" y="5010281"/>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4708294" y="1448826"/>
            <a:ext cx="17243446" cy="1652326"/>
            <a:chOff x="0" y="0"/>
            <a:chExt cx="5324660" cy="510227"/>
          </a:xfrm>
        </p:grpSpPr>
        <p:sp>
          <p:nvSpPr>
            <p:cNvPr id="5" name="Freeform 5"/>
            <p:cNvSpPr/>
            <p:nvPr/>
          </p:nvSpPr>
          <p:spPr>
            <a:xfrm>
              <a:off x="0" y="0"/>
              <a:ext cx="5324660" cy="510227"/>
            </a:xfrm>
            <a:custGeom>
              <a:avLst/>
              <a:gdLst/>
              <a:ahLst/>
              <a:cxnLst/>
              <a:rect l="l" t="t" r="r" b="b"/>
              <a:pathLst>
                <a:path w="5324660" h="510227">
                  <a:moveTo>
                    <a:pt x="22898" y="0"/>
                  </a:moveTo>
                  <a:lnTo>
                    <a:pt x="5301762" y="0"/>
                  </a:lnTo>
                  <a:cubicBezTo>
                    <a:pt x="5314409" y="0"/>
                    <a:pt x="5324660" y="10252"/>
                    <a:pt x="5324660" y="22898"/>
                  </a:cubicBezTo>
                  <a:lnTo>
                    <a:pt x="5324660" y="487329"/>
                  </a:lnTo>
                  <a:cubicBezTo>
                    <a:pt x="5324660" y="493402"/>
                    <a:pt x="5322248" y="499226"/>
                    <a:pt x="5317954" y="503520"/>
                  </a:cubicBezTo>
                  <a:cubicBezTo>
                    <a:pt x="5313659" y="507815"/>
                    <a:pt x="5307835" y="510227"/>
                    <a:pt x="5301762" y="510227"/>
                  </a:cubicBezTo>
                  <a:lnTo>
                    <a:pt x="22898" y="510227"/>
                  </a:lnTo>
                  <a:cubicBezTo>
                    <a:pt x="16825" y="510227"/>
                    <a:pt x="11001" y="507815"/>
                    <a:pt x="6707" y="503520"/>
                  </a:cubicBezTo>
                  <a:cubicBezTo>
                    <a:pt x="2412" y="499226"/>
                    <a:pt x="0" y="493402"/>
                    <a:pt x="0" y="487329"/>
                  </a:cubicBezTo>
                  <a:lnTo>
                    <a:pt x="0" y="22898"/>
                  </a:lnTo>
                  <a:cubicBezTo>
                    <a:pt x="0" y="16825"/>
                    <a:pt x="2412" y="11001"/>
                    <a:pt x="6707" y="6707"/>
                  </a:cubicBezTo>
                  <a:cubicBezTo>
                    <a:pt x="11001" y="2412"/>
                    <a:pt x="16825" y="0"/>
                    <a:pt x="22898" y="0"/>
                  </a:cubicBezTo>
                  <a:close/>
                </a:path>
              </a:pathLst>
            </a:custGeom>
            <a:solidFill>
              <a:srgbClr val="000000">
                <a:alpha val="52941"/>
              </a:srgbClr>
            </a:solidFill>
          </p:spPr>
        </p:sp>
        <p:sp>
          <p:nvSpPr>
            <p:cNvPr id="6" name="TextBox 6"/>
            <p:cNvSpPr txBox="1"/>
            <p:nvPr/>
          </p:nvSpPr>
          <p:spPr>
            <a:xfrm>
              <a:off x="0" y="-38100"/>
              <a:ext cx="5324660" cy="548327"/>
            </a:xfrm>
            <a:prstGeom prst="rect">
              <a:avLst/>
            </a:prstGeom>
          </p:spPr>
          <p:txBody>
            <a:bodyPr lIns="43328" tIns="43328" rIns="43328" bIns="43328" rtlCol="0" anchor="ctr"/>
            <a:lstStyle/>
            <a:p>
              <a:pPr algn="ctr">
                <a:lnSpc>
                  <a:spcPts val="2659"/>
                </a:lnSpc>
                <a:spcBef>
                  <a:spcPct val="0"/>
                </a:spcBef>
              </a:pPr>
              <a:endParaRPr/>
            </a:p>
          </p:txBody>
        </p:sp>
      </p:grpSp>
      <p:grpSp>
        <p:nvGrpSpPr>
          <p:cNvPr id="7" name="Group 7"/>
          <p:cNvGrpSpPr/>
          <p:nvPr/>
        </p:nvGrpSpPr>
        <p:grpSpPr>
          <a:xfrm>
            <a:off x="-4890774" y="1213904"/>
            <a:ext cx="17243446" cy="1652326"/>
            <a:chOff x="0" y="0"/>
            <a:chExt cx="5324660" cy="510227"/>
          </a:xfrm>
        </p:grpSpPr>
        <p:sp>
          <p:nvSpPr>
            <p:cNvPr id="8" name="Freeform 8"/>
            <p:cNvSpPr/>
            <p:nvPr/>
          </p:nvSpPr>
          <p:spPr>
            <a:xfrm>
              <a:off x="0" y="0"/>
              <a:ext cx="5324660" cy="510227"/>
            </a:xfrm>
            <a:custGeom>
              <a:avLst/>
              <a:gdLst/>
              <a:ahLst/>
              <a:cxnLst/>
              <a:rect l="l" t="t" r="r" b="b"/>
              <a:pathLst>
                <a:path w="5324660" h="510227">
                  <a:moveTo>
                    <a:pt x="22898" y="0"/>
                  </a:moveTo>
                  <a:lnTo>
                    <a:pt x="5301762" y="0"/>
                  </a:lnTo>
                  <a:cubicBezTo>
                    <a:pt x="5314409" y="0"/>
                    <a:pt x="5324660" y="10252"/>
                    <a:pt x="5324660" y="22898"/>
                  </a:cubicBezTo>
                  <a:lnTo>
                    <a:pt x="5324660" y="487329"/>
                  </a:lnTo>
                  <a:cubicBezTo>
                    <a:pt x="5324660" y="493402"/>
                    <a:pt x="5322248" y="499226"/>
                    <a:pt x="5317954" y="503520"/>
                  </a:cubicBezTo>
                  <a:cubicBezTo>
                    <a:pt x="5313659" y="507815"/>
                    <a:pt x="5307835" y="510227"/>
                    <a:pt x="5301762" y="510227"/>
                  </a:cubicBezTo>
                  <a:lnTo>
                    <a:pt x="22898" y="510227"/>
                  </a:lnTo>
                  <a:cubicBezTo>
                    <a:pt x="16825" y="510227"/>
                    <a:pt x="11001" y="507815"/>
                    <a:pt x="6707" y="503520"/>
                  </a:cubicBezTo>
                  <a:cubicBezTo>
                    <a:pt x="2412" y="499226"/>
                    <a:pt x="0" y="493402"/>
                    <a:pt x="0" y="487329"/>
                  </a:cubicBezTo>
                  <a:lnTo>
                    <a:pt x="0" y="22898"/>
                  </a:lnTo>
                  <a:cubicBezTo>
                    <a:pt x="0" y="16825"/>
                    <a:pt x="2412" y="11001"/>
                    <a:pt x="6707" y="6707"/>
                  </a:cubicBezTo>
                  <a:cubicBezTo>
                    <a:pt x="11001" y="2412"/>
                    <a:pt x="16825" y="0"/>
                    <a:pt x="22898" y="0"/>
                  </a:cubicBezTo>
                  <a:close/>
                </a:path>
              </a:pathLst>
            </a:custGeom>
            <a:solidFill>
              <a:srgbClr val="FFEABB"/>
            </a:solidFill>
          </p:spPr>
        </p:sp>
        <p:sp>
          <p:nvSpPr>
            <p:cNvPr id="9" name="TextBox 9"/>
            <p:cNvSpPr txBox="1"/>
            <p:nvPr/>
          </p:nvSpPr>
          <p:spPr>
            <a:xfrm>
              <a:off x="0" y="-38100"/>
              <a:ext cx="5324660" cy="548327"/>
            </a:xfrm>
            <a:prstGeom prst="rect">
              <a:avLst/>
            </a:prstGeom>
          </p:spPr>
          <p:txBody>
            <a:bodyPr lIns="43328" tIns="43328" rIns="43328" bIns="43328" rtlCol="0" anchor="ctr"/>
            <a:lstStyle/>
            <a:p>
              <a:pPr algn="ctr">
                <a:lnSpc>
                  <a:spcPts val="2659"/>
                </a:lnSpc>
                <a:spcBef>
                  <a:spcPct val="0"/>
                </a:spcBef>
              </a:pPr>
              <a:endParaRPr/>
            </a:p>
          </p:txBody>
        </p:sp>
      </p:grpSp>
      <p:grpSp>
        <p:nvGrpSpPr>
          <p:cNvPr id="10" name="Group 10"/>
          <p:cNvGrpSpPr/>
          <p:nvPr/>
        </p:nvGrpSpPr>
        <p:grpSpPr>
          <a:xfrm>
            <a:off x="-4708294" y="3704800"/>
            <a:ext cx="21843422" cy="6315649"/>
            <a:chOff x="0" y="0"/>
            <a:chExt cx="6745102" cy="1950230"/>
          </a:xfrm>
        </p:grpSpPr>
        <p:sp>
          <p:nvSpPr>
            <p:cNvPr id="11" name="Freeform 11"/>
            <p:cNvSpPr/>
            <p:nvPr/>
          </p:nvSpPr>
          <p:spPr>
            <a:xfrm>
              <a:off x="0" y="0"/>
              <a:ext cx="6745102" cy="1950230"/>
            </a:xfrm>
            <a:custGeom>
              <a:avLst/>
              <a:gdLst/>
              <a:ahLst/>
              <a:cxnLst/>
              <a:rect l="l" t="t" r="r" b="b"/>
              <a:pathLst>
                <a:path w="6745102" h="1950230">
                  <a:moveTo>
                    <a:pt x="18076" y="0"/>
                  </a:moveTo>
                  <a:lnTo>
                    <a:pt x="6727027" y="0"/>
                  </a:lnTo>
                  <a:cubicBezTo>
                    <a:pt x="6731820" y="0"/>
                    <a:pt x="6736418" y="1904"/>
                    <a:pt x="6739808" y="5294"/>
                  </a:cubicBezTo>
                  <a:cubicBezTo>
                    <a:pt x="6743198" y="8684"/>
                    <a:pt x="6745102" y="13282"/>
                    <a:pt x="6745102" y="18076"/>
                  </a:cubicBezTo>
                  <a:lnTo>
                    <a:pt x="6745102" y="1932154"/>
                  </a:lnTo>
                  <a:cubicBezTo>
                    <a:pt x="6745102" y="1936948"/>
                    <a:pt x="6743198" y="1941546"/>
                    <a:pt x="6739808" y="1944936"/>
                  </a:cubicBezTo>
                  <a:cubicBezTo>
                    <a:pt x="6736418" y="1948325"/>
                    <a:pt x="6731820" y="1950230"/>
                    <a:pt x="6727027" y="1950230"/>
                  </a:cubicBezTo>
                  <a:lnTo>
                    <a:pt x="18076" y="1950230"/>
                  </a:lnTo>
                  <a:cubicBezTo>
                    <a:pt x="13282" y="1950230"/>
                    <a:pt x="8684" y="1948325"/>
                    <a:pt x="5294" y="1944936"/>
                  </a:cubicBezTo>
                  <a:cubicBezTo>
                    <a:pt x="1904" y="1941546"/>
                    <a:pt x="0" y="1936948"/>
                    <a:pt x="0" y="1932154"/>
                  </a:cubicBezTo>
                  <a:lnTo>
                    <a:pt x="0" y="18076"/>
                  </a:lnTo>
                  <a:cubicBezTo>
                    <a:pt x="0" y="13282"/>
                    <a:pt x="1904" y="8684"/>
                    <a:pt x="5294" y="5294"/>
                  </a:cubicBezTo>
                  <a:cubicBezTo>
                    <a:pt x="8684" y="1904"/>
                    <a:pt x="13282" y="0"/>
                    <a:pt x="18076" y="0"/>
                  </a:cubicBezTo>
                  <a:close/>
                </a:path>
              </a:pathLst>
            </a:custGeom>
            <a:solidFill>
              <a:srgbClr val="000000">
                <a:alpha val="52941"/>
              </a:srgbClr>
            </a:solidFill>
          </p:spPr>
        </p:sp>
        <p:sp>
          <p:nvSpPr>
            <p:cNvPr id="12" name="TextBox 12"/>
            <p:cNvSpPr txBox="1"/>
            <p:nvPr/>
          </p:nvSpPr>
          <p:spPr>
            <a:xfrm>
              <a:off x="0" y="-38100"/>
              <a:ext cx="6745102" cy="1988330"/>
            </a:xfrm>
            <a:prstGeom prst="rect">
              <a:avLst/>
            </a:prstGeom>
          </p:spPr>
          <p:txBody>
            <a:bodyPr lIns="43328" tIns="43328" rIns="43328" bIns="43328" rtlCol="0" anchor="ctr"/>
            <a:lstStyle/>
            <a:p>
              <a:pPr algn="ctr">
                <a:lnSpc>
                  <a:spcPts val="2659"/>
                </a:lnSpc>
                <a:spcBef>
                  <a:spcPct val="0"/>
                </a:spcBef>
              </a:pPr>
              <a:endParaRPr/>
            </a:p>
          </p:txBody>
        </p:sp>
      </p:grpSp>
      <p:grpSp>
        <p:nvGrpSpPr>
          <p:cNvPr id="13" name="Group 13"/>
          <p:cNvGrpSpPr/>
          <p:nvPr/>
        </p:nvGrpSpPr>
        <p:grpSpPr>
          <a:xfrm>
            <a:off x="-270933" y="3101152"/>
            <a:ext cx="17074002" cy="6382611"/>
            <a:chOff x="0" y="0"/>
            <a:chExt cx="5272337" cy="1970907"/>
          </a:xfrm>
        </p:grpSpPr>
        <p:sp>
          <p:nvSpPr>
            <p:cNvPr id="14" name="Freeform 14"/>
            <p:cNvSpPr/>
            <p:nvPr/>
          </p:nvSpPr>
          <p:spPr>
            <a:xfrm>
              <a:off x="0" y="0"/>
              <a:ext cx="5272337" cy="1970907"/>
            </a:xfrm>
            <a:custGeom>
              <a:avLst/>
              <a:gdLst/>
              <a:ahLst/>
              <a:cxnLst/>
              <a:rect l="l" t="t" r="r" b="b"/>
              <a:pathLst>
                <a:path w="5272337" h="1970907">
                  <a:moveTo>
                    <a:pt x="23125" y="0"/>
                  </a:moveTo>
                  <a:lnTo>
                    <a:pt x="5249212" y="0"/>
                  </a:lnTo>
                  <a:cubicBezTo>
                    <a:pt x="5261983" y="0"/>
                    <a:pt x="5272337" y="10353"/>
                    <a:pt x="5272337" y="23125"/>
                  </a:cubicBezTo>
                  <a:lnTo>
                    <a:pt x="5272337" y="1947782"/>
                  </a:lnTo>
                  <a:cubicBezTo>
                    <a:pt x="5272337" y="1953915"/>
                    <a:pt x="5269901" y="1959797"/>
                    <a:pt x="5265564" y="1964134"/>
                  </a:cubicBezTo>
                  <a:cubicBezTo>
                    <a:pt x="5261227" y="1968471"/>
                    <a:pt x="5255345" y="1970907"/>
                    <a:pt x="5249212" y="1970907"/>
                  </a:cubicBezTo>
                  <a:lnTo>
                    <a:pt x="23125" y="1970907"/>
                  </a:lnTo>
                  <a:cubicBezTo>
                    <a:pt x="10353" y="1970907"/>
                    <a:pt x="0" y="1960554"/>
                    <a:pt x="0" y="1947782"/>
                  </a:cubicBezTo>
                  <a:lnTo>
                    <a:pt x="0" y="23125"/>
                  </a:lnTo>
                  <a:cubicBezTo>
                    <a:pt x="0" y="10353"/>
                    <a:pt x="10353" y="0"/>
                    <a:pt x="23125" y="0"/>
                  </a:cubicBezTo>
                  <a:close/>
                </a:path>
              </a:pathLst>
            </a:custGeom>
            <a:solidFill>
              <a:srgbClr val="FFEABB"/>
            </a:solidFill>
          </p:spPr>
        </p:sp>
        <p:sp>
          <p:nvSpPr>
            <p:cNvPr id="15" name="TextBox 15"/>
            <p:cNvSpPr txBox="1"/>
            <p:nvPr/>
          </p:nvSpPr>
          <p:spPr>
            <a:xfrm>
              <a:off x="0" y="-38100"/>
              <a:ext cx="5272337" cy="2009007"/>
            </a:xfrm>
            <a:prstGeom prst="rect">
              <a:avLst/>
            </a:prstGeom>
          </p:spPr>
          <p:txBody>
            <a:bodyPr lIns="43328" tIns="43328" rIns="43328" bIns="43328" rtlCol="0" anchor="ctr"/>
            <a:lstStyle/>
            <a:p>
              <a:pPr algn="ctr">
                <a:lnSpc>
                  <a:spcPts val="2659"/>
                </a:lnSpc>
                <a:spcBef>
                  <a:spcPct val="0"/>
                </a:spcBef>
              </a:pPr>
              <a:endParaRPr/>
            </a:p>
          </p:txBody>
        </p:sp>
      </p:grpSp>
      <p:grpSp>
        <p:nvGrpSpPr>
          <p:cNvPr id="16" name="Group 16"/>
          <p:cNvGrpSpPr/>
          <p:nvPr/>
        </p:nvGrpSpPr>
        <p:grpSpPr>
          <a:xfrm rot="-511673">
            <a:off x="12028076" y="1200092"/>
            <a:ext cx="2115435" cy="2492022"/>
            <a:chOff x="0" y="0"/>
            <a:chExt cx="2820580" cy="3322696"/>
          </a:xfrm>
        </p:grpSpPr>
        <p:sp>
          <p:nvSpPr>
            <p:cNvPr id="17" name="Freeform 17"/>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5">
                <a:alphaModFix amt="53000"/>
                <a:extLst>
                  <a:ext uri="{96DAC541-7B7A-43D3-8B79-37D633B846F1}">
                    <asvg:svgBlip xmlns:asvg="http://schemas.microsoft.com/office/drawing/2016/SVG/main" r:embed="rId6"/>
                  </a:ext>
                </a:extLst>
              </a:blip>
              <a:stretch>
                <a:fillRect/>
              </a:stretch>
            </a:blipFill>
          </p:spPr>
        </p:sp>
        <p:sp>
          <p:nvSpPr>
            <p:cNvPr id="18" name="Freeform 18"/>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9" name="Group 19"/>
          <p:cNvGrpSpPr/>
          <p:nvPr/>
        </p:nvGrpSpPr>
        <p:grpSpPr>
          <a:xfrm>
            <a:off x="3247787" y="9188946"/>
            <a:ext cx="3538465" cy="1089722"/>
            <a:chOff x="0" y="0"/>
            <a:chExt cx="4717953" cy="1452963"/>
          </a:xfrm>
        </p:grpSpPr>
        <p:sp>
          <p:nvSpPr>
            <p:cNvPr id="20" name="Freeform 20"/>
            <p:cNvSpPr/>
            <p:nvPr/>
          </p:nvSpPr>
          <p:spPr>
            <a:xfrm>
              <a:off x="141986" y="188332"/>
              <a:ext cx="4575967" cy="1264631"/>
            </a:xfrm>
            <a:custGeom>
              <a:avLst/>
              <a:gdLst/>
              <a:ahLst/>
              <a:cxnLst/>
              <a:rect l="l" t="t" r="r" b="b"/>
              <a:pathLst>
                <a:path w="4575967" h="1264631">
                  <a:moveTo>
                    <a:pt x="0" y="0"/>
                  </a:moveTo>
                  <a:lnTo>
                    <a:pt x="4575967" y="0"/>
                  </a:lnTo>
                  <a:lnTo>
                    <a:pt x="4575967" y="1264631"/>
                  </a:lnTo>
                  <a:lnTo>
                    <a:pt x="0" y="1264631"/>
                  </a:lnTo>
                  <a:lnTo>
                    <a:pt x="0" y="0"/>
                  </a:lnTo>
                  <a:close/>
                </a:path>
              </a:pathLst>
            </a:custGeom>
            <a:blipFill>
              <a:blip r:embed="rId9">
                <a:alphaModFix amt="53000"/>
                <a:extLst>
                  <a:ext uri="{96DAC541-7B7A-43D3-8B79-37D633B846F1}">
                    <asvg:svgBlip xmlns:asvg="http://schemas.microsoft.com/office/drawing/2016/SVG/main" r:embed="rId10"/>
                  </a:ext>
                </a:extLst>
              </a:blip>
              <a:stretch>
                <a:fillRect/>
              </a:stretch>
            </a:blipFill>
          </p:spPr>
        </p:sp>
        <p:sp>
          <p:nvSpPr>
            <p:cNvPr id="21" name="Freeform 21"/>
            <p:cNvSpPr/>
            <p:nvPr/>
          </p:nvSpPr>
          <p:spPr>
            <a:xfrm>
              <a:off x="0" y="0"/>
              <a:ext cx="4575967" cy="1264631"/>
            </a:xfrm>
            <a:custGeom>
              <a:avLst/>
              <a:gdLst/>
              <a:ahLst/>
              <a:cxnLst/>
              <a:rect l="l" t="t" r="r" b="b"/>
              <a:pathLst>
                <a:path w="4575967" h="1264631">
                  <a:moveTo>
                    <a:pt x="0" y="0"/>
                  </a:moveTo>
                  <a:lnTo>
                    <a:pt x="4575967" y="0"/>
                  </a:lnTo>
                  <a:lnTo>
                    <a:pt x="4575967" y="1264631"/>
                  </a:lnTo>
                  <a:lnTo>
                    <a:pt x="0" y="12646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2" name="Freeform 22"/>
          <p:cNvSpPr/>
          <p:nvPr/>
        </p:nvSpPr>
        <p:spPr>
          <a:xfrm rot="986679">
            <a:off x="13545553" y="5443737"/>
            <a:ext cx="5506076" cy="6388907"/>
          </a:xfrm>
          <a:custGeom>
            <a:avLst/>
            <a:gdLst/>
            <a:ahLst/>
            <a:cxnLst/>
            <a:rect l="l" t="t" r="r" b="b"/>
            <a:pathLst>
              <a:path w="5506076" h="6388907">
                <a:moveTo>
                  <a:pt x="0" y="0"/>
                </a:moveTo>
                <a:lnTo>
                  <a:pt x="5506076" y="0"/>
                </a:lnTo>
                <a:lnTo>
                  <a:pt x="5506076" y="6388907"/>
                </a:lnTo>
                <a:lnTo>
                  <a:pt x="0" y="6388907"/>
                </a:lnTo>
                <a:lnTo>
                  <a:pt x="0" y="0"/>
                </a:lnTo>
                <a:close/>
              </a:path>
            </a:pathLst>
          </a:custGeom>
          <a:blipFill>
            <a:blip r:embed="rId13">
              <a:alphaModFix amt="53000"/>
              <a:extLst>
                <a:ext uri="{96DAC541-7B7A-43D3-8B79-37D633B846F1}">
                  <asvg:svgBlip xmlns:asvg="http://schemas.microsoft.com/office/drawing/2016/SVG/main" r:embed="rId14"/>
                </a:ext>
              </a:extLst>
            </a:blip>
            <a:stretch>
              <a:fillRect/>
            </a:stretch>
          </a:blipFill>
        </p:spPr>
      </p:sp>
      <p:sp>
        <p:nvSpPr>
          <p:cNvPr id="23" name="Freeform 23"/>
          <p:cNvSpPr/>
          <p:nvPr/>
        </p:nvSpPr>
        <p:spPr>
          <a:xfrm rot="986679">
            <a:off x="13877491" y="5589610"/>
            <a:ext cx="5506076" cy="6388907"/>
          </a:xfrm>
          <a:custGeom>
            <a:avLst/>
            <a:gdLst/>
            <a:ahLst/>
            <a:cxnLst/>
            <a:rect l="l" t="t" r="r" b="b"/>
            <a:pathLst>
              <a:path w="5506076" h="6388907">
                <a:moveTo>
                  <a:pt x="0" y="0"/>
                </a:moveTo>
                <a:lnTo>
                  <a:pt x="5506077" y="0"/>
                </a:lnTo>
                <a:lnTo>
                  <a:pt x="5506077" y="6388907"/>
                </a:lnTo>
                <a:lnTo>
                  <a:pt x="0" y="63889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4" name="Freeform 24"/>
          <p:cNvSpPr/>
          <p:nvPr/>
        </p:nvSpPr>
        <p:spPr>
          <a:xfrm rot="-8734651">
            <a:off x="14629987" y="-1476441"/>
            <a:ext cx="5010281" cy="5010281"/>
          </a:xfrm>
          <a:custGeom>
            <a:avLst/>
            <a:gdLst/>
            <a:ahLst/>
            <a:cxnLst/>
            <a:rect l="l" t="t" r="r" b="b"/>
            <a:pathLst>
              <a:path w="5010281" h="5010281">
                <a:moveTo>
                  <a:pt x="0" y="0"/>
                </a:moveTo>
                <a:lnTo>
                  <a:pt x="5010281" y="0"/>
                </a:lnTo>
                <a:lnTo>
                  <a:pt x="5010281" y="5010282"/>
                </a:lnTo>
                <a:lnTo>
                  <a:pt x="0" y="50102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5" name="TextBox 25"/>
          <p:cNvSpPr txBox="1"/>
          <p:nvPr/>
        </p:nvSpPr>
        <p:spPr>
          <a:xfrm>
            <a:off x="542824" y="3418245"/>
            <a:ext cx="2702249" cy="696303"/>
          </a:xfrm>
          <a:prstGeom prst="rect">
            <a:avLst/>
          </a:prstGeom>
        </p:spPr>
        <p:txBody>
          <a:bodyPr lIns="0" tIns="0" rIns="0" bIns="0" rtlCol="0" anchor="t">
            <a:spAutoFit/>
          </a:bodyPr>
          <a:lstStyle/>
          <a:p>
            <a:pPr algn="just">
              <a:lnSpc>
                <a:spcPts val="5721"/>
              </a:lnSpc>
            </a:pPr>
            <a:r>
              <a:rPr lang="en-US" sz="4086" u="sng">
                <a:solidFill>
                  <a:srgbClr val="000000"/>
                </a:solidFill>
                <a:latin typeface="Della Respira"/>
                <a:ea typeface="Della Respira"/>
                <a:cs typeface="Della Respira"/>
                <a:sym typeface="Della Respira"/>
              </a:rPr>
              <a:t>I. Mục đích</a:t>
            </a:r>
          </a:p>
        </p:txBody>
      </p:sp>
      <p:sp>
        <p:nvSpPr>
          <p:cNvPr id="26" name="TextBox 26"/>
          <p:cNvSpPr txBox="1"/>
          <p:nvPr/>
        </p:nvSpPr>
        <p:spPr>
          <a:xfrm>
            <a:off x="768556" y="1296426"/>
            <a:ext cx="6997703" cy="1334881"/>
          </a:xfrm>
          <a:prstGeom prst="rect">
            <a:avLst/>
          </a:prstGeom>
        </p:spPr>
        <p:txBody>
          <a:bodyPr lIns="0" tIns="0" rIns="0" bIns="0" rtlCol="0" anchor="t">
            <a:spAutoFit/>
          </a:bodyPr>
          <a:lstStyle/>
          <a:p>
            <a:pPr algn="ctr">
              <a:lnSpc>
                <a:spcPts val="10948"/>
              </a:lnSpc>
            </a:pPr>
            <a:r>
              <a:rPr lang="en-US" sz="7820">
                <a:solidFill>
                  <a:srgbClr val="2C4F74"/>
                </a:solidFill>
                <a:latin typeface="Lucidity Condensed"/>
                <a:ea typeface="Lucidity Condensed"/>
                <a:cs typeface="Lucidity Condensed"/>
                <a:sym typeface="Lucidity Condensed"/>
              </a:rPr>
              <a:t>các đê muc: </a:t>
            </a:r>
          </a:p>
        </p:txBody>
      </p:sp>
      <p:sp>
        <p:nvSpPr>
          <p:cNvPr id="27" name="TextBox 27"/>
          <p:cNvSpPr txBox="1"/>
          <p:nvPr/>
        </p:nvSpPr>
        <p:spPr>
          <a:xfrm>
            <a:off x="5480982" y="1585002"/>
            <a:ext cx="327441" cy="1334881"/>
          </a:xfrm>
          <a:prstGeom prst="rect">
            <a:avLst/>
          </a:prstGeom>
        </p:spPr>
        <p:txBody>
          <a:bodyPr lIns="0" tIns="0" rIns="0" bIns="0" rtlCol="0" anchor="t">
            <a:spAutoFit/>
          </a:bodyPr>
          <a:lstStyle/>
          <a:p>
            <a:pPr algn="ctr">
              <a:lnSpc>
                <a:spcPts val="10948"/>
              </a:lnSpc>
            </a:pPr>
            <a:r>
              <a:rPr lang="en-US" sz="7820">
                <a:solidFill>
                  <a:srgbClr val="2C4F74"/>
                </a:solidFill>
                <a:latin typeface="Lucidity Condensed"/>
                <a:ea typeface="Lucidity Condensed"/>
                <a:cs typeface="Lucidity Condensed"/>
                <a:sym typeface="Lucidity Condensed"/>
              </a:rPr>
              <a:t>.</a:t>
            </a:r>
          </a:p>
        </p:txBody>
      </p:sp>
      <p:sp>
        <p:nvSpPr>
          <p:cNvPr id="29" name="TextBox 29"/>
          <p:cNvSpPr txBox="1"/>
          <p:nvPr/>
        </p:nvSpPr>
        <p:spPr>
          <a:xfrm>
            <a:off x="542824" y="4481818"/>
            <a:ext cx="7449167" cy="14201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II. Khảo sát địa hình xung quanh trường học</a:t>
            </a:r>
          </a:p>
        </p:txBody>
      </p:sp>
      <p:sp>
        <p:nvSpPr>
          <p:cNvPr id="30" name="TextBox 30"/>
          <p:cNvSpPr txBox="1"/>
          <p:nvPr/>
        </p:nvSpPr>
        <p:spPr>
          <a:xfrm>
            <a:off x="542824" y="6331002"/>
            <a:ext cx="7881406" cy="14201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III. Thực trạng mất an toàn giao thông</a:t>
            </a:r>
          </a:p>
        </p:txBody>
      </p:sp>
      <p:sp>
        <p:nvSpPr>
          <p:cNvPr id="31" name="TextBox 31"/>
          <p:cNvSpPr txBox="1"/>
          <p:nvPr/>
        </p:nvSpPr>
        <p:spPr>
          <a:xfrm>
            <a:off x="500921" y="8035906"/>
            <a:ext cx="5488305" cy="14201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IV. Phân tích nguyên nhân</a:t>
            </a:r>
          </a:p>
        </p:txBody>
      </p:sp>
      <p:sp>
        <p:nvSpPr>
          <p:cNvPr id="32" name="TextBox 32"/>
          <p:cNvSpPr txBox="1"/>
          <p:nvPr/>
        </p:nvSpPr>
        <p:spPr>
          <a:xfrm>
            <a:off x="9610994" y="3418245"/>
            <a:ext cx="4705595" cy="6962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V. Mục tiêu đề xuất </a:t>
            </a:r>
          </a:p>
        </p:txBody>
      </p:sp>
      <p:sp>
        <p:nvSpPr>
          <p:cNvPr id="33" name="TextBox 33"/>
          <p:cNvSpPr txBox="1"/>
          <p:nvPr/>
        </p:nvSpPr>
        <p:spPr>
          <a:xfrm>
            <a:off x="9610994" y="4757293"/>
            <a:ext cx="7019536" cy="6962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VI. Đề xuất giải pháp cải thiện</a:t>
            </a:r>
          </a:p>
        </p:txBody>
      </p:sp>
      <p:sp>
        <p:nvSpPr>
          <p:cNvPr id="34" name="TextBox 34"/>
          <p:cNvSpPr txBox="1"/>
          <p:nvPr/>
        </p:nvSpPr>
        <p:spPr>
          <a:xfrm>
            <a:off x="9651770" y="6091682"/>
            <a:ext cx="6204169" cy="6962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VII. Hiệu quả kì vọng</a:t>
            </a:r>
          </a:p>
        </p:txBody>
      </p:sp>
      <p:sp>
        <p:nvSpPr>
          <p:cNvPr id="35" name="TextBox 35"/>
          <p:cNvSpPr txBox="1"/>
          <p:nvPr/>
        </p:nvSpPr>
        <p:spPr>
          <a:xfrm>
            <a:off x="9651770" y="7560171"/>
            <a:ext cx="6204169" cy="696214"/>
          </a:xfrm>
          <a:prstGeom prst="rect">
            <a:avLst/>
          </a:prstGeom>
        </p:spPr>
        <p:txBody>
          <a:bodyPr lIns="0" tIns="0" rIns="0" bIns="0" rtlCol="0" anchor="t">
            <a:spAutoFit/>
          </a:bodyPr>
          <a:lstStyle/>
          <a:p>
            <a:pPr algn="just">
              <a:lnSpc>
                <a:spcPts val="5725"/>
              </a:lnSpc>
            </a:pPr>
            <a:r>
              <a:rPr lang="en-US" sz="4089" u="sng">
                <a:solidFill>
                  <a:srgbClr val="000000"/>
                </a:solidFill>
                <a:latin typeface="Della Respira"/>
                <a:ea typeface="Della Respira"/>
                <a:cs typeface="Della Respira"/>
                <a:sym typeface="Della Respira"/>
              </a:rPr>
              <a:t>VIII. Tổng kết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rot="5535439">
            <a:off x="-99496" y="8181704"/>
            <a:ext cx="2256391" cy="1881830"/>
          </a:xfrm>
          <a:custGeom>
            <a:avLst/>
            <a:gdLst/>
            <a:ahLst/>
            <a:cxnLst/>
            <a:rect l="l" t="t" r="r" b="b"/>
            <a:pathLst>
              <a:path w="2256391" h="1881830">
                <a:moveTo>
                  <a:pt x="0" y="0"/>
                </a:moveTo>
                <a:lnTo>
                  <a:pt x="2256392" y="0"/>
                </a:lnTo>
                <a:lnTo>
                  <a:pt x="2256392" y="1881831"/>
                </a:lnTo>
                <a:lnTo>
                  <a:pt x="0" y="1881831"/>
                </a:lnTo>
                <a:lnTo>
                  <a:pt x="0" y="0"/>
                </a:lnTo>
                <a:close/>
              </a:path>
            </a:pathLst>
          </a:custGeom>
          <a:blipFill>
            <a:blip r:embed="rId3">
              <a:alphaModFix amt="53000"/>
            </a:blip>
            <a:stretch>
              <a:fillRect/>
            </a:stretch>
          </a:blipFill>
        </p:spPr>
      </p:sp>
      <p:grpSp>
        <p:nvGrpSpPr>
          <p:cNvPr id="4" name="Group 4"/>
          <p:cNvGrpSpPr/>
          <p:nvPr/>
        </p:nvGrpSpPr>
        <p:grpSpPr>
          <a:xfrm>
            <a:off x="-165206" y="-6875433"/>
            <a:ext cx="19413123" cy="9831337"/>
            <a:chOff x="0" y="0"/>
            <a:chExt cx="812800" cy="411624"/>
          </a:xfrm>
        </p:grpSpPr>
        <p:sp>
          <p:nvSpPr>
            <p:cNvPr id="5" name="Freeform 5"/>
            <p:cNvSpPr/>
            <p:nvPr/>
          </p:nvSpPr>
          <p:spPr>
            <a:xfrm>
              <a:off x="0" y="0"/>
              <a:ext cx="812800" cy="411624"/>
            </a:xfrm>
            <a:custGeom>
              <a:avLst/>
              <a:gdLst/>
              <a:ahLst/>
              <a:cxnLst/>
              <a:rect l="l" t="t" r="r" b="b"/>
              <a:pathLst>
                <a:path w="812800" h="411624">
                  <a:moveTo>
                    <a:pt x="406400" y="0"/>
                  </a:moveTo>
                  <a:cubicBezTo>
                    <a:pt x="181951" y="0"/>
                    <a:pt x="0" y="92145"/>
                    <a:pt x="0" y="205812"/>
                  </a:cubicBezTo>
                  <a:cubicBezTo>
                    <a:pt x="0" y="319479"/>
                    <a:pt x="181951" y="411624"/>
                    <a:pt x="406400" y="411624"/>
                  </a:cubicBezTo>
                  <a:cubicBezTo>
                    <a:pt x="630849" y="411624"/>
                    <a:pt x="812800" y="319479"/>
                    <a:pt x="812800" y="205812"/>
                  </a:cubicBezTo>
                  <a:cubicBezTo>
                    <a:pt x="812800" y="92145"/>
                    <a:pt x="630849" y="0"/>
                    <a:pt x="406400" y="0"/>
                  </a:cubicBezTo>
                  <a:close/>
                </a:path>
              </a:pathLst>
            </a:custGeom>
            <a:solidFill>
              <a:srgbClr val="000000">
                <a:alpha val="48627"/>
              </a:srgbClr>
            </a:solidFill>
          </p:spPr>
        </p:sp>
        <p:sp>
          <p:nvSpPr>
            <p:cNvPr id="6" name="TextBox 6"/>
            <p:cNvSpPr txBox="1"/>
            <p:nvPr/>
          </p:nvSpPr>
          <p:spPr>
            <a:xfrm>
              <a:off x="76200" y="490"/>
              <a:ext cx="660400" cy="37254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013322" y="3741837"/>
            <a:ext cx="15296272" cy="6786016"/>
            <a:chOff x="0" y="0"/>
            <a:chExt cx="4028648" cy="1787263"/>
          </a:xfrm>
        </p:grpSpPr>
        <p:sp>
          <p:nvSpPr>
            <p:cNvPr id="8" name="Freeform 8"/>
            <p:cNvSpPr/>
            <p:nvPr/>
          </p:nvSpPr>
          <p:spPr>
            <a:xfrm>
              <a:off x="0" y="0"/>
              <a:ext cx="4028648" cy="1787263"/>
            </a:xfrm>
            <a:custGeom>
              <a:avLst/>
              <a:gdLst/>
              <a:ahLst/>
              <a:cxnLst/>
              <a:rect l="l" t="t" r="r" b="b"/>
              <a:pathLst>
                <a:path w="4028648" h="1787263">
                  <a:moveTo>
                    <a:pt x="25813" y="0"/>
                  </a:moveTo>
                  <a:lnTo>
                    <a:pt x="4002835" y="0"/>
                  </a:lnTo>
                  <a:cubicBezTo>
                    <a:pt x="4017091" y="0"/>
                    <a:pt x="4028648" y="11557"/>
                    <a:pt x="4028648" y="25813"/>
                  </a:cubicBezTo>
                  <a:lnTo>
                    <a:pt x="4028648" y="1761451"/>
                  </a:lnTo>
                  <a:cubicBezTo>
                    <a:pt x="4028648" y="1775707"/>
                    <a:pt x="4017091" y="1787263"/>
                    <a:pt x="4002835" y="1787263"/>
                  </a:cubicBezTo>
                  <a:lnTo>
                    <a:pt x="25813" y="1787263"/>
                  </a:lnTo>
                  <a:cubicBezTo>
                    <a:pt x="11557" y="1787263"/>
                    <a:pt x="0" y="1775707"/>
                    <a:pt x="0" y="1761451"/>
                  </a:cubicBezTo>
                  <a:lnTo>
                    <a:pt x="0" y="25813"/>
                  </a:lnTo>
                  <a:cubicBezTo>
                    <a:pt x="0" y="11557"/>
                    <a:pt x="11557" y="0"/>
                    <a:pt x="25813" y="0"/>
                  </a:cubicBezTo>
                  <a:close/>
                </a:path>
              </a:pathLst>
            </a:custGeom>
            <a:solidFill>
              <a:srgbClr val="000000">
                <a:alpha val="52941"/>
              </a:srgbClr>
            </a:solidFill>
          </p:spPr>
        </p:sp>
        <p:sp>
          <p:nvSpPr>
            <p:cNvPr id="9" name="TextBox 9"/>
            <p:cNvSpPr txBox="1"/>
            <p:nvPr/>
          </p:nvSpPr>
          <p:spPr>
            <a:xfrm>
              <a:off x="0" y="-38100"/>
              <a:ext cx="4028648" cy="182536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7618029" y="8726762"/>
            <a:ext cx="3846654" cy="1063075"/>
          </a:xfrm>
          <a:custGeom>
            <a:avLst/>
            <a:gdLst/>
            <a:ahLst/>
            <a:cxnLst/>
            <a:rect l="l" t="t" r="r" b="b"/>
            <a:pathLst>
              <a:path w="3846654" h="1063075">
                <a:moveTo>
                  <a:pt x="0" y="0"/>
                </a:moveTo>
                <a:lnTo>
                  <a:pt x="3846654" y="0"/>
                </a:lnTo>
                <a:lnTo>
                  <a:pt x="3846654" y="1063076"/>
                </a:lnTo>
                <a:lnTo>
                  <a:pt x="0" y="1063076"/>
                </a:lnTo>
                <a:lnTo>
                  <a:pt x="0" y="0"/>
                </a:lnTo>
                <a:close/>
              </a:path>
            </a:pathLst>
          </a:custGeom>
          <a:blipFill>
            <a:blip r:embed="rId4">
              <a:alphaModFix amt="53000"/>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a:off x="928818" y="3116890"/>
            <a:ext cx="16015139" cy="6941982"/>
            <a:chOff x="0" y="0"/>
            <a:chExt cx="4217979" cy="1828341"/>
          </a:xfrm>
        </p:grpSpPr>
        <p:sp>
          <p:nvSpPr>
            <p:cNvPr id="12" name="Freeform 12"/>
            <p:cNvSpPr/>
            <p:nvPr/>
          </p:nvSpPr>
          <p:spPr>
            <a:xfrm>
              <a:off x="0" y="0"/>
              <a:ext cx="4217979" cy="1828341"/>
            </a:xfrm>
            <a:custGeom>
              <a:avLst/>
              <a:gdLst/>
              <a:ahLst/>
              <a:cxnLst/>
              <a:rect l="l" t="t" r="r" b="b"/>
              <a:pathLst>
                <a:path w="4217979" h="1828341">
                  <a:moveTo>
                    <a:pt x="24654" y="0"/>
                  </a:moveTo>
                  <a:lnTo>
                    <a:pt x="4193325" y="0"/>
                  </a:lnTo>
                  <a:cubicBezTo>
                    <a:pt x="4206941" y="0"/>
                    <a:pt x="4217979" y="11038"/>
                    <a:pt x="4217979" y="24654"/>
                  </a:cubicBezTo>
                  <a:lnTo>
                    <a:pt x="4217979" y="1803687"/>
                  </a:lnTo>
                  <a:cubicBezTo>
                    <a:pt x="4217979" y="1817303"/>
                    <a:pt x="4206941" y="1828341"/>
                    <a:pt x="4193325" y="1828341"/>
                  </a:cubicBezTo>
                  <a:lnTo>
                    <a:pt x="24654" y="1828341"/>
                  </a:lnTo>
                  <a:cubicBezTo>
                    <a:pt x="11038" y="1828341"/>
                    <a:pt x="0" y="1817303"/>
                    <a:pt x="0" y="1803687"/>
                  </a:cubicBezTo>
                  <a:lnTo>
                    <a:pt x="0" y="24654"/>
                  </a:lnTo>
                  <a:cubicBezTo>
                    <a:pt x="0" y="11038"/>
                    <a:pt x="11038" y="0"/>
                    <a:pt x="24654" y="0"/>
                  </a:cubicBezTo>
                  <a:close/>
                </a:path>
              </a:pathLst>
            </a:custGeom>
            <a:solidFill>
              <a:srgbClr val="FFEABB"/>
            </a:solidFill>
          </p:spPr>
        </p:sp>
        <p:sp>
          <p:nvSpPr>
            <p:cNvPr id="13" name="TextBox 13"/>
            <p:cNvSpPr txBox="1"/>
            <p:nvPr/>
          </p:nvSpPr>
          <p:spPr>
            <a:xfrm>
              <a:off x="0" y="-38100"/>
              <a:ext cx="4217979" cy="1866441"/>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486549">
            <a:off x="61032" y="2231048"/>
            <a:ext cx="1745199" cy="2346844"/>
          </a:xfrm>
          <a:custGeom>
            <a:avLst/>
            <a:gdLst/>
            <a:ahLst/>
            <a:cxnLst/>
            <a:rect l="l" t="t" r="r" b="b"/>
            <a:pathLst>
              <a:path w="1745199" h="2346844">
                <a:moveTo>
                  <a:pt x="0" y="0"/>
                </a:moveTo>
                <a:lnTo>
                  <a:pt x="1745199" y="0"/>
                </a:lnTo>
                <a:lnTo>
                  <a:pt x="1745199" y="2346845"/>
                </a:lnTo>
                <a:lnTo>
                  <a:pt x="0" y="2346845"/>
                </a:lnTo>
                <a:lnTo>
                  <a:pt x="0" y="0"/>
                </a:lnTo>
                <a:close/>
              </a:path>
            </a:pathLst>
          </a:custGeom>
          <a:blipFill>
            <a:blip r:embed="rId6">
              <a:alphaModFix amt="53000"/>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195379" y="-6875433"/>
            <a:ext cx="18855373" cy="9514904"/>
            <a:chOff x="0" y="0"/>
            <a:chExt cx="812800" cy="410160"/>
          </a:xfrm>
        </p:grpSpPr>
        <p:sp>
          <p:nvSpPr>
            <p:cNvPr id="16" name="Freeform 16"/>
            <p:cNvSpPr/>
            <p:nvPr/>
          </p:nvSpPr>
          <p:spPr>
            <a:xfrm>
              <a:off x="0" y="0"/>
              <a:ext cx="812800" cy="410160"/>
            </a:xfrm>
            <a:custGeom>
              <a:avLst/>
              <a:gdLst/>
              <a:ahLst/>
              <a:cxnLst/>
              <a:rect l="l" t="t" r="r" b="b"/>
              <a:pathLst>
                <a:path w="812800" h="410160">
                  <a:moveTo>
                    <a:pt x="406400" y="0"/>
                  </a:moveTo>
                  <a:cubicBezTo>
                    <a:pt x="181951" y="0"/>
                    <a:pt x="0" y="91817"/>
                    <a:pt x="0" y="205080"/>
                  </a:cubicBezTo>
                  <a:cubicBezTo>
                    <a:pt x="0" y="318342"/>
                    <a:pt x="181951" y="410160"/>
                    <a:pt x="406400" y="410160"/>
                  </a:cubicBezTo>
                  <a:cubicBezTo>
                    <a:pt x="630849" y="410160"/>
                    <a:pt x="812800" y="318342"/>
                    <a:pt x="812800" y="205080"/>
                  </a:cubicBezTo>
                  <a:cubicBezTo>
                    <a:pt x="812800" y="91817"/>
                    <a:pt x="630849" y="0"/>
                    <a:pt x="406400" y="0"/>
                  </a:cubicBezTo>
                  <a:close/>
                </a:path>
              </a:pathLst>
            </a:custGeom>
            <a:solidFill>
              <a:srgbClr val="FFEABB"/>
            </a:solidFill>
          </p:spPr>
        </p:sp>
        <p:sp>
          <p:nvSpPr>
            <p:cNvPr id="17" name="TextBox 17"/>
            <p:cNvSpPr txBox="1"/>
            <p:nvPr/>
          </p:nvSpPr>
          <p:spPr>
            <a:xfrm>
              <a:off x="76200" y="352"/>
              <a:ext cx="660400" cy="37135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1074261">
            <a:off x="15918721" y="8495320"/>
            <a:ext cx="1771320" cy="2071720"/>
          </a:xfrm>
          <a:custGeom>
            <a:avLst/>
            <a:gdLst/>
            <a:ahLst/>
            <a:cxnLst/>
            <a:rect l="l" t="t" r="r" b="b"/>
            <a:pathLst>
              <a:path w="1771320" h="2071720">
                <a:moveTo>
                  <a:pt x="0" y="0"/>
                </a:moveTo>
                <a:lnTo>
                  <a:pt x="1771321" y="0"/>
                </a:lnTo>
                <a:lnTo>
                  <a:pt x="1771321" y="2071719"/>
                </a:lnTo>
                <a:lnTo>
                  <a:pt x="0" y="2071719"/>
                </a:lnTo>
                <a:lnTo>
                  <a:pt x="0" y="0"/>
                </a:lnTo>
                <a:close/>
              </a:path>
            </a:pathLst>
          </a:custGeom>
          <a:blipFill>
            <a:blip r:embed="rId8">
              <a:alphaModFix amt="53000"/>
            </a:blip>
            <a:stretch>
              <a:fillRect/>
            </a:stretch>
          </a:blipFill>
        </p:spPr>
      </p:sp>
      <p:sp>
        <p:nvSpPr>
          <p:cNvPr id="19" name="Freeform 19"/>
          <p:cNvSpPr/>
          <p:nvPr/>
        </p:nvSpPr>
        <p:spPr>
          <a:xfrm rot="1074261">
            <a:off x="15899914" y="8566019"/>
            <a:ext cx="1650425" cy="1930321"/>
          </a:xfrm>
          <a:custGeom>
            <a:avLst/>
            <a:gdLst/>
            <a:ahLst/>
            <a:cxnLst/>
            <a:rect l="l" t="t" r="r" b="b"/>
            <a:pathLst>
              <a:path w="1650425" h="1930321">
                <a:moveTo>
                  <a:pt x="0" y="0"/>
                </a:moveTo>
                <a:lnTo>
                  <a:pt x="1650424" y="0"/>
                </a:lnTo>
                <a:lnTo>
                  <a:pt x="1650424" y="1930321"/>
                </a:lnTo>
                <a:lnTo>
                  <a:pt x="0" y="1930321"/>
                </a:lnTo>
                <a:lnTo>
                  <a:pt x="0" y="0"/>
                </a:lnTo>
                <a:close/>
              </a:path>
            </a:pathLst>
          </a:custGeom>
          <a:blipFill>
            <a:blip r:embed="rId9"/>
            <a:stretch>
              <a:fillRect/>
            </a:stretch>
          </a:blipFill>
        </p:spPr>
      </p:sp>
      <p:sp>
        <p:nvSpPr>
          <p:cNvPr id="20" name="Freeform 20"/>
          <p:cNvSpPr/>
          <p:nvPr/>
        </p:nvSpPr>
        <p:spPr>
          <a:xfrm rot="486549">
            <a:off x="141477" y="2231032"/>
            <a:ext cx="1574682" cy="2117542"/>
          </a:xfrm>
          <a:custGeom>
            <a:avLst/>
            <a:gdLst/>
            <a:ahLst/>
            <a:cxnLst/>
            <a:rect l="l" t="t" r="r" b="b"/>
            <a:pathLst>
              <a:path w="1574682" h="2117542">
                <a:moveTo>
                  <a:pt x="0" y="0"/>
                </a:moveTo>
                <a:lnTo>
                  <a:pt x="1574682" y="0"/>
                </a:lnTo>
                <a:lnTo>
                  <a:pt x="1574682" y="2117543"/>
                </a:lnTo>
                <a:lnTo>
                  <a:pt x="0" y="2117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1" name="Freeform 21"/>
          <p:cNvSpPr/>
          <p:nvPr/>
        </p:nvSpPr>
        <p:spPr>
          <a:xfrm rot="5535439">
            <a:off x="-338953" y="8181704"/>
            <a:ext cx="2256391" cy="1881830"/>
          </a:xfrm>
          <a:custGeom>
            <a:avLst/>
            <a:gdLst/>
            <a:ahLst/>
            <a:cxnLst/>
            <a:rect l="l" t="t" r="r" b="b"/>
            <a:pathLst>
              <a:path w="2256391" h="1881830">
                <a:moveTo>
                  <a:pt x="0" y="0"/>
                </a:moveTo>
                <a:lnTo>
                  <a:pt x="2256391" y="0"/>
                </a:lnTo>
                <a:lnTo>
                  <a:pt x="2256391" y="1881831"/>
                </a:lnTo>
                <a:lnTo>
                  <a:pt x="0" y="1881831"/>
                </a:lnTo>
                <a:lnTo>
                  <a:pt x="0" y="0"/>
                </a:lnTo>
                <a:close/>
              </a:path>
            </a:pathLst>
          </a:custGeom>
          <a:blipFill>
            <a:blip r:embed="rId12"/>
            <a:stretch>
              <a:fillRect/>
            </a:stretch>
          </a:blipFill>
        </p:spPr>
      </p:sp>
      <p:sp>
        <p:nvSpPr>
          <p:cNvPr id="22" name="TextBox 22"/>
          <p:cNvSpPr txBox="1"/>
          <p:nvPr/>
        </p:nvSpPr>
        <p:spPr>
          <a:xfrm>
            <a:off x="1233901" y="3328271"/>
            <a:ext cx="15404973" cy="6603837"/>
          </a:xfrm>
          <a:prstGeom prst="rect">
            <a:avLst/>
          </a:prstGeom>
        </p:spPr>
        <p:txBody>
          <a:bodyPr lIns="0" tIns="0" rIns="0" bIns="0" rtlCol="0" anchor="t">
            <a:spAutoFit/>
          </a:bodyPr>
          <a:lstStyle/>
          <a:p>
            <a:pPr marL="0" lvl="0" indent="0" algn="just">
              <a:lnSpc>
                <a:spcPts val="5161"/>
              </a:lnSpc>
            </a:pPr>
            <a:r>
              <a:rPr lang="en-US" sz="3686">
                <a:solidFill>
                  <a:srgbClr val="000000"/>
                </a:solidFill>
                <a:latin typeface="Della Respira"/>
                <a:ea typeface="Della Respira"/>
                <a:cs typeface="Della Respira"/>
                <a:sym typeface="Della Respira"/>
              </a:rPr>
              <a:t>         Khu vực giao thông xung quanh trường THCS Mỹ Đức hiện đang tiềm ẩn nhiều nguy cơ mất an toàn nghiêm trọng. Điều này đặc biệt đáng lo ngại do vị trí của trường nằm cạnh quốc lộ có mật độ lưu thông cao, bao gồm một ngã ba và nhiều tuyến đường dẫn vào các khu dân cư cùng với các cửa hàng tạp hóa đối diện cổng chính, nơi thường xuyên có đông học sinh tụ tập.</a:t>
            </a:r>
          </a:p>
          <a:p>
            <a:pPr marL="0" lvl="0" indent="0" algn="just">
              <a:lnSpc>
                <a:spcPts val="5401"/>
              </a:lnSpc>
            </a:pPr>
            <a:endParaRPr lang="en-US" sz="3686">
              <a:solidFill>
                <a:srgbClr val="000000"/>
              </a:solidFill>
              <a:latin typeface="Della Respira"/>
              <a:ea typeface="Della Respira"/>
              <a:cs typeface="Della Respira"/>
              <a:sym typeface="Della Respira"/>
            </a:endParaRPr>
          </a:p>
          <a:p>
            <a:pPr algn="just">
              <a:lnSpc>
                <a:spcPts val="5401"/>
              </a:lnSpc>
            </a:pPr>
            <a:r>
              <a:rPr lang="en-US" sz="3858">
                <a:solidFill>
                  <a:srgbClr val="000000"/>
                </a:solidFill>
                <a:latin typeface="Della Respira"/>
                <a:ea typeface="Della Respira"/>
                <a:cs typeface="Della Respira"/>
                <a:sym typeface="Della Respira"/>
              </a:rPr>
              <a:t>    Báo cáo này nhằm đề xuất giải pháp toàn diện, xây dựng “Con đường an toàn trường học” nhằm giảm thiểu tai nạn và tạo ra một môi trường an toàn cho học sinh.</a:t>
            </a:r>
          </a:p>
        </p:txBody>
      </p:sp>
      <p:sp>
        <p:nvSpPr>
          <p:cNvPr id="23" name="TextBox 23"/>
          <p:cNvSpPr txBox="1"/>
          <p:nvPr/>
        </p:nvSpPr>
        <p:spPr>
          <a:xfrm>
            <a:off x="5353771" y="82621"/>
            <a:ext cx="7580459" cy="2556850"/>
          </a:xfrm>
          <a:prstGeom prst="rect">
            <a:avLst/>
          </a:prstGeom>
        </p:spPr>
        <p:txBody>
          <a:bodyPr lIns="0" tIns="0" rIns="0" bIns="0" rtlCol="0" anchor="t">
            <a:spAutoFit/>
          </a:bodyPr>
          <a:lstStyle/>
          <a:p>
            <a:pPr algn="ctr">
              <a:lnSpc>
                <a:spcPts val="17022"/>
              </a:lnSpc>
            </a:pPr>
            <a:r>
              <a:rPr lang="en-US" sz="12158">
                <a:solidFill>
                  <a:srgbClr val="2C4F74"/>
                </a:solidFill>
                <a:latin typeface="Lucidity Condensed"/>
                <a:ea typeface="Lucidity Condensed"/>
                <a:cs typeface="Lucidity Condensed"/>
                <a:sym typeface="Lucidity Condensed"/>
              </a:rPr>
              <a:t>i. muc đích</a:t>
            </a:r>
          </a:p>
        </p:txBody>
      </p:sp>
      <p:grpSp>
        <p:nvGrpSpPr>
          <p:cNvPr id="24" name="Group 24"/>
          <p:cNvGrpSpPr/>
          <p:nvPr/>
        </p:nvGrpSpPr>
        <p:grpSpPr>
          <a:xfrm rot="-848834">
            <a:off x="14638511" y="1028700"/>
            <a:ext cx="2115435" cy="2492022"/>
            <a:chOff x="0" y="0"/>
            <a:chExt cx="2820580" cy="3322696"/>
          </a:xfrm>
        </p:grpSpPr>
        <p:sp>
          <p:nvSpPr>
            <p:cNvPr id="25" name="Freeform 25"/>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13">
                <a:alphaModFix amt="53000"/>
                <a:extLst>
                  <a:ext uri="{96DAC541-7B7A-43D3-8B79-37D633B846F1}">
                    <asvg:svgBlip xmlns:asvg="http://schemas.microsoft.com/office/drawing/2016/SVG/main" r:embed="rId14"/>
                  </a:ext>
                </a:extLst>
              </a:blip>
              <a:stretch>
                <a:fillRect/>
              </a:stretch>
            </a:blipFill>
          </p:spPr>
        </p:sp>
        <p:sp>
          <p:nvSpPr>
            <p:cNvPr id="26" name="Freeform 26"/>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27" name="TextBox 27"/>
          <p:cNvSpPr txBox="1"/>
          <p:nvPr/>
        </p:nvSpPr>
        <p:spPr>
          <a:xfrm>
            <a:off x="7935341" y="692730"/>
            <a:ext cx="458394" cy="2424160"/>
          </a:xfrm>
          <a:prstGeom prst="rect">
            <a:avLst/>
          </a:prstGeom>
        </p:spPr>
        <p:txBody>
          <a:bodyPr lIns="0" tIns="0" rIns="0" bIns="0" rtlCol="0" anchor="t">
            <a:spAutoFit/>
          </a:bodyPr>
          <a:lstStyle/>
          <a:p>
            <a:pPr algn="ctr">
              <a:lnSpc>
                <a:spcPts val="19732"/>
              </a:lnSpc>
            </a:pPr>
            <a:r>
              <a:rPr lang="en-US" sz="14094">
                <a:solidFill>
                  <a:srgbClr val="2C4F74"/>
                </a:solidFill>
                <a:latin typeface="Lucidity Condensed"/>
                <a:ea typeface="Lucidity Condensed"/>
                <a:cs typeface="Lucidity Condensed"/>
                <a:sym typeface="Lucidity Condensed"/>
              </a:rPr>
              <a:t>.</a:t>
            </a:r>
          </a:p>
        </p:txBody>
      </p:sp>
      <p:sp>
        <p:nvSpPr>
          <p:cNvPr id="28" name="TextBox 28"/>
          <p:cNvSpPr txBox="1"/>
          <p:nvPr/>
        </p:nvSpPr>
        <p:spPr>
          <a:xfrm>
            <a:off x="2013322" y="2308236"/>
            <a:ext cx="333580" cy="1763110"/>
          </a:xfrm>
          <a:prstGeom prst="rect">
            <a:avLst/>
          </a:prstGeom>
        </p:spPr>
        <p:txBody>
          <a:bodyPr lIns="0" tIns="0" rIns="0" bIns="0" rtlCol="0" anchor="t">
            <a:spAutoFit/>
          </a:bodyPr>
          <a:lstStyle/>
          <a:p>
            <a:pPr algn="ctr">
              <a:lnSpc>
                <a:spcPts val="14359"/>
              </a:lnSpc>
            </a:pPr>
            <a:r>
              <a:rPr lang="en-US" sz="10256">
                <a:solidFill>
                  <a:srgbClr val="2C4F74"/>
                </a:solidFill>
                <a:latin typeface="Lucidity Condensed"/>
                <a:ea typeface="Lucidity Condensed"/>
                <a:cs typeface="Lucidity Condensed"/>
                <a:sym typeface="Lucidity Condensed"/>
              </a:rPr>
              <a:t>.</a:t>
            </a:r>
          </a:p>
        </p:txBody>
      </p:sp>
      <p:sp>
        <p:nvSpPr>
          <p:cNvPr id="29" name="TextBox 29"/>
          <p:cNvSpPr txBox="1"/>
          <p:nvPr/>
        </p:nvSpPr>
        <p:spPr>
          <a:xfrm>
            <a:off x="1581848" y="6698675"/>
            <a:ext cx="384032" cy="2028088"/>
          </a:xfrm>
          <a:prstGeom prst="rect">
            <a:avLst/>
          </a:prstGeom>
        </p:spPr>
        <p:txBody>
          <a:bodyPr lIns="0" tIns="0" rIns="0" bIns="0" rtlCol="0" anchor="t">
            <a:spAutoFit/>
          </a:bodyPr>
          <a:lstStyle/>
          <a:p>
            <a:pPr algn="ctr">
              <a:lnSpc>
                <a:spcPts val="16531"/>
              </a:lnSpc>
            </a:pPr>
            <a:r>
              <a:rPr lang="en-US" sz="11808">
                <a:solidFill>
                  <a:srgbClr val="2C4F74"/>
                </a:solidFill>
                <a:latin typeface="Lucidity Condensed"/>
                <a:ea typeface="Lucidity Condensed"/>
                <a:cs typeface="Lucidity Condensed"/>
                <a:sym typeface="Lucidity Condensed"/>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1028700" y="2730667"/>
            <a:ext cx="16664903" cy="6882603"/>
            <a:chOff x="0" y="0"/>
            <a:chExt cx="4389110" cy="1812702"/>
          </a:xfrm>
        </p:grpSpPr>
        <p:sp>
          <p:nvSpPr>
            <p:cNvPr id="4" name="Freeform 4"/>
            <p:cNvSpPr/>
            <p:nvPr/>
          </p:nvSpPr>
          <p:spPr>
            <a:xfrm>
              <a:off x="0" y="0"/>
              <a:ext cx="4389110" cy="1812702"/>
            </a:xfrm>
            <a:custGeom>
              <a:avLst/>
              <a:gdLst/>
              <a:ahLst/>
              <a:cxnLst/>
              <a:rect l="l" t="t" r="r" b="b"/>
              <a:pathLst>
                <a:path w="4389110" h="1812702">
                  <a:moveTo>
                    <a:pt x="23693" y="0"/>
                  </a:moveTo>
                  <a:lnTo>
                    <a:pt x="4365417" y="0"/>
                  </a:lnTo>
                  <a:cubicBezTo>
                    <a:pt x="4378503" y="0"/>
                    <a:pt x="4389110" y="10608"/>
                    <a:pt x="4389110" y="23693"/>
                  </a:cubicBezTo>
                  <a:lnTo>
                    <a:pt x="4389110" y="1789009"/>
                  </a:lnTo>
                  <a:cubicBezTo>
                    <a:pt x="4389110" y="1802094"/>
                    <a:pt x="4378503" y="1812702"/>
                    <a:pt x="4365417" y="1812702"/>
                  </a:cubicBezTo>
                  <a:lnTo>
                    <a:pt x="23693" y="1812702"/>
                  </a:lnTo>
                  <a:cubicBezTo>
                    <a:pt x="10608" y="1812702"/>
                    <a:pt x="0" y="1802094"/>
                    <a:pt x="0" y="1789009"/>
                  </a:cubicBezTo>
                  <a:lnTo>
                    <a:pt x="0" y="23693"/>
                  </a:lnTo>
                  <a:cubicBezTo>
                    <a:pt x="0" y="10608"/>
                    <a:pt x="10608" y="0"/>
                    <a:pt x="23693" y="0"/>
                  </a:cubicBezTo>
                  <a:close/>
                </a:path>
              </a:pathLst>
            </a:custGeom>
            <a:solidFill>
              <a:srgbClr val="000000">
                <a:alpha val="52941"/>
              </a:srgbClr>
            </a:solidFill>
          </p:spPr>
        </p:sp>
        <p:sp>
          <p:nvSpPr>
            <p:cNvPr id="5" name="TextBox 5"/>
            <p:cNvSpPr txBox="1"/>
            <p:nvPr/>
          </p:nvSpPr>
          <p:spPr>
            <a:xfrm>
              <a:off x="0" y="-38100"/>
              <a:ext cx="4389110" cy="185080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63015" y="2090994"/>
            <a:ext cx="16596285" cy="7167306"/>
            <a:chOff x="0" y="0"/>
            <a:chExt cx="4371038" cy="1887686"/>
          </a:xfrm>
        </p:grpSpPr>
        <p:sp>
          <p:nvSpPr>
            <p:cNvPr id="7" name="Freeform 7"/>
            <p:cNvSpPr/>
            <p:nvPr/>
          </p:nvSpPr>
          <p:spPr>
            <a:xfrm>
              <a:off x="0" y="0"/>
              <a:ext cx="4371038" cy="1887686"/>
            </a:xfrm>
            <a:custGeom>
              <a:avLst/>
              <a:gdLst/>
              <a:ahLst/>
              <a:cxnLst/>
              <a:rect l="l" t="t" r="r" b="b"/>
              <a:pathLst>
                <a:path w="4371038" h="1887686">
                  <a:moveTo>
                    <a:pt x="23791" y="0"/>
                  </a:moveTo>
                  <a:lnTo>
                    <a:pt x="4347247" y="0"/>
                  </a:lnTo>
                  <a:cubicBezTo>
                    <a:pt x="4353557" y="0"/>
                    <a:pt x="4359608" y="2507"/>
                    <a:pt x="4364070" y="6968"/>
                  </a:cubicBezTo>
                  <a:cubicBezTo>
                    <a:pt x="4368531" y="11430"/>
                    <a:pt x="4371038" y="17481"/>
                    <a:pt x="4371038" y="23791"/>
                  </a:cubicBezTo>
                  <a:lnTo>
                    <a:pt x="4371038" y="1863895"/>
                  </a:lnTo>
                  <a:cubicBezTo>
                    <a:pt x="4371038" y="1877034"/>
                    <a:pt x="4360387" y="1887686"/>
                    <a:pt x="4347247" y="1887686"/>
                  </a:cubicBezTo>
                  <a:lnTo>
                    <a:pt x="23791" y="1887686"/>
                  </a:lnTo>
                  <a:cubicBezTo>
                    <a:pt x="17481" y="1887686"/>
                    <a:pt x="11430" y="1885179"/>
                    <a:pt x="6968" y="1880717"/>
                  </a:cubicBezTo>
                  <a:cubicBezTo>
                    <a:pt x="2507" y="1876256"/>
                    <a:pt x="0" y="1870204"/>
                    <a:pt x="0" y="1863895"/>
                  </a:cubicBezTo>
                  <a:lnTo>
                    <a:pt x="0" y="23791"/>
                  </a:lnTo>
                  <a:cubicBezTo>
                    <a:pt x="0" y="17481"/>
                    <a:pt x="2507" y="11430"/>
                    <a:pt x="6968" y="6968"/>
                  </a:cubicBezTo>
                  <a:cubicBezTo>
                    <a:pt x="11430" y="2507"/>
                    <a:pt x="17481" y="0"/>
                    <a:pt x="23791" y="0"/>
                  </a:cubicBezTo>
                  <a:close/>
                </a:path>
              </a:pathLst>
            </a:custGeom>
            <a:solidFill>
              <a:srgbClr val="FFEABB"/>
            </a:solidFill>
          </p:spPr>
        </p:sp>
        <p:sp>
          <p:nvSpPr>
            <p:cNvPr id="8" name="TextBox 8"/>
            <p:cNvSpPr txBox="1"/>
            <p:nvPr/>
          </p:nvSpPr>
          <p:spPr>
            <a:xfrm>
              <a:off x="0" y="-38100"/>
              <a:ext cx="4371038" cy="192578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836513" y="1108229"/>
            <a:ext cx="13705194" cy="539722"/>
            <a:chOff x="0" y="0"/>
            <a:chExt cx="3609598" cy="142149"/>
          </a:xfrm>
        </p:grpSpPr>
        <p:sp>
          <p:nvSpPr>
            <p:cNvPr id="10" name="Freeform 10"/>
            <p:cNvSpPr/>
            <p:nvPr/>
          </p:nvSpPr>
          <p:spPr>
            <a:xfrm>
              <a:off x="0" y="0"/>
              <a:ext cx="3609599" cy="142149"/>
            </a:xfrm>
            <a:custGeom>
              <a:avLst/>
              <a:gdLst/>
              <a:ahLst/>
              <a:cxnLst/>
              <a:rect l="l" t="t" r="r" b="b"/>
              <a:pathLst>
                <a:path w="3609599" h="142149">
                  <a:moveTo>
                    <a:pt x="28809" y="0"/>
                  </a:moveTo>
                  <a:lnTo>
                    <a:pt x="3580789" y="0"/>
                  </a:lnTo>
                  <a:cubicBezTo>
                    <a:pt x="3596700" y="0"/>
                    <a:pt x="3609599" y="12898"/>
                    <a:pt x="3609599" y="28809"/>
                  </a:cubicBezTo>
                  <a:lnTo>
                    <a:pt x="3609599" y="113340"/>
                  </a:lnTo>
                  <a:cubicBezTo>
                    <a:pt x="3609599" y="129251"/>
                    <a:pt x="3596700" y="142149"/>
                    <a:pt x="3580789" y="142149"/>
                  </a:cubicBezTo>
                  <a:lnTo>
                    <a:pt x="28809" y="142149"/>
                  </a:lnTo>
                  <a:cubicBezTo>
                    <a:pt x="12898" y="142149"/>
                    <a:pt x="0" y="129251"/>
                    <a:pt x="0" y="113340"/>
                  </a:cubicBezTo>
                  <a:lnTo>
                    <a:pt x="0" y="28809"/>
                  </a:lnTo>
                  <a:cubicBezTo>
                    <a:pt x="0" y="12898"/>
                    <a:pt x="12898" y="0"/>
                    <a:pt x="28809" y="0"/>
                  </a:cubicBezTo>
                  <a:close/>
                </a:path>
              </a:pathLst>
            </a:custGeom>
            <a:solidFill>
              <a:srgbClr val="000000">
                <a:alpha val="52941"/>
              </a:srgbClr>
            </a:solidFill>
          </p:spPr>
        </p:sp>
        <p:sp>
          <p:nvSpPr>
            <p:cNvPr id="11" name="TextBox 11"/>
            <p:cNvSpPr txBox="1"/>
            <p:nvPr/>
          </p:nvSpPr>
          <p:spPr>
            <a:xfrm>
              <a:off x="0" y="-38100"/>
              <a:ext cx="3609598" cy="18024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836513" y="264428"/>
            <a:ext cx="14038417" cy="1186497"/>
            <a:chOff x="0" y="0"/>
            <a:chExt cx="3697361" cy="312493"/>
          </a:xfrm>
        </p:grpSpPr>
        <p:sp>
          <p:nvSpPr>
            <p:cNvPr id="13" name="Freeform 13"/>
            <p:cNvSpPr/>
            <p:nvPr/>
          </p:nvSpPr>
          <p:spPr>
            <a:xfrm>
              <a:off x="0" y="0"/>
              <a:ext cx="3697361" cy="312493"/>
            </a:xfrm>
            <a:custGeom>
              <a:avLst/>
              <a:gdLst/>
              <a:ahLst/>
              <a:cxnLst/>
              <a:rect l="l" t="t" r="r" b="b"/>
              <a:pathLst>
                <a:path w="3697361" h="312493">
                  <a:moveTo>
                    <a:pt x="28126" y="0"/>
                  </a:moveTo>
                  <a:lnTo>
                    <a:pt x="3669235" y="0"/>
                  </a:lnTo>
                  <a:cubicBezTo>
                    <a:pt x="3684768" y="0"/>
                    <a:pt x="3697361" y="12592"/>
                    <a:pt x="3697361" y="28126"/>
                  </a:cubicBezTo>
                  <a:lnTo>
                    <a:pt x="3697361" y="284368"/>
                  </a:lnTo>
                  <a:cubicBezTo>
                    <a:pt x="3697361" y="299901"/>
                    <a:pt x="3684768" y="312493"/>
                    <a:pt x="3669235" y="312493"/>
                  </a:cubicBezTo>
                  <a:lnTo>
                    <a:pt x="28126" y="312493"/>
                  </a:lnTo>
                  <a:cubicBezTo>
                    <a:pt x="12592" y="312493"/>
                    <a:pt x="0" y="299901"/>
                    <a:pt x="0" y="284368"/>
                  </a:cubicBezTo>
                  <a:lnTo>
                    <a:pt x="0" y="28126"/>
                  </a:lnTo>
                  <a:cubicBezTo>
                    <a:pt x="0" y="12592"/>
                    <a:pt x="12592" y="0"/>
                    <a:pt x="28126" y="0"/>
                  </a:cubicBezTo>
                  <a:close/>
                </a:path>
              </a:pathLst>
            </a:custGeom>
            <a:solidFill>
              <a:srgbClr val="FFEABB"/>
            </a:solidFill>
          </p:spPr>
        </p:sp>
        <p:sp>
          <p:nvSpPr>
            <p:cNvPr id="14" name="TextBox 14"/>
            <p:cNvSpPr txBox="1"/>
            <p:nvPr/>
          </p:nvSpPr>
          <p:spPr>
            <a:xfrm>
              <a:off x="0" y="-38100"/>
              <a:ext cx="3697361" cy="350593"/>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2273114">
            <a:off x="16466465" y="7380441"/>
            <a:ext cx="2454276" cy="2916876"/>
          </a:xfrm>
          <a:custGeom>
            <a:avLst/>
            <a:gdLst/>
            <a:ahLst/>
            <a:cxnLst/>
            <a:rect l="l" t="t" r="r" b="b"/>
            <a:pathLst>
              <a:path w="2454276" h="2916876">
                <a:moveTo>
                  <a:pt x="0" y="0"/>
                </a:moveTo>
                <a:lnTo>
                  <a:pt x="2454275" y="0"/>
                </a:lnTo>
                <a:lnTo>
                  <a:pt x="2454275" y="2916876"/>
                </a:lnTo>
                <a:lnTo>
                  <a:pt x="0" y="2916876"/>
                </a:lnTo>
                <a:lnTo>
                  <a:pt x="0" y="0"/>
                </a:lnTo>
                <a:close/>
              </a:path>
            </a:pathLst>
          </a:custGeom>
          <a:blipFill>
            <a:blip r:embed="rId3">
              <a:alphaModFix amt="53000"/>
            </a:blip>
            <a:stretch>
              <a:fillRect l="-4013" r="-2069"/>
            </a:stretch>
          </a:blipFill>
        </p:spPr>
      </p:sp>
      <p:grpSp>
        <p:nvGrpSpPr>
          <p:cNvPr id="16" name="Group 16"/>
          <p:cNvGrpSpPr/>
          <p:nvPr/>
        </p:nvGrpSpPr>
        <p:grpSpPr>
          <a:xfrm>
            <a:off x="1028700" y="139460"/>
            <a:ext cx="2546516" cy="2325993"/>
            <a:chOff x="0" y="0"/>
            <a:chExt cx="3395354" cy="3101325"/>
          </a:xfrm>
        </p:grpSpPr>
        <p:sp>
          <p:nvSpPr>
            <p:cNvPr id="17" name="Freeform 17"/>
            <p:cNvSpPr/>
            <p:nvPr/>
          </p:nvSpPr>
          <p:spPr>
            <a:xfrm rot="-757637">
              <a:off x="339201" y="386341"/>
              <a:ext cx="2824069" cy="2435759"/>
            </a:xfrm>
            <a:custGeom>
              <a:avLst/>
              <a:gdLst/>
              <a:ahLst/>
              <a:cxnLst/>
              <a:rect l="l" t="t" r="r" b="b"/>
              <a:pathLst>
                <a:path w="2824069" h="2435759">
                  <a:moveTo>
                    <a:pt x="0" y="0"/>
                  </a:moveTo>
                  <a:lnTo>
                    <a:pt x="2824068" y="0"/>
                  </a:lnTo>
                  <a:lnTo>
                    <a:pt x="2824068" y="2435759"/>
                  </a:lnTo>
                  <a:lnTo>
                    <a:pt x="0" y="2435759"/>
                  </a:lnTo>
                  <a:lnTo>
                    <a:pt x="0" y="0"/>
                  </a:lnTo>
                  <a:close/>
                </a:path>
              </a:pathLst>
            </a:custGeom>
            <a:blipFill>
              <a:blip r:embed="rId4">
                <a:alphaModFix amt="53000"/>
              </a:blip>
              <a:stretch>
                <a:fillRect/>
              </a:stretch>
            </a:blipFill>
          </p:spPr>
        </p:sp>
        <p:sp>
          <p:nvSpPr>
            <p:cNvPr id="18" name="Freeform 18"/>
            <p:cNvSpPr/>
            <p:nvPr/>
          </p:nvSpPr>
          <p:spPr>
            <a:xfrm rot="-757637">
              <a:off x="232085" y="279225"/>
              <a:ext cx="2824069" cy="2435759"/>
            </a:xfrm>
            <a:custGeom>
              <a:avLst/>
              <a:gdLst/>
              <a:ahLst/>
              <a:cxnLst/>
              <a:rect l="l" t="t" r="r" b="b"/>
              <a:pathLst>
                <a:path w="2824069" h="2435759">
                  <a:moveTo>
                    <a:pt x="0" y="0"/>
                  </a:moveTo>
                  <a:lnTo>
                    <a:pt x="2824069" y="0"/>
                  </a:lnTo>
                  <a:lnTo>
                    <a:pt x="2824069" y="2435759"/>
                  </a:lnTo>
                  <a:lnTo>
                    <a:pt x="0" y="2435759"/>
                  </a:lnTo>
                  <a:lnTo>
                    <a:pt x="0" y="0"/>
                  </a:lnTo>
                  <a:close/>
                </a:path>
              </a:pathLst>
            </a:custGeom>
            <a:blipFill>
              <a:blip r:embed="rId5"/>
              <a:stretch>
                <a:fillRect/>
              </a:stretch>
            </a:blipFill>
          </p:spPr>
        </p:sp>
      </p:grpSp>
      <p:sp>
        <p:nvSpPr>
          <p:cNvPr id="19" name="Freeform 19"/>
          <p:cNvSpPr/>
          <p:nvPr/>
        </p:nvSpPr>
        <p:spPr>
          <a:xfrm rot="2273114">
            <a:off x="16314065" y="7380441"/>
            <a:ext cx="2454276" cy="2916876"/>
          </a:xfrm>
          <a:custGeom>
            <a:avLst/>
            <a:gdLst/>
            <a:ahLst/>
            <a:cxnLst/>
            <a:rect l="l" t="t" r="r" b="b"/>
            <a:pathLst>
              <a:path w="2454276" h="2916876">
                <a:moveTo>
                  <a:pt x="0" y="0"/>
                </a:moveTo>
                <a:lnTo>
                  <a:pt x="2454275" y="0"/>
                </a:lnTo>
                <a:lnTo>
                  <a:pt x="2454275" y="2916876"/>
                </a:lnTo>
                <a:lnTo>
                  <a:pt x="0" y="2916876"/>
                </a:lnTo>
                <a:lnTo>
                  <a:pt x="0" y="0"/>
                </a:lnTo>
                <a:close/>
              </a:path>
            </a:pathLst>
          </a:custGeom>
          <a:blipFill>
            <a:blip r:embed="rId6"/>
            <a:stretch>
              <a:fillRect l="-4013" r="-2069"/>
            </a:stretch>
          </a:blipFill>
        </p:spPr>
      </p:sp>
      <p:sp>
        <p:nvSpPr>
          <p:cNvPr id="20" name="Freeform 20"/>
          <p:cNvSpPr/>
          <p:nvPr/>
        </p:nvSpPr>
        <p:spPr>
          <a:xfrm rot="-1107720">
            <a:off x="244899" y="8102416"/>
            <a:ext cx="1279563" cy="1342806"/>
          </a:xfrm>
          <a:custGeom>
            <a:avLst/>
            <a:gdLst/>
            <a:ahLst/>
            <a:cxnLst/>
            <a:rect l="l" t="t" r="r" b="b"/>
            <a:pathLst>
              <a:path w="1279563" h="1342806">
                <a:moveTo>
                  <a:pt x="0" y="0"/>
                </a:moveTo>
                <a:lnTo>
                  <a:pt x="1279563" y="0"/>
                </a:lnTo>
                <a:lnTo>
                  <a:pt x="1279563" y="1342806"/>
                </a:lnTo>
                <a:lnTo>
                  <a:pt x="0" y="1342806"/>
                </a:lnTo>
                <a:lnTo>
                  <a:pt x="0" y="0"/>
                </a:lnTo>
                <a:close/>
              </a:path>
            </a:pathLst>
          </a:custGeom>
          <a:blipFill>
            <a:blip r:embed="rId7">
              <a:alphaModFix amt="53000"/>
            </a:blip>
            <a:stretch>
              <a:fillRect/>
            </a:stretch>
          </a:blipFill>
        </p:spPr>
      </p:sp>
      <p:sp>
        <p:nvSpPr>
          <p:cNvPr id="21" name="Freeform 21"/>
          <p:cNvSpPr/>
          <p:nvPr/>
        </p:nvSpPr>
        <p:spPr>
          <a:xfrm rot="-1107720">
            <a:off x="-48587" y="7798552"/>
            <a:ext cx="1536909" cy="1612871"/>
          </a:xfrm>
          <a:custGeom>
            <a:avLst/>
            <a:gdLst/>
            <a:ahLst/>
            <a:cxnLst/>
            <a:rect l="l" t="t" r="r" b="b"/>
            <a:pathLst>
              <a:path w="1536909" h="1612871">
                <a:moveTo>
                  <a:pt x="0" y="0"/>
                </a:moveTo>
                <a:lnTo>
                  <a:pt x="1536909" y="0"/>
                </a:lnTo>
                <a:lnTo>
                  <a:pt x="1536909" y="1612872"/>
                </a:lnTo>
                <a:lnTo>
                  <a:pt x="0" y="1612872"/>
                </a:lnTo>
                <a:lnTo>
                  <a:pt x="0" y="0"/>
                </a:lnTo>
                <a:close/>
              </a:path>
            </a:pathLst>
          </a:custGeom>
          <a:blipFill>
            <a:blip r:embed="rId8"/>
            <a:stretch>
              <a:fillRect/>
            </a:stretch>
          </a:blipFill>
        </p:spPr>
      </p:sp>
      <p:sp>
        <p:nvSpPr>
          <p:cNvPr id="22" name="TextBox 22"/>
          <p:cNvSpPr txBox="1"/>
          <p:nvPr/>
        </p:nvSpPr>
        <p:spPr>
          <a:xfrm>
            <a:off x="3255309" y="174701"/>
            <a:ext cx="12211684" cy="1127755"/>
          </a:xfrm>
          <a:prstGeom prst="rect">
            <a:avLst/>
          </a:prstGeom>
        </p:spPr>
        <p:txBody>
          <a:bodyPr lIns="0" tIns="0" rIns="0" bIns="0" rtlCol="0" anchor="t">
            <a:spAutoFit/>
          </a:bodyPr>
          <a:lstStyle/>
          <a:p>
            <a:pPr algn="ctr">
              <a:lnSpc>
                <a:spcPts val="9207"/>
              </a:lnSpc>
            </a:pPr>
            <a:r>
              <a:rPr lang="en-US" sz="6576">
                <a:solidFill>
                  <a:srgbClr val="2C4F74"/>
                </a:solidFill>
                <a:latin typeface="Lucidity Condensed"/>
                <a:ea typeface="Lucidity Condensed"/>
                <a:cs typeface="Lucidity Condensed"/>
                <a:sym typeface="Lucidity Condensed"/>
              </a:rPr>
              <a:t>II. Khao sát địa hình xung quanh</a:t>
            </a:r>
          </a:p>
        </p:txBody>
      </p:sp>
      <p:grpSp>
        <p:nvGrpSpPr>
          <p:cNvPr id="23" name="Group 23"/>
          <p:cNvGrpSpPr/>
          <p:nvPr/>
        </p:nvGrpSpPr>
        <p:grpSpPr>
          <a:xfrm>
            <a:off x="16397263" y="1484656"/>
            <a:ext cx="2115435" cy="2492022"/>
            <a:chOff x="0" y="0"/>
            <a:chExt cx="2820580" cy="3322696"/>
          </a:xfrm>
        </p:grpSpPr>
        <p:sp>
          <p:nvSpPr>
            <p:cNvPr id="24" name="Freeform 24"/>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9">
                <a:alphaModFix amt="53000"/>
                <a:extLst>
                  <a:ext uri="{96DAC541-7B7A-43D3-8B79-37D633B846F1}">
                    <asvg:svgBlip xmlns:asvg="http://schemas.microsoft.com/office/drawing/2016/SVG/main" r:embed="rId10"/>
                  </a:ext>
                </a:extLst>
              </a:blip>
              <a:stretch>
                <a:fillRect/>
              </a:stretch>
            </a:blipFill>
          </p:spPr>
        </p:sp>
        <p:sp>
          <p:nvSpPr>
            <p:cNvPr id="25" name="Freeform 25"/>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6" name="TextBox 26"/>
          <p:cNvSpPr txBox="1"/>
          <p:nvPr/>
        </p:nvSpPr>
        <p:spPr>
          <a:xfrm>
            <a:off x="1028700" y="2238053"/>
            <a:ext cx="16211916" cy="7020247"/>
          </a:xfrm>
          <a:prstGeom prst="rect">
            <a:avLst/>
          </a:prstGeom>
        </p:spPr>
        <p:txBody>
          <a:bodyPr lIns="0" tIns="0" rIns="0" bIns="0" rtlCol="0" anchor="t">
            <a:spAutoFit/>
          </a:bodyPr>
          <a:lstStyle/>
          <a:p>
            <a:pPr algn="l">
              <a:lnSpc>
                <a:spcPts val="5151"/>
              </a:lnSpc>
            </a:pPr>
            <a:r>
              <a:rPr lang="en-US" sz="3679">
                <a:solidFill>
                  <a:srgbClr val="000000"/>
                </a:solidFill>
                <a:latin typeface="Della Respira"/>
                <a:ea typeface="Della Respira"/>
                <a:cs typeface="Della Respira"/>
                <a:sym typeface="Della Respira"/>
              </a:rPr>
              <a:t>1. Cổng chính – nằm trực tiếp trên quốc lộ (nguy cơ cao nhất)</a:t>
            </a:r>
          </a:p>
          <a:p>
            <a:pPr marL="794499" lvl="1" indent="-397249" algn="l">
              <a:lnSpc>
                <a:spcPts val="5151"/>
              </a:lnSpc>
              <a:buFont typeface="Arial"/>
              <a:buChar char="•"/>
            </a:pPr>
            <a:r>
              <a:rPr lang="en-US" sz="3679">
                <a:solidFill>
                  <a:srgbClr val="000000"/>
                </a:solidFill>
                <a:latin typeface="Della Respira"/>
                <a:ea typeface="Della Respira"/>
                <a:cs typeface="Della Respira"/>
                <a:sym typeface="Della Respira"/>
              </a:rPr>
              <a:t>Quốc lộ có lưu lượng phương tiện lớn, xe tải – xe khách – container.</a:t>
            </a:r>
          </a:p>
          <a:p>
            <a:pPr marL="794499" lvl="1" indent="-397249" algn="l">
              <a:lnSpc>
                <a:spcPts val="5151"/>
              </a:lnSpc>
              <a:buFont typeface="Arial"/>
              <a:buChar char="•"/>
            </a:pPr>
            <a:r>
              <a:rPr lang="en-US" sz="3679">
                <a:solidFill>
                  <a:srgbClr val="000000"/>
                </a:solidFill>
                <a:latin typeface="Della Respira"/>
                <a:ea typeface="Della Respira"/>
                <a:cs typeface="Della Respira"/>
                <a:sym typeface="Della Respira"/>
              </a:rPr>
              <a:t>Tốc độ di chuyển nhanh → khó xử lý khi có chướng ngại.</a:t>
            </a:r>
          </a:p>
          <a:p>
            <a:pPr marL="794499" lvl="1" indent="-397249" algn="l">
              <a:lnSpc>
                <a:spcPts val="5151"/>
              </a:lnSpc>
              <a:buFont typeface="Arial"/>
              <a:buChar char="•"/>
            </a:pPr>
            <a:r>
              <a:rPr lang="en-US" sz="3679">
                <a:solidFill>
                  <a:srgbClr val="000000"/>
                </a:solidFill>
                <a:latin typeface="Della Respira"/>
                <a:ea typeface="Della Respira"/>
                <a:cs typeface="Della Respira"/>
                <a:sym typeface="Della Respira"/>
              </a:rPr>
              <a:t>Ngay đối diện cổng chính là quán tạp hóa ăn vặt, nơi học sinh rất thích tụ tập.</a:t>
            </a:r>
          </a:p>
          <a:p>
            <a:pPr marL="794499" lvl="1" indent="-397249" algn="l">
              <a:lnSpc>
                <a:spcPts val="5151"/>
              </a:lnSpc>
              <a:buFont typeface="Arial"/>
              <a:buChar char="•"/>
            </a:pPr>
            <a:r>
              <a:rPr lang="en-US" sz="3679">
                <a:solidFill>
                  <a:srgbClr val="000000"/>
                </a:solidFill>
                <a:latin typeface="Della Respira"/>
                <a:ea typeface="Della Respira"/>
                <a:cs typeface="Della Respira"/>
                <a:sym typeface="Della Respira"/>
              </a:rPr>
              <a:t>Học sinh và người đi đường bị che khuất bởi nhóm học sinh đứng trước quán → rủi ro tai nạn cao.</a:t>
            </a:r>
          </a:p>
          <a:p>
            <a:pPr marL="794499" lvl="1" indent="-397249" algn="l">
              <a:lnSpc>
                <a:spcPts val="5151"/>
              </a:lnSpc>
              <a:buFont typeface="Arial"/>
              <a:buChar char="•"/>
            </a:pPr>
            <a:r>
              <a:rPr lang="en-US" sz="3679">
                <a:solidFill>
                  <a:srgbClr val="000000"/>
                </a:solidFill>
                <a:latin typeface="Della Respira"/>
                <a:ea typeface="Della Respira"/>
                <a:cs typeface="Della Respira"/>
                <a:sym typeface="Della Respira"/>
              </a:rPr>
              <a:t>Giờ tan học, học sinh tràn qua đường → rất nguy hiểm.</a:t>
            </a:r>
          </a:p>
          <a:p>
            <a:pPr marL="794499" lvl="1" indent="-397249" algn="l">
              <a:lnSpc>
                <a:spcPts val="5151"/>
              </a:lnSpc>
              <a:buFont typeface="Arial"/>
              <a:buChar char="•"/>
            </a:pPr>
            <a:r>
              <a:rPr lang="en-US" sz="3679">
                <a:solidFill>
                  <a:srgbClr val="000000"/>
                </a:solidFill>
                <a:latin typeface="Della Respira"/>
                <a:ea typeface="Della Respira"/>
                <a:cs typeface="Della Respira"/>
                <a:sym typeface="Della Respira"/>
              </a:rPr>
              <a:t>Phụ huynh dừng xe ngay trước cổng → gây kẹt xe, hỗn loạn.</a:t>
            </a:r>
          </a:p>
          <a:p>
            <a:pPr algn="l">
              <a:lnSpc>
                <a:spcPts val="5151"/>
              </a:lnSpc>
            </a:pPr>
            <a:r>
              <a:rPr lang="en-US" sz="3679">
                <a:solidFill>
                  <a:srgbClr val="000000"/>
                </a:solidFill>
                <a:latin typeface="Della Respira"/>
                <a:ea typeface="Della Respira"/>
                <a:cs typeface="Della Respira"/>
                <a:sym typeface="Della Respira"/>
              </a:rPr>
              <a:t>⟹ Đây là điểm nóng tai nạn và ùn tắc.</a:t>
            </a:r>
          </a:p>
          <a:p>
            <a:pPr algn="l">
              <a:lnSpc>
                <a:spcPts val="5151"/>
              </a:lnSpc>
            </a:pPr>
            <a:endParaRPr lang="en-US" sz="3679">
              <a:solidFill>
                <a:srgbClr val="000000"/>
              </a:solidFill>
              <a:latin typeface="Della Respira"/>
              <a:ea typeface="Della Respira"/>
              <a:cs typeface="Della Respira"/>
              <a:sym typeface="Della Respira"/>
            </a:endParaRPr>
          </a:p>
        </p:txBody>
      </p:sp>
      <p:sp>
        <p:nvSpPr>
          <p:cNvPr id="27" name="TextBox 27"/>
          <p:cNvSpPr txBox="1"/>
          <p:nvPr/>
        </p:nvSpPr>
        <p:spPr>
          <a:xfrm>
            <a:off x="5100270" y="-630553"/>
            <a:ext cx="834425" cy="1127755"/>
          </a:xfrm>
          <a:prstGeom prst="rect">
            <a:avLst/>
          </a:prstGeom>
        </p:spPr>
        <p:txBody>
          <a:bodyPr lIns="0" tIns="0" rIns="0" bIns="0" rtlCol="0" anchor="t">
            <a:spAutoFit/>
          </a:bodyPr>
          <a:lstStyle/>
          <a:p>
            <a:pPr algn="ctr">
              <a:lnSpc>
                <a:spcPts val="9207"/>
              </a:lnSpc>
            </a:pPr>
            <a:r>
              <a:rPr lang="en-US" sz="6576">
                <a:solidFill>
                  <a:srgbClr val="2C4F74"/>
                </a:solidFill>
                <a:latin typeface="Lucidity Condensed"/>
                <a:ea typeface="Lucidity Condensed"/>
                <a:cs typeface="Lucidity Condensed"/>
                <a:sym typeface="Lucidity Condensed"/>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2030946" y="3097162"/>
            <a:ext cx="15672207" cy="7189838"/>
            <a:chOff x="0" y="0"/>
            <a:chExt cx="4127659" cy="1893620"/>
          </a:xfrm>
        </p:grpSpPr>
        <p:sp>
          <p:nvSpPr>
            <p:cNvPr id="4" name="Freeform 4"/>
            <p:cNvSpPr/>
            <p:nvPr/>
          </p:nvSpPr>
          <p:spPr>
            <a:xfrm>
              <a:off x="0" y="0"/>
              <a:ext cx="4127660" cy="1893620"/>
            </a:xfrm>
            <a:custGeom>
              <a:avLst/>
              <a:gdLst/>
              <a:ahLst/>
              <a:cxnLst/>
              <a:rect l="l" t="t" r="r" b="b"/>
              <a:pathLst>
                <a:path w="4127660" h="1893620">
                  <a:moveTo>
                    <a:pt x="25194" y="0"/>
                  </a:moveTo>
                  <a:lnTo>
                    <a:pt x="4102466" y="0"/>
                  </a:lnTo>
                  <a:cubicBezTo>
                    <a:pt x="4116380" y="0"/>
                    <a:pt x="4127660" y="11280"/>
                    <a:pt x="4127660" y="25194"/>
                  </a:cubicBezTo>
                  <a:lnTo>
                    <a:pt x="4127660" y="1868426"/>
                  </a:lnTo>
                  <a:cubicBezTo>
                    <a:pt x="4127660" y="1875108"/>
                    <a:pt x="4125005" y="1881516"/>
                    <a:pt x="4120281" y="1886241"/>
                  </a:cubicBezTo>
                  <a:cubicBezTo>
                    <a:pt x="4115556" y="1890966"/>
                    <a:pt x="4109148" y="1893620"/>
                    <a:pt x="4102466" y="1893620"/>
                  </a:cubicBezTo>
                  <a:lnTo>
                    <a:pt x="25194" y="1893620"/>
                  </a:lnTo>
                  <a:cubicBezTo>
                    <a:pt x="18512" y="1893620"/>
                    <a:pt x="12104" y="1890966"/>
                    <a:pt x="7379" y="1886241"/>
                  </a:cubicBezTo>
                  <a:cubicBezTo>
                    <a:pt x="2654" y="1881516"/>
                    <a:pt x="0" y="1875108"/>
                    <a:pt x="0" y="1868426"/>
                  </a:cubicBezTo>
                  <a:lnTo>
                    <a:pt x="0" y="25194"/>
                  </a:lnTo>
                  <a:cubicBezTo>
                    <a:pt x="0" y="18512"/>
                    <a:pt x="2654" y="12104"/>
                    <a:pt x="7379" y="7379"/>
                  </a:cubicBezTo>
                  <a:cubicBezTo>
                    <a:pt x="12104" y="2654"/>
                    <a:pt x="18512" y="0"/>
                    <a:pt x="25194" y="0"/>
                  </a:cubicBezTo>
                  <a:close/>
                </a:path>
              </a:pathLst>
            </a:custGeom>
            <a:solidFill>
              <a:srgbClr val="000000">
                <a:alpha val="52941"/>
              </a:srgbClr>
            </a:solidFill>
          </p:spPr>
        </p:sp>
        <p:sp>
          <p:nvSpPr>
            <p:cNvPr id="5" name="TextBox 5"/>
            <p:cNvSpPr txBox="1"/>
            <p:nvPr/>
          </p:nvSpPr>
          <p:spPr>
            <a:xfrm>
              <a:off x="0" y="-38100"/>
              <a:ext cx="4127659" cy="193172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99409" y="1999449"/>
            <a:ext cx="16183494" cy="8287551"/>
            <a:chOff x="0" y="0"/>
            <a:chExt cx="4262319" cy="2182729"/>
          </a:xfrm>
        </p:grpSpPr>
        <p:sp>
          <p:nvSpPr>
            <p:cNvPr id="7" name="Freeform 7"/>
            <p:cNvSpPr/>
            <p:nvPr/>
          </p:nvSpPr>
          <p:spPr>
            <a:xfrm>
              <a:off x="0" y="0"/>
              <a:ext cx="4262320" cy="2182729"/>
            </a:xfrm>
            <a:custGeom>
              <a:avLst/>
              <a:gdLst/>
              <a:ahLst/>
              <a:cxnLst/>
              <a:rect l="l" t="t" r="r" b="b"/>
              <a:pathLst>
                <a:path w="4262320" h="2182729">
                  <a:moveTo>
                    <a:pt x="24398" y="0"/>
                  </a:moveTo>
                  <a:lnTo>
                    <a:pt x="4237922" y="0"/>
                  </a:lnTo>
                  <a:cubicBezTo>
                    <a:pt x="4244393" y="0"/>
                    <a:pt x="4250598" y="2570"/>
                    <a:pt x="4255174" y="7146"/>
                  </a:cubicBezTo>
                  <a:cubicBezTo>
                    <a:pt x="4259749" y="11721"/>
                    <a:pt x="4262320" y="17927"/>
                    <a:pt x="4262320" y="24398"/>
                  </a:cubicBezTo>
                  <a:lnTo>
                    <a:pt x="4262320" y="2158332"/>
                  </a:lnTo>
                  <a:cubicBezTo>
                    <a:pt x="4262320" y="2164802"/>
                    <a:pt x="4259749" y="2171008"/>
                    <a:pt x="4255174" y="2175583"/>
                  </a:cubicBezTo>
                  <a:cubicBezTo>
                    <a:pt x="4250598" y="2180159"/>
                    <a:pt x="4244393" y="2182729"/>
                    <a:pt x="4237922" y="2182729"/>
                  </a:cubicBezTo>
                  <a:lnTo>
                    <a:pt x="24398" y="2182729"/>
                  </a:lnTo>
                  <a:cubicBezTo>
                    <a:pt x="17927" y="2182729"/>
                    <a:pt x="11721" y="2180159"/>
                    <a:pt x="7146" y="2175583"/>
                  </a:cubicBezTo>
                  <a:cubicBezTo>
                    <a:pt x="2570" y="2171008"/>
                    <a:pt x="0" y="2164802"/>
                    <a:pt x="0" y="2158332"/>
                  </a:cubicBezTo>
                  <a:lnTo>
                    <a:pt x="0" y="24398"/>
                  </a:lnTo>
                  <a:cubicBezTo>
                    <a:pt x="0" y="17927"/>
                    <a:pt x="2570" y="11721"/>
                    <a:pt x="7146" y="7146"/>
                  </a:cubicBezTo>
                  <a:cubicBezTo>
                    <a:pt x="11721" y="2570"/>
                    <a:pt x="17927" y="0"/>
                    <a:pt x="24398" y="0"/>
                  </a:cubicBezTo>
                  <a:close/>
                </a:path>
              </a:pathLst>
            </a:custGeom>
            <a:solidFill>
              <a:srgbClr val="FFEABB"/>
            </a:solidFill>
          </p:spPr>
        </p:sp>
        <p:sp>
          <p:nvSpPr>
            <p:cNvPr id="8" name="TextBox 8"/>
            <p:cNvSpPr txBox="1"/>
            <p:nvPr/>
          </p:nvSpPr>
          <p:spPr>
            <a:xfrm>
              <a:off x="0" y="-38100"/>
              <a:ext cx="4262319" cy="222082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702539" y="426136"/>
            <a:ext cx="13839169" cy="1573313"/>
            <a:chOff x="0" y="0"/>
            <a:chExt cx="3644884" cy="414371"/>
          </a:xfrm>
        </p:grpSpPr>
        <p:sp>
          <p:nvSpPr>
            <p:cNvPr id="10" name="Freeform 10"/>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000000">
                <a:alpha val="52941"/>
              </a:srgbClr>
            </a:solidFill>
          </p:spPr>
        </p:sp>
        <p:sp>
          <p:nvSpPr>
            <p:cNvPr id="11" name="TextBox 11"/>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2503290" y="136683"/>
            <a:ext cx="13839169" cy="1573313"/>
            <a:chOff x="0" y="0"/>
            <a:chExt cx="3644884" cy="414371"/>
          </a:xfrm>
        </p:grpSpPr>
        <p:sp>
          <p:nvSpPr>
            <p:cNvPr id="13" name="Freeform 13"/>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FFEABB"/>
            </a:solidFill>
          </p:spPr>
        </p:sp>
        <p:sp>
          <p:nvSpPr>
            <p:cNvPr id="14" name="TextBox 14"/>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523419">
            <a:off x="-282340" y="519069"/>
            <a:ext cx="2622081" cy="2395015"/>
            <a:chOff x="0" y="0"/>
            <a:chExt cx="3496108" cy="3193353"/>
          </a:xfrm>
        </p:grpSpPr>
        <p:sp>
          <p:nvSpPr>
            <p:cNvPr id="16" name="Freeform 16"/>
            <p:cNvSpPr/>
            <p:nvPr/>
          </p:nvSpPr>
          <p:spPr>
            <a:xfrm rot="-757637">
              <a:off x="349266" y="397805"/>
              <a:ext cx="2907870" cy="2508038"/>
            </a:xfrm>
            <a:custGeom>
              <a:avLst/>
              <a:gdLst/>
              <a:ahLst/>
              <a:cxnLst/>
              <a:rect l="l" t="t" r="r" b="b"/>
              <a:pathLst>
                <a:path w="2907870" h="2508038">
                  <a:moveTo>
                    <a:pt x="0" y="0"/>
                  </a:moveTo>
                  <a:lnTo>
                    <a:pt x="2907870" y="0"/>
                  </a:lnTo>
                  <a:lnTo>
                    <a:pt x="2907870" y="2508037"/>
                  </a:lnTo>
                  <a:lnTo>
                    <a:pt x="0" y="2508037"/>
                  </a:lnTo>
                  <a:lnTo>
                    <a:pt x="0" y="0"/>
                  </a:lnTo>
                  <a:close/>
                </a:path>
              </a:pathLst>
            </a:custGeom>
            <a:blipFill>
              <a:blip r:embed="rId3">
                <a:alphaModFix amt="53000"/>
              </a:blip>
              <a:stretch>
                <a:fillRect/>
              </a:stretch>
            </a:blipFill>
          </p:spPr>
        </p:sp>
        <p:sp>
          <p:nvSpPr>
            <p:cNvPr id="17" name="Freeform 17"/>
            <p:cNvSpPr/>
            <p:nvPr/>
          </p:nvSpPr>
          <p:spPr>
            <a:xfrm rot="-757637">
              <a:off x="238972" y="287511"/>
              <a:ext cx="2907870" cy="2508038"/>
            </a:xfrm>
            <a:custGeom>
              <a:avLst/>
              <a:gdLst/>
              <a:ahLst/>
              <a:cxnLst/>
              <a:rect l="l" t="t" r="r" b="b"/>
              <a:pathLst>
                <a:path w="2907870" h="2508038">
                  <a:moveTo>
                    <a:pt x="0" y="0"/>
                  </a:moveTo>
                  <a:lnTo>
                    <a:pt x="2907870" y="0"/>
                  </a:lnTo>
                  <a:lnTo>
                    <a:pt x="2907870" y="2508037"/>
                  </a:lnTo>
                  <a:lnTo>
                    <a:pt x="0" y="2508037"/>
                  </a:lnTo>
                  <a:lnTo>
                    <a:pt x="0" y="0"/>
                  </a:lnTo>
                  <a:close/>
                </a:path>
              </a:pathLst>
            </a:custGeom>
            <a:blipFill>
              <a:blip r:embed="rId4"/>
              <a:stretch>
                <a:fillRect/>
              </a:stretch>
            </a:blipFill>
          </p:spPr>
        </p:sp>
      </p:grpSp>
      <p:sp>
        <p:nvSpPr>
          <p:cNvPr id="18" name="TextBox 18"/>
          <p:cNvSpPr txBox="1"/>
          <p:nvPr/>
        </p:nvSpPr>
        <p:spPr>
          <a:xfrm>
            <a:off x="352146" y="2153324"/>
            <a:ext cx="16459891" cy="7922652"/>
          </a:xfrm>
          <a:prstGeom prst="rect">
            <a:avLst/>
          </a:prstGeom>
        </p:spPr>
        <p:txBody>
          <a:bodyPr lIns="0" tIns="0" rIns="0" bIns="0" rtlCol="0" anchor="t">
            <a:spAutoFit/>
          </a:bodyPr>
          <a:lstStyle/>
          <a:p>
            <a:pPr algn="just">
              <a:lnSpc>
                <a:spcPts val="6981"/>
              </a:lnSpc>
            </a:pPr>
            <a:endParaRPr/>
          </a:p>
          <a:p>
            <a:pPr marL="1076656" lvl="1" indent="-538328" algn="just">
              <a:lnSpc>
                <a:spcPts val="6981"/>
              </a:lnSpc>
              <a:buFont typeface="Arial"/>
              <a:buChar char="•"/>
            </a:pPr>
            <a:r>
              <a:rPr lang="en-US" sz="4986">
                <a:solidFill>
                  <a:srgbClr val="000000"/>
                </a:solidFill>
                <a:latin typeface="Della Respira"/>
                <a:ea typeface="Della Respira"/>
                <a:cs typeface="Della Respira"/>
                <a:sym typeface="Della Respira"/>
              </a:rPr>
              <a:t>Cổng nằm trên đường giao nhau (ngã ba), xe từ nhiều hướng rẽ vào.</a:t>
            </a:r>
          </a:p>
          <a:p>
            <a:pPr marL="1076656" lvl="1" indent="-538328" algn="just">
              <a:lnSpc>
                <a:spcPts val="6981"/>
              </a:lnSpc>
              <a:buFont typeface="Arial"/>
              <a:buChar char="•"/>
            </a:pPr>
            <a:r>
              <a:rPr lang="en-US" sz="4986">
                <a:solidFill>
                  <a:srgbClr val="000000"/>
                </a:solidFill>
                <a:latin typeface="Della Respira"/>
                <a:ea typeface="Della Respira"/>
                <a:cs typeface="Della Respira"/>
                <a:sym typeface="Della Respira"/>
              </a:rPr>
              <a:t>Xe máy, xe đạp, học sinh đi bộ đều tập trung vào đường hẹp.</a:t>
            </a:r>
          </a:p>
          <a:p>
            <a:pPr marL="1076656" lvl="1" indent="-538328" algn="just">
              <a:lnSpc>
                <a:spcPts val="6981"/>
              </a:lnSpc>
              <a:buFont typeface="Arial"/>
              <a:buChar char="•"/>
            </a:pPr>
            <a:r>
              <a:rPr lang="en-US" sz="4986">
                <a:solidFill>
                  <a:srgbClr val="000000"/>
                </a:solidFill>
                <a:latin typeface="Della Respira"/>
                <a:ea typeface="Della Respira"/>
                <a:cs typeface="Della Respira"/>
                <a:sym typeface="Della Respira"/>
              </a:rPr>
              <a:t>Tầm nhìn bị hạn chế vì góc cua và nhà dân.</a:t>
            </a:r>
          </a:p>
          <a:p>
            <a:pPr marL="1076656" lvl="1" indent="-538328" algn="just">
              <a:lnSpc>
                <a:spcPts val="6981"/>
              </a:lnSpc>
              <a:buFont typeface="Arial"/>
              <a:buChar char="•"/>
            </a:pPr>
            <a:r>
              <a:rPr lang="en-US" sz="4986">
                <a:solidFill>
                  <a:srgbClr val="000000"/>
                </a:solidFill>
                <a:latin typeface="Della Respira"/>
                <a:ea typeface="Della Respira"/>
                <a:cs typeface="Della Respira"/>
                <a:sym typeface="Della Respira"/>
              </a:rPr>
              <a:t>Không có biển cảnh báo, gờ giảm tốc, gương cầu.</a:t>
            </a:r>
          </a:p>
          <a:p>
            <a:pPr algn="just">
              <a:lnSpc>
                <a:spcPts val="6981"/>
              </a:lnSpc>
            </a:pPr>
            <a:r>
              <a:rPr lang="en-US" sz="4986">
                <a:solidFill>
                  <a:srgbClr val="000000"/>
                </a:solidFill>
                <a:latin typeface="Della Respira"/>
                <a:ea typeface="Della Respira"/>
                <a:cs typeface="Della Respira"/>
                <a:sym typeface="Della Respira"/>
              </a:rPr>
              <a:t>      ⟹ Khu vực dễ xảy ra va chạm xe – xe, xe – học sinh.</a:t>
            </a:r>
          </a:p>
          <a:p>
            <a:pPr algn="just">
              <a:lnSpc>
                <a:spcPts val="6981"/>
              </a:lnSpc>
            </a:pPr>
            <a:endParaRPr lang="en-US" sz="4986">
              <a:solidFill>
                <a:srgbClr val="000000"/>
              </a:solidFill>
              <a:latin typeface="Della Respira"/>
              <a:ea typeface="Della Respira"/>
              <a:cs typeface="Della Respira"/>
              <a:sym typeface="Della Respira"/>
            </a:endParaRPr>
          </a:p>
        </p:txBody>
      </p:sp>
      <p:grpSp>
        <p:nvGrpSpPr>
          <p:cNvPr id="19" name="Group 19"/>
          <p:cNvGrpSpPr/>
          <p:nvPr/>
        </p:nvGrpSpPr>
        <p:grpSpPr>
          <a:xfrm>
            <a:off x="16201582" y="605140"/>
            <a:ext cx="2115435" cy="2492022"/>
            <a:chOff x="0" y="0"/>
            <a:chExt cx="2820580" cy="3322696"/>
          </a:xfrm>
        </p:grpSpPr>
        <p:sp>
          <p:nvSpPr>
            <p:cNvPr id="20" name="Freeform 20"/>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5">
                <a:alphaModFix amt="53000"/>
                <a:extLst>
                  <a:ext uri="{96DAC541-7B7A-43D3-8B79-37D633B846F1}">
                    <asvg:svgBlip xmlns:asvg="http://schemas.microsoft.com/office/drawing/2016/SVG/main" r:embed="rId6"/>
                  </a:ext>
                </a:extLst>
              </a:blip>
              <a:stretch>
                <a:fillRect/>
              </a:stretch>
            </a:blipFill>
          </p:spPr>
        </p:sp>
        <p:sp>
          <p:nvSpPr>
            <p:cNvPr id="21" name="Freeform 21"/>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22" name="TextBox 22"/>
          <p:cNvSpPr txBox="1"/>
          <p:nvPr/>
        </p:nvSpPr>
        <p:spPr>
          <a:xfrm>
            <a:off x="2210744" y="255099"/>
            <a:ext cx="14131715" cy="1461478"/>
          </a:xfrm>
          <a:prstGeom prst="rect">
            <a:avLst/>
          </a:prstGeom>
        </p:spPr>
        <p:txBody>
          <a:bodyPr lIns="0" tIns="0" rIns="0" bIns="0" rtlCol="0" anchor="t">
            <a:spAutoFit/>
          </a:bodyPr>
          <a:lstStyle/>
          <a:p>
            <a:pPr algn="ctr">
              <a:lnSpc>
                <a:spcPts val="5875"/>
              </a:lnSpc>
            </a:pPr>
            <a:r>
              <a:rPr lang="en-US" sz="4196">
                <a:solidFill>
                  <a:srgbClr val="2C4F74"/>
                </a:solidFill>
                <a:latin typeface="Lucidity Condensed"/>
                <a:ea typeface="Lucidity Condensed"/>
                <a:cs typeface="Lucidity Condensed"/>
                <a:sym typeface="Lucidity Condensed"/>
              </a:rPr>
              <a:t>2. Cổng số 2 – nằm dưới quốc lộ một đoạn, thuộc khu ngã ba (nguy hiểm trung bình đến cao)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grpSp>
        <p:nvGrpSpPr>
          <p:cNvPr id="3" name="Group 3"/>
          <p:cNvGrpSpPr/>
          <p:nvPr/>
        </p:nvGrpSpPr>
        <p:grpSpPr>
          <a:xfrm>
            <a:off x="532574" y="3525936"/>
            <a:ext cx="17069702" cy="6761064"/>
            <a:chOff x="0" y="0"/>
            <a:chExt cx="4495724" cy="1780692"/>
          </a:xfrm>
        </p:grpSpPr>
        <p:sp>
          <p:nvSpPr>
            <p:cNvPr id="4" name="Freeform 4"/>
            <p:cNvSpPr/>
            <p:nvPr/>
          </p:nvSpPr>
          <p:spPr>
            <a:xfrm>
              <a:off x="0" y="0"/>
              <a:ext cx="4495724" cy="1780692"/>
            </a:xfrm>
            <a:custGeom>
              <a:avLst/>
              <a:gdLst/>
              <a:ahLst/>
              <a:cxnLst/>
              <a:rect l="l" t="t" r="r" b="b"/>
              <a:pathLst>
                <a:path w="4495724" h="1780692">
                  <a:moveTo>
                    <a:pt x="23131" y="0"/>
                  </a:moveTo>
                  <a:lnTo>
                    <a:pt x="4472593" y="0"/>
                  </a:lnTo>
                  <a:cubicBezTo>
                    <a:pt x="4485368" y="0"/>
                    <a:pt x="4495724" y="10356"/>
                    <a:pt x="4495724" y="23131"/>
                  </a:cubicBezTo>
                  <a:lnTo>
                    <a:pt x="4495724" y="1757561"/>
                  </a:lnTo>
                  <a:cubicBezTo>
                    <a:pt x="4495724" y="1770336"/>
                    <a:pt x="4485368" y="1780692"/>
                    <a:pt x="4472593" y="1780692"/>
                  </a:cubicBezTo>
                  <a:lnTo>
                    <a:pt x="23131" y="1780692"/>
                  </a:lnTo>
                  <a:cubicBezTo>
                    <a:pt x="10356" y="1780692"/>
                    <a:pt x="0" y="1770336"/>
                    <a:pt x="0" y="1757561"/>
                  </a:cubicBezTo>
                  <a:lnTo>
                    <a:pt x="0" y="23131"/>
                  </a:lnTo>
                  <a:cubicBezTo>
                    <a:pt x="0" y="10356"/>
                    <a:pt x="10356" y="0"/>
                    <a:pt x="23131" y="0"/>
                  </a:cubicBezTo>
                  <a:close/>
                </a:path>
              </a:pathLst>
            </a:custGeom>
            <a:solidFill>
              <a:srgbClr val="000000">
                <a:alpha val="52941"/>
              </a:srgbClr>
            </a:solidFill>
          </p:spPr>
        </p:sp>
        <p:sp>
          <p:nvSpPr>
            <p:cNvPr id="5" name="TextBox 5"/>
            <p:cNvSpPr txBox="1"/>
            <p:nvPr/>
          </p:nvSpPr>
          <p:spPr>
            <a:xfrm>
              <a:off x="0" y="-38100"/>
              <a:ext cx="4495724" cy="181879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62670" y="2817346"/>
            <a:ext cx="17067525" cy="7204128"/>
            <a:chOff x="0" y="0"/>
            <a:chExt cx="4495151" cy="1897383"/>
          </a:xfrm>
        </p:grpSpPr>
        <p:sp>
          <p:nvSpPr>
            <p:cNvPr id="7" name="Freeform 7"/>
            <p:cNvSpPr/>
            <p:nvPr/>
          </p:nvSpPr>
          <p:spPr>
            <a:xfrm>
              <a:off x="0" y="0"/>
              <a:ext cx="4495151" cy="1897383"/>
            </a:xfrm>
            <a:custGeom>
              <a:avLst/>
              <a:gdLst/>
              <a:ahLst/>
              <a:cxnLst/>
              <a:rect l="l" t="t" r="r" b="b"/>
              <a:pathLst>
                <a:path w="4495151" h="1897383">
                  <a:moveTo>
                    <a:pt x="23134" y="0"/>
                  </a:moveTo>
                  <a:lnTo>
                    <a:pt x="4472017" y="0"/>
                  </a:lnTo>
                  <a:cubicBezTo>
                    <a:pt x="4478153" y="0"/>
                    <a:pt x="4484037" y="2437"/>
                    <a:pt x="4488375" y="6776"/>
                  </a:cubicBezTo>
                  <a:cubicBezTo>
                    <a:pt x="4492713" y="11114"/>
                    <a:pt x="4495151" y="16998"/>
                    <a:pt x="4495151" y="23134"/>
                  </a:cubicBezTo>
                  <a:lnTo>
                    <a:pt x="4495151" y="1874250"/>
                  </a:lnTo>
                  <a:cubicBezTo>
                    <a:pt x="4495151" y="1887026"/>
                    <a:pt x="4484793" y="1897383"/>
                    <a:pt x="4472017" y="1897383"/>
                  </a:cubicBezTo>
                  <a:lnTo>
                    <a:pt x="23134" y="1897383"/>
                  </a:lnTo>
                  <a:cubicBezTo>
                    <a:pt x="10357" y="1897383"/>
                    <a:pt x="0" y="1887026"/>
                    <a:pt x="0" y="1874250"/>
                  </a:cubicBezTo>
                  <a:lnTo>
                    <a:pt x="0" y="23134"/>
                  </a:lnTo>
                  <a:cubicBezTo>
                    <a:pt x="0" y="10357"/>
                    <a:pt x="10357" y="0"/>
                    <a:pt x="23134" y="0"/>
                  </a:cubicBezTo>
                  <a:close/>
                </a:path>
              </a:pathLst>
            </a:custGeom>
            <a:solidFill>
              <a:srgbClr val="FFEABB"/>
            </a:solidFill>
          </p:spPr>
        </p:sp>
        <p:sp>
          <p:nvSpPr>
            <p:cNvPr id="8" name="TextBox 8"/>
            <p:cNvSpPr txBox="1"/>
            <p:nvPr/>
          </p:nvSpPr>
          <p:spPr>
            <a:xfrm>
              <a:off x="0" y="-38100"/>
              <a:ext cx="4495151" cy="193548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657669" y="1028700"/>
            <a:ext cx="13601631" cy="1433543"/>
            <a:chOff x="0" y="0"/>
            <a:chExt cx="3582322" cy="377559"/>
          </a:xfrm>
        </p:grpSpPr>
        <p:sp>
          <p:nvSpPr>
            <p:cNvPr id="10" name="Freeform 10"/>
            <p:cNvSpPr/>
            <p:nvPr/>
          </p:nvSpPr>
          <p:spPr>
            <a:xfrm>
              <a:off x="0" y="0"/>
              <a:ext cx="3582322" cy="377559"/>
            </a:xfrm>
            <a:custGeom>
              <a:avLst/>
              <a:gdLst/>
              <a:ahLst/>
              <a:cxnLst/>
              <a:rect l="l" t="t" r="r" b="b"/>
              <a:pathLst>
                <a:path w="3582322" h="377559">
                  <a:moveTo>
                    <a:pt x="29029" y="0"/>
                  </a:moveTo>
                  <a:lnTo>
                    <a:pt x="3553294" y="0"/>
                  </a:lnTo>
                  <a:cubicBezTo>
                    <a:pt x="3560993" y="0"/>
                    <a:pt x="3568376" y="3058"/>
                    <a:pt x="3573820" y="8502"/>
                  </a:cubicBezTo>
                  <a:cubicBezTo>
                    <a:pt x="3579264" y="13946"/>
                    <a:pt x="3582322" y="21330"/>
                    <a:pt x="3582322" y="29029"/>
                  </a:cubicBezTo>
                  <a:lnTo>
                    <a:pt x="3582322" y="348530"/>
                  </a:lnTo>
                  <a:cubicBezTo>
                    <a:pt x="3582322" y="364562"/>
                    <a:pt x="3569326" y="377559"/>
                    <a:pt x="3553294" y="377559"/>
                  </a:cubicBezTo>
                  <a:lnTo>
                    <a:pt x="29029" y="377559"/>
                  </a:lnTo>
                  <a:cubicBezTo>
                    <a:pt x="12997" y="377559"/>
                    <a:pt x="0" y="364562"/>
                    <a:pt x="0" y="348530"/>
                  </a:cubicBezTo>
                  <a:lnTo>
                    <a:pt x="0" y="29029"/>
                  </a:lnTo>
                  <a:cubicBezTo>
                    <a:pt x="0" y="12997"/>
                    <a:pt x="12997" y="0"/>
                    <a:pt x="29029" y="0"/>
                  </a:cubicBezTo>
                  <a:close/>
                </a:path>
              </a:pathLst>
            </a:custGeom>
            <a:solidFill>
              <a:srgbClr val="000000">
                <a:alpha val="52941"/>
              </a:srgbClr>
            </a:solidFill>
          </p:spPr>
        </p:sp>
        <p:sp>
          <p:nvSpPr>
            <p:cNvPr id="11" name="TextBox 11"/>
            <p:cNvSpPr txBox="1"/>
            <p:nvPr/>
          </p:nvSpPr>
          <p:spPr>
            <a:xfrm>
              <a:off x="0" y="-38100"/>
              <a:ext cx="3582322" cy="415659"/>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62670" y="291082"/>
            <a:ext cx="3342327" cy="2908778"/>
            <a:chOff x="0" y="0"/>
            <a:chExt cx="4456436" cy="3878371"/>
          </a:xfrm>
        </p:grpSpPr>
        <p:sp>
          <p:nvSpPr>
            <p:cNvPr id="13" name="Freeform 13"/>
            <p:cNvSpPr/>
            <p:nvPr/>
          </p:nvSpPr>
          <p:spPr>
            <a:xfrm rot="-757637">
              <a:off x="424483" y="507564"/>
              <a:ext cx="3749695" cy="2997198"/>
            </a:xfrm>
            <a:custGeom>
              <a:avLst/>
              <a:gdLst/>
              <a:ahLst/>
              <a:cxnLst/>
              <a:rect l="l" t="t" r="r" b="b"/>
              <a:pathLst>
                <a:path w="3749695" h="2997198">
                  <a:moveTo>
                    <a:pt x="0" y="0"/>
                  </a:moveTo>
                  <a:lnTo>
                    <a:pt x="3749695" y="0"/>
                  </a:lnTo>
                  <a:lnTo>
                    <a:pt x="3749695" y="2997197"/>
                  </a:lnTo>
                  <a:lnTo>
                    <a:pt x="0" y="2997197"/>
                  </a:lnTo>
                  <a:lnTo>
                    <a:pt x="0" y="0"/>
                  </a:lnTo>
                  <a:close/>
                </a:path>
              </a:pathLst>
            </a:custGeom>
            <a:blipFill>
              <a:blip r:embed="rId3">
                <a:alphaModFix amt="53000"/>
              </a:blip>
              <a:stretch>
                <a:fillRect t="-3952" b="-3952"/>
              </a:stretch>
            </a:blipFill>
          </p:spPr>
        </p:sp>
        <p:sp>
          <p:nvSpPr>
            <p:cNvPr id="14" name="Freeform 14"/>
            <p:cNvSpPr/>
            <p:nvPr/>
          </p:nvSpPr>
          <p:spPr>
            <a:xfrm rot="-757637">
              <a:off x="282258" y="373610"/>
              <a:ext cx="3749695" cy="2997198"/>
            </a:xfrm>
            <a:custGeom>
              <a:avLst/>
              <a:gdLst/>
              <a:ahLst/>
              <a:cxnLst/>
              <a:rect l="l" t="t" r="r" b="b"/>
              <a:pathLst>
                <a:path w="3749695" h="2997198">
                  <a:moveTo>
                    <a:pt x="0" y="0"/>
                  </a:moveTo>
                  <a:lnTo>
                    <a:pt x="3749696" y="0"/>
                  </a:lnTo>
                  <a:lnTo>
                    <a:pt x="3749696" y="2997198"/>
                  </a:lnTo>
                  <a:lnTo>
                    <a:pt x="0" y="2997198"/>
                  </a:lnTo>
                  <a:lnTo>
                    <a:pt x="0" y="0"/>
                  </a:lnTo>
                  <a:close/>
                </a:path>
              </a:pathLst>
            </a:custGeom>
            <a:blipFill>
              <a:blip r:embed="rId4"/>
              <a:stretch>
                <a:fillRect t="-3952" b="-3952"/>
              </a:stretch>
            </a:blipFill>
          </p:spPr>
        </p:sp>
      </p:grpSp>
      <p:sp>
        <p:nvSpPr>
          <p:cNvPr id="15" name="TextBox 15"/>
          <p:cNvSpPr txBox="1"/>
          <p:nvPr/>
        </p:nvSpPr>
        <p:spPr>
          <a:xfrm>
            <a:off x="1281132" y="2118586"/>
            <a:ext cx="15440474" cy="6991526"/>
          </a:xfrm>
          <a:prstGeom prst="rect">
            <a:avLst/>
          </a:prstGeom>
        </p:spPr>
        <p:txBody>
          <a:bodyPr lIns="0" tIns="0" rIns="0" bIns="0" rtlCol="0" anchor="t">
            <a:spAutoFit/>
          </a:bodyPr>
          <a:lstStyle/>
          <a:p>
            <a:pPr algn="just">
              <a:lnSpc>
                <a:spcPts val="6939"/>
              </a:lnSpc>
            </a:pPr>
            <a:endParaRPr/>
          </a:p>
          <a:p>
            <a:pPr marL="1070132" lvl="1" indent="-535066" algn="just">
              <a:lnSpc>
                <a:spcPts val="6939"/>
              </a:lnSpc>
              <a:buFont typeface="Arial"/>
              <a:buChar char="•"/>
            </a:pPr>
            <a:r>
              <a:rPr lang="en-US" sz="4956">
                <a:solidFill>
                  <a:srgbClr val="000000"/>
                </a:solidFill>
                <a:latin typeface="Della Respira"/>
                <a:ea typeface="Della Respira"/>
                <a:cs typeface="Della Respira"/>
                <a:sym typeface="Della Respira"/>
              </a:rPr>
              <a:t>Cùng tuyến đường với cổng 2.</a:t>
            </a:r>
          </a:p>
          <a:p>
            <a:pPr marL="1070132" lvl="1" indent="-535066" algn="just">
              <a:lnSpc>
                <a:spcPts val="6939"/>
              </a:lnSpc>
              <a:buFont typeface="Arial"/>
              <a:buChar char="•"/>
            </a:pPr>
            <a:r>
              <a:rPr lang="en-US" sz="4956">
                <a:solidFill>
                  <a:srgbClr val="000000"/>
                </a:solidFill>
                <a:latin typeface="Della Respira"/>
                <a:ea typeface="Della Respira"/>
                <a:cs typeface="Della Respira"/>
                <a:sym typeface="Della Respira"/>
              </a:rPr>
              <a:t>Hiện không bao giờ mở, khiến toàn bộ học sinh dồn về 2 cổng trước → gây quá tải.</a:t>
            </a:r>
          </a:p>
          <a:p>
            <a:pPr marL="1070132" lvl="1" indent="-535066" algn="just">
              <a:lnSpc>
                <a:spcPts val="6939"/>
              </a:lnSpc>
              <a:buFont typeface="Arial"/>
              <a:buChar char="•"/>
            </a:pPr>
            <a:r>
              <a:rPr lang="en-US" sz="4956">
                <a:solidFill>
                  <a:srgbClr val="000000"/>
                </a:solidFill>
                <a:latin typeface="Della Respira"/>
                <a:ea typeface="Della Respira"/>
                <a:cs typeface="Della Respira"/>
                <a:sym typeface="Della Respira"/>
              </a:rPr>
              <a:t>Nếu được tận dụng, có thể giảm áp lực giao thông đáng kể.</a:t>
            </a:r>
          </a:p>
          <a:p>
            <a:pPr algn="just">
              <a:lnSpc>
                <a:spcPts val="6939"/>
              </a:lnSpc>
            </a:pPr>
            <a:r>
              <a:rPr lang="en-US" sz="4956">
                <a:solidFill>
                  <a:srgbClr val="000000"/>
                </a:solidFill>
                <a:latin typeface="Della Respira"/>
                <a:ea typeface="Della Respira"/>
                <a:cs typeface="Della Respira"/>
                <a:sym typeface="Della Respira"/>
              </a:rPr>
              <a:t>⟹ Cổng tiềm năng nhưng chưa được sử dụng.</a:t>
            </a:r>
          </a:p>
          <a:p>
            <a:pPr algn="just">
              <a:lnSpc>
                <a:spcPts val="6939"/>
              </a:lnSpc>
            </a:pPr>
            <a:endParaRPr lang="en-US" sz="4956">
              <a:solidFill>
                <a:srgbClr val="000000"/>
              </a:solidFill>
              <a:latin typeface="Della Respira"/>
              <a:ea typeface="Della Respira"/>
              <a:cs typeface="Della Respira"/>
              <a:sym typeface="Della Respira"/>
            </a:endParaRPr>
          </a:p>
        </p:txBody>
      </p:sp>
      <p:grpSp>
        <p:nvGrpSpPr>
          <p:cNvPr id="16" name="Group 16"/>
          <p:cNvGrpSpPr/>
          <p:nvPr/>
        </p:nvGrpSpPr>
        <p:grpSpPr>
          <a:xfrm>
            <a:off x="16544559" y="0"/>
            <a:ext cx="2115435" cy="2492022"/>
            <a:chOff x="0" y="0"/>
            <a:chExt cx="2820580" cy="3322696"/>
          </a:xfrm>
        </p:grpSpPr>
        <p:sp>
          <p:nvSpPr>
            <p:cNvPr id="17" name="Freeform 17"/>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5">
                <a:alphaModFix amt="53000"/>
                <a:extLst>
                  <a:ext uri="{96DAC541-7B7A-43D3-8B79-37D633B846F1}">
                    <asvg:svgBlip xmlns:asvg="http://schemas.microsoft.com/office/drawing/2016/SVG/main" r:embed="rId6"/>
                  </a:ext>
                </a:extLst>
              </a:blip>
              <a:stretch>
                <a:fillRect/>
              </a:stretch>
            </a:blipFill>
          </p:spPr>
        </p:sp>
        <p:sp>
          <p:nvSpPr>
            <p:cNvPr id="18" name="Freeform 18"/>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grpSp>
        <p:nvGrpSpPr>
          <p:cNvPr id="19" name="Group 19"/>
          <p:cNvGrpSpPr/>
          <p:nvPr/>
        </p:nvGrpSpPr>
        <p:grpSpPr>
          <a:xfrm>
            <a:off x="3246478" y="640523"/>
            <a:ext cx="13839169" cy="1573313"/>
            <a:chOff x="0" y="0"/>
            <a:chExt cx="3644884" cy="414371"/>
          </a:xfrm>
        </p:grpSpPr>
        <p:sp>
          <p:nvSpPr>
            <p:cNvPr id="20" name="Freeform 20"/>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FFEABB"/>
            </a:solidFill>
          </p:spPr>
        </p:sp>
        <p:sp>
          <p:nvSpPr>
            <p:cNvPr id="21" name="TextBox 21"/>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2671811" y="464336"/>
            <a:ext cx="14930466" cy="1820911"/>
          </a:xfrm>
          <a:prstGeom prst="rect">
            <a:avLst/>
          </a:prstGeom>
        </p:spPr>
        <p:txBody>
          <a:bodyPr lIns="0" tIns="0" rIns="0" bIns="0" rtlCol="0" anchor="t">
            <a:spAutoFit/>
          </a:bodyPr>
          <a:lstStyle/>
          <a:p>
            <a:pPr algn="ctr">
              <a:lnSpc>
                <a:spcPts val="7329"/>
              </a:lnSpc>
            </a:pPr>
            <a:r>
              <a:rPr lang="en-US" sz="5235">
                <a:solidFill>
                  <a:srgbClr val="2C4F74"/>
                </a:solidFill>
                <a:latin typeface="Lucidity Condensed"/>
                <a:ea typeface="Lucidity Condensed"/>
                <a:cs typeface="Lucidity Condensed"/>
                <a:sym typeface="Lucidity Condensed"/>
              </a:rPr>
              <a:t>3. Cổng số 3 – phía sau trường (không mở – bỏ trống)</a:t>
            </a:r>
          </a:p>
        </p:txBody>
      </p:sp>
      <p:sp>
        <p:nvSpPr>
          <p:cNvPr id="23" name="TextBox 23"/>
          <p:cNvSpPr txBox="1"/>
          <p:nvPr/>
        </p:nvSpPr>
        <p:spPr>
          <a:xfrm>
            <a:off x="1371676" y="8201554"/>
            <a:ext cx="16230600" cy="1721866"/>
          </a:xfrm>
          <a:prstGeom prst="rect">
            <a:avLst/>
          </a:prstGeom>
        </p:spPr>
        <p:txBody>
          <a:bodyPr lIns="0" tIns="0" rIns="0" bIns="0" rtlCol="0" anchor="t">
            <a:spAutoFit/>
          </a:bodyPr>
          <a:lstStyle/>
          <a:p>
            <a:pPr algn="l">
              <a:lnSpc>
                <a:spcPts val="6943"/>
              </a:lnSpc>
            </a:pPr>
            <a:r>
              <a:rPr lang="en-US" sz="4959">
                <a:solidFill>
                  <a:srgbClr val="000000"/>
                </a:solidFill>
                <a:latin typeface="Della Respira"/>
                <a:ea typeface="Della Respira"/>
                <a:cs typeface="Della Respira"/>
                <a:sym typeface="Della Respira"/>
              </a:rPr>
              <a:t>=&gt;Trường THCS Mỹ Đức có 3 cổng, nằm trong khu vực phức tạp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0933" y="-120794"/>
            <a:ext cx="18930927" cy="10648647"/>
          </a:xfrm>
          <a:custGeom>
            <a:avLst/>
            <a:gdLst/>
            <a:ahLst/>
            <a:cxnLst/>
            <a:rect l="l" t="t" r="r" b="b"/>
            <a:pathLst>
              <a:path w="18930927" h="10648647">
                <a:moveTo>
                  <a:pt x="0" y="0"/>
                </a:moveTo>
                <a:lnTo>
                  <a:pt x="18930927" y="0"/>
                </a:lnTo>
                <a:lnTo>
                  <a:pt x="18930927" y="10648647"/>
                </a:lnTo>
                <a:lnTo>
                  <a:pt x="0" y="10648647"/>
                </a:lnTo>
                <a:lnTo>
                  <a:pt x="0" y="0"/>
                </a:lnTo>
                <a:close/>
              </a:path>
            </a:pathLst>
          </a:custGeom>
          <a:blipFill>
            <a:blip r:embed="rId2"/>
            <a:stretch>
              <a:fillRect t="-12888" b="-12888"/>
            </a:stretch>
          </a:blipFill>
        </p:spPr>
      </p:sp>
      <p:sp>
        <p:nvSpPr>
          <p:cNvPr id="3" name="Freeform 3"/>
          <p:cNvSpPr/>
          <p:nvPr/>
        </p:nvSpPr>
        <p:spPr>
          <a:xfrm>
            <a:off x="11832184" y="8974169"/>
            <a:ext cx="3035284" cy="838842"/>
          </a:xfrm>
          <a:custGeom>
            <a:avLst/>
            <a:gdLst/>
            <a:ahLst/>
            <a:cxnLst/>
            <a:rect l="l" t="t" r="r" b="b"/>
            <a:pathLst>
              <a:path w="3035284" h="838842">
                <a:moveTo>
                  <a:pt x="0" y="0"/>
                </a:moveTo>
                <a:lnTo>
                  <a:pt x="3035284" y="0"/>
                </a:lnTo>
                <a:lnTo>
                  <a:pt x="3035284" y="838842"/>
                </a:lnTo>
                <a:lnTo>
                  <a:pt x="0" y="838842"/>
                </a:lnTo>
                <a:lnTo>
                  <a:pt x="0" y="0"/>
                </a:lnTo>
                <a:close/>
              </a:path>
            </a:pathLst>
          </a:custGeom>
          <a:blipFill>
            <a:blip r:embed="rId3">
              <a:alphaModFix amt="53000"/>
              <a:extLst>
                <a:ext uri="{96DAC541-7B7A-43D3-8B79-37D633B846F1}">
                  <asvg:svgBlip xmlns:asvg="http://schemas.microsoft.com/office/drawing/2016/SVG/main" r:embed="rId4"/>
                </a:ext>
              </a:extLst>
            </a:blip>
            <a:stretch>
              <a:fillRect/>
            </a:stretch>
          </a:blipFill>
        </p:spPr>
      </p:sp>
      <p:sp>
        <p:nvSpPr>
          <p:cNvPr id="4" name="Freeform 4"/>
          <p:cNvSpPr/>
          <p:nvPr/>
        </p:nvSpPr>
        <p:spPr>
          <a:xfrm>
            <a:off x="4376778" y="8974169"/>
            <a:ext cx="3035284" cy="838842"/>
          </a:xfrm>
          <a:custGeom>
            <a:avLst/>
            <a:gdLst/>
            <a:ahLst/>
            <a:cxnLst/>
            <a:rect l="l" t="t" r="r" b="b"/>
            <a:pathLst>
              <a:path w="3035284" h="838842">
                <a:moveTo>
                  <a:pt x="0" y="0"/>
                </a:moveTo>
                <a:lnTo>
                  <a:pt x="3035284" y="0"/>
                </a:lnTo>
                <a:lnTo>
                  <a:pt x="3035284" y="838842"/>
                </a:lnTo>
                <a:lnTo>
                  <a:pt x="0" y="838842"/>
                </a:lnTo>
                <a:lnTo>
                  <a:pt x="0" y="0"/>
                </a:lnTo>
                <a:close/>
              </a:path>
            </a:pathLst>
          </a:custGeom>
          <a:blipFill>
            <a:blip r:embed="rId3">
              <a:alphaModFix amt="53000"/>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2702539" y="3665705"/>
            <a:ext cx="6383763" cy="5796689"/>
            <a:chOff x="0" y="0"/>
            <a:chExt cx="1681320" cy="1526700"/>
          </a:xfrm>
        </p:grpSpPr>
        <p:sp>
          <p:nvSpPr>
            <p:cNvPr id="6" name="Freeform 6"/>
            <p:cNvSpPr/>
            <p:nvPr/>
          </p:nvSpPr>
          <p:spPr>
            <a:xfrm>
              <a:off x="0" y="0"/>
              <a:ext cx="1681320" cy="1526700"/>
            </a:xfrm>
            <a:custGeom>
              <a:avLst/>
              <a:gdLst/>
              <a:ahLst/>
              <a:cxnLst/>
              <a:rect l="l" t="t" r="r" b="b"/>
              <a:pathLst>
                <a:path w="1681320" h="1526700">
                  <a:moveTo>
                    <a:pt x="61850" y="0"/>
                  </a:moveTo>
                  <a:lnTo>
                    <a:pt x="1619470" y="0"/>
                  </a:lnTo>
                  <a:cubicBezTo>
                    <a:pt x="1653629" y="0"/>
                    <a:pt x="1681320" y="27691"/>
                    <a:pt x="1681320" y="61850"/>
                  </a:cubicBezTo>
                  <a:lnTo>
                    <a:pt x="1681320" y="1464850"/>
                  </a:lnTo>
                  <a:cubicBezTo>
                    <a:pt x="1681320" y="1481253"/>
                    <a:pt x="1674804" y="1496985"/>
                    <a:pt x="1663205" y="1508584"/>
                  </a:cubicBezTo>
                  <a:cubicBezTo>
                    <a:pt x="1651606" y="1520184"/>
                    <a:pt x="1635874" y="1526700"/>
                    <a:pt x="1619470" y="1526700"/>
                  </a:cubicBezTo>
                  <a:lnTo>
                    <a:pt x="61850" y="1526700"/>
                  </a:lnTo>
                  <a:cubicBezTo>
                    <a:pt x="27691" y="1526700"/>
                    <a:pt x="0" y="1499009"/>
                    <a:pt x="0" y="1464850"/>
                  </a:cubicBezTo>
                  <a:lnTo>
                    <a:pt x="0" y="61850"/>
                  </a:lnTo>
                  <a:cubicBezTo>
                    <a:pt x="0" y="27691"/>
                    <a:pt x="27691" y="0"/>
                    <a:pt x="61850" y="0"/>
                  </a:cubicBezTo>
                  <a:close/>
                </a:path>
              </a:pathLst>
            </a:custGeom>
            <a:solidFill>
              <a:srgbClr val="000000">
                <a:alpha val="52941"/>
              </a:srgbClr>
            </a:solidFill>
          </p:spPr>
        </p:sp>
        <p:sp>
          <p:nvSpPr>
            <p:cNvPr id="7" name="TextBox 7"/>
            <p:cNvSpPr txBox="1"/>
            <p:nvPr/>
          </p:nvSpPr>
          <p:spPr>
            <a:xfrm>
              <a:off x="0" y="-38100"/>
              <a:ext cx="1681320" cy="15648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503290" y="3461611"/>
            <a:ext cx="6383763" cy="5796689"/>
            <a:chOff x="0" y="0"/>
            <a:chExt cx="1681320" cy="1526700"/>
          </a:xfrm>
        </p:grpSpPr>
        <p:sp>
          <p:nvSpPr>
            <p:cNvPr id="9" name="Freeform 9"/>
            <p:cNvSpPr/>
            <p:nvPr/>
          </p:nvSpPr>
          <p:spPr>
            <a:xfrm>
              <a:off x="0" y="0"/>
              <a:ext cx="1681320" cy="1526700"/>
            </a:xfrm>
            <a:custGeom>
              <a:avLst/>
              <a:gdLst/>
              <a:ahLst/>
              <a:cxnLst/>
              <a:rect l="l" t="t" r="r" b="b"/>
              <a:pathLst>
                <a:path w="1681320" h="1526700">
                  <a:moveTo>
                    <a:pt x="61850" y="0"/>
                  </a:moveTo>
                  <a:lnTo>
                    <a:pt x="1619470" y="0"/>
                  </a:lnTo>
                  <a:cubicBezTo>
                    <a:pt x="1653629" y="0"/>
                    <a:pt x="1681320" y="27691"/>
                    <a:pt x="1681320" y="61850"/>
                  </a:cubicBezTo>
                  <a:lnTo>
                    <a:pt x="1681320" y="1464850"/>
                  </a:lnTo>
                  <a:cubicBezTo>
                    <a:pt x="1681320" y="1481253"/>
                    <a:pt x="1674804" y="1496985"/>
                    <a:pt x="1663205" y="1508584"/>
                  </a:cubicBezTo>
                  <a:cubicBezTo>
                    <a:pt x="1651606" y="1520184"/>
                    <a:pt x="1635874" y="1526700"/>
                    <a:pt x="1619470" y="1526700"/>
                  </a:cubicBezTo>
                  <a:lnTo>
                    <a:pt x="61850" y="1526700"/>
                  </a:lnTo>
                  <a:cubicBezTo>
                    <a:pt x="27691" y="1526700"/>
                    <a:pt x="0" y="1499009"/>
                    <a:pt x="0" y="1464850"/>
                  </a:cubicBezTo>
                  <a:lnTo>
                    <a:pt x="0" y="61850"/>
                  </a:lnTo>
                  <a:cubicBezTo>
                    <a:pt x="0" y="27691"/>
                    <a:pt x="27691" y="0"/>
                    <a:pt x="61850" y="0"/>
                  </a:cubicBezTo>
                  <a:close/>
                </a:path>
              </a:pathLst>
            </a:custGeom>
            <a:solidFill>
              <a:srgbClr val="FFEABB"/>
            </a:solidFill>
          </p:spPr>
        </p:sp>
        <p:sp>
          <p:nvSpPr>
            <p:cNvPr id="10" name="TextBox 10"/>
            <p:cNvSpPr txBox="1"/>
            <p:nvPr/>
          </p:nvSpPr>
          <p:spPr>
            <a:xfrm>
              <a:off x="0" y="-38100"/>
              <a:ext cx="1681320" cy="15648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157945" y="3665705"/>
            <a:ext cx="6383763" cy="5796689"/>
            <a:chOff x="0" y="0"/>
            <a:chExt cx="1681320" cy="1526700"/>
          </a:xfrm>
        </p:grpSpPr>
        <p:sp>
          <p:nvSpPr>
            <p:cNvPr id="12" name="Freeform 12"/>
            <p:cNvSpPr/>
            <p:nvPr/>
          </p:nvSpPr>
          <p:spPr>
            <a:xfrm>
              <a:off x="0" y="0"/>
              <a:ext cx="1681320" cy="1526700"/>
            </a:xfrm>
            <a:custGeom>
              <a:avLst/>
              <a:gdLst/>
              <a:ahLst/>
              <a:cxnLst/>
              <a:rect l="l" t="t" r="r" b="b"/>
              <a:pathLst>
                <a:path w="1681320" h="1526700">
                  <a:moveTo>
                    <a:pt x="61850" y="0"/>
                  </a:moveTo>
                  <a:lnTo>
                    <a:pt x="1619470" y="0"/>
                  </a:lnTo>
                  <a:cubicBezTo>
                    <a:pt x="1653629" y="0"/>
                    <a:pt x="1681320" y="27691"/>
                    <a:pt x="1681320" y="61850"/>
                  </a:cubicBezTo>
                  <a:lnTo>
                    <a:pt x="1681320" y="1464850"/>
                  </a:lnTo>
                  <a:cubicBezTo>
                    <a:pt x="1681320" y="1481253"/>
                    <a:pt x="1674804" y="1496985"/>
                    <a:pt x="1663205" y="1508584"/>
                  </a:cubicBezTo>
                  <a:cubicBezTo>
                    <a:pt x="1651606" y="1520184"/>
                    <a:pt x="1635874" y="1526700"/>
                    <a:pt x="1619470" y="1526700"/>
                  </a:cubicBezTo>
                  <a:lnTo>
                    <a:pt x="61850" y="1526700"/>
                  </a:lnTo>
                  <a:cubicBezTo>
                    <a:pt x="27691" y="1526700"/>
                    <a:pt x="0" y="1499009"/>
                    <a:pt x="0" y="1464850"/>
                  </a:cubicBezTo>
                  <a:lnTo>
                    <a:pt x="0" y="61850"/>
                  </a:lnTo>
                  <a:cubicBezTo>
                    <a:pt x="0" y="27691"/>
                    <a:pt x="27691" y="0"/>
                    <a:pt x="61850" y="0"/>
                  </a:cubicBezTo>
                  <a:close/>
                </a:path>
              </a:pathLst>
            </a:custGeom>
            <a:solidFill>
              <a:srgbClr val="000000">
                <a:alpha val="52941"/>
              </a:srgbClr>
            </a:solidFill>
          </p:spPr>
        </p:sp>
        <p:sp>
          <p:nvSpPr>
            <p:cNvPr id="13" name="TextBox 13"/>
            <p:cNvSpPr txBox="1"/>
            <p:nvPr/>
          </p:nvSpPr>
          <p:spPr>
            <a:xfrm>
              <a:off x="0" y="-38100"/>
              <a:ext cx="1681320" cy="15648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9958696" y="3461611"/>
            <a:ext cx="6383763" cy="5796689"/>
            <a:chOff x="0" y="0"/>
            <a:chExt cx="1681320" cy="1526700"/>
          </a:xfrm>
        </p:grpSpPr>
        <p:sp>
          <p:nvSpPr>
            <p:cNvPr id="15" name="Freeform 15"/>
            <p:cNvSpPr/>
            <p:nvPr/>
          </p:nvSpPr>
          <p:spPr>
            <a:xfrm>
              <a:off x="0" y="0"/>
              <a:ext cx="1681320" cy="1526700"/>
            </a:xfrm>
            <a:custGeom>
              <a:avLst/>
              <a:gdLst/>
              <a:ahLst/>
              <a:cxnLst/>
              <a:rect l="l" t="t" r="r" b="b"/>
              <a:pathLst>
                <a:path w="1681320" h="1526700">
                  <a:moveTo>
                    <a:pt x="61850" y="0"/>
                  </a:moveTo>
                  <a:lnTo>
                    <a:pt x="1619470" y="0"/>
                  </a:lnTo>
                  <a:cubicBezTo>
                    <a:pt x="1653629" y="0"/>
                    <a:pt x="1681320" y="27691"/>
                    <a:pt x="1681320" y="61850"/>
                  </a:cubicBezTo>
                  <a:lnTo>
                    <a:pt x="1681320" y="1464850"/>
                  </a:lnTo>
                  <a:cubicBezTo>
                    <a:pt x="1681320" y="1481253"/>
                    <a:pt x="1674804" y="1496985"/>
                    <a:pt x="1663205" y="1508584"/>
                  </a:cubicBezTo>
                  <a:cubicBezTo>
                    <a:pt x="1651606" y="1520184"/>
                    <a:pt x="1635874" y="1526700"/>
                    <a:pt x="1619470" y="1526700"/>
                  </a:cubicBezTo>
                  <a:lnTo>
                    <a:pt x="61850" y="1526700"/>
                  </a:lnTo>
                  <a:cubicBezTo>
                    <a:pt x="27691" y="1526700"/>
                    <a:pt x="0" y="1499009"/>
                    <a:pt x="0" y="1464850"/>
                  </a:cubicBezTo>
                  <a:lnTo>
                    <a:pt x="0" y="61850"/>
                  </a:lnTo>
                  <a:cubicBezTo>
                    <a:pt x="0" y="27691"/>
                    <a:pt x="27691" y="0"/>
                    <a:pt x="61850" y="0"/>
                  </a:cubicBezTo>
                  <a:close/>
                </a:path>
              </a:pathLst>
            </a:custGeom>
            <a:solidFill>
              <a:srgbClr val="FFEABB"/>
            </a:solidFill>
          </p:spPr>
        </p:sp>
        <p:sp>
          <p:nvSpPr>
            <p:cNvPr id="16" name="TextBox 16"/>
            <p:cNvSpPr txBox="1"/>
            <p:nvPr/>
          </p:nvSpPr>
          <p:spPr>
            <a:xfrm>
              <a:off x="0" y="-38100"/>
              <a:ext cx="1681320" cy="15648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702539" y="1514455"/>
            <a:ext cx="13839169" cy="1573313"/>
            <a:chOff x="0" y="0"/>
            <a:chExt cx="3644884" cy="414371"/>
          </a:xfrm>
        </p:grpSpPr>
        <p:sp>
          <p:nvSpPr>
            <p:cNvPr id="18" name="Freeform 18"/>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000000">
                <a:alpha val="52941"/>
              </a:srgbClr>
            </a:solidFill>
          </p:spPr>
        </p:sp>
        <p:sp>
          <p:nvSpPr>
            <p:cNvPr id="19" name="TextBox 19"/>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503290" y="1323180"/>
            <a:ext cx="13839169" cy="1573313"/>
            <a:chOff x="0" y="0"/>
            <a:chExt cx="3644884" cy="414371"/>
          </a:xfrm>
        </p:grpSpPr>
        <p:sp>
          <p:nvSpPr>
            <p:cNvPr id="21" name="Freeform 21"/>
            <p:cNvSpPr/>
            <p:nvPr/>
          </p:nvSpPr>
          <p:spPr>
            <a:xfrm>
              <a:off x="0" y="0"/>
              <a:ext cx="3644884" cy="414370"/>
            </a:xfrm>
            <a:custGeom>
              <a:avLst/>
              <a:gdLst/>
              <a:ahLst/>
              <a:cxnLst/>
              <a:rect l="l" t="t" r="r" b="b"/>
              <a:pathLst>
                <a:path w="3644884" h="414370">
                  <a:moveTo>
                    <a:pt x="28530" y="0"/>
                  </a:moveTo>
                  <a:lnTo>
                    <a:pt x="3616354" y="0"/>
                  </a:lnTo>
                  <a:cubicBezTo>
                    <a:pt x="3632110" y="0"/>
                    <a:pt x="3644884" y="12774"/>
                    <a:pt x="3644884" y="28530"/>
                  </a:cubicBezTo>
                  <a:lnTo>
                    <a:pt x="3644884" y="385840"/>
                  </a:lnTo>
                  <a:cubicBezTo>
                    <a:pt x="3644884" y="401597"/>
                    <a:pt x="3632110" y="414370"/>
                    <a:pt x="3616354" y="414370"/>
                  </a:cubicBezTo>
                  <a:lnTo>
                    <a:pt x="28530" y="414370"/>
                  </a:lnTo>
                  <a:cubicBezTo>
                    <a:pt x="12774" y="414370"/>
                    <a:pt x="0" y="401597"/>
                    <a:pt x="0" y="385840"/>
                  </a:cubicBezTo>
                  <a:lnTo>
                    <a:pt x="0" y="28530"/>
                  </a:lnTo>
                  <a:cubicBezTo>
                    <a:pt x="0" y="12774"/>
                    <a:pt x="12774" y="0"/>
                    <a:pt x="28530" y="0"/>
                  </a:cubicBezTo>
                  <a:close/>
                </a:path>
              </a:pathLst>
            </a:custGeom>
            <a:solidFill>
              <a:srgbClr val="FFEABB"/>
            </a:solidFill>
          </p:spPr>
        </p:sp>
        <p:sp>
          <p:nvSpPr>
            <p:cNvPr id="22" name="TextBox 22"/>
            <p:cNvSpPr txBox="1"/>
            <p:nvPr/>
          </p:nvSpPr>
          <p:spPr>
            <a:xfrm>
              <a:off x="0" y="-38100"/>
              <a:ext cx="3644884" cy="452471"/>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204997" y="8838879"/>
            <a:ext cx="3035284" cy="838842"/>
          </a:xfrm>
          <a:custGeom>
            <a:avLst/>
            <a:gdLst/>
            <a:ahLst/>
            <a:cxnLst/>
            <a:rect l="l" t="t" r="r" b="b"/>
            <a:pathLst>
              <a:path w="3035284" h="838842">
                <a:moveTo>
                  <a:pt x="0" y="0"/>
                </a:moveTo>
                <a:lnTo>
                  <a:pt x="3035284" y="0"/>
                </a:lnTo>
                <a:lnTo>
                  <a:pt x="3035284" y="838842"/>
                </a:lnTo>
                <a:lnTo>
                  <a:pt x="0" y="8388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rot="2273114">
            <a:off x="15402950" y="6782551"/>
            <a:ext cx="3248762" cy="3861112"/>
          </a:xfrm>
          <a:custGeom>
            <a:avLst/>
            <a:gdLst/>
            <a:ahLst/>
            <a:cxnLst/>
            <a:rect l="l" t="t" r="r" b="b"/>
            <a:pathLst>
              <a:path w="3248762" h="3861112">
                <a:moveTo>
                  <a:pt x="0" y="0"/>
                </a:moveTo>
                <a:lnTo>
                  <a:pt x="3248762" y="0"/>
                </a:lnTo>
                <a:lnTo>
                  <a:pt x="3248762" y="3861112"/>
                </a:lnTo>
                <a:lnTo>
                  <a:pt x="0" y="3861112"/>
                </a:lnTo>
                <a:lnTo>
                  <a:pt x="0" y="0"/>
                </a:lnTo>
                <a:close/>
              </a:path>
            </a:pathLst>
          </a:custGeom>
          <a:blipFill>
            <a:blip r:embed="rId8">
              <a:alphaModFix amt="53000"/>
            </a:blip>
            <a:stretch>
              <a:fillRect l="-4013" r="-2069"/>
            </a:stretch>
          </a:blipFill>
        </p:spPr>
      </p:sp>
      <p:sp>
        <p:nvSpPr>
          <p:cNvPr id="25" name="Freeform 25"/>
          <p:cNvSpPr/>
          <p:nvPr/>
        </p:nvSpPr>
        <p:spPr>
          <a:xfrm>
            <a:off x="11698417" y="8838879"/>
            <a:ext cx="3035284" cy="838842"/>
          </a:xfrm>
          <a:custGeom>
            <a:avLst/>
            <a:gdLst/>
            <a:ahLst/>
            <a:cxnLst/>
            <a:rect l="l" t="t" r="r" b="b"/>
            <a:pathLst>
              <a:path w="3035284" h="838842">
                <a:moveTo>
                  <a:pt x="0" y="0"/>
                </a:moveTo>
                <a:lnTo>
                  <a:pt x="3035284" y="0"/>
                </a:lnTo>
                <a:lnTo>
                  <a:pt x="3035284" y="838842"/>
                </a:lnTo>
                <a:lnTo>
                  <a:pt x="0" y="838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6" name="Group 26"/>
          <p:cNvGrpSpPr/>
          <p:nvPr/>
        </p:nvGrpSpPr>
        <p:grpSpPr>
          <a:xfrm rot="-948572">
            <a:off x="536899" y="-327618"/>
            <a:ext cx="4331279" cy="3956200"/>
            <a:chOff x="0" y="0"/>
            <a:chExt cx="5775038" cy="5274934"/>
          </a:xfrm>
        </p:grpSpPr>
        <p:sp>
          <p:nvSpPr>
            <p:cNvPr id="27" name="Freeform 27"/>
            <p:cNvSpPr/>
            <p:nvPr/>
          </p:nvSpPr>
          <p:spPr>
            <a:xfrm rot="-757637">
              <a:off x="576935" y="657113"/>
              <a:ext cx="4803358" cy="4142897"/>
            </a:xfrm>
            <a:custGeom>
              <a:avLst/>
              <a:gdLst/>
              <a:ahLst/>
              <a:cxnLst/>
              <a:rect l="l" t="t" r="r" b="b"/>
              <a:pathLst>
                <a:path w="4803358" h="4142897">
                  <a:moveTo>
                    <a:pt x="0" y="0"/>
                  </a:moveTo>
                  <a:lnTo>
                    <a:pt x="4803358" y="0"/>
                  </a:lnTo>
                  <a:lnTo>
                    <a:pt x="4803358" y="4142897"/>
                  </a:lnTo>
                  <a:lnTo>
                    <a:pt x="0" y="4142897"/>
                  </a:lnTo>
                  <a:lnTo>
                    <a:pt x="0" y="0"/>
                  </a:lnTo>
                  <a:close/>
                </a:path>
              </a:pathLst>
            </a:custGeom>
            <a:blipFill>
              <a:blip r:embed="rId11">
                <a:alphaModFix amt="53000"/>
              </a:blip>
              <a:stretch>
                <a:fillRect/>
              </a:stretch>
            </a:blipFill>
          </p:spPr>
        </p:sp>
        <p:sp>
          <p:nvSpPr>
            <p:cNvPr id="28" name="Freeform 28"/>
            <p:cNvSpPr/>
            <p:nvPr/>
          </p:nvSpPr>
          <p:spPr>
            <a:xfrm rot="-757637">
              <a:off x="394745" y="474924"/>
              <a:ext cx="4803358" cy="4142897"/>
            </a:xfrm>
            <a:custGeom>
              <a:avLst/>
              <a:gdLst/>
              <a:ahLst/>
              <a:cxnLst/>
              <a:rect l="l" t="t" r="r" b="b"/>
              <a:pathLst>
                <a:path w="4803358" h="4142897">
                  <a:moveTo>
                    <a:pt x="0" y="0"/>
                  </a:moveTo>
                  <a:lnTo>
                    <a:pt x="4803359" y="0"/>
                  </a:lnTo>
                  <a:lnTo>
                    <a:pt x="4803359" y="4142896"/>
                  </a:lnTo>
                  <a:lnTo>
                    <a:pt x="0" y="4142896"/>
                  </a:lnTo>
                  <a:lnTo>
                    <a:pt x="0" y="0"/>
                  </a:lnTo>
                  <a:close/>
                </a:path>
              </a:pathLst>
            </a:custGeom>
            <a:blipFill>
              <a:blip r:embed="rId12"/>
              <a:stretch>
                <a:fillRect/>
              </a:stretch>
            </a:blipFill>
          </p:spPr>
        </p:sp>
      </p:grpSp>
      <p:sp>
        <p:nvSpPr>
          <p:cNvPr id="29" name="Freeform 29"/>
          <p:cNvSpPr/>
          <p:nvPr/>
        </p:nvSpPr>
        <p:spPr>
          <a:xfrm rot="2273114">
            <a:off x="15250550" y="6630151"/>
            <a:ext cx="3248762" cy="3861112"/>
          </a:xfrm>
          <a:custGeom>
            <a:avLst/>
            <a:gdLst/>
            <a:ahLst/>
            <a:cxnLst/>
            <a:rect l="l" t="t" r="r" b="b"/>
            <a:pathLst>
              <a:path w="3248762" h="3861112">
                <a:moveTo>
                  <a:pt x="0" y="0"/>
                </a:moveTo>
                <a:lnTo>
                  <a:pt x="3248762" y="0"/>
                </a:lnTo>
                <a:lnTo>
                  <a:pt x="3248762" y="3861112"/>
                </a:lnTo>
                <a:lnTo>
                  <a:pt x="0" y="3861112"/>
                </a:lnTo>
                <a:lnTo>
                  <a:pt x="0" y="0"/>
                </a:lnTo>
                <a:close/>
              </a:path>
            </a:pathLst>
          </a:custGeom>
          <a:blipFill>
            <a:blip r:embed="rId13"/>
            <a:stretch>
              <a:fillRect l="-4013" r="-2069"/>
            </a:stretch>
          </a:blipFill>
        </p:spPr>
      </p:sp>
      <p:sp>
        <p:nvSpPr>
          <p:cNvPr id="30" name="Freeform 30"/>
          <p:cNvSpPr/>
          <p:nvPr/>
        </p:nvSpPr>
        <p:spPr>
          <a:xfrm rot="-1107720">
            <a:off x="962969" y="8005806"/>
            <a:ext cx="2135955" cy="2241525"/>
          </a:xfrm>
          <a:custGeom>
            <a:avLst/>
            <a:gdLst/>
            <a:ahLst/>
            <a:cxnLst/>
            <a:rect l="l" t="t" r="r" b="b"/>
            <a:pathLst>
              <a:path w="2135955" h="2241525">
                <a:moveTo>
                  <a:pt x="0" y="0"/>
                </a:moveTo>
                <a:lnTo>
                  <a:pt x="2135955" y="0"/>
                </a:lnTo>
                <a:lnTo>
                  <a:pt x="2135955" y="2241525"/>
                </a:lnTo>
                <a:lnTo>
                  <a:pt x="0" y="2241525"/>
                </a:lnTo>
                <a:lnTo>
                  <a:pt x="0" y="0"/>
                </a:lnTo>
                <a:close/>
              </a:path>
            </a:pathLst>
          </a:custGeom>
          <a:blipFill>
            <a:blip r:embed="rId14">
              <a:alphaModFix amt="53000"/>
            </a:blip>
            <a:stretch>
              <a:fillRect/>
            </a:stretch>
          </a:blipFill>
        </p:spPr>
      </p:sp>
      <p:sp>
        <p:nvSpPr>
          <p:cNvPr id="31" name="Freeform 31"/>
          <p:cNvSpPr/>
          <p:nvPr/>
        </p:nvSpPr>
        <p:spPr>
          <a:xfrm rot="-1107720">
            <a:off x="810569" y="7853406"/>
            <a:ext cx="2135955" cy="2241525"/>
          </a:xfrm>
          <a:custGeom>
            <a:avLst/>
            <a:gdLst/>
            <a:ahLst/>
            <a:cxnLst/>
            <a:rect l="l" t="t" r="r" b="b"/>
            <a:pathLst>
              <a:path w="2135955" h="2241525">
                <a:moveTo>
                  <a:pt x="0" y="0"/>
                </a:moveTo>
                <a:lnTo>
                  <a:pt x="2135955" y="0"/>
                </a:lnTo>
                <a:lnTo>
                  <a:pt x="2135955" y="2241525"/>
                </a:lnTo>
                <a:lnTo>
                  <a:pt x="0" y="2241525"/>
                </a:lnTo>
                <a:lnTo>
                  <a:pt x="0" y="0"/>
                </a:lnTo>
                <a:close/>
              </a:path>
            </a:pathLst>
          </a:custGeom>
          <a:blipFill>
            <a:blip r:embed="rId15"/>
            <a:stretch>
              <a:fillRect/>
            </a:stretch>
          </a:blipFill>
        </p:spPr>
      </p:sp>
      <p:grpSp>
        <p:nvGrpSpPr>
          <p:cNvPr id="32" name="Group 32"/>
          <p:cNvGrpSpPr/>
          <p:nvPr/>
        </p:nvGrpSpPr>
        <p:grpSpPr>
          <a:xfrm>
            <a:off x="15817213" y="1650482"/>
            <a:ext cx="2115435" cy="2492022"/>
            <a:chOff x="0" y="0"/>
            <a:chExt cx="2820580" cy="3322696"/>
          </a:xfrm>
        </p:grpSpPr>
        <p:sp>
          <p:nvSpPr>
            <p:cNvPr id="33" name="Freeform 33"/>
            <p:cNvSpPr/>
            <p:nvPr/>
          </p:nvSpPr>
          <p:spPr>
            <a:xfrm rot="-1145112">
              <a:off x="673881"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16">
                <a:alphaModFix amt="53000"/>
                <a:extLst>
                  <a:ext uri="{96DAC541-7B7A-43D3-8B79-37D633B846F1}">
                    <asvg:svgBlip xmlns:asvg="http://schemas.microsoft.com/office/drawing/2016/SVG/main" r:embed="rId17"/>
                  </a:ext>
                </a:extLst>
              </a:blip>
              <a:stretch>
                <a:fillRect/>
              </a:stretch>
            </a:blipFill>
          </p:spPr>
        </p:sp>
        <p:sp>
          <p:nvSpPr>
            <p:cNvPr id="34" name="Freeform 34"/>
            <p:cNvSpPr/>
            <p:nvPr/>
          </p:nvSpPr>
          <p:spPr>
            <a:xfrm rot="-1145112">
              <a:off x="430575" y="200252"/>
              <a:ext cx="1716124" cy="2922192"/>
            </a:xfrm>
            <a:custGeom>
              <a:avLst/>
              <a:gdLst/>
              <a:ahLst/>
              <a:cxnLst/>
              <a:rect l="l" t="t" r="r" b="b"/>
              <a:pathLst>
                <a:path w="1716124" h="2922192">
                  <a:moveTo>
                    <a:pt x="0" y="0"/>
                  </a:moveTo>
                  <a:lnTo>
                    <a:pt x="1716124" y="0"/>
                  </a:lnTo>
                  <a:lnTo>
                    <a:pt x="1716124" y="2922192"/>
                  </a:lnTo>
                  <a:lnTo>
                    <a:pt x="0" y="29221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sp>
        <p:nvSpPr>
          <p:cNvPr id="35" name="Freeform 35"/>
          <p:cNvSpPr/>
          <p:nvPr/>
        </p:nvSpPr>
        <p:spPr>
          <a:xfrm>
            <a:off x="10345350" y="4033853"/>
            <a:ext cx="5741417" cy="4679254"/>
          </a:xfrm>
          <a:custGeom>
            <a:avLst/>
            <a:gdLst/>
            <a:ahLst/>
            <a:cxnLst/>
            <a:rect l="l" t="t" r="r" b="b"/>
            <a:pathLst>
              <a:path w="5741417" h="4679254">
                <a:moveTo>
                  <a:pt x="0" y="0"/>
                </a:moveTo>
                <a:lnTo>
                  <a:pt x="5741417" y="0"/>
                </a:lnTo>
                <a:lnTo>
                  <a:pt x="5741417" y="4679254"/>
                </a:lnTo>
                <a:lnTo>
                  <a:pt x="0" y="4679254"/>
                </a:lnTo>
                <a:lnTo>
                  <a:pt x="0" y="0"/>
                </a:lnTo>
                <a:close/>
              </a:path>
            </a:pathLst>
          </a:custGeom>
          <a:blipFill>
            <a:blip r:embed="rId20"/>
            <a:stretch>
              <a:fillRect l="-4333" r="-4333"/>
            </a:stretch>
          </a:blipFill>
        </p:spPr>
      </p:sp>
      <p:sp>
        <p:nvSpPr>
          <p:cNvPr id="36" name="Freeform 36"/>
          <p:cNvSpPr/>
          <p:nvPr/>
        </p:nvSpPr>
        <p:spPr>
          <a:xfrm>
            <a:off x="2766984" y="3838777"/>
            <a:ext cx="5911309" cy="5042357"/>
          </a:xfrm>
          <a:custGeom>
            <a:avLst/>
            <a:gdLst/>
            <a:ahLst/>
            <a:cxnLst/>
            <a:rect l="l" t="t" r="r" b="b"/>
            <a:pathLst>
              <a:path w="5911309" h="5042357">
                <a:moveTo>
                  <a:pt x="0" y="0"/>
                </a:moveTo>
                <a:lnTo>
                  <a:pt x="5911310" y="0"/>
                </a:lnTo>
                <a:lnTo>
                  <a:pt x="5911310" y="5042357"/>
                </a:lnTo>
                <a:lnTo>
                  <a:pt x="0" y="5042357"/>
                </a:lnTo>
                <a:lnTo>
                  <a:pt x="0" y="0"/>
                </a:lnTo>
                <a:close/>
              </a:path>
            </a:pathLst>
          </a:custGeom>
          <a:blipFill>
            <a:blip r:embed="rId21"/>
            <a:stretch>
              <a:fillRect l="-6866" r="-6866"/>
            </a:stretch>
          </a:blipFill>
        </p:spPr>
      </p:sp>
      <p:sp>
        <p:nvSpPr>
          <p:cNvPr id="37" name="TextBox 37"/>
          <p:cNvSpPr txBox="1"/>
          <p:nvPr/>
        </p:nvSpPr>
        <p:spPr>
          <a:xfrm>
            <a:off x="2676254" y="1366196"/>
            <a:ext cx="12979849" cy="1334881"/>
          </a:xfrm>
          <a:prstGeom prst="rect">
            <a:avLst/>
          </a:prstGeom>
        </p:spPr>
        <p:txBody>
          <a:bodyPr lIns="0" tIns="0" rIns="0" bIns="0" rtlCol="0" anchor="t">
            <a:spAutoFit/>
          </a:bodyPr>
          <a:lstStyle/>
          <a:p>
            <a:pPr algn="ctr">
              <a:lnSpc>
                <a:spcPts val="10948"/>
              </a:lnSpc>
            </a:pPr>
            <a:r>
              <a:rPr lang="en-US" sz="7820">
                <a:solidFill>
                  <a:srgbClr val="2C4F74"/>
                </a:solidFill>
                <a:latin typeface="Lucidity Condensed"/>
                <a:ea typeface="Lucidity Condensed"/>
                <a:cs typeface="Lucidity Condensed"/>
                <a:sym typeface="Lucidity Condensed"/>
              </a:rPr>
              <a:t>một số hình ảnh tại các cổng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1401</Words>
  <Application>Microsoft Office PowerPoint</Application>
  <PresentationFormat>Custom</PresentationFormat>
  <Paragraphs>147</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Arial</vt:lpstr>
      <vt:lpstr>Lucidity Condensed</vt:lpstr>
      <vt:lpstr>Canva Sans</vt:lpstr>
      <vt:lpstr>Della Respira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dc:title>
  <dc:creator>Admin</dc:creator>
  <cp:lastModifiedBy>ACER</cp:lastModifiedBy>
  <cp:revision>3</cp:revision>
  <dcterms:created xsi:type="dcterms:W3CDTF">2006-08-16T00:00:00Z</dcterms:created>
  <dcterms:modified xsi:type="dcterms:W3CDTF">2025-11-17T03:02:28Z</dcterms:modified>
  <dc:identifier>DAG4v3cGlpU</dc:identifier>
</cp:coreProperties>
</file>