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96" r:id="rId7"/>
    <p:sldId id="295" r:id="rId8"/>
    <p:sldId id="263" r:id="rId9"/>
    <p:sldId id="264" r:id="rId10"/>
    <p:sldId id="265" r:id="rId11"/>
    <p:sldId id="267" r:id="rId12"/>
    <p:sldId id="268" r:id="rId13"/>
    <p:sldId id="297" r:id="rId14"/>
    <p:sldId id="298" r:id="rId15"/>
  </p:sldIdLst>
  <p:sldSz cx="9144000" cy="5143500" type="screen16x9"/>
  <p:notesSz cx="6858000" cy="9144000"/>
  <p:embeddedFontLst>
    <p:embeddedFont>
      <p:font typeface="Fira Sans SemiBold" charset="0"/>
      <p:regular r:id="rId17"/>
      <p:bold r:id="rId18"/>
      <p:italic r:id="rId19"/>
      <p:boldItalic r:id="rId20"/>
    </p:embeddedFont>
    <p:embeddedFont>
      <p:font typeface="Fira Sans Light" charset="0"/>
      <p:regular r:id="rId21"/>
      <p:bold r:id="rId22"/>
      <p:italic r:id="rId23"/>
      <p:boldItalic r:id="rId24"/>
    </p:embeddedFont>
    <p:embeddedFont>
      <p:font typeface="Fira Sans Black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40F8F6A-D15E-43C1-B007-3B23E40AB50D}">
  <a:tblStyle styleId="{240F8F6A-D15E-43C1-B007-3B23E40AB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4A7306-8F47-4233-94C0-01888A0BC2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1EFDE-479C-428F-A73C-1DCE9CE5787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4529B-65B5-4CBA-9A91-F5ABAF46542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smtClean="0"/>
            <a:t>1. Xem lại kiến thức đã học</a:t>
          </a:r>
          <a:endParaRPr lang="en-US" sz="2400" b="1"/>
        </a:p>
      </dgm:t>
    </dgm:pt>
    <dgm:pt modelId="{C902B137-5D50-499A-9FC3-DBC9C69BD9FD}" type="parTrans" cxnId="{19E17F38-975B-4F3A-A91D-20ABF2A9DB75}">
      <dgm:prSet/>
      <dgm:spPr/>
      <dgm:t>
        <a:bodyPr/>
        <a:lstStyle/>
        <a:p>
          <a:endParaRPr lang="en-US"/>
        </a:p>
      </dgm:t>
    </dgm:pt>
    <dgm:pt modelId="{FC262D1D-BC85-4D54-AEDE-BD63EFE107AB}" type="sibTrans" cxnId="{19E17F38-975B-4F3A-A91D-20ABF2A9DB75}">
      <dgm:prSet/>
      <dgm:spPr/>
      <dgm:t>
        <a:bodyPr/>
        <a:lstStyle/>
        <a:p>
          <a:endParaRPr lang="en-US"/>
        </a:p>
      </dgm:t>
    </dgm:pt>
    <dgm:pt modelId="{7A4FE7B4-3707-448E-BA6D-2A7043B760D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smtClean="0"/>
            <a:t>2. Chuẩn bị nội dung ôn tập chương 1</a:t>
          </a:r>
          <a:endParaRPr lang="en-US" sz="2400" b="1"/>
        </a:p>
      </dgm:t>
    </dgm:pt>
    <dgm:pt modelId="{E627431D-B5A0-42C1-AA5E-B7F38B538875}" type="parTrans" cxnId="{455821B1-81AE-4503-A847-2E14E17243BA}">
      <dgm:prSet/>
      <dgm:spPr/>
      <dgm:t>
        <a:bodyPr/>
        <a:lstStyle/>
        <a:p>
          <a:endParaRPr lang="en-US"/>
        </a:p>
      </dgm:t>
    </dgm:pt>
    <dgm:pt modelId="{B95020A7-43D2-42EA-B4EC-347CE3C95E9E}" type="sibTrans" cxnId="{455821B1-81AE-4503-A847-2E14E17243BA}">
      <dgm:prSet/>
      <dgm:spPr/>
      <dgm:t>
        <a:bodyPr/>
        <a:lstStyle/>
        <a:p>
          <a:endParaRPr lang="en-US"/>
        </a:p>
      </dgm:t>
    </dgm:pt>
    <dgm:pt modelId="{BE27D6ED-E5C3-4D97-AFB4-3337E7B1ED2A}" type="pres">
      <dgm:prSet presAssocID="{9251EFDE-479C-428F-A73C-1DCE9CE57875}" presName="rootnode" presStyleCnt="0">
        <dgm:presLayoutVars>
          <dgm:chMax/>
          <dgm:chPref/>
          <dgm:dir/>
          <dgm:animLvl val="lvl"/>
        </dgm:presLayoutVars>
      </dgm:prSet>
      <dgm:spPr/>
    </dgm:pt>
    <dgm:pt modelId="{3BC0AEE5-B0B6-41DA-B9A3-3E830774656E}" type="pres">
      <dgm:prSet presAssocID="{2254529B-65B5-4CBA-9A91-F5ABAF46542D}" presName="composite" presStyleCnt="0"/>
      <dgm:spPr/>
    </dgm:pt>
    <dgm:pt modelId="{F1DF763C-0450-4793-A5A6-A99AE79AF180}" type="pres">
      <dgm:prSet presAssocID="{2254529B-65B5-4CBA-9A91-F5ABAF46542D}" presName="bentUpArrow1" presStyleLbl="alignImgPlace1" presStyleIdx="0" presStyleCnt="1"/>
      <dgm:spPr/>
    </dgm:pt>
    <dgm:pt modelId="{95A09B5C-6844-441A-A440-A94585B08937}" type="pres">
      <dgm:prSet presAssocID="{2254529B-65B5-4CBA-9A91-F5ABAF46542D}" presName="ParentText" presStyleLbl="node1" presStyleIdx="0" presStyleCnt="2" custScaleX="175672" custLinFactNeighborX="47149" custLinFactNeighborY="47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30016-BA52-420D-A172-C69C2FC7E18E}" type="pres">
      <dgm:prSet presAssocID="{2254529B-65B5-4CBA-9A91-F5ABAF46542D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840A6-54AD-48C6-AD52-23C301D030C8}" type="pres">
      <dgm:prSet presAssocID="{FC262D1D-BC85-4D54-AEDE-BD63EFE107AB}" presName="sibTrans" presStyleCnt="0"/>
      <dgm:spPr/>
    </dgm:pt>
    <dgm:pt modelId="{FC451424-4440-4C3B-9DB7-50B58DFC8C85}" type="pres">
      <dgm:prSet presAssocID="{7A4FE7B4-3707-448E-BA6D-2A7043B760D8}" presName="composite" presStyleCnt="0"/>
      <dgm:spPr/>
    </dgm:pt>
    <dgm:pt modelId="{40217E70-D120-46B5-8A07-C76C01FFB6A9}" type="pres">
      <dgm:prSet presAssocID="{7A4FE7B4-3707-448E-BA6D-2A7043B760D8}" presName="ParentText" presStyleLbl="node1" presStyleIdx="1" presStyleCnt="2" custScaleX="185563" custLinFactNeighborX="11258" custLinFactNeighborY="-24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DC5BE-1A23-4AD9-B5D2-73DDCEB509D1}" type="presOf" srcId="{9251EFDE-479C-428F-A73C-1DCE9CE57875}" destId="{BE27D6ED-E5C3-4D97-AFB4-3337E7B1ED2A}" srcOrd="0" destOrd="0" presId="urn:microsoft.com/office/officeart/2005/8/layout/StepDownProcess"/>
    <dgm:cxn modelId="{DD22243F-4619-4AEE-B7A3-28EA0F53A1CD}" type="presOf" srcId="{7A4FE7B4-3707-448E-BA6D-2A7043B760D8}" destId="{40217E70-D120-46B5-8A07-C76C01FFB6A9}" srcOrd="0" destOrd="0" presId="urn:microsoft.com/office/officeart/2005/8/layout/StepDownProcess"/>
    <dgm:cxn modelId="{19E17F38-975B-4F3A-A91D-20ABF2A9DB75}" srcId="{9251EFDE-479C-428F-A73C-1DCE9CE57875}" destId="{2254529B-65B5-4CBA-9A91-F5ABAF46542D}" srcOrd="0" destOrd="0" parTransId="{C902B137-5D50-499A-9FC3-DBC9C69BD9FD}" sibTransId="{FC262D1D-BC85-4D54-AEDE-BD63EFE107AB}"/>
    <dgm:cxn modelId="{455821B1-81AE-4503-A847-2E14E17243BA}" srcId="{9251EFDE-479C-428F-A73C-1DCE9CE57875}" destId="{7A4FE7B4-3707-448E-BA6D-2A7043B760D8}" srcOrd="1" destOrd="0" parTransId="{E627431D-B5A0-42C1-AA5E-B7F38B538875}" sibTransId="{B95020A7-43D2-42EA-B4EC-347CE3C95E9E}"/>
    <dgm:cxn modelId="{7B1548DA-7023-4F2A-B51D-852CAC6E8BD0}" type="presOf" srcId="{2254529B-65B5-4CBA-9A91-F5ABAF46542D}" destId="{95A09B5C-6844-441A-A440-A94585B08937}" srcOrd="0" destOrd="0" presId="urn:microsoft.com/office/officeart/2005/8/layout/StepDownProcess"/>
    <dgm:cxn modelId="{217E9C6F-73CF-45D9-9254-BE7478A62ECB}" type="presParOf" srcId="{BE27D6ED-E5C3-4D97-AFB4-3337E7B1ED2A}" destId="{3BC0AEE5-B0B6-41DA-B9A3-3E830774656E}" srcOrd="0" destOrd="0" presId="urn:microsoft.com/office/officeart/2005/8/layout/StepDownProcess"/>
    <dgm:cxn modelId="{0F5EB29F-01D5-4BB9-8CC4-0916C4EDFE5C}" type="presParOf" srcId="{3BC0AEE5-B0B6-41DA-B9A3-3E830774656E}" destId="{F1DF763C-0450-4793-A5A6-A99AE79AF180}" srcOrd="0" destOrd="0" presId="urn:microsoft.com/office/officeart/2005/8/layout/StepDownProcess"/>
    <dgm:cxn modelId="{A1F4C2A2-813C-49A1-8E64-B498D7DE5A89}" type="presParOf" srcId="{3BC0AEE5-B0B6-41DA-B9A3-3E830774656E}" destId="{95A09B5C-6844-441A-A440-A94585B08937}" srcOrd="1" destOrd="0" presId="urn:microsoft.com/office/officeart/2005/8/layout/StepDownProcess"/>
    <dgm:cxn modelId="{23911F03-83C3-4D14-A38F-6D256272630C}" type="presParOf" srcId="{3BC0AEE5-B0B6-41DA-B9A3-3E830774656E}" destId="{C7F30016-BA52-420D-A172-C69C2FC7E18E}" srcOrd="2" destOrd="0" presId="urn:microsoft.com/office/officeart/2005/8/layout/StepDownProcess"/>
    <dgm:cxn modelId="{30215594-C7B7-47D4-A9F3-E84C5E259449}" type="presParOf" srcId="{BE27D6ED-E5C3-4D97-AFB4-3337E7B1ED2A}" destId="{775840A6-54AD-48C6-AD52-23C301D030C8}" srcOrd="1" destOrd="0" presId="urn:microsoft.com/office/officeart/2005/8/layout/StepDownProcess"/>
    <dgm:cxn modelId="{9787C076-FED5-454B-853B-AA6552442D24}" type="presParOf" srcId="{BE27D6ED-E5C3-4D97-AFB4-3337E7B1ED2A}" destId="{FC451424-4440-4C3B-9DB7-50B58DFC8C85}" srcOrd="2" destOrd="0" presId="urn:microsoft.com/office/officeart/2005/8/layout/StepDownProcess"/>
    <dgm:cxn modelId="{284A0D2C-7CB0-4A65-8CB7-6F8DC14B9356}" type="presParOf" srcId="{FC451424-4440-4C3B-9DB7-50B58DFC8C85}" destId="{40217E70-D120-46B5-8A07-C76C01FFB6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F763C-0450-4793-A5A6-A99AE79AF180}">
      <dsp:nvSpPr>
        <dsp:cNvPr id="0" name=""/>
        <dsp:cNvSpPr/>
      </dsp:nvSpPr>
      <dsp:spPr>
        <a:xfrm rot="5400000">
          <a:off x="1282533" y="1306702"/>
          <a:ext cx="1168604" cy="13304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09B5C-6844-441A-A440-A94585B08937}">
      <dsp:nvSpPr>
        <dsp:cNvPr id="0" name=""/>
        <dsp:cNvSpPr/>
      </dsp:nvSpPr>
      <dsp:spPr>
        <a:xfrm>
          <a:off x="1156133" y="76193"/>
          <a:ext cx="3455893" cy="13770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1. Xem lại kiến thức đã học</a:t>
          </a:r>
          <a:endParaRPr lang="en-US" sz="2400" b="1" kern="1200"/>
        </a:p>
      </dsp:txBody>
      <dsp:txXfrm>
        <a:off x="1223365" y="143425"/>
        <a:ext cx="3321429" cy="1242541"/>
      </dsp:txXfrm>
    </dsp:sp>
    <dsp:sp modelId="{C7F30016-BA52-420D-A172-C69C2FC7E18E}">
      <dsp:nvSpPr>
        <dsp:cNvPr id="0" name=""/>
        <dsp:cNvSpPr/>
      </dsp:nvSpPr>
      <dsp:spPr>
        <a:xfrm>
          <a:off x="2940166" y="142610"/>
          <a:ext cx="1430784" cy="1112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17E70-D120-46B5-8A07-C76C01FFB6A9}">
      <dsp:nvSpPr>
        <dsp:cNvPr id="0" name=""/>
        <dsp:cNvSpPr/>
      </dsp:nvSpPr>
      <dsp:spPr>
        <a:xfrm>
          <a:off x="2438400" y="1524004"/>
          <a:ext cx="3650473" cy="13770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2. Chuẩn bị nội dung ôn tập chương 1</a:t>
          </a:r>
          <a:endParaRPr lang="en-US" sz="2400" b="1" kern="1200"/>
        </a:p>
      </dsp:txBody>
      <dsp:txXfrm>
        <a:off x="2505632" y="1591236"/>
        <a:ext cx="3516009" cy="124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393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3"/>
          <p:cNvSpPr/>
          <p:nvPr/>
        </p:nvSpPr>
        <p:spPr>
          <a:xfrm>
            <a:off x="5690625" y="751550"/>
            <a:ext cx="2702100" cy="3640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4632"/>
            </a:avLst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2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2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81" name="Google Shape;81;p12"/>
          <p:cNvGrpSpPr/>
          <p:nvPr/>
        </p:nvGrpSpPr>
        <p:grpSpPr>
          <a:xfrm>
            <a:off x="759900" y="750444"/>
            <a:ext cx="7957877" cy="3965562"/>
            <a:chOff x="342730" y="751500"/>
            <a:chExt cx="7957877" cy="3965562"/>
          </a:xfrm>
        </p:grpSpPr>
        <p:pic>
          <p:nvPicPr>
            <p:cNvPr id="82" name="Google Shape;82;p12"/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975557" y="4392012"/>
              <a:ext cx="325050" cy="32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2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975558" y="751500"/>
              <a:ext cx="325039" cy="364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2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 rot="-5400000" flipH="1">
              <a:off x="3996617" y="738119"/>
              <a:ext cx="325050" cy="7632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50" y="1047750"/>
            <a:ext cx="3816150" cy="3200399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52400" y="751925"/>
            <a:ext cx="442395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solidFill>
                  <a:schemeClr val="bg1"/>
                </a:solidFill>
                <a:latin typeface="+mj-lt"/>
              </a:rPr>
              <a:t>CÔNG NGHỆ 6</a:t>
            </a:r>
            <a:endParaRPr sz="4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2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838200" y="112198"/>
            <a:ext cx="6868500" cy="5271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latin typeface="+mj-lt"/>
              </a:rPr>
              <a:t>B</a:t>
            </a:r>
            <a:r>
              <a:rPr lang="en" b="1" smtClean="0">
                <a:solidFill>
                  <a:schemeClr val="bg1"/>
                </a:solidFill>
                <a:latin typeface="+mj-lt"/>
              </a:rPr>
              <a:t>4. Địa điểm và vật liệu thực hiện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1047750"/>
            <a:ext cx="6019800" cy="2819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Lên địa điểm thực hiện xây dựng ngôi nhà.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Liệt </a:t>
            </a:r>
            <a:r>
              <a:rPr lang="en-US" sz="2000">
                <a:solidFill>
                  <a:srgbClr val="002060"/>
                </a:solidFill>
              </a:rPr>
              <a:t>kê các dụng cụ, vật liệu cần thiết: bìa cứng, giấy thủ công, que tre, </a:t>
            </a:r>
            <a:r>
              <a:rPr lang="en-US" sz="2000">
                <a:solidFill>
                  <a:srgbClr val="002060"/>
                </a:solidFill>
              </a:rPr>
              <a:t>hộp </a:t>
            </a:r>
            <a:r>
              <a:rPr lang="en-US" sz="2000" smtClean="0">
                <a:solidFill>
                  <a:srgbClr val="002060"/>
                </a:solidFill>
              </a:rPr>
              <a:t>nhựa, mút </a:t>
            </a:r>
            <a:r>
              <a:rPr lang="en-US" sz="2000">
                <a:solidFill>
                  <a:srgbClr val="002060"/>
                </a:solidFill>
              </a:rPr>
              <a:t>xốp, màu nước,...</a:t>
            </a:r>
          </a:p>
          <a:p>
            <a:pPr algn="ctr"/>
            <a:endParaRPr lang="en-US"/>
          </a:p>
        </p:txBody>
      </p:sp>
      <p:pic>
        <p:nvPicPr>
          <p:cNvPr id="11" name="Graphic 7">
            <a:extLst>
              <a:ext uri="{FF2B5EF4-FFF2-40B4-BE49-F238E27FC236}">
                <a16:creationId xmlns="" xmlns:a16="http://schemas.microsoft.com/office/drawing/2014/main" id="{C03D23B8-42A7-4DE8-AFA6-A3C0D0B8B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200" y="1352550"/>
            <a:ext cx="1994992" cy="199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990600" y="47434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bg1"/>
                </a:solidFill>
                <a:latin typeface="+mj-lt"/>
              </a:rPr>
              <a:t>3. Thực hiện dự án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grpSp>
        <p:nvGrpSpPr>
          <p:cNvPr id="223" name="Google Shape;223;p24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224" name="Google Shape;224;p24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2" name="Line Callout 3 1"/>
          <p:cNvSpPr/>
          <p:nvPr/>
        </p:nvSpPr>
        <p:spPr>
          <a:xfrm>
            <a:off x="1066800" y="895350"/>
            <a:ext cx="2133600" cy="2819400"/>
          </a:xfrm>
          <a:prstGeom prst="borderCallout3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>
                <a:solidFill>
                  <a:srgbClr val="002060"/>
                </a:solidFill>
              </a:rPr>
              <a:t>Quy trình lắp ráp mô hình ngôi nhà gồm </a:t>
            </a:r>
            <a:r>
              <a:rPr lang="nl-NL" sz="2000">
                <a:solidFill>
                  <a:srgbClr val="002060"/>
                </a:solidFill>
              </a:rPr>
              <a:t>các </a:t>
            </a:r>
            <a:r>
              <a:rPr lang="nl-NL" sz="2000" smtClean="0">
                <a:solidFill>
                  <a:srgbClr val="002060"/>
                </a:solidFill>
              </a:rPr>
              <a:t>bước nào?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85175"/>
            <a:ext cx="731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chemeClr val="bg1"/>
                </a:solidFill>
              </a:rPr>
              <a:t>Mô hình ngôi nhà được thực hiện theo trình tự chung: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+ Dựng khung nhà;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+ Lắp ráp tường nhà;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+ Dựng các công trình phụ: cầu thang, lối đi,...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+ Thực hiện mô hình các vật dụng chính trong từng khu vực của ngôi nhà;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+ Lắp ráp mô hình các vật dụng vào từng khu vực của ngôi nhà;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+ Lắp ráp một phần mái </a:t>
            </a:r>
            <a:r>
              <a:rPr lang="en-US" sz="1800">
                <a:solidFill>
                  <a:schemeClr val="bg1"/>
                </a:solidFill>
              </a:rPr>
              <a:t>nhà </a:t>
            </a:r>
            <a:endParaRPr lang="en-US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+ </a:t>
            </a:r>
            <a:r>
              <a:rPr lang="en-US" sz="1800">
                <a:solidFill>
                  <a:schemeClr val="bg1"/>
                </a:solidFill>
              </a:rPr>
              <a:t>Tạo hình khung cảnh bên ngoài ngôi nhà;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</a:rPr>
              <a:t>+ Trang trí hoàn thiện mô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" grpId="0" animBg="1"/>
      <p:bldP spid="2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bg1"/>
                </a:solidFill>
                <a:latin typeface="+mj-lt"/>
              </a:rPr>
              <a:t>4. Báo cáo dự án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8" name="Google Shape;248;p2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grpSp>
        <p:nvGrpSpPr>
          <p:cNvPr id="249" name="Google Shape;249;p25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250" name="Google Shape;250;p2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09800" y="819150"/>
            <a:ext cx="41910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smtClean="0">
                <a:solidFill>
                  <a:srgbClr val="002060"/>
                </a:solidFill>
              </a:rPr>
              <a:t>Báo cáo gồm các mục sau:</a:t>
            </a:r>
            <a:endParaRPr lang="en-US" sz="2200" b="1" i="1">
              <a:solidFill>
                <a:srgbClr val="002060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09600" y="1504950"/>
            <a:ext cx="7391400" cy="3352800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Kiến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trúc nhà, ý tưởng bố trí các không gian bên trong nhà,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Cách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sử đụng năng lượng của các đồ dùng trong nhà;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Các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yếu tố thể hiện đặc điểm của ngôi nhà thông minh;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Tự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đánh giá quá trình và kết quả thực hiện, rút kinh nghiệm</a:t>
            </a:r>
            <a:r>
              <a:rPr lang="en-US" sz="200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913850" y="0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bg1"/>
                </a:solidFill>
                <a:latin typeface="+mj-lt"/>
              </a:rPr>
              <a:t>Hướng dẫn về nhà</a:t>
            </a:r>
            <a:endParaRPr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1418259"/>
              </p:ext>
            </p:extLst>
          </p:nvPr>
        </p:nvGraphicFramePr>
        <p:xfrm>
          <a:off x="1447800" y="971550"/>
          <a:ext cx="6096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34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60580" y="2038350"/>
            <a:ext cx="5219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LẮNG NGHE</a:t>
            </a: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CHÀO VÀ HẸN GẶP LẠI</a:t>
            </a:r>
            <a:endParaRPr lang="en-US" sz="2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11" y="2351022"/>
            <a:ext cx="3739436" cy="27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>
            <a:off x="196575" y="226686"/>
            <a:ext cx="358351" cy="298118"/>
            <a:chOff x="1926350" y="995225"/>
            <a:chExt cx="428650" cy="356600"/>
          </a:xfrm>
        </p:grpSpPr>
        <p:sp>
          <p:nvSpPr>
            <p:cNvPr id="96" name="Google Shape;96;p14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143000" y="167385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5088" y="566403"/>
            <a:ext cx="59436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 dirty="0" err="1">
                <a:solidFill>
                  <a:schemeClr val="bg1"/>
                </a:solidFill>
              </a:rPr>
              <a:t>V</a:t>
            </a:r>
            <a:r>
              <a:rPr lang="en-US" sz="1800" i="1" dirty="0" err="1" smtClean="0">
                <a:solidFill>
                  <a:schemeClr val="bg1"/>
                </a:solidFill>
              </a:rPr>
              <a:t>ận</a:t>
            </a:r>
            <a:r>
              <a:rPr lang="en-US" sz="1800" i="1" smtClean="0">
                <a:solidFill>
                  <a:schemeClr val="bg1"/>
                </a:solidFill>
              </a:rPr>
              <a:t> </a:t>
            </a:r>
            <a:r>
              <a:rPr lang="en-US" sz="1800" i="1">
                <a:solidFill>
                  <a:schemeClr val="bg1"/>
                </a:solidFill>
              </a:rPr>
              <a:t>dụng kiến thức hiểu biết của mình để xác định tên của các kiểu nhà trong từng </a:t>
            </a:r>
            <a:r>
              <a:rPr lang="en-US" sz="1800" i="1">
                <a:solidFill>
                  <a:schemeClr val="bg1"/>
                </a:solidFill>
              </a:rPr>
              <a:t>bức </a:t>
            </a:r>
            <a:r>
              <a:rPr lang="en-US" sz="1800" i="1" smtClean="0">
                <a:solidFill>
                  <a:schemeClr val="bg1"/>
                </a:solidFill>
              </a:rPr>
              <a:t>ảnh?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6400800" cy="398029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6200" y="2190750"/>
            <a:ext cx="2133600" cy="5334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</a:rPr>
              <a:t>Nhà ba gian</a:t>
            </a: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38" y="666750"/>
            <a:ext cx="6400800" cy="3980294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715" y="2196582"/>
            <a:ext cx="2133600" cy="5334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Nhà sàn</a:t>
            </a: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54" y="666749"/>
            <a:ext cx="6406483" cy="398029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8715" y="2190750"/>
            <a:ext cx="2133600" cy="5334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Nhà chung cư</a:t>
            </a:r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39" y="666750"/>
            <a:ext cx="6419462" cy="398145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869" y="2196582"/>
            <a:ext cx="2133600" cy="5334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Nhà nổi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833" y="2196582"/>
            <a:ext cx="2133600" cy="5334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Nhà liền kề</a:t>
            </a:r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38" y="666751"/>
            <a:ext cx="6419463" cy="3980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/>
      <p:bldP spid="11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15974" y="20729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428750"/>
            <a:ext cx="4190700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solidFill>
                  <a:schemeClr val="bg1"/>
                </a:solidFill>
                <a:latin typeface="+mj-lt"/>
              </a:rPr>
              <a:t>DỰ ÁN 1</a:t>
            </a:r>
            <a:endParaRPr sz="4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311349"/>
            <a:ext cx="4190700" cy="17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smtClean="0">
                <a:latin typeface="+mj-lt"/>
              </a:rPr>
              <a:t>NGÔI NHÀ CỦA EM</a:t>
            </a:r>
            <a:endParaRPr sz="3200" b="1">
              <a:latin typeface="+mj-lt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00" y="1504950"/>
            <a:ext cx="3148800" cy="2514599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grpSp>
        <p:nvGrpSpPr>
          <p:cNvPr id="7" name="Google Shape;8346;p63"/>
          <p:cNvGrpSpPr/>
          <p:nvPr/>
        </p:nvGrpSpPr>
        <p:grpSpPr>
          <a:xfrm>
            <a:off x="250186" y="1485900"/>
            <a:ext cx="1142874" cy="861483"/>
            <a:chOff x="951975" y="315800"/>
            <a:chExt cx="5860325" cy="49335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Google Shape;8347;p63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348;p63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349;p63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350;p63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grpFill/>
            <a:ln w="38100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51;p63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grpFill/>
            <a:ln w="38100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352;p63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grpFill/>
            <a:ln w="38100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53;p63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grpFill/>
            <a:ln w="38100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54;p63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990600" y="2221681"/>
            <a:ext cx="4648200" cy="9196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bg1"/>
                </a:solidFill>
                <a:latin typeface="+mj-lt"/>
              </a:rPr>
              <a:t>GIỚI THIỆU DỰ ÁN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867400" y="1504950"/>
            <a:ext cx="2468050" cy="23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smtClean="0">
                <a:solidFill>
                  <a:srgbClr val="002060"/>
                </a:solidFill>
                <a:latin typeface="+mj-lt"/>
                <a:ea typeface="Fira Sans Black"/>
                <a:cs typeface="Fira Sans Black"/>
                <a:sym typeface="Fira Sans Black"/>
              </a:rPr>
              <a:t>1</a:t>
            </a:r>
            <a:endParaRPr sz="8000">
              <a:solidFill>
                <a:srgbClr val="002060"/>
              </a:solidFill>
              <a:latin typeface="+mj-lt"/>
              <a:ea typeface="Fira Sans Black"/>
              <a:cs typeface="Fira Sans Black"/>
              <a:sym typeface="Fira Sans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7999" y="1702254"/>
            <a:ext cx="2286000" cy="2286000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332863" y="819150"/>
            <a:ext cx="6400800" cy="37338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000" b="1">
                <a:solidFill>
                  <a:srgbClr val="002060"/>
                </a:solidFill>
              </a:rPr>
              <a:t>I. Giới thiệu dự án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900" smtClean="0">
                <a:solidFill>
                  <a:srgbClr val="002060"/>
                </a:solidFill>
              </a:rPr>
              <a:t>Kiến </a:t>
            </a:r>
            <a:r>
              <a:rPr lang="en-US" sz="1900">
                <a:solidFill>
                  <a:srgbClr val="002060"/>
                </a:solidFill>
              </a:rPr>
              <a:t>trúc sư là người thiết kế chính </a:t>
            </a:r>
            <a:r>
              <a:rPr lang="en-US" sz="1900">
                <a:solidFill>
                  <a:srgbClr val="002060"/>
                </a:solidFill>
              </a:rPr>
              <a:t>của </a:t>
            </a:r>
            <a:r>
              <a:rPr lang="en-US" sz="1900" smtClean="0">
                <a:solidFill>
                  <a:srgbClr val="002060"/>
                </a:solidFill>
              </a:rPr>
              <a:t>ngôi nhà</a:t>
            </a:r>
            <a:r>
              <a:rPr lang="en-US" sz="1900">
                <a:solidFill>
                  <a:srgbClr val="002060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900" smtClean="0">
                <a:solidFill>
                  <a:srgbClr val="002060"/>
                </a:solidFill>
              </a:rPr>
              <a:t>Nhiệm </a:t>
            </a:r>
            <a:r>
              <a:rPr lang="en-US" sz="1900">
                <a:solidFill>
                  <a:srgbClr val="002060"/>
                </a:solidFill>
              </a:rPr>
              <a:t>vụ:</a:t>
            </a:r>
          </a:p>
          <a:p>
            <a:pPr>
              <a:lnSpc>
                <a:spcPct val="200000"/>
              </a:lnSpc>
            </a:pPr>
            <a:r>
              <a:rPr lang="en-US" sz="1900" smtClean="0">
                <a:solidFill>
                  <a:srgbClr val="002060"/>
                </a:solidFill>
              </a:rPr>
              <a:t>+ Lắp </a:t>
            </a:r>
            <a:r>
              <a:rPr lang="en-US" sz="1900">
                <a:solidFill>
                  <a:srgbClr val="002060"/>
                </a:solidFill>
              </a:rPr>
              <a:t>ráp mô hình ngôi nhà từ vật liệu có sẵn;</a:t>
            </a:r>
          </a:p>
          <a:p>
            <a:pPr>
              <a:lnSpc>
                <a:spcPct val="200000"/>
              </a:lnSpc>
            </a:pPr>
            <a:r>
              <a:rPr lang="en-US" sz="1900" smtClean="0">
                <a:solidFill>
                  <a:srgbClr val="002060"/>
                </a:solidFill>
              </a:rPr>
              <a:t>+ Sắp </a:t>
            </a:r>
            <a:r>
              <a:rPr lang="en-US" sz="1900">
                <a:solidFill>
                  <a:srgbClr val="002060"/>
                </a:solidFill>
              </a:rPr>
              <a:t>xếp mô hình các đỏ dùng, thiết bị </a:t>
            </a:r>
            <a:r>
              <a:rPr lang="en-US" sz="1900">
                <a:solidFill>
                  <a:srgbClr val="002060"/>
                </a:solidFill>
              </a:rPr>
              <a:t>chủ </a:t>
            </a:r>
            <a:r>
              <a:rPr lang="en-US" sz="1900" smtClean="0">
                <a:solidFill>
                  <a:srgbClr val="002060"/>
                </a:solidFill>
              </a:rPr>
              <a:t>yếu </a:t>
            </a:r>
            <a:r>
              <a:rPr lang="en-US" sz="1900">
                <a:solidFill>
                  <a:srgbClr val="002060"/>
                </a:solidFill>
              </a:rPr>
              <a:t>ở từng khu vực trong ngôi nhà.</a:t>
            </a:r>
            <a:endParaRPr lang="en-US" sz="19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913850" y="0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rgbClr val="FF0000"/>
                </a:solidFill>
                <a:latin typeface="+mj-lt"/>
              </a:rPr>
              <a:t>2. Xây dựng kế hoạch</a:t>
            </a:r>
            <a:endParaRPr sz="3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112395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000" b="1" i="1" smtClean="0">
                <a:solidFill>
                  <a:srgbClr val="002060"/>
                </a:solidFill>
              </a:rPr>
              <a:t>Kế </a:t>
            </a:r>
            <a:r>
              <a:rPr lang="nl-NL" sz="2000" b="1" i="1">
                <a:solidFill>
                  <a:srgbClr val="002060"/>
                </a:solidFill>
              </a:rPr>
              <a:t>hoạch xây dựng dự án bao gồm một số mục chính: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B1: Công </a:t>
            </a:r>
            <a:r>
              <a:rPr lang="nl-NL" sz="2000" b="1" i="1">
                <a:solidFill>
                  <a:srgbClr val="002060"/>
                </a:solidFill>
              </a:rPr>
              <a:t>việc cần làm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B2: Thời </a:t>
            </a:r>
            <a:r>
              <a:rPr lang="nl-NL" sz="2000" b="1" i="1">
                <a:solidFill>
                  <a:srgbClr val="002060"/>
                </a:solidFill>
              </a:rPr>
              <a:t>gian thực hiện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B3: Người </a:t>
            </a:r>
            <a:r>
              <a:rPr lang="nl-NL" sz="2000" b="1" i="1">
                <a:solidFill>
                  <a:srgbClr val="002060"/>
                </a:solidFill>
              </a:rPr>
              <a:t>thực hiện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B4: Địa </a:t>
            </a:r>
            <a:r>
              <a:rPr lang="nl-NL" sz="2000" b="1" i="1">
                <a:solidFill>
                  <a:srgbClr val="002060"/>
                </a:solidFill>
              </a:rPr>
              <a:t>điểm tiến hành</a:t>
            </a:r>
            <a:endParaRPr lang="en-US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E8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762000" y="-30111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+mj-lt"/>
              </a:rPr>
              <a:t>B1. </a:t>
            </a:r>
            <a:r>
              <a:rPr lang="nl-NL" sz="2400" b="1" i="1">
                <a:solidFill>
                  <a:srgbClr val="FF0000"/>
                </a:solidFill>
                <a:latin typeface="+mj-lt"/>
              </a:rPr>
              <a:t>Công việc </a:t>
            </a:r>
            <a:r>
              <a:rPr lang="nl-NL" sz="2400" b="1" i="1">
                <a:solidFill>
                  <a:srgbClr val="FF0000"/>
                </a:solidFill>
                <a:latin typeface="+mj-lt"/>
              </a:rPr>
              <a:t>cần </a:t>
            </a:r>
            <a:r>
              <a:rPr lang="nl-NL" sz="2400" b="1" i="1" smtClean="0">
                <a:solidFill>
                  <a:srgbClr val="FF0000"/>
                </a:solidFill>
                <a:latin typeface="+mj-lt"/>
              </a:rPr>
              <a:t>làm</a:t>
            </a:r>
            <a:endParaRPr sz="2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762000" y="971550"/>
            <a:ext cx="3048000" cy="22098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Theo em, để làm được ngôi nhà cần có những công việc nào?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762000" y="742950"/>
            <a:ext cx="7620000" cy="365760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Thống </a:t>
            </a:r>
            <a:r>
              <a:rPr lang="en-US" sz="1800">
                <a:solidFill>
                  <a:srgbClr val="002060"/>
                </a:solidFill>
              </a:rPr>
              <a:t>nhất kiểu kiến trúc, phân chia không gian bên trong ngôi nhà, các đồ dùng, thiết bị cân </a:t>
            </a:r>
            <a:r>
              <a:rPr lang="en-US" sz="1800">
                <a:solidFill>
                  <a:srgbClr val="002060"/>
                </a:solidFill>
              </a:rPr>
              <a:t>thực </a:t>
            </a:r>
            <a:r>
              <a:rPr lang="en-US" sz="1800" smtClean="0">
                <a:solidFill>
                  <a:srgbClr val="002060"/>
                </a:solidFill>
              </a:rPr>
              <a:t>hiện.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Vẽ </a:t>
            </a:r>
            <a:r>
              <a:rPr lang="en-US" sz="1800">
                <a:solidFill>
                  <a:srgbClr val="002060"/>
                </a:solidFill>
              </a:rPr>
              <a:t>phác thảo cấu trúc của </a:t>
            </a:r>
            <a:r>
              <a:rPr lang="en-US" sz="1800">
                <a:solidFill>
                  <a:srgbClr val="002060"/>
                </a:solidFill>
              </a:rPr>
              <a:t>ngôi </a:t>
            </a:r>
            <a:r>
              <a:rPr lang="en-US" sz="1800" smtClean="0">
                <a:solidFill>
                  <a:srgbClr val="002060"/>
                </a:solidFill>
              </a:rPr>
              <a:t>nhà</a:t>
            </a:r>
            <a:endParaRPr lang="en-US" sz="1800" b="1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Tính </a:t>
            </a:r>
            <a:r>
              <a:rPr lang="en-US" sz="1800">
                <a:solidFill>
                  <a:srgbClr val="002060"/>
                </a:solidFill>
              </a:rPr>
              <a:t>toán kích thước ngôi nhà, lắp ráp nhà, </a:t>
            </a:r>
            <a:r>
              <a:rPr lang="en-US" sz="1800">
                <a:solidFill>
                  <a:srgbClr val="002060"/>
                </a:solidFill>
              </a:rPr>
              <a:t>lắp </a:t>
            </a:r>
            <a:r>
              <a:rPr lang="en-US" sz="1800" smtClean="0">
                <a:solidFill>
                  <a:srgbClr val="002060"/>
                </a:solidFill>
              </a:rPr>
              <a:t>ráp các </a:t>
            </a:r>
            <a:r>
              <a:rPr lang="en-US" sz="1800">
                <a:solidFill>
                  <a:srgbClr val="002060"/>
                </a:solidFill>
              </a:rPr>
              <a:t>đồ dùng trong từng khu vực, lắp ráp các công trình phụ bên ngoài </a:t>
            </a:r>
            <a:r>
              <a:rPr lang="en-US" sz="1800">
                <a:solidFill>
                  <a:srgbClr val="002060"/>
                </a:solidFill>
              </a:rPr>
              <a:t>nhà</a:t>
            </a:r>
            <a:r>
              <a:rPr lang="en-US" sz="1800" smtClean="0">
                <a:solidFill>
                  <a:srgbClr val="002060"/>
                </a:solidFill>
              </a:rPr>
              <a:t>;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81" name="Google Shape;181;p2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82" y="1428750"/>
            <a:ext cx="2702100" cy="2743200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sp>
        <p:nvSpPr>
          <p:cNvPr id="16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762000" y="15069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+mj-lt"/>
              </a:rPr>
              <a:t> B2. </a:t>
            </a:r>
            <a:r>
              <a:rPr lang="nl-NL" sz="2400" b="1" i="1" smtClean="0">
                <a:solidFill>
                  <a:schemeClr val="bg1"/>
                </a:solidFill>
                <a:latin typeface="+mj-lt"/>
              </a:rPr>
              <a:t>Thời gian thực hiện</a:t>
            </a:r>
            <a:endParaRPr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68030" y="666750"/>
            <a:ext cx="2475169" cy="2150317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Làm thế nào để tính được thời gian thực hiện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199" y="1657350"/>
            <a:ext cx="2819401" cy="2590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Cần xác định được từng việc và </a:t>
            </a:r>
            <a:r>
              <a:rPr lang="en-US" sz="2000">
                <a:solidFill>
                  <a:srgbClr val="002060"/>
                </a:solidFill>
              </a:rPr>
              <a:t>các mốc thời gian cho từng công việc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743199" y="971550"/>
            <a:ext cx="990601" cy="533400"/>
          </a:xfrm>
          <a:prstGeom prst="curvedDown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762000" y="155052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bg1"/>
                </a:solidFill>
              </a:rPr>
              <a:t> B3. Người thực hiện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1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1657350"/>
            <a:ext cx="1853833" cy="2720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246" y="1441906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Phân công nhiệm </a:t>
            </a:r>
            <a:r>
              <a:rPr lang="en-US" sz="2200">
                <a:solidFill>
                  <a:schemeClr val="bg1"/>
                </a:solidFill>
              </a:rPr>
              <a:t>vụ </a:t>
            </a:r>
            <a:r>
              <a:rPr lang="en-US" sz="2200" smtClean="0">
                <a:solidFill>
                  <a:schemeClr val="bg1"/>
                </a:solidFill>
              </a:rPr>
              <a:t>cụ thể cho </a:t>
            </a:r>
            <a:r>
              <a:rPr lang="en-US" sz="2200">
                <a:solidFill>
                  <a:schemeClr val="bg1"/>
                </a:solidFill>
              </a:rPr>
              <a:t>các thành viên trong nhóm</a:t>
            </a:r>
            <a:endParaRPr lang="en-US" sz="2200">
              <a:solidFill>
                <a:schemeClr val="bg1"/>
              </a:solidFill>
            </a:endParaRPr>
          </a:p>
        </p:txBody>
      </p:sp>
      <p:grpSp>
        <p:nvGrpSpPr>
          <p:cNvPr id="23" name="Google Shape;8651;p64"/>
          <p:cNvGrpSpPr/>
          <p:nvPr/>
        </p:nvGrpSpPr>
        <p:grpSpPr>
          <a:xfrm>
            <a:off x="2246423" y="2246805"/>
            <a:ext cx="4571937" cy="2362200"/>
            <a:chOff x="2658741" y="4097347"/>
            <a:chExt cx="1304609" cy="294074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24" name="Google Shape;8652;p64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  <a:grpFill/>
          </p:grpSpPr>
          <p:sp>
            <p:nvSpPr>
              <p:cNvPr id="37" name="Google Shape;8653;p64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654;p64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8655;p64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  <a:grpFill/>
          </p:grpSpPr>
          <p:sp>
            <p:nvSpPr>
              <p:cNvPr id="35" name="Google Shape;8656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657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8658;p64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  <a:grpFill/>
          </p:grpSpPr>
          <p:sp>
            <p:nvSpPr>
              <p:cNvPr id="33" name="Google Shape;8659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660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8661;p64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  <a:grpFill/>
          </p:grpSpPr>
          <p:sp>
            <p:nvSpPr>
              <p:cNvPr id="31" name="Google Shape;8662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663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8664;p64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  <a:grpFill/>
          </p:grpSpPr>
          <p:sp>
            <p:nvSpPr>
              <p:cNvPr id="29" name="Google Shape;8665;p64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666;p64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0" grpId="0"/>
    </p:bldLst>
  </p:timing>
</p:sld>
</file>

<file path=ppt/theme/theme1.xml><?xml version="1.0" encoding="utf-8"?>
<a:theme xmlns:a="http://schemas.openxmlformats.org/drawingml/2006/main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561</Words>
  <Application>Microsoft Office PowerPoint</Application>
  <PresentationFormat>On-screen Show (16:9)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Fira Sans SemiBold</vt:lpstr>
      <vt:lpstr>Fira Sans Light</vt:lpstr>
      <vt:lpstr>Fira Sans Black</vt:lpstr>
      <vt:lpstr>Wingdings</vt:lpstr>
      <vt:lpstr>Leontes template</vt:lpstr>
      <vt:lpstr>CÔNG NGHỆ 6</vt:lpstr>
      <vt:lpstr>Khởi động</vt:lpstr>
      <vt:lpstr>DỰ ÁN 1</vt:lpstr>
      <vt:lpstr>GIỚI THIỆU DỰ ÁN</vt:lpstr>
      <vt:lpstr>PowerPoint Presentation</vt:lpstr>
      <vt:lpstr>2. Xây dựng kế hoạch</vt:lpstr>
      <vt:lpstr>B1. Công việc cần làm</vt:lpstr>
      <vt:lpstr> B2. Thời gian thực hiện</vt:lpstr>
      <vt:lpstr> B3. Người thực hiện</vt:lpstr>
      <vt:lpstr>B4. Địa điểm và vật liệu thực hiện</vt:lpstr>
      <vt:lpstr>3. Thực hiện dự án</vt:lpstr>
      <vt:lpstr>4. Báo cáo dự án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HDLAPTOP</cp:lastModifiedBy>
  <cp:revision>13</cp:revision>
  <dcterms:modified xsi:type="dcterms:W3CDTF">2021-08-13T09:59:42Z</dcterms:modified>
</cp:coreProperties>
</file>