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76" r:id="rId4"/>
    <p:sldId id="377" r:id="rId5"/>
    <p:sldId id="378" r:id="rId6"/>
    <p:sldId id="269" r:id="rId7"/>
    <p:sldId id="379" r:id="rId8"/>
    <p:sldId id="380" r:id="rId9"/>
    <p:sldId id="381" r:id="rId10"/>
    <p:sldId id="382" r:id="rId11"/>
    <p:sldId id="383" r:id="rId12"/>
    <p:sldId id="384" r:id="rId13"/>
    <p:sldId id="359" r:id="rId14"/>
    <p:sldId id="360" r:id="rId15"/>
    <p:sldId id="361" r:id="rId16"/>
    <p:sldId id="385" r:id="rId17"/>
    <p:sldId id="386" r:id="rId18"/>
    <p:sldId id="389" r:id="rId19"/>
    <p:sldId id="387" r:id="rId20"/>
    <p:sldId id="390" r:id="rId21"/>
    <p:sldId id="394" r:id="rId22"/>
    <p:sldId id="391" r:id="rId23"/>
    <p:sldId id="392" r:id="rId24"/>
    <p:sldId id="393" r:id="rId25"/>
    <p:sldId id="368" r:id="rId26"/>
    <p:sldId id="369" r:id="rId27"/>
    <p:sldId id="395" r:id="rId28"/>
    <p:sldId id="396" r:id="rId29"/>
    <p:sldId id="397" r:id="rId30"/>
    <p:sldId id="398" r:id="rId31"/>
    <p:sldId id="399" r:id="rId32"/>
    <p:sldId id="400" r:id="rId33"/>
    <p:sldId id="401" r:id="rId34"/>
    <p:sldId id="402" r:id="rId35"/>
    <p:sldId id="403" r:id="rId36"/>
    <p:sldId id="405" r:id="rId37"/>
    <p:sldId id="406" r:id="rId38"/>
    <p:sldId id="407" r:id="rId39"/>
    <p:sldId id="313" r:id="rId40"/>
    <p:sldId id="340" r:id="rId41"/>
    <p:sldId id="408" r:id="rId42"/>
    <p:sldId id="374" r:id="rId43"/>
    <p:sldId id="276" r:id="rId44"/>
    <p:sldId id="40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98" autoAdjust="0"/>
    <p:restoredTop sz="94660"/>
  </p:normalViewPr>
  <p:slideViewPr>
    <p:cSldViewPr snapToGrid="0">
      <p:cViewPr varScale="1">
        <p:scale>
          <a:sx n="70" d="100"/>
          <a:sy n="70" d="100"/>
        </p:scale>
        <p:origin x="72" y="4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7/4/2023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7079" y="108215"/>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41406" y="668215"/>
            <a:ext cx="5901132" cy="6005147"/>
          </a:xfrm>
          <a:prstGeom prst="rect">
            <a:avLst/>
          </a:prstGeom>
        </p:spPr>
      </p:pic>
      <p:pic>
        <p:nvPicPr>
          <p:cNvPr id="5" name="Picture 4"/>
          <p:cNvPicPr>
            <a:picLocks noChangeAspect="1"/>
          </p:cNvPicPr>
          <p:nvPr/>
        </p:nvPicPr>
        <p:blipFill>
          <a:blip r:embed="rId4"/>
          <a:stretch>
            <a:fillRect/>
          </a:stretch>
        </p:blipFill>
        <p:spPr>
          <a:xfrm>
            <a:off x="6339253" y="668214"/>
            <a:ext cx="5758962" cy="5890847"/>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7021" y="163639"/>
            <a:ext cx="4109421" cy="4832092"/>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Dựa và Hình 7.4. Hãy cho biết:</a:t>
            </a:r>
          </a:p>
          <a:p>
            <a:r>
              <a:rPr lang="vi-VN" sz="2800" b="1">
                <a:latin typeface="Times New Roman" panose="02020603050405020304" pitchFamily="18" charset="0"/>
                <a:cs typeface="Times New Roman" panose="02020603050405020304" pitchFamily="18" charset="0"/>
              </a:rPr>
              <a:t>1.Chiều răng của lưỡi cưa được lắp như thế nào trong khung cưa?</a:t>
            </a:r>
          </a:p>
          <a:p>
            <a:r>
              <a:rPr lang="vi-VN" sz="2800" b="1">
                <a:latin typeface="Times New Roman" panose="02020603050405020304" pitchFamily="18" charset="0"/>
                <a:cs typeface="Times New Roman" panose="02020603050405020304" pitchFamily="18" charset="0"/>
              </a:rPr>
              <a:t>2. Trong hai động tác đẩy cưa và kéo cưa thì động tác nào thực hiện cắt kim loại?</a:t>
            </a:r>
          </a:p>
          <a:p>
            <a:r>
              <a:rPr lang="vi-VN" sz="2800" b="1">
                <a:latin typeface="Times New Roman" panose="02020603050405020304" pitchFamily="18" charset="0"/>
                <a:cs typeface="Times New Roman" panose="02020603050405020304" pitchFamily="18" charset="0"/>
              </a:rPr>
              <a:t>3. Nêu quy trình cắt kim loại bằng cưa tay.</a:t>
            </a:r>
          </a:p>
        </p:txBody>
      </p:sp>
      <p:pic>
        <p:nvPicPr>
          <p:cNvPr id="5" name="Picture 4"/>
          <p:cNvPicPr>
            <a:picLocks noChangeAspect="1"/>
          </p:cNvPicPr>
          <p:nvPr/>
        </p:nvPicPr>
        <p:blipFill>
          <a:blip r:embed="rId2"/>
          <a:stretch>
            <a:fillRect/>
          </a:stretch>
        </p:blipFill>
        <p:spPr>
          <a:xfrm>
            <a:off x="296151" y="163638"/>
            <a:ext cx="7470870" cy="5806855"/>
          </a:xfrm>
          <a:prstGeom prst="rect">
            <a:avLst/>
          </a:prstGeom>
        </p:spPr>
      </p:pic>
      <p:sp>
        <p:nvSpPr>
          <p:cNvPr id="8" name="TextBox 7"/>
          <p:cNvSpPr txBox="1"/>
          <p:nvPr/>
        </p:nvSpPr>
        <p:spPr>
          <a:xfrm>
            <a:off x="376517" y="6368102"/>
            <a:ext cx="6508377" cy="430887"/>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7.4. Quy trình cắt kim loại bằng cưa</a:t>
            </a:r>
          </a:p>
        </p:txBody>
      </p:sp>
    </p:spTree>
    <p:extLst>
      <p:ext uri="{BB962C8B-B14F-4D97-AF65-F5344CB8AC3E}">
        <p14:creationId xmlns:p14="http://schemas.microsoft.com/office/powerpoint/2010/main" val="232519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6415" y="163639"/>
            <a:ext cx="4260028" cy="2554545"/>
          </a:xfrm>
          <a:prstGeom prst="rect">
            <a:avLst/>
          </a:prstGeom>
        </p:spPr>
        <p:txBody>
          <a:bodyPr wrap="square">
            <a:spAutoFit/>
          </a:bodyPr>
          <a:lstStyle/>
          <a:p>
            <a:r>
              <a:rPr lang="vi-VN" sz="2000" b="1">
                <a:latin typeface="Times New Roman" panose="02020603050405020304" pitchFamily="18" charset="0"/>
                <a:cs typeface="Times New Roman" panose="02020603050405020304" pitchFamily="18" charset="0"/>
              </a:rPr>
              <a:t>Dựa và Hình 7.4. Hãy cho biết:</a:t>
            </a:r>
          </a:p>
          <a:p>
            <a:r>
              <a:rPr lang="vi-VN" sz="2000" b="1">
                <a:latin typeface="Times New Roman" panose="02020603050405020304" pitchFamily="18" charset="0"/>
                <a:cs typeface="Times New Roman" panose="02020603050405020304" pitchFamily="18" charset="0"/>
              </a:rPr>
              <a:t>1.Chiều răng của lưỡi cưa được lắp như thế nào trong khung cưa?</a:t>
            </a:r>
          </a:p>
          <a:p>
            <a:r>
              <a:rPr lang="vi-VN" sz="2000" b="1">
                <a:latin typeface="Times New Roman" panose="02020603050405020304" pitchFamily="18" charset="0"/>
                <a:cs typeface="Times New Roman" panose="02020603050405020304" pitchFamily="18" charset="0"/>
              </a:rPr>
              <a:t>2. Trong hai động tác đẩy cưa và kéo cưa thì động tác nào thực hiện cắt kim loại?</a:t>
            </a:r>
          </a:p>
          <a:p>
            <a:r>
              <a:rPr lang="vi-VN" sz="2000" b="1">
                <a:latin typeface="Times New Roman" panose="02020603050405020304" pitchFamily="18" charset="0"/>
                <a:cs typeface="Times New Roman" panose="02020603050405020304" pitchFamily="18" charset="0"/>
              </a:rPr>
              <a:t>3. Nêu quy trình cắt kim loại bằng cưa tay.</a:t>
            </a:r>
          </a:p>
        </p:txBody>
      </p:sp>
      <p:pic>
        <p:nvPicPr>
          <p:cNvPr id="5" name="Picture 4"/>
          <p:cNvPicPr>
            <a:picLocks noChangeAspect="1"/>
          </p:cNvPicPr>
          <p:nvPr/>
        </p:nvPicPr>
        <p:blipFill>
          <a:blip r:embed="rId2"/>
          <a:stretch>
            <a:fillRect/>
          </a:stretch>
        </p:blipFill>
        <p:spPr>
          <a:xfrm>
            <a:off x="145544" y="163640"/>
            <a:ext cx="7470870" cy="1987889"/>
          </a:xfrm>
          <a:prstGeom prst="rect">
            <a:avLst/>
          </a:prstGeom>
        </p:spPr>
      </p:pic>
      <p:sp>
        <p:nvSpPr>
          <p:cNvPr id="8" name="TextBox 7"/>
          <p:cNvSpPr txBox="1"/>
          <p:nvPr/>
        </p:nvSpPr>
        <p:spPr>
          <a:xfrm>
            <a:off x="852700" y="2192795"/>
            <a:ext cx="6508377" cy="430887"/>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7.4. Quy trình cắt kim loại bằng cưa</a:t>
            </a:r>
          </a:p>
        </p:txBody>
      </p:sp>
      <p:sp>
        <p:nvSpPr>
          <p:cNvPr id="2" name="Rectangle 1"/>
          <p:cNvSpPr/>
          <p:nvPr/>
        </p:nvSpPr>
        <p:spPr>
          <a:xfrm>
            <a:off x="145544" y="2623682"/>
            <a:ext cx="11736593" cy="3970318"/>
          </a:xfrm>
          <a:prstGeom prst="rect">
            <a:avLst/>
          </a:prstGeom>
        </p:spPr>
        <p:txBody>
          <a:bodyPr wrap="square">
            <a:spAutoFit/>
          </a:bodyPr>
          <a:lstStyle/>
          <a:p>
            <a:r>
              <a:rPr lang="vi-VN">
                <a:solidFill>
                  <a:srgbClr val="FF0000"/>
                </a:solidFill>
                <a:latin typeface="Times New Roman" panose="02020603050405020304" pitchFamily="18" charset="0"/>
                <a:cs typeface="Times New Roman" panose="02020603050405020304" pitchFamily="18" charset="0"/>
              </a:rPr>
              <a:t>1.Khi lắp lưỡi cưa phải lắp để răng cưa ngược hướng với tay nắm.</a:t>
            </a:r>
          </a:p>
          <a:p>
            <a:r>
              <a:rPr lang="vi-VN">
                <a:solidFill>
                  <a:srgbClr val="FF0000"/>
                </a:solidFill>
                <a:latin typeface="Times New Roman" panose="02020603050405020304" pitchFamily="18" charset="0"/>
                <a:cs typeface="Times New Roman" panose="02020603050405020304" pitchFamily="18" charset="0"/>
              </a:rPr>
              <a:t>2. Động tác đẩy cưa thực hiện cắt kim loại.</a:t>
            </a:r>
          </a:p>
          <a:p>
            <a:r>
              <a:rPr lang="vi-VN">
                <a:solidFill>
                  <a:srgbClr val="FF0000"/>
                </a:solidFill>
                <a:latin typeface="Times New Roman" panose="02020603050405020304" pitchFamily="18" charset="0"/>
                <a:cs typeface="Times New Roman" panose="02020603050405020304" pitchFamily="18" charset="0"/>
              </a:rPr>
              <a:t>3. Bước 1. Lấy dấu</a:t>
            </a:r>
          </a:p>
          <a:p>
            <a:r>
              <a:rPr lang="vi-VN">
                <a:solidFill>
                  <a:srgbClr val="FF0000"/>
                </a:solidFill>
                <a:latin typeface="Times New Roman" panose="02020603050405020304" pitchFamily="18" charset="0"/>
                <a:cs typeface="Times New Roman" panose="02020603050405020304" pitchFamily="18" charset="0"/>
              </a:rPr>
              <a:t>Dùng mũi vạch dấu và thước để đánh dấu vị trí cần cắt lên phôi.</a:t>
            </a:r>
          </a:p>
          <a:p>
            <a:r>
              <a:rPr lang="vi-VN">
                <a:solidFill>
                  <a:srgbClr val="FF0000"/>
                </a:solidFill>
                <a:latin typeface="Times New Roman" panose="02020603050405020304" pitchFamily="18" charset="0"/>
                <a:cs typeface="Times New Roman" panose="02020603050405020304" pitchFamily="18" charset="0"/>
              </a:rPr>
              <a:t>Bước 2. Kiểm tra lưỡi cưa</a:t>
            </a:r>
          </a:p>
          <a:p>
            <a:r>
              <a:rPr lang="vi-VN">
                <a:solidFill>
                  <a:srgbClr val="FF0000"/>
                </a:solidFill>
                <a:latin typeface="Times New Roman" panose="02020603050405020304" pitchFamily="18" charset="0"/>
                <a:cs typeface="Times New Roman" panose="02020603050405020304" pitchFamily="18" charset="0"/>
              </a:rPr>
              <a:t>Kiểm tra lưỡi cưa được lắp đúng chiều cắt (ngược hướng với tay nắm) và còn sắc.</a:t>
            </a:r>
          </a:p>
          <a:p>
            <a:r>
              <a:rPr lang="vi-VN">
                <a:solidFill>
                  <a:srgbClr val="FF0000"/>
                </a:solidFill>
                <a:latin typeface="Times New Roman" panose="02020603050405020304" pitchFamily="18" charset="0"/>
                <a:cs typeface="Times New Roman" panose="02020603050405020304" pitchFamily="18" charset="0"/>
              </a:rPr>
              <a:t>Bước 3. Kẹp phôi</a:t>
            </a:r>
          </a:p>
          <a:p>
            <a:r>
              <a:rPr lang="vi-VN">
                <a:solidFill>
                  <a:srgbClr val="FF0000"/>
                </a:solidFill>
                <a:latin typeface="Times New Roman" panose="02020603050405020304" pitchFamily="18" charset="0"/>
                <a:cs typeface="Times New Roman" panose="02020603050405020304" pitchFamily="18" charset="0"/>
              </a:rPr>
              <a:t>Kẹp chặt phôi trên ê tô, vị trí vạch dấu cách mặt bên của ê tô khoảng 20-30 mm.</a:t>
            </a:r>
          </a:p>
          <a:p>
            <a:r>
              <a:rPr lang="vi-VN">
                <a:solidFill>
                  <a:srgbClr val="FF0000"/>
                </a:solidFill>
                <a:latin typeface="Times New Roman" panose="02020603050405020304" pitchFamily="18" charset="0"/>
                <a:cs typeface="Times New Roman" panose="02020603050405020304" pitchFamily="18" charset="0"/>
              </a:rPr>
              <a:t>Bước 4. Thao tác cưa</a:t>
            </a:r>
          </a:p>
          <a:p>
            <a:r>
              <a:rPr lang="vi-VN">
                <a:solidFill>
                  <a:srgbClr val="FF0000"/>
                </a:solidFill>
                <a:latin typeface="Times New Roman" panose="02020603050405020304" pitchFamily="18" charset="0"/>
                <a:cs typeface="Times New Roman" panose="02020603050405020304" pitchFamily="18" charset="0"/>
              </a:rPr>
              <a:t>Dùng tay thuận đẩy cưa đi với tốc độ từ từ theo phương nằm ngang, tay còn lại vừa ấn vừa đẩy đầu cưa, đồng thời mắt nhìn theo đường vạch dấu dễ điều khiển lưỡi cưa đi chính xác. Khi kéo cưa về, tay thuận kéo cưa về với tốc độ nhanh hơn lúc đẩy, tay còn lại không ấn.</a:t>
            </a:r>
          </a:p>
          <a:p>
            <a:r>
              <a:rPr lang="vi-VN">
                <a:solidFill>
                  <a:srgbClr val="FF0000"/>
                </a:solidFill>
                <a:latin typeface="Times New Roman" panose="02020603050405020304" pitchFamily="18" charset="0"/>
                <a:cs typeface="Times New Roman" panose="02020603050405020304" pitchFamily="18" charset="0"/>
              </a:rPr>
              <a:t>Trong suốt quá trình cưa phải giữ cho khung của luôn ở vị trí thăng bằng, ổn định, không nghiêng ngả, quá trình đẩy cưa đi và kéo cưa về phải nhịp nhàng.</a:t>
            </a:r>
          </a:p>
        </p:txBody>
      </p:sp>
    </p:spTree>
    <p:extLst>
      <p:ext uri="{BB962C8B-B14F-4D97-AF65-F5344CB8AC3E}">
        <p14:creationId xmlns:p14="http://schemas.microsoft.com/office/powerpoint/2010/main" val="27895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1000"/>
                                        <p:tgtEl>
                                          <p:spTgt spid="2">
                                            <p:txEl>
                                              <p:pRg st="10" end="10"/>
                                            </p:txEl>
                                          </p:spTgt>
                                        </p:tgtEl>
                                      </p:cBhvr>
                                    </p:animEffect>
                                    <p:anim calcmode="lin" valueType="num">
                                      <p:cBhvr>
                                        <p:cTn id="5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8" y="607505"/>
            <a:ext cx="11582400" cy="569386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I.Cắt kim loại bằng cưa tay</a:t>
            </a:r>
          </a:p>
          <a:p>
            <a:r>
              <a:rPr lang="en-US" sz="2400" b="1">
                <a:latin typeface="Times New Roman" panose="02020603050405020304" pitchFamily="18" charset="0"/>
                <a:cs typeface="Times New Roman" panose="02020603050405020304" pitchFamily="18" charset="0"/>
              </a:rPr>
              <a:t>3.Quy trình thực hiện các thao tác cắt kim loại bằng cưa tay </a:t>
            </a:r>
          </a:p>
          <a:p>
            <a:r>
              <a:rPr lang="en-US" sz="2400" b="1">
                <a:latin typeface="Times New Roman" panose="02020603050405020304" pitchFamily="18" charset="0"/>
                <a:cs typeface="Times New Roman" panose="02020603050405020304" pitchFamily="18" charset="0"/>
              </a:rPr>
              <a:t>Bước 1. Lấy dấu</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Dùng mũi vạch dấu và thước để đánh dấu vị trí cần cắt lên phôi.</a:t>
            </a:r>
          </a:p>
          <a:p>
            <a:r>
              <a:rPr lang="en-US" sz="2400" b="1">
                <a:latin typeface="Times New Roman" panose="02020603050405020304" pitchFamily="18" charset="0"/>
                <a:cs typeface="Times New Roman" panose="02020603050405020304" pitchFamily="18" charset="0"/>
              </a:rPr>
              <a:t>Bước 2. Kiểm tra lưỡi cưa</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Kiểm tra lưỡi cưa được lắp đúng chiều cắt (ngược hướng với tay nắm) và còn sắc.</a:t>
            </a:r>
          </a:p>
          <a:p>
            <a:r>
              <a:rPr lang="en-US" sz="2400" b="1">
                <a:latin typeface="Times New Roman" panose="02020603050405020304" pitchFamily="18" charset="0"/>
                <a:cs typeface="Times New Roman" panose="02020603050405020304" pitchFamily="18" charset="0"/>
              </a:rPr>
              <a:t>Bước 3. Kẹp phôi</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Kẹp chặt phôi trên ê tô, vị trí vạch dấu cách mặt bên của ê tô khoảng 20-30 mm.</a:t>
            </a:r>
          </a:p>
          <a:p>
            <a:r>
              <a:rPr lang="en-US" sz="2400" b="1">
                <a:latin typeface="Times New Roman" panose="02020603050405020304" pitchFamily="18" charset="0"/>
                <a:cs typeface="Times New Roman" panose="02020603050405020304" pitchFamily="18" charset="0"/>
              </a:rPr>
              <a:t>Bước 4. Thao tác cưa</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Dùng tay thuận đẩy cưa đi với tốc độ từ từ theo phương nằm ngang, tay còn lại vừa ấn vừa đẩy đầu cưa, đồng thời mắt nhìn theo đường vạch dấu dễ điều khiển lưỡi cưa đi chính xác. Khi kéo cưa về, tay thuận kéo cưa về với tốc độ nhanh hơn lúc đẩy, tay còn lại không ấn.</a:t>
            </a:r>
          </a:p>
          <a:p>
            <a:r>
              <a:rPr lang="en-US" sz="2400">
                <a:latin typeface="Times New Roman" panose="02020603050405020304" pitchFamily="18" charset="0"/>
                <a:cs typeface="Times New Roman" panose="02020603050405020304" pitchFamily="18" charset="0"/>
              </a:rPr>
              <a:t>Trong suốt quá trình cưa phải giữ cho khung của luôn ở vị trí thăng bằng, ổn định, không nghiêng ngả, quá trình đẩy cưa đi và kéo cưa về phải nhịp nhàng.</a:t>
            </a:r>
          </a:p>
          <a:p>
            <a:r>
              <a:rPr lang="en-US" sz="2400">
                <a:latin typeface="Times New Roman" panose="02020603050405020304" pitchFamily="18" charset="0"/>
                <a:cs typeface="Times New Roman" panose="02020603050405020304" pitchFamily="18" charset="0"/>
              </a:rPr>
              <a:t> </a:t>
            </a:r>
          </a:p>
        </p:txBody>
      </p:sp>
      <p:sp>
        <p:nvSpPr>
          <p:cNvPr id="6" name="Rectangle 5"/>
          <p:cNvSpPr/>
          <p:nvPr/>
        </p:nvSpPr>
        <p:spPr>
          <a:xfrm>
            <a:off x="1732076" y="145840"/>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70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35299" y="4023360"/>
            <a:ext cx="5926774" cy="2692400"/>
          </a:xfrm>
          <a:prstGeom prst="rect">
            <a:avLst/>
          </a:prstGeom>
        </p:spPr>
      </p:pic>
      <p:pic>
        <p:nvPicPr>
          <p:cNvPr id="3" name="Picture 2"/>
          <p:cNvPicPr>
            <a:picLocks noChangeAspect="1"/>
          </p:cNvPicPr>
          <p:nvPr/>
        </p:nvPicPr>
        <p:blipFill>
          <a:blip r:embed="rId4"/>
          <a:stretch>
            <a:fillRect/>
          </a:stretch>
        </p:blipFill>
        <p:spPr>
          <a:xfrm>
            <a:off x="335299" y="1066018"/>
            <a:ext cx="5926774" cy="2840037"/>
          </a:xfrm>
          <a:prstGeom prst="rect">
            <a:avLst/>
          </a:prstGeom>
        </p:spPr>
      </p:pic>
      <p:pic>
        <p:nvPicPr>
          <p:cNvPr id="5" name="Picture 4"/>
          <p:cNvPicPr>
            <a:picLocks noChangeAspect="1"/>
          </p:cNvPicPr>
          <p:nvPr/>
        </p:nvPicPr>
        <p:blipFill>
          <a:blip r:embed="rId5"/>
          <a:stretch>
            <a:fillRect/>
          </a:stretch>
        </p:blipFill>
        <p:spPr>
          <a:xfrm>
            <a:off x="6409054" y="1066018"/>
            <a:ext cx="5470801" cy="2840037"/>
          </a:xfrm>
          <a:prstGeom prst="rect">
            <a:avLst/>
          </a:prstGeom>
        </p:spPr>
      </p:pic>
      <p:pic>
        <p:nvPicPr>
          <p:cNvPr id="6" name="Picture 5"/>
          <p:cNvPicPr>
            <a:picLocks noChangeAspect="1"/>
          </p:cNvPicPr>
          <p:nvPr/>
        </p:nvPicPr>
        <p:blipFill>
          <a:blip r:embed="rId6"/>
          <a:stretch>
            <a:fillRect/>
          </a:stretch>
        </p:blipFill>
        <p:spPr>
          <a:xfrm>
            <a:off x="6409053" y="4023360"/>
            <a:ext cx="5470801"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1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197345" y="4023360"/>
            <a:ext cx="2769375" cy="2692400"/>
          </a:xfrm>
          <a:prstGeom prst="rect">
            <a:avLst/>
          </a:prstGeom>
        </p:spPr>
      </p:pic>
      <p:pic>
        <p:nvPicPr>
          <p:cNvPr id="3" name="Picture 2"/>
          <p:cNvPicPr>
            <a:picLocks noChangeAspect="1"/>
          </p:cNvPicPr>
          <p:nvPr/>
        </p:nvPicPr>
        <p:blipFill>
          <a:blip r:embed="rId4"/>
          <a:stretch>
            <a:fillRect/>
          </a:stretch>
        </p:blipFill>
        <p:spPr>
          <a:xfrm>
            <a:off x="213379" y="1124670"/>
            <a:ext cx="2753341" cy="2840037"/>
          </a:xfrm>
          <a:prstGeom prst="rect">
            <a:avLst/>
          </a:prstGeom>
        </p:spPr>
      </p:pic>
      <p:pic>
        <p:nvPicPr>
          <p:cNvPr id="5" name="Picture 4"/>
          <p:cNvPicPr>
            <a:picLocks noChangeAspect="1"/>
          </p:cNvPicPr>
          <p:nvPr/>
        </p:nvPicPr>
        <p:blipFill>
          <a:blip r:embed="rId5"/>
          <a:stretch>
            <a:fillRect/>
          </a:stretch>
        </p:blipFill>
        <p:spPr>
          <a:xfrm>
            <a:off x="3065605" y="1124670"/>
            <a:ext cx="2931499" cy="2840037"/>
          </a:xfrm>
          <a:prstGeom prst="rect">
            <a:avLst/>
          </a:prstGeom>
        </p:spPr>
      </p:pic>
      <p:pic>
        <p:nvPicPr>
          <p:cNvPr id="6" name="Picture 5"/>
          <p:cNvPicPr>
            <a:picLocks noChangeAspect="1"/>
          </p:cNvPicPr>
          <p:nvPr/>
        </p:nvPicPr>
        <p:blipFill>
          <a:blip r:embed="rId6"/>
          <a:stretch>
            <a:fillRect/>
          </a:stretch>
        </p:blipFill>
        <p:spPr>
          <a:xfrm>
            <a:off x="3065606" y="4023360"/>
            <a:ext cx="2931498" cy="2692400"/>
          </a:xfrm>
          <a:prstGeom prst="rect">
            <a:avLst/>
          </a:prstGeom>
        </p:spPr>
      </p:pic>
      <p:sp>
        <p:nvSpPr>
          <p:cNvPr id="9" name="Rectangle 8"/>
          <p:cNvSpPr/>
          <p:nvPr/>
        </p:nvSpPr>
        <p:spPr>
          <a:xfrm>
            <a:off x="188318" y="111911"/>
            <a:ext cx="1187160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ảnh dưới đây cho biết t</a:t>
            </a:r>
            <a:r>
              <a:rPr lang="vi-VN" sz="2800" b="1" smtClean="0">
                <a:latin typeface="Times New Roman" panose="02020603050405020304" pitchFamily="18" charset="0"/>
                <a:cs typeface="Times New Roman" panose="02020603050405020304" pitchFamily="18" charset="0"/>
              </a:rPr>
              <a:t>rong </a:t>
            </a:r>
            <a:r>
              <a:rPr lang="vi-VN" sz="2800" b="1">
                <a:latin typeface="Times New Roman" panose="02020603050405020304" pitchFamily="18" charset="0"/>
                <a:cs typeface="Times New Roman" panose="02020603050405020304" pitchFamily="18" charset="0"/>
              </a:rPr>
              <a:t>quá trình cưa kim loại có thể xảy ra những tai nạn như thế nào? Làm thế nào để phòng tránh?</a:t>
            </a:r>
            <a:endParaRPr lang="en-US" sz="2800" b="1">
              <a:latin typeface="Times New Roman" panose="02020603050405020304" pitchFamily="18" charset="0"/>
              <a:cs typeface="Times New Roman" panose="02020603050405020304" pitchFamily="18" charset="0"/>
            </a:endParaRPr>
          </a:p>
        </p:txBody>
      </p:sp>
      <p:sp>
        <p:nvSpPr>
          <p:cNvPr id="4" name="Rectangle 3"/>
          <p:cNvSpPr/>
          <p:nvPr/>
        </p:nvSpPr>
        <p:spPr>
          <a:xfrm>
            <a:off x="6299200" y="1166840"/>
            <a:ext cx="5760720" cy="4154984"/>
          </a:xfrm>
          <a:prstGeom prst="rect">
            <a:avLst/>
          </a:prstGeom>
        </p:spPr>
        <p:txBody>
          <a:bodyPr wrap="square">
            <a:spAutoFit/>
          </a:bodyPr>
          <a:lstStyle/>
          <a:p>
            <a:r>
              <a:rPr lang="en-US" sz="2400" smtClean="0">
                <a:solidFill>
                  <a:srgbClr val="FF0000"/>
                </a:solidFill>
                <a:latin typeface="Times New Roman" panose="02020603050405020304" pitchFamily="18" charset="0"/>
                <a:cs typeface="Times New Roman" panose="02020603050405020304" pitchFamily="18" charset="0"/>
              </a:rPr>
              <a:t>*Những </a:t>
            </a:r>
            <a:r>
              <a:rPr lang="en-US" sz="2400">
                <a:solidFill>
                  <a:srgbClr val="FF0000"/>
                </a:solidFill>
                <a:latin typeface="Times New Roman" panose="02020603050405020304" pitchFamily="18" charset="0"/>
                <a:cs typeface="Times New Roman" panose="02020603050405020304" pitchFamily="18" charset="0"/>
              </a:rPr>
              <a:t>tai nạn xảy ra khi cưa kim loại:</a:t>
            </a:r>
          </a:p>
          <a:p>
            <a:pPr lvl="0"/>
            <a:r>
              <a:rPr lang="en-US" sz="2400">
                <a:solidFill>
                  <a:srgbClr val="FF0000"/>
                </a:solidFill>
                <a:latin typeface="Times New Roman" panose="02020603050405020304" pitchFamily="18" charset="0"/>
                <a:cs typeface="Times New Roman" panose="02020603050405020304" pitchFamily="18" charset="0"/>
              </a:rPr>
              <a:t>Mạt cưa rơi vào mắt.</a:t>
            </a:r>
          </a:p>
          <a:p>
            <a:pPr lvl="0"/>
            <a:r>
              <a:rPr lang="en-US" sz="2400">
                <a:solidFill>
                  <a:srgbClr val="FF0000"/>
                </a:solidFill>
                <a:latin typeface="Times New Roman" panose="02020603050405020304" pitchFamily="18" charset="0"/>
                <a:cs typeface="Times New Roman" panose="02020603050405020304" pitchFamily="18" charset="0"/>
              </a:rPr>
              <a:t>Vật cưa rơi vào chân.</a:t>
            </a:r>
          </a:p>
          <a:p>
            <a:pPr lvl="0"/>
            <a:r>
              <a:rPr lang="en-US" sz="2400">
                <a:solidFill>
                  <a:srgbClr val="FF0000"/>
                </a:solidFill>
                <a:latin typeface="Times New Roman" panose="02020603050405020304" pitchFamily="18" charset="0"/>
                <a:cs typeface="Times New Roman" panose="02020603050405020304" pitchFamily="18" charset="0"/>
              </a:rPr>
              <a:t>Cưa vào bản thân.</a:t>
            </a:r>
          </a:p>
          <a:p>
            <a:r>
              <a:rPr lang="en-US" sz="2400" smtClean="0">
                <a:solidFill>
                  <a:srgbClr val="FF0000"/>
                </a:solidFill>
                <a:latin typeface="Times New Roman" panose="02020603050405020304" pitchFamily="18" charset="0"/>
                <a:cs typeface="Times New Roman" panose="02020603050405020304" pitchFamily="18" charset="0"/>
              </a:rPr>
              <a:t>*Cách </a:t>
            </a:r>
            <a:r>
              <a:rPr lang="en-US" sz="2400">
                <a:solidFill>
                  <a:srgbClr val="FF0000"/>
                </a:solidFill>
                <a:latin typeface="Times New Roman" panose="02020603050405020304" pitchFamily="18" charset="0"/>
                <a:cs typeface="Times New Roman" panose="02020603050405020304" pitchFamily="18" charset="0"/>
              </a:rPr>
              <a:t>phòng tránh: </a:t>
            </a:r>
          </a:p>
          <a:p>
            <a:r>
              <a:rPr lang="en-US" sz="2400">
                <a:solidFill>
                  <a:srgbClr val="FF0000"/>
                </a:solidFill>
                <a:latin typeface="Times New Roman" panose="02020603050405020304" pitchFamily="18" charset="0"/>
                <a:cs typeface="Times New Roman" panose="02020603050405020304" pitchFamily="18" charset="0"/>
              </a:rPr>
              <a:t>- Mặc trang phục bảo hộ lao động như mặc quần áo bảo hộ, đeo găng tay..</a:t>
            </a:r>
          </a:p>
          <a:p>
            <a:r>
              <a:rPr lang="en-US" sz="2400">
                <a:solidFill>
                  <a:srgbClr val="FF0000"/>
                </a:solidFill>
                <a:latin typeface="Times New Roman" panose="02020603050405020304" pitchFamily="18" charset="0"/>
                <a:cs typeface="Times New Roman" panose="02020603050405020304" pitchFamily="18" charset="0"/>
              </a:rPr>
              <a:t>- Khi cưa gần đứt phải đẩy cưa nhẹ hơn và đỡ vật để không rơi vào chân.</a:t>
            </a:r>
          </a:p>
          <a:p>
            <a:r>
              <a:rPr lang="en-US" sz="2400">
                <a:solidFill>
                  <a:srgbClr val="FF0000"/>
                </a:solidFill>
                <a:latin typeface="Times New Roman" panose="02020603050405020304" pitchFamily="18" charset="0"/>
                <a:cs typeface="Times New Roman" panose="02020603050405020304" pitchFamily="18" charset="0"/>
              </a:rPr>
              <a:t>- Không dùng tay để gạt phoi, tránh phoi làm đứt tay.</a:t>
            </a:r>
          </a:p>
        </p:txBody>
      </p:sp>
    </p:spTree>
    <p:extLst>
      <p:ext uri="{BB962C8B-B14F-4D97-AF65-F5344CB8AC3E}">
        <p14:creationId xmlns:p14="http://schemas.microsoft.com/office/powerpoint/2010/main" val="25277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2246769"/>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I.Cắt kim loại bằng cưa tay</a:t>
            </a:r>
            <a:endParaRPr lang="en-US" sz="2800" b="1">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4.An toàn lao động khi cưa</a:t>
            </a:r>
          </a:p>
          <a:p>
            <a:r>
              <a:rPr lang="en-US" sz="2800">
                <a:latin typeface="Times New Roman" panose="02020603050405020304" pitchFamily="18" charset="0"/>
                <a:cs typeface="Times New Roman" panose="02020603050405020304" pitchFamily="18" charset="0"/>
              </a:rPr>
              <a:t>- Mặc trang phục bảo hộ lao động như mặc quần áo bảo hộ, đeo găng tay..</a:t>
            </a:r>
          </a:p>
          <a:p>
            <a:r>
              <a:rPr lang="en-US" sz="2800">
                <a:latin typeface="Times New Roman" panose="02020603050405020304" pitchFamily="18" charset="0"/>
                <a:cs typeface="Times New Roman" panose="02020603050405020304" pitchFamily="18" charset="0"/>
              </a:rPr>
              <a:t>- Khi cưa gần đứt phải đẩy cưa nhẹ hơn và đỡ vật để không rơi vào chân.</a:t>
            </a:r>
          </a:p>
          <a:p>
            <a:r>
              <a:rPr lang="en-US" sz="2800">
                <a:latin typeface="Times New Roman" panose="02020603050405020304" pitchFamily="18" charset="0"/>
                <a:cs typeface="Times New Roman" panose="02020603050405020304" pitchFamily="18" charset="0"/>
              </a:rPr>
              <a:t>- Không dùng tay để gạt phoi, tránh phoi làm đứt tay.</a:t>
            </a:r>
          </a:p>
        </p:txBody>
      </p:sp>
      <p:sp>
        <p:nvSpPr>
          <p:cNvPr id="5" name="Rectangle 4"/>
          <p:cNvSpPr/>
          <p:nvPr/>
        </p:nvSpPr>
        <p:spPr>
          <a:xfrm>
            <a:off x="1420105"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1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22835" y="85544"/>
            <a:ext cx="4747491"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Để đục được kim loại thì tiến hành như thế nào?</a:t>
            </a:r>
          </a:p>
          <a:p>
            <a:r>
              <a:rPr lang="vi-VN" sz="2800" b="1">
                <a:latin typeface="Times New Roman" panose="02020603050405020304" pitchFamily="18" charset="0"/>
                <a:cs typeface="Times New Roman" panose="02020603050405020304" pitchFamily="18" charset="0"/>
              </a:rPr>
              <a:t>2. Dụng cụ nào thực hiện công việc đục ở Hình </a:t>
            </a:r>
            <a:r>
              <a:rPr lang="vi-VN" sz="2800" b="1">
                <a:latin typeface="Times New Roman" panose="02020603050405020304" pitchFamily="18" charset="0"/>
                <a:cs typeface="Times New Roman" panose="02020603050405020304" pitchFamily="18" charset="0"/>
              </a:rPr>
              <a:t>7.6</a:t>
            </a:r>
            <a:r>
              <a:rPr lang="vi-VN" sz="2800" b="1" smtClean="0">
                <a:latin typeface="Times New Roman" panose="02020603050405020304" pitchFamily="18" charset="0"/>
                <a:cs typeface="Times New Roman" panose="02020603050405020304" pitchFamily="18" charset="0"/>
              </a:rPr>
              <a:t>?</a:t>
            </a:r>
            <a:endParaRPr lang="en-US" sz="2800" b="1" smtClean="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3. Kể tên các loại búa và đục mà em quan sát được ở Hình 7.7.</a:t>
            </a:r>
            <a:endParaRPr lang="vi-VN"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17631" y="85544"/>
            <a:ext cx="6526513" cy="3221074"/>
          </a:xfrm>
          <a:prstGeom prst="rect">
            <a:avLst/>
          </a:prstGeom>
        </p:spPr>
      </p:pic>
      <p:pic>
        <p:nvPicPr>
          <p:cNvPr id="6" name="Picture 5"/>
          <p:cNvPicPr>
            <a:picLocks noChangeAspect="1"/>
          </p:cNvPicPr>
          <p:nvPr/>
        </p:nvPicPr>
        <p:blipFill>
          <a:blip r:embed="rId3"/>
          <a:stretch>
            <a:fillRect/>
          </a:stretch>
        </p:blipFill>
        <p:spPr>
          <a:xfrm>
            <a:off x="317632" y="3407124"/>
            <a:ext cx="6526512" cy="3252293"/>
          </a:xfrm>
          <a:prstGeom prst="rect">
            <a:avLst/>
          </a:prstGeom>
        </p:spPr>
      </p:pic>
    </p:spTree>
    <p:extLst>
      <p:ext uri="{BB962C8B-B14F-4D97-AF65-F5344CB8AC3E}">
        <p14:creationId xmlns:p14="http://schemas.microsoft.com/office/powerpoint/2010/main" val="103869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22835" y="85544"/>
            <a:ext cx="4747491" cy="1938992"/>
          </a:xfrm>
          <a:prstGeom prst="rect">
            <a:avLst/>
          </a:prstGeom>
        </p:spPr>
        <p:txBody>
          <a:bodyPr wrap="square">
            <a:spAutoFit/>
          </a:bodyPr>
          <a:lstStyle/>
          <a:p>
            <a:r>
              <a:rPr lang="vi-VN" sz="2000" b="1">
                <a:latin typeface="Times New Roman" panose="02020603050405020304" pitchFamily="18" charset="0"/>
                <a:cs typeface="Times New Roman" panose="02020603050405020304" pitchFamily="18" charset="0"/>
              </a:rPr>
              <a:t>1. Để đục được kim loại thì tiến hành như thế nào?</a:t>
            </a:r>
          </a:p>
          <a:p>
            <a:r>
              <a:rPr lang="vi-VN" sz="2000" b="1">
                <a:latin typeface="Times New Roman" panose="02020603050405020304" pitchFamily="18" charset="0"/>
                <a:cs typeface="Times New Roman" panose="02020603050405020304" pitchFamily="18" charset="0"/>
              </a:rPr>
              <a:t>2. Dụng cụ nào thực hiện công việc đục ở Hình </a:t>
            </a:r>
            <a:r>
              <a:rPr lang="vi-VN" sz="2000" b="1">
                <a:latin typeface="Times New Roman" panose="02020603050405020304" pitchFamily="18" charset="0"/>
                <a:cs typeface="Times New Roman" panose="02020603050405020304" pitchFamily="18" charset="0"/>
              </a:rPr>
              <a:t>7.6</a:t>
            </a:r>
            <a:r>
              <a:rPr lang="vi-VN" sz="2000" b="1" smtClean="0">
                <a:latin typeface="Times New Roman" panose="02020603050405020304" pitchFamily="18" charset="0"/>
                <a:cs typeface="Times New Roman" panose="02020603050405020304" pitchFamily="18" charset="0"/>
              </a:rPr>
              <a:t>?</a:t>
            </a:r>
            <a:endParaRPr lang="en-US" sz="2000" b="1" smtClean="0">
              <a:latin typeface="Times New Roman" panose="02020603050405020304" pitchFamily="18" charset="0"/>
              <a:cs typeface="Times New Roman" panose="02020603050405020304" pitchFamily="18" charset="0"/>
            </a:endParaRPr>
          </a:p>
          <a:p>
            <a:r>
              <a:rPr lang="en-US" sz="2000" b="1">
                <a:latin typeface="Times New Roman" panose="02020603050405020304" pitchFamily="18" charset="0"/>
                <a:cs typeface="Times New Roman" panose="02020603050405020304" pitchFamily="18" charset="0"/>
              </a:rPr>
              <a:t>3. Kể tên các loại búa và đục mà em quan sát được ở Hình 7.7.</a:t>
            </a:r>
            <a:endParaRPr lang="vi-VN" sz="20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17631" y="85544"/>
            <a:ext cx="6526513" cy="3221074"/>
          </a:xfrm>
          <a:prstGeom prst="rect">
            <a:avLst/>
          </a:prstGeom>
        </p:spPr>
      </p:pic>
      <p:pic>
        <p:nvPicPr>
          <p:cNvPr id="6" name="Picture 5"/>
          <p:cNvPicPr>
            <a:picLocks noChangeAspect="1"/>
          </p:cNvPicPr>
          <p:nvPr/>
        </p:nvPicPr>
        <p:blipFill>
          <a:blip r:embed="rId3"/>
          <a:stretch>
            <a:fillRect/>
          </a:stretch>
        </p:blipFill>
        <p:spPr>
          <a:xfrm>
            <a:off x="317632" y="3407124"/>
            <a:ext cx="6526512" cy="3252293"/>
          </a:xfrm>
          <a:prstGeom prst="rect">
            <a:avLst/>
          </a:prstGeom>
        </p:spPr>
      </p:pic>
      <p:sp>
        <p:nvSpPr>
          <p:cNvPr id="2" name="Rectangle 1"/>
          <p:cNvSpPr/>
          <p:nvPr/>
        </p:nvSpPr>
        <p:spPr>
          <a:xfrm>
            <a:off x="6918035" y="2182429"/>
            <a:ext cx="4876801" cy="4401205"/>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1. Đục là phương pháp gia công nguội dùng búa và đục để bóc đi 1 lớp kim loại trên bề mặt chi tiêt cần gia công.</a:t>
            </a:r>
          </a:p>
          <a:p>
            <a:r>
              <a:rPr lang="vi-VN" sz="2800">
                <a:solidFill>
                  <a:srgbClr val="FF0000"/>
                </a:solidFill>
                <a:latin typeface="Times New Roman" panose="02020603050405020304" pitchFamily="18" charset="0"/>
                <a:cs typeface="Times New Roman" panose="02020603050405020304" pitchFamily="18" charset="0"/>
              </a:rPr>
              <a:t>2.Dụng cụ thực hiện công việc đục là búa và đục.</a:t>
            </a:r>
          </a:p>
          <a:p>
            <a:r>
              <a:rPr lang="vi-VN" sz="2800">
                <a:solidFill>
                  <a:srgbClr val="FF0000"/>
                </a:solidFill>
                <a:latin typeface="Times New Roman" panose="02020603050405020304" pitchFamily="18" charset="0"/>
                <a:cs typeface="Times New Roman" panose="02020603050405020304" pitchFamily="18" charset="0"/>
              </a:rPr>
              <a:t>3. a) Búa đầu vuông</a:t>
            </a:r>
          </a:p>
          <a:p>
            <a:r>
              <a:rPr lang="vi-VN" sz="2800">
                <a:solidFill>
                  <a:srgbClr val="FF0000"/>
                </a:solidFill>
                <a:latin typeface="Times New Roman" panose="02020603050405020304" pitchFamily="18" charset="0"/>
                <a:cs typeface="Times New Roman" panose="02020603050405020304" pitchFamily="18" charset="0"/>
              </a:rPr>
              <a:t>b) Búa đầu tròn</a:t>
            </a:r>
          </a:p>
          <a:p>
            <a:r>
              <a:rPr lang="vi-VN" sz="2800">
                <a:solidFill>
                  <a:srgbClr val="FF0000"/>
                </a:solidFill>
                <a:latin typeface="Times New Roman" panose="02020603050405020304" pitchFamily="18" charset="0"/>
                <a:cs typeface="Times New Roman" panose="02020603050405020304" pitchFamily="18" charset="0"/>
              </a:rPr>
              <a:t>c) Đục đầu bằng</a:t>
            </a:r>
          </a:p>
          <a:p>
            <a:r>
              <a:rPr lang="vi-VN" sz="2800">
                <a:solidFill>
                  <a:srgbClr val="FF0000"/>
                </a:solidFill>
                <a:latin typeface="Times New Roman" panose="02020603050405020304" pitchFamily="18" charset="0"/>
                <a:cs typeface="Times New Roman" panose="02020603050405020304" pitchFamily="18" charset="0"/>
              </a:rPr>
              <a:t>d) Đục đầu nhọn</a:t>
            </a:r>
          </a:p>
        </p:txBody>
      </p:sp>
    </p:spTree>
    <p:extLst>
      <p:ext uri="{BB962C8B-B14F-4D97-AF65-F5344CB8AC3E}">
        <p14:creationId xmlns:p14="http://schemas.microsoft.com/office/powerpoint/2010/main" val="364228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II.Đục kim loại</a:t>
            </a:r>
          </a:p>
          <a:p>
            <a:r>
              <a:rPr lang="en-US" sz="2800">
                <a:latin typeface="Times New Roman" panose="02020603050405020304" pitchFamily="18" charset="0"/>
                <a:cs typeface="Times New Roman" panose="02020603050405020304" pitchFamily="18" charset="0"/>
              </a:rPr>
              <a:t>Đục là phương pháp gia công nguội dùng búa và đục để bóc đi 1 lớp kim loại trên bề mặt chi tiêt cần gia công.</a:t>
            </a:r>
          </a:p>
          <a:p>
            <a:r>
              <a:rPr lang="en-US" sz="2800">
                <a:latin typeface="Times New Roman" panose="02020603050405020304" pitchFamily="18" charset="0"/>
                <a:cs typeface="Times New Roman" panose="02020603050405020304" pitchFamily="18" charset="0"/>
              </a:rPr>
              <a:t>1.Dụng cụ</a:t>
            </a:r>
          </a:p>
          <a:p>
            <a:r>
              <a:rPr lang="en-US" sz="2800">
                <a:latin typeface="Times New Roman" panose="02020603050405020304" pitchFamily="18" charset="0"/>
                <a:cs typeface="Times New Roman" panose="02020603050405020304" pitchFamily="18" charset="0"/>
              </a:rPr>
              <a:t>- Búa: Sử dụng đầu búa vuông hoặc đầu búa tròn có trọng lượng khác nhau tùy theo công việc.</a:t>
            </a:r>
          </a:p>
          <a:p>
            <a:r>
              <a:rPr lang="en-US" sz="2800">
                <a:latin typeface="Times New Roman" panose="02020603050405020304" pitchFamily="18" charset="0"/>
                <a:cs typeface="Times New Roman" panose="02020603050405020304" pitchFamily="18" charset="0"/>
              </a:rPr>
              <a:t>- Đục: sử dụng đục đầu bằng, đục đầu nhọn.</a:t>
            </a:r>
          </a:p>
        </p:txBody>
      </p:sp>
      <p:sp>
        <p:nvSpPr>
          <p:cNvPr id="10" name="Rectangle 9"/>
          <p:cNvSpPr/>
          <p:nvPr/>
        </p:nvSpPr>
        <p:spPr>
          <a:xfrm>
            <a:off x="1306764" y="141672"/>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55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395" y="126072"/>
            <a:ext cx="7272170" cy="3370163"/>
          </a:xfrm>
          <a:prstGeom prst="rect">
            <a:avLst/>
          </a:prstGeom>
        </p:spPr>
      </p:pic>
      <p:sp>
        <p:nvSpPr>
          <p:cNvPr id="5" name="Rectangle 4"/>
          <p:cNvSpPr/>
          <p:nvPr/>
        </p:nvSpPr>
        <p:spPr>
          <a:xfrm>
            <a:off x="7637928" y="126072"/>
            <a:ext cx="4346091" cy="252376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1.Mô tả cách cầm đục và cách cầm búa ở Hình </a:t>
            </a:r>
            <a:r>
              <a:rPr lang="en-US" sz="2800" b="1">
                <a:latin typeface="Times New Roman" panose="02020603050405020304" pitchFamily="18" charset="0"/>
                <a:cs typeface="Times New Roman" panose="02020603050405020304" pitchFamily="18" charset="0"/>
              </a:rPr>
              <a:t>7.8</a:t>
            </a:r>
            <a:r>
              <a:rPr lang="en-US" sz="2800" b="1" smtClean="0">
                <a:latin typeface="Times New Roman" panose="02020603050405020304" pitchFamily="18" charset="0"/>
                <a:cs typeface="Times New Roman" panose="02020603050405020304" pitchFamily="18" charset="0"/>
              </a:rPr>
              <a:t>.</a:t>
            </a:r>
          </a:p>
          <a:p>
            <a:r>
              <a:rPr lang="en-US" sz="2800" b="1">
                <a:latin typeface="Times New Roman" panose="02020603050405020304" pitchFamily="18" charset="0"/>
                <a:cs typeface="Times New Roman" panose="02020603050405020304" pitchFamily="18" charset="0"/>
              </a:rPr>
              <a:t>2. Mô tả vị trí và tư thế đứng của một người thợ khi đục ở Hình 7.9.</a:t>
            </a:r>
          </a:p>
          <a:p>
            <a:endParaRPr lang="en-US"/>
          </a:p>
        </p:txBody>
      </p:sp>
      <p:pic>
        <p:nvPicPr>
          <p:cNvPr id="6" name="Picture 5"/>
          <p:cNvPicPr>
            <a:picLocks noChangeAspect="1"/>
          </p:cNvPicPr>
          <p:nvPr/>
        </p:nvPicPr>
        <p:blipFill>
          <a:blip r:embed="rId3"/>
          <a:stretch>
            <a:fillRect/>
          </a:stretch>
        </p:blipFill>
        <p:spPr>
          <a:xfrm>
            <a:off x="264915" y="3636056"/>
            <a:ext cx="7136346" cy="2764744"/>
          </a:xfrm>
          <a:prstGeom prst="rect">
            <a:avLst/>
          </a:prstGeom>
        </p:spPr>
      </p:pic>
      <p:sp>
        <p:nvSpPr>
          <p:cNvPr id="7" name="TextBox 6"/>
          <p:cNvSpPr txBox="1"/>
          <p:nvPr/>
        </p:nvSpPr>
        <p:spPr>
          <a:xfrm>
            <a:off x="2345168" y="6400800"/>
            <a:ext cx="3905026"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7.9. Vị trí đứng khi đục</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4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cánh cổng, hàng rào trong Hình 7.1 và cho biết chúng được gia công bằng những phương pháp nào?</a:t>
            </a:r>
          </a:p>
        </p:txBody>
      </p:sp>
      <p:pic>
        <p:nvPicPr>
          <p:cNvPr id="3" name="Picture 2"/>
          <p:cNvPicPr>
            <a:picLocks noChangeAspect="1"/>
          </p:cNvPicPr>
          <p:nvPr/>
        </p:nvPicPr>
        <p:blipFill>
          <a:blip r:embed="rId2"/>
          <a:stretch>
            <a:fillRect/>
          </a:stretch>
        </p:blipFill>
        <p:spPr>
          <a:xfrm>
            <a:off x="550718" y="308118"/>
            <a:ext cx="7374081" cy="5455373"/>
          </a:xfrm>
          <a:prstGeom prst="rect">
            <a:avLst/>
          </a:prstGeom>
        </p:spPr>
      </p:pic>
      <p:sp>
        <p:nvSpPr>
          <p:cNvPr id="4" name="TextBox 3"/>
          <p:cNvSpPr txBox="1"/>
          <p:nvPr/>
        </p:nvSpPr>
        <p:spPr>
          <a:xfrm>
            <a:off x="2124364" y="5818909"/>
            <a:ext cx="3805381"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Cổng và hàng rào</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395" y="126072"/>
            <a:ext cx="7272170" cy="3370163"/>
          </a:xfrm>
          <a:prstGeom prst="rect">
            <a:avLst/>
          </a:prstGeom>
        </p:spPr>
      </p:pic>
      <p:sp>
        <p:nvSpPr>
          <p:cNvPr id="5" name="Rectangle 4"/>
          <p:cNvSpPr/>
          <p:nvPr/>
        </p:nvSpPr>
        <p:spPr>
          <a:xfrm>
            <a:off x="7637928" y="126072"/>
            <a:ext cx="4346091" cy="252376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1.Mô tả cách cầm đục và cách cầm búa ở Hình </a:t>
            </a:r>
            <a:r>
              <a:rPr lang="en-US" sz="2800" b="1">
                <a:latin typeface="Times New Roman" panose="02020603050405020304" pitchFamily="18" charset="0"/>
                <a:cs typeface="Times New Roman" panose="02020603050405020304" pitchFamily="18" charset="0"/>
              </a:rPr>
              <a:t>7.8</a:t>
            </a:r>
            <a:r>
              <a:rPr lang="en-US" sz="2800" b="1" smtClean="0">
                <a:latin typeface="Times New Roman" panose="02020603050405020304" pitchFamily="18" charset="0"/>
                <a:cs typeface="Times New Roman" panose="02020603050405020304" pitchFamily="18" charset="0"/>
              </a:rPr>
              <a:t>.</a:t>
            </a:r>
          </a:p>
          <a:p>
            <a:r>
              <a:rPr lang="en-US" sz="2800" b="1">
                <a:latin typeface="Times New Roman" panose="02020603050405020304" pitchFamily="18" charset="0"/>
                <a:cs typeface="Times New Roman" panose="02020603050405020304" pitchFamily="18" charset="0"/>
              </a:rPr>
              <a:t>2. Mô tả vị trí và tư thế đứng của một người thợ khi đục ở Hình 7.9.</a:t>
            </a:r>
          </a:p>
          <a:p>
            <a:endParaRPr lang="en-US"/>
          </a:p>
        </p:txBody>
      </p:sp>
      <p:pic>
        <p:nvPicPr>
          <p:cNvPr id="6" name="Picture 5"/>
          <p:cNvPicPr>
            <a:picLocks noChangeAspect="1"/>
          </p:cNvPicPr>
          <p:nvPr/>
        </p:nvPicPr>
        <p:blipFill>
          <a:blip r:embed="rId3"/>
          <a:stretch>
            <a:fillRect/>
          </a:stretch>
        </p:blipFill>
        <p:spPr>
          <a:xfrm>
            <a:off x="264915" y="3636056"/>
            <a:ext cx="7136346" cy="2764744"/>
          </a:xfrm>
          <a:prstGeom prst="rect">
            <a:avLst/>
          </a:prstGeom>
        </p:spPr>
      </p:pic>
      <p:sp>
        <p:nvSpPr>
          <p:cNvPr id="7" name="TextBox 6"/>
          <p:cNvSpPr txBox="1"/>
          <p:nvPr/>
        </p:nvSpPr>
        <p:spPr>
          <a:xfrm>
            <a:off x="2345168" y="6400800"/>
            <a:ext cx="3905026"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7.9. Vị trí đứng khi đục</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7562624" y="2391823"/>
            <a:ext cx="4421395" cy="3785652"/>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1. Tay thuận cầm búa, cách đuôi cán búa một khoảng từ 20 - 30 mm.</a:t>
            </a:r>
          </a:p>
          <a:p>
            <a:r>
              <a:rPr lang="vi-VN" sz="2400">
                <a:solidFill>
                  <a:srgbClr val="FF0000"/>
                </a:solidFill>
                <a:latin typeface="Times New Roman" panose="02020603050405020304" pitchFamily="18" charset="0"/>
                <a:cs typeface="Times New Roman" panose="02020603050405020304" pitchFamily="18" charset="0"/>
              </a:rPr>
              <a:t>Tay còn lại cầm đục, cách đuôi cán đục một khoảng từ 20 - 30 mm.</a:t>
            </a:r>
          </a:p>
          <a:p>
            <a:r>
              <a:rPr lang="vi-VN" sz="2400">
                <a:solidFill>
                  <a:srgbClr val="FF0000"/>
                </a:solidFill>
                <a:latin typeface="Times New Roman" panose="02020603050405020304" pitchFamily="18" charset="0"/>
                <a:cs typeface="Times New Roman" panose="02020603050405020304" pitchFamily="18" charset="0"/>
              </a:rPr>
              <a:t>2. Người đứng thẳng, chân thuận hợp với trục ngang của ê tô một </a:t>
            </a:r>
            <a:r>
              <a:rPr lang="vi-VN" sz="2400">
                <a:solidFill>
                  <a:srgbClr val="FF0000"/>
                </a:solidFill>
                <a:latin typeface="Times New Roman" panose="02020603050405020304" pitchFamily="18" charset="0"/>
                <a:cs typeface="Times New Roman" panose="02020603050405020304" pitchFamily="18" charset="0"/>
              </a:rPr>
              <a:t>góc </a:t>
            </a:r>
            <a:r>
              <a:rPr lang="vi-VN" sz="2400" smtClean="0">
                <a:solidFill>
                  <a:srgbClr val="FF0000"/>
                </a:solidFill>
                <a:latin typeface="Times New Roman" panose="02020603050405020304" pitchFamily="18" charset="0"/>
                <a:cs typeface="Times New Roman" panose="02020603050405020304" pitchFamily="18" charset="0"/>
              </a:rPr>
              <a:t>75</a:t>
            </a:r>
            <a:r>
              <a:rPr lang="en-US" sz="2400" smtClean="0">
                <a:solidFill>
                  <a:srgbClr val="FF0000"/>
                </a:solidFill>
                <a:latin typeface="Times New Roman" panose="02020603050405020304" pitchFamily="18" charset="0"/>
                <a:cs typeface="Times New Roman" panose="02020603050405020304" pitchFamily="18" charset="0"/>
              </a:rPr>
              <a:t> độ</a:t>
            </a:r>
            <a:r>
              <a:rPr lang="vi-VN" sz="2400" smtClean="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và hợp với chân còn lại một góc </a:t>
            </a:r>
            <a:r>
              <a:rPr lang="vi-VN" sz="2400">
                <a:solidFill>
                  <a:srgbClr val="FF0000"/>
                </a:solidFill>
                <a:latin typeface="Times New Roman" panose="02020603050405020304" pitchFamily="18" charset="0"/>
                <a:cs typeface="Times New Roman" panose="02020603050405020304" pitchFamily="18" charset="0"/>
              </a:rPr>
              <a:t>khoảng </a:t>
            </a:r>
            <a:r>
              <a:rPr lang="vi-VN" sz="2400" smtClean="0">
                <a:solidFill>
                  <a:srgbClr val="FF0000"/>
                </a:solidFill>
                <a:latin typeface="Times New Roman" panose="02020603050405020304" pitchFamily="18" charset="0"/>
                <a:cs typeface="Times New Roman" panose="02020603050405020304" pitchFamily="18" charset="0"/>
              </a:rPr>
              <a:t>75</a:t>
            </a:r>
            <a:r>
              <a:rPr lang="en-US" sz="2400" smtClean="0">
                <a:solidFill>
                  <a:srgbClr val="FF0000"/>
                </a:solidFill>
                <a:latin typeface="Times New Roman" panose="02020603050405020304" pitchFamily="18" charset="0"/>
                <a:cs typeface="Times New Roman" panose="02020603050405020304" pitchFamily="18" charset="0"/>
              </a:rPr>
              <a:t> độ</a:t>
            </a:r>
            <a:r>
              <a:rPr lang="vi-VN" sz="2400" smtClean="0">
                <a:solidFill>
                  <a:srgbClr val="FF0000"/>
                </a:solidFill>
                <a:latin typeface="Times New Roman" panose="02020603050405020304" pitchFamily="18" charset="0"/>
                <a:cs typeface="Times New Roman" panose="02020603050405020304" pitchFamily="18" charset="0"/>
              </a:rPr>
              <a:t>.</a:t>
            </a:r>
            <a:endParaRPr lang="vi-VN"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19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6" name="Rectangle 5"/>
          <p:cNvSpPr/>
          <p:nvPr/>
        </p:nvSpPr>
        <p:spPr>
          <a:xfrm>
            <a:off x="854942" y="167995"/>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58588" y="629660"/>
            <a:ext cx="1135649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II.Đục </a:t>
            </a:r>
            <a:r>
              <a:rPr lang="en-US" sz="2800" b="1">
                <a:latin typeface="Times New Roman" panose="02020603050405020304" pitchFamily="18" charset="0"/>
                <a:cs typeface="Times New Roman" panose="02020603050405020304" pitchFamily="18" charset="0"/>
              </a:rPr>
              <a:t>kim </a:t>
            </a:r>
            <a:r>
              <a:rPr lang="en-US" sz="2800" b="1" smtClean="0">
                <a:latin typeface="Times New Roman" panose="02020603050405020304" pitchFamily="18" charset="0"/>
                <a:cs typeface="Times New Roman" panose="02020603050405020304" pitchFamily="18" charset="0"/>
              </a:rPr>
              <a:t>loại</a:t>
            </a:r>
          </a:p>
          <a:p>
            <a:r>
              <a:rPr lang="vi-VN" sz="2800" b="1" smtClean="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 Cách cầm búa, đục và tư thế đứng đục</a:t>
            </a:r>
          </a:p>
          <a:p>
            <a:r>
              <a:rPr lang="vi-VN" sz="2800">
                <a:latin typeface="Times New Roman" panose="02020603050405020304" pitchFamily="18" charset="0"/>
                <a:cs typeface="Times New Roman" panose="02020603050405020304" pitchFamily="18" charset="0"/>
              </a:rPr>
              <a:t>- Tay thuận cầm búa, cách đuôi cán búa một khoảng từ 20 - 30 mm.</a:t>
            </a:r>
          </a:p>
          <a:p>
            <a:r>
              <a:rPr lang="vi-VN" sz="2800">
                <a:latin typeface="Times New Roman" panose="02020603050405020304" pitchFamily="18" charset="0"/>
                <a:cs typeface="Times New Roman" panose="02020603050405020304" pitchFamily="18" charset="0"/>
              </a:rPr>
              <a:t>- Tay còn lại cầm đục, cách đuôi cán đục một khoảng từ 20 - 30 mm.</a:t>
            </a:r>
          </a:p>
          <a:p>
            <a:r>
              <a:rPr lang="vi-VN" sz="2800">
                <a:latin typeface="Times New Roman" panose="02020603050405020304" pitchFamily="18" charset="0"/>
                <a:cs typeface="Times New Roman" panose="02020603050405020304" pitchFamily="18" charset="0"/>
              </a:rPr>
              <a:t>- Người đứng thẳng, chân thuận hợp với trục ngang của ê tô một </a:t>
            </a:r>
            <a:r>
              <a:rPr lang="vi-VN" sz="2800">
                <a:latin typeface="Times New Roman" panose="02020603050405020304" pitchFamily="18" charset="0"/>
                <a:cs typeface="Times New Roman" panose="02020603050405020304" pitchFamily="18" charset="0"/>
              </a:rPr>
              <a:t>góc </a:t>
            </a:r>
            <a:r>
              <a:rPr lang="vi-VN" sz="2800" smtClean="0">
                <a:latin typeface="Times New Roman" panose="02020603050405020304" pitchFamily="18" charset="0"/>
                <a:cs typeface="Times New Roman" panose="02020603050405020304" pitchFamily="18" charset="0"/>
              </a:rPr>
              <a:t>75</a:t>
            </a:r>
            <a:r>
              <a:rPr lang="en-US" sz="2800" smtClean="0">
                <a:latin typeface="Times New Roman" panose="02020603050405020304" pitchFamily="18" charset="0"/>
                <a:cs typeface="Times New Roman" panose="02020603050405020304" pitchFamily="18" charset="0"/>
              </a:rPr>
              <a:t> độ</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và hợp với chân còn lại một góc </a:t>
            </a:r>
            <a:r>
              <a:rPr lang="vi-VN" sz="2800">
                <a:latin typeface="Times New Roman" panose="02020603050405020304" pitchFamily="18" charset="0"/>
                <a:cs typeface="Times New Roman" panose="02020603050405020304" pitchFamily="18" charset="0"/>
              </a:rPr>
              <a:t>khoảng </a:t>
            </a:r>
            <a:r>
              <a:rPr lang="vi-VN" sz="2800" smtClean="0">
                <a:latin typeface="Times New Roman" panose="02020603050405020304" pitchFamily="18" charset="0"/>
                <a:cs typeface="Times New Roman" panose="02020603050405020304" pitchFamily="18" charset="0"/>
              </a:rPr>
              <a:t>75</a:t>
            </a:r>
            <a:r>
              <a:rPr lang="en-US" sz="2800" smtClean="0">
                <a:latin typeface="Times New Roman" panose="02020603050405020304" pitchFamily="18" charset="0"/>
                <a:cs typeface="Times New Roman" panose="02020603050405020304" pitchFamily="18" charset="0"/>
              </a:rPr>
              <a:t> độ</a:t>
            </a:r>
            <a:r>
              <a:rPr lang="vi-VN" sz="2800" smtClean="0">
                <a:latin typeface="Times New Roman" panose="02020603050405020304" pitchFamily="18" charset="0"/>
                <a:cs typeface="Times New Roman" panose="02020603050405020304" pitchFamily="18" charset="0"/>
              </a:rPr>
              <a:t>.</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81582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67483" y="213377"/>
            <a:ext cx="3216536"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Dựa vào Hình 7.10 em hãy cho biết:</a:t>
            </a:r>
          </a:p>
          <a:p>
            <a:r>
              <a:rPr lang="vi-VN" sz="2800" b="1">
                <a:latin typeface="Times New Roman" panose="02020603050405020304" pitchFamily="18" charset="0"/>
                <a:cs typeface="Times New Roman" panose="02020603050405020304" pitchFamily="18" charset="0"/>
              </a:rPr>
              <a:t>1. Phôi được kẹp như thế nào trên ê tô?</a:t>
            </a:r>
          </a:p>
          <a:p>
            <a:r>
              <a:rPr lang="vi-VN" sz="2800" b="1">
                <a:latin typeface="Times New Roman" panose="02020603050405020304" pitchFamily="18" charset="0"/>
                <a:cs typeface="Times New Roman" panose="02020603050405020304" pitchFamily="18" charset="0"/>
              </a:rPr>
              <a:t>2. Nêu quy trình đục kim loại.</a:t>
            </a:r>
          </a:p>
        </p:txBody>
      </p:sp>
      <p:pic>
        <p:nvPicPr>
          <p:cNvPr id="5" name="Picture 4"/>
          <p:cNvPicPr>
            <a:picLocks noChangeAspect="1"/>
          </p:cNvPicPr>
          <p:nvPr/>
        </p:nvPicPr>
        <p:blipFill>
          <a:blip r:embed="rId2"/>
          <a:stretch>
            <a:fillRect/>
          </a:stretch>
        </p:blipFill>
        <p:spPr>
          <a:xfrm>
            <a:off x="412916" y="213377"/>
            <a:ext cx="8268505" cy="6230454"/>
          </a:xfrm>
          <a:prstGeom prst="rect">
            <a:avLst/>
          </a:prstGeom>
        </p:spPr>
      </p:pic>
    </p:spTree>
    <p:extLst>
      <p:ext uri="{BB962C8B-B14F-4D97-AF65-F5344CB8AC3E}">
        <p14:creationId xmlns:p14="http://schemas.microsoft.com/office/powerpoint/2010/main" val="10910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67483" y="213377"/>
            <a:ext cx="3216536"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Dựa vào Hình 7.10 em hãy cho biết:</a:t>
            </a:r>
          </a:p>
          <a:p>
            <a:r>
              <a:rPr lang="vi-VN" sz="2800" b="1">
                <a:latin typeface="Times New Roman" panose="02020603050405020304" pitchFamily="18" charset="0"/>
                <a:cs typeface="Times New Roman" panose="02020603050405020304" pitchFamily="18" charset="0"/>
              </a:rPr>
              <a:t>1. Phôi được kẹp như thế nào trên ê tô?</a:t>
            </a:r>
          </a:p>
          <a:p>
            <a:r>
              <a:rPr lang="vi-VN" sz="2800" b="1">
                <a:latin typeface="Times New Roman" panose="02020603050405020304" pitchFamily="18" charset="0"/>
                <a:cs typeface="Times New Roman" panose="02020603050405020304" pitchFamily="18" charset="0"/>
              </a:rPr>
              <a:t>2. Nêu quy trình đục kim loại.</a:t>
            </a:r>
          </a:p>
        </p:txBody>
      </p:sp>
      <p:pic>
        <p:nvPicPr>
          <p:cNvPr id="5" name="Picture 4"/>
          <p:cNvPicPr>
            <a:picLocks noChangeAspect="1"/>
          </p:cNvPicPr>
          <p:nvPr/>
        </p:nvPicPr>
        <p:blipFill>
          <a:blip r:embed="rId2"/>
          <a:stretch>
            <a:fillRect/>
          </a:stretch>
        </p:blipFill>
        <p:spPr>
          <a:xfrm>
            <a:off x="412916" y="213377"/>
            <a:ext cx="8268505" cy="3108543"/>
          </a:xfrm>
          <a:prstGeom prst="rect">
            <a:avLst/>
          </a:prstGeom>
        </p:spPr>
      </p:pic>
      <p:sp>
        <p:nvSpPr>
          <p:cNvPr id="2" name="Rectangle 1"/>
          <p:cNvSpPr/>
          <p:nvPr/>
        </p:nvSpPr>
        <p:spPr>
          <a:xfrm>
            <a:off x="236668" y="3404435"/>
            <a:ext cx="11392348"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Phôi được kẹp chặt trên ê tô, mặt trên của phôi cao hơn mặt ê tô khoảng 10 mm.</a:t>
            </a:r>
          </a:p>
          <a:p>
            <a:r>
              <a:rPr lang="vi-VN" sz="2000">
                <a:solidFill>
                  <a:srgbClr val="FF0000"/>
                </a:solidFill>
                <a:latin typeface="Times New Roman" panose="02020603050405020304" pitchFamily="18" charset="0"/>
                <a:cs typeface="Times New Roman" panose="02020603050405020304" pitchFamily="18" charset="0"/>
              </a:rPr>
              <a:t>2. Quy trình đục kim loại:</a:t>
            </a:r>
          </a:p>
          <a:p>
            <a:r>
              <a:rPr lang="vi-VN" sz="2000">
                <a:solidFill>
                  <a:srgbClr val="FF0000"/>
                </a:solidFill>
                <a:latin typeface="Times New Roman" panose="02020603050405020304" pitchFamily="18" charset="0"/>
                <a:cs typeface="Times New Roman" panose="02020603050405020304" pitchFamily="18" charset="0"/>
              </a:rPr>
              <a:t>Bước 1. Lấy dấu</a:t>
            </a:r>
          </a:p>
          <a:p>
            <a:r>
              <a:rPr lang="vi-VN" sz="2000">
                <a:solidFill>
                  <a:srgbClr val="FF0000"/>
                </a:solidFill>
                <a:latin typeface="Times New Roman" panose="02020603050405020304" pitchFamily="18" charset="0"/>
                <a:cs typeface="Times New Roman" panose="02020603050405020304" pitchFamily="18" charset="0"/>
              </a:rPr>
              <a:t>Dùng mũi vạch dấu lấy dấu đường đục hoặc chiều sâu phải đục trên phôi.</a:t>
            </a:r>
          </a:p>
          <a:p>
            <a:r>
              <a:rPr lang="vi-VN" sz="2000">
                <a:solidFill>
                  <a:srgbClr val="FF0000"/>
                </a:solidFill>
                <a:latin typeface="Times New Roman" panose="02020603050405020304" pitchFamily="18" charset="0"/>
                <a:cs typeface="Times New Roman" panose="02020603050405020304" pitchFamily="18" charset="0"/>
              </a:rPr>
              <a:t>Bước 2. Kẹp phôi</a:t>
            </a:r>
          </a:p>
          <a:p>
            <a:r>
              <a:rPr lang="vi-VN" sz="2000">
                <a:solidFill>
                  <a:srgbClr val="FF0000"/>
                </a:solidFill>
                <a:latin typeface="Times New Roman" panose="02020603050405020304" pitchFamily="18" charset="0"/>
                <a:cs typeface="Times New Roman" panose="02020603050405020304" pitchFamily="18" charset="0"/>
              </a:rPr>
              <a:t>Kẹp chặt phôi trên ê tô, mặt trên của phôi cao hơn mặt ê tô khoảng 10 mm.</a:t>
            </a:r>
          </a:p>
          <a:p>
            <a:r>
              <a:rPr lang="vi-VN" sz="2000">
                <a:solidFill>
                  <a:srgbClr val="FF0000"/>
                </a:solidFill>
                <a:latin typeface="Times New Roman" panose="02020603050405020304" pitchFamily="18" charset="0"/>
                <a:cs typeface="Times New Roman" panose="02020603050405020304" pitchFamily="18" charset="0"/>
              </a:rPr>
              <a:t>Bước 3. Thao tác đục</a:t>
            </a:r>
          </a:p>
          <a:p>
            <a:r>
              <a:rPr lang="vi-VN" sz="2000">
                <a:solidFill>
                  <a:srgbClr val="FF0000"/>
                </a:solidFill>
                <a:latin typeface="Times New Roman" panose="02020603050405020304" pitchFamily="18" charset="0"/>
                <a:cs typeface="Times New Roman" panose="02020603050405020304" pitchFamily="18" charset="0"/>
              </a:rPr>
              <a:t>Đặt lưỡi đục hợp với mặt phẳng cần đục một góc khoảng 30°. Đánh búa nhẹ nhàng bằng cánh tay kết hợp với cổ tay cho lưỡi đục ăn vào phôi. Tiếp tục đánh búa mạnh và đều cho đến khi đục hết lớp kim loại.</a:t>
            </a:r>
          </a:p>
          <a:p>
            <a:r>
              <a:rPr lang="vi-VN" sz="2000">
                <a:solidFill>
                  <a:srgbClr val="FF0000"/>
                </a:solidFill>
                <a:latin typeface="Times New Roman" panose="02020603050405020304" pitchFamily="18" charset="0"/>
                <a:cs typeface="Times New Roman" panose="02020603050405020304" pitchFamily="18" charset="0"/>
              </a:rPr>
              <a:t>Mắt luôn nhìn theo lưỡi đục để điều chỉnh chiều sâu đục đều nhau.</a:t>
            </a:r>
          </a:p>
        </p:txBody>
      </p:sp>
    </p:spTree>
    <p:extLst>
      <p:ext uri="{BB962C8B-B14F-4D97-AF65-F5344CB8AC3E}">
        <p14:creationId xmlns:p14="http://schemas.microsoft.com/office/powerpoint/2010/main" val="146705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5109091"/>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II.Đục kim loại</a:t>
            </a:r>
          </a:p>
          <a:p>
            <a:r>
              <a:rPr lang="en-US" sz="2800" b="1">
                <a:latin typeface="Times New Roman" panose="02020603050405020304" pitchFamily="18" charset="0"/>
                <a:cs typeface="Times New Roman" panose="02020603050405020304" pitchFamily="18" charset="0"/>
              </a:rPr>
              <a:t>3.Quy trình thực hiện các thao tác đục</a:t>
            </a:r>
            <a:r>
              <a:rPr lang="en-US" sz="2800" b="1" i="1">
                <a:latin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Bước 1. Lấy dấu</a:t>
            </a:r>
          </a:p>
          <a:p>
            <a:r>
              <a:rPr lang="en-US" sz="2800">
                <a:latin typeface="Times New Roman" panose="02020603050405020304" pitchFamily="18" charset="0"/>
                <a:cs typeface="Times New Roman" panose="02020603050405020304" pitchFamily="18" charset="0"/>
              </a:rPr>
              <a:t>Dùng mũi vạch dấu lấy dấu đường đục hoặc chiều sâu phải đục trên phôi.</a:t>
            </a:r>
          </a:p>
          <a:p>
            <a:r>
              <a:rPr lang="en-US" sz="2800">
                <a:latin typeface="Times New Roman" panose="02020603050405020304" pitchFamily="18" charset="0"/>
                <a:cs typeface="Times New Roman" panose="02020603050405020304" pitchFamily="18" charset="0"/>
              </a:rPr>
              <a:t>Bước 2. Kẹp phôi</a:t>
            </a:r>
          </a:p>
          <a:p>
            <a:r>
              <a:rPr lang="en-US" sz="2800">
                <a:latin typeface="Times New Roman" panose="02020603050405020304" pitchFamily="18" charset="0"/>
                <a:cs typeface="Times New Roman" panose="02020603050405020304" pitchFamily="18" charset="0"/>
              </a:rPr>
              <a:t>Kẹp chặt phôi trên ê tô, mặt trên của phôi cao hơn mặt ê tô khoảng 10 mm.</a:t>
            </a:r>
          </a:p>
          <a:p>
            <a:r>
              <a:rPr lang="en-US" sz="2800">
                <a:latin typeface="Times New Roman" panose="02020603050405020304" pitchFamily="18" charset="0"/>
                <a:cs typeface="Times New Roman" panose="02020603050405020304" pitchFamily="18" charset="0"/>
              </a:rPr>
              <a:t>Bước 3. Thao tác đục</a:t>
            </a:r>
          </a:p>
          <a:p>
            <a:r>
              <a:rPr lang="en-US" sz="2800">
                <a:latin typeface="Times New Roman" panose="02020603050405020304" pitchFamily="18" charset="0"/>
                <a:cs typeface="Times New Roman" panose="02020603050405020304" pitchFamily="18" charset="0"/>
              </a:rPr>
              <a:t>Đặt lưỡi đục hợp với mặt phẳng cần đục một góc khoảng 30°. Đánh búa nhẹ nhàng bằng cánh tay kết hợp với cổ tay cho lưỡi đục ăn vào phôi. Tiếp tục đánh búa mạnh và đều cho đến khi đục hết lớp kim loại.</a:t>
            </a:r>
          </a:p>
          <a:p>
            <a:r>
              <a:rPr lang="en-US" sz="2800">
                <a:latin typeface="Times New Roman" panose="02020603050405020304" pitchFamily="18" charset="0"/>
                <a:cs typeface="Times New Roman" panose="02020603050405020304" pitchFamily="18" charset="0"/>
              </a:rPr>
              <a:t>Mắt luôn nhìn theo lưỡi đục để điều chỉnh chiều sâu đục đều nhau.</a:t>
            </a:r>
          </a:p>
          <a:p>
            <a:r>
              <a:rPr lang="en-US"/>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13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5730228" cy="5563262"/>
          </a:xfrm>
          <a:prstGeom prst="rect">
            <a:avLst/>
          </a:prstGeom>
        </p:spPr>
      </p:pic>
      <p:pic>
        <p:nvPicPr>
          <p:cNvPr id="3" name="Picture 2"/>
          <p:cNvPicPr>
            <a:picLocks noChangeAspect="1"/>
          </p:cNvPicPr>
          <p:nvPr/>
        </p:nvPicPr>
        <p:blipFill>
          <a:blip r:embed="rId4"/>
          <a:stretch>
            <a:fillRect/>
          </a:stretch>
        </p:blipFill>
        <p:spPr>
          <a:xfrm>
            <a:off x="6294482" y="1040738"/>
            <a:ext cx="5663838" cy="5563262"/>
          </a:xfrm>
          <a:prstGeom prst="rect">
            <a:avLst/>
          </a:prstGeom>
        </p:spPr>
      </p:pic>
    </p:spTree>
    <p:extLst>
      <p:ext uri="{BB962C8B-B14F-4D97-AF65-F5344CB8AC3E}">
        <p14:creationId xmlns:p14="http://schemas.microsoft.com/office/powerpoint/2010/main" val="173343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268" y="86631"/>
            <a:ext cx="12024732"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4. Trong </a:t>
            </a:r>
            <a:r>
              <a:rPr lang="en-US" sz="2800" b="1">
                <a:latin typeface="Times New Roman" panose="02020603050405020304" pitchFamily="18" charset="0"/>
                <a:cs typeface="Times New Roman" panose="02020603050405020304" pitchFamily="18" charset="0"/>
              </a:rPr>
              <a:t>quá trình đục có thể xảy ra những tai nạn như thế nào? Làm thế nào để phòng tránh?</a:t>
            </a:r>
          </a:p>
        </p:txBody>
      </p:sp>
      <p:pic>
        <p:nvPicPr>
          <p:cNvPr id="7" name="Picture 6"/>
          <p:cNvPicPr>
            <a:picLocks noChangeAspect="1"/>
          </p:cNvPicPr>
          <p:nvPr/>
        </p:nvPicPr>
        <p:blipFill>
          <a:blip r:embed="rId2"/>
          <a:stretch>
            <a:fillRect/>
          </a:stretch>
        </p:blipFill>
        <p:spPr>
          <a:xfrm>
            <a:off x="6095989" y="3428998"/>
            <a:ext cx="21" cy="4"/>
          </a:xfrm>
          <a:prstGeom prst="rect">
            <a:avLst/>
          </a:prstGeom>
        </p:spPr>
      </p:pic>
      <p:pic>
        <p:nvPicPr>
          <p:cNvPr id="2" name="Picture 1"/>
          <p:cNvPicPr>
            <a:picLocks noChangeAspect="1"/>
          </p:cNvPicPr>
          <p:nvPr/>
        </p:nvPicPr>
        <p:blipFill>
          <a:blip r:embed="rId3"/>
          <a:stretch>
            <a:fillRect/>
          </a:stretch>
        </p:blipFill>
        <p:spPr>
          <a:xfrm>
            <a:off x="365761" y="1040738"/>
            <a:ext cx="3677919" cy="2769262"/>
          </a:xfrm>
          <a:prstGeom prst="rect">
            <a:avLst/>
          </a:prstGeom>
        </p:spPr>
      </p:pic>
      <p:pic>
        <p:nvPicPr>
          <p:cNvPr id="3" name="Picture 2"/>
          <p:cNvPicPr>
            <a:picLocks noChangeAspect="1"/>
          </p:cNvPicPr>
          <p:nvPr/>
        </p:nvPicPr>
        <p:blipFill>
          <a:blip r:embed="rId4"/>
          <a:stretch>
            <a:fillRect/>
          </a:stretch>
        </p:blipFill>
        <p:spPr>
          <a:xfrm>
            <a:off x="274320" y="4023360"/>
            <a:ext cx="3769360" cy="2712720"/>
          </a:xfrm>
          <a:prstGeom prst="rect">
            <a:avLst/>
          </a:prstGeom>
        </p:spPr>
      </p:pic>
      <p:sp>
        <p:nvSpPr>
          <p:cNvPr id="4" name="Rectangle 3"/>
          <p:cNvSpPr/>
          <p:nvPr/>
        </p:nvSpPr>
        <p:spPr>
          <a:xfrm>
            <a:off x="4242173" y="952421"/>
            <a:ext cx="7695815" cy="5109091"/>
          </a:xfrm>
          <a:prstGeom prst="rect">
            <a:avLst/>
          </a:prstGeom>
        </p:spPr>
        <p:txBody>
          <a:bodyPr wrap="square">
            <a:spAutoFit/>
          </a:bodyPr>
          <a:lstStyle/>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Những </a:t>
            </a:r>
            <a:r>
              <a:rPr lang="vi-VN" sz="2600">
                <a:solidFill>
                  <a:srgbClr val="FF0000"/>
                </a:solidFill>
                <a:latin typeface="Times New Roman" panose="02020603050405020304" pitchFamily="18" charset="0"/>
                <a:cs typeface="Times New Roman" panose="02020603050405020304" pitchFamily="18" charset="0"/>
              </a:rPr>
              <a:t>tai nạn xảy ra khi sử dụng phương pháp đục:</a:t>
            </a:r>
          </a:p>
          <a:p>
            <a:r>
              <a:rPr lang="vi-VN" sz="2600">
                <a:solidFill>
                  <a:srgbClr val="FF0000"/>
                </a:solidFill>
                <a:latin typeface="Times New Roman" panose="02020603050405020304" pitchFamily="18" charset="0"/>
                <a:cs typeface="Times New Roman" panose="02020603050405020304" pitchFamily="18" charset="0"/>
              </a:rPr>
              <a:t>- Búa, đục không đảm bảo (nứt, vỡ, đầu búa không tra vào cán chắc chắn), cầm búa, đục không chắc chắn dễ gây va đập vào người lao động.</a:t>
            </a:r>
          </a:p>
          <a:p>
            <a:r>
              <a:rPr lang="vi-VN" sz="2600">
                <a:solidFill>
                  <a:srgbClr val="FF0000"/>
                </a:solidFill>
                <a:latin typeface="Times New Roman" panose="02020603050405020304" pitchFamily="18" charset="0"/>
                <a:cs typeface="Times New Roman" panose="02020603050405020304" pitchFamily="18" charset="0"/>
              </a:rPr>
              <a:t>- Tư thế đứng đục không đúng cách dẫn tới bệnh vẹo cột sống.</a:t>
            </a:r>
          </a:p>
          <a:p>
            <a:r>
              <a:rPr lang="en-US" sz="2600" smtClean="0">
                <a:solidFill>
                  <a:srgbClr val="FF0000"/>
                </a:solidFill>
                <a:latin typeface="Times New Roman" panose="02020603050405020304" pitchFamily="18" charset="0"/>
                <a:cs typeface="Times New Roman" panose="02020603050405020304" pitchFamily="18" charset="0"/>
              </a:rPr>
              <a:t>*</a:t>
            </a:r>
            <a:r>
              <a:rPr lang="vi-VN" sz="2600" smtClean="0">
                <a:solidFill>
                  <a:srgbClr val="FF0000"/>
                </a:solidFill>
                <a:latin typeface="Times New Roman" panose="02020603050405020304" pitchFamily="18" charset="0"/>
                <a:cs typeface="Times New Roman" panose="02020603050405020304" pitchFamily="18" charset="0"/>
              </a:rPr>
              <a:t>Cách </a:t>
            </a:r>
            <a:r>
              <a:rPr lang="vi-VN" sz="2600">
                <a:solidFill>
                  <a:srgbClr val="FF0000"/>
                </a:solidFill>
                <a:latin typeface="Times New Roman" panose="02020603050405020304" pitchFamily="18" charset="0"/>
                <a:cs typeface="Times New Roman" panose="02020603050405020304" pitchFamily="18" charset="0"/>
              </a:rPr>
              <a:t>phòng tránh:</a:t>
            </a:r>
          </a:p>
          <a:p>
            <a:r>
              <a:rPr lang="en-US" sz="2400">
                <a:solidFill>
                  <a:srgbClr val="FF0000"/>
                </a:solidFill>
                <a:latin typeface="Times New Roman" panose="02020603050405020304" pitchFamily="18" charset="0"/>
                <a:cs typeface="Times New Roman" panose="02020603050405020304" pitchFamily="18" charset="0"/>
              </a:rPr>
              <a:t>- Mặc trang phục bảo hộ lao động.</a:t>
            </a:r>
          </a:p>
          <a:p>
            <a:r>
              <a:rPr lang="en-US" sz="2400">
                <a:solidFill>
                  <a:srgbClr val="FF0000"/>
                </a:solidFill>
                <a:latin typeface="Times New Roman" panose="02020603050405020304" pitchFamily="18" charset="0"/>
                <a:cs typeface="Times New Roman" panose="02020603050405020304" pitchFamily="18" charset="0"/>
              </a:rPr>
              <a:t>- Phôi phải được kẹp chặt trên ê tô, búa phải được tra vào cán chắc chắn.</a:t>
            </a:r>
          </a:p>
          <a:p>
            <a:r>
              <a:rPr lang="en-US" sz="2400">
                <a:solidFill>
                  <a:srgbClr val="FF0000"/>
                </a:solidFill>
                <a:latin typeface="Times New Roman" panose="02020603050405020304" pitchFamily="18" charset="0"/>
                <a:cs typeface="Times New Roman" panose="02020603050405020304" pitchFamily="18" charset="0"/>
              </a:rPr>
              <a:t>- Đánh búa đúng tâm đục, tránh đánh vào tay cầm đụng.</a:t>
            </a:r>
          </a:p>
          <a:p>
            <a:r>
              <a:rPr lang="en-US" sz="2400">
                <a:solidFill>
                  <a:srgbClr val="FF0000"/>
                </a:solidFill>
                <a:latin typeface="Times New Roman" panose="02020603050405020304" pitchFamily="18" charset="0"/>
                <a:cs typeface="Times New Roman" panose="02020603050405020304" pitchFamily="18" charset="0"/>
              </a:rPr>
              <a:t>- Khi đục bắt buộc phải đeo kính bảo hộ, phải có lưỡi tránh phoi ở phía đối diện với người đục</a:t>
            </a:r>
          </a:p>
        </p:txBody>
      </p:sp>
    </p:spTree>
    <p:extLst>
      <p:ext uri="{BB962C8B-B14F-4D97-AF65-F5344CB8AC3E}">
        <p14:creationId xmlns:p14="http://schemas.microsoft.com/office/powerpoint/2010/main" val="160335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526" y="85636"/>
            <a:ext cx="11733007"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Dũa kim loại là phương pháp được tiến hành như thế nào?</a:t>
            </a:r>
          </a:p>
          <a:p>
            <a:r>
              <a:rPr lang="vi-VN" sz="2800" b="1">
                <a:latin typeface="Times New Roman" panose="02020603050405020304" pitchFamily="18" charset="0"/>
                <a:cs typeface="Times New Roman" panose="02020603050405020304" pitchFamily="18" charset="0"/>
              </a:rPr>
              <a:t>2. Quan sát Hình 7.11 và điền số thứ tự tương ứng với loại dũa theo gợi ý ở bảng sau:</a:t>
            </a:r>
          </a:p>
        </p:txBody>
      </p:sp>
      <p:graphicFrame>
        <p:nvGraphicFramePr>
          <p:cNvPr id="5" name="Table 4"/>
          <p:cNvGraphicFramePr>
            <a:graphicFrameLocks noGrp="1"/>
          </p:cNvGraphicFramePr>
          <p:nvPr>
            <p:extLst>
              <p:ext uri="{D42A27DB-BD31-4B8C-83A1-F6EECF244321}">
                <p14:modId xmlns:p14="http://schemas.microsoft.com/office/powerpoint/2010/main" val="100625942"/>
              </p:ext>
            </p:extLst>
          </p:nvPr>
        </p:nvGraphicFramePr>
        <p:xfrm>
          <a:off x="398031" y="1579245"/>
          <a:ext cx="11478410" cy="2088200"/>
        </p:xfrm>
        <a:graphic>
          <a:graphicData uri="http://schemas.openxmlformats.org/drawingml/2006/table">
            <a:tbl>
              <a:tblPr firstRow="1" firstCol="1" bandRow="1"/>
              <a:tblGrid>
                <a:gridCol w="5739205">
                  <a:extLst>
                    <a:ext uri="{9D8B030D-6E8A-4147-A177-3AD203B41FA5}">
                      <a16:colId xmlns:a16="http://schemas.microsoft.com/office/drawing/2014/main" val="2946036229"/>
                    </a:ext>
                  </a:extLst>
                </a:gridCol>
                <a:gridCol w="5739205">
                  <a:extLst>
                    <a:ext uri="{9D8B030D-6E8A-4147-A177-3AD203B41FA5}">
                      <a16:colId xmlns:a16="http://schemas.microsoft.com/office/drawing/2014/main" val="1344035528"/>
                    </a:ext>
                  </a:extLst>
                </a:gridCol>
              </a:tblGrid>
              <a:tr h="182880">
                <a:tc>
                  <a:txBody>
                    <a:bodyPr/>
                    <a:lstStyle/>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Dũa bán nguyệt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351167"/>
                  </a:ext>
                </a:extLst>
              </a:tr>
              <a:tr h="191135">
                <a:tc>
                  <a:txBody>
                    <a:bodyPr/>
                    <a:lstStyle/>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Dũa dẹt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0781701"/>
                  </a:ext>
                </a:extLst>
              </a:tr>
              <a:tr h="182880">
                <a:tc>
                  <a:txBody>
                    <a:bodyPr/>
                    <a:lstStyle/>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Dũa tam giác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4381947"/>
                  </a:ext>
                </a:extLst>
              </a:tr>
              <a:tr h="182880">
                <a:tc>
                  <a:txBody>
                    <a:bodyPr/>
                    <a:lstStyle/>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Dũa tròn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1242251"/>
                  </a:ext>
                </a:extLst>
              </a:tr>
              <a:tr h="182880">
                <a:tc>
                  <a:txBody>
                    <a:bodyPr/>
                    <a:lstStyle/>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Dũa vuông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33686"/>
                  </a:ext>
                </a:extLst>
              </a:tr>
            </a:tbl>
          </a:graphicData>
        </a:graphic>
      </p:graphicFrame>
      <p:pic>
        <p:nvPicPr>
          <p:cNvPr id="6" name="Picture 5"/>
          <p:cNvPicPr>
            <a:picLocks noChangeAspect="1"/>
          </p:cNvPicPr>
          <p:nvPr/>
        </p:nvPicPr>
        <p:blipFill>
          <a:blip r:embed="rId2"/>
          <a:stretch>
            <a:fillRect/>
          </a:stretch>
        </p:blipFill>
        <p:spPr>
          <a:xfrm>
            <a:off x="477623" y="3931288"/>
            <a:ext cx="6934395" cy="2781484"/>
          </a:xfrm>
          <a:prstGeom prst="rect">
            <a:avLst/>
          </a:prstGeom>
        </p:spPr>
      </p:pic>
    </p:spTree>
    <p:extLst>
      <p:ext uri="{BB962C8B-B14F-4D97-AF65-F5344CB8AC3E}">
        <p14:creationId xmlns:p14="http://schemas.microsoft.com/office/powerpoint/2010/main" val="406777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526" y="85636"/>
            <a:ext cx="11733007"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 Dũa kim loại là phương pháp được tiến hành như thế nào?</a:t>
            </a:r>
          </a:p>
          <a:p>
            <a:r>
              <a:rPr lang="vi-VN" sz="2800" b="1">
                <a:latin typeface="Times New Roman" panose="02020603050405020304" pitchFamily="18" charset="0"/>
                <a:cs typeface="Times New Roman" panose="02020603050405020304" pitchFamily="18" charset="0"/>
              </a:rPr>
              <a:t>2. Quan sát Hình 7.11 và điền số thứ tự tương ứng với loại dũa theo gợi ý ở bảng sau:</a:t>
            </a:r>
          </a:p>
        </p:txBody>
      </p:sp>
      <p:pic>
        <p:nvPicPr>
          <p:cNvPr id="6" name="Picture 5"/>
          <p:cNvPicPr>
            <a:picLocks noChangeAspect="1"/>
          </p:cNvPicPr>
          <p:nvPr/>
        </p:nvPicPr>
        <p:blipFill>
          <a:blip r:embed="rId2"/>
          <a:stretch>
            <a:fillRect/>
          </a:stretch>
        </p:blipFill>
        <p:spPr>
          <a:xfrm>
            <a:off x="380805" y="1470631"/>
            <a:ext cx="4847411" cy="2781484"/>
          </a:xfrm>
          <a:prstGeom prst="rect">
            <a:avLst/>
          </a:prstGeom>
        </p:spPr>
      </p:pic>
      <p:sp>
        <p:nvSpPr>
          <p:cNvPr id="2" name="Rectangle 1"/>
          <p:cNvSpPr/>
          <p:nvPr/>
        </p:nvSpPr>
        <p:spPr>
          <a:xfrm>
            <a:off x="5503022" y="2105332"/>
            <a:ext cx="6096000" cy="1815882"/>
          </a:xfrm>
          <a:prstGeom prst="rect">
            <a:avLst/>
          </a:prstGeom>
        </p:spPr>
        <p:txBody>
          <a:bodyPr>
            <a:spAutoFit/>
          </a:bodyPr>
          <a:lstStyle/>
          <a:p>
            <a:r>
              <a:rPr lang="vi-VN" sz="2800">
                <a:solidFill>
                  <a:srgbClr val="FF0000"/>
                </a:solidFill>
                <a:latin typeface="Times New Roman" panose="02020603050405020304" pitchFamily="18" charset="0"/>
                <a:cs typeface="Times New Roman" panose="02020603050405020304" pitchFamily="18" charset="0"/>
              </a:rPr>
              <a:t>1. Dũa kim loại là phương pháp gia công nguội nhằm bóc một lớp kim loại mỏng trên bề mặt của chi tiết có diện tích nhỏ.</a:t>
            </a:r>
          </a:p>
          <a:p>
            <a:r>
              <a:rPr lang="vi-VN" sz="2800">
                <a:solidFill>
                  <a:srgbClr val="FF0000"/>
                </a:solidFill>
                <a:latin typeface="Times New Roman" panose="02020603050405020304" pitchFamily="18" charset="0"/>
                <a:cs typeface="Times New Roman" panose="02020603050405020304" pitchFamily="18" charset="0"/>
              </a:rPr>
              <a:t>2. </a:t>
            </a:r>
          </a:p>
        </p:txBody>
      </p:sp>
      <p:graphicFrame>
        <p:nvGraphicFramePr>
          <p:cNvPr id="3" name="Table 2"/>
          <p:cNvGraphicFramePr>
            <a:graphicFrameLocks noGrp="1"/>
          </p:cNvGraphicFramePr>
          <p:nvPr>
            <p:extLst>
              <p:ext uri="{D42A27DB-BD31-4B8C-83A1-F6EECF244321}">
                <p14:modId xmlns:p14="http://schemas.microsoft.com/office/powerpoint/2010/main" val="4043744055"/>
              </p:ext>
            </p:extLst>
          </p:nvPr>
        </p:nvGraphicFramePr>
        <p:xfrm>
          <a:off x="5503022" y="4125610"/>
          <a:ext cx="6362662" cy="2410780"/>
        </p:xfrm>
        <a:graphic>
          <a:graphicData uri="http://schemas.openxmlformats.org/drawingml/2006/table">
            <a:tbl>
              <a:tblPr firstRow="1" firstCol="1" bandRow="1"/>
              <a:tblGrid>
                <a:gridCol w="3181331">
                  <a:extLst>
                    <a:ext uri="{9D8B030D-6E8A-4147-A177-3AD203B41FA5}">
                      <a16:colId xmlns:a16="http://schemas.microsoft.com/office/drawing/2014/main" val="1805318328"/>
                    </a:ext>
                  </a:extLst>
                </a:gridCol>
                <a:gridCol w="3181331">
                  <a:extLst>
                    <a:ext uri="{9D8B030D-6E8A-4147-A177-3AD203B41FA5}">
                      <a16:colId xmlns:a16="http://schemas.microsoft.com/office/drawing/2014/main" val="1641024826"/>
                    </a:ext>
                  </a:extLst>
                </a:gridCol>
              </a:tblGrid>
              <a:tr h="142240">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Dũa bán nguyệt</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0953375"/>
                  </a:ext>
                </a:extLst>
              </a:tr>
              <a:tr h="149225">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Dũa dẹt</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8259025"/>
                  </a:ext>
                </a:extLst>
              </a:tr>
              <a:tr h="142240">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Dũa tam giác</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86880902"/>
                  </a:ext>
                </a:extLst>
              </a:tr>
              <a:tr h="142240">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Dũa tròn</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5964502"/>
                  </a:ext>
                </a:extLst>
              </a:tr>
              <a:tr h="142240">
                <a:tc>
                  <a:txBody>
                    <a:bodyPr/>
                    <a:lstStyle/>
                    <a:p>
                      <a:pPr marL="0" marR="0">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Dũa vuông</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47625" marR="47625" marT="47625" marB="476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43050825"/>
                  </a:ext>
                </a:extLst>
              </a:tr>
            </a:tbl>
          </a:graphicData>
        </a:graphic>
      </p:graphicFrame>
    </p:spTree>
    <p:extLst>
      <p:ext uri="{BB962C8B-B14F-4D97-AF65-F5344CB8AC3E}">
        <p14:creationId xmlns:p14="http://schemas.microsoft.com/office/powerpoint/2010/main" val="64679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III.Dũa kim loại</a:t>
            </a:r>
          </a:p>
          <a:p>
            <a:r>
              <a:rPr lang="en-US" sz="2800">
                <a:latin typeface="Times New Roman" panose="02020603050405020304" pitchFamily="18" charset="0"/>
                <a:cs typeface="Times New Roman" panose="02020603050405020304" pitchFamily="18" charset="0"/>
              </a:rPr>
              <a:t>Dũa kim loại là phương pháp gia công nguội nhằm bóc một lớp kim loại mỏng trên bề mặt của chi tiết có diện tích nhỏ.</a:t>
            </a:r>
          </a:p>
          <a:p>
            <a:r>
              <a:rPr lang="en-US" sz="2800" b="1">
                <a:latin typeface="Times New Roman" panose="02020603050405020304" pitchFamily="18" charset="0"/>
                <a:cs typeface="Times New Roman" panose="02020603050405020304" pitchFamily="18" charset="0"/>
              </a:rPr>
              <a:t>1. Các loại dũa</a:t>
            </a:r>
          </a:p>
          <a:p>
            <a:r>
              <a:rPr lang="en-US" sz="2800">
                <a:latin typeface="Times New Roman" panose="02020603050405020304" pitchFamily="18" charset="0"/>
                <a:cs typeface="Times New Roman" panose="02020603050405020304" pitchFamily="18" charset="0"/>
              </a:rPr>
              <a:t>- Dũa gồm dũa tròn, dũa dẹt, dũa tam giác, dũa vuông, dũa bán nguyệt</a:t>
            </a: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42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269357" y="71562"/>
            <a:ext cx="3795422"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cánh cổng, hàng rào trong Hình 7.1 và cho biết chúng được gia công bằng những phương pháp nào?</a:t>
            </a:r>
          </a:p>
        </p:txBody>
      </p:sp>
      <p:pic>
        <p:nvPicPr>
          <p:cNvPr id="3" name="Picture 2"/>
          <p:cNvPicPr>
            <a:picLocks noChangeAspect="1"/>
          </p:cNvPicPr>
          <p:nvPr/>
        </p:nvPicPr>
        <p:blipFill>
          <a:blip r:embed="rId2"/>
          <a:stretch>
            <a:fillRect/>
          </a:stretch>
        </p:blipFill>
        <p:spPr>
          <a:xfrm>
            <a:off x="361528" y="243573"/>
            <a:ext cx="7374081" cy="4382216"/>
          </a:xfrm>
          <a:prstGeom prst="rect">
            <a:avLst/>
          </a:prstGeom>
        </p:spPr>
      </p:pic>
      <p:sp>
        <p:nvSpPr>
          <p:cNvPr id="4" name="TextBox 3"/>
          <p:cNvSpPr txBox="1"/>
          <p:nvPr/>
        </p:nvSpPr>
        <p:spPr>
          <a:xfrm>
            <a:off x="2145879" y="4828559"/>
            <a:ext cx="3805381"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Cổng và hàng rào</a:t>
            </a:r>
            <a:endParaRPr lang="en-US" sz="2000" b="1" i="1">
              <a:latin typeface="Times New Roman" panose="02020603050405020304" pitchFamily="18" charset="0"/>
              <a:cs typeface="Times New Roman" panose="02020603050405020304" pitchFamily="18" charset="0"/>
            </a:endParaRPr>
          </a:p>
        </p:txBody>
      </p:sp>
      <p:sp>
        <p:nvSpPr>
          <p:cNvPr id="5" name="Rectangle 4"/>
          <p:cNvSpPr/>
          <p:nvPr/>
        </p:nvSpPr>
        <p:spPr>
          <a:xfrm>
            <a:off x="1685215" y="5431439"/>
            <a:ext cx="6644768" cy="523220"/>
          </a:xfrm>
          <a:prstGeom prst="rect">
            <a:avLst/>
          </a:prstGeom>
        </p:spPr>
        <p:txBody>
          <a:bodyPr wrap="none">
            <a:spAutoFit/>
          </a:bodyPr>
          <a:lstStyle/>
          <a:p>
            <a:r>
              <a:rPr lang="vi-VN" sz="2800" b="1">
                <a:solidFill>
                  <a:srgbClr val="FF0000"/>
                </a:solidFill>
                <a:latin typeface="Times New Roman" panose="02020603050405020304" pitchFamily="18" charset="0"/>
                <a:cs typeface="Times New Roman" panose="02020603050405020304" pitchFamily="18" charset="0"/>
              </a:rPr>
              <a:t>Các phương pháp gia công: cưa, đục, dũa.</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66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59615" y="468862"/>
            <a:ext cx="168895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7.12 và mô tả cách cầm dũa.</a:t>
            </a:r>
          </a:p>
        </p:txBody>
      </p:sp>
      <p:pic>
        <p:nvPicPr>
          <p:cNvPr id="5" name="Picture 4"/>
          <p:cNvPicPr>
            <a:picLocks noChangeAspect="1"/>
          </p:cNvPicPr>
          <p:nvPr/>
        </p:nvPicPr>
        <p:blipFill>
          <a:blip r:embed="rId2"/>
          <a:stretch>
            <a:fillRect/>
          </a:stretch>
        </p:blipFill>
        <p:spPr>
          <a:xfrm>
            <a:off x="390891" y="376518"/>
            <a:ext cx="9689024" cy="6174889"/>
          </a:xfrm>
          <a:prstGeom prst="rect">
            <a:avLst/>
          </a:prstGeom>
        </p:spPr>
      </p:pic>
    </p:spTree>
    <p:extLst>
      <p:ext uri="{BB962C8B-B14F-4D97-AF65-F5344CB8AC3E}">
        <p14:creationId xmlns:p14="http://schemas.microsoft.com/office/powerpoint/2010/main" val="363661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59615" y="468862"/>
            <a:ext cx="1688950" cy="2677656"/>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7.12 và mô tả cách cầm dũa.</a:t>
            </a:r>
          </a:p>
        </p:txBody>
      </p:sp>
      <p:pic>
        <p:nvPicPr>
          <p:cNvPr id="5" name="Picture 4"/>
          <p:cNvPicPr>
            <a:picLocks noChangeAspect="1"/>
          </p:cNvPicPr>
          <p:nvPr/>
        </p:nvPicPr>
        <p:blipFill>
          <a:blip r:embed="rId2"/>
          <a:stretch>
            <a:fillRect/>
          </a:stretch>
        </p:blipFill>
        <p:spPr>
          <a:xfrm>
            <a:off x="390891" y="376518"/>
            <a:ext cx="9689024" cy="4238513"/>
          </a:xfrm>
          <a:prstGeom prst="rect">
            <a:avLst/>
          </a:prstGeom>
        </p:spPr>
      </p:pic>
      <p:sp>
        <p:nvSpPr>
          <p:cNvPr id="6" name="Rectangle 5"/>
          <p:cNvSpPr/>
          <p:nvPr/>
        </p:nvSpPr>
        <p:spPr>
          <a:xfrm>
            <a:off x="498438" y="4745047"/>
            <a:ext cx="11378004" cy="1815882"/>
          </a:xfrm>
          <a:prstGeom prst="rect">
            <a:avLst/>
          </a:prstGeom>
        </p:spPr>
        <p:txBody>
          <a:bodyPr wrap="square">
            <a:spAutoFit/>
          </a:bodyPr>
          <a:lstStyle/>
          <a:p>
            <a:r>
              <a:rPr lang="vi-VN" sz="2800">
                <a:solidFill>
                  <a:srgbClr val="FF0000"/>
                </a:solidFill>
                <a:latin typeface="Times New Roman" panose="02020603050405020304" pitchFamily="18" charset="0"/>
                <a:cs typeface="Times New Roman" panose="02020603050405020304" pitchFamily="18" charset="0"/>
              </a:rPr>
              <a:t>Tay thuận nắm cán dũa, bốn ngón tay bao quanh phía dưới cán dũa, ngón cái ở phía trên dọc theo chiều dài của dũa.</a:t>
            </a:r>
          </a:p>
          <a:p>
            <a:r>
              <a:rPr lang="vi-VN" sz="2800">
                <a:solidFill>
                  <a:srgbClr val="FF0000"/>
                </a:solidFill>
                <a:latin typeface="Times New Roman" panose="02020603050405020304" pitchFamily="18" charset="0"/>
                <a:cs typeface="Times New Roman" panose="02020603050405020304" pitchFamily="18" charset="0"/>
              </a:rPr>
              <a:t>Đặt lòng bàn tay còn lại lên đầu mũi dũa, cách đầu mũi dũa khoảng 20 đến 30 mm.</a:t>
            </a:r>
          </a:p>
        </p:txBody>
      </p:sp>
    </p:spTree>
    <p:extLst>
      <p:ext uri="{BB962C8B-B14F-4D97-AF65-F5344CB8AC3E}">
        <p14:creationId xmlns:p14="http://schemas.microsoft.com/office/powerpoint/2010/main" val="372004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III.Dũa kim loại</a:t>
            </a:r>
          </a:p>
          <a:p>
            <a:r>
              <a:rPr lang="en-US" sz="2800" b="1">
                <a:latin typeface="Times New Roman" panose="02020603050405020304" pitchFamily="18" charset="0"/>
                <a:cs typeface="Times New Roman" panose="02020603050405020304" pitchFamily="18" charset="0"/>
              </a:rPr>
              <a:t>2.Cách cầm dũa</a:t>
            </a:r>
          </a:p>
          <a:p>
            <a:r>
              <a:rPr lang="en-US" sz="2800">
                <a:latin typeface="Times New Roman" panose="02020603050405020304" pitchFamily="18" charset="0"/>
                <a:cs typeface="Times New Roman" panose="02020603050405020304" pitchFamily="18" charset="0"/>
              </a:rPr>
              <a:t>- Tay thuận nắm cán dũa, bốn ngón tay bao quanh phía dưới cán dũa, ngón cái ở phía trên dọc theo chiều dài của dũa.</a:t>
            </a:r>
          </a:p>
          <a:p>
            <a:r>
              <a:rPr lang="en-US" sz="2800">
                <a:latin typeface="Times New Roman" panose="02020603050405020304" pitchFamily="18" charset="0"/>
                <a:cs typeface="Times New Roman" panose="02020603050405020304" pitchFamily="18" charset="0"/>
              </a:rPr>
              <a:t>- Đặt lòng bàn tay còn lại lên đầu mũi dũa, cách đầu mũi dũa khoảng 20 đến 30 mm.</a:t>
            </a:r>
          </a:p>
          <a:p>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043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57939" y="247001"/>
            <a:ext cx="3033656" cy="3970318"/>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2. Quan sát Hình 7.13 và cho biết:</a:t>
            </a:r>
          </a:p>
          <a:p>
            <a:r>
              <a:rPr lang="vi-VN" sz="2800" b="1">
                <a:latin typeface="Times New Roman" panose="02020603050405020304" pitchFamily="18" charset="0"/>
                <a:cs typeface="Times New Roman" panose="02020603050405020304" pitchFamily="18" charset="0"/>
              </a:rPr>
              <a:t>a. Tư thế đứng khi dũa.</a:t>
            </a:r>
          </a:p>
          <a:p>
            <a:r>
              <a:rPr lang="vi-VN" sz="2800" b="1">
                <a:latin typeface="Times New Roman" panose="02020603050405020304" pitchFamily="18" charset="0"/>
                <a:cs typeface="Times New Roman" panose="02020603050405020304" pitchFamily="18" charset="0"/>
              </a:rPr>
              <a:t>b. Tư thế đứng không đúng ảnh hưởng như thế nào trong quá trình làm việc?</a:t>
            </a:r>
          </a:p>
        </p:txBody>
      </p:sp>
      <p:pic>
        <p:nvPicPr>
          <p:cNvPr id="5" name="Picture 4"/>
          <p:cNvPicPr>
            <a:picLocks noChangeAspect="1"/>
          </p:cNvPicPr>
          <p:nvPr/>
        </p:nvPicPr>
        <p:blipFill>
          <a:blip r:embed="rId2"/>
          <a:stretch>
            <a:fillRect/>
          </a:stretch>
        </p:blipFill>
        <p:spPr>
          <a:xfrm>
            <a:off x="443665" y="247001"/>
            <a:ext cx="8528213" cy="6315164"/>
          </a:xfrm>
          <a:prstGeom prst="rect">
            <a:avLst/>
          </a:prstGeom>
        </p:spPr>
      </p:pic>
    </p:spTree>
    <p:extLst>
      <p:ext uri="{BB962C8B-B14F-4D97-AF65-F5344CB8AC3E}">
        <p14:creationId xmlns:p14="http://schemas.microsoft.com/office/powerpoint/2010/main" val="9761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57939" y="247001"/>
            <a:ext cx="3033656" cy="3970318"/>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2. Quan sát Hình 7.13 và cho biết:</a:t>
            </a:r>
          </a:p>
          <a:p>
            <a:r>
              <a:rPr lang="vi-VN" sz="2800" b="1">
                <a:latin typeface="Times New Roman" panose="02020603050405020304" pitchFamily="18" charset="0"/>
                <a:cs typeface="Times New Roman" panose="02020603050405020304" pitchFamily="18" charset="0"/>
              </a:rPr>
              <a:t>a. Tư thế đứng khi dũa.</a:t>
            </a:r>
          </a:p>
          <a:p>
            <a:r>
              <a:rPr lang="vi-VN" sz="2800" b="1">
                <a:latin typeface="Times New Roman" panose="02020603050405020304" pitchFamily="18" charset="0"/>
                <a:cs typeface="Times New Roman" panose="02020603050405020304" pitchFamily="18" charset="0"/>
              </a:rPr>
              <a:t>b. Tư thế đứng không đúng ảnh hưởng như thế nào trong quá trình làm việc?</a:t>
            </a:r>
          </a:p>
        </p:txBody>
      </p:sp>
      <p:pic>
        <p:nvPicPr>
          <p:cNvPr id="5" name="Picture 4"/>
          <p:cNvPicPr>
            <a:picLocks noChangeAspect="1"/>
          </p:cNvPicPr>
          <p:nvPr/>
        </p:nvPicPr>
        <p:blipFill>
          <a:blip r:embed="rId2"/>
          <a:stretch>
            <a:fillRect/>
          </a:stretch>
        </p:blipFill>
        <p:spPr>
          <a:xfrm>
            <a:off x="443665" y="247001"/>
            <a:ext cx="8528213" cy="3840905"/>
          </a:xfrm>
          <a:prstGeom prst="rect">
            <a:avLst/>
          </a:prstGeom>
        </p:spPr>
      </p:pic>
      <p:sp>
        <p:nvSpPr>
          <p:cNvPr id="2" name="Rectangle 1"/>
          <p:cNvSpPr/>
          <p:nvPr/>
        </p:nvSpPr>
        <p:spPr>
          <a:xfrm>
            <a:off x="358589" y="4217319"/>
            <a:ext cx="11205882" cy="2308324"/>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2. a. Tư thế đứng khi dũa:</a:t>
            </a:r>
          </a:p>
          <a:p>
            <a:r>
              <a:rPr lang="vi-VN" sz="2400">
                <a:solidFill>
                  <a:srgbClr val="FF0000"/>
                </a:solidFill>
                <a:latin typeface="Times New Roman" panose="02020603050405020304" pitchFamily="18" charset="0"/>
                <a:cs typeface="Times New Roman" panose="02020603050405020304" pitchFamily="18" charset="0"/>
              </a:rPr>
              <a:t>Người đứng thẳng, thân người tạo thành góc khoảng 45° so với đường tâm của má ê tô. Bàn chân thuận đặt cách cạnh của bàn nguội một khoảng 150 mm, bàn chân còn lại tạo góc khoảng 75° so với chân thuận, cánh tay và cẳng tay hợp thành góc 90°. Mắt luôn nhìn về hướng chuyển động của dũa khi thao tác.</a:t>
            </a:r>
          </a:p>
          <a:p>
            <a:r>
              <a:rPr lang="vi-VN" sz="2400">
                <a:solidFill>
                  <a:srgbClr val="FF0000"/>
                </a:solidFill>
                <a:latin typeface="Times New Roman" panose="02020603050405020304" pitchFamily="18" charset="0"/>
                <a:cs typeface="Times New Roman" panose="02020603050405020304" pitchFamily="18" charset="0"/>
              </a:rPr>
              <a:t>b. Tư thế đứng không đúng cách dẫn tới bệnh vẹo cột sống.</a:t>
            </a:r>
          </a:p>
        </p:txBody>
      </p:sp>
    </p:spTree>
    <p:extLst>
      <p:ext uri="{BB962C8B-B14F-4D97-AF65-F5344CB8AC3E}">
        <p14:creationId xmlns:p14="http://schemas.microsoft.com/office/powerpoint/2010/main" val="321593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III.Dũa kim loại</a:t>
            </a:r>
          </a:p>
          <a:p>
            <a:r>
              <a:rPr lang="en-US" sz="2800" b="1">
                <a:latin typeface="Times New Roman" panose="02020603050405020304" pitchFamily="18" charset="0"/>
                <a:cs typeface="Times New Roman" panose="02020603050405020304" pitchFamily="18" charset="0"/>
              </a:rPr>
              <a:t>3. Tư thế dứng dũa</a:t>
            </a:r>
          </a:p>
          <a:p>
            <a:r>
              <a:rPr lang="en-US" sz="2800">
                <a:latin typeface="Times New Roman" panose="02020603050405020304" pitchFamily="18" charset="0"/>
                <a:cs typeface="Times New Roman" panose="02020603050405020304" pitchFamily="18" charset="0"/>
              </a:rPr>
              <a:t>- Người đứng thẳng, thân người tạo thành góc khoảng 45° so với đường tâm của má ê tô. Bàn chân thuận đặt cách cạnh của bàn nguội một khoảng 150 mm, bàn chân còn lại tạo góc khoảng 75° so với chân thuận, cánh tay và cẳng tay hợp thành góc 90°. Mắt luôn nhìn về hướng chuyển động của dũa khi thao tác.</a:t>
            </a:r>
          </a:p>
          <a:p>
            <a:r>
              <a:rPr lang="en-US" sz="2800">
                <a:latin typeface="Times New Roman" panose="02020603050405020304" pitchFamily="18" charset="0"/>
                <a:cs typeface="Times New Roman" panose="02020603050405020304" pitchFamily="18" charset="0"/>
              </a:rPr>
              <a:t>- Tư thế đứng không đúng cách dẫn tới bệnh vẹo cột sống.</a:t>
            </a:r>
          </a:p>
          <a:p>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69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99294" y="374743"/>
            <a:ext cx="4069976" cy="440120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Hình 7.14 và cho biết:</a:t>
            </a:r>
          </a:p>
          <a:p>
            <a:r>
              <a:rPr lang="vi-VN" sz="2800" b="1">
                <a:latin typeface="Times New Roman" panose="02020603050405020304" pitchFamily="18" charset="0"/>
                <a:cs typeface="Times New Roman" panose="02020603050405020304" pitchFamily="18" charset="0"/>
              </a:rPr>
              <a:t>1. Các chuyển động của dũa. Chuyển động nào là chuyển động cắt gọt?</a:t>
            </a:r>
          </a:p>
          <a:p>
            <a:r>
              <a:rPr lang="vi-VN" sz="2800" b="1">
                <a:latin typeface="Times New Roman" panose="02020603050405020304" pitchFamily="18" charset="0"/>
                <a:cs typeface="Times New Roman" panose="02020603050405020304" pitchFamily="18" charset="0"/>
              </a:rPr>
              <a:t>2. Ảnh hưởng của việc lực ấn lên đuôi dũa và đầu dũa không đều nhau.</a:t>
            </a:r>
          </a:p>
          <a:p>
            <a:r>
              <a:rPr lang="vi-VN" sz="2800" b="1">
                <a:latin typeface="Times New Roman" panose="02020603050405020304" pitchFamily="18" charset="0"/>
                <a:cs typeface="Times New Roman" panose="02020603050405020304" pitchFamily="18" charset="0"/>
              </a:rPr>
              <a:t>3. Tóm tắt quy trình dũa kim loại.</a:t>
            </a:r>
          </a:p>
        </p:txBody>
      </p:sp>
      <p:pic>
        <p:nvPicPr>
          <p:cNvPr id="5" name="Picture 4"/>
          <p:cNvPicPr>
            <a:picLocks noChangeAspect="1"/>
          </p:cNvPicPr>
          <p:nvPr/>
        </p:nvPicPr>
        <p:blipFill>
          <a:blip r:embed="rId2"/>
          <a:stretch>
            <a:fillRect/>
          </a:stretch>
        </p:blipFill>
        <p:spPr>
          <a:xfrm>
            <a:off x="378305" y="126986"/>
            <a:ext cx="7152047" cy="6445936"/>
          </a:xfrm>
          <a:prstGeom prst="rect">
            <a:avLst/>
          </a:prstGeom>
        </p:spPr>
      </p:pic>
    </p:spTree>
    <p:extLst>
      <p:ext uri="{BB962C8B-B14F-4D97-AF65-F5344CB8AC3E}">
        <p14:creationId xmlns:p14="http://schemas.microsoft.com/office/powerpoint/2010/main" val="20957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01323" y="0"/>
            <a:ext cx="4069976" cy="2554545"/>
          </a:xfrm>
          <a:prstGeom prst="rect">
            <a:avLst/>
          </a:prstGeom>
        </p:spPr>
        <p:txBody>
          <a:bodyPr wrap="square">
            <a:spAutoFit/>
          </a:bodyPr>
          <a:lstStyle/>
          <a:p>
            <a:r>
              <a:rPr lang="vi-VN" sz="2000" b="1">
                <a:latin typeface="Times New Roman" panose="02020603050405020304" pitchFamily="18" charset="0"/>
                <a:cs typeface="Times New Roman" panose="02020603050405020304" pitchFamily="18" charset="0"/>
              </a:rPr>
              <a:t>Quan sát Hình 7.14 và cho biết:</a:t>
            </a:r>
          </a:p>
          <a:p>
            <a:r>
              <a:rPr lang="vi-VN" sz="2000" b="1">
                <a:latin typeface="Times New Roman" panose="02020603050405020304" pitchFamily="18" charset="0"/>
                <a:cs typeface="Times New Roman" panose="02020603050405020304" pitchFamily="18" charset="0"/>
              </a:rPr>
              <a:t>1. Các chuyển động của dũa. Chuyển động nào là chuyển động cắt gọt?</a:t>
            </a:r>
          </a:p>
          <a:p>
            <a:r>
              <a:rPr lang="vi-VN" sz="2000" b="1">
                <a:latin typeface="Times New Roman" panose="02020603050405020304" pitchFamily="18" charset="0"/>
                <a:cs typeface="Times New Roman" panose="02020603050405020304" pitchFamily="18" charset="0"/>
              </a:rPr>
              <a:t>2. Ảnh hưởng của việc lực ấn lên đuôi dũa và đầu dũa không đều nhau.</a:t>
            </a:r>
          </a:p>
          <a:p>
            <a:r>
              <a:rPr lang="vi-VN" sz="2000" b="1">
                <a:latin typeface="Times New Roman" panose="02020603050405020304" pitchFamily="18" charset="0"/>
                <a:cs typeface="Times New Roman" panose="02020603050405020304" pitchFamily="18" charset="0"/>
              </a:rPr>
              <a:t>3. Tóm tắt quy trình dũa kim loại.</a:t>
            </a:r>
          </a:p>
        </p:txBody>
      </p:sp>
      <p:pic>
        <p:nvPicPr>
          <p:cNvPr id="5" name="Picture 4"/>
          <p:cNvPicPr>
            <a:picLocks noChangeAspect="1"/>
          </p:cNvPicPr>
          <p:nvPr/>
        </p:nvPicPr>
        <p:blipFill>
          <a:blip r:embed="rId2"/>
          <a:stretch>
            <a:fillRect/>
          </a:stretch>
        </p:blipFill>
        <p:spPr>
          <a:xfrm>
            <a:off x="378305" y="126986"/>
            <a:ext cx="7152047" cy="3258471"/>
          </a:xfrm>
          <a:prstGeom prst="rect">
            <a:avLst/>
          </a:prstGeom>
        </p:spPr>
      </p:pic>
      <p:sp>
        <p:nvSpPr>
          <p:cNvPr id="2" name="Rectangle 1"/>
          <p:cNvSpPr/>
          <p:nvPr/>
        </p:nvSpPr>
        <p:spPr>
          <a:xfrm>
            <a:off x="642257" y="3524855"/>
            <a:ext cx="10668000"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1. Các chuyển động của dũa. Chuyển động đẩy dũa tịnh tiến lên phía trước là chuyển động cắt </a:t>
            </a:r>
            <a:r>
              <a:rPr lang="vi-VN" sz="2400">
                <a:solidFill>
                  <a:srgbClr val="FF0000"/>
                </a:solidFill>
                <a:latin typeface="Times New Roman" panose="02020603050405020304" pitchFamily="18" charset="0"/>
                <a:cs typeface="Times New Roman" panose="02020603050405020304" pitchFamily="18" charset="0"/>
              </a:rPr>
              <a:t>gọt</a:t>
            </a:r>
            <a:r>
              <a:rPr lang="vi-VN" sz="2400" smtClean="0">
                <a:solidFill>
                  <a:srgbClr val="FF0000"/>
                </a:solidFill>
                <a:latin typeface="Times New Roman" panose="02020603050405020304" pitchFamily="18" charset="0"/>
                <a:cs typeface="Times New Roman" panose="02020603050405020304" pitchFamily="18" charset="0"/>
              </a:rPr>
              <a:t>.</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2. Ảnh hưởng của việc lực ấn lên đuôi dũa và đầu dũa không đều nhau là khiến cho việc dũa không </a:t>
            </a:r>
            <a:r>
              <a:rPr lang="vi-VN" sz="2400">
                <a:solidFill>
                  <a:srgbClr val="FF0000"/>
                </a:solidFill>
                <a:latin typeface="Times New Roman" panose="02020603050405020304" pitchFamily="18" charset="0"/>
                <a:cs typeface="Times New Roman" panose="02020603050405020304" pitchFamily="18" charset="0"/>
              </a:rPr>
              <a:t>đều</a:t>
            </a:r>
            <a:r>
              <a:rPr lang="vi-VN" sz="2400" smtClean="0">
                <a:solidFill>
                  <a:srgbClr val="FF0000"/>
                </a:solidFill>
                <a:latin typeface="Times New Roman" panose="02020603050405020304" pitchFamily="18" charset="0"/>
                <a:cs typeface="Times New Roman" panose="02020603050405020304" pitchFamily="18" charset="0"/>
              </a:rPr>
              <a:t>.</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3. Tóm tắt quy trình dũa kim </a:t>
            </a:r>
            <a:r>
              <a:rPr lang="vi-VN" sz="2400">
                <a:solidFill>
                  <a:srgbClr val="FF0000"/>
                </a:solidFill>
                <a:latin typeface="Times New Roman" panose="02020603050405020304" pitchFamily="18" charset="0"/>
                <a:cs typeface="Times New Roman" panose="02020603050405020304" pitchFamily="18" charset="0"/>
              </a:rPr>
              <a:t>loại</a:t>
            </a:r>
            <a:r>
              <a:rPr lang="vi-VN" sz="2400" smtClean="0">
                <a:solidFill>
                  <a:srgbClr val="FF0000"/>
                </a:solidFill>
                <a:latin typeface="Times New Roman" panose="02020603050405020304" pitchFamily="18" charset="0"/>
                <a:cs typeface="Times New Roman" panose="02020603050405020304" pitchFamily="18" charset="0"/>
              </a:rPr>
              <a:t>:</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Bước 1: </a:t>
            </a:r>
            <a:r>
              <a:rPr lang="vi-VN" sz="2400">
                <a:solidFill>
                  <a:srgbClr val="FF0000"/>
                </a:solidFill>
                <a:latin typeface="Times New Roman" panose="02020603050405020304" pitchFamily="18" charset="0"/>
                <a:cs typeface="Times New Roman" panose="02020603050405020304" pitchFamily="18" charset="0"/>
              </a:rPr>
              <a:t>Kẹp </a:t>
            </a:r>
            <a:r>
              <a:rPr lang="vi-VN" sz="2400" smtClean="0">
                <a:solidFill>
                  <a:srgbClr val="FF0000"/>
                </a:solidFill>
                <a:latin typeface="Times New Roman" panose="02020603050405020304" pitchFamily="18" charset="0"/>
                <a:cs typeface="Times New Roman" panose="02020603050405020304" pitchFamily="18" charset="0"/>
              </a:rPr>
              <a:t>phôi</a:t>
            </a:r>
            <a:endParaRPr lang="vi-VN" sz="2400">
              <a:solidFill>
                <a:srgbClr val="FF0000"/>
              </a:solidFill>
              <a:latin typeface="Times New Roman" panose="02020603050405020304" pitchFamily="18" charset="0"/>
              <a:cs typeface="Times New Roman" panose="02020603050405020304" pitchFamily="18" charset="0"/>
            </a:endParaRPr>
          </a:p>
          <a:p>
            <a:r>
              <a:rPr lang="vi-VN" sz="2400">
                <a:solidFill>
                  <a:srgbClr val="FF0000"/>
                </a:solidFill>
                <a:latin typeface="Times New Roman" panose="02020603050405020304" pitchFamily="18" charset="0"/>
                <a:cs typeface="Times New Roman" panose="02020603050405020304" pitchFamily="18" charset="0"/>
              </a:rPr>
              <a:t>- Bước 2: Thao tác dũa</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57433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4678204"/>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III.Dũa kim loại</a:t>
            </a:r>
          </a:p>
          <a:p>
            <a:r>
              <a:rPr lang="en-US" sz="2800" b="1">
                <a:latin typeface="Times New Roman" panose="02020603050405020304" pitchFamily="18" charset="0"/>
                <a:cs typeface="Times New Roman" panose="02020603050405020304" pitchFamily="18" charset="0"/>
              </a:rPr>
              <a:t>4. Quy trình  thực hiện dũa</a:t>
            </a:r>
          </a:p>
          <a:p>
            <a:r>
              <a:rPr lang="en-US" sz="2800">
                <a:latin typeface="Times New Roman" panose="02020603050405020304" pitchFamily="18" charset="0"/>
                <a:cs typeface="Times New Roman" panose="02020603050405020304" pitchFamily="18" charset="0"/>
              </a:rPr>
              <a:t>Bước 1. Kẹp phôi</a:t>
            </a:r>
          </a:p>
          <a:p>
            <a:r>
              <a:rPr lang="en-US" sz="2800">
                <a:latin typeface="Times New Roman" panose="02020603050405020304" pitchFamily="18" charset="0"/>
                <a:cs typeface="Times New Roman" panose="02020603050405020304" pitchFamily="18" charset="0"/>
              </a:rPr>
              <a:t>- Kẹp chặt phôi trên ê tô giống như khi đục</a:t>
            </a:r>
          </a:p>
          <a:p>
            <a:r>
              <a:rPr lang="en-US" sz="2800">
                <a:latin typeface="Times New Roman" panose="02020603050405020304" pitchFamily="18" charset="0"/>
                <a:cs typeface="Times New Roman" panose="02020603050405020304" pitchFamily="18" charset="0"/>
              </a:rPr>
              <a:t>Bước 2. Thao tác mẫu</a:t>
            </a:r>
          </a:p>
          <a:p>
            <a:r>
              <a:rPr lang="en-US" sz="2800">
                <a:latin typeface="Times New Roman" panose="02020603050405020304" pitchFamily="18" charset="0"/>
                <a:cs typeface="Times New Roman" panose="02020603050405020304" pitchFamily="18" charset="0"/>
              </a:rPr>
              <a:t>- Dùng hai tay ấm đều cán dũa và đầu đũa, đồng thời đẩy đũa tịnh tiến lên phái trước để cắt gọt. Khi gần hết chiều dài lưỡi cắt, kéo dũa về với tốc độ nhanh hơn, đồng thời dịch chuyển sang ngang khoảng 1/3 chiều rộng dũa, các thao tác dũa được lặp lại đi lại.</a:t>
            </a:r>
          </a:p>
          <a:p>
            <a:r>
              <a:rPr lang="en-US"/>
              <a:t> </a:t>
            </a:r>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3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95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922" y="104451"/>
            <a:ext cx="11410278"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1.Nêu khái niệm cưa</a:t>
            </a:r>
          </a:p>
          <a:p>
            <a:r>
              <a:rPr lang="vi-VN" sz="2800" b="1">
                <a:latin typeface="Times New Roman" panose="02020603050405020304" pitchFamily="18" charset="0"/>
                <a:cs typeface="Times New Roman" panose="02020603050405020304" pitchFamily="18" charset="0"/>
              </a:rPr>
              <a:t>2. Quan sát Hình 7.2 và gọi tên các bộ phận của cưa tay.</a:t>
            </a:r>
          </a:p>
        </p:txBody>
      </p:sp>
      <p:pic>
        <p:nvPicPr>
          <p:cNvPr id="5" name="Picture 4"/>
          <p:cNvPicPr>
            <a:picLocks noChangeAspect="1"/>
          </p:cNvPicPr>
          <p:nvPr/>
        </p:nvPicPr>
        <p:blipFill>
          <a:blip r:embed="rId2"/>
          <a:stretch>
            <a:fillRect/>
          </a:stretch>
        </p:blipFill>
        <p:spPr>
          <a:xfrm>
            <a:off x="613187" y="1163579"/>
            <a:ext cx="8261872" cy="3074934"/>
          </a:xfrm>
          <a:prstGeom prst="rect">
            <a:avLst/>
          </a:prstGeom>
        </p:spPr>
      </p:pic>
      <p:sp>
        <p:nvSpPr>
          <p:cNvPr id="6" name="TextBox 5"/>
          <p:cNvSpPr txBox="1"/>
          <p:nvPr/>
        </p:nvSpPr>
        <p:spPr>
          <a:xfrm>
            <a:off x="1398494" y="4410635"/>
            <a:ext cx="5131397" cy="984885"/>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7.2. Hình dạng và cấu tạo cưa tay</a:t>
            </a:r>
          </a:p>
          <a:p>
            <a:r>
              <a:rPr lang="en-US" b="1" smtClean="0">
                <a:latin typeface="Times New Roman" panose="02020603050405020304" pitchFamily="18" charset="0"/>
                <a:cs typeface="Times New Roman" panose="02020603050405020304" pitchFamily="18" charset="0"/>
              </a:rPr>
              <a:t>1.Khung cưa; 2. Lưỡi cưa; 3. Tay nắm.</a:t>
            </a:r>
          </a:p>
          <a:p>
            <a:r>
              <a:rPr lang="en-US" b="1" smtClean="0">
                <a:latin typeface="Times New Roman" panose="02020603050405020304" pitchFamily="18" charset="0"/>
                <a:cs typeface="Times New Roman" panose="02020603050405020304" pitchFamily="18" charset="0"/>
              </a:rPr>
              <a:t>4. Chốt lắp lưỡi cưa; 5. Đai ốc căng lưỡi cưa</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04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5920" y="210235"/>
            <a:ext cx="1167384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Theo em, cần thực hiện như thế nào để tránh gặp tại nạn trong quá trình dũa?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375920" y="1457236"/>
            <a:ext cx="9194800" cy="2246769"/>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Mặc trang phục bảo hộ lao động.</a:t>
            </a:r>
          </a:p>
          <a:p>
            <a:r>
              <a:rPr lang="en-US" sz="2800">
                <a:solidFill>
                  <a:srgbClr val="FF0000"/>
                </a:solidFill>
                <a:latin typeface="Times New Roman" panose="02020603050405020304" pitchFamily="18" charset="0"/>
                <a:cs typeface="Times New Roman" panose="02020603050405020304" pitchFamily="18" charset="0"/>
              </a:rPr>
              <a:t>- Phôi được kẹp chắc chắn và đúng cách trên ê tô.</a:t>
            </a:r>
          </a:p>
          <a:p>
            <a:r>
              <a:rPr lang="en-US" sz="2800">
                <a:solidFill>
                  <a:srgbClr val="FF0000"/>
                </a:solidFill>
                <a:latin typeface="Times New Roman" panose="02020603050405020304" pitchFamily="18" charset="0"/>
                <a:cs typeface="Times New Roman" panose="02020603050405020304" pitchFamily="18" charset="0"/>
              </a:rPr>
              <a:t>- Dũa phải được tra chắc chắn trên cán.</a:t>
            </a:r>
          </a:p>
          <a:p>
            <a:r>
              <a:rPr lang="en-US" sz="2800">
                <a:solidFill>
                  <a:srgbClr val="FF0000"/>
                </a:solidFill>
                <a:latin typeface="Times New Roman" panose="02020603050405020304" pitchFamily="18" charset="0"/>
                <a:cs typeface="Times New Roman" panose="02020603050405020304" pitchFamily="18" charset="0"/>
              </a:rPr>
              <a:t>- Không được dùng tay gạt phoi trên bề mặt dũa và bề mặt phoi.</a:t>
            </a:r>
          </a:p>
        </p:txBody>
      </p:sp>
    </p:spTree>
    <p:extLst>
      <p:ext uri="{BB962C8B-B14F-4D97-AF65-F5344CB8AC3E}">
        <p14:creationId xmlns:p14="http://schemas.microsoft.com/office/powerpoint/2010/main" val="24124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197212" y="517803"/>
            <a:ext cx="11582400" cy="353943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III.Dũa kim loại</a:t>
            </a:r>
          </a:p>
          <a:p>
            <a:r>
              <a:rPr lang="en-US" sz="2800" b="1">
                <a:latin typeface="Times New Roman" panose="02020603050405020304" pitchFamily="18" charset="0"/>
                <a:cs typeface="Times New Roman" panose="02020603050405020304" pitchFamily="18" charset="0"/>
              </a:rPr>
              <a:t>5.An toàn khi dũa</a:t>
            </a:r>
          </a:p>
          <a:p>
            <a:r>
              <a:rPr lang="en-US" sz="2800">
                <a:latin typeface="Times New Roman" panose="02020603050405020304" pitchFamily="18" charset="0"/>
                <a:cs typeface="Times New Roman" panose="02020603050405020304" pitchFamily="18" charset="0"/>
              </a:rPr>
              <a:t>- Mặc trang phục bảo hộ lao động.</a:t>
            </a:r>
          </a:p>
          <a:p>
            <a:r>
              <a:rPr lang="en-US" sz="2800">
                <a:latin typeface="Times New Roman" panose="02020603050405020304" pitchFamily="18" charset="0"/>
                <a:cs typeface="Times New Roman" panose="02020603050405020304" pitchFamily="18" charset="0"/>
              </a:rPr>
              <a:t>- Phôi được kẹp chắc chắn và đúng cách trên ê tô.</a:t>
            </a:r>
          </a:p>
          <a:p>
            <a:r>
              <a:rPr lang="en-US" sz="2800">
                <a:latin typeface="Times New Roman" panose="02020603050405020304" pitchFamily="18" charset="0"/>
                <a:cs typeface="Times New Roman" panose="02020603050405020304" pitchFamily="18" charset="0"/>
              </a:rPr>
              <a:t>- Dũa phải được tra chắc chắn trên cán.</a:t>
            </a:r>
          </a:p>
          <a:p>
            <a:r>
              <a:rPr lang="en-US" sz="2800">
                <a:latin typeface="Times New Roman" panose="02020603050405020304" pitchFamily="18" charset="0"/>
                <a:cs typeface="Times New Roman" panose="02020603050405020304" pitchFamily="18" charset="0"/>
              </a:rPr>
              <a:t>- Không được dùng tay gạt phoi trên bề mặt dũa và bề mặt phoi.</a:t>
            </a: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p:cNvSpPr/>
          <p:nvPr/>
        </p:nvSpPr>
        <p:spPr>
          <a:xfrm>
            <a:off x="1306764" y="56138"/>
            <a:ext cx="9578449"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7. </a:t>
            </a:r>
            <a:r>
              <a:rPr lang="en-US" sz="2400" b="1" smtClean="0">
                <a:solidFill>
                  <a:srgbClr val="FF0000"/>
                </a:solidFill>
                <a:latin typeface="Times New Roman" panose="02020603050405020304" pitchFamily="18" charset="0"/>
                <a:cs typeface="Times New Roman" panose="02020603050405020304" pitchFamily="18" charset="0"/>
              </a:rPr>
              <a:t>MỘT SỐ PHƯƠNG PHÁP GIA CÔNG CƠ KHÍ BẰNG TAY</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6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887200" cy="6340197"/>
          </a:xfrm>
          <a:prstGeom prst="rect">
            <a:avLst/>
          </a:prstGeom>
        </p:spPr>
        <p:txBody>
          <a:bodyPr wrap="square">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THỰC HÀNH DŨA MẶT PHẲNG</a:t>
            </a:r>
          </a:p>
          <a:p>
            <a:endParaRPr lang="en-US"/>
          </a:p>
          <a:p>
            <a:r>
              <a:rPr lang="en-US" sz="2000" b="1" smtClean="0">
                <a:latin typeface="Times New Roman" panose="02020603050405020304" pitchFamily="18" charset="0"/>
                <a:cs typeface="Times New Roman" panose="02020603050405020304" pitchFamily="18" charset="0"/>
              </a:rPr>
              <a:t>1.Chuẩn </a:t>
            </a:r>
            <a:r>
              <a:rPr lang="en-US" sz="2000" b="1">
                <a:latin typeface="Times New Roman" panose="02020603050405020304" pitchFamily="18" charset="0"/>
                <a:cs typeface="Times New Roman" panose="02020603050405020304" pitchFamily="18" charset="0"/>
              </a:rPr>
              <a:t>bị</a:t>
            </a:r>
          </a:p>
          <a:p>
            <a:r>
              <a:rPr lang="en-US" sz="2000">
                <a:latin typeface="Times New Roman" panose="02020603050405020304" pitchFamily="18" charset="0"/>
                <a:cs typeface="Times New Roman" panose="02020603050405020304" pitchFamily="18" charset="0"/>
              </a:rPr>
              <a:t>- Phôi thép có kích thước như hình 7.15. Dũa dẹt, thước cặp và thước kiểm mặt phẳng.</a:t>
            </a:r>
          </a:p>
          <a:p>
            <a:r>
              <a:rPr lang="en-US" sz="2000" b="1">
                <a:latin typeface="Times New Roman" panose="02020603050405020304" pitchFamily="18" charset="0"/>
                <a:cs typeface="Times New Roman" panose="02020603050405020304" pitchFamily="18" charset="0"/>
              </a:rPr>
              <a:t>2. Yêu cầu</a:t>
            </a:r>
          </a:p>
          <a:p>
            <a:r>
              <a:rPr lang="en-US" sz="2000">
                <a:latin typeface="Times New Roman" panose="02020603050405020304" pitchFamily="18" charset="0"/>
                <a:cs typeface="Times New Roman" panose="02020603050405020304" pitchFamily="18" charset="0"/>
              </a:rPr>
              <a:t>Dũa hai mặt phẳng song song với nhau có kích thước 30mm</a:t>
            </a:r>
          </a:p>
          <a:p>
            <a:r>
              <a:rPr lang="en-US" sz="2000" b="1">
                <a:latin typeface="Times New Roman" panose="02020603050405020304" pitchFamily="18" charset="0"/>
                <a:cs typeface="Times New Roman" panose="02020603050405020304" pitchFamily="18" charset="0"/>
              </a:rPr>
              <a:t>3. Các bước thực hiện</a:t>
            </a:r>
          </a:p>
          <a:p>
            <a:r>
              <a:rPr lang="en-US" sz="2000">
                <a:latin typeface="Times New Roman" panose="02020603050405020304" pitchFamily="18" charset="0"/>
                <a:cs typeface="Times New Roman" panose="02020603050405020304" pitchFamily="18" charset="0"/>
              </a:rPr>
              <a:t>Bước 1. Kẹp phôi</a:t>
            </a:r>
          </a:p>
          <a:p>
            <a:r>
              <a:rPr lang="en-US" sz="2000">
                <a:latin typeface="Times New Roman" panose="02020603050405020304" pitchFamily="18" charset="0"/>
                <a:cs typeface="Times New Roman" panose="02020603050405020304" pitchFamily="18" charset="0"/>
              </a:rPr>
              <a:t>Phôi được kẹp chặt trên ê tô như hình 7.16a</a:t>
            </a:r>
          </a:p>
          <a:p>
            <a:r>
              <a:rPr lang="en-US" sz="2000">
                <a:latin typeface="Times New Roman" panose="02020603050405020304" pitchFamily="18" charset="0"/>
                <a:cs typeface="Times New Roman" panose="02020603050405020304" pitchFamily="18" charset="0"/>
              </a:rPr>
              <a:t>Bước 2. Dũa mặt phẳng thứ nhất</a:t>
            </a:r>
          </a:p>
          <a:p>
            <a:r>
              <a:rPr lang="en-US" sz="2000">
                <a:latin typeface="Times New Roman" panose="02020603050405020304" pitchFamily="18" charset="0"/>
                <a:cs typeface="Times New Roman" panose="02020603050405020304" pitchFamily="18" charset="0"/>
              </a:rPr>
              <a:t>- Thực hiện thao tác dũa mặt phẳng thứ nhất theo các bước đã được học.</a:t>
            </a:r>
          </a:p>
          <a:p>
            <a:r>
              <a:rPr lang="en-US" sz="2000">
                <a:latin typeface="Times New Roman" panose="02020603050405020304" pitchFamily="18" charset="0"/>
                <a:cs typeface="Times New Roman" panose="02020603050405020304" pitchFamily="18" charset="0"/>
              </a:rPr>
              <a:t>- Dùng thước kiểm mặt phẳng để kiểm tra mặt phẳng sau khi dũa(hình 7.1b)</a:t>
            </a:r>
          </a:p>
          <a:p>
            <a:r>
              <a:rPr lang="en-US" sz="2000">
                <a:latin typeface="Times New Roman" panose="02020603050405020304" pitchFamily="18" charset="0"/>
                <a:cs typeface="Times New Roman" panose="02020603050405020304" pitchFamily="18" charset="0"/>
              </a:rPr>
              <a:t>Bước 3. Dũa mặt phẳng thứ hai song song với mặt phẳng thứ nhất</a:t>
            </a:r>
          </a:p>
          <a:p>
            <a:r>
              <a:rPr lang="en-US" sz="2000">
                <a:latin typeface="Times New Roman" panose="02020603050405020304" pitchFamily="18" charset="0"/>
                <a:cs typeface="Times New Roman" panose="02020603050405020304" pitchFamily="18" charset="0"/>
              </a:rPr>
              <a:t>- Kẹp phôi sao cho mặt đối diện với mặt đã dũa lên trên. Thực hiện thao tác dũa mặt thứ hai.</a:t>
            </a:r>
          </a:p>
          <a:p>
            <a:r>
              <a:rPr lang="en-US" sz="2000">
                <a:latin typeface="Times New Roman" panose="02020603050405020304" pitchFamily="18" charset="0"/>
                <a:cs typeface="Times New Roman" panose="02020603050405020304" pitchFamily="18" charset="0"/>
              </a:rPr>
              <a:t>- Trong khi dũa kiểm tra độ song song giữa hai mặt bằng thước cặp.</a:t>
            </a:r>
          </a:p>
          <a:p>
            <a:r>
              <a:rPr lang="en-US" sz="2000">
                <a:latin typeface="Times New Roman" panose="02020603050405020304" pitchFamily="18" charset="0"/>
                <a:cs typeface="Times New Roman" panose="02020603050405020304" pitchFamily="18" charset="0"/>
              </a:rPr>
              <a:t>- Kiểm tra độ phẳng bề mặt vừa dũa.</a:t>
            </a:r>
          </a:p>
          <a:p>
            <a:r>
              <a:rPr lang="en-US" sz="2000">
                <a:latin typeface="Times New Roman" panose="02020603050405020304" pitchFamily="18" charset="0"/>
                <a:cs typeface="Times New Roman" panose="02020603050405020304" pitchFamily="18" charset="0"/>
              </a:rPr>
              <a:t>Bước 4. Vệ sinh công nghiệp</a:t>
            </a:r>
          </a:p>
          <a:p>
            <a:r>
              <a:rPr lang="en-US" sz="2000">
                <a:latin typeface="Times New Roman" panose="02020603050405020304" pitchFamily="18" charset="0"/>
                <a:cs typeface="Times New Roman" panose="02020603050405020304" pitchFamily="18" charset="0"/>
              </a:rPr>
              <a:t>- Dùng giẻ vệ sinh các mặt phẳng vừa dũa.</a:t>
            </a:r>
          </a:p>
          <a:p>
            <a:r>
              <a:rPr lang="en-US" sz="2000">
                <a:latin typeface="Times New Roman" panose="02020603050405020304" pitchFamily="18" charset="0"/>
                <a:cs typeface="Times New Roman" panose="02020603050405020304" pitchFamily="18" charset="0"/>
              </a:rPr>
              <a:t>- Cất dụng cụ đúng nơi quy định.</a:t>
            </a:r>
          </a:p>
          <a:p>
            <a:r>
              <a:rPr lang="en-US" sz="2000">
                <a:latin typeface="Times New Roman" panose="02020603050405020304" pitchFamily="18" charset="0"/>
                <a:cs typeface="Times New Roman" panose="02020603050405020304" pitchFamily="18" charset="0"/>
              </a:rPr>
              <a:t>- Vệ sinh nơi làm việc</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749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3970318"/>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So sánh các thao tác khi cưa, đục, dũa.</a:t>
            </a:r>
          </a:p>
          <a:p>
            <a:r>
              <a:rPr lang="en-US" sz="2800" b="1">
                <a:latin typeface="Times New Roman" panose="02020603050405020304" pitchFamily="18" charset="0"/>
                <a:cs typeface="Times New Roman" panose="02020603050405020304" pitchFamily="18" charset="0"/>
              </a:rPr>
              <a:t>2. Nếu được cung cấp một hộp dụng cụ cầm tay với đầy đủ các dụng cụ cần thiết để gia  một hộp đồ chơi bằng gỗ như hình 5.14, em sẽ gia công món đồ chơi này như thế nào?</a:t>
            </a:r>
          </a:p>
          <a:p>
            <a:r>
              <a:rPr lang="nl-NL" sz="2800" b="1">
                <a:latin typeface="Times New Roman" panose="02020603050405020304" pitchFamily="18" charset="0"/>
                <a:cs typeface="Times New Roman" panose="02020603050405020304" pitchFamily="18" charset="0"/>
              </a:rPr>
              <a:t>3.</a:t>
            </a:r>
            <a:r>
              <a:rPr lang="en-US" sz="2800" b="1">
                <a:latin typeface="Times New Roman" panose="02020603050405020304" pitchFamily="18" charset="0"/>
                <a:cs typeface="Times New Roman" panose="02020603050405020304" pitchFamily="18" charset="0"/>
              </a:rPr>
              <a:t>Hãy kể một vật dụng trong cuộc sống xung quanh em mà theo em có thể sử dụng dụng cụ gia công cầm tay để gia cong. Trình bày các phương pháp gia công để làm ra vật dụng đó</a:t>
            </a:r>
          </a:p>
          <a:p>
            <a:r>
              <a:rPr lang="en-US" sz="2800" b="1">
                <a:latin typeface="Times New Roman" panose="02020603050405020304" pitchFamily="18" charset="0"/>
                <a:cs typeface="Times New Roman" panose="02020603050405020304" pitchFamily="18" charset="0"/>
              </a:rPr>
              <a:t>4. Lập quy trình và thực hành gia công một chi tiết bằng các phương pháp gia công đã học.</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6571" y="486404"/>
            <a:ext cx="11615058" cy="6647974"/>
          </a:xfrm>
          <a:prstGeom prst="rect">
            <a:avLst/>
          </a:prstGeom>
        </p:spPr>
        <p:txBody>
          <a:bodyPr wrap="square">
            <a:spAutoFit/>
          </a:bodyPr>
          <a:lstStyle/>
          <a:p>
            <a:r>
              <a:rPr lang="vi-VN" sz="2400">
                <a:solidFill>
                  <a:srgbClr val="0000FF"/>
                </a:solidFill>
                <a:latin typeface="Times New Roman" panose="02020603050405020304" pitchFamily="18" charset="0"/>
                <a:cs typeface="Times New Roman" panose="02020603050405020304" pitchFamily="18" charset="0"/>
              </a:rPr>
              <a:t>1</a:t>
            </a:r>
            <a:r>
              <a:rPr lang="vi-VN" sz="2400" smtClean="0">
                <a:solidFill>
                  <a:srgbClr val="0000FF"/>
                </a:solidFill>
                <a:latin typeface="Times New Roman" panose="02020603050405020304" pitchFamily="18" charset="0"/>
                <a:cs typeface="Times New Roman" panose="02020603050405020304" pitchFamily="18" charset="0"/>
              </a:rPr>
              <a:t>.</a:t>
            </a:r>
            <a:r>
              <a:rPr lang="en-US" sz="2400" smtClean="0">
                <a:solidFill>
                  <a:srgbClr val="0000FF"/>
                </a:solidFill>
                <a:latin typeface="Times New Roman" panose="02020603050405020304" pitchFamily="18" charset="0"/>
                <a:cs typeface="Times New Roman" panose="02020603050405020304" pitchFamily="18" charset="0"/>
              </a:rPr>
              <a:t> </a:t>
            </a:r>
            <a:r>
              <a:rPr lang="vi-VN" sz="2400" smtClean="0">
                <a:solidFill>
                  <a:srgbClr val="0000FF"/>
                </a:solidFill>
                <a:latin typeface="Times New Roman" panose="02020603050405020304" pitchFamily="18" charset="0"/>
                <a:cs typeface="Times New Roman" panose="02020603050405020304" pitchFamily="18" charset="0"/>
              </a:rPr>
              <a:t>*</a:t>
            </a:r>
            <a:r>
              <a:rPr lang="vi-VN" sz="2400">
                <a:solidFill>
                  <a:srgbClr val="0000FF"/>
                </a:solidFill>
                <a:latin typeface="Times New Roman" panose="02020603050405020304" pitchFamily="18" charset="0"/>
                <a:cs typeface="Times New Roman" panose="02020603050405020304" pitchFamily="18" charset="0"/>
              </a:rPr>
              <a:t>Thao tác cưa</a:t>
            </a:r>
          </a:p>
          <a:p>
            <a:r>
              <a:rPr lang="vi-VN" sz="2400">
                <a:solidFill>
                  <a:srgbClr val="0000FF"/>
                </a:solidFill>
                <a:latin typeface="Times New Roman" panose="02020603050405020304" pitchFamily="18" charset="0"/>
                <a:cs typeface="Times New Roman" panose="02020603050405020304" pitchFamily="18" charset="0"/>
              </a:rPr>
              <a:t>- Tay thuận cầm tay nắm, tay còn lại cầm đầu kia khung cưa, người đúng thẳng, hai chân hợp với nhau thành một góc khoảng 750.</a:t>
            </a:r>
          </a:p>
          <a:p>
            <a:r>
              <a:rPr lang="vi-VN" sz="2400">
                <a:solidFill>
                  <a:srgbClr val="0000FF"/>
                </a:solidFill>
                <a:latin typeface="Times New Roman" panose="02020603050405020304" pitchFamily="18" charset="0"/>
                <a:cs typeface="Times New Roman" panose="02020603050405020304" pitchFamily="18" charset="0"/>
              </a:rPr>
              <a:t>*Thao tác đục</a:t>
            </a:r>
          </a:p>
          <a:p>
            <a:r>
              <a:rPr lang="vi-VN" sz="2400">
                <a:solidFill>
                  <a:srgbClr val="0000FF"/>
                </a:solidFill>
                <a:latin typeface="Times New Roman" panose="02020603050405020304" pitchFamily="18" charset="0"/>
                <a:cs typeface="Times New Roman" panose="02020603050405020304" pitchFamily="18" charset="0"/>
              </a:rPr>
              <a:t>- Tay thuận cầm búa, cách đuôi cán búa một khoảng từ 20 - 30 mm.</a:t>
            </a:r>
          </a:p>
          <a:p>
            <a:r>
              <a:rPr lang="vi-VN" sz="2400">
                <a:solidFill>
                  <a:srgbClr val="0000FF"/>
                </a:solidFill>
                <a:latin typeface="Times New Roman" panose="02020603050405020304" pitchFamily="18" charset="0"/>
                <a:cs typeface="Times New Roman" panose="02020603050405020304" pitchFamily="18" charset="0"/>
              </a:rPr>
              <a:t>- Tay còn lại cầm đục, cách đuôi cán đục một khoảng từ 20 - 30 mm.</a:t>
            </a:r>
          </a:p>
          <a:p>
            <a:r>
              <a:rPr lang="vi-VN" sz="2400">
                <a:solidFill>
                  <a:srgbClr val="0000FF"/>
                </a:solidFill>
                <a:latin typeface="Times New Roman" panose="02020603050405020304" pitchFamily="18" charset="0"/>
                <a:cs typeface="Times New Roman" panose="02020603050405020304" pitchFamily="18" charset="0"/>
              </a:rPr>
              <a:t>- Người đứng thẳng, chân thuận hợp với trục ngang của ê tô một góc 75o và hợp với chân còn lại một góc khoảng 75o.</a:t>
            </a:r>
          </a:p>
          <a:p>
            <a:r>
              <a:rPr lang="vi-VN" sz="2400">
                <a:solidFill>
                  <a:srgbClr val="0000FF"/>
                </a:solidFill>
                <a:latin typeface="Times New Roman" panose="02020603050405020304" pitchFamily="18" charset="0"/>
                <a:cs typeface="Times New Roman" panose="02020603050405020304" pitchFamily="18" charset="0"/>
              </a:rPr>
              <a:t>*Thao tác dũa</a:t>
            </a:r>
          </a:p>
          <a:p>
            <a:r>
              <a:rPr lang="vi-VN" sz="2400">
                <a:solidFill>
                  <a:srgbClr val="0000FF"/>
                </a:solidFill>
                <a:latin typeface="Times New Roman" panose="02020603050405020304" pitchFamily="18" charset="0"/>
                <a:cs typeface="Times New Roman" panose="02020603050405020304" pitchFamily="18" charset="0"/>
              </a:rPr>
              <a:t>- Tay thuận nắm cán dũa, bốn ngón tay bao quanh phía dưới cán dũa, ngón cái ở phía trên dọc theo chiều dài của dũa.</a:t>
            </a:r>
          </a:p>
          <a:p>
            <a:r>
              <a:rPr lang="vi-VN" sz="2400">
                <a:solidFill>
                  <a:srgbClr val="0000FF"/>
                </a:solidFill>
                <a:latin typeface="Times New Roman" panose="02020603050405020304" pitchFamily="18" charset="0"/>
                <a:cs typeface="Times New Roman" panose="02020603050405020304" pitchFamily="18" charset="0"/>
              </a:rPr>
              <a:t>- Đặt lòng bàn tay còn lại lên đầu mũi dũa, cách đầu mũi dũa khoảng 20 đến 30 mm.</a:t>
            </a:r>
          </a:p>
          <a:p>
            <a:r>
              <a:rPr lang="vi-VN" sz="2400">
                <a:solidFill>
                  <a:srgbClr val="0000FF"/>
                </a:solidFill>
                <a:latin typeface="Times New Roman" panose="02020603050405020304" pitchFamily="18" charset="0"/>
                <a:cs typeface="Times New Roman" panose="02020603050405020304" pitchFamily="18" charset="0"/>
              </a:rPr>
              <a:t> 2. Để gia công món đồ chơi này cần sử dụng Thước lá, thước đo góc, dụng cụ vạch dấu, cưa, đục, búa, dũa.</a:t>
            </a:r>
          </a:p>
          <a:p>
            <a:r>
              <a:rPr lang="vi-VN" sz="2400">
                <a:solidFill>
                  <a:srgbClr val="0000FF"/>
                </a:solidFill>
                <a:latin typeface="Times New Roman" panose="02020603050405020304" pitchFamily="18" charset="0"/>
                <a:cs typeface="Times New Roman" panose="02020603050405020304" pitchFamily="18" charset="0"/>
              </a:rPr>
              <a:t>3.HS vận dụng để nêu ra vật dụng đó</a:t>
            </a:r>
          </a:p>
          <a:p>
            <a:r>
              <a:rPr lang="vi-VN" sz="2400">
                <a:solidFill>
                  <a:srgbClr val="0000FF"/>
                </a:solidFill>
                <a:latin typeface="Times New Roman" panose="02020603050405020304" pitchFamily="18" charset="0"/>
                <a:cs typeface="Times New Roman" panose="02020603050405020304" pitchFamily="18" charset="0"/>
              </a:rPr>
              <a:t>4. HS tự lập quy trình và thực hành gia công một chi tiết bằng các phương pháp gia công đã học.</a:t>
            </a:r>
          </a:p>
          <a:p>
            <a:endParaRPr lang="vi-VN"/>
          </a:p>
        </p:txBody>
      </p:sp>
    </p:spTree>
    <p:extLst>
      <p:ext uri="{BB962C8B-B14F-4D97-AF65-F5344CB8AC3E}">
        <p14:creationId xmlns:p14="http://schemas.microsoft.com/office/powerpoint/2010/main" val="343942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6922" y="104451"/>
            <a:ext cx="11410278" cy="954107"/>
          </a:xfrm>
          <a:prstGeom prst="rect">
            <a:avLst/>
          </a:prstGeom>
        </p:spPr>
        <p:txBody>
          <a:bodyPr wrap="square">
            <a:spAutoFit/>
          </a:bodyPr>
          <a:lstStyle/>
          <a:p>
            <a:r>
              <a:rPr lang="vi-VN" sz="2800" b="1" smtClean="0">
                <a:latin typeface="Times New Roman" panose="02020603050405020304" pitchFamily="18" charset="0"/>
                <a:cs typeface="Times New Roman" panose="02020603050405020304" pitchFamily="18" charset="0"/>
              </a:rPr>
              <a:t>1.Nêu khái niệm cưa</a:t>
            </a:r>
          </a:p>
          <a:p>
            <a:r>
              <a:rPr lang="vi-VN" sz="2800" b="1" smtClean="0">
                <a:latin typeface="Times New Roman" panose="02020603050405020304" pitchFamily="18" charset="0"/>
                <a:cs typeface="Times New Roman" panose="02020603050405020304" pitchFamily="18" charset="0"/>
              </a:rPr>
              <a:t>2. Quan sát Hình 7.2 và gọi tên các bộ phận của cưa tay.</a:t>
            </a:r>
            <a:endParaRPr lang="vi-VN"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13187" y="1163579"/>
            <a:ext cx="8261872" cy="3074934"/>
          </a:xfrm>
          <a:prstGeom prst="rect">
            <a:avLst/>
          </a:prstGeom>
        </p:spPr>
      </p:pic>
      <p:sp>
        <p:nvSpPr>
          <p:cNvPr id="6" name="TextBox 5"/>
          <p:cNvSpPr txBox="1"/>
          <p:nvPr/>
        </p:nvSpPr>
        <p:spPr>
          <a:xfrm>
            <a:off x="1398494" y="4410635"/>
            <a:ext cx="5131397" cy="984885"/>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7.2. Hình dạng và cấu tạo cưa tay</a:t>
            </a:r>
          </a:p>
          <a:p>
            <a:r>
              <a:rPr lang="en-US" b="1" smtClean="0">
                <a:latin typeface="Times New Roman" panose="02020603050405020304" pitchFamily="18" charset="0"/>
                <a:cs typeface="Times New Roman" panose="02020603050405020304" pitchFamily="18" charset="0"/>
              </a:rPr>
              <a:t>1.Khung cưa; 2. Lưỡi cưa; 3. Tay nắm.</a:t>
            </a:r>
          </a:p>
          <a:p>
            <a:r>
              <a:rPr lang="en-US" b="1" smtClean="0">
                <a:latin typeface="Times New Roman" panose="02020603050405020304" pitchFamily="18" charset="0"/>
                <a:cs typeface="Times New Roman" panose="02020603050405020304" pitchFamily="18" charset="0"/>
              </a:rPr>
              <a:t>4. Chốt lắp lưỡi cưa; 5. Đai ốc căng lưỡi cưa</a:t>
            </a:r>
            <a:endParaRPr lang="en-US" b="1">
              <a:latin typeface="Times New Roman" panose="02020603050405020304" pitchFamily="18" charset="0"/>
              <a:cs typeface="Times New Roman" panose="02020603050405020304" pitchFamily="18" charset="0"/>
            </a:endParaRPr>
          </a:p>
        </p:txBody>
      </p:sp>
      <p:sp>
        <p:nvSpPr>
          <p:cNvPr id="2" name="Rectangle 1"/>
          <p:cNvSpPr/>
          <p:nvPr/>
        </p:nvSpPr>
        <p:spPr>
          <a:xfrm>
            <a:off x="9057939" y="487025"/>
            <a:ext cx="2915322" cy="6370975"/>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1.Cắt kim loại bằng cưa tay là phương pháp gia công nguội dùng cưa tay để cắt các tấm kim loại dày, phôi kim loại tròn, dạng định hình..thành những đoạn có chiều dài mong muốn.</a:t>
            </a:r>
          </a:p>
          <a:p>
            <a:r>
              <a:rPr lang="vi-VN" sz="2400">
                <a:solidFill>
                  <a:srgbClr val="FF0000"/>
                </a:solidFill>
                <a:latin typeface="Times New Roman" panose="02020603050405020304" pitchFamily="18" charset="0"/>
                <a:cs typeface="Times New Roman" panose="02020603050405020304" pitchFamily="18" charset="0"/>
              </a:rPr>
              <a:t>2. Các bộ phận của cưa</a:t>
            </a:r>
          </a:p>
          <a:p>
            <a:r>
              <a:rPr lang="vi-VN" sz="2400">
                <a:solidFill>
                  <a:srgbClr val="FF0000"/>
                </a:solidFill>
                <a:latin typeface="Times New Roman" panose="02020603050405020304" pitchFamily="18" charset="0"/>
                <a:cs typeface="Times New Roman" panose="02020603050405020304" pitchFamily="18" charset="0"/>
              </a:rPr>
              <a:t>1. Khung cưa</a:t>
            </a:r>
          </a:p>
          <a:p>
            <a:r>
              <a:rPr lang="vi-VN" sz="2400">
                <a:solidFill>
                  <a:srgbClr val="FF0000"/>
                </a:solidFill>
                <a:latin typeface="Times New Roman" panose="02020603050405020304" pitchFamily="18" charset="0"/>
                <a:cs typeface="Times New Roman" panose="02020603050405020304" pitchFamily="18" charset="0"/>
              </a:rPr>
              <a:t>2. Lưỡi cưa</a:t>
            </a:r>
          </a:p>
          <a:p>
            <a:r>
              <a:rPr lang="vi-VN" sz="2400">
                <a:solidFill>
                  <a:srgbClr val="FF0000"/>
                </a:solidFill>
                <a:latin typeface="Times New Roman" panose="02020603050405020304" pitchFamily="18" charset="0"/>
                <a:cs typeface="Times New Roman" panose="02020603050405020304" pitchFamily="18" charset="0"/>
              </a:rPr>
              <a:t>3. Tay nắm</a:t>
            </a:r>
          </a:p>
          <a:p>
            <a:r>
              <a:rPr lang="vi-VN" sz="2400">
                <a:solidFill>
                  <a:srgbClr val="FF0000"/>
                </a:solidFill>
                <a:latin typeface="Times New Roman" panose="02020603050405020304" pitchFamily="18" charset="0"/>
                <a:cs typeface="Times New Roman" panose="02020603050405020304" pitchFamily="18" charset="0"/>
              </a:rPr>
              <a:t>4. Chốt lắp cưa</a:t>
            </a:r>
          </a:p>
          <a:p>
            <a:r>
              <a:rPr lang="vi-VN" sz="2400">
                <a:solidFill>
                  <a:srgbClr val="FF0000"/>
                </a:solidFill>
                <a:latin typeface="Times New Roman" panose="02020603050405020304" pitchFamily="18" charset="0"/>
                <a:cs typeface="Times New Roman" panose="02020603050405020304" pitchFamily="18" charset="0"/>
              </a:rPr>
              <a:t>5. Đai ốc căng lưỡi cưa</a:t>
            </a:r>
          </a:p>
        </p:txBody>
      </p:sp>
    </p:spTree>
    <p:extLst>
      <p:ext uri="{BB962C8B-B14F-4D97-AF65-F5344CB8AC3E}">
        <p14:creationId xmlns:p14="http://schemas.microsoft.com/office/powerpoint/2010/main" val="10893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8" y="607505"/>
            <a:ext cx="11582400" cy="5109091"/>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I.Cắt kim loại bằng cưa tay</a:t>
            </a:r>
          </a:p>
          <a:p>
            <a:r>
              <a:rPr lang="en-US" sz="2800">
                <a:latin typeface="Times New Roman" panose="02020603050405020304" pitchFamily="18" charset="0"/>
                <a:cs typeface="Times New Roman" panose="02020603050405020304" pitchFamily="18" charset="0"/>
              </a:rPr>
              <a:t>Cắt kim loại bằng cưa tay là phương pháp gia công nguội dùng cưa tay để cắt các tấm kim loại dày, phôi kim loại tròn, dạng định hình..thành những đoạn có chiều dài mong muốn.</a:t>
            </a:r>
          </a:p>
          <a:p>
            <a:r>
              <a:rPr lang="en-US" sz="2800">
                <a:latin typeface="Times New Roman" panose="02020603050405020304" pitchFamily="18" charset="0"/>
                <a:cs typeface="Times New Roman" panose="02020603050405020304" pitchFamily="18" charset="0"/>
              </a:rPr>
              <a:t>1.Dụng cụ</a:t>
            </a:r>
          </a:p>
          <a:p>
            <a:r>
              <a:rPr lang="en-US" sz="2800">
                <a:latin typeface="Times New Roman" panose="02020603050405020304" pitchFamily="18" charset="0"/>
                <a:cs typeface="Times New Roman" panose="02020603050405020304" pitchFamily="18" charset="0"/>
              </a:rPr>
              <a:t>Cưa tay gồm các bộ phận</a:t>
            </a:r>
          </a:p>
          <a:p>
            <a:r>
              <a:rPr lang="en-US" sz="2800">
                <a:latin typeface="Times New Roman" panose="02020603050405020304" pitchFamily="18" charset="0"/>
                <a:cs typeface="Times New Roman" panose="02020603050405020304" pitchFamily="18" charset="0"/>
              </a:rPr>
              <a:t>- Khung cưa</a:t>
            </a:r>
          </a:p>
          <a:p>
            <a:r>
              <a:rPr lang="en-US" sz="2800">
                <a:latin typeface="Times New Roman" panose="02020603050405020304" pitchFamily="18" charset="0"/>
                <a:cs typeface="Times New Roman" panose="02020603050405020304" pitchFamily="18" charset="0"/>
              </a:rPr>
              <a:t>-  Lưỡi cưa</a:t>
            </a:r>
          </a:p>
          <a:p>
            <a:r>
              <a:rPr lang="en-US" sz="2800">
                <a:latin typeface="Times New Roman" panose="02020603050405020304" pitchFamily="18" charset="0"/>
                <a:cs typeface="Times New Roman" panose="02020603050405020304" pitchFamily="18" charset="0"/>
              </a:rPr>
              <a:t>- Tay nắm</a:t>
            </a:r>
          </a:p>
          <a:p>
            <a:r>
              <a:rPr lang="en-US" sz="2800">
                <a:latin typeface="Times New Roman" panose="02020603050405020304" pitchFamily="18" charset="0"/>
                <a:cs typeface="Times New Roman" panose="02020603050405020304" pitchFamily="18" charset="0"/>
              </a:rPr>
              <a:t>-  Chốt lắp cưa</a:t>
            </a:r>
          </a:p>
          <a:p>
            <a:r>
              <a:rPr lang="en-US" sz="2800">
                <a:latin typeface="Times New Roman" panose="02020603050405020304" pitchFamily="18" charset="0"/>
                <a:cs typeface="Times New Roman" panose="02020603050405020304" pitchFamily="18" charset="0"/>
              </a:rPr>
              <a:t>-  Đai ốc căng lưỡi cưa</a:t>
            </a:r>
          </a:p>
          <a:p>
            <a:r>
              <a:rPr lang="en-US"/>
              <a:t> </a:t>
            </a:r>
          </a:p>
        </p:txBody>
      </p:sp>
      <p:pic>
        <p:nvPicPr>
          <p:cNvPr id="3" name="Picture 2"/>
          <p:cNvPicPr>
            <a:picLocks noChangeAspect="1"/>
          </p:cNvPicPr>
          <p:nvPr/>
        </p:nvPicPr>
        <p:blipFill>
          <a:blip r:embed="rId3"/>
          <a:stretch>
            <a:fillRect/>
          </a:stretch>
        </p:blipFill>
        <p:spPr>
          <a:xfrm>
            <a:off x="1355223" y="115258"/>
            <a:ext cx="9675191" cy="646232"/>
          </a:xfrm>
          <a:prstGeom prst="rect">
            <a:avLst/>
          </a:prstGeom>
        </p:spPr>
      </p:pic>
    </p:spTree>
    <p:extLst>
      <p:ext uri="{BB962C8B-B14F-4D97-AF65-F5344CB8AC3E}">
        <p14:creationId xmlns:p14="http://schemas.microsoft.com/office/powerpoint/2010/main" val="15968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34286" y="214728"/>
            <a:ext cx="3872753" cy="3108543"/>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1.Khi muốn cưa gỗ hoặc kim loại, có thể sử dụng cùng một loại cưa được không? Vì sao?</a:t>
            </a:r>
          </a:p>
          <a:p>
            <a:r>
              <a:rPr lang="vi-VN" sz="2800" b="1">
                <a:latin typeface="Times New Roman" panose="02020603050405020304" pitchFamily="18" charset="0"/>
                <a:cs typeface="Times New Roman" panose="02020603050405020304" pitchFamily="18" charset="0"/>
              </a:rPr>
              <a:t>2. Dựa vào Hình 7.3, hãy mô tả cách cầm cưa và tư thế đứng cưa.</a:t>
            </a:r>
          </a:p>
        </p:txBody>
      </p:sp>
      <p:pic>
        <p:nvPicPr>
          <p:cNvPr id="6" name="Picture 5"/>
          <p:cNvPicPr>
            <a:picLocks noChangeAspect="1"/>
          </p:cNvPicPr>
          <p:nvPr/>
        </p:nvPicPr>
        <p:blipFill>
          <a:blip r:embed="rId2"/>
          <a:stretch>
            <a:fillRect/>
          </a:stretch>
        </p:blipFill>
        <p:spPr>
          <a:xfrm>
            <a:off x="300872" y="140139"/>
            <a:ext cx="6433414" cy="6153374"/>
          </a:xfrm>
          <a:prstGeom prst="rect">
            <a:avLst/>
          </a:prstGeom>
        </p:spPr>
      </p:pic>
      <p:sp>
        <p:nvSpPr>
          <p:cNvPr id="7" name="TextBox 6"/>
          <p:cNvSpPr txBox="1"/>
          <p:nvPr/>
        </p:nvSpPr>
        <p:spPr>
          <a:xfrm>
            <a:off x="376517" y="6368102"/>
            <a:ext cx="6508377" cy="430887"/>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7.3. Cách cầm cưa và tư thế đứng cưa</a:t>
            </a:r>
          </a:p>
        </p:txBody>
      </p:sp>
    </p:spTree>
    <p:extLst>
      <p:ext uri="{BB962C8B-B14F-4D97-AF65-F5344CB8AC3E}">
        <p14:creationId xmlns:p14="http://schemas.microsoft.com/office/powerpoint/2010/main" val="351267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4890" y="214728"/>
            <a:ext cx="5884432" cy="2246769"/>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1.Khi muốn cưa gỗ hoặc kim loại, có thể sử dụng cùng một loại cưa được không? Vì sao?</a:t>
            </a:r>
          </a:p>
          <a:p>
            <a:r>
              <a:rPr lang="vi-VN" sz="2800" b="1">
                <a:latin typeface="Times New Roman" panose="02020603050405020304" pitchFamily="18" charset="0"/>
                <a:cs typeface="Times New Roman" panose="02020603050405020304" pitchFamily="18" charset="0"/>
              </a:rPr>
              <a:t>2. Dựa vào Hình 7.3, hãy mô tả cách cầm cưa và tư thế đứng cưa.</a:t>
            </a:r>
          </a:p>
        </p:txBody>
      </p:sp>
      <p:pic>
        <p:nvPicPr>
          <p:cNvPr id="6" name="Picture 5"/>
          <p:cNvPicPr>
            <a:picLocks noChangeAspect="1"/>
          </p:cNvPicPr>
          <p:nvPr/>
        </p:nvPicPr>
        <p:blipFill>
          <a:blip r:embed="rId2"/>
          <a:stretch>
            <a:fillRect/>
          </a:stretch>
        </p:blipFill>
        <p:spPr>
          <a:xfrm>
            <a:off x="300872" y="140139"/>
            <a:ext cx="5723410" cy="6153374"/>
          </a:xfrm>
          <a:prstGeom prst="rect">
            <a:avLst/>
          </a:prstGeom>
        </p:spPr>
      </p:pic>
      <p:sp>
        <p:nvSpPr>
          <p:cNvPr id="7" name="TextBox 6"/>
          <p:cNvSpPr txBox="1"/>
          <p:nvPr/>
        </p:nvSpPr>
        <p:spPr>
          <a:xfrm>
            <a:off x="376517" y="6368102"/>
            <a:ext cx="6508377" cy="430887"/>
          </a:xfrm>
          <a:prstGeom prst="rect">
            <a:avLst/>
          </a:prstGeom>
          <a:noFill/>
        </p:spPr>
        <p:txBody>
          <a:bodyPr wrap="square" rtlCol="0">
            <a:spAutoFit/>
          </a:bodyPr>
          <a:lstStyle/>
          <a:p>
            <a:r>
              <a:rPr lang="en-US" sz="2200" b="1" i="1" smtClean="0">
                <a:latin typeface="Times New Roman" panose="02020603050405020304" pitchFamily="18" charset="0"/>
                <a:cs typeface="Times New Roman" panose="02020603050405020304" pitchFamily="18" charset="0"/>
              </a:rPr>
              <a:t>Hình 7.3. Cách cầm cưa và tư thế đứng cưa</a:t>
            </a:r>
          </a:p>
        </p:txBody>
      </p:sp>
      <p:sp>
        <p:nvSpPr>
          <p:cNvPr id="2" name="Rectangle 1"/>
          <p:cNvSpPr/>
          <p:nvPr/>
        </p:nvSpPr>
        <p:spPr>
          <a:xfrm>
            <a:off x="5948977" y="2536086"/>
            <a:ext cx="6017111" cy="3416320"/>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1.Không thể dùng cưa gỗ để cưa sắt được vì lưỡi cưa gỗ có răng cưa lớn hơn và thưa hơn so với cưa sắt. Nên khi sử dụng cưa gỗ để cưa sắt sẽ làm cho răng cưa dễ bị uốn méo hoặc gãy. Do đó, ta cần phải sử dụng cưa sắt, nó có lưỡi cưa làm bằng loại thép tốt, răng cưa nhỏ.</a:t>
            </a:r>
          </a:p>
          <a:p>
            <a:r>
              <a:rPr lang="vi-VN" sz="2400">
                <a:solidFill>
                  <a:srgbClr val="FF0000"/>
                </a:solidFill>
                <a:latin typeface="Times New Roman" panose="02020603050405020304" pitchFamily="18" charset="0"/>
                <a:cs typeface="Times New Roman" panose="02020603050405020304" pitchFamily="18" charset="0"/>
              </a:rPr>
              <a:t>2. Tay thuận cầm tay nắm, tay còn lại cầm đầu kia khung cưa, người đúng thẳng, hai chân hợp với nhau thành một góc khoảng </a:t>
            </a:r>
            <a:r>
              <a:rPr lang="vi-VN" sz="2400" smtClean="0">
                <a:solidFill>
                  <a:srgbClr val="FF0000"/>
                </a:solidFill>
                <a:latin typeface="Times New Roman" panose="02020603050405020304" pitchFamily="18" charset="0"/>
                <a:cs typeface="Times New Roman" panose="02020603050405020304" pitchFamily="18" charset="0"/>
              </a:rPr>
              <a:t>75</a:t>
            </a:r>
            <a:r>
              <a:rPr lang="en-US" sz="2400" smtClean="0">
                <a:solidFill>
                  <a:srgbClr val="FF0000"/>
                </a:solidFill>
                <a:latin typeface="Times New Roman" panose="02020603050405020304" pitchFamily="18" charset="0"/>
                <a:cs typeface="Times New Roman" panose="02020603050405020304" pitchFamily="18" charset="0"/>
              </a:rPr>
              <a:t> độ</a:t>
            </a:r>
            <a:r>
              <a:rPr lang="vi-VN" sz="2400" smtClean="0">
                <a:solidFill>
                  <a:srgbClr val="FF0000"/>
                </a:solidFill>
                <a:latin typeface="Times New Roman" panose="02020603050405020304" pitchFamily="18" charset="0"/>
                <a:cs typeface="Times New Roman" panose="02020603050405020304" pitchFamily="18" charset="0"/>
              </a:rPr>
              <a:t>.</a:t>
            </a:r>
            <a:endParaRPr lang="vi-VN"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6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04788" y="607505"/>
            <a:ext cx="1158240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I.Cắt kim loại bằng cưa tay</a:t>
            </a:r>
          </a:p>
          <a:p>
            <a:r>
              <a:rPr lang="en-US" sz="2800" b="1">
                <a:latin typeface="Times New Roman" panose="02020603050405020304" pitchFamily="18" charset="0"/>
                <a:cs typeface="Times New Roman" panose="02020603050405020304" pitchFamily="18" charset="0"/>
              </a:rPr>
              <a:t>2.Cách cầm cưa và tư thế đứng cưa</a:t>
            </a:r>
          </a:p>
          <a:p>
            <a:r>
              <a:rPr lang="en-US" sz="2800">
                <a:latin typeface="Times New Roman" panose="02020603050405020304" pitchFamily="18" charset="0"/>
                <a:cs typeface="Times New Roman" panose="02020603050405020304" pitchFamily="18" charset="0"/>
              </a:rPr>
              <a:t>- Tay thuận cầm tay nắm, tay còn lại cầm đầu kia khung cưa, người đúng thẳng, hai chân hợp với nhau thành một góc khoảng 75</a:t>
            </a:r>
            <a:r>
              <a:rPr lang="en-US" sz="2800" baseline="30000">
                <a:latin typeface="Times New Roman" panose="02020603050405020304" pitchFamily="18" charset="0"/>
                <a:cs typeface="Times New Roman" panose="02020603050405020304" pitchFamily="18" charset="0"/>
              </a:rPr>
              <a:t>0</a:t>
            </a:r>
            <a:r>
              <a:rPr lang="en-US" sz="280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047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991</TotalTime>
  <Words>3963</Words>
  <Application>Microsoft Office PowerPoint</Application>
  <PresentationFormat>Widescreen</PresentationFormat>
  <Paragraphs>298</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107</cp:revision>
  <dcterms:created xsi:type="dcterms:W3CDTF">2023-06-21T22:05:51Z</dcterms:created>
  <dcterms:modified xsi:type="dcterms:W3CDTF">2023-07-04T15:58:33Z</dcterms:modified>
</cp:coreProperties>
</file>