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03" r:id="rId4"/>
    <p:sldId id="386" r:id="rId5"/>
    <p:sldId id="404" r:id="rId6"/>
    <p:sldId id="326" r:id="rId7"/>
    <p:sldId id="405" r:id="rId8"/>
    <p:sldId id="406" r:id="rId9"/>
    <p:sldId id="407" r:id="rId10"/>
    <p:sldId id="408" r:id="rId11"/>
    <p:sldId id="409" r:id="rId12"/>
    <p:sldId id="410" r:id="rId13"/>
    <p:sldId id="412" r:id="rId14"/>
    <p:sldId id="413" r:id="rId15"/>
    <p:sldId id="414" r:id="rId16"/>
    <p:sldId id="415" r:id="rId17"/>
    <p:sldId id="416" r:id="rId18"/>
    <p:sldId id="417" r:id="rId19"/>
    <p:sldId id="396" r:id="rId20"/>
    <p:sldId id="399" r:id="rId21"/>
    <p:sldId id="398" r:id="rId22"/>
    <p:sldId id="400" r:id="rId23"/>
    <p:sldId id="364" r:id="rId24"/>
    <p:sldId id="383" r:id="rId25"/>
    <p:sldId id="276" r:id="rId26"/>
    <p:sldId id="41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977" y="126687"/>
            <a:ext cx="715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12. CẤU TRÚC CHUNG VỀ  </a:t>
            </a:r>
            <a:r>
              <a:rPr lang="en-US" sz="2400" b="1" smtClean="0">
                <a:solidFill>
                  <a:srgbClr val="FF0000"/>
                </a:solidFill>
                <a:latin typeface="Times New Roman" panose="02020603050405020304" pitchFamily="18" charset="0"/>
                <a:cs typeface="Times New Roman" panose="02020603050405020304" pitchFamily="18" charset="0"/>
              </a:rPr>
              <a:t>MẠCH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00945" y="931984"/>
            <a:ext cx="6065042" cy="5644662"/>
          </a:xfrm>
          <a:prstGeom prst="rect">
            <a:avLst/>
          </a:prstGeom>
        </p:spPr>
      </p:pic>
      <p:pic>
        <p:nvPicPr>
          <p:cNvPr id="5" name="Picture 4"/>
          <p:cNvPicPr>
            <a:picLocks noChangeAspect="1"/>
          </p:cNvPicPr>
          <p:nvPr/>
        </p:nvPicPr>
        <p:blipFill>
          <a:blip r:embed="rId4"/>
          <a:stretch>
            <a:fillRect/>
          </a:stretch>
        </p:blipFill>
        <p:spPr>
          <a:xfrm>
            <a:off x="6435969" y="738554"/>
            <a:ext cx="5653453" cy="583809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1" y="112167"/>
            <a:ext cx="11439330" cy="523220"/>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Quan sát hình 12.8 và nêu đặc </a:t>
            </a: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điểm chính của dây dẫn, cáp điện là </a:t>
            </a: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95987" y="3428992"/>
            <a:ext cx="26" cy="15"/>
          </a:xfrm>
          <a:prstGeom prst="rect">
            <a:avLst/>
          </a:prstGeom>
        </p:spPr>
      </p:pic>
      <p:pic>
        <p:nvPicPr>
          <p:cNvPr id="6" name="Picture 5"/>
          <p:cNvPicPr>
            <a:picLocks noChangeAspect="1"/>
          </p:cNvPicPr>
          <p:nvPr/>
        </p:nvPicPr>
        <p:blipFill>
          <a:blip r:embed="rId3"/>
          <a:stretch>
            <a:fillRect/>
          </a:stretch>
        </p:blipFill>
        <p:spPr>
          <a:xfrm>
            <a:off x="235318" y="895939"/>
            <a:ext cx="5860669" cy="3543734"/>
          </a:xfrm>
          <a:prstGeom prst="rect">
            <a:avLst/>
          </a:prstGeom>
        </p:spPr>
      </p:pic>
      <p:pic>
        <p:nvPicPr>
          <p:cNvPr id="7" name="Picture 6"/>
          <p:cNvPicPr>
            <a:picLocks noChangeAspect="1"/>
          </p:cNvPicPr>
          <p:nvPr/>
        </p:nvPicPr>
        <p:blipFill>
          <a:blip r:embed="rId4"/>
          <a:stretch>
            <a:fillRect/>
          </a:stretch>
        </p:blipFill>
        <p:spPr>
          <a:xfrm>
            <a:off x="6283583" y="943781"/>
            <a:ext cx="5612948" cy="3282986"/>
          </a:xfrm>
          <a:prstGeom prst="rect">
            <a:avLst/>
          </a:prstGeom>
        </p:spPr>
      </p:pic>
      <p:sp>
        <p:nvSpPr>
          <p:cNvPr id="8" name="TextBox 7"/>
          <p:cNvSpPr txBox="1"/>
          <p:nvPr/>
        </p:nvSpPr>
        <p:spPr>
          <a:xfrm>
            <a:off x="1362269" y="4562669"/>
            <a:ext cx="2575249"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Dây dẫn, cáp đồng</a:t>
            </a: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7691534" y="4350495"/>
            <a:ext cx="2575249"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Dây dẫn, cáp nhôm</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4705738" y="4744951"/>
            <a:ext cx="3841103"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12.8. Một số loại dây dẫn</a:t>
            </a:r>
            <a:endParaRPr lang="en-US" sz="20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09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1" y="112167"/>
            <a:ext cx="11439330" cy="523220"/>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Quan sát hình 12.8 và nêu đặc </a:t>
            </a: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điểm chính của dây dẫn, cáp điện là </a:t>
            </a: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95987" y="3428992"/>
            <a:ext cx="26" cy="15"/>
          </a:xfrm>
          <a:prstGeom prst="rect">
            <a:avLst/>
          </a:prstGeom>
        </p:spPr>
      </p:pic>
      <p:pic>
        <p:nvPicPr>
          <p:cNvPr id="6" name="Picture 5"/>
          <p:cNvPicPr>
            <a:picLocks noChangeAspect="1"/>
          </p:cNvPicPr>
          <p:nvPr/>
        </p:nvPicPr>
        <p:blipFill>
          <a:blip r:embed="rId3"/>
          <a:stretch>
            <a:fillRect/>
          </a:stretch>
        </p:blipFill>
        <p:spPr>
          <a:xfrm>
            <a:off x="235318" y="895939"/>
            <a:ext cx="5860669" cy="3543734"/>
          </a:xfrm>
          <a:prstGeom prst="rect">
            <a:avLst/>
          </a:prstGeom>
        </p:spPr>
      </p:pic>
      <p:pic>
        <p:nvPicPr>
          <p:cNvPr id="7" name="Picture 6"/>
          <p:cNvPicPr>
            <a:picLocks noChangeAspect="1"/>
          </p:cNvPicPr>
          <p:nvPr/>
        </p:nvPicPr>
        <p:blipFill>
          <a:blip r:embed="rId4"/>
          <a:stretch>
            <a:fillRect/>
          </a:stretch>
        </p:blipFill>
        <p:spPr>
          <a:xfrm>
            <a:off x="6343734" y="837594"/>
            <a:ext cx="5612948" cy="3282986"/>
          </a:xfrm>
          <a:prstGeom prst="rect">
            <a:avLst/>
          </a:prstGeom>
        </p:spPr>
      </p:pic>
      <p:sp>
        <p:nvSpPr>
          <p:cNvPr id="8" name="TextBox 7"/>
          <p:cNvSpPr txBox="1"/>
          <p:nvPr/>
        </p:nvSpPr>
        <p:spPr>
          <a:xfrm>
            <a:off x="1362269" y="4562669"/>
            <a:ext cx="2575249"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Dây dẫn, cáp đồng</a:t>
            </a: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7691534" y="4350495"/>
            <a:ext cx="2575249"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Dây dẫn, cáp nhôm</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4705738" y="4744951"/>
            <a:ext cx="3841103"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12.8. Một số loại dây dẫn</a:t>
            </a:r>
            <a:endParaRPr lang="en-US" sz="2000" i="1">
              <a:latin typeface="Times New Roman" panose="02020603050405020304" pitchFamily="18" charset="0"/>
              <a:cs typeface="Times New Roman" panose="02020603050405020304" pitchFamily="18" charset="0"/>
            </a:endParaRPr>
          </a:p>
        </p:txBody>
      </p:sp>
      <p:sp>
        <p:nvSpPr>
          <p:cNvPr id="2" name="Rectangle 1"/>
          <p:cNvSpPr/>
          <p:nvPr/>
        </p:nvSpPr>
        <p:spPr>
          <a:xfrm>
            <a:off x="235317" y="5324615"/>
            <a:ext cx="11539915" cy="954107"/>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Lõi của dây dẫn điện, cáp điện được làm từ các kim loại dẫn điện tốt như đồng hoặc nhôm. Dây dẫn thường có vỏ bọc cách điện bên ngoài.</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50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Các bộ phận chính của mạch điện</a:t>
            </a:r>
          </a:p>
          <a:p>
            <a:r>
              <a:rPr lang="en-US" sz="2800" b="1">
                <a:latin typeface="Times New Roman" panose="02020603050405020304" pitchFamily="18" charset="0"/>
                <a:cs typeface="Times New Roman" panose="02020603050405020304" pitchFamily="18" charset="0"/>
              </a:rPr>
              <a:t>2. Bộ phận truyền dẫn, đóng, cắt, điều khiển và bảo vệ mạch điện</a:t>
            </a:r>
          </a:p>
          <a:p>
            <a:r>
              <a:rPr lang="en-US" sz="2800" b="1">
                <a:latin typeface="Times New Roman" panose="02020603050405020304" pitchFamily="18" charset="0"/>
                <a:cs typeface="Times New Roman" panose="02020603050405020304" pitchFamily="18" charset="0"/>
              </a:rPr>
              <a:t>a.Bộ phận truyền dẫn</a:t>
            </a:r>
          </a:p>
          <a:p>
            <a:r>
              <a:rPr lang="en-US" sz="2800">
                <a:latin typeface="Times New Roman" panose="02020603050405020304" pitchFamily="18" charset="0"/>
                <a:cs typeface="Times New Roman" panose="02020603050405020304" pitchFamily="18" charset="0"/>
              </a:rPr>
              <a:t>- Dây dẫn, cáp điện</a:t>
            </a:r>
          </a:p>
          <a:p>
            <a:r>
              <a:rPr lang="en-US" sz="2800">
                <a:latin typeface="Times New Roman" panose="02020603050405020304" pitchFamily="18" charset="0"/>
                <a:cs typeface="Times New Roman" panose="02020603050405020304" pitchFamily="18" charset="0"/>
              </a:rPr>
              <a:t>- Lõi dây dẫn điện, cáp điện đượclàm từ các kim loại dẫn điện tốt như đồng hoặc nhôm</a:t>
            </a:r>
          </a:p>
          <a:p>
            <a:r>
              <a:rPr lang="en-US" sz="2800">
                <a:latin typeface="Times New Roman" panose="02020603050405020304" pitchFamily="18" charset="0"/>
                <a:cs typeface="Times New Roman" panose="02020603050405020304" pitchFamily="18" charset="0"/>
              </a:rPr>
              <a:t>- Dây dẫn thường làm từ vỏ bọc cách điện bên ngoài.</a:t>
            </a:r>
          </a:p>
        </p:txBody>
      </p:sp>
      <p:pic>
        <p:nvPicPr>
          <p:cNvPr id="3" name="Picture 2"/>
          <p:cNvPicPr>
            <a:picLocks noChangeAspect="1"/>
          </p:cNvPicPr>
          <p:nvPr/>
        </p:nvPicPr>
        <p:blipFill>
          <a:blip r:embed="rId3"/>
          <a:stretch>
            <a:fillRect/>
          </a:stretch>
        </p:blipFill>
        <p:spPr>
          <a:xfrm>
            <a:off x="1927389" y="204064"/>
            <a:ext cx="7254869" cy="646232"/>
          </a:xfrm>
          <a:prstGeom prst="rect">
            <a:avLst/>
          </a:prstGeom>
        </p:spPr>
      </p:pic>
    </p:spTree>
    <p:extLst>
      <p:ext uri="{BB962C8B-B14F-4D97-AF65-F5344CB8AC3E}">
        <p14:creationId xmlns:p14="http://schemas.microsoft.com/office/powerpoint/2010/main" val="16660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1" y="112167"/>
            <a:ext cx="11439330"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a:t>
            </a:r>
            <a:r>
              <a:rPr lang="en-US" sz="2800" b="1">
                <a:solidFill>
                  <a:srgbClr val="333333"/>
                </a:solidFill>
                <a:latin typeface="Times New Roman" panose="02020603050405020304" pitchFamily="18" charset="0"/>
                <a:ea typeface="Times New Roman" panose="02020603050405020304" pitchFamily="18" charset="0"/>
              </a:rPr>
              <a:t> Trên Hình 12.9 thiết bị nào có chức năng đóng, cắt? Thiết bị nào có chức năng bảo vệ mạch điện?</a:t>
            </a:r>
            <a:endParaRPr lang="en-US" sz="2800" b="1">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95987" y="3428992"/>
            <a:ext cx="26" cy="15"/>
          </a:xfrm>
          <a:prstGeom prst="rect">
            <a:avLst/>
          </a:prstGeom>
        </p:spPr>
      </p:pic>
      <p:sp>
        <p:nvSpPr>
          <p:cNvPr id="8" name="TextBox 7"/>
          <p:cNvSpPr txBox="1"/>
          <p:nvPr/>
        </p:nvSpPr>
        <p:spPr>
          <a:xfrm>
            <a:off x="1362269" y="4562669"/>
            <a:ext cx="2575249"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Công tắc</a:t>
            </a: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4845698" y="4405512"/>
            <a:ext cx="1331168"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Cầu dao</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905211" y="4814042"/>
            <a:ext cx="6267062"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12.9. Một số thiết bị đóng, cắt và bảo vệ mạch điện</a:t>
            </a:r>
            <a:endParaRPr lang="en-US" sz="2000" i="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57201" y="1285867"/>
            <a:ext cx="3257536" cy="3276802"/>
          </a:xfrm>
          <a:prstGeom prst="rect">
            <a:avLst/>
          </a:prstGeom>
        </p:spPr>
      </p:pic>
      <p:pic>
        <p:nvPicPr>
          <p:cNvPr id="3" name="Picture 2"/>
          <p:cNvPicPr>
            <a:picLocks noChangeAspect="1"/>
          </p:cNvPicPr>
          <p:nvPr/>
        </p:nvPicPr>
        <p:blipFill>
          <a:blip r:embed="rId4"/>
          <a:stretch>
            <a:fillRect/>
          </a:stretch>
        </p:blipFill>
        <p:spPr>
          <a:xfrm>
            <a:off x="3931861" y="1442464"/>
            <a:ext cx="4213763" cy="2563197"/>
          </a:xfrm>
          <a:prstGeom prst="rect">
            <a:avLst/>
          </a:prstGeom>
        </p:spPr>
      </p:pic>
      <p:pic>
        <p:nvPicPr>
          <p:cNvPr id="11" name="Picture 10"/>
          <p:cNvPicPr>
            <a:picLocks noChangeAspect="1"/>
          </p:cNvPicPr>
          <p:nvPr/>
        </p:nvPicPr>
        <p:blipFill>
          <a:blip r:embed="rId5"/>
          <a:stretch>
            <a:fillRect/>
          </a:stretch>
        </p:blipFill>
        <p:spPr>
          <a:xfrm>
            <a:off x="8472196" y="1517702"/>
            <a:ext cx="3536302" cy="2681074"/>
          </a:xfrm>
          <a:prstGeom prst="rect">
            <a:avLst/>
          </a:prstGeom>
        </p:spPr>
      </p:pic>
      <p:sp>
        <p:nvSpPr>
          <p:cNvPr id="12" name="TextBox 11"/>
          <p:cNvSpPr txBox="1"/>
          <p:nvPr/>
        </p:nvSpPr>
        <p:spPr>
          <a:xfrm>
            <a:off x="9818915" y="4287197"/>
            <a:ext cx="1676400"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c) Aptomat</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79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1" y="112167"/>
            <a:ext cx="11439330"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a:t>
            </a:r>
            <a:r>
              <a:rPr lang="en-US" sz="2800" b="1">
                <a:solidFill>
                  <a:srgbClr val="333333"/>
                </a:solidFill>
                <a:latin typeface="Times New Roman" panose="02020603050405020304" pitchFamily="18" charset="0"/>
                <a:ea typeface="Times New Roman" panose="02020603050405020304" pitchFamily="18" charset="0"/>
              </a:rPr>
              <a:t> Trên Hình 12.9 thiết bị nào có chức năng đóng, cắt? Thiết bị nào có chức năng bảo vệ mạch điện?</a:t>
            </a:r>
            <a:endParaRPr lang="en-US" sz="2800" b="1">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95987" y="3428992"/>
            <a:ext cx="26" cy="15"/>
          </a:xfrm>
          <a:prstGeom prst="rect">
            <a:avLst/>
          </a:prstGeom>
        </p:spPr>
      </p:pic>
      <p:sp>
        <p:nvSpPr>
          <p:cNvPr id="8" name="TextBox 7"/>
          <p:cNvSpPr txBox="1"/>
          <p:nvPr/>
        </p:nvSpPr>
        <p:spPr>
          <a:xfrm>
            <a:off x="1362269" y="4562669"/>
            <a:ext cx="2575249"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Công tắc</a:t>
            </a: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4845698" y="4405512"/>
            <a:ext cx="1331168"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Cầu dao</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905211" y="4814042"/>
            <a:ext cx="6267062"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12.9. Một số thiết bị đóng, cắt và bảo vệ mạch điện</a:t>
            </a:r>
            <a:endParaRPr lang="en-US" sz="2000" i="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57201" y="1285867"/>
            <a:ext cx="3257536" cy="3276802"/>
          </a:xfrm>
          <a:prstGeom prst="rect">
            <a:avLst/>
          </a:prstGeom>
        </p:spPr>
      </p:pic>
      <p:pic>
        <p:nvPicPr>
          <p:cNvPr id="3" name="Picture 2"/>
          <p:cNvPicPr>
            <a:picLocks noChangeAspect="1"/>
          </p:cNvPicPr>
          <p:nvPr/>
        </p:nvPicPr>
        <p:blipFill>
          <a:blip r:embed="rId4"/>
          <a:stretch>
            <a:fillRect/>
          </a:stretch>
        </p:blipFill>
        <p:spPr>
          <a:xfrm>
            <a:off x="3931861" y="1442464"/>
            <a:ext cx="4213763" cy="2563197"/>
          </a:xfrm>
          <a:prstGeom prst="rect">
            <a:avLst/>
          </a:prstGeom>
        </p:spPr>
      </p:pic>
      <p:pic>
        <p:nvPicPr>
          <p:cNvPr id="11" name="Picture 10"/>
          <p:cNvPicPr>
            <a:picLocks noChangeAspect="1"/>
          </p:cNvPicPr>
          <p:nvPr/>
        </p:nvPicPr>
        <p:blipFill>
          <a:blip r:embed="rId5"/>
          <a:stretch>
            <a:fillRect/>
          </a:stretch>
        </p:blipFill>
        <p:spPr>
          <a:xfrm>
            <a:off x="8472196" y="1517702"/>
            <a:ext cx="3536302" cy="2681074"/>
          </a:xfrm>
          <a:prstGeom prst="rect">
            <a:avLst/>
          </a:prstGeom>
        </p:spPr>
      </p:pic>
      <p:sp>
        <p:nvSpPr>
          <p:cNvPr id="12" name="TextBox 11"/>
          <p:cNvSpPr txBox="1"/>
          <p:nvPr/>
        </p:nvSpPr>
        <p:spPr>
          <a:xfrm>
            <a:off x="9818915" y="4287197"/>
            <a:ext cx="1676400"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c) Aptomat</a:t>
            </a:r>
            <a:endParaRPr lang="en-US">
              <a:latin typeface="Times New Roman" panose="02020603050405020304" pitchFamily="18" charset="0"/>
              <a:cs typeface="Times New Roman" panose="02020603050405020304" pitchFamily="18" charset="0"/>
            </a:endParaRPr>
          </a:p>
        </p:txBody>
      </p:sp>
      <p:sp>
        <p:nvSpPr>
          <p:cNvPr id="6" name="Rectangle 5"/>
          <p:cNvSpPr/>
          <p:nvPr/>
        </p:nvSpPr>
        <p:spPr>
          <a:xfrm>
            <a:off x="883861" y="5489009"/>
            <a:ext cx="11012670" cy="1200329"/>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2. a) Công tắc: thiết bị dùng để đóng, cắt.</a:t>
            </a:r>
          </a:p>
          <a:p>
            <a:r>
              <a:rPr lang="en-US" sz="2400">
                <a:solidFill>
                  <a:srgbClr val="FF0000"/>
                </a:solidFill>
                <a:latin typeface="Times New Roman" panose="02020603050405020304" pitchFamily="18" charset="0"/>
                <a:ea typeface="Times New Roman" panose="02020603050405020304" pitchFamily="18" charset="0"/>
              </a:rPr>
              <a:t>b) Cầu dao: thiết bị dùng để đóng, cắt.</a:t>
            </a:r>
          </a:p>
          <a:p>
            <a:r>
              <a:rPr lang="en-US" sz="2400">
                <a:solidFill>
                  <a:srgbClr val="FF0000"/>
                </a:solidFill>
                <a:latin typeface="Times New Roman" panose="02020603050405020304" pitchFamily="18" charset="0"/>
                <a:ea typeface="Times New Roman" panose="02020603050405020304" pitchFamily="18" charset="0"/>
              </a:rPr>
              <a:t>c) Aptomat: thiết bị dùng để đóng, cắt và bảo vệ mạch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201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Các bộ phận chính của mạch điện</a:t>
            </a:r>
          </a:p>
          <a:p>
            <a:r>
              <a:rPr lang="en-US" sz="2800" b="1">
                <a:latin typeface="Times New Roman" panose="02020603050405020304" pitchFamily="18" charset="0"/>
                <a:cs typeface="Times New Roman" panose="02020603050405020304" pitchFamily="18" charset="0"/>
              </a:rPr>
              <a:t>2. Bộ phận truyền dẫn, đóng, cắt, điều khiển và bảo vệ mạch điện</a:t>
            </a:r>
          </a:p>
          <a:p>
            <a:r>
              <a:rPr lang="en-US" sz="2800" b="1">
                <a:latin typeface="Times New Roman" panose="02020603050405020304" pitchFamily="18" charset="0"/>
                <a:cs typeface="Times New Roman" panose="02020603050405020304" pitchFamily="18" charset="0"/>
              </a:rPr>
              <a:t>b. Thiết bị đóng, cắt, điều khiển và bảo vệ mạch điện</a:t>
            </a:r>
          </a:p>
          <a:p>
            <a:r>
              <a:rPr lang="en-US" sz="2800">
                <a:latin typeface="Times New Roman" panose="02020603050405020304" pitchFamily="18" charset="0"/>
                <a:cs typeface="Times New Roman" panose="02020603050405020304" pitchFamily="18" charset="0"/>
              </a:rPr>
              <a:t>- Là những thiết bị điện được sử dụng để đóng, cắt, điều khiển và bảo vệ mạch điện khi có sự cố.</a:t>
            </a:r>
          </a:p>
          <a:p>
            <a:r>
              <a:rPr lang="en-US" sz="2800">
                <a:latin typeface="Times New Roman" panose="02020603050405020304" pitchFamily="18" charset="0"/>
                <a:cs typeface="Times New Roman" panose="02020603050405020304" pitchFamily="18" charset="0"/>
              </a:rPr>
              <a:t>- Thiết bị đóng, cắt, điều khiển và bảo vệ  mạch điện phân loại thành:</a:t>
            </a:r>
          </a:p>
          <a:p>
            <a:r>
              <a:rPr lang="en-US" sz="2800">
                <a:latin typeface="Times New Roman" panose="02020603050405020304" pitchFamily="18" charset="0"/>
                <a:cs typeface="Times New Roman" panose="02020603050405020304" pitchFamily="18" charset="0"/>
              </a:rPr>
              <a:t>+ Thiết bị dùng để đóng, cắt, điều khiển như công tắc, cầu dao điện, rơ le điện…</a:t>
            </a:r>
          </a:p>
          <a:p>
            <a:r>
              <a:rPr lang="en-US" sz="2800">
                <a:latin typeface="Times New Roman" panose="02020603050405020304" pitchFamily="18" charset="0"/>
                <a:cs typeface="Times New Roman" panose="02020603050405020304" pitchFamily="18" charset="0"/>
              </a:rPr>
              <a:t>+Thiết bị dùng để bảo vệ như cầu chì.</a:t>
            </a:r>
          </a:p>
          <a:p>
            <a:r>
              <a:rPr lang="en-US" sz="2800">
                <a:latin typeface="Times New Roman" panose="02020603050405020304" pitchFamily="18" charset="0"/>
                <a:cs typeface="Times New Roman" panose="02020603050405020304" pitchFamily="18" charset="0"/>
              </a:rPr>
              <a:t>+ Thiết bị dùng để đóng, cắt và bảo vệ như aptomat.</a:t>
            </a:r>
          </a:p>
        </p:txBody>
      </p:sp>
      <p:pic>
        <p:nvPicPr>
          <p:cNvPr id="3" name="Picture 2"/>
          <p:cNvPicPr>
            <a:picLocks noChangeAspect="1"/>
          </p:cNvPicPr>
          <p:nvPr/>
        </p:nvPicPr>
        <p:blipFill>
          <a:blip r:embed="rId3"/>
          <a:stretch>
            <a:fillRect/>
          </a:stretch>
        </p:blipFill>
        <p:spPr>
          <a:xfrm>
            <a:off x="1927389" y="204064"/>
            <a:ext cx="7254869" cy="646232"/>
          </a:xfrm>
          <a:prstGeom prst="rect">
            <a:avLst/>
          </a:prstGeom>
        </p:spPr>
      </p:pic>
    </p:spTree>
    <p:extLst>
      <p:ext uri="{BB962C8B-B14F-4D97-AF65-F5344CB8AC3E}">
        <p14:creationId xmlns:p14="http://schemas.microsoft.com/office/powerpoint/2010/main" val="171516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1" y="112167"/>
            <a:ext cx="11439330"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a:t>
            </a:r>
            <a:r>
              <a:rPr lang="en-US" sz="2800" b="1">
                <a:solidFill>
                  <a:srgbClr val="333333"/>
                </a:solidFill>
                <a:latin typeface="Times New Roman" panose="02020603050405020304" pitchFamily="18" charset="0"/>
                <a:ea typeface="Times New Roman" panose="02020603050405020304" pitchFamily="18" charset="0"/>
              </a:rPr>
              <a:t> Trên Hình 12.9 thiết bị nào có chức năng đóng, cắt? Thiết bị nào có chức năng bảo vệ mạch điện?</a:t>
            </a:r>
            <a:endParaRPr lang="en-US" sz="2800" b="1">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95987" y="3428992"/>
            <a:ext cx="26" cy="15"/>
          </a:xfrm>
          <a:prstGeom prst="rect">
            <a:avLst/>
          </a:prstGeom>
        </p:spPr>
      </p:pic>
      <p:sp>
        <p:nvSpPr>
          <p:cNvPr id="8" name="TextBox 7"/>
          <p:cNvSpPr txBox="1"/>
          <p:nvPr/>
        </p:nvSpPr>
        <p:spPr>
          <a:xfrm>
            <a:off x="3754637" y="4114866"/>
            <a:ext cx="1563814"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Đèn sợi đốt</a:t>
            </a: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5701062" y="4175930"/>
            <a:ext cx="1717382"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Đèn compact</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21725" y="4484198"/>
            <a:ext cx="2894699"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12.10. Nồi cơm điện</a:t>
            </a:r>
            <a:endParaRPr lang="en-US" sz="2000" i="1">
              <a:latin typeface="Times New Roman" panose="02020603050405020304" pitchFamily="18" charset="0"/>
              <a:cs typeface="Times New Roman" panose="02020603050405020304" pitchFamily="18" charset="0"/>
            </a:endParaRPr>
          </a:p>
        </p:txBody>
      </p:sp>
      <p:sp>
        <p:nvSpPr>
          <p:cNvPr id="12" name="TextBox 11"/>
          <p:cNvSpPr txBox="1"/>
          <p:nvPr/>
        </p:nvSpPr>
        <p:spPr>
          <a:xfrm>
            <a:off x="7357806" y="4175930"/>
            <a:ext cx="1676400"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c) Đèn LED</a:t>
            </a:r>
            <a:endParaRPr lang="en-US">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71935" y="1317647"/>
            <a:ext cx="2984449" cy="3071910"/>
          </a:xfrm>
          <a:prstGeom prst="rect">
            <a:avLst/>
          </a:prstGeom>
        </p:spPr>
      </p:pic>
      <p:pic>
        <p:nvPicPr>
          <p:cNvPr id="13" name="Picture 12"/>
          <p:cNvPicPr>
            <a:picLocks noChangeAspect="1"/>
          </p:cNvPicPr>
          <p:nvPr/>
        </p:nvPicPr>
        <p:blipFill>
          <a:blip r:embed="rId4"/>
          <a:stretch>
            <a:fillRect/>
          </a:stretch>
        </p:blipFill>
        <p:spPr>
          <a:xfrm>
            <a:off x="3372026" y="1374196"/>
            <a:ext cx="5482726" cy="2760242"/>
          </a:xfrm>
          <a:prstGeom prst="rect">
            <a:avLst/>
          </a:prstGeom>
        </p:spPr>
      </p:pic>
      <p:pic>
        <p:nvPicPr>
          <p:cNvPr id="14" name="Picture 13"/>
          <p:cNvPicPr>
            <a:picLocks noChangeAspect="1"/>
          </p:cNvPicPr>
          <p:nvPr/>
        </p:nvPicPr>
        <p:blipFill>
          <a:blip r:embed="rId5"/>
          <a:stretch>
            <a:fillRect/>
          </a:stretch>
        </p:blipFill>
        <p:spPr>
          <a:xfrm>
            <a:off x="9034206" y="1475206"/>
            <a:ext cx="3076575" cy="2639659"/>
          </a:xfrm>
          <a:prstGeom prst="rect">
            <a:avLst/>
          </a:prstGeom>
        </p:spPr>
      </p:pic>
      <p:sp>
        <p:nvSpPr>
          <p:cNvPr id="15" name="TextBox 14"/>
          <p:cNvSpPr txBox="1"/>
          <p:nvPr/>
        </p:nvSpPr>
        <p:spPr>
          <a:xfrm>
            <a:off x="9034206" y="4319456"/>
            <a:ext cx="2894699"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12.12. Quạt trần</a:t>
            </a:r>
            <a:endParaRPr lang="en-US" sz="2000" i="1">
              <a:latin typeface="Times New Roman" panose="02020603050405020304" pitchFamily="18" charset="0"/>
              <a:cs typeface="Times New Roman" panose="02020603050405020304" pitchFamily="18" charset="0"/>
            </a:endParaRPr>
          </a:p>
        </p:txBody>
      </p:sp>
      <p:sp>
        <p:nvSpPr>
          <p:cNvPr id="16" name="TextBox 15"/>
          <p:cNvSpPr txBox="1"/>
          <p:nvPr/>
        </p:nvSpPr>
        <p:spPr>
          <a:xfrm>
            <a:off x="3789765" y="4506151"/>
            <a:ext cx="4477157"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12.11. Một số loại đèn điện</a:t>
            </a:r>
            <a:endParaRPr lang="en-US" sz="20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83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935" y="479263"/>
            <a:ext cx="11439330"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Em </a:t>
            </a:r>
            <a:r>
              <a:rPr lang="en-US" sz="2800" b="1">
                <a:latin typeface="Times New Roman" panose="02020603050405020304" pitchFamily="18" charset="0"/>
                <a:cs typeface="Times New Roman" panose="02020603050405020304" pitchFamily="18" charset="0"/>
              </a:rPr>
              <a:t>hãy nêu tên và chức năng của mỗi đồ dùng điện trong Hình 9.5.</a:t>
            </a:r>
          </a:p>
        </p:txBody>
      </p:sp>
      <p:pic>
        <p:nvPicPr>
          <p:cNvPr id="5" name="Picture 4"/>
          <p:cNvPicPr>
            <a:picLocks noChangeAspect="1"/>
          </p:cNvPicPr>
          <p:nvPr/>
        </p:nvPicPr>
        <p:blipFill>
          <a:blip r:embed="rId2"/>
          <a:stretch>
            <a:fillRect/>
          </a:stretch>
        </p:blipFill>
        <p:spPr>
          <a:xfrm>
            <a:off x="6095987" y="3428992"/>
            <a:ext cx="26" cy="15"/>
          </a:xfrm>
          <a:prstGeom prst="rect">
            <a:avLst/>
          </a:prstGeom>
        </p:spPr>
      </p:pic>
      <p:sp>
        <p:nvSpPr>
          <p:cNvPr id="8" name="TextBox 7"/>
          <p:cNvSpPr txBox="1"/>
          <p:nvPr/>
        </p:nvSpPr>
        <p:spPr>
          <a:xfrm>
            <a:off x="3754637" y="4114866"/>
            <a:ext cx="1563814"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Đèn sợi đốt</a:t>
            </a: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5701062" y="4175930"/>
            <a:ext cx="1717382"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Đèn compact</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21725" y="4484198"/>
            <a:ext cx="2894699"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12.10. Nồi cơm điện</a:t>
            </a:r>
            <a:endParaRPr lang="en-US" sz="2000" i="1">
              <a:latin typeface="Times New Roman" panose="02020603050405020304" pitchFamily="18" charset="0"/>
              <a:cs typeface="Times New Roman" panose="02020603050405020304" pitchFamily="18" charset="0"/>
            </a:endParaRPr>
          </a:p>
        </p:txBody>
      </p:sp>
      <p:sp>
        <p:nvSpPr>
          <p:cNvPr id="12" name="TextBox 11"/>
          <p:cNvSpPr txBox="1"/>
          <p:nvPr/>
        </p:nvSpPr>
        <p:spPr>
          <a:xfrm>
            <a:off x="7357806" y="4175930"/>
            <a:ext cx="1676400"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c) Đèn LED</a:t>
            </a:r>
            <a:endParaRPr lang="en-US">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71935" y="1317647"/>
            <a:ext cx="2984449" cy="3071910"/>
          </a:xfrm>
          <a:prstGeom prst="rect">
            <a:avLst/>
          </a:prstGeom>
        </p:spPr>
      </p:pic>
      <p:pic>
        <p:nvPicPr>
          <p:cNvPr id="13" name="Picture 12"/>
          <p:cNvPicPr>
            <a:picLocks noChangeAspect="1"/>
          </p:cNvPicPr>
          <p:nvPr/>
        </p:nvPicPr>
        <p:blipFill>
          <a:blip r:embed="rId4"/>
          <a:stretch>
            <a:fillRect/>
          </a:stretch>
        </p:blipFill>
        <p:spPr>
          <a:xfrm>
            <a:off x="3372026" y="1374196"/>
            <a:ext cx="5482726" cy="2760242"/>
          </a:xfrm>
          <a:prstGeom prst="rect">
            <a:avLst/>
          </a:prstGeom>
        </p:spPr>
      </p:pic>
      <p:pic>
        <p:nvPicPr>
          <p:cNvPr id="14" name="Picture 13"/>
          <p:cNvPicPr>
            <a:picLocks noChangeAspect="1"/>
          </p:cNvPicPr>
          <p:nvPr/>
        </p:nvPicPr>
        <p:blipFill>
          <a:blip r:embed="rId5"/>
          <a:stretch>
            <a:fillRect/>
          </a:stretch>
        </p:blipFill>
        <p:spPr>
          <a:xfrm>
            <a:off x="9034206" y="1475206"/>
            <a:ext cx="3076575" cy="2639659"/>
          </a:xfrm>
          <a:prstGeom prst="rect">
            <a:avLst/>
          </a:prstGeom>
        </p:spPr>
      </p:pic>
      <p:sp>
        <p:nvSpPr>
          <p:cNvPr id="15" name="TextBox 14"/>
          <p:cNvSpPr txBox="1"/>
          <p:nvPr/>
        </p:nvSpPr>
        <p:spPr>
          <a:xfrm>
            <a:off x="9034206" y="4319456"/>
            <a:ext cx="2894699"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12.12. Quạt trần</a:t>
            </a:r>
            <a:endParaRPr lang="en-US" sz="2000" i="1">
              <a:latin typeface="Times New Roman" panose="02020603050405020304" pitchFamily="18" charset="0"/>
              <a:cs typeface="Times New Roman" panose="02020603050405020304" pitchFamily="18" charset="0"/>
            </a:endParaRPr>
          </a:p>
        </p:txBody>
      </p:sp>
      <p:sp>
        <p:nvSpPr>
          <p:cNvPr id="16" name="TextBox 15"/>
          <p:cNvSpPr txBox="1"/>
          <p:nvPr/>
        </p:nvSpPr>
        <p:spPr>
          <a:xfrm>
            <a:off x="3789765" y="4506151"/>
            <a:ext cx="4477157"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12.11. Một số loại đèn điện</a:t>
            </a:r>
            <a:endParaRPr lang="en-US" sz="2000" i="1">
              <a:latin typeface="Times New Roman" panose="02020603050405020304" pitchFamily="18" charset="0"/>
              <a:cs typeface="Times New Roman" panose="02020603050405020304" pitchFamily="18" charset="0"/>
            </a:endParaRPr>
          </a:p>
        </p:txBody>
      </p:sp>
      <p:sp>
        <p:nvSpPr>
          <p:cNvPr id="2" name="Rectangle 1"/>
          <p:cNvSpPr/>
          <p:nvPr/>
        </p:nvSpPr>
        <p:spPr>
          <a:xfrm>
            <a:off x="271935" y="5084395"/>
            <a:ext cx="11624596" cy="1200329"/>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a) Đèn điện: Biến đổi điện năng thành quang năng để thắp sáng.</a:t>
            </a:r>
          </a:p>
          <a:p>
            <a:r>
              <a:rPr lang="vi-VN" sz="2400">
                <a:solidFill>
                  <a:srgbClr val="FF0000"/>
                </a:solidFill>
                <a:latin typeface="Times New Roman" panose="02020603050405020304" pitchFamily="18" charset="0"/>
                <a:cs typeface="Times New Roman" panose="02020603050405020304" pitchFamily="18" charset="0"/>
              </a:rPr>
              <a:t>b) Nồi cơm điện: Biến đổi điện năng thành nhiệt năng để nấu chín thức ăn.</a:t>
            </a:r>
          </a:p>
          <a:p>
            <a:r>
              <a:rPr lang="vi-VN" sz="2400">
                <a:solidFill>
                  <a:srgbClr val="FF0000"/>
                </a:solidFill>
                <a:latin typeface="Times New Roman" panose="02020603050405020304" pitchFamily="18" charset="0"/>
                <a:cs typeface="Times New Roman" panose="02020603050405020304" pitchFamily="18" charset="0"/>
              </a:rPr>
              <a:t>c) Quạt điện: Biến đổi điện năng thành cơ năng để làm mát.</a:t>
            </a:r>
          </a:p>
        </p:txBody>
      </p:sp>
    </p:spTree>
    <p:extLst>
      <p:ext uri="{BB962C8B-B14F-4D97-AF65-F5344CB8AC3E}">
        <p14:creationId xmlns:p14="http://schemas.microsoft.com/office/powerpoint/2010/main" val="243511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6"/>
            <a:ext cx="11582400" cy="424731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Các bộ phận chính của mạch điện</a:t>
            </a:r>
          </a:p>
          <a:p>
            <a:r>
              <a:rPr lang="en-US" sz="2800" b="1">
                <a:latin typeface="Times New Roman" panose="02020603050405020304" pitchFamily="18" charset="0"/>
                <a:cs typeface="Times New Roman" panose="02020603050405020304" pitchFamily="18" charset="0"/>
              </a:rPr>
              <a:t>3.Phụ tải điện</a:t>
            </a:r>
          </a:p>
          <a:p>
            <a:r>
              <a:rPr lang="en-US" sz="2800">
                <a:latin typeface="Times New Roman" panose="02020603050405020304" pitchFamily="18" charset="0"/>
                <a:cs typeface="Times New Roman" panose="02020603050405020304" pitchFamily="18" charset="0"/>
              </a:rPr>
              <a:t>- Các phụ tải biến điện năng thành nhiệt năng: Nồi cơm điện, bếp điện, ấm điện, bàn là, ...</a:t>
            </a:r>
          </a:p>
          <a:p>
            <a:r>
              <a:rPr lang="en-US" sz="2800">
                <a:latin typeface="Times New Roman" panose="02020603050405020304" pitchFamily="18" charset="0"/>
                <a:cs typeface="Times New Roman" panose="02020603050405020304" pitchFamily="18" charset="0"/>
              </a:rPr>
              <a:t>- Các phụ tải biến điện năng thành quang năng: Các loại bóng đèn.</a:t>
            </a:r>
          </a:p>
          <a:p>
            <a:r>
              <a:rPr lang="en-US" sz="2800">
                <a:latin typeface="Times New Roman" panose="02020603050405020304" pitchFamily="18" charset="0"/>
                <a:cs typeface="Times New Roman" panose="02020603050405020304" pitchFamily="18" charset="0"/>
              </a:rPr>
              <a:t>- Các phụ tải biến điện năng thành cơ năng: quạt điện, máy bơm nước, xe đạp điện, xe máy điện, ô tô điện, ...</a:t>
            </a:r>
          </a:p>
          <a:p>
            <a:r>
              <a:rPr lang="en-US" sz="2800">
                <a:latin typeface="Times New Roman" panose="02020603050405020304" pitchFamily="18" charset="0"/>
                <a:cs typeface="Times New Roman" panose="02020603050405020304" pitchFamily="18" charset="0"/>
              </a:rPr>
              <a:t>- Phụ tải điện là các thiết bị điện tử trong gia đình: tivi, dàn âm thanh, camera an ninh, ...</a:t>
            </a:r>
          </a:p>
          <a:p>
            <a:r>
              <a:rPr lang="en-US"/>
              <a:t>. </a:t>
            </a:r>
            <a:endParaRPr lang="en-US" sz="28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927389" y="204064"/>
            <a:ext cx="7254869" cy="646232"/>
          </a:xfrm>
          <a:prstGeom prst="rect">
            <a:avLst/>
          </a:prstGeom>
        </p:spPr>
      </p:pic>
    </p:spTree>
    <p:extLst>
      <p:ext uri="{BB962C8B-B14F-4D97-AF65-F5344CB8AC3E}">
        <p14:creationId xmlns:p14="http://schemas.microsoft.com/office/powerpoint/2010/main" val="19624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Hình </a:t>
            </a:r>
            <a:r>
              <a:rPr lang="en-US" sz="2800" b="1" smtClean="0">
                <a:latin typeface="Times New Roman" panose="02020603050405020304" pitchFamily="18" charset="0"/>
                <a:cs typeface="Times New Roman" panose="02020603050405020304" pitchFamily="18" charset="0"/>
              </a:rPr>
              <a:t>12.1</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93817" y="1251565"/>
            <a:ext cx="10712247" cy="4897307"/>
          </a:xfrm>
          <a:prstGeom prst="rect">
            <a:avLst/>
          </a:prstGeom>
        </p:spPr>
      </p:pic>
      <p:sp>
        <p:nvSpPr>
          <p:cNvPr id="8" name="TextBox 7"/>
          <p:cNvSpPr txBox="1"/>
          <p:nvPr/>
        </p:nvSpPr>
        <p:spPr>
          <a:xfrm>
            <a:off x="3767485" y="6304826"/>
            <a:ext cx="3827634"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12.1. </a:t>
            </a:r>
            <a:r>
              <a:rPr lang="en-US" b="1" i="1" smtClean="0">
                <a:latin typeface="Times New Roman" panose="02020603050405020304" pitchFamily="18" charset="0"/>
                <a:cs typeface="Times New Roman" panose="02020603050405020304" pitchFamily="18" charset="0"/>
              </a:rPr>
              <a:t>Mạch điện trong nhà</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0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Hãy kể tên các bộ phận của mạch điện được đánh số trong Hình 12.1.</a:t>
            </a:r>
          </a:p>
        </p:txBody>
      </p:sp>
      <p:sp>
        <p:nvSpPr>
          <p:cNvPr id="8" name="TextBox 7"/>
          <p:cNvSpPr txBox="1"/>
          <p:nvPr/>
        </p:nvSpPr>
        <p:spPr>
          <a:xfrm>
            <a:off x="1884443" y="6230993"/>
            <a:ext cx="37279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12.1. Mạch điện trong nhà</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9888" y="152520"/>
            <a:ext cx="6817049" cy="5949342"/>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Hình </a:t>
            </a:r>
            <a:r>
              <a:rPr lang="en-US" sz="2800" b="1" smtClean="0">
                <a:latin typeface="Times New Roman" panose="02020603050405020304" pitchFamily="18" charset="0"/>
                <a:cs typeface="Times New Roman" panose="02020603050405020304" pitchFamily="18" charset="0"/>
              </a:rPr>
              <a:t>12.1</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93817" y="1251565"/>
            <a:ext cx="6084265" cy="4897307"/>
          </a:xfrm>
          <a:prstGeom prst="rect">
            <a:avLst/>
          </a:prstGeom>
        </p:spPr>
      </p:pic>
      <p:sp>
        <p:nvSpPr>
          <p:cNvPr id="8" name="TextBox 7"/>
          <p:cNvSpPr txBox="1"/>
          <p:nvPr/>
        </p:nvSpPr>
        <p:spPr>
          <a:xfrm>
            <a:off x="2358562" y="6304826"/>
            <a:ext cx="380897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12.1. </a:t>
            </a:r>
            <a:r>
              <a:rPr lang="en-US" b="1" i="1" smtClean="0">
                <a:latin typeface="Times New Roman" panose="02020603050405020304" pitchFamily="18" charset="0"/>
                <a:cs typeface="Times New Roman" panose="02020603050405020304" pitchFamily="18" charset="0"/>
              </a:rPr>
              <a:t>Mạch điện trong nhà</a:t>
            </a:r>
            <a:endParaRPr lang="en-US"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6783405" y="1370632"/>
            <a:ext cx="4596782" cy="4810161"/>
          </a:xfrm>
          <a:prstGeom prst="rect">
            <a:avLst/>
          </a:prstGeom>
        </p:spPr>
      </p:pic>
    </p:spTree>
    <p:extLst>
      <p:ext uri="{BB962C8B-B14F-4D97-AF65-F5344CB8AC3E}">
        <p14:creationId xmlns:p14="http://schemas.microsoft.com/office/powerpoint/2010/main" val="325388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sát </a:t>
            </a:r>
            <a:r>
              <a:rPr lang="en-US" sz="2800" b="1" smtClean="0">
                <a:latin typeface="Times New Roman" panose="02020603050405020304" pitchFamily="18" charset="0"/>
                <a:cs typeface="Times New Roman" panose="02020603050405020304" pitchFamily="18" charset="0"/>
              </a:rPr>
              <a:t>hình 14. 7 dưới đây, </a:t>
            </a:r>
            <a:r>
              <a:rPr lang="en-US" sz="2800" b="1">
                <a:latin typeface="Times New Roman" panose="02020603050405020304" pitchFamily="18" charset="0"/>
                <a:cs typeface="Times New Roman" panose="02020603050405020304" pitchFamily="18" charset="0"/>
              </a:rPr>
              <a:t>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3370938" cy="4593401"/>
          </a:xfrm>
          <a:prstGeom prst="rect">
            <a:avLst/>
          </a:prstGeom>
        </p:spPr>
      </p:pic>
      <p:sp>
        <p:nvSpPr>
          <p:cNvPr id="8" name="TextBox 7"/>
          <p:cNvSpPr txBox="1"/>
          <p:nvPr/>
        </p:nvSpPr>
        <p:spPr>
          <a:xfrm>
            <a:off x="505932" y="6354146"/>
            <a:ext cx="319365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14.7. Bảng điện cơ bản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sát </a:t>
            </a:r>
            <a:r>
              <a:rPr lang="en-US" sz="2800" b="1" smtClean="0">
                <a:latin typeface="Times New Roman" panose="02020603050405020304" pitchFamily="18" charset="0"/>
                <a:cs typeface="Times New Roman" panose="02020603050405020304" pitchFamily="18" charset="0"/>
              </a:rPr>
              <a:t>hình 14. 7 dưới đây, </a:t>
            </a:r>
            <a:r>
              <a:rPr lang="en-US" sz="2800" b="1">
                <a:latin typeface="Times New Roman" panose="02020603050405020304" pitchFamily="18" charset="0"/>
                <a:cs typeface="Times New Roman" panose="02020603050405020304" pitchFamily="18" charset="0"/>
              </a:rPr>
              <a:t>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3370938" cy="4593401"/>
          </a:xfrm>
          <a:prstGeom prst="rect">
            <a:avLst/>
          </a:prstGeom>
        </p:spPr>
      </p:pic>
      <p:sp>
        <p:nvSpPr>
          <p:cNvPr id="8" name="TextBox 7"/>
          <p:cNvSpPr txBox="1"/>
          <p:nvPr/>
        </p:nvSpPr>
        <p:spPr>
          <a:xfrm>
            <a:off x="505932" y="6354146"/>
            <a:ext cx="319365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14.7. Bảng điện cơ bản</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4242318" y="1776576"/>
            <a:ext cx="6096000" cy="3539430"/>
          </a:xfrm>
          <a:prstGeom prst="rect">
            <a:avLst/>
          </a:prstGeom>
        </p:spPr>
        <p:txBody>
          <a:bodyPr>
            <a:spAutoFit/>
          </a:bodyPr>
          <a:lstStyle/>
          <a:p>
            <a:r>
              <a:rPr lang="en-US" sz="2800">
                <a:solidFill>
                  <a:srgbClr val="0000FF"/>
                </a:solidFill>
                <a:latin typeface="Times New Roman" panose="02020603050405020304" pitchFamily="18" charset="0"/>
                <a:cs typeface="Times New Roman" panose="02020603050405020304" pitchFamily="18" charset="0"/>
              </a:rPr>
              <a:t>Bài 2. - Aptomat: thiết bị đóng, cắt nguồn điện bằng tay hoặc cắt nguồn điện tự động khi có sự cố quá tải và ngắn mạch xảy ra.</a:t>
            </a:r>
          </a:p>
          <a:p>
            <a:r>
              <a:rPr lang="en-US" sz="2800">
                <a:solidFill>
                  <a:srgbClr val="0000FF"/>
                </a:solidFill>
                <a:latin typeface="Times New Roman" panose="02020603050405020304" pitchFamily="18" charset="0"/>
                <a:cs typeface="Times New Roman" panose="02020603050405020304" pitchFamily="18" charset="0"/>
              </a:rPr>
              <a:t>- Công tắc nổi: sử dụng để đóng, ngắt mạch điện trực tiếp bằng tay.</a:t>
            </a:r>
          </a:p>
          <a:p>
            <a:r>
              <a:rPr lang="en-US" sz="2800">
                <a:solidFill>
                  <a:srgbClr val="0000FF"/>
                </a:solidFill>
                <a:latin typeface="Times New Roman" panose="02020603050405020304" pitchFamily="18" charset="0"/>
                <a:cs typeface="Times New Roman" panose="02020603050405020304" pitchFamily="18" charset="0"/>
              </a:rPr>
              <a:t>- Ổ cắm: chia sẻ và kết nối của các thiết bị điện với nguồn điện. </a:t>
            </a:r>
          </a:p>
        </p:txBody>
      </p:sp>
    </p:spTree>
    <p:extLst>
      <p:ext uri="{BB962C8B-B14F-4D97-AF65-F5344CB8AC3E}">
        <p14:creationId xmlns:p14="http://schemas.microsoft.com/office/powerpoint/2010/main" val="15508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3. </a:t>
            </a:r>
            <a:r>
              <a:rPr lang="en-US" sz="2800" b="1">
                <a:latin typeface="Times New Roman" panose="02020603050405020304" pitchFamily="18" charset="0"/>
                <a:cs typeface="Times New Roman" panose="02020603050405020304" pitchFamily="18" charset="0"/>
              </a:rPr>
              <a:t>Em hãy cho biết mạch điện cần có những bộ phận (thiết bị điện) nào để có thể hoạt động bình thường và bảo vệ an toàn khi có các sự cố quá tải, ngắn mạch?</a:t>
            </a:r>
          </a:p>
        </p:txBody>
      </p:sp>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3. </a:t>
            </a:r>
            <a:r>
              <a:rPr lang="en-US" sz="2800" b="1">
                <a:latin typeface="Times New Roman" panose="02020603050405020304" pitchFamily="18" charset="0"/>
                <a:cs typeface="Times New Roman" panose="02020603050405020304" pitchFamily="18" charset="0"/>
              </a:rPr>
              <a:t>Em hãy cho biết mạch điện cần có những bộ phận (thiết bị điện) nào để có thể hoạt động bình thường và bảo vệ an toàn khi có các sự cố quá tải, ngắn mạch?</a:t>
            </a:r>
          </a:p>
        </p:txBody>
      </p:sp>
      <p:sp>
        <p:nvSpPr>
          <p:cNvPr id="2" name="Rectangle 1"/>
          <p:cNvSpPr/>
          <p:nvPr/>
        </p:nvSpPr>
        <p:spPr>
          <a:xfrm>
            <a:off x="1825689" y="2274836"/>
            <a:ext cx="10014857" cy="2677656"/>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a:t>
            </a:r>
            <a:r>
              <a:rPr lang="en-US" sz="2800" smtClean="0">
                <a:solidFill>
                  <a:srgbClr val="0000FF"/>
                </a:solidFill>
                <a:latin typeface="Times New Roman" panose="02020603050405020304" pitchFamily="18" charset="0"/>
                <a:cs typeface="Times New Roman" panose="02020603050405020304" pitchFamily="18" charset="0"/>
              </a:rPr>
              <a:t>3</a:t>
            </a:r>
            <a:r>
              <a:rPr lang="vi-VN" sz="2800" smtClean="0">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Bộ phận đóng, cắt và bảo vệ mạch điện:</a:t>
            </a:r>
          </a:p>
          <a:p>
            <a:r>
              <a:rPr lang="vi-VN" sz="2800">
                <a:solidFill>
                  <a:srgbClr val="0000FF"/>
                </a:solidFill>
                <a:latin typeface="Times New Roman" panose="02020603050405020304" pitchFamily="18" charset="0"/>
                <a:cs typeface="Times New Roman" panose="02020603050405020304" pitchFamily="18" charset="0"/>
              </a:rPr>
              <a:t>- Cầu dao: thiết bị đóng, cắt nguồn điện bằng tay.</a:t>
            </a:r>
          </a:p>
          <a:p>
            <a:r>
              <a:rPr lang="vi-VN" sz="2800">
                <a:solidFill>
                  <a:srgbClr val="0000FF"/>
                </a:solidFill>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r>
              <a:rPr lang="vi-VN" sz="2800">
                <a:solidFill>
                  <a:srgbClr val="0000FF"/>
                </a:solidFill>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11533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Mô tả và nêu chức năng các thành phần của mạch điện trong nhà em</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Mô tả và nêu chức năng các thành phần của mạch điện trong nhà em</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373223" y="1305342"/>
            <a:ext cx="11709919" cy="4154984"/>
          </a:xfrm>
          <a:prstGeom prst="rect">
            <a:avLst/>
          </a:prstGeom>
        </p:spPr>
        <p:txBody>
          <a:bodyPr wrap="square">
            <a:spAutoFit/>
          </a:bodyPr>
          <a:lstStyle/>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Công </a:t>
            </a:r>
            <a:r>
              <a:rPr lang="en-US" sz="2400">
                <a:solidFill>
                  <a:srgbClr val="0000FF"/>
                </a:solidFill>
                <a:latin typeface="Times New Roman" panose="02020603050405020304" pitchFamily="18" charset="0"/>
                <a:ea typeface="Times New Roman" panose="02020603050405020304" pitchFamily="18" charset="0"/>
              </a:rPr>
              <a:t>tơ điện: đo lượng điện năng tiêu thụ của phụ </a:t>
            </a:r>
            <a:r>
              <a:rPr lang="en-US" sz="2400">
                <a:solidFill>
                  <a:srgbClr val="0000FF"/>
                </a:solidFill>
                <a:latin typeface="Times New Roman" panose="02020603050405020304" pitchFamily="18" charset="0"/>
                <a:ea typeface="Times New Roman" panose="02020603050405020304" pitchFamily="18" charset="0"/>
              </a:rPr>
              <a:t>tải </a:t>
            </a:r>
            <a:r>
              <a:rPr lang="en-US" sz="2400" smtClean="0">
                <a:solidFill>
                  <a:srgbClr val="0000FF"/>
                </a:solidFill>
                <a:latin typeface="Times New Roman" panose="02020603050405020304" pitchFamily="18" charset="0"/>
                <a:ea typeface="Times New Roman" panose="02020603050405020304" pitchFamily="18" charset="0"/>
              </a:rPr>
              <a:t>điện.</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Aptomat</a:t>
            </a:r>
            <a:r>
              <a:rPr lang="en-US" sz="2400">
                <a:solidFill>
                  <a:srgbClr val="0000FF"/>
                </a:solidFill>
                <a:latin typeface="Times New Roman" panose="02020603050405020304" pitchFamily="18" charset="0"/>
                <a:ea typeface="Times New Roman" panose="02020603050405020304" pitchFamily="18" charset="0"/>
              </a:rPr>
              <a:t>: đóng, cắt và bảo vệ </a:t>
            </a:r>
            <a:r>
              <a:rPr lang="en-US" sz="2400">
                <a:solidFill>
                  <a:srgbClr val="0000FF"/>
                </a:solidFill>
                <a:latin typeface="Times New Roman" panose="02020603050405020304" pitchFamily="18" charset="0"/>
                <a:ea typeface="Times New Roman" panose="02020603050405020304" pitchFamily="18" charset="0"/>
              </a:rPr>
              <a:t>mạch </a:t>
            </a:r>
            <a:r>
              <a:rPr lang="en-US" sz="2400" smtClean="0">
                <a:solidFill>
                  <a:srgbClr val="0000FF"/>
                </a:solidFill>
                <a:latin typeface="Times New Roman" panose="02020603050405020304" pitchFamily="18" charset="0"/>
                <a:ea typeface="Times New Roman" panose="02020603050405020304" pitchFamily="18" charset="0"/>
              </a:rPr>
              <a:t>điện.</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Dây </a:t>
            </a:r>
            <a:r>
              <a:rPr lang="en-US" sz="2400">
                <a:solidFill>
                  <a:srgbClr val="0000FF"/>
                </a:solidFill>
                <a:latin typeface="Times New Roman" panose="02020603050405020304" pitchFamily="18" charset="0"/>
                <a:ea typeface="Times New Roman" panose="02020603050405020304" pitchFamily="18" charset="0"/>
              </a:rPr>
              <a:t>dẫn điện: Truyền </a:t>
            </a:r>
            <a:r>
              <a:rPr lang="en-US" sz="2400">
                <a:solidFill>
                  <a:srgbClr val="0000FF"/>
                </a:solidFill>
                <a:latin typeface="Times New Roman" panose="02020603050405020304" pitchFamily="18" charset="0"/>
                <a:ea typeface="Times New Roman" panose="02020603050405020304" pitchFamily="18" charset="0"/>
              </a:rPr>
              <a:t>dẫn </a:t>
            </a:r>
            <a:r>
              <a:rPr lang="en-US" sz="2400" smtClean="0">
                <a:solidFill>
                  <a:srgbClr val="0000FF"/>
                </a:solidFill>
                <a:latin typeface="Times New Roman" panose="02020603050405020304" pitchFamily="18" charset="0"/>
                <a:ea typeface="Times New Roman" panose="02020603050405020304" pitchFamily="18" charset="0"/>
              </a:rPr>
              <a:t>điện.</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Cầu </a:t>
            </a:r>
            <a:r>
              <a:rPr lang="en-US" sz="2400">
                <a:solidFill>
                  <a:srgbClr val="0000FF"/>
                </a:solidFill>
                <a:latin typeface="Times New Roman" panose="02020603050405020304" pitchFamily="18" charset="0"/>
                <a:ea typeface="Times New Roman" panose="02020603050405020304" pitchFamily="18" charset="0"/>
              </a:rPr>
              <a:t>dao: đóng, cắt, điều khiển mạch điện.</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Cầu </a:t>
            </a:r>
            <a:r>
              <a:rPr lang="en-US" sz="2400">
                <a:solidFill>
                  <a:srgbClr val="0000FF"/>
                </a:solidFill>
                <a:latin typeface="Times New Roman" panose="02020603050405020304" pitchFamily="18" charset="0"/>
                <a:ea typeface="Times New Roman" panose="02020603050405020304" pitchFamily="18" charset="0"/>
              </a:rPr>
              <a:t>chì: bảo vệ mạch điện.</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Ổ </a:t>
            </a:r>
            <a:r>
              <a:rPr lang="en-US" sz="2400">
                <a:solidFill>
                  <a:srgbClr val="0000FF"/>
                </a:solidFill>
                <a:latin typeface="Times New Roman" panose="02020603050405020304" pitchFamily="18" charset="0"/>
                <a:ea typeface="Times New Roman" panose="02020603050405020304" pitchFamily="18" charset="0"/>
              </a:rPr>
              <a:t>cắm điện: chia sẻ và kết nối của các thiết bị điện với nguồn điện. </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Công </a:t>
            </a:r>
            <a:r>
              <a:rPr lang="en-US" sz="2400">
                <a:solidFill>
                  <a:srgbClr val="0000FF"/>
                </a:solidFill>
                <a:latin typeface="Times New Roman" panose="02020603050405020304" pitchFamily="18" charset="0"/>
                <a:ea typeface="Times New Roman" panose="02020603050405020304" pitchFamily="18" charset="0"/>
              </a:rPr>
              <a:t>tắc điện: đóng, cắt, điều khiển mạch điện.</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Bóng </a:t>
            </a:r>
            <a:r>
              <a:rPr lang="en-US" sz="2400">
                <a:solidFill>
                  <a:srgbClr val="0000FF"/>
                </a:solidFill>
                <a:latin typeface="Times New Roman" panose="02020603050405020304" pitchFamily="18" charset="0"/>
                <a:ea typeface="Times New Roman" panose="02020603050405020304" pitchFamily="18" charset="0"/>
              </a:rPr>
              <a:t>đèn điện: phụ tải điện biến điện năng thành quang năng.</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Bếp </a:t>
            </a:r>
            <a:r>
              <a:rPr lang="en-US" sz="2400">
                <a:solidFill>
                  <a:srgbClr val="0000FF"/>
                </a:solidFill>
                <a:latin typeface="Times New Roman" panose="02020603050405020304" pitchFamily="18" charset="0"/>
                <a:ea typeface="Times New Roman" panose="02020603050405020304" pitchFamily="18" charset="0"/>
              </a:rPr>
              <a:t>điện, nồi cơm điện, bàn là, ..: phụ tải điện biến điện năng thành nhiệt năng.</a:t>
            </a:r>
          </a:p>
          <a:p>
            <a:pPr marR="0" lvl="0">
              <a:spcBef>
                <a:spcPts val="0"/>
              </a:spcBef>
              <a:spcAft>
                <a:spcPts val="0"/>
              </a:spcAft>
              <a:buSzPts val="1000"/>
              <a:tabLst>
                <a:tab pos="457200" algn="l"/>
              </a:tabLst>
            </a:pPr>
            <a:r>
              <a:rPr lang="en-US" sz="2400" smtClean="0">
                <a:solidFill>
                  <a:srgbClr val="0000FF"/>
                </a:solidFill>
                <a:latin typeface="Times New Roman" panose="02020603050405020304" pitchFamily="18" charset="0"/>
                <a:ea typeface="Times New Roman" panose="02020603050405020304" pitchFamily="18" charset="0"/>
              </a:rPr>
              <a:t>- Quạt</a:t>
            </a:r>
            <a:r>
              <a:rPr lang="en-US" sz="2400">
                <a:solidFill>
                  <a:srgbClr val="0000FF"/>
                </a:solidFill>
                <a:latin typeface="Times New Roman" panose="02020603050405020304" pitchFamily="18" charset="0"/>
                <a:ea typeface="Times New Roman" panose="02020603050405020304" pitchFamily="18" charset="0"/>
              </a:rPr>
              <a:t>, máy giặt, các loại xe điện...: phụ tải điện biến điện năng thành cơ năng.</a:t>
            </a:r>
          </a:p>
          <a:p>
            <a:r>
              <a:rPr lang="en-US" sz="2400" smtClean="0">
                <a:solidFill>
                  <a:srgbClr val="0000FF"/>
                </a:solidFill>
                <a:latin typeface="Times New Roman" panose="02020603050405020304" pitchFamily="18" charset="0"/>
                <a:ea typeface="Times New Roman" panose="02020603050405020304" pitchFamily="18" charset="0"/>
              </a:rPr>
              <a:t>- Pin</a:t>
            </a:r>
            <a:r>
              <a:rPr lang="en-US" sz="2400">
                <a:solidFill>
                  <a:srgbClr val="0000FF"/>
                </a:solidFill>
                <a:latin typeface="Times New Roman" panose="02020603050405020304" pitchFamily="18" charset="0"/>
                <a:ea typeface="Times New Roman" panose="02020603050405020304" pitchFamily="18" charset="0"/>
              </a:rPr>
              <a:t>, ắc quy: nguồn điện.</a:t>
            </a:r>
            <a:endParaRPr lang="en-US" sz="2400">
              <a:solidFill>
                <a:srgbClr val="0000FF"/>
              </a:solidFill>
            </a:endParaRPr>
          </a:p>
        </p:txBody>
      </p:sp>
    </p:spTree>
    <p:extLst>
      <p:ext uri="{BB962C8B-B14F-4D97-AF65-F5344CB8AC3E}">
        <p14:creationId xmlns:p14="http://schemas.microsoft.com/office/powerpoint/2010/main" val="85253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down)">
                                      <p:cBhvr>
                                        <p:cTn id="25" dur="500"/>
                                        <p:tgtEl>
                                          <p:spTgt spid="2">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down)">
                                      <p:cBhvr>
                                        <p:cTn id="28" dur="500"/>
                                        <p:tgtEl>
                                          <p:spTgt spid="2">
                                            <p:txEl>
                                              <p:pRg st="5" end="5"/>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wipe(down)">
                                      <p:cBhvr>
                                        <p:cTn id="34" dur="500"/>
                                        <p:tgtEl>
                                          <p:spTgt spid="2">
                                            <p:txEl>
                                              <p:pRg st="7" end="7"/>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down)">
                                      <p:cBhvr>
                                        <p:cTn id="37" dur="500"/>
                                        <p:tgtEl>
                                          <p:spTgt spid="2">
                                            <p:txEl>
                                              <p:pRg st="8" end="8"/>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wipe(down)">
                                      <p:cBhvr>
                                        <p:cTn id="40" dur="500"/>
                                        <p:tgtEl>
                                          <p:spTgt spid="2">
                                            <p:txEl>
                                              <p:pRg st="9" end="9"/>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wipe(down)">
                                      <p:cBhvr>
                                        <p:cTn id="4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Hãy kể tên các bộ phận của mạch điện được đánh số trong Hình 12.1.</a:t>
            </a:r>
          </a:p>
        </p:txBody>
      </p:sp>
      <p:sp>
        <p:nvSpPr>
          <p:cNvPr id="8" name="TextBox 7"/>
          <p:cNvSpPr txBox="1"/>
          <p:nvPr/>
        </p:nvSpPr>
        <p:spPr>
          <a:xfrm>
            <a:off x="1670539" y="3596054"/>
            <a:ext cx="37279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12.1. Mạch điện trong nhà</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9888" y="152520"/>
            <a:ext cx="6817049" cy="3443534"/>
          </a:xfrm>
          <a:prstGeom prst="rect">
            <a:avLst/>
          </a:prstGeom>
        </p:spPr>
      </p:pic>
      <p:sp>
        <p:nvSpPr>
          <p:cNvPr id="4" name="Rectangle 3"/>
          <p:cNvSpPr/>
          <p:nvPr/>
        </p:nvSpPr>
        <p:spPr>
          <a:xfrm>
            <a:off x="1956319" y="3983923"/>
            <a:ext cx="3735355" cy="2862322"/>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 Cách điện cho đường dây cao thế</a:t>
            </a:r>
          </a:p>
          <a:p>
            <a:r>
              <a:rPr lang="vi-VN" sz="2000">
                <a:solidFill>
                  <a:srgbClr val="FF0000"/>
                </a:solidFill>
                <a:latin typeface="Times New Roman" panose="02020603050405020304" pitchFamily="18" charset="0"/>
                <a:cs typeface="Times New Roman" panose="02020603050405020304" pitchFamily="18" charset="0"/>
              </a:rPr>
              <a:t>2 - Công tơ điện</a:t>
            </a:r>
          </a:p>
          <a:p>
            <a:r>
              <a:rPr lang="vi-VN" sz="2000">
                <a:solidFill>
                  <a:srgbClr val="FF0000"/>
                </a:solidFill>
                <a:latin typeface="Times New Roman" panose="02020603050405020304" pitchFamily="18" charset="0"/>
                <a:cs typeface="Times New Roman" panose="02020603050405020304" pitchFamily="18" charset="0"/>
              </a:rPr>
              <a:t>3 - Aptomat</a:t>
            </a:r>
          </a:p>
          <a:p>
            <a:r>
              <a:rPr lang="vi-VN" sz="2000">
                <a:solidFill>
                  <a:srgbClr val="FF0000"/>
                </a:solidFill>
                <a:latin typeface="Times New Roman" panose="02020603050405020304" pitchFamily="18" charset="0"/>
                <a:cs typeface="Times New Roman" panose="02020603050405020304" pitchFamily="18" charset="0"/>
              </a:rPr>
              <a:t>4 - Dây dẫn điện</a:t>
            </a:r>
          </a:p>
          <a:p>
            <a:r>
              <a:rPr lang="vi-VN" sz="2000">
                <a:solidFill>
                  <a:srgbClr val="FF0000"/>
                </a:solidFill>
                <a:latin typeface="Times New Roman" panose="02020603050405020304" pitchFamily="18" charset="0"/>
                <a:cs typeface="Times New Roman" panose="02020603050405020304" pitchFamily="18" charset="0"/>
              </a:rPr>
              <a:t>5 - Aptomat</a:t>
            </a:r>
          </a:p>
          <a:p>
            <a:r>
              <a:rPr lang="vi-VN" sz="2000">
                <a:solidFill>
                  <a:srgbClr val="FF0000"/>
                </a:solidFill>
                <a:latin typeface="Times New Roman" panose="02020603050405020304" pitchFamily="18" charset="0"/>
                <a:cs typeface="Times New Roman" panose="02020603050405020304" pitchFamily="18" charset="0"/>
              </a:rPr>
              <a:t>6 - Ổ cắm điện</a:t>
            </a:r>
          </a:p>
          <a:p>
            <a:r>
              <a:rPr lang="vi-VN" sz="2000">
                <a:solidFill>
                  <a:srgbClr val="FF0000"/>
                </a:solidFill>
                <a:latin typeface="Times New Roman" panose="02020603050405020304" pitchFamily="18" charset="0"/>
                <a:cs typeface="Times New Roman" panose="02020603050405020304" pitchFamily="18" charset="0"/>
              </a:rPr>
              <a:t>7 - Công tắc điện</a:t>
            </a:r>
          </a:p>
          <a:p>
            <a:r>
              <a:rPr lang="vi-VN" sz="2000">
                <a:solidFill>
                  <a:srgbClr val="FF0000"/>
                </a:solidFill>
                <a:latin typeface="Times New Roman" panose="02020603050405020304" pitchFamily="18" charset="0"/>
                <a:cs typeface="Times New Roman" panose="02020603050405020304" pitchFamily="18" charset="0"/>
              </a:rPr>
              <a:t>8 - Bóng đèn điện</a:t>
            </a:r>
          </a:p>
        </p:txBody>
      </p:sp>
    </p:spTree>
    <p:extLst>
      <p:ext uri="{BB962C8B-B14F-4D97-AF65-F5344CB8AC3E}">
        <p14:creationId xmlns:p14="http://schemas.microsoft.com/office/powerpoint/2010/main" val="38358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163" y="88020"/>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12.2. Nêu tên và chức năng các bộ phận chính của mạch điện</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80865" y="1222307"/>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44685" y="1222308"/>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 </a:t>
            </a:r>
            <a:r>
              <a:rPr lang="en-US" sz="2800" b="1" smtClean="0">
                <a:solidFill>
                  <a:schemeClr val="tx1"/>
                </a:solidFill>
                <a:latin typeface="Times New Roman" panose="02020603050405020304" pitchFamily="18" charset="0"/>
                <a:cs typeface="Times New Roman" panose="02020603050405020304" pitchFamily="18" charset="0"/>
              </a:rPr>
              <a:t>Bộ phận t</a:t>
            </a:r>
            <a:r>
              <a:rPr lang="en-US" sz="2800" b="1" smtClean="0">
                <a:solidFill>
                  <a:schemeClr val="tx1"/>
                </a:solidFill>
                <a:latin typeface="Times New Roman" panose="02020603050405020304" pitchFamily="18" charset="0"/>
                <a:cs typeface="Times New Roman" panose="02020603050405020304" pitchFamily="18" charset="0"/>
              </a:rPr>
              <a:t>ruyền </a:t>
            </a:r>
            <a:r>
              <a:rPr lang="en-US" sz="2800" b="1" smtClean="0">
                <a:solidFill>
                  <a:schemeClr val="tx1"/>
                </a:solidFill>
                <a:latin typeface="Times New Roman" panose="02020603050405020304" pitchFamily="18" charset="0"/>
                <a:cs typeface="Times New Roman" panose="02020603050405020304" pitchFamily="18" charset="0"/>
              </a:rPr>
              <a:t>dẫn, </a:t>
            </a:r>
            <a:r>
              <a:rPr lang="en-US" sz="2800" b="1" smtClean="0">
                <a:solidFill>
                  <a:schemeClr val="tx1"/>
                </a:solidFill>
                <a:latin typeface="Times New Roman" panose="02020603050405020304" pitchFamily="18" charset="0"/>
                <a:cs typeface="Times New Roman" panose="02020603050405020304" pitchFamily="18" charset="0"/>
              </a:rPr>
              <a:t>đóng, </a:t>
            </a:r>
            <a:r>
              <a:rPr lang="en-US" sz="2800" b="1" smtClean="0">
                <a:solidFill>
                  <a:schemeClr val="tx1"/>
                </a:solidFill>
                <a:latin typeface="Times New Roman" panose="02020603050405020304" pitchFamily="18" charset="0"/>
                <a:cs typeface="Times New Roman" panose="02020603050405020304" pitchFamily="18" charset="0"/>
              </a:rPr>
              <a:t>cắt, điều khiển và bảo vệ</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476792" y="1222307"/>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a:t>
            </a:r>
            <a:r>
              <a:rPr lang="en-US" sz="2800" b="1" smtClean="0">
                <a:solidFill>
                  <a:schemeClr val="tx1"/>
                </a:solidFill>
                <a:latin typeface="Times New Roman" panose="02020603050405020304" pitchFamily="18" charset="0"/>
                <a:cs typeface="Times New Roman" panose="02020603050405020304" pitchFamily="18" charset="0"/>
              </a:rPr>
              <a:t>tải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01346" y="1805471"/>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33453" y="1805470"/>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41570" y="2606650"/>
            <a:ext cx="7364904"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a:t>
            </a:r>
            <a:r>
              <a:rPr lang="en-US" sz="2400" i="1" smtClean="0">
                <a:latin typeface="Times New Roman" panose="02020603050405020304" pitchFamily="18" charset="0"/>
                <a:cs typeface="Times New Roman" panose="02020603050405020304" pitchFamily="18" charset="0"/>
              </a:rPr>
              <a:t>12.2. Sơ đồ khối cấu trúc chung của mạch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3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163" y="88020"/>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12.2. Nêu tên và chức năng các bộ phận chính của mạch điện</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80865" y="1222307"/>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44685" y="1222308"/>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 </a:t>
            </a:r>
            <a:r>
              <a:rPr lang="en-US" sz="2800" b="1" smtClean="0">
                <a:solidFill>
                  <a:schemeClr val="tx1"/>
                </a:solidFill>
                <a:latin typeface="Times New Roman" panose="02020603050405020304" pitchFamily="18" charset="0"/>
                <a:cs typeface="Times New Roman" panose="02020603050405020304" pitchFamily="18" charset="0"/>
              </a:rPr>
              <a:t>Bộ phận t</a:t>
            </a:r>
            <a:r>
              <a:rPr lang="en-US" sz="2800" b="1" smtClean="0">
                <a:solidFill>
                  <a:schemeClr val="tx1"/>
                </a:solidFill>
                <a:latin typeface="Times New Roman" panose="02020603050405020304" pitchFamily="18" charset="0"/>
                <a:cs typeface="Times New Roman" panose="02020603050405020304" pitchFamily="18" charset="0"/>
              </a:rPr>
              <a:t>ruyền </a:t>
            </a:r>
            <a:r>
              <a:rPr lang="en-US" sz="2800" b="1" smtClean="0">
                <a:solidFill>
                  <a:schemeClr val="tx1"/>
                </a:solidFill>
                <a:latin typeface="Times New Roman" panose="02020603050405020304" pitchFamily="18" charset="0"/>
                <a:cs typeface="Times New Roman" panose="02020603050405020304" pitchFamily="18" charset="0"/>
              </a:rPr>
              <a:t>dẫn, </a:t>
            </a:r>
            <a:r>
              <a:rPr lang="en-US" sz="2800" b="1" smtClean="0">
                <a:solidFill>
                  <a:schemeClr val="tx1"/>
                </a:solidFill>
                <a:latin typeface="Times New Roman" panose="02020603050405020304" pitchFamily="18" charset="0"/>
                <a:cs typeface="Times New Roman" panose="02020603050405020304" pitchFamily="18" charset="0"/>
              </a:rPr>
              <a:t>đóng, </a:t>
            </a:r>
            <a:r>
              <a:rPr lang="en-US" sz="2800" b="1" smtClean="0">
                <a:solidFill>
                  <a:schemeClr val="tx1"/>
                </a:solidFill>
                <a:latin typeface="Times New Roman" panose="02020603050405020304" pitchFamily="18" charset="0"/>
                <a:cs typeface="Times New Roman" panose="02020603050405020304" pitchFamily="18" charset="0"/>
              </a:rPr>
              <a:t>cắt, điều khiển và bảo vệ</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476792" y="1222307"/>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a:t>
            </a:r>
            <a:r>
              <a:rPr lang="en-US" sz="2800" b="1" smtClean="0">
                <a:solidFill>
                  <a:schemeClr val="tx1"/>
                </a:solidFill>
                <a:latin typeface="Times New Roman" panose="02020603050405020304" pitchFamily="18" charset="0"/>
                <a:cs typeface="Times New Roman" panose="02020603050405020304" pitchFamily="18" charset="0"/>
              </a:rPr>
              <a:t>tải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01346" y="1805471"/>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33453" y="1805470"/>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41570" y="2606650"/>
            <a:ext cx="7364904"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a:t>
            </a:r>
            <a:r>
              <a:rPr lang="en-US" sz="2400" i="1" smtClean="0">
                <a:latin typeface="Times New Roman" panose="02020603050405020304" pitchFamily="18" charset="0"/>
                <a:cs typeface="Times New Roman" panose="02020603050405020304" pitchFamily="18" charset="0"/>
              </a:rPr>
              <a:t>12.2. Sơ đồ khối cấu trúc chung của mạch điện</a:t>
            </a:r>
            <a:endParaRPr lang="en-US" sz="2400" i="1">
              <a:latin typeface="Times New Roman" panose="02020603050405020304" pitchFamily="18" charset="0"/>
              <a:cs typeface="Times New Roman" panose="02020603050405020304" pitchFamily="18" charset="0"/>
            </a:endParaRPr>
          </a:p>
        </p:txBody>
      </p:sp>
      <p:sp>
        <p:nvSpPr>
          <p:cNvPr id="3" name="Rectangle 2"/>
          <p:cNvSpPr/>
          <p:nvPr/>
        </p:nvSpPr>
        <p:spPr>
          <a:xfrm>
            <a:off x="995265" y="3286330"/>
            <a:ext cx="10425403"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Nguồn điện tạo ra điện nhờ chuyển hoá từ các dạng năng lượng khác nhau.</a:t>
            </a:r>
          </a:p>
          <a:p>
            <a:r>
              <a:rPr lang="vi-VN" sz="2800">
                <a:solidFill>
                  <a:srgbClr val="FF0000"/>
                </a:solidFill>
                <a:latin typeface="Times New Roman" panose="02020603050405020304" pitchFamily="18" charset="0"/>
                <a:cs typeface="Times New Roman" panose="02020603050405020304" pitchFamily="18" charset="0"/>
              </a:rPr>
              <a:t>- Bộ phận truyền dẫn dùng để dẫn điện từ nguồn điện tới phụ tải; thiết bị đóng, cắt, điều khiển và bảo vệ dùng để đóng, cắt, điều khiển và bảo vệ mạch khi có sự cố.</a:t>
            </a:r>
          </a:p>
          <a:p>
            <a:r>
              <a:rPr lang="vi-VN" sz="2800">
                <a:solidFill>
                  <a:srgbClr val="FF0000"/>
                </a:solidFill>
                <a:latin typeface="Times New Roman" panose="02020603050405020304" pitchFamily="18" charset="0"/>
                <a:cs typeface="Times New Roman" panose="02020603050405020304" pitchFamily="18" charset="0"/>
              </a:rPr>
              <a:t>- Phụ tải điện sử dụng điện năng để chuyển hoá thành nhiệt năng, cơ năng ...</a:t>
            </a:r>
          </a:p>
        </p:txBody>
      </p:sp>
    </p:spTree>
    <p:extLst>
      <p:ext uri="{BB962C8B-B14F-4D97-AF65-F5344CB8AC3E}">
        <p14:creationId xmlns:p14="http://schemas.microsoft.com/office/powerpoint/2010/main" val="395865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I.Sơ đồ cấu trúc chung của mạch điện</a:t>
            </a:r>
          </a:p>
          <a:p>
            <a:r>
              <a:rPr lang="en-US" sz="2800">
                <a:latin typeface="Times New Roman" panose="02020603050405020304" pitchFamily="18" charset="0"/>
                <a:cs typeface="Times New Roman" panose="02020603050405020304" pitchFamily="18" charset="0"/>
              </a:rPr>
              <a:t>*Mạch điện có cấu trúc như sau</a:t>
            </a:r>
          </a:p>
          <a:p>
            <a:r>
              <a:rPr lang="en-US" sz="2800">
                <a:latin typeface="Times New Roman" panose="02020603050405020304" pitchFamily="18" charset="0"/>
                <a:cs typeface="Times New Roman" panose="02020603050405020304" pitchFamily="18" charset="0"/>
              </a:rPr>
              <a:t>- Nguồn điện tạo ra điện nhờ chuyển hoá từ các dạng năng lượng khác nhau.</a:t>
            </a:r>
          </a:p>
          <a:p>
            <a:r>
              <a:rPr lang="en-US" sz="2800">
                <a:latin typeface="Times New Roman" panose="02020603050405020304" pitchFamily="18" charset="0"/>
                <a:cs typeface="Times New Roman" panose="02020603050405020304" pitchFamily="18" charset="0"/>
              </a:rPr>
              <a:t>- Bộ phận truyền dẫn dùng để dẫn điện từ nguồn điện tới phụ tải; thiết bị đóng, cắt, điều khiển và bảo vệ dùng để đóng, cắt, điều khiển và bảo vệ mạch khi có sự cố.</a:t>
            </a:r>
          </a:p>
          <a:p>
            <a:r>
              <a:rPr lang="en-US" sz="2800">
                <a:latin typeface="Times New Roman" panose="02020603050405020304" pitchFamily="18" charset="0"/>
                <a:cs typeface="Times New Roman" panose="02020603050405020304" pitchFamily="18" charset="0"/>
              </a:rPr>
              <a:t>- Phụ tải điện sử dụng điện năng để chuyển hoá thành nhiệt năng, cơ năng ...</a:t>
            </a:r>
          </a:p>
        </p:txBody>
      </p:sp>
      <p:pic>
        <p:nvPicPr>
          <p:cNvPr id="3" name="Picture 2"/>
          <p:cNvPicPr>
            <a:picLocks noChangeAspect="1"/>
          </p:cNvPicPr>
          <p:nvPr/>
        </p:nvPicPr>
        <p:blipFill>
          <a:blip r:embed="rId3"/>
          <a:stretch>
            <a:fillRect/>
          </a:stretch>
        </p:blipFill>
        <p:spPr>
          <a:xfrm>
            <a:off x="1927389" y="204064"/>
            <a:ext cx="7254869"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213345"/>
            <a:ext cx="6096000" cy="3385542"/>
          </a:xfrm>
          <a:prstGeom prst="rect">
            <a:avLst/>
          </a:prstGeom>
        </p:spPr>
        <p:txBody>
          <a:bodyPr>
            <a:spAutoFit/>
          </a:bodyPr>
          <a:lstStyle/>
          <a:p>
            <a:r>
              <a:rPr lang="en-US" sz="2800" b="1" smtClean="0">
                <a:latin typeface="Times New Roman" panose="02020603050405020304" pitchFamily="18" charset="0"/>
                <a:cs typeface="Times New Roman" panose="02020603050405020304" pitchFamily="18" charset="0"/>
              </a:rPr>
              <a:t>Quan sát hình 12.3; 12.4; 12.5 và cho biết</a:t>
            </a:r>
          </a:p>
          <a:p>
            <a:r>
              <a:rPr lang="en-US" sz="2800" b="1" smtClean="0">
                <a:latin typeface="Times New Roman" panose="02020603050405020304" pitchFamily="18" charset="0"/>
                <a:cs typeface="Times New Roman" panose="02020603050405020304" pitchFamily="18" charset="0"/>
              </a:rPr>
              <a:t>1. Kể tên các loại nguồn điện</a:t>
            </a:r>
          </a:p>
          <a:p>
            <a:r>
              <a:rPr lang="en-US" sz="2800" b="1">
                <a:latin typeface="Times New Roman" panose="02020603050405020304" pitchFamily="18" charset="0"/>
                <a:cs typeface="Times New Roman" panose="02020603050405020304" pitchFamily="18" charset="0"/>
              </a:rPr>
              <a:t>2. Pin, ắc quy thường được sử dụng cho những đồ dùng điện nào?</a:t>
            </a:r>
          </a:p>
          <a:p>
            <a:r>
              <a:rPr lang="en-US" sz="2800" b="1">
                <a:latin typeface="Times New Roman" panose="02020603050405020304" pitchFamily="18" charset="0"/>
                <a:cs typeface="Times New Roman" panose="02020603050405020304" pitchFamily="18" charset="0"/>
              </a:rPr>
              <a:t>3. Gia đình em đang sử dụng nguồn điện nào?</a:t>
            </a:r>
          </a:p>
          <a:p>
            <a:endParaRPr lang="en-US"/>
          </a:p>
        </p:txBody>
      </p:sp>
      <p:pic>
        <p:nvPicPr>
          <p:cNvPr id="5" name="Picture 4"/>
          <p:cNvPicPr>
            <a:picLocks noChangeAspect="1"/>
          </p:cNvPicPr>
          <p:nvPr/>
        </p:nvPicPr>
        <p:blipFill>
          <a:blip r:embed="rId2"/>
          <a:stretch>
            <a:fillRect/>
          </a:stretch>
        </p:blipFill>
        <p:spPr>
          <a:xfrm>
            <a:off x="2915039" y="64238"/>
            <a:ext cx="2667000" cy="1383113"/>
          </a:xfrm>
          <a:prstGeom prst="rect">
            <a:avLst/>
          </a:prstGeom>
        </p:spPr>
      </p:pic>
      <p:pic>
        <p:nvPicPr>
          <p:cNvPr id="6" name="Picture 5"/>
          <p:cNvPicPr>
            <a:picLocks noChangeAspect="1"/>
          </p:cNvPicPr>
          <p:nvPr/>
        </p:nvPicPr>
        <p:blipFill>
          <a:blip r:embed="rId3"/>
          <a:stretch>
            <a:fillRect/>
          </a:stretch>
        </p:blipFill>
        <p:spPr>
          <a:xfrm>
            <a:off x="171060" y="89227"/>
            <a:ext cx="2593910" cy="1358124"/>
          </a:xfrm>
          <a:prstGeom prst="rect">
            <a:avLst/>
          </a:prstGeom>
        </p:spPr>
      </p:pic>
      <p:pic>
        <p:nvPicPr>
          <p:cNvPr id="7" name="Picture 6"/>
          <p:cNvPicPr>
            <a:picLocks noChangeAspect="1"/>
          </p:cNvPicPr>
          <p:nvPr/>
        </p:nvPicPr>
        <p:blipFill>
          <a:blip r:embed="rId4"/>
          <a:stretch>
            <a:fillRect/>
          </a:stretch>
        </p:blipFill>
        <p:spPr>
          <a:xfrm>
            <a:off x="171060" y="2127420"/>
            <a:ext cx="5719664" cy="1846538"/>
          </a:xfrm>
          <a:prstGeom prst="rect">
            <a:avLst/>
          </a:prstGeom>
        </p:spPr>
      </p:pic>
      <p:pic>
        <p:nvPicPr>
          <p:cNvPr id="8" name="Picture 7"/>
          <p:cNvPicPr>
            <a:picLocks noChangeAspect="1"/>
          </p:cNvPicPr>
          <p:nvPr/>
        </p:nvPicPr>
        <p:blipFill>
          <a:blip r:embed="rId5"/>
          <a:stretch>
            <a:fillRect/>
          </a:stretch>
        </p:blipFill>
        <p:spPr>
          <a:xfrm>
            <a:off x="171060" y="4265237"/>
            <a:ext cx="5719664" cy="2053609"/>
          </a:xfrm>
          <a:prstGeom prst="rect">
            <a:avLst/>
          </a:prstGeom>
        </p:spPr>
      </p:pic>
      <p:sp>
        <p:nvSpPr>
          <p:cNvPr id="9" name="TextBox 8"/>
          <p:cNvSpPr txBox="1"/>
          <p:nvPr/>
        </p:nvSpPr>
        <p:spPr>
          <a:xfrm>
            <a:off x="1039586" y="1466809"/>
            <a:ext cx="1203649"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Pin</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3949571" y="1466809"/>
            <a:ext cx="1203649"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Ắc quy</a:t>
            </a:r>
            <a:endParaRPr lang="en-US">
              <a:latin typeface="Times New Roman" panose="02020603050405020304" pitchFamily="18" charset="0"/>
              <a:cs typeface="Times New Roman" panose="02020603050405020304" pitchFamily="18" charset="0"/>
            </a:endParaRPr>
          </a:p>
        </p:txBody>
      </p:sp>
      <p:sp>
        <p:nvSpPr>
          <p:cNvPr id="11" name="TextBox 10"/>
          <p:cNvSpPr txBox="1"/>
          <p:nvPr/>
        </p:nvSpPr>
        <p:spPr>
          <a:xfrm>
            <a:off x="861139" y="1758088"/>
            <a:ext cx="4292081"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12.3. Một số loại pin và ắc quy</a:t>
            </a:r>
            <a:endParaRPr lang="en-US" sz="2000" i="1">
              <a:latin typeface="Times New Roman" panose="02020603050405020304" pitchFamily="18" charset="0"/>
              <a:cs typeface="Times New Roman" panose="02020603050405020304" pitchFamily="18" charset="0"/>
            </a:endParaRPr>
          </a:p>
        </p:txBody>
      </p:sp>
      <p:sp>
        <p:nvSpPr>
          <p:cNvPr id="12" name="TextBox 11"/>
          <p:cNvSpPr txBox="1"/>
          <p:nvPr/>
        </p:nvSpPr>
        <p:spPr>
          <a:xfrm>
            <a:off x="693575" y="3913264"/>
            <a:ext cx="4292081"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12.4. Nhà máy điện mặt trời</a:t>
            </a:r>
            <a:endParaRPr lang="en-US" sz="2000" i="1">
              <a:latin typeface="Times New Roman" panose="02020603050405020304" pitchFamily="18" charset="0"/>
              <a:cs typeface="Times New Roman" panose="02020603050405020304" pitchFamily="18" charset="0"/>
            </a:endParaRPr>
          </a:p>
        </p:txBody>
      </p:sp>
      <p:sp>
        <p:nvSpPr>
          <p:cNvPr id="13" name="TextBox 12"/>
          <p:cNvSpPr txBox="1"/>
          <p:nvPr/>
        </p:nvSpPr>
        <p:spPr>
          <a:xfrm>
            <a:off x="541176" y="6457890"/>
            <a:ext cx="4292081"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12.5. Nhà máy thủy điện</a:t>
            </a:r>
            <a:endParaRPr lang="en-US" sz="20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11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213345"/>
            <a:ext cx="6096000" cy="3385542"/>
          </a:xfrm>
          <a:prstGeom prst="rect">
            <a:avLst/>
          </a:prstGeom>
        </p:spPr>
        <p:txBody>
          <a:bodyPr>
            <a:spAutoFit/>
          </a:bodyPr>
          <a:lstStyle/>
          <a:p>
            <a:r>
              <a:rPr lang="en-US" sz="2800" b="1" smtClean="0">
                <a:latin typeface="Times New Roman" panose="02020603050405020304" pitchFamily="18" charset="0"/>
                <a:cs typeface="Times New Roman" panose="02020603050405020304" pitchFamily="18" charset="0"/>
              </a:rPr>
              <a:t>Quan sát hình 12.3; 12.4; 12.5 và cho biết</a:t>
            </a:r>
          </a:p>
          <a:p>
            <a:r>
              <a:rPr lang="en-US" sz="2800" b="1" smtClean="0">
                <a:latin typeface="Times New Roman" panose="02020603050405020304" pitchFamily="18" charset="0"/>
                <a:cs typeface="Times New Roman" panose="02020603050405020304" pitchFamily="18" charset="0"/>
              </a:rPr>
              <a:t>1. Kể tên các loại nguồn điện</a:t>
            </a:r>
          </a:p>
          <a:p>
            <a:r>
              <a:rPr lang="en-US" sz="2800" b="1">
                <a:latin typeface="Times New Roman" panose="02020603050405020304" pitchFamily="18" charset="0"/>
                <a:cs typeface="Times New Roman" panose="02020603050405020304" pitchFamily="18" charset="0"/>
              </a:rPr>
              <a:t>2. Pin, ắc quy thường được sử dụng cho những đồ dùng điện nào?</a:t>
            </a:r>
          </a:p>
          <a:p>
            <a:r>
              <a:rPr lang="en-US" sz="2800" b="1">
                <a:latin typeface="Times New Roman" panose="02020603050405020304" pitchFamily="18" charset="0"/>
                <a:cs typeface="Times New Roman" panose="02020603050405020304" pitchFamily="18" charset="0"/>
              </a:rPr>
              <a:t>3. Gia đình em đang sử dụng nguồn điện nào?</a:t>
            </a:r>
          </a:p>
          <a:p>
            <a:endParaRPr lang="en-US"/>
          </a:p>
        </p:txBody>
      </p:sp>
      <p:pic>
        <p:nvPicPr>
          <p:cNvPr id="5" name="Picture 4"/>
          <p:cNvPicPr>
            <a:picLocks noChangeAspect="1"/>
          </p:cNvPicPr>
          <p:nvPr/>
        </p:nvPicPr>
        <p:blipFill>
          <a:blip r:embed="rId2"/>
          <a:stretch>
            <a:fillRect/>
          </a:stretch>
        </p:blipFill>
        <p:spPr>
          <a:xfrm>
            <a:off x="2915039" y="64238"/>
            <a:ext cx="2667000" cy="1383113"/>
          </a:xfrm>
          <a:prstGeom prst="rect">
            <a:avLst/>
          </a:prstGeom>
        </p:spPr>
      </p:pic>
      <p:pic>
        <p:nvPicPr>
          <p:cNvPr id="6" name="Picture 5"/>
          <p:cNvPicPr>
            <a:picLocks noChangeAspect="1"/>
          </p:cNvPicPr>
          <p:nvPr/>
        </p:nvPicPr>
        <p:blipFill>
          <a:blip r:embed="rId3"/>
          <a:stretch>
            <a:fillRect/>
          </a:stretch>
        </p:blipFill>
        <p:spPr>
          <a:xfrm>
            <a:off x="171060" y="89227"/>
            <a:ext cx="2593910" cy="1358124"/>
          </a:xfrm>
          <a:prstGeom prst="rect">
            <a:avLst/>
          </a:prstGeom>
        </p:spPr>
      </p:pic>
      <p:pic>
        <p:nvPicPr>
          <p:cNvPr id="7" name="Picture 6"/>
          <p:cNvPicPr>
            <a:picLocks noChangeAspect="1"/>
          </p:cNvPicPr>
          <p:nvPr/>
        </p:nvPicPr>
        <p:blipFill>
          <a:blip r:embed="rId4"/>
          <a:stretch>
            <a:fillRect/>
          </a:stretch>
        </p:blipFill>
        <p:spPr>
          <a:xfrm>
            <a:off x="171060" y="2127420"/>
            <a:ext cx="5719664" cy="1846538"/>
          </a:xfrm>
          <a:prstGeom prst="rect">
            <a:avLst/>
          </a:prstGeom>
        </p:spPr>
      </p:pic>
      <p:pic>
        <p:nvPicPr>
          <p:cNvPr id="8" name="Picture 7"/>
          <p:cNvPicPr>
            <a:picLocks noChangeAspect="1"/>
          </p:cNvPicPr>
          <p:nvPr/>
        </p:nvPicPr>
        <p:blipFill>
          <a:blip r:embed="rId5"/>
          <a:stretch>
            <a:fillRect/>
          </a:stretch>
        </p:blipFill>
        <p:spPr>
          <a:xfrm>
            <a:off x="171060" y="4265237"/>
            <a:ext cx="5719664" cy="2053609"/>
          </a:xfrm>
          <a:prstGeom prst="rect">
            <a:avLst/>
          </a:prstGeom>
        </p:spPr>
      </p:pic>
      <p:sp>
        <p:nvSpPr>
          <p:cNvPr id="9" name="TextBox 8"/>
          <p:cNvSpPr txBox="1"/>
          <p:nvPr/>
        </p:nvSpPr>
        <p:spPr>
          <a:xfrm>
            <a:off x="1039586" y="1466809"/>
            <a:ext cx="1203649"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 Pin</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3949571" y="1466809"/>
            <a:ext cx="1203649"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a:t>
            </a:r>
            <a:r>
              <a:rPr lang="en-US" smtClean="0">
                <a:latin typeface="Times New Roman" panose="02020603050405020304" pitchFamily="18" charset="0"/>
                <a:cs typeface="Times New Roman" panose="02020603050405020304" pitchFamily="18" charset="0"/>
              </a:rPr>
              <a:t>) Ắc quy</a:t>
            </a:r>
            <a:endParaRPr lang="en-US">
              <a:latin typeface="Times New Roman" panose="02020603050405020304" pitchFamily="18" charset="0"/>
              <a:cs typeface="Times New Roman" panose="02020603050405020304" pitchFamily="18" charset="0"/>
            </a:endParaRPr>
          </a:p>
        </p:txBody>
      </p:sp>
      <p:sp>
        <p:nvSpPr>
          <p:cNvPr id="11" name="TextBox 10"/>
          <p:cNvSpPr txBox="1"/>
          <p:nvPr/>
        </p:nvSpPr>
        <p:spPr>
          <a:xfrm>
            <a:off x="861139" y="1758088"/>
            <a:ext cx="4292081"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12.3. Một số loại pin và ắc quy</a:t>
            </a:r>
            <a:endParaRPr lang="en-US" sz="2000" i="1">
              <a:latin typeface="Times New Roman" panose="02020603050405020304" pitchFamily="18" charset="0"/>
              <a:cs typeface="Times New Roman" panose="02020603050405020304" pitchFamily="18" charset="0"/>
            </a:endParaRPr>
          </a:p>
        </p:txBody>
      </p:sp>
      <p:sp>
        <p:nvSpPr>
          <p:cNvPr id="12" name="TextBox 11"/>
          <p:cNvSpPr txBox="1"/>
          <p:nvPr/>
        </p:nvSpPr>
        <p:spPr>
          <a:xfrm>
            <a:off x="693575" y="3913264"/>
            <a:ext cx="4292081"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12.4. Nhà máy điện mặt trời</a:t>
            </a:r>
            <a:endParaRPr lang="en-US" sz="2000" i="1">
              <a:latin typeface="Times New Roman" panose="02020603050405020304" pitchFamily="18" charset="0"/>
              <a:cs typeface="Times New Roman" panose="02020603050405020304" pitchFamily="18" charset="0"/>
            </a:endParaRPr>
          </a:p>
        </p:txBody>
      </p:sp>
      <p:sp>
        <p:nvSpPr>
          <p:cNvPr id="13" name="TextBox 12"/>
          <p:cNvSpPr txBox="1"/>
          <p:nvPr/>
        </p:nvSpPr>
        <p:spPr>
          <a:xfrm>
            <a:off x="541176" y="6457890"/>
            <a:ext cx="4292081"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Hình 12.5. Nhà máy thủy điện</a:t>
            </a:r>
            <a:endParaRPr lang="en-US" sz="2000" i="1">
              <a:latin typeface="Times New Roman" panose="02020603050405020304" pitchFamily="18" charset="0"/>
              <a:cs typeface="Times New Roman" panose="02020603050405020304" pitchFamily="18" charset="0"/>
            </a:endParaRPr>
          </a:p>
        </p:txBody>
      </p:sp>
      <p:sp>
        <p:nvSpPr>
          <p:cNvPr id="2" name="Rectangle 1"/>
          <p:cNvSpPr/>
          <p:nvPr/>
        </p:nvSpPr>
        <p:spPr>
          <a:xfrm>
            <a:off x="6096000" y="3254169"/>
            <a:ext cx="5875176" cy="3477875"/>
          </a:xfrm>
          <a:prstGeom prst="rect">
            <a:avLst/>
          </a:prstGeom>
        </p:spPr>
        <p:txBody>
          <a:bodyPr wrap="square">
            <a:spAutoFit/>
          </a:bodyPr>
          <a:lstStyle/>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1.Kể tên các loại nguồn điện: Pin, ắc quy; Pin mặt trời; Máy phát điện.</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2.Pin sử dụng nhiều trong các loại đèn pin, đồng hồ treo tường, điều khiển quạt, điều khiển ti vi, máy tính bỏ túi,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Ắc quy sử dụng nhiều trong xe đạp điện, xe máy, ô tô,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Gia đình em đang sử dụng nguồn điện pin, ắc quy (các đồ dùng như đèn pin, đồng hồ treo tường, điều khiển quạt, điều khiển ti vi, máy tính bỏ túi, ...; đạp điện, xe máy, ô tô, ...) và máy phát điện.</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27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847755"/>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II. Các bộ phận chính của mạch điện</a:t>
            </a:r>
          </a:p>
          <a:p>
            <a:r>
              <a:rPr lang="en-US" sz="2200" b="1">
                <a:latin typeface="Times New Roman" panose="02020603050405020304" pitchFamily="18" charset="0"/>
                <a:cs typeface="Times New Roman" panose="02020603050405020304" pitchFamily="18" charset="0"/>
              </a:rPr>
              <a:t>1.Nguồn điện</a:t>
            </a:r>
          </a:p>
          <a:p>
            <a:r>
              <a:rPr lang="en-US" sz="2200">
                <a:latin typeface="Times New Roman" panose="02020603050405020304" pitchFamily="18" charset="0"/>
                <a:cs typeface="Times New Roman" panose="02020603050405020304" pitchFamily="18" charset="0"/>
              </a:rPr>
              <a:t>Nguồn điện được tạo ra từ pin, ắc quy, pin mặt trời, máy phát điện</a:t>
            </a:r>
          </a:p>
          <a:p>
            <a:r>
              <a:rPr lang="en-US" sz="2200">
                <a:latin typeface="Times New Roman" panose="02020603050405020304" pitchFamily="18" charset="0"/>
                <a:cs typeface="Times New Roman" panose="02020603050405020304" pitchFamily="18" charset="0"/>
              </a:rPr>
              <a:t>a.Pin, ắc quy</a:t>
            </a:r>
          </a:p>
          <a:p>
            <a:r>
              <a:rPr lang="en-US" sz="2200">
                <a:latin typeface="Times New Roman" panose="02020603050405020304" pitchFamily="18" charset="0"/>
                <a:cs typeface="Times New Roman" panose="02020603050405020304" pitchFamily="18" charset="0"/>
              </a:rPr>
              <a:t>- Điện áp một chiều của pin, ắc quy được tạo ra nhờ các phản ứng hóa học.</a:t>
            </a:r>
          </a:p>
          <a:p>
            <a:r>
              <a:rPr lang="en-US" sz="2200">
                <a:latin typeface="Times New Roman" panose="02020603050405020304" pitchFamily="18" charset="0"/>
                <a:cs typeface="Times New Roman" panose="02020603050405020304" pitchFamily="18" charset="0"/>
              </a:rPr>
              <a:t>- Pin dùng trong đèn pin, đồng hồ treo tường..</a:t>
            </a:r>
          </a:p>
          <a:p>
            <a:r>
              <a:rPr lang="en-US" sz="2200">
                <a:latin typeface="Times New Roman" panose="02020603050405020304" pitchFamily="18" charset="0"/>
                <a:cs typeface="Times New Roman" panose="02020603050405020304" pitchFamily="18" charset="0"/>
              </a:rPr>
              <a:t>- Ắc quy được sử dụng trong xe đạp điện, xe máy, ô tô…</a:t>
            </a:r>
          </a:p>
          <a:p>
            <a:r>
              <a:rPr lang="en-US" sz="2200">
                <a:latin typeface="Times New Roman" panose="02020603050405020304" pitchFamily="18" charset="0"/>
                <a:cs typeface="Times New Roman" panose="02020603050405020304" pitchFamily="18" charset="0"/>
              </a:rPr>
              <a:t>b. Pin mặt trời</a:t>
            </a:r>
          </a:p>
          <a:p>
            <a:r>
              <a:rPr lang="en-US" sz="2200">
                <a:latin typeface="Times New Roman" panose="02020603050405020304" pitchFamily="18" charset="0"/>
                <a:cs typeface="Times New Roman" panose="02020603050405020304" pitchFamily="18" charset="0"/>
              </a:rPr>
              <a:t>- Là một thiết bị điện biến đối trực tiếp năng lượng ánh sáng mặt trời thành năng lượng điện một chiều.</a:t>
            </a:r>
          </a:p>
          <a:p>
            <a:r>
              <a:rPr lang="en-US" sz="2200">
                <a:latin typeface="Times New Roman" panose="02020603050405020304" pitchFamily="18" charset="0"/>
                <a:cs typeface="Times New Roman" panose="02020603050405020304" pitchFamily="18" charset="0"/>
              </a:rPr>
              <a:t>c. Máy phát điện</a:t>
            </a:r>
          </a:p>
          <a:p>
            <a:r>
              <a:rPr lang="en-US" sz="2200">
                <a:latin typeface="Times New Roman" panose="02020603050405020304" pitchFamily="18" charset="0"/>
                <a:cs typeface="Times New Roman" panose="02020603050405020304" pitchFamily="18" charset="0"/>
              </a:rPr>
              <a:t>- Máy phát điện tạo ra dòng điện xoay chiều được sử dụng trong nhà máy thủy điện, nhiệt điện, điện gió</a:t>
            </a:r>
          </a:p>
          <a:p>
            <a:r>
              <a:rPr lang="en-US" sz="2200">
                <a:latin typeface="Times New Roman" panose="02020603050405020304" pitchFamily="18" charset="0"/>
                <a:cs typeface="Times New Roman" panose="02020603050405020304" pitchFamily="18" charset="0"/>
              </a:rPr>
              <a:t>- Nhà máy thủy điện: Nước từ hồ chứa trên cao chảy xuống làm quy tua bin của máy phát để tạo ra điện.</a:t>
            </a:r>
          </a:p>
          <a:p>
            <a:r>
              <a:rPr lang="en-US" sz="2200">
                <a:latin typeface="Times New Roman" panose="02020603050405020304" pitchFamily="18" charset="0"/>
                <a:cs typeface="Times New Roman" panose="02020603050405020304" pitchFamily="18" charset="0"/>
              </a:rPr>
              <a:t>- Nhà máy nhiệt điện: Hơi nước sinh ra từ lò hơi làm quay tua bin của máy phát để tạo ra điện.</a:t>
            </a:r>
          </a:p>
          <a:p>
            <a:r>
              <a:rPr lang="en-US" sz="2200">
                <a:latin typeface="Times New Roman" panose="02020603050405020304" pitchFamily="18" charset="0"/>
                <a:cs typeface="Times New Roman" panose="02020603050405020304" pitchFamily="18" charset="0"/>
              </a:rPr>
              <a:t>- Nhà máy điện gió: năng lượng gió sẽ làm quay cánh quạt, làm quay máy phát để từ đó tạo ra điện.</a:t>
            </a:r>
          </a:p>
        </p:txBody>
      </p:sp>
      <p:pic>
        <p:nvPicPr>
          <p:cNvPr id="3" name="Picture 2"/>
          <p:cNvPicPr>
            <a:picLocks noChangeAspect="1"/>
          </p:cNvPicPr>
          <p:nvPr/>
        </p:nvPicPr>
        <p:blipFill>
          <a:blip r:embed="rId3"/>
          <a:stretch>
            <a:fillRect/>
          </a:stretch>
        </p:blipFill>
        <p:spPr>
          <a:xfrm>
            <a:off x="1927389" y="204064"/>
            <a:ext cx="7254869" cy="646232"/>
          </a:xfrm>
          <a:prstGeom prst="rect">
            <a:avLst/>
          </a:prstGeom>
        </p:spPr>
      </p:pic>
    </p:spTree>
    <p:extLst>
      <p:ext uri="{BB962C8B-B14F-4D97-AF65-F5344CB8AC3E}">
        <p14:creationId xmlns:p14="http://schemas.microsoft.com/office/powerpoint/2010/main" val="272946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1066</TotalTime>
  <Words>1796</Words>
  <Application>Microsoft Office PowerPoint</Application>
  <PresentationFormat>Widescreen</PresentationFormat>
  <Paragraphs>165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126</cp:revision>
  <dcterms:created xsi:type="dcterms:W3CDTF">2023-06-21T22:05:51Z</dcterms:created>
  <dcterms:modified xsi:type="dcterms:W3CDTF">2023-07-05T12:21:37Z</dcterms:modified>
</cp:coreProperties>
</file>