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6" r:id="rId2"/>
  </p:sldMasterIdLst>
  <p:notesMasterIdLst>
    <p:notesMasterId r:id="rId64"/>
  </p:notesMasterIdLst>
  <p:sldIdLst>
    <p:sldId id="312" r:id="rId3"/>
    <p:sldId id="313" r:id="rId4"/>
    <p:sldId id="314" r:id="rId5"/>
    <p:sldId id="315" r:id="rId6"/>
    <p:sldId id="256" r:id="rId7"/>
    <p:sldId id="316" r:id="rId8"/>
    <p:sldId id="327" r:id="rId9"/>
    <p:sldId id="318" r:id="rId10"/>
    <p:sldId id="321" r:id="rId11"/>
    <p:sldId id="320" r:id="rId12"/>
    <p:sldId id="322" r:id="rId13"/>
    <p:sldId id="323" r:id="rId14"/>
    <p:sldId id="372" r:id="rId15"/>
    <p:sldId id="324" r:id="rId16"/>
    <p:sldId id="325" r:id="rId17"/>
    <p:sldId id="326" r:id="rId18"/>
    <p:sldId id="328" r:id="rId19"/>
    <p:sldId id="329" r:id="rId20"/>
    <p:sldId id="330" r:id="rId21"/>
    <p:sldId id="257" r:id="rId22"/>
    <p:sldId id="332" r:id="rId23"/>
    <p:sldId id="333" r:id="rId24"/>
    <p:sldId id="331" r:id="rId25"/>
    <p:sldId id="336" r:id="rId26"/>
    <p:sldId id="337" r:id="rId27"/>
    <p:sldId id="338" r:id="rId28"/>
    <p:sldId id="339" r:id="rId29"/>
    <p:sldId id="340" r:id="rId30"/>
    <p:sldId id="341" r:id="rId31"/>
    <p:sldId id="343" r:id="rId32"/>
    <p:sldId id="373" r:id="rId33"/>
    <p:sldId id="374" r:id="rId34"/>
    <p:sldId id="376" r:id="rId35"/>
    <p:sldId id="344" r:id="rId36"/>
    <p:sldId id="375" r:id="rId37"/>
    <p:sldId id="258" r:id="rId38"/>
    <p:sldId id="346" r:id="rId39"/>
    <p:sldId id="348" r:id="rId40"/>
    <p:sldId id="261" r:id="rId41"/>
    <p:sldId id="350" r:id="rId42"/>
    <p:sldId id="349" r:id="rId43"/>
    <p:sldId id="353" r:id="rId44"/>
    <p:sldId id="351" r:id="rId45"/>
    <p:sldId id="352" r:id="rId46"/>
    <p:sldId id="335" r:id="rId47"/>
    <p:sldId id="355" r:id="rId48"/>
    <p:sldId id="356" r:id="rId49"/>
    <p:sldId id="367" r:id="rId50"/>
    <p:sldId id="359" r:id="rId51"/>
    <p:sldId id="360" r:id="rId52"/>
    <p:sldId id="361" r:id="rId53"/>
    <p:sldId id="362" r:id="rId54"/>
    <p:sldId id="363" r:id="rId55"/>
    <p:sldId id="364" r:id="rId56"/>
    <p:sldId id="365" r:id="rId57"/>
    <p:sldId id="357" r:id="rId58"/>
    <p:sldId id="358" r:id="rId59"/>
    <p:sldId id="370" r:id="rId60"/>
    <p:sldId id="371" r:id="rId61"/>
    <p:sldId id="368" r:id="rId62"/>
    <p:sldId id="369" r:id="rId63"/>
  </p:sldIdLst>
  <p:sldSz cx="9144000" cy="5143500" type="screen16x9"/>
  <p:notesSz cx="6858000" cy="9144000"/>
  <p:embeddedFontLst>
    <p:embeddedFont>
      <p:font typeface="Anaheim" panose="020B0604020202020204" charset="0"/>
      <p:regular r:id="rId65"/>
    </p:embeddedFont>
    <p:embeddedFont>
      <p:font typeface="PT Sans" panose="020B0604020202020204" charset="0"/>
      <p:regular r:id="rId66"/>
      <p:bold r:id="rId67"/>
      <p:italic r:id="rId68"/>
      <p:boldItalic r:id="rId69"/>
    </p:embeddedFont>
    <p:embeddedFont>
      <p:font typeface="Nunito" panose="020B0604020202020204" charset="0"/>
      <p:regular r:id="rId70"/>
      <p:bold r:id="rId71"/>
      <p:italic r:id="rId72"/>
      <p:boldItalic r:id="rId73"/>
    </p:embeddedFont>
    <p:embeddedFont>
      <p:font typeface="Changa One" panose="020B0604020202020204" charset="0"/>
      <p:regular r:id="rId74"/>
      <p:italic r:id="rId75"/>
    </p:embeddedFont>
    <p:embeddedFont>
      <p:font typeface="Bebas Neue" panose="020B0604020202020204" charset="0"/>
      <p:regular r:id="rId76"/>
    </p:embeddedFont>
    <p:embeddedFont>
      <p:font typeface="Calibri" panose="020F050202020403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DA9"/>
    <a:srgbClr val="8FCFC2"/>
    <a:srgbClr val="D1E0FD"/>
    <a:srgbClr val="FFD84B"/>
    <a:srgbClr val="C7E6A3"/>
    <a:srgbClr val="CDE0E1"/>
    <a:srgbClr val="4FC1D8"/>
    <a:srgbClr val="FFCB99"/>
    <a:srgbClr val="F3DFBF"/>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3E2FA5-47BD-455E-821A-4280BCBAF7F3}">
  <a:tblStyle styleId="{C33E2FA5-47BD-455E-821A-4280BCBAF7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3DB35E-B7D2-49EF-AB69-71167A14555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4660"/>
  </p:normalViewPr>
  <p:slideViewPr>
    <p:cSldViewPr snapToGrid="0" showGuides="1">
      <p:cViewPr varScale="1">
        <p:scale>
          <a:sx n="84" d="100"/>
          <a:sy n="84" d="100"/>
        </p:scale>
        <p:origin x="8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afe177b6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afe177b6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9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22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33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92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5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483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7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50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677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31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54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00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980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226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978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193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8173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48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66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293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530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1745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41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217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97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40afe177b6_1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40afe177b6_1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1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6014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40afe177b6_1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40afe177b6_1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82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346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008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162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40afe177b6_1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40afe177b6_1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881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0afe177b6_1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40afe177b6_1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20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0807ed4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0807ed4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4953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11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87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68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709850" y="1090125"/>
            <a:ext cx="4572000" cy="2851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09850" y="4028265"/>
            <a:ext cx="4572000" cy="3657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2" name="Google Shape;12;p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4" name="Google Shape;14;p2"/>
          <p:cNvSpPr txBox="1">
            <a:spLocks noGrp="1"/>
          </p:cNvSpPr>
          <p:nvPr>
            <p:ph type="subTitle" idx="2"/>
          </p:nvPr>
        </p:nvSpPr>
        <p:spPr>
          <a:xfrm>
            <a:off x="6106296" y="896238"/>
            <a:ext cx="1567500" cy="45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Font typeface="Changa One"/>
              <a:buNone/>
              <a:defRPr sz="2100">
                <a:latin typeface="Changa One"/>
                <a:ea typeface="Changa One"/>
                <a:cs typeface="Changa One"/>
                <a:sym typeface="Changa One"/>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5" name="Google Shape;15;p2"/>
          <p:cNvSpPr/>
          <p:nvPr/>
        </p:nvSpPr>
        <p:spPr>
          <a:xfrm>
            <a:off x="8472013" y="1399588"/>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3"/>
        <p:cNvGrpSpPr/>
        <p:nvPr/>
      </p:nvGrpSpPr>
      <p:grpSpPr>
        <a:xfrm>
          <a:off x="0" y="0"/>
          <a:ext cx="0" cy="0"/>
          <a:chOff x="0" y="0"/>
          <a:chExt cx="0" cy="0"/>
        </a:xfrm>
      </p:grpSpPr>
      <p:sp>
        <p:nvSpPr>
          <p:cNvPr id="105" name="Google Shape;105;p16"/>
          <p:cNvSpPr txBox="1">
            <a:spLocks noGrp="1"/>
          </p:cNvSpPr>
          <p:nvPr>
            <p:ph type="title"/>
          </p:nvPr>
        </p:nvSpPr>
        <p:spPr>
          <a:xfrm>
            <a:off x="720000" y="1882800"/>
            <a:ext cx="38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6" name="Google Shape;106;p16"/>
          <p:cNvSpPr txBox="1">
            <a:spLocks noGrp="1"/>
          </p:cNvSpPr>
          <p:nvPr>
            <p:ph type="subTitle" idx="1"/>
          </p:nvPr>
        </p:nvSpPr>
        <p:spPr>
          <a:xfrm>
            <a:off x="720000" y="2455500"/>
            <a:ext cx="3866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07" name="Google Shape;107;p1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08" name="Google Shape;108;p1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9"/>
        <p:cNvGrpSpPr/>
        <p:nvPr/>
      </p:nvGrpSpPr>
      <p:grpSpPr>
        <a:xfrm>
          <a:off x="0" y="0"/>
          <a:ext cx="0" cy="0"/>
          <a:chOff x="0" y="0"/>
          <a:chExt cx="0" cy="0"/>
        </a:xfrm>
      </p:grpSpPr>
      <p:sp>
        <p:nvSpPr>
          <p:cNvPr id="111" name="Google Shape;111;p17"/>
          <p:cNvSpPr txBox="1">
            <a:spLocks noGrp="1"/>
          </p:cNvSpPr>
          <p:nvPr>
            <p:ph type="title"/>
          </p:nvPr>
        </p:nvSpPr>
        <p:spPr>
          <a:xfrm>
            <a:off x="4563000" y="1808750"/>
            <a:ext cx="3867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2" name="Google Shape;112;p17"/>
          <p:cNvSpPr txBox="1">
            <a:spLocks noGrp="1"/>
          </p:cNvSpPr>
          <p:nvPr>
            <p:ph type="subTitle" idx="1"/>
          </p:nvPr>
        </p:nvSpPr>
        <p:spPr>
          <a:xfrm>
            <a:off x="4563184" y="2381450"/>
            <a:ext cx="3867600" cy="80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13" name="Google Shape;113;p17"/>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7"/>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sp>
        <p:nvSpPr>
          <p:cNvPr id="126" name="Google Shape;12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27" name="Google Shape;127;p19"/>
          <p:cNvSpPr txBox="1">
            <a:spLocks noGrp="1"/>
          </p:cNvSpPr>
          <p:nvPr>
            <p:ph type="subTitle" idx="1"/>
          </p:nvPr>
        </p:nvSpPr>
        <p:spPr>
          <a:xfrm>
            <a:off x="4985239"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2"/>
          </p:nvPr>
        </p:nvSpPr>
        <p:spPr>
          <a:xfrm>
            <a:off x="1211050"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29" name="Google Shape;129;p1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0" name="Google Shape;130;p1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31" name="Google Shape;131;p19"/>
          <p:cNvSpPr/>
          <p:nvPr/>
        </p:nvSpPr>
        <p:spPr>
          <a:xfrm>
            <a:off x="395150" y="381750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9"/>
        <p:cNvGrpSpPr/>
        <p:nvPr/>
      </p:nvGrpSpPr>
      <p:grpSpPr>
        <a:xfrm>
          <a:off x="0" y="0"/>
          <a:ext cx="0" cy="0"/>
          <a:chOff x="0" y="0"/>
          <a:chExt cx="0" cy="0"/>
        </a:xfrm>
      </p:grpSpPr>
      <p:sp>
        <p:nvSpPr>
          <p:cNvPr id="141" name="Google Shape;14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2" name="Google Shape;142;p21"/>
          <p:cNvSpPr txBox="1">
            <a:spLocks noGrp="1"/>
          </p:cNvSpPr>
          <p:nvPr>
            <p:ph type="subTitle" idx="1"/>
          </p:nvPr>
        </p:nvSpPr>
        <p:spPr>
          <a:xfrm>
            <a:off x="11361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1"/>
          <p:cNvSpPr txBox="1">
            <a:spLocks noGrp="1"/>
          </p:cNvSpPr>
          <p:nvPr>
            <p:ph type="subTitle" idx="2"/>
          </p:nvPr>
        </p:nvSpPr>
        <p:spPr>
          <a:xfrm>
            <a:off x="34557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subTitle" idx="3"/>
          </p:nvPr>
        </p:nvSpPr>
        <p:spPr>
          <a:xfrm>
            <a:off x="57753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1"/>
          <p:cNvSpPr txBox="1">
            <a:spLocks noGrp="1"/>
          </p:cNvSpPr>
          <p:nvPr>
            <p:ph type="subTitle" idx="4"/>
          </p:nvPr>
        </p:nvSpPr>
        <p:spPr>
          <a:xfrm>
            <a:off x="11361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6" name="Google Shape;146;p21"/>
          <p:cNvSpPr txBox="1">
            <a:spLocks noGrp="1"/>
          </p:cNvSpPr>
          <p:nvPr>
            <p:ph type="subTitle" idx="5"/>
          </p:nvPr>
        </p:nvSpPr>
        <p:spPr>
          <a:xfrm>
            <a:off x="34557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 name="Google Shape;147;p21"/>
          <p:cNvSpPr txBox="1">
            <a:spLocks noGrp="1"/>
          </p:cNvSpPr>
          <p:nvPr>
            <p:ph type="subTitle" idx="6"/>
          </p:nvPr>
        </p:nvSpPr>
        <p:spPr>
          <a:xfrm>
            <a:off x="57753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148" name="Google Shape;148;p2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49" name="Google Shape;149;p2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9"/>
        <p:cNvGrpSpPr/>
        <p:nvPr/>
      </p:nvGrpSpPr>
      <p:grpSpPr>
        <a:xfrm>
          <a:off x="0" y="0"/>
          <a:ext cx="0" cy="0"/>
          <a:chOff x="0" y="0"/>
          <a:chExt cx="0" cy="0"/>
        </a:xfrm>
      </p:grpSpPr>
      <p:sp>
        <p:nvSpPr>
          <p:cNvPr id="181" name="Google Shape;181;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2" name="Google Shape;182;p24"/>
          <p:cNvSpPr txBox="1">
            <a:spLocks noGrp="1"/>
          </p:cNvSpPr>
          <p:nvPr>
            <p:ph type="subTitle" idx="1"/>
          </p:nvPr>
        </p:nvSpPr>
        <p:spPr>
          <a:xfrm>
            <a:off x="722537"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4"/>
          <p:cNvSpPr txBox="1">
            <a:spLocks noGrp="1"/>
          </p:cNvSpPr>
          <p:nvPr>
            <p:ph type="subTitle" idx="2"/>
          </p:nvPr>
        </p:nvSpPr>
        <p:spPr>
          <a:xfrm>
            <a:off x="3308005" y="2281782"/>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4"/>
          <p:cNvSpPr txBox="1">
            <a:spLocks noGrp="1"/>
          </p:cNvSpPr>
          <p:nvPr>
            <p:ph type="subTitle" idx="3"/>
          </p:nvPr>
        </p:nvSpPr>
        <p:spPr>
          <a:xfrm>
            <a:off x="722537"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4"/>
          <p:cNvSpPr txBox="1">
            <a:spLocks noGrp="1"/>
          </p:cNvSpPr>
          <p:nvPr>
            <p:ph type="subTitle" idx="4"/>
          </p:nvPr>
        </p:nvSpPr>
        <p:spPr>
          <a:xfrm>
            <a:off x="3308005"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4"/>
          <p:cNvSpPr txBox="1">
            <a:spLocks noGrp="1"/>
          </p:cNvSpPr>
          <p:nvPr>
            <p:ph type="subTitle" idx="5"/>
          </p:nvPr>
        </p:nvSpPr>
        <p:spPr>
          <a:xfrm>
            <a:off x="5893473"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4"/>
          <p:cNvSpPr txBox="1">
            <a:spLocks noGrp="1"/>
          </p:cNvSpPr>
          <p:nvPr>
            <p:ph type="subTitle" idx="6"/>
          </p:nvPr>
        </p:nvSpPr>
        <p:spPr>
          <a:xfrm>
            <a:off x="5893473"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subTitle" idx="7"/>
          </p:nvPr>
        </p:nvSpPr>
        <p:spPr>
          <a:xfrm>
            <a:off x="722537" y="1824582"/>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4"/>
          <p:cNvSpPr txBox="1">
            <a:spLocks noGrp="1"/>
          </p:cNvSpPr>
          <p:nvPr>
            <p:ph type="subTitle" idx="8"/>
          </p:nvPr>
        </p:nvSpPr>
        <p:spPr>
          <a:xfrm>
            <a:off x="3308230" y="1824570"/>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24"/>
          <p:cNvSpPr txBox="1">
            <a:spLocks noGrp="1"/>
          </p:cNvSpPr>
          <p:nvPr>
            <p:ph type="subTitle" idx="9"/>
          </p:nvPr>
        </p:nvSpPr>
        <p:spPr>
          <a:xfrm>
            <a:off x="5893923" y="1824582"/>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1" name="Google Shape;191;p24"/>
          <p:cNvSpPr txBox="1">
            <a:spLocks noGrp="1"/>
          </p:cNvSpPr>
          <p:nvPr>
            <p:ph type="subTitle" idx="13"/>
          </p:nvPr>
        </p:nvSpPr>
        <p:spPr>
          <a:xfrm>
            <a:off x="722987"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 name="Google Shape;192;p24"/>
          <p:cNvSpPr txBox="1">
            <a:spLocks noGrp="1"/>
          </p:cNvSpPr>
          <p:nvPr>
            <p:ph type="subTitle" idx="14"/>
          </p:nvPr>
        </p:nvSpPr>
        <p:spPr>
          <a:xfrm>
            <a:off x="3308005" y="3073519"/>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24"/>
          <p:cNvSpPr txBox="1">
            <a:spLocks noGrp="1"/>
          </p:cNvSpPr>
          <p:nvPr>
            <p:ph type="subTitle" idx="15"/>
          </p:nvPr>
        </p:nvSpPr>
        <p:spPr>
          <a:xfrm>
            <a:off x="5893923"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4" name="Google Shape;194;p24"/>
          <p:cNvSpPr/>
          <p:nvPr/>
        </p:nvSpPr>
        <p:spPr>
          <a:xfrm>
            <a:off x="8568875" y="43567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392225" y="26321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2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2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98"/>
        <p:cNvGrpSpPr/>
        <p:nvPr/>
      </p:nvGrpSpPr>
      <p:grpSpPr>
        <a:xfrm>
          <a:off x="0" y="0"/>
          <a:ext cx="0" cy="0"/>
          <a:chOff x="0" y="0"/>
          <a:chExt cx="0" cy="0"/>
        </a:xfrm>
      </p:grpSpPr>
      <p:sp>
        <p:nvSpPr>
          <p:cNvPr id="200" name="Google Shape;200;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201" name="Google Shape;201;p2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2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03" name="Google Shape;203;p25"/>
          <p:cNvSpPr/>
          <p:nvPr/>
        </p:nvSpPr>
        <p:spPr>
          <a:xfrm>
            <a:off x="369675" y="8166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8410375" y="372975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0"/>
        <p:cNvGrpSpPr/>
        <p:nvPr/>
      </p:nvGrpSpPr>
      <p:grpSpPr>
        <a:xfrm>
          <a:off x="0" y="0"/>
          <a:ext cx="0" cy="0"/>
          <a:chOff x="0" y="0"/>
          <a:chExt cx="0" cy="0"/>
        </a:xfrm>
      </p:grpSpPr>
      <p:sp>
        <p:nvSpPr>
          <p:cNvPr id="222" name="Google Shape;222;p28"/>
          <p:cNvSpPr txBox="1">
            <a:spLocks noGrp="1"/>
          </p:cNvSpPr>
          <p:nvPr>
            <p:ph type="title" hasCustomPrompt="1"/>
          </p:nvPr>
        </p:nvSpPr>
        <p:spPr>
          <a:xfrm>
            <a:off x="14491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8"/>
          <p:cNvSpPr txBox="1">
            <a:spLocks noGrp="1"/>
          </p:cNvSpPr>
          <p:nvPr>
            <p:ph type="subTitle" idx="1"/>
          </p:nvPr>
        </p:nvSpPr>
        <p:spPr>
          <a:xfrm>
            <a:off x="9385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4" name="Google Shape;224;p28"/>
          <p:cNvSpPr txBox="1">
            <a:spLocks noGrp="1"/>
          </p:cNvSpPr>
          <p:nvPr>
            <p:ph type="subTitle" idx="2"/>
          </p:nvPr>
        </p:nvSpPr>
        <p:spPr>
          <a:xfrm>
            <a:off x="9385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5" name="Google Shape;225;p28"/>
          <p:cNvSpPr txBox="1">
            <a:spLocks noGrp="1"/>
          </p:cNvSpPr>
          <p:nvPr>
            <p:ph type="title" idx="3" hasCustomPrompt="1"/>
          </p:nvPr>
        </p:nvSpPr>
        <p:spPr>
          <a:xfrm>
            <a:off x="39960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6" name="Google Shape;226;p28"/>
          <p:cNvSpPr txBox="1">
            <a:spLocks noGrp="1"/>
          </p:cNvSpPr>
          <p:nvPr>
            <p:ph type="subTitle" idx="4"/>
          </p:nvPr>
        </p:nvSpPr>
        <p:spPr>
          <a:xfrm>
            <a:off x="34854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7" name="Google Shape;227;p28"/>
          <p:cNvSpPr txBox="1">
            <a:spLocks noGrp="1"/>
          </p:cNvSpPr>
          <p:nvPr>
            <p:ph type="subTitle" idx="5"/>
          </p:nvPr>
        </p:nvSpPr>
        <p:spPr>
          <a:xfrm>
            <a:off x="34854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title" idx="6" hasCustomPrompt="1"/>
          </p:nvPr>
        </p:nvSpPr>
        <p:spPr>
          <a:xfrm>
            <a:off x="6544850" y="1949675"/>
            <a:ext cx="114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9" name="Google Shape;229;p28"/>
          <p:cNvSpPr txBox="1">
            <a:spLocks noGrp="1"/>
          </p:cNvSpPr>
          <p:nvPr>
            <p:ph type="subTitle" idx="7"/>
          </p:nvPr>
        </p:nvSpPr>
        <p:spPr>
          <a:xfrm>
            <a:off x="60323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30" name="Google Shape;230;p28"/>
          <p:cNvSpPr txBox="1">
            <a:spLocks noGrp="1"/>
          </p:cNvSpPr>
          <p:nvPr>
            <p:ph type="subTitle" idx="8"/>
          </p:nvPr>
        </p:nvSpPr>
        <p:spPr>
          <a:xfrm>
            <a:off x="60323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1" name="Google Shape;231;p28"/>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cxnSp>
        <p:nvCxnSpPr>
          <p:cNvPr id="232" name="Google Shape;232;p2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234"/>
        <p:cNvGrpSpPr/>
        <p:nvPr/>
      </p:nvGrpSpPr>
      <p:grpSpPr>
        <a:xfrm>
          <a:off x="0" y="0"/>
          <a:ext cx="0" cy="0"/>
          <a:chOff x="0" y="0"/>
          <a:chExt cx="0" cy="0"/>
        </a:xfrm>
      </p:grpSpPr>
      <p:sp>
        <p:nvSpPr>
          <p:cNvPr id="236" name="Google Shape;236;p29"/>
          <p:cNvSpPr txBox="1">
            <a:spLocks noGrp="1"/>
          </p:cNvSpPr>
          <p:nvPr>
            <p:ph type="title"/>
          </p:nvPr>
        </p:nvSpPr>
        <p:spPr>
          <a:xfrm>
            <a:off x="3839575" y="2598825"/>
            <a:ext cx="4572000" cy="90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7" name="Google Shape;237;p29"/>
          <p:cNvSpPr txBox="1">
            <a:spLocks noGrp="1"/>
          </p:cNvSpPr>
          <p:nvPr>
            <p:ph type="title" idx="2" hasCustomPrompt="1"/>
          </p:nvPr>
        </p:nvSpPr>
        <p:spPr>
          <a:xfrm>
            <a:off x="541382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8" name="Google Shape;238;p29"/>
          <p:cNvSpPr txBox="1">
            <a:spLocks noGrp="1"/>
          </p:cNvSpPr>
          <p:nvPr>
            <p:ph type="subTitle" idx="1"/>
          </p:nvPr>
        </p:nvSpPr>
        <p:spPr>
          <a:xfrm>
            <a:off x="383957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39" name="Google Shape;239;p2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40" name="Google Shape;240;p2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8"/>
        <p:cNvGrpSpPr/>
        <p:nvPr/>
      </p:nvGrpSpPr>
      <p:grpSpPr>
        <a:xfrm>
          <a:off x="0" y="0"/>
          <a:ext cx="0" cy="0"/>
          <a:chOff x="0" y="0"/>
          <a:chExt cx="0" cy="0"/>
        </a:xfrm>
      </p:grpSpPr>
      <p:cxnSp>
        <p:nvCxnSpPr>
          <p:cNvPr id="250" name="Google Shape;250;p3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3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grpSp>
        <p:nvGrpSpPr>
          <p:cNvPr id="252" name="Google Shape;252;p31"/>
          <p:cNvGrpSpPr/>
          <p:nvPr/>
        </p:nvGrpSpPr>
        <p:grpSpPr>
          <a:xfrm rot="551272">
            <a:off x="197614" y="3527490"/>
            <a:ext cx="969823" cy="1049281"/>
            <a:chOff x="9395410" y="1954984"/>
            <a:chExt cx="1614741" cy="1747038"/>
          </a:xfrm>
        </p:grpSpPr>
        <p:sp>
          <p:nvSpPr>
            <p:cNvPr id="253" name="Google Shape;253;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1"/>
          <p:cNvGrpSpPr/>
          <p:nvPr/>
        </p:nvGrpSpPr>
        <p:grpSpPr>
          <a:xfrm rot="-1760455">
            <a:off x="8213282" y="703664"/>
            <a:ext cx="604712" cy="1375697"/>
            <a:chOff x="7766350" y="3138480"/>
            <a:chExt cx="881356" cy="2005053"/>
          </a:xfrm>
        </p:grpSpPr>
        <p:sp>
          <p:nvSpPr>
            <p:cNvPr id="256" name="Google Shape;256;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31"/>
          <p:cNvGrpSpPr/>
          <p:nvPr/>
        </p:nvGrpSpPr>
        <p:grpSpPr>
          <a:xfrm>
            <a:off x="7764377" y="3945787"/>
            <a:ext cx="1201224" cy="766811"/>
            <a:chOff x="7983025" y="4391025"/>
            <a:chExt cx="895500" cy="571650"/>
          </a:xfrm>
        </p:grpSpPr>
        <p:sp>
          <p:nvSpPr>
            <p:cNvPr id="259" name="Google Shape;259;p31"/>
            <p:cNvSpPr/>
            <p:nvPr/>
          </p:nvSpPr>
          <p:spPr>
            <a:xfrm>
              <a:off x="7983025" y="460057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7983025" y="4495800"/>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7983025" y="439102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1"/>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120400" y="1242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339400" y="12145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8581750" y="23802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rgbClr val="BCE2DA"/>
        </a:solidFill>
        <a:effectLst/>
      </p:bgPr>
    </p:bg>
    <p:spTree>
      <p:nvGrpSpPr>
        <p:cNvPr id="1" name="Shape 266"/>
        <p:cNvGrpSpPr/>
        <p:nvPr/>
      </p:nvGrpSpPr>
      <p:grpSpPr>
        <a:xfrm>
          <a:off x="0" y="0"/>
          <a:ext cx="0" cy="0"/>
          <a:chOff x="0" y="0"/>
          <a:chExt cx="0" cy="0"/>
        </a:xfrm>
      </p:grpSpPr>
      <p:cxnSp>
        <p:nvCxnSpPr>
          <p:cNvPr id="268" name="Google Shape;268;p3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3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70" name="Google Shape;270;p32"/>
          <p:cNvSpPr/>
          <p:nvPr/>
        </p:nvSpPr>
        <p:spPr>
          <a:xfrm>
            <a:off x="217607" y="1758125"/>
            <a:ext cx="421500" cy="4215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32"/>
          <p:cNvGrpSpPr/>
          <p:nvPr/>
        </p:nvGrpSpPr>
        <p:grpSpPr>
          <a:xfrm rot="906718">
            <a:off x="8013233" y="3805671"/>
            <a:ext cx="1130477" cy="874320"/>
            <a:chOff x="7203375" y="855525"/>
            <a:chExt cx="1283074" cy="992340"/>
          </a:xfrm>
        </p:grpSpPr>
        <p:sp>
          <p:nvSpPr>
            <p:cNvPr id="272" name="Google Shape;272;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32"/>
          <p:cNvSpPr/>
          <p:nvPr/>
        </p:nvSpPr>
        <p:spPr>
          <a:xfrm flipH="1">
            <a:off x="8106400" y="88940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542700" y="1317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8621100" y="13633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88488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8521050" y="15670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713225" y="2598825"/>
            <a:ext cx="5067600" cy="906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53527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96102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1" name="Google Shape;21;p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38619761"/>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3323305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40373507"/>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51703989"/>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02524428"/>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884371393"/>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33872108"/>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542057692"/>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3887391" y="740569"/>
            <a:ext cx="4629150" cy="3655219"/>
          </a:xfrm>
          <a:prstGeom prst="rect">
            <a:avLst/>
          </a:prstGeom>
          <a:noFill/>
          <a:ln>
            <a:noFill/>
          </a:ln>
        </p:spPr>
      </p:sp>
      <p:sp>
        <p:nvSpPr>
          <p:cNvPr id="64" name="Google Shape;64;p1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193341245"/>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28296407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1" name="Google Shape;31;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2" name="Google Shape;32;p5"/>
          <p:cNvSpPr txBox="1">
            <a:spLocks noGrp="1"/>
          </p:cNvSpPr>
          <p:nvPr>
            <p:ph type="subTitle" idx="1"/>
          </p:nvPr>
        </p:nvSpPr>
        <p:spPr>
          <a:xfrm>
            <a:off x="493076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2"/>
          </p:nvPr>
        </p:nvSpPr>
        <p:spPr>
          <a:xfrm>
            <a:off x="144217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 name="Google Shape;34;p5"/>
          <p:cNvSpPr txBox="1">
            <a:spLocks noGrp="1"/>
          </p:cNvSpPr>
          <p:nvPr>
            <p:ph type="subTitle" idx="3"/>
          </p:nvPr>
        </p:nvSpPr>
        <p:spPr>
          <a:xfrm>
            <a:off x="493076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 name="Google Shape;35;p5"/>
          <p:cNvSpPr txBox="1">
            <a:spLocks noGrp="1"/>
          </p:cNvSpPr>
          <p:nvPr>
            <p:ph type="subTitle" idx="4"/>
          </p:nvPr>
        </p:nvSpPr>
        <p:spPr>
          <a:xfrm>
            <a:off x="144217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36" name="Google Shape;36;p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038128775"/>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40" name="Google Shape;40;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41" name="Google Shape;41;p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43" name="Google Shape;43;p6"/>
          <p:cNvSpPr/>
          <p:nvPr/>
        </p:nvSpPr>
        <p:spPr>
          <a:xfrm>
            <a:off x="8494538" y="31382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3" name="Google Shape;53;p8"/>
          <p:cNvSpPr txBox="1">
            <a:spLocks noGrp="1"/>
          </p:cNvSpPr>
          <p:nvPr>
            <p:ph type="title"/>
          </p:nvPr>
        </p:nvSpPr>
        <p:spPr>
          <a:xfrm>
            <a:off x="1403950" y="1383300"/>
            <a:ext cx="6336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54" name="Google Shape;54;p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55" name="Google Shape;55;p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8" name="Google Shape;58;p9"/>
          <p:cNvSpPr txBox="1">
            <a:spLocks noGrp="1"/>
          </p:cNvSpPr>
          <p:nvPr>
            <p:ph type="title"/>
          </p:nvPr>
        </p:nvSpPr>
        <p:spPr>
          <a:xfrm>
            <a:off x="2135550" y="1404050"/>
            <a:ext cx="4872900" cy="17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11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59" name="Google Shape;59;p9"/>
          <p:cNvSpPr txBox="1">
            <a:spLocks noGrp="1"/>
          </p:cNvSpPr>
          <p:nvPr>
            <p:ph type="subTitle" idx="1"/>
          </p:nvPr>
        </p:nvSpPr>
        <p:spPr>
          <a:xfrm>
            <a:off x="2135550" y="3153500"/>
            <a:ext cx="4872900" cy="576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60" name="Google Shape;60;p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61" name="Google Shape;61;p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5" name="Google Shape;75;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 name="Google Shape;76;p13"/>
          <p:cNvSpPr txBox="1">
            <a:spLocks noGrp="1"/>
          </p:cNvSpPr>
          <p:nvPr>
            <p:ph type="subTitle" idx="1"/>
          </p:nvPr>
        </p:nvSpPr>
        <p:spPr>
          <a:xfrm>
            <a:off x="1867563"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2"/>
          </p:nvPr>
        </p:nvSpPr>
        <p:spPr>
          <a:xfrm>
            <a:off x="5654887"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5654888" y="36323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4"/>
          </p:nvPr>
        </p:nvSpPr>
        <p:spPr>
          <a:xfrm>
            <a:off x="1867563" y="3632450"/>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5" hasCustomPrompt="1"/>
          </p:nvPr>
        </p:nvSpPr>
        <p:spPr>
          <a:xfrm>
            <a:off x="110499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6" hasCustomPrompt="1"/>
          </p:nvPr>
        </p:nvSpPr>
        <p:spPr>
          <a:xfrm>
            <a:off x="489508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7" hasCustomPrompt="1"/>
          </p:nvPr>
        </p:nvSpPr>
        <p:spPr>
          <a:xfrm flipH="1">
            <a:off x="489508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8" hasCustomPrompt="1"/>
          </p:nvPr>
        </p:nvSpPr>
        <p:spPr>
          <a:xfrm>
            <a:off x="110499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9"/>
          </p:nvPr>
        </p:nvSpPr>
        <p:spPr>
          <a:xfrm>
            <a:off x="186756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 name="Google Shape;85;p13"/>
          <p:cNvSpPr txBox="1">
            <a:spLocks noGrp="1"/>
          </p:cNvSpPr>
          <p:nvPr>
            <p:ph type="subTitle" idx="13"/>
          </p:nvPr>
        </p:nvSpPr>
        <p:spPr>
          <a:xfrm>
            <a:off x="565491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14"/>
          </p:nvPr>
        </p:nvSpPr>
        <p:spPr>
          <a:xfrm>
            <a:off x="186756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subTitle" idx="15"/>
          </p:nvPr>
        </p:nvSpPr>
        <p:spPr>
          <a:xfrm>
            <a:off x="565491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88" name="Google Shape;88;p1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1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0"/>
        <p:cNvGrpSpPr/>
        <p:nvPr/>
      </p:nvGrpSpPr>
      <p:grpSpPr>
        <a:xfrm>
          <a:off x="0" y="0"/>
          <a:ext cx="0" cy="0"/>
          <a:chOff x="0" y="0"/>
          <a:chExt cx="0" cy="0"/>
        </a:xfrm>
      </p:grpSpPr>
      <p:sp>
        <p:nvSpPr>
          <p:cNvPr id="92" name="Google Shape;92;p14"/>
          <p:cNvSpPr txBox="1">
            <a:spLocks noGrp="1"/>
          </p:cNvSpPr>
          <p:nvPr>
            <p:ph type="title"/>
          </p:nvPr>
        </p:nvSpPr>
        <p:spPr>
          <a:xfrm>
            <a:off x="4070575"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3" name="Google Shape;93;p14"/>
          <p:cNvSpPr txBox="1">
            <a:spLocks noGrp="1"/>
          </p:cNvSpPr>
          <p:nvPr>
            <p:ph type="subTitle" idx="1"/>
          </p:nvPr>
        </p:nvSpPr>
        <p:spPr>
          <a:xfrm>
            <a:off x="1739575"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cxnSp>
        <p:nvCxnSpPr>
          <p:cNvPr id="94" name="Google Shape;94;p1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1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1pPr>
            <a:lvl2pPr lvl="1"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2pPr>
            <a:lvl3pPr lvl="2"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3pPr>
            <a:lvl4pPr lvl="3"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4pPr>
            <a:lvl5pPr lvl="4"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5pPr>
            <a:lvl6pPr lvl="5"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6pPr>
            <a:lvl7pPr lvl="6"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7pPr>
            <a:lvl8pPr lvl="7"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8pPr>
            <a:lvl9pPr lvl="8"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2" r:id="rId10"/>
    <p:sldLayoutId id="2147483663" r:id="rId11"/>
    <p:sldLayoutId id="2147483665" r:id="rId12"/>
    <p:sldLayoutId id="2147483667" r:id="rId13"/>
    <p:sldLayoutId id="2147483670" r:id="rId14"/>
    <p:sldLayoutId id="2147483671" r:id="rId15"/>
    <p:sldLayoutId id="2147483674" r:id="rId16"/>
    <p:sldLayoutId id="2147483675" r:id="rId17"/>
    <p:sldLayoutId id="2147483677" r:id="rId18"/>
    <p:sldLayoutId id="21474836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0031797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9.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27.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1.svg"/><Relationship Id="rId5" Type="http://schemas.openxmlformats.org/officeDocument/2006/relationships/image" Target="../media/image2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31.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6.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0.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7.svg"/><Relationship Id="rId3" Type="http://schemas.openxmlformats.org/officeDocument/2006/relationships/image" Target="../media/image49.png"/><Relationship Id="rId7" Type="http://schemas.openxmlformats.org/officeDocument/2006/relationships/image" Target="../media/image81.svg"/><Relationship Id="rId12"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83.sv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0.sv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56.png"/><Relationship Id="rId4" Type="http://schemas.openxmlformats.org/officeDocument/2006/relationships/image" Target="../media/image92.sv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97.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04.sv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6.sv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6.sv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08.sv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10.sv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113.sv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16.sv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slide" Target="slide55.xm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slide" Target="slide52.xm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slide" Target="slide54.xml"/><Relationship Id="rId4" Type="http://schemas.openxmlformats.org/officeDocument/2006/relationships/slide" Target="slide51.xml"/><Relationship Id="rId9" Type="http://schemas.openxmlformats.org/officeDocument/2006/relationships/image" Target="../media/image77.png"/><Relationship Id="rId14" Type="http://schemas.openxmlformats.org/officeDocument/2006/relationships/slide" Target="slide56.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29.sv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6.sv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33.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svg"/><Relationship Id="rId11" Type="http://schemas.openxmlformats.org/officeDocument/2006/relationships/image" Target="../media/image14.jpe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366"/>
        <p:cNvGrpSpPr/>
        <p:nvPr/>
      </p:nvGrpSpPr>
      <p:grpSpPr>
        <a:xfrm>
          <a:off x="0" y="0"/>
          <a:ext cx="0" cy="0"/>
          <a:chOff x="0" y="0"/>
          <a:chExt cx="0" cy="0"/>
        </a:xfrm>
      </p:grpSpPr>
      <p:grpSp>
        <p:nvGrpSpPr>
          <p:cNvPr id="369" name="Google Shape;369;p42"/>
          <p:cNvGrpSpPr/>
          <p:nvPr/>
        </p:nvGrpSpPr>
        <p:grpSpPr>
          <a:xfrm rot="-1917120">
            <a:off x="7628870" y="2816754"/>
            <a:ext cx="1377634" cy="1490505"/>
            <a:chOff x="9395410" y="1954984"/>
            <a:chExt cx="1614741" cy="1747038"/>
          </a:xfrm>
        </p:grpSpPr>
        <p:sp>
          <p:nvSpPr>
            <p:cNvPr id="370" name="Google Shape;370;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 name="Google Shape;372;p42"/>
          <p:cNvSpPr/>
          <p:nvPr/>
        </p:nvSpPr>
        <p:spPr>
          <a:xfrm>
            <a:off x="1072296" y="2295450"/>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42"/>
          <p:cNvSpPr/>
          <p:nvPr/>
        </p:nvSpPr>
        <p:spPr>
          <a:xfrm rot="3599845" flipH="1">
            <a:off x="1626144" y="396618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42"/>
          <p:cNvGrpSpPr/>
          <p:nvPr/>
        </p:nvGrpSpPr>
        <p:grpSpPr>
          <a:xfrm rot="-1594179">
            <a:off x="282123" y="466707"/>
            <a:ext cx="1507658" cy="1362119"/>
            <a:chOff x="7008444" y="797512"/>
            <a:chExt cx="1351410" cy="1220954"/>
          </a:xfrm>
        </p:grpSpPr>
        <p:sp>
          <p:nvSpPr>
            <p:cNvPr id="375" name="Google Shape;375;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42"/>
          <p:cNvSpPr/>
          <p:nvPr/>
        </p:nvSpPr>
        <p:spPr>
          <a:xfrm rot="3599845" flipH="1">
            <a:off x="7369925" y="62343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42"/>
          <p:cNvSpPr/>
          <p:nvPr/>
        </p:nvSpPr>
        <p:spPr>
          <a:xfrm>
            <a:off x="7200688" y="40907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2"/>
          <p:cNvSpPr/>
          <p:nvPr/>
        </p:nvSpPr>
        <p:spPr>
          <a:xfrm>
            <a:off x="8594615" y="515174"/>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42"/>
          <p:cNvSpPr/>
          <p:nvPr/>
        </p:nvSpPr>
        <p:spPr>
          <a:xfrm>
            <a:off x="1140074" y="356494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42"/>
          <p:cNvSpPr/>
          <p:nvPr/>
        </p:nvSpPr>
        <p:spPr>
          <a:xfrm>
            <a:off x="4806225" y="43496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42"/>
          <p:cNvSpPr/>
          <p:nvPr/>
        </p:nvSpPr>
        <p:spPr>
          <a:xfrm>
            <a:off x="4617745" y="948612"/>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806F599B-5482-44F3-A46C-D5A6654B3F86}"/>
              </a:ext>
            </a:extLst>
          </p:cNvPr>
          <p:cNvSpPr txBox="1"/>
          <p:nvPr/>
        </p:nvSpPr>
        <p:spPr>
          <a:xfrm>
            <a:off x="1456907" y="1197623"/>
            <a:ext cx="6451600" cy="2862322"/>
          </a:xfrm>
          <a:prstGeom prst="rect">
            <a:avLst/>
          </a:prstGeom>
          <a:noFill/>
        </p:spPr>
        <p:txBody>
          <a:bodyPr wrap="square">
            <a:spAutoFit/>
          </a:bodyPr>
          <a:lstStyle/>
          <a:p>
            <a:pPr lvl="0" algn="ctr">
              <a:lnSpc>
                <a:spcPct val="150000"/>
              </a:lnSpc>
              <a:spcAft>
                <a:spcPts val="1000"/>
              </a:spcAft>
            </a:pPr>
            <a:r>
              <a:rPr lang="en-US" sz="4000" b="1" dirty="0" smtClean="0">
                <a:solidFill>
                  <a:schemeClr val="bg1">
                    <a:lumMod val="10000"/>
                  </a:schemeClr>
                </a:solidFill>
                <a:effectLst/>
                <a:latin typeface="+mj-lt"/>
                <a:ea typeface="Calibri" panose="020F0502020204030204" pitchFamily="34" charset="0"/>
                <a:cs typeface="Times New Roman" panose="02020603050405020304" pitchFamily="18" charset="0"/>
              </a:rPr>
              <a:t> </a:t>
            </a:r>
            <a:r>
              <a:rPr lang="en-US" sz="4000" b="1" dirty="0">
                <a:solidFill>
                  <a:schemeClr val="bg1">
                    <a:lumMod val="10000"/>
                  </a:schemeClr>
                </a:solidFill>
                <a:effectLst/>
                <a:latin typeface="+mj-lt"/>
                <a:ea typeface="Calibri" panose="020F0502020204030204" pitchFamily="34" charset="0"/>
                <a:cs typeface="Times New Roman" panose="02020603050405020304" pitchFamily="18" charset="0"/>
              </a:rPr>
              <a:t>CHÀO </a:t>
            </a:r>
            <a:r>
              <a:rPr lang="en-US" sz="4000" b="1" dirty="0" smtClean="0">
                <a:solidFill>
                  <a:schemeClr val="bg1">
                    <a:lumMod val="10000"/>
                  </a:schemeClr>
                </a:solidFill>
                <a:effectLst/>
                <a:latin typeface="+mj-lt"/>
                <a:ea typeface="Calibri" panose="020F0502020204030204" pitchFamily="34" charset="0"/>
                <a:cs typeface="Times New Roman" panose="02020603050405020304" pitchFamily="18" charset="0"/>
              </a:rPr>
              <a:t>MỪNG CÁC </a:t>
            </a:r>
            <a:r>
              <a:rPr lang="en-US" sz="4000" b="1" dirty="0">
                <a:solidFill>
                  <a:schemeClr val="bg1">
                    <a:lumMod val="10000"/>
                  </a:schemeClr>
                </a:solidFill>
                <a:effectLst/>
                <a:latin typeface="+mj-lt"/>
                <a:ea typeface="Calibri" panose="020F0502020204030204" pitchFamily="34" charset="0"/>
                <a:cs typeface="Times New Roman" panose="02020603050405020304" pitchFamily="18" charset="0"/>
              </a:rPr>
              <a:t>EM HỌC SINH ĐẾN VỚI BÀI HỌC MỚI</a:t>
            </a:r>
          </a:p>
        </p:txBody>
      </p:sp>
    </p:spTree>
    <p:extLst>
      <p:ext uri="{BB962C8B-B14F-4D97-AF65-F5344CB8AC3E}">
        <p14:creationId xmlns:p14="http://schemas.microsoft.com/office/powerpoint/2010/main" val="2866492150"/>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89037-F7CE-4803-93EA-3CF9B1319239}"/>
              </a:ext>
            </a:extLst>
          </p:cNvPr>
          <p:cNvSpPr/>
          <p:nvPr/>
        </p:nvSpPr>
        <p:spPr>
          <a:xfrm>
            <a:off x="601786" y="582734"/>
            <a:ext cx="8018584" cy="3978031"/>
          </a:xfrm>
          <a:prstGeom prst="rect">
            <a:avLst/>
          </a:prstGeom>
          <a:solidFill>
            <a:srgbClr val="D1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2069F99E-2076-450D-B75A-8A993B8D56A5}"/>
              </a:ext>
            </a:extLst>
          </p:cNvPr>
          <p:cNvGraphicFramePr>
            <a:graphicFrameLocks noGrp="1"/>
          </p:cNvGraphicFramePr>
          <p:nvPr>
            <p:extLst>
              <p:ext uri="{D42A27DB-BD31-4B8C-83A1-F6EECF244321}">
                <p14:modId xmlns:p14="http://schemas.microsoft.com/office/powerpoint/2010/main" val="3532212646"/>
              </p:ext>
            </p:extLst>
          </p:nvPr>
        </p:nvGraphicFramePr>
        <p:xfrm>
          <a:off x="802152" y="2258645"/>
          <a:ext cx="7617851" cy="2110156"/>
        </p:xfrm>
        <a:graphic>
          <a:graphicData uri="http://schemas.openxmlformats.org/drawingml/2006/table">
            <a:tbl>
              <a:tblPr bandRow="1">
                <a:tableStyleId>{C33E2FA5-47BD-455E-821A-4280BCBAF7F3}</a:tableStyleId>
              </a:tblPr>
              <a:tblGrid>
                <a:gridCol w="1386095">
                  <a:extLst>
                    <a:ext uri="{9D8B030D-6E8A-4147-A177-3AD203B41FA5}">
                      <a16:colId xmlns:a16="http://schemas.microsoft.com/office/drawing/2014/main" val="2704904048"/>
                    </a:ext>
                  </a:extLst>
                </a:gridCol>
                <a:gridCol w="3115878">
                  <a:extLst>
                    <a:ext uri="{9D8B030D-6E8A-4147-A177-3AD203B41FA5}">
                      <a16:colId xmlns:a16="http://schemas.microsoft.com/office/drawing/2014/main" val="2215894127"/>
                    </a:ext>
                  </a:extLst>
                </a:gridCol>
                <a:gridCol w="3115878">
                  <a:extLst>
                    <a:ext uri="{9D8B030D-6E8A-4147-A177-3AD203B41FA5}">
                      <a16:colId xmlns:a16="http://schemas.microsoft.com/office/drawing/2014/main" val="1631494116"/>
                    </a:ext>
                  </a:extLst>
                </a:gridCol>
              </a:tblGrid>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quan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Chức</a:t>
                      </a:r>
                      <a:r>
                        <a:rPr lang="en-US" sz="2000" dirty="0">
                          <a:effectLst/>
                        </a:rPr>
                        <a:t> </a:t>
                      </a:r>
                      <a:r>
                        <a:rPr lang="en-US" sz="2000" dirty="0" err="1">
                          <a:effectLst/>
                        </a:rPr>
                        <a:t>năng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Đặc</a:t>
                      </a:r>
                      <a:r>
                        <a:rPr lang="en-US" sz="2000" dirty="0">
                          <a:effectLst/>
                        </a:rPr>
                        <a:t> </a:t>
                      </a:r>
                      <a:r>
                        <a:rPr lang="en-US" sz="2000" dirty="0" err="1">
                          <a:effectLst/>
                        </a:rPr>
                        <a:t>điểm</a:t>
                      </a:r>
                      <a:r>
                        <a:rPr lang="en-US" sz="2000" dirty="0">
                          <a:effectLst/>
                        </a:rPr>
                        <a:t>, </a:t>
                      </a:r>
                      <a:r>
                        <a:rPr lang="en-US" sz="2000" dirty="0" err="1">
                          <a:effectLst/>
                        </a:rPr>
                        <a:t>cấu</a:t>
                      </a:r>
                      <a:r>
                        <a:rPr lang="en-US" sz="2000" dirty="0">
                          <a:effectLst/>
                        </a:rPr>
                        <a:t> </a:t>
                      </a:r>
                      <a:r>
                        <a:rPr lang="en-US" sz="2000" dirty="0" err="1">
                          <a:effectLst/>
                        </a:rPr>
                        <a:t>tạo</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extLst>
                  <a:ext uri="{0D108BD9-81ED-4DB2-BD59-A6C34878D82A}">
                    <a16:rowId xmlns:a16="http://schemas.microsoft.com/office/drawing/2014/main" val="1129538484"/>
                  </a:ext>
                </a:extLst>
              </a:tr>
              <a:tr h="527539">
                <a:tc>
                  <a:txBody>
                    <a:bodyPr/>
                    <a:lstStyle/>
                    <a:p>
                      <a:pPr algn="ctr">
                        <a:lnSpc>
                          <a:spcPct val="150000"/>
                        </a:lnSpc>
                        <a:spcAft>
                          <a:spcPts val="800"/>
                        </a:spcAft>
                      </a:pPr>
                      <a:r>
                        <a:rPr lang="en-US" sz="2000" dirty="0" err="1">
                          <a:effectLst/>
                        </a:rPr>
                        <a:t>Xương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a:effectLst/>
                        </a:rPr>
                        <a:t> </a:t>
                      </a:r>
                      <a:endParaRPr lang="en-US" sz="200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1163734695"/>
                  </a:ext>
                </a:extLst>
              </a:tr>
              <a:tr h="527539">
                <a:tc>
                  <a:txBody>
                    <a:bodyPr/>
                    <a:lstStyle/>
                    <a:p>
                      <a:pPr algn="ctr">
                        <a:lnSpc>
                          <a:spcPct val="150000"/>
                        </a:lnSpc>
                        <a:spcAft>
                          <a:spcPts val="800"/>
                        </a:spcAft>
                      </a:pPr>
                      <a:r>
                        <a:rPr lang="en-US" sz="2000" dirty="0" err="1">
                          <a:effectLst/>
                        </a:rPr>
                        <a:t>Khớp</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2938241871"/>
                  </a:ext>
                </a:extLst>
              </a:tr>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vân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3769592654"/>
                  </a:ext>
                </a:extLst>
              </a:tr>
            </a:tbl>
          </a:graphicData>
        </a:graphic>
      </p:graphicFrame>
      <p:sp>
        <p:nvSpPr>
          <p:cNvPr id="8" name="TextBox 7">
            <a:extLst>
              <a:ext uri="{FF2B5EF4-FFF2-40B4-BE49-F238E27FC236}">
                <a16:creationId xmlns:a16="http://schemas.microsoft.com/office/drawing/2014/main" id="{0614F1FE-2A57-45ED-9DC9-049876BA7721}"/>
              </a:ext>
            </a:extLst>
          </p:cNvPr>
          <p:cNvSpPr txBox="1"/>
          <p:nvPr/>
        </p:nvSpPr>
        <p:spPr>
          <a:xfrm>
            <a:off x="703386" y="621809"/>
            <a:ext cx="7716617" cy="1575303"/>
          </a:xfrm>
          <a:prstGeom prst="rect">
            <a:avLst/>
          </a:prstGeom>
          <a:noFill/>
        </p:spPr>
        <p:txBody>
          <a:bodyPr wrap="square">
            <a:spAutoFit/>
          </a:bodyPr>
          <a:lstStyle/>
          <a:p>
            <a:pPr algn="ctr">
              <a:lnSpc>
                <a:spcPct val="130000"/>
              </a:lnSpc>
            </a:pPr>
            <a:r>
              <a:rPr lang="en-US" sz="2000" b="1" dirty="0">
                <a:solidFill>
                  <a:srgbClr val="000000"/>
                </a:solidFill>
                <a:effectLst/>
                <a:latin typeface="+mn-lt"/>
                <a:ea typeface="Times New Roman" panose="02020603050405020304" pitchFamily="18" charset="0"/>
              </a:rPr>
              <a:t>PHIẾU HỌC TẬP</a:t>
            </a:r>
            <a:endParaRPr lang="en-US" sz="1800" dirty="0">
              <a:effectLst/>
              <a:latin typeface="+mn-lt"/>
              <a:ea typeface="Calibri" panose="020F0502020204030204" pitchFamily="34" charset="0"/>
            </a:endParaRPr>
          </a:p>
          <a:p>
            <a:pPr algn="ctr">
              <a:lnSpc>
                <a:spcPct val="130000"/>
              </a:lnSpc>
            </a:pPr>
            <a:r>
              <a:rPr lang="en-US" sz="2000" b="1" dirty="0" err="1">
                <a:solidFill>
                  <a:srgbClr val="000000"/>
                </a:solidFill>
                <a:effectLst/>
                <a:latin typeface="+mn-lt"/>
                <a:ea typeface="Times New Roman" panose="02020603050405020304" pitchFamily="18" charset="0"/>
              </a:rPr>
              <a:t>Sự</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phù</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hợp</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giữa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cấu</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tạo</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và</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chức</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năng</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của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hệ</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vận</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động</a:t>
            </a:r>
            <a:endParaRPr lang="en-US" sz="1800" dirty="0">
              <a:effectLst/>
              <a:latin typeface="+mn-lt"/>
              <a:ea typeface="Calibri" panose="020F0502020204030204" pitchFamily="34" charset="0"/>
            </a:endParaRPr>
          </a:p>
          <a:p>
            <a:pPr algn="just">
              <a:lnSpc>
                <a:spcPct val="130000"/>
              </a:lnSpc>
            </a:pPr>
            <a:r>
              <a:rPr lang="en-US" sz="1800" dirty="0" err="1">
                <a:solidFill>
                  <a:srgbClr val="000000"/>
                </a:solidFill>
                <a:effectLst/>
                <a:latin typeface="+mn-lt"/>
                <a:ea typeface="Times New Roman" panose="02020603050405020304" pitchFamily="18" charset="0"/>
              </a:rPr>
              <a:t>Đọc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thông</a:t>
            </a:r>
            <a:r>
              <a:rPr lang="en-US" sz="1800" dirty="0">
                <a:solidFill>
                  <a:srgbClr val="000000"/>
                </a:solidFill>
                <a:effectLst/>
                <a:latin typeface="+mn-lt"/>
                <a:ea typeface="Times New Roman" panose="02020603050405020304" pitchFamily="18" charset="0"/>
              </a:rPr>
              <a:t> tin, </a:t>
            </a:r>
            <a:r>
              <a:rPr lang="en-US" sz="1800" dirty="0" err="1">
                <a:solidFill>
                  <a:srgbClr val="000000"/>
                </a:solidFill>
                <a:effectLst/>
                <a:latin typeface="+mn-lt"/>
                <a:ea typeface="Times New Roman" panose="02020603050405020304" pitchFamily="18" charset="0"/>
              </a:rPr>
              <a:t>quan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hình</a:t>
            </a:r>
            <a:r>
              <a:rPr lang="en-US" sz="1800" dirty="0">
                <a:solidFill>
                  <a:srgbClr val="000000"/>
                </a:solidFill>
                <a:effectLst/>
                <a:latin typeface="+mn-lt"/>
                <a:ea typeface="Times New Roman" panose="02020603050405020304" pitchFamily="18" charset="0"/>
              </a:rPr>
              <a:t> 28.2 – 28.5 </a:t>
            </a:r>
            <a:r>
              <a:rPr lang="en-US" sz="1800" dirty="0" err="1">
                <a:solidFill>
                  <a:srgbClr val="000000"/>
                </a:solidFill>
                <a:effectLst/>
                <a:latin typeface="+mn-lt"/>
                <a:ea typeface="Times New Roman" panose="02020603050405020304" pitchFamily="18" charset="0"/>
              </a:rPr>
              <a:t>trang</a:t>
            </a:r>
            <a:r>
              <a:rPr lang="en-US" sz="1800" dirty="0">
                <a:solidFill>
                  <a:srgbClr val="000000"/>
                </a:solidFill>
                <a:effectLst/>
                <a:latin typeface="+mn-lt"/>
                <a:ea typeface="Times New Roman" panose="02020603050405020304" pitchFamily="18" charset="0"/>
              </a:rPr>
              <a:t> 131 – 133 SGK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hoàn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thành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9" name="Google Shape;415;p44">
            <a:extLst>
              <a:ext uri="{FF2B5EF4-FFF2-40B4-BE49-F238E27FC236}">
                <a16:creationId xmlns:a16="http://schemas.microsoft.com/office/drawing/2014/main" id="{B61E4E4E-5AE3-4388-93E3-70D8F28AC4C5}"/>
              </a:ext>
            </a:extLst>
          </p:cNvPr>
          <p:cNvSpPr/>
          <p:nvPr/>
        </p:nvSpPr>
        <p:spPr>
          <a:xfrm>
            <a:off x="8814700" y="314517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16;p44">
            <a:extLst>
              <a:ext uri="{FF2B5EF4-FFF2-40B4-BE49-F238E27FC236}">
                <a16:creationId xmlns:a16="http://schemas.microsoft.com/office/drawing/2014/main" id="{00DC21D1-75D3-4909-AB23-2C57FFAC807F}"/>
              </a:ext>
            </a:extLst>
          </p:cNvPr>
          <p:cNvSpPr/>
          <p:nvPr/>
        </p:nvSpPr>
        <p:spPr>
          <a:xfrm rot="3599845" flipH="1">
            <a:off x="8149868" y="41142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17;p44">
            <a:extLst>
              <a:ext uri="{FF2B5EF4-FFF2-40B4-BE49-F238E27FC236}">
                <a16:creationId xmlns:a16="http://schemas.microsoft.com/office/drawing/2014/main" id="{D15E0EEC-0E7D-417C-AE26-83E136ED1F08}"/>
              </a:ext>
            </a:extLst>
          </p:cNvPr>
          <p:cNvSpPr/>
          <p:nvPr/>
        </p:nvSpPr>
        <p:spPr>
          <a:xfrm>
            <a:off x="8522016" y="393306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15;p44">
            <a:extLst>
              <a:ext uri="{FF2B5EF4-FFF2-40B4-BE49-F238E27FC236}">
                <a16:creationId xmlns:a16="http://schemas.microsoft.com/office/drawing/2014/main" id="{F8E15BF0-1ADD-4007-88CC-60DAC966F1AD}"/>
              </a:ext>
            </a:extLst>
          </p:cNvPr>
          <p:cNvSpPr/>
          <p:nvPr/>
        </p:nvSpPr>
        <p:spPr>
          <a:xfrm>
            <a:off x="85334" y="427745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17;p44">
            <a:extLst>
              <a:ext uri="{FF2B5EF4-FFF2-40B4-BE49-F238E27FC236}">
                <a16:creationId xmlns:a16="http://schemas.microsoft.com/office/drawing/2014/main" id="{EB049226-C54C-42A6-A331-2A69C5BBD7FC}"/>
              </a:ext>
            </a:extLst>
          </p:cNvPr>
          <p:cNvSpPr/>
          <p:nvPr/>
        </p:nvSpPr>
        <p:spPr>
          <a:xfrm>
            <a:off x="425697" y="459007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15;p44">
            <a:extLst>
              <a:ext uri="{FF2B5EF4-FFF2-40B4-BE49-F238E27FC236}">
                <a16:creationId xmlns:a16="http://schemas.microsoft.com/office/drawing/2014/main" id="{5A0C3F3A-E6D4-45DB-9891-45DCFED891DF}"/>
              </a:ext>
            </a:extLst>
          </p:cNvPr>
          <p:cNvSpPr/>
          <p:nvPr/>
        </p:nvSpPr>
        <p:spPr>
          <a:xfrm>
            <a:off x="7497468" y="77469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17;p44">
            <a:extLst>
              <a:ext uri="{FF2B5EF4-FFF2-40B4-BE49-F238E27FC236}">
                <a16:creationId xmlns:a16="http://schemas.microsoft.com/office/drawing/2014/main" id="{3C535CA8-6B97-453B-9DD1-3A2D16C900EC}"/>
              </a:ext>
            </a:extLst>
          </p:cNvPr>
          <p:cNvSpPr/>
          <p:nvPr/>
        </p:nvSpPr>
        <p:spPr>
          <a:xfrm>
            <a:off x="397584" y="41213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C0037DCD-B6B4-4C85-B9FD-D51466AD01BB}"/>
              </a:ext>
            </a:extLst>
          </p:cNvPr>
          <p:cNvGrpSpPr/>
          <p:nvPr/>
        </p:nvGrpSpPr>
        <p:grpSpPr>
          <a:xfrm>
            <a:off x="64626" y="353168"/>
            <a:ext cx="1180783" cy="995459"/>
            <a:chOff x="175152" y="1106931"/>
            <a:chExt cx="1180783" cy="707886"/>
          </a:xfrm>
        </p:grpSpPr>
        <p:sp>
          <p:nvSpPr>
            <p:cNvPr id="20" name="Cloud 19">
              <a:extLst>
                <a:ext uri="{FF2B5EF4-FFF2-40B4-BE49-F238E27FC236}">
                  <a16:creationId xmlns:a16="http://schemas.microsoft.com/office/drawing/2014/main" id="{F302CA0E-21FD-47A9-AC2B-71583B4CE946}"/>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8AAB6C76-95DB-480C-9515-A7CAF57352E6}"/>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pic>
        <p:nvPicPr>
          <p:cNvPr id="23" name="Picture 4">
            <a:extLst>
              <a:ext uri="{FF2B5EF4-FFF2-40B4-BE49-F238E27FC236}">
                <a16:creationId xmlns:a16="http://schemas.microsoft.com/office/drawing/2014/main" id="{ADBA3D15-B131-4DCC-9418-D2760C455C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715765" y="4058923"/>
            <a:ext cx="1408476" cy="1142627"/>
          </a:xfrm>
          <a:prstGeom prst="rect">
            <a:avLst/>
          </a:prstGeom>
        </p:spPr>
      </p:pic>
    </p:spTree>
    <p:extLst>
      <p:ext uri="{BB962C8B-B14F-4D97-AF65-F5344CB8AC3E}">
        <p14:creationId xmlns:p14="http://schemas.microsoft.com/office/powerpoint/2010/main" val="31440927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barn(inVertical)">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742462"/>
            <a:ext cx="8637622" cy="4315067"/>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1446208097"/>
              </p:ext>
            </p:extLst>
          </p:nvPr>
        </p:nvGraphicFramePr>
        <p:xfrm>
          <a:off x="334438" y="844066"/>
          <a:ext cx="8473849" cy="418497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Chức</a:t>
                      </a:r>
                      <a:r>
                        <a:rPr lang="en-US" sz="1800" b="1" dirty="0">
                          <a:effectLst/>
                        </a:rPr>
                        <a:t> </a:t>
                      </a:r>
                      <a:r>
                        <a:rPr lang="en-US" sz="1800" b="1" dirty="0" err="1">
                          <a:effectLst/>
                        </a:rPr>
                        <a:t>năng</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en-US" sz="1600" dirty="0" err="1">
                          <a:effectLst/>
                        </a:rPr>
                        <a:t>Xương</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r h="998784">
                <a:tc>
                  <a:txBody>
                    <a:bodyPr/>
                    <a:lstStyle/>
                    <a:p>
                      <a:pPr algn="ctr">
                        <a:lnSpc>
                          <a:spcPct val="140000"/>
                        </a:lnSpc>
                        <a:spcAft>
                          <a:spcPts val="0"/>
                        </a:spcAft>
                      </a:pP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3750736406"/>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1594599"/>
            <a:ext cx="3718560" cy="1437509"/>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Bảo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vệ</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nội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quan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ra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tế</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bào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máu</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cân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khoáng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29440" y="1234256"/>
            <a:ext cx="3718560" cy="212692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Cấu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tạo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hữu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protein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chủ</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yếu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là</a:t>
            </a:r>
            <a:r>
              <a:rPr kumimoji="0" lang="en-US" sz="1600" b="0" i="0" u="none" strike="noStrike" kern="0" cap="none" spc="0" normalizeH="0" baseline="0" noProof="0" dirty="0">
                <a:ln>
                  <a:noFill/>
                </a:ln>
                <a:solidFill>
                  <a:srgbClr val="000000"/>
                </a:solidFill>
                <a:effectLst/>
                <a:uLnTx/>
                <a:uFillTx/>
                <a:latin typeface="Arial"/>
                <a:cs typeface="Arial"/>
                <a:sym typeface="Arial"/>
              </a:rPr>
              <a:t> collagen), lipid, saccharide.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calcium,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phosphate.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Nước</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6" name="TextBox 15">
            <a:extLst>
              <a:ext uri="{FF2B5EF4-FFF2-40B4-BE49-F238E27FC236}">
                <a16:creationId xmlns:a16="http://schemas.microsoft.com/office/drawing/2014/main" id="{02EC1F15-4F52-4B34-8F17-32C25F4A6FDA}"/>
              </a:ext>
            </a:extLst>
          </p:cNvPr>
          <p:cNvSpPr txBox="1"/>
          <p:nvPr/>
        </p:nvSpPr>
        <p:spPr>
          <a:xfrm>
            <a:off x="1502115" y="3737673"/>
            <a:ext cx="3429391" cy="74809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nối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xương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với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nhau</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Hỗ</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trợ</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chuyển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8" name="TextBox 17">
            <a:extLst>
              <a:ext uri="{FF2B5EF4-FFF2-40B4-BE49-F238E27FC236}">
                <a16:creationId xmlns:a16="http://schemas.microsoft.com/office/drawing/2014/main" id="{31EF9DAC-3782-4E4C-ADE4-5788E6054B87}"/>
              </a:ext>
            </a:extLst>
          </p:cNvPr>
          <p:cNvSpPr txBox="1"/>
          <p:nvPr/>
        </p:nvSpPr>
        <p:spPr>
          <a:xfrm>
            <a:off x="5129440" y="3217719"/>
            <a:ext cx="3678847" cy="178221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liên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sợi</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hoạt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dịch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bao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dây</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chằng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bán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đệm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9727181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1000369"/>
            <a:ext cx="8637622" cy="2633472"/>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944756336"/>
              </p:ext>
            </p:extLst>
          </p:nvPr>
        </p:nvGraphicFramePr>
        <p:xfrm>
          <a:off x="334438" y="1101973"/>
          <a:ext cx="8473849" cy="247809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a:effectLst/>
                        </a:rPr>
                        <a:t>Chức năng</a:t>
                      </a:r>
                      <a:endParaRPr lang="en-US" sz="1800" b="1">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vi-VN" sz="1600" dirty="0">
                          <a:effectLst/>
                        </a:rPr>
                        <a:t>Cơ vân</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2303006"/>
            <a:ext cx="3718560" cy="40338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nhiệt</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63248" y="1648440"/>
            <a:ext cx="3678847" cy="1776384"/>
          </a:xfrm>
          <a:prstGeom prst="rect">
            <a:avLst/>
          </a:prstGeom>
          <a:noFill/>
        </p:spPr>
        <p:txBody>
          <a:bodyPr wrap="square">
            <a:spAutoFit/>
          </a:bodyPr>
          <a:lstStyle/>
          <a:p>
            <a:pPr algn="just">
              <a:lnSpc>
                <a:spcPct val="140000"/>
              </a:lnSpc>
            </a:pP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bám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xương</a:t>
            </a:r>
            <a:r>
              <a:rPr lang="en-US" sz="1600" dirty="0">
                <a:solidFill>
                  <a:srgbClr val="000000"/>
                </a:solidFill>
                <a:effectLst/>
                <a:latin typeface="+mn-lt"/>
                <a:ea typeface="Times New Roman" panose="02020603050405020304" pitchFamily="18" charset="0"/>
              </a:rPr>
              <a:t>: </a:t>
            </a:r>
            <a:endParaRPr lang="en-US" sz="1600" dirty="0">
              <a:effectLst/>
              <a:latin typeface="+mn-lt"/>
              <a:ea typeface="Calibri" panose="020F0502020204030204" pitchFamily="34" charset="0"/>
            </a:endParaRPr>
          </a:p>
          <a:p>
            <a:pPr algn="just">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Gồm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nằm</a:t>
            </a:r>
            <a:r>
              <a:rPr lang="en-US" sz="1600" dirty="0">
                <a:solidFill>
                  <a:srgbClr val="000000"/>
                </a:solidFill>
                <a:effectLst/>
                <a:latin typeface="+mn-lt"/>
                <a:ea typeface="Times New Roman" panose="02020603050405020304" pitchFamily="18" charset="0"/>
              </a:rPr>
              <a:t> song </a:t>
            </a:r>
            <a:r>
              <a:rPr lang="en-US" sz="1600" dirty="0" err="1">
                <a:solidFill>
                  <a:srgbClr val="000000"/>
                </a:solidFill>
                <a:effectLst/>
                <a:latin typeface="+mn-lt"/>
                <a:ea typeface="Times New Roman" panose="02020603050405020304" pitchFamily="18" charset="0"/>
              </a:rPr>
              <a:t>song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theo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chiều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dọc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của</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Gân</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Bắp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kumimoji="0" lang="en-US" b="0" i="0" u="none" strike="noStrike" kern="0" cap="none" spc="0" normalizeH="0" baseline="0" noProof="0" dirty="0">
              <a:ln>
                <a:noFill/>
              </a:ln>
              <a:solidFill>
                <a:srgbClr val="000000"/>
              </a:solidFill>
              <a:effectLst/>
              <a:uLnTx/>
              <a:uFillTx/>
              <a:latin typeface="+mn-lt"/>
              <a:ea typeface="Calibri" panose="020F0502020204030204" pitchFamily="34" charset="0"/>
              <a:cs typeface="Arial"/>
              <a:sym typeface="Arial"/>
            </a:endParaRPr>
          </a:p>
        </p:txBody>
      </p:sp>
      <p:sp>
        <p:nvSpPr>
          <p:cNvPr id="13" name="Google Shape;467;p46">
            <a:extLst>
              <a:ext uri="{FF2B5EF4-FFF2-40B4-BE49-F238E27FC236}">
                <a16:creationId xmlns:a16="http://schemas.microsoft.com/office/drawing/2014/main" id="{A296C000-F537-49F5-A079-F47ABAD472C2}"/>
              </a:ext>
            </a:extLst>
          </p:cNvPr>
          <p:cNvSpPr/>
          <p:nvPr/>
        </p:nvSpPr>
        <p:spPr>
          <a:xfrm rot="3599845" flipH="1">
            <a:off x="327095" y="410983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66;p46">
            <a:extLst>
              <a:ext uri="{FF2B5EF4-FFF2-40B4-BE49-F238E27FC236}">
                <a16:creationId xmlns:a16="http://schemas.microsoft.com/office/drawing/2014/main" id="{77D8A442-E6D5-4C69-8A95-F676B5515508}"/>
              </a:ext>
            </a:extLst>
          </p:cNvPr>
          <p:cNvSpPr/>
          <p:nvPr/>
        </p:nvSpPr>
        <p:spPr>
          <a:xfrm>
            <a:off x="8703945" y="61774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68;p46">
            <a:extLst>
              <a:ext uri="{FF2B5EF4-FFF2-40B4-BE49-F238E27FC236}">
                <a16:creationId xmlns:a16="http://schemas.microsoft.com/office/drawing/2014/main" id="{EFBE512E-83C8-4820-86F7-AB2A23C7CF28}"/>
              </a:ext>
            </a:extLst>
          </p:cNvPr>
          <p:cNvSpPr/>
          <p:nvPr/>
        </p:nvSpPr>
        <p:spPr>
          <a:xfrm>
            <a:off x="1001621" y="7177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6;p46">
            <a:extLst>
              <a:ext uri="{FF2B5EF4-FFF2-40B4-BE49-F238E27FC236}">
                <a16:creationId xmlns:a16="http://schemas.microsoft.com/office/drawing/2014/main" id="{E9590DFB-6BE0-41F1-AC1A-AD93B2940311}"/>
              </a:ext>
            </a:extLst>
          </p:cNvPr>
          <p:cNvSpPr/>
          <p:nvPr/>
        </p:nvSpPr>
        <p:spPr>
          <a:xfrm>
            <a:off x="334438" y="3182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9">
            <a:extLst>
              <a:ext uri="{FF2B5EF4-FFF2-40B4-BE49-F238E27FC236}">
                <a16:creationId xmlns:a16="http://schemas.microsoft.com/office/drawing/2014/main" id="{267C0373-0739-4D6C-82F0-227719E745EF}"/>
              </a:ext>
            </a:extLst>
          </p:cNvPr>
          <p:cNvSpPr/>
          <p:nvPr/>
        </p:nvSpPr>
        <p:spPr>
          <a:xfrm>
            <a:off x="7080739" y="3318332"/>
            <a:ext cx="1846686" cy="172395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dirty="0"/>
          </a:p>
        </p:txBody>
      </p:sp>
      <p:sp>
        <p:nvSpPr>
          <p:cNvPr id="21" name="Google Shape;468;p46">
            <a:extLst>
              <a:ext uri="{FF2B5EF4-FFF2-40B4-BE49-F238E27FC236}">
                <a16:creationId xmlns:a16="http://schemas.microsoft.com/office/drawing/2014/main" id="{9F54D5E9-9D6F-40BA-9351-277061862D06}"/>
              </a:ext>
            </a:extLst>
          </p:cNvPr>
          <p:cNvSpPr/>
          <p:nvPr/>
        </p:nvSpPr>
        <p:spPr>
          <a:xfrm>
            <a:off x="1943375" y="3940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68;p46">
            <a:extLst>
              <a:ext uri="{FF2B5EF4-FFF2-40B4-BE49-F238E27FC236}">
                <a16:creationId xmlns:a16="http://schemas.microsoft.com/office/drawing/2014/main" id="{B808708D-64AB-4753-B7BB-A46D719D2FED}"/>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3342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Rectangle: Rounded Corners 47">
            <a:extLst>
              <a:ext uri="{FF2B5EF4-FFF2-40B4-BE49-F238E27FC236}">
                <a16:creationId xmlns:a16="http://schemas.microsoft.com/office/drawing/2014/main" id="{9832F1D1-7D5D-4B96-B9BC-503777B5BC6D}"/>
              </a:ext>
            </a:extLst>
          </p:cNvPr>
          <p:cNvSpPr/>
          <p:nvPr/>
        </p:nvSpPr>
        <p:spPr>
          <a:xfrm>
            <a:off x="1000370" y="1106930"/>
            <a:ext cx="7456250"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535518" y="850269"/>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2851160" y="1180528"/>
            <a:ext cx="3907416" cy="522451"/>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Nhóm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mảnh</a:t>
            </a:r>
            <a:r>
              <a:rPr kumimoji="0" lang="en-US"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ghép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2932773"/>
            <a:ext cx="2340305" cy="2215478"/>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TextBox 23">
            <a:extLst>
              <a:ext uri="{FF2B5EF4-FFF2-40B4-BE49-F238E27FC236}">
                <a16:creationId xmlns:a16="http://schemas.microsoft.com/office/drawing/2014/main" id="{B65EC6D1-9876-4C89-8B72-DF0119CEE067}"/>
              </a:ext>
            </a:extLst>
          </p:cNvPr>
          <p:cNvSpPr txBox="1"/>
          <p:nvPr/>
        </p:nvSpPr>
        <p:spPr>
          <a:xfrm>
            <a:off x="1264801" y="1852778"/>
            <a:ext cx="6927388" cy="2215478"/>
          </a:xfrm>
          <a:prstGeom prst="rect">
            <a:avLst/>
          </a:prstGeom>
          <a:noFill/>
        </p:spPr>
        <p:txBody>
          <a:bodyPr wrap="square">
            <a:spAutoFit/>
          </a:bodyPr>
          <a:lstStyle/>
          <a:p>
            <a:pPr marL="102870" algn="just">
              <a:lnSpc>
                <a:spcPct val="130000"/>
              </a:lnSpc>
            </a:pPr>
            <a:r>
              <a:rPr lang="vi-VN" sz="1800" i="1" dirty="0">
                <a:latin typeface="+mn-lt"/>
                <a:ea typeface="Times New Roman" panose="02020603050405020304" pitchFamily="18" charset="0"/>
              </a:rPr>
              <a:t>C</a:t>
            </a:r>
            <a:r>
              <a:rPr lang="vi-VN" sz="1800" i="1" dirty="0">
                <a:effectLst/>
                <a:latin typeface="+mn-lt"/>
                <a:ea typeface="Times New Roman" panose="02020603050405020304" pitchFamily="18" charset="0"/>
              </a:rPr>
              <a:t>ác nhóm mảnh ghép mới thảo luận và trả lời các câu hỏi sau:</a:t>
            </a: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nhau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Vì</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người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nhiều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tuổi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bị</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gãy</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dù</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bó</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bột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lâu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lành</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Tại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cứng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chịu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tốt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nhưng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mềm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dẻo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nhẹ</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sp>
        <p:nvSpPr>
          <p:cNvPr id="25" name="Google Shape;467;p46">
            <a:extLst>
              <a:ext uri="{FF2B5EF4-FFF2-40B4-BE49-F238E27FC236}">
                <a16:creationId xmlns:a16="http://schemas.microsoft.com/office/drawing/2014/main" id="{E1770894-76F9-484E-945C-A66C2DBC1156}"/>
              </a:ext>
            </a:extLst>
          </p:cNvPr>
          <p:cNvSpPr/>
          <p:nvPr/>
        </p:nvSpPr>
        <p:spPr>
          <a:xfrm rot="3599845" flipH="1">
            <a:off x="8057248" y="401738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BAB0FDAD-925B-4663-B16C-0A365E0F4794}"/>
              </a:ext>
            </a:extLst>
          </p:cNvPr>
          <p:cNvSpPr/>
          <p:nvPr/>
        </p:nvSpPr>
        <p:spPr>
          <a:xfrm>
            <a:off x="7777559" y="14417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8;p46">
            <a:extLst>
              <a:ext uri="{FF2B5EF4-FFF2-40B4-BE49-F238E27FC236}">
                <a16:creationId xmlns:a16="http://schemas.microsoft.com/office/drawing/2014/main" id="{CE961C2A-DBF2-4440-BA9B-39A7C588C2E1}"/>
              </a:ext>
            </a:extLst>
          </p:cNvPr>
          <p:cNvSpPr/>
          <p:nvPr/>
        </p:nvSpPr>
        <p:spPr>
          <a:xfrm>
            <a:off x="8192189" y="27669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8;p46">
            <a:extLst>
              <a:ext uri="{FF2B5EF4-FFF2-40B4-BE49-F238E27FC236}">
                <a16:creationId xmlns:a16="http://schemas.microsoft.com/office/drawing/2014/main" id="{D254C204-CB79-4A85-8D23-9868C121A007}"/>
              </a:ext>
            </a:extLst>
          </p:cNvPr>
          <p:cNvSpPr/>
          <p:nvPr/>
        </p:nvSpPr>
        <p:spPr>
          <a:xfrm>
            <a:off x="100798" y="50081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48660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anim calcmode="lin" valueType="num">
                                      <p:cBhvr>
                                        <p:cTn id="1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anim calcmode="lin" valueType="num">
                                      <p:cBhvr>
                                        <p:cTn id="26"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fade">
                                      <p:cBhvr>
                                        <p:cTn id="32" dur="500"/>
                                        <p:tgtEl>
                                          <p:spTgt spid="24">
                                            <p:txEl>
                                              <p:pRg st="2" end="2"/>
                                            </p:txEl>
                                          </p:spTgt>
                                        </p:tgtEl>
                                      </p:cBhvr>
                                    </p:animEffect>
                                    <p:anim calcmode="lin" valueType="num">
                                      <p:cBhvr>
                                        <p:cTn id="3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anim calcmode="lin" valueType="num">
                                      <p:cBhvr>
                                        <p:cTn id="4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grpSp>
        <p:nvGrpSpPr>
          <p:cNvPr id="24" name="Google Shape;9974;p60">
            <a:extLst>
              <a:ext uri="{FF2B5EF4-FFF2-40B4-BE49-F238E27FC236}">
                <a16:creationId xmlns:a16="http://schemas.microsoft.com/office/drawing/2014/main" id="{C843F90D-DE3F-4F08-B620-8C63514D6055}"/>
              </a:ext>
            </a:extLst>
          </p:cNvPr>
          <p:cNvGrpSpPr/>
          <p:nvPr/>
        </p:nvGrpSpPr>
        <p:grpSpPr>
          <a:xfrm>
            <a:off x="280898" y="858910"/>
            <a:ext cx="5045323" cy="4060579"/>
            <a:chOff x="1003232" y="1344811"/>
            <a:chExt cx="7137542" cy="3549567"/>
          </a:xfrm>
        </p:grpSpPr>
        <p:grpSp>
          <p:nvGrpSpPr>
            <p:cNvPr id="25" name="Google Shape;9975;p60">
              <a:extLst>
                <a:ext uri="{FF2B5EF4-FFF2-40B4-BE49-F238E27FC236}">
                  <a16:creationId xmlns:a16="http://schemas.microsoft.com/office/drawing/2014/main" id="{C1A5FE40-417E-435F-B2BA-00F8802448AA}"/>
                </a:ext>
              </a:extLst>
            </p:cNvPr>
            <p:cNvGrpSpPr/>
            <p:nvPr/>
          </p:nvGrpSpPr>
          <p:grpSpPr>
            <a:xfrm>
              <a:off x="1003232" y="1472057"/>
              <a:ext cx="7038958" cy="3422321"/>
              <a:chOff x="719998" y="1516275"/>
              <a:chExt cx="6794361" cy="3303398"/>
            </a:xfrm>
          </p:grpSpPr>
          <p:sp>
            <p:nvSpPr>
              <p:cNvPr id="29" name="Google Shape;9976;p60">
                <a:extLst>
                  <a:ext uri="{FF2B5EF4-FFF2-40B4-BE49-F238E27FC236}">
                    <a16:creationId xmlns:a16="http://schemas.microsoft.com/office/drawing/2014/main" id="{9DBBC120-BB07-4155-915A-B6180C86CF5A}"/>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Google Shape;9977;p60">
                <a:extLst>
                  <a:ext uri="{FF2B5EF4-FFF2-40B4-BE49-F238E27FC236}">
                    <a16:creationId xmlns:a16="http://schemas.microsoft.com/office/drawing/2014/main" id="{A684AB91-DA40-4300-8A36-55D5FF417C8A}"/>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oogle Shape;9978;p60">
              <a:extLst>
                <a:ext uri="{FF2B5EF4-FFF2-40B4-BE49-F238E27FC236}">
                  <a16:creationId xmlns:a16="http://schemas.microsoft.com/office/drawing/2014/main" id="{426FCA6D-6773-4E53-954D-32B21A334EE4}"/>
                </a:ext>
              </a:extLst>
            </p:cNvPr>
            <p:cNvGrpSpPr/>
            <p:nvPr/>
          </p:nvGrpSpPr>
          <p:grpSpPr>
            <a:xfrm>
              <a:off x="1136550" y="1344811"/>
              <a:ext cx="7004224" cy="3422313"/>
              <a:chOff x="819248" y="1421033"/>
              <a:chExt cx="6760834" cy="3303390"/>
            </a:xfrm>
          </p:grpSpPr>
          <p:sp>
            <p:nvSpPr>
              <p:cNvPr id="27" name="Google Shape;9979;p60">
                <a:extLst>
                  <a:ext uri="{FF2B5EF4-FFF2-40B4-BE49-F238E27FC236}">
                    <a16:creationId xmlns:a16="http://schemas.microsoft.com/office/drawing/2014/main" id="{0955E75B-D7EC-4314-B4DB-FA3C8AFD9DAF}"/>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980;p60">
                <a:extLst>
                  <a:ext uri="{FF2B5EF4-FFF2-40B4-BE49-F238E27FC236}">
                    <a16:creationId xmlns:a16="http://schemas.microsoft.com/office/drawing/2014/main" id="{C6F21D0A-75D0-4142-9C3D-84357488276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2D844F-B176-4D90-A816-F7DC1400486F}"/>
              </a:ext>
            </a:extLst>
          </p:cNvPr>
          <p:cNvSpPr txBox="1"/>
          <p:nvPr/>
        </p:nvSpPr>
        <p:spPr>
          <a:xfrm>
            <a:off x="518184" y="1251227"/>
            <a:ext cx="4729883"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sz="1800" dirty="0" err="1">
                <a:effectLst/>
                <a:latin typeface="+mn-lt"/>
                <a:ea typeface="Times New Roman" panose="02020603050405020304" pitchFamily="18" charset="0"/>
              </a:rPr>
              <a:t>Gân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sợi</a:t>
            </a:r>
            <a:r>
              <a:rPr lang="en-US" sz="1800" dirty="0">
                <a:effectLst/>
                <a:latin typeface="+mn-lt"/>
                <a:ea typeface="Times New Roman" panose="02020603050405020304" pitchFamily="18" charset="0"/>
              </a:rPr>
              <a:t> collagen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Gân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giúp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có</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chức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năng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truyền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lực</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Dây</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chằng</a:t>
            </a:r>
            <a:r>
              <a:rPr lang="en-US" sz="1800" dirty="0">
                <a:solidFill>
                  <a:srgbClr val="000000"/>
                </a:solidFill>
                <a:effectLst/>
                <a:latin typeface="+mn-lt"/>
                <a:ea typeface="Times New Roman" panose="02020603050405020304" pitchFamily="18" charset="0"/>
                <a:cs typeface="Noto Sans Symbols"/>
              </a:rPr>
              <a:t> bao </a:t>
            </a:r>
            <a:r>
              <a:rPr lang="en-US" sz="1800" dirty="0" err="1">
                <a:solidFill>
                  <a:srgbClr val="000000"/>
                </a:solidFill>
                <a:effectLst/>
                <a:latin typeface="+mn-lt"/>
                <a:ea typeface="Times New Roman" panose="02020603050405020304" pitchFamily="18" charset="0"/>
                <a:cs typeface="Noto Sans Symbols"/>
              </a:rPr>
              <a:t>quanh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cố</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định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bảo</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vệ</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p:txBody>
      </p: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r>
                <a:rPr lang="vi-VN" sz="1800" dirty="0"/>
                <a:t>Cơ vân </a:t>
              </a:r>
              <a:endParaRPr lang="en-US" sz="1800" dirty="0"/>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r>
                <a:rPr lang="vi-VN" sz="1800" dirty="0"/>
                <a:t>Xương</a:t>
              </a:r>
              <a:endParaRPr lang="en-US" sz="1800" dirty="0"/>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r>
                <a:rPr lang="vi-VN" sz="1800" dirty="0"/>
                <a:t>Khớp</a:t>
              </a:r>
              <a:endParaRPr lang="en-US" sz="1800" dirty="0"/>
            </a:p>
          </p:txBody>
        </p:sp>
      </p:grpSp>
    </p:spTree>
    <p:extLst>
      <p:ext uri="{BB962C8B-B14F-4D97-AF65-F5344CB8AC3E}">
        <p14:creationId xmlns:p14="http://schemas.microsoft.com/office/powerpoint/2010/main" val="41383992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circle(i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Cơ vân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Xương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Khớp</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A3F15E76-B7DD-492C-B3DA-850C0C238938}"/>
              </a:ext>
            </a:extLst>
          </p:cNvPr>
          <p:cNvGrpSpPr/>
          <p:nvPr/>
        </p:nvGrpSpPr>
        <p:grpSpPr>
          <a:xfrm>
            <a:off x="-56328" y="672653"/>
            <a:ext cx="6491550" cy="4519264"/>
            <a:chOff x="-56328" y="672653"/>
            <a:chExt cx="6491550" cy="4519264"/>
          </a:xfrm>
        </p:grpSpPr>
        <p:grpSp>
          <p:nvGrpSpPr>
            <p:cNvPr id="3" name="Group 2">
              <a:extLst>
                <a:ext uri="{FF2B5EF4-FFF2-40B4-BE49-F238E27FC236}">
                  <a16:creationId xmlns:a16="http://schemas.microsoft.com/office/drawing/2014/main" id="{4EEEC3D7-3B07-404B-865A-BD96860E747E}"/>
                </a:ext>
              </a:extLst>
            </p:cNvPr>
            <p:cNvGrpSpPr/>
            <p:nvPr/>
          </p:nvGrpSpPr>
          <p:grpSpPr>
            <a:xfrm>
              <a:off x="-56328" y="672653"/>
              <a:ext cx="5416175" cy="3798194"/>
              <a:chOff x="241727" y="957719"/>
              <a:chExt cx="5416175" cy="3798194"/>
            </a:xfrm>
          </p:grpSpPr>
          <p:pic>
            <p:nvPicPr>
              <p:cNvPr id="21" name="Picture 3">
                <a:extLst>
                  <a:ext uri="{FF2B5EF4-FFF2-40B4-BE49-F238E27FC236}">
                    <a16:creationId xmlns:a16="http://schemas.microsoft.com/office/drawing/2014/main" id="{C2A02890-E5AD-447E-B80B-1E8577278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1727" y="957719"/>
                <a:ext cx="5416175" cy="3798194"/>
              </a:xfrm>
              <a:prstGeom prst="rect">
                <a:avLst/>
              </a:prstGeom>
            </p:spPr>
          </p:pic>
          <p:sp>
            <p:nvSpPr>
              <p:cNvPr id="23" name="TextBox 22">
                <a:extLst>
                  <a:ext uri="{FF2B5EF4-FFF2-40B4-BE49-F238E27FC236}">
                    <a16:creationId xmlns:a16="http://schemas.microsoft.com/office/drawing/2014/main" id="{1B9826D2-B515-4983-9305-BCD5093CE40D}"/>
                  </a:ext>
                </a:extLst>
              </p:cNvPr>
              <p:cNvSpPr txBox="1"/>
              <p:nvPr/>
            </p:nvSpPr>
            <p:spPr>
              <a:xfrm>
                <a:off x="990745" y="1653838"/>
                <a:ext cx="4057424" cy="2118529"/>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đổi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cũ</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chúng</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già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giảm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grpSp>
        <p:sp>
          <p:nvSpPr>
            <p:cNvPr id="31" name="Freeform 13">
              <a:extLst>
                <a:ext uri="{FF2B5EF4-FFF2-40B4-BE49-F238E27FC236}">
                  <a16:creationId xmlns:a16="http://schemas.microsoft.com/office/drawing/2014/main" id="{9CE1509F-167D-446E-BE84-7D042F9A638E}"/>
                </a:ext>
              </a:extLst>
            </p:cNvPr>
            <p:cNvSpPr/>
            <p:nvPr/>
          </p:nvSpPr>
          <p:spPr>
            <a:xfrm>
              <a:off x="4762815" y="3276366"/>
              <a:ext cx="1672407" cy="1915551"/>
            </a:xfrm>
            <a:custGeom>
              <a:avLst/>
              <a:gdLst/>
              <a:ahLst/>
              <a:cxnLst/>
              <a:rect l="l" t="t" r="r" b="b"/>
              <a:pathLst>
                <a:path w="2768138" h="4114800">
                  <a:moveTo>
                    <a:pt x="0" y="0"/>
                  </a:moveTo>
                  <a:lnTo>
                    <a:pt x="2768138" y="0"/>
                  </a:lnTo>
                  <a:lnTo>
                    <a:pt x="276813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Tree>
    <p:extLst>
      <p:ext uri="{BB962C8B-B14F-4D97-AF65-F5344CB8AC3E}">
        <p14:creationId xmlns:p14="http://schemas.microsoft.com/office/powerpoint/2010/main" val="157775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FAD79459-9A30-4A07-9CEC-42BFACE3A3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10483" y="922937"/>
            <a:ext cx="7259048" cy="3640354"/>
          </a:xfrm>
          <a:prstGeom prst="rect">
            <a:avLst/>
          </a:prstGeom>
        </p:spPr>
      </p:pic>
      <p:sp>
        <p:nvSpPr>
          <p:cNvPr id="19" name="TextBox 18">
            <a:extLst>
              <a:ext uri="{FF2B5EF4-FFF2-40B4-BE49-F238E27FC236}">
                <a16:creationId xmlns:a16="http://schemas.microsoft.com/office/drawing/2014/main" id="{3EE03241-7B49-4DBF-8503-EABA69558740}"/>
              </a:ext>
            </a:extLst>
          </p:cNvPr>
          <p:cNvSpPr txBox="1"/>
          <p:nvPr/>
        </p:nvSpPr>
        <p:spPr>
          <a:xfrm>
            <a:off x="1684280" y="1581257"/>
            <a:ext cx="6708964" cy="2323713"/>
          </a:xfrm>
          <a:prstGeom prst="rect">
            <a:avLst/>
          </a:prstGeom>
          <a:noFill/>
        </p:spPr>
        <p:txBody>
          <a:bodyPr wrap="square">
            <a:spAutoFit/>
          </a:bodyPr>
          <a:lstStyle/>
          <a:p>
            <a:pPr marL="285750" indent="-285750" algn="just">
              <a:lnSpc>
                <a:spcPct val="150000"/>
              </a:lnSpc>
              <a:spcAft>
                <a:spcPts val="800"/>
              </a:spcAft>
              <a:buFont typeface="Wingdings" panose="05000000000000000000" pitchFamily="2" charset="2"/>
              <a:buChar char="v"/>
            </a:pP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cấu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tạo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gồm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nước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hữu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vô</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endParaRPr lang="en-US" sz="1800" dirty="0">
              <a:effectLst/>
              <a:latin typeface="+mj-l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hữu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protein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là</a:t>
            </a:r>
            <a:r>
              <a:rPr lang="en-US" sz="1800" dirty="0">
                <a:solidFill>
                  <a:srgbClr val="000000"/>
                </a:solidFill>
                <a:effectLst/>
                <a:latin typeface="+mj-lt"/>
                <a:ea typeface="Times New Roman" panose="02020603050405020304" pitchFamily="18" charset="0"/>
                <a:cs typeface="Noto Sans Symbols"/>
              </a:rPr>
              <a:t> collagen), lipid, saccharide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đàn</a:t>
            </a:r>
            <a:r>
              <a:rPr lang="en-US" sz="1800" dirty="0">
                <a:solidFill>
                  <a:srgbClr val="000000"/>
                </a:solidFill>
                <a:effectLst/>
                <a:latin typeface="+mj-lt"/>
                <a:ea typeface="Times New Roman" panose="02020603050405020304" pitchFamily="18" charset="0"/>
                <a:cs typeface="Noto Sans Symbols"/>
              </a:rPr>
              <a:t> </a:t>
            </a:r>
            <a:r>
              <a:rPr lang="en-US" sz="1800" dirty="0" err="1">
                <a:effectLst/>
                <a:latin typeface="+mj-lt"/>
                <a:ea typeface="Times New Roman" panose="02020603050405020304" pitchFamily="18" charset="0"/>
                <a:cs typeface="Noto Sans Symbols"/>
              </a:rPr>
              <a:t>hồi</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xương</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vô</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mà</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muối</a:t>
            </a:r>
            <a:r>
              <a:rPr lang="en-US" sz="1800" dirty="0">
                <a:solidFill>
                  <a:srgbClr val="000000"/>
                </a:solidFill>
                <a:effectLst/>
                <a:latin typeface="+mj-lt"/>
                <a:ea typeface="Times New Roman" panose="02020603050405020304" pitchFamily="18" charset="0"/>
                <a:cs typeface="Noto Sans Symbols"/>
              </a:rPr>
              <a:t> calcium, </a:t>
            </a:r>
            <a:r>
              <a:rPr lang="en-US" sz="1800" dirty="0" err="1">
                <a:solidFill>
                  <a:srgbClr val="000000"/>
                </a:solidFill>
                <a:effectLst/>
                <a:latin typeface="+mj-lt"/>
                <a:ea typeface="Times New Roman" panose="02020603050405020304" pitchFamily="18" charset="0"/>
                <a:cs typeface="Noto Sans Symbols"/>
              </a:rPr>
              <a:t>muỗi</a:t>
            </a:r>
            <a:r>
              <a:rPr lang="en-US" sz="1800" dirty="0">
                <a:solidFill>
                  <a:srgbClr val="000000"/>
                </a:solidFill>
                <a:effectLst/>
                <a:latin typeface="+mj-lt"/>
                <a:ea typeface="Times New Roman" panose="02020603050405020304" pitchFamily="18" charset="0"/>
                <a:cs typeface="Noto Sans Symbols"/>
              </a:rPr>
              <a:t> phosphate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rắn</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chắc</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p:txBody>
      </p:sp>
      <p:sp>
        <p:nvSpPr>
          <p:cNvPr id="22" name="Freeform 11">
            <a:extLst>
              <a:ext uri="{FF2B5EF4-FFF2-40B4-BE49-F238E27FC236}">
                <a16:creationId xmlns:a16="http://schemas.microsoft.com/office/drawing/2014/main" id="{9CB3C7F6-4147-411A-9836-EAE51796EC3A}"/>
              </a:ext>
            </a:extLst>
          </p:cNvPr>
          <p:cNvSpPr/>
          <p:nvPr/>
        </p:nvSpPr>
        <p:spPr>
          <a:xfrm>
            <a:off x="198812" y="3334283"/>
            <a:ext cx="1917371" cy="179969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460022" y="16610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2116183" y="71743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05876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barn(inVertical)">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arn(inVertical)">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0EA2D9-6255-4037-8BDA-D0D13B34EA59}"/>
              </a:ext>
            </a:extLst>
          </p:cNvPr>
          <p:cNvSpPr txBox="1"/>
          <p:nvPr/>
        </p:nvSpPr>
        <p:spPr>
          <a:xfrm>
            <a:off x="645435" y="1271079"/>
            <a:ext cx="7385539" cy="2726387"/>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30300"/>
                </a:solidFill>
                <a:effectLst/>
                <a:latin typeface="Arial" panose="020B0604020202020204" pitchFamily="34" charset="0"/>
              </a:rPr>
              <a:t>Thành phần hoá học của xương động vật cũng tương tự xương người. Tiến hành thí nghiệm với ba chiếc xương đùi ếch như sau:</a:t>
            </a: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Xương 1: để nguyên.</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30300"/>
                </a:solidFill>
                <a:effectLst/>
                <a:latin typeface="Arial" panose="020B0604020202020204" pitchFamily="34" charset="0"/>
              </a:rPr>
              <a:t>Xương 2: ngâm trong dung dịch HCl 10% khoảng 15 phút.</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F0E00"/>
                </a:solidFill>
                <a:effectLst/>
                <a:latin typeface="Arial" panose="020B0604020202020204" pitchFamily="34" charset="0"/>
              </a:rPr>
              <a:t>Xương 3: đốt trên ngọn lửa đèn cồn cho đến khi không còn thấy khói bay lên.</a:t>
            </a:r>
            <a:endParaRPr lang="vi-VN" sz="1800" b="0" dirty="0">
              <a:effectLst/>
            </a:endParaRPr>
          </a:p>
        </p:txBody>
      </p:sp>
      <p:sp>
        <p:nvSpPr>
          <p:cNvPr id="6" name="Freeform 9">
            <a:extLst>
              <a:ext uri="{FF2B5EF4-FFF2-40B4-BE49-F238E27FC236}">
                <a16:creationId xmlns:a16="http://schemas.microsoft.com/office/drawing/2014/main" id="{0A9D0A60-6F34-445B-86BB-9FAF723B2970}"/>
              </a:ext>
            </a:extLst>
          </p:cNvPr>
          <p:cNvSpPr/>
          <p:nvPr/>
        </p:nvSpPr>
        <p:spPr>
          <a:xfrm>
            <a:off x="7567612" y="2682630"/>
            <a:ext cx="1456943" cy="2083947"/>
          </a:xfrm>
          <a:custGeom>
            <a:avLst/>
            <a:gdLst/>
            <a:ahLst/>
            <a:cxnLst/>
            <a:rect l="l" t="t" r="r" b="b"/>
            <a:pathLst>
              <a:path w="2988374" h="4114800">
                <a:moveTo>
                  <a:pt x="0" y="0"/>
                </a:moveTo>
                <a:lnTo>
                  <a:pt x="2988374" y="0"/>
                </a:lnTo>
                <a:lnTo>
                  <a:pt x="298837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7" name="Picture 6">
            <a:extLst>
              <a:ext uri="{FF2B5EF4-FFF2-40B4-BE49-F238E27FC236}">
                <a16:creationId xmlns:a16="http://schemas.microsoft.com/office/drawing/2014/main" id="{29E60442-9D7F-44E6-9325-F3F38DD88FF8}"/>
              </a:ext>
            </a:extLst>
          </p:cNvPr>
          <p:cNvPicPr>
            <a:picLocks noChangeAspect="1"/>
          </p:cNvPicPr>
          <p:nvPr/>
        </p:nvPicPr>
        <p:blipFill>
          <a:blip r:embed="rId4"/>
          <a:srcRect/>
          <a:stretch>
            <a:fillRect/>
          </a:stretch>
        </p:blipFill>
        <p:spPr>
          <a:xfrm>
            <a:off x="2552684" y="347168"/>
            <a:ext cx="784486" cy="741340"/>
          </a:xfrm>
          <a:prstGeom prst="rect">
            <a:avLst/>
          </a:prstGeom>
        </p:spPr>
      </p:pic>
      <p:sp>
        <p:nvSpPr>
          <p:cNvPr id="8" name="Google Shape;467;p46">
            <a:extLst>
              <a:ext uri="{FF2B5EF4-FFF2-40B4-BE49-F238E27FC236}">
                <a16:creationId xmlns:a16="http://schemas.microsoft.com/office/drawing/2014/main" id="{94495A3D-AD2C-44FB-AD1D-D13B16438537}"/>
              </a:ext>
            </a:extLst>
          </p:cNvPr>
          <p:cNvSpPr/>
          <p:nvPr/>
        </p:nvSpPr>
        <p:spPr>
          <a:xfrm rot="527720" flipH="1">
            <a:off x="8349162" y="148386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6;p46">
            <a:extLst>
              <a:ext uri="{FF2B5EF4-FFF2-40B4-BE49-F238E27FC236}">
                <a16:creationId xmlns:a16="http://schemas.microsoft.com/office/drawing/2014/main" id="{FD89E5B9-B413-4200-9B5E-6C840A0EAFCA}"/>
              </a:ext>
            </a:extLst>
          </p:cNvPr>
          <p:cNvSpPr/>
          <p:nvPr/>
        </p:nvSpPr>
        <p:spPr>
          <a:xfrm>
            <a:off x="303176" y="5796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8;p46">
            <a:extLst>
              <a:ext uri="{FF2B5EF4-FFF2-40B4-BE49-F238E27FC236}">
                <a16:creationId xmlns:a16="http://schemas.microsoft.com/office/drawing/2014/main" id="{539BB0D7-7257-4BF4-82F3-D0E589FAD72C}"/>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8;p46">
            <a:extLst>
              <a:ext uri="{FF2B5EF4-FFF2-40B4-BE49-F238E27FC236}">
                <a16:creationId xmlns:a16="http://schemas.microsoft.com/office/drawing/2014/main" id="{1010115C-4111-4451-AC64-10912C1EDC96}"/>
              </a:ext>
            </a:extLst>
          </p:cNvPr>
          <p:cNvSpPr/>
          <p:nvPr/>
        </p:nvSpPr>
        <p:spPr>
          <a:xfrm>
            <a:off x="7419029" y="242087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8;p46">
            <a:extLst>
              <a:ext uri="{FF2B5EF4-FFF2-40B4-BE49-F238E27FC236}">
                <a16:creationId xmlns:a16="http://schemas.microsoft.com/office/drawing/2014/main" id="{D2072771-74C3-401D-AC9F-FEB687116C9D}"/>
              </a:ext>
            </a:extLst>
          </p:cNvPr>
          <p:cNvSpPr/>
          <p:nvPr/>
        </p:nvSpPr>
        <p:spPr>
          <a:xfrm>
            <a:off x="4006017" y="39212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8;p46">
            <a:extLst>
              <a:ext uri="{FF2B5EF4-FFF2-40B4-BE49-F238E27FC236}">
                <a16:creationId xmlns:a16="http://schemas.microsoft.com/office/drawing/2014/main" id="{17B47CA5-5AD0-4A40-AAF6-ED0E318F52E2}"/>
              </a:ext>
            </a:extLst>
          </p:cNvPr>
          <p:cNvSpPr/>
          <p:nvPr/>
        </p:nvSpPr>
        <p:spPr>
          <a:xfrm>
            <a:off x="303176" y="20317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1B9C4544-2B13-46AC-B210-0837A922C65D}"/>
              </a:ext>
            </a:extLst>
          </p:cNvPr>
          <p:cNvSpPr txBox="1"/>
          <p:nvPr/>
        </p:nvSpPr>
        <p:spPr>
          <a:xfrm>
            <a:off x="3337170" y="607490"/>
            <a:ext cx="3376245"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Luyện tập 1 (SGK – tr132)</a:t>
            </a:r>
            <a:endParaRPr kumimoji="0" lang="en-US" sz="20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Tree>
    <p:extLst>
      <p:ext uri="{BB962C8B-B14F-4D97-AF65-F5344CB8AC3E}">
        <p14:creationId xmlns:p14="http://schemas.microsoft.com/office/powerpoint/2010/main" val="40355732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59594" y="4380215"/>
            <a:ext cx="705012" cy="571650"/>
            <a:chOff x="7983025" y="4391025"/>
            <a:chExt cx="895500" cy="571650"/>
          </a:xfrm>
          <a:solidFill>
            <a:schemeClr val="tx2">
              <a:lumMod val="20000"/>
              <a:lumOff val="80000"/>
            </a:schemeClr>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8020120" y="140606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2100" y="7908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79670" y="26404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278260" y="219257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8FEC5322-9BA9-4838-8A48-1B4FEFF80919}"/>
              </a:ext>
            </a:extLst>
          </p:cNvPr>
          <p:cNvSpPr txBox="1"/>
          <p:nvPr/>
        </p:nvSpPr>
        <p:spPr>
          <a:xfrm>
            <a:off x="717161" y="423334"/>
            <a:ext cx="7740140" cy="1287532"/>
          </a:xfrm>
          <a:prstGeom prst="rect">
            <a:avLst/>
          </a:prstGeom>
          <a:noFill/>
        </p:spPr>
        <p:txBody>
          <a:bodyPr wrap="square">
            <a:spAutoFit/>
          </a:bodyPr>
          <a:lstStyle/>
          <a:p>
            <a:pPr algn="just">
              <a:lnSpc>
                <a:spcPct val="150000"/>
              </a:lnSpc>
            </a:pPr>
            <a:r>
              <a:rPr lang="vi-VN" sz="1800" b="0" i="0" u="none" strike="noStrike" dirty="0">
                <a:solidFill>
                  <a:srgbClr val="322F00"/>
                </a:solidFill>
                <a:effectLst/>
                <a:latin typeface="+mn-lt"/>
              </a:rPr>
              <a:t>Sau khi tiến hành thí nghiệm với mỗi xương, tiếp tục uốn cong các xương, bóp nhẹ đầu các xương và quan sát hiện tượng. Kết quả thí nghiệm thể hiện ở bảng 28.1.</a:t>
            </a:r>
            <a:endParaRPr lang="en-US" sz="1800" dirty="0">
              <a:latin typeface="+mn-lt"/>
            </a:endParaRPr>
          </a:p>
        </p:txBody>
      </p:sp>
      <p:sp>
        <p:nvSpPr>
          <p:cNvPr id="46" name="TextBox 45">
            <a:extLst>
              <a:ext uri="{FF2B5EF4-FFF2-40B4-BE49-F238E27FC236}">
                <a16:creationId xmlns:a16="http://schemas.microsoft.com/office/drawing/2014/main" id="{74AC0F32-5185-4534-8752-774895370DD1}"/>
              </a:ext>
            </a:extLst>
          </p:cNvPr>
          <p:cNvSpPr txBox="1"/>
          <p:nvPr/>
        </p:nvSpPr>
        <p:spPr>
          <a:xfrm>
            <a:off x="717161" y="3690216"/>
            <a:ext cx="6512719" cy="872034"/>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50500"/>
                </a:solidFill>
                <a:effectLst/>
                <a:latin typeface="Arial" panose="020B0604020202020204" pitchFamily="34" charset="0"/>
              </a:rPr>
              <a:t>Vận dụng kiến thức về phản ứng của acid, phản ứng cháy và thành phần hoá học của xương,</a:t>
            </a:r>
            <a:r>
              <a:rPr lang="vi-VN" sz="1800" dirty="0"/>
              <a:t> </a:t>
            </a:r>
            <a:r>
              <a:rPr lang="vi-VN" sz="1800" b="0" i="0" u="none" strike="noStrike" dirty="0">
                <a:solidFill>
                  <a:srgbClr val="020200"/>
                </a:solidFill>
                <a:effectLst/>
                <a:latin typeface="Arial" panose="020B0604020202020204" pitchFamily="34" charset="0"/>
              </a:rPr>
              <a:t>giải thích kết quả thí nghiệm.</a:t>
            </a:r>
            <a:endParaRPr lang="vi-VN" sz="1800" b="0" dirty="0">
              <a:effectLst/>
            </a:endParaRPr>
          </a:p>
        </p:txBody>
      </p:sp>
      <p:graphicFrame>
        <p:nvGraphicFramePr>
          <p:cNvPr id="20" name="Table 20">
            <a:extLst>
              <a:ext uri="{FF2B5EF4-FFF2-40B4-BE49-F238E27FC236}">
                <a16:creationId xmlns:a16="http://schemas.microsoft.com/office/drawing/2014/main" id="{252C2095-E01A-4EF7-816C-C3F3D3C9A6AC}"/>
              </a:ext>
            </a:extLst>
          </p:cNvPr>
          <p:cNvGraphicFramePr>
            <a:graphicFrameLocks noGrp="1"/>
          </p:cNvGraphicFramePr>
          <p:nvPr>
            <p:extLst>
              <p:ext uri="{D42A27DB-BD31-4B8C-83A1-F6EECF244321}">
                <p14:modId xmlns:p14="http://schemas.microsoft.com/office/powerpoint/2010/main" val="3963240013"/>
              </p:ext>
            </p:extLst>
          </p:nvPr>
        </p:nvGraphicFramePr>
        <p:xfrm>
          <a:off x="814568" y="2133557"/>
          <a:ext cx="7540620" cy="1556659"/>
        </p:xfrm>
        <a:graphic>
          <a:graphicData uri="http://schemas.openxmlformats.org/drawingml/2006/table">
            <a:tbl>
              <a:tblPr firstRow="1" bandRow="1">
                <a:tableStyleId>{C33E2FA5-47BD-455E-821A-4280BCBAF7F3}</a:tableStyleId>
              </a:tblPr>
              <a:tblGrid>
                <a:gridCol w="3304316">
                  <a:extLst>
                    <a:ext uri="{9D8B030D-6E8A-4147-A177-3AD203B41FA5}">
                      <a16:colId xmlns:a16="http://schemas.microsoft.com/office/drawing/2014/main" val="3988532092"/>
                    </a:ext>
                  </a:extLst>
                </a:gridCol>
                <a:gridCol w="1450732">
                  <a:extLst>
                    <a:ext uri="{9D8B030D-6E8A-4147-A177-3AD203B41FA5}">
                      <a16:colId xmlns:a16="http://schemas.microsoft.com/office/drawing/2014/main" val="503525801"/>
                    </a:ext>
                  </a:extLst>
                </a:gridCol>
                <a:gridCol w="1363176">
                  <a:extLst>
                    <a:ext uri="{9D8B030D-6E8A-4147-A177-3AD203B41FA5}">
                      <a16:colId xmlns:a16="http://schemas.microsoft.com/office/drawing/2014/main" val="2268778556"/>
                    </a:ext>
                  </a:extLst>
                </a:gridCol>
                <a:gridCol w="1422396">
                  <a:extLst>
                    <a:ext uri="{9D8B030D-6E8A-4147-A177-3AD203B41FA5}">
                      <a16:colId xmlns:a16="http://schemas.microsoft.com/office/drawing/2014/main" val="818009118"/>
                    </a:ext>
                  </a:extLst>
                </a:gridCol>
              </a:tblGrid>
              <a:tr h="418039">
                <a:tc>
                  <a:txBody>
                    <a:bodyPr/>
                    <a:lstStyle/>
                    <a:p>
                      <a:pPr algn="ctr"/>
                      <a:r>
                        <a:rPr lang="vi-VN" sz="1800" b="1" dirty="0"/>
                        <a:t>Hiện tượng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1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2</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3</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extLst>
                  <a:ext uri="{0D108BD9-81ED-4DB2-BD59-A6C34878D82A}">
                    <a16:rowId xmlns:a16="http://schemas.microsoft.com/office/drawing/2014/main" val="3085197304"/>
                  </a:ext>
                </a:extLst>
              </a:tr>
              <a:tr h="418039">
                <a:tc>
                  <a:txBody>
                    <a:bodyPr/>
                    <a:lstStyle/>
                    <a:p>
                      <a:r>
                        <a:rPr lang="vi-VN" sz="1800" dirty="0"/>
                        <a:t>Có thể uốn cong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 </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30770819"/>
                  </a:ext>
                </a:extLst>
              </a:tr>
              <a:tr h="720581">
                <a:tc>
                  <a:txBody>
                    <a:bodyPr/>
                    <a:lstStyle/>
                    <a:p>
                      <a:r>
                        <a:rPr lang="vi-VN" sz="1800" dirty="0"/>
                        <a:t>Xương vỡ vụ khi bóp nhẹ vào đầu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332294240"/>
                  </a:ext>
                </a:extLst>
              </a:tr>
            </a:tbl>
          </a:graphicData>
        </a:graphic>
      </p:graphicFrame>
      <p:sp>
        <p:nvSpPr>
          <p:cNvPr id="51" name="TextBox 50">
            <a:extLst>
              <a:ext uri="{FF2B5EF4-FFF2-40B4-BE49-F238E27FC236}">
                <a16:creationId xmlns:a16="http://schemas.microsoft.com/office/drawing/2014/main" id="{3AB30389-BBD3-479B-9123-83A6E23FA140}"/>
              </a:ext>
            </a:extLst>
          </p:cNvPr>
          <p:cNvSpPr txBox="1"/>
          <p:nvPr/>
        </p:nvSpPr>
        <p:spPr>
          <a:xfrm>
            <a:off x="2949451" y="1697344"/>
            <a:ext cx="4572000" cy="369332"/>
          </a:xfrm>
          <a:prstGeom prst="rect">
            <a:avLst/>
          </a:prstGeom>
          <a:noFill/>
        </p:spPr>
        <p:txBody>
          <a:bodyPr wrap="square">
            <a:spAutoFit/>
          </a:bodyPr>
          <a:lstStyle/>
          <a:p>
            <a:pPr rtl="0">
              <a:spcBef>
                <a:spcPts val="0"/>
              </a:spcBef>
              <a:spcAft>
                <a:spcPts val="500"/>
              </a:spcAft>
            </a:pPr>
            <a:r>
              <a:rPr lang="en-US" sz="1800" b="1" i="0" u="none" strike="noStrike" dirty="0" err="1">
                <a:solidFill>
                  <a:srgbClr val="000000"/>
                </a:solidFill>
                <a:effectLst/>
                <a:latin typeface="Arial" panose="020B0604020202020204" pitchFamily="34" charset="0"/>
              </a:rPr>
              <a:t>Bảng</a:t>
            </a:r>
            <a:r>
              <a:rPr lang="en-US" sz="1800" b="1" i="0" u="none" strike="noStrike" dirty="0">
                <a:solidFill>
                  <a:srgbClr val="000000"/>
                </a:solidFill>
                <a:effectLst/>
                <a:latin typeface="Arial" panose="020B0604020202020204" pitchFamily="34" charset="0"/>
              </a:rPr>
              <a:t> 28.1. </a:t>
            </a:r>
            <a:r>
              <a:rPr lang="en-US" sz="1800" i="0" u="none" strike="noStrike" dirty="0" err="1">
                <a:solidFill>
                  <a:srgbClr val="000000"/>
                </a:solidFill>
                <a:effectLst/>
                <a:latin typeface="Arial" panose="020B0604020202020204" pitchFamily="34" charset="0"/>
              </a:rPr>
              <a:t>Kết</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quả</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thí</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nghiệm</a:t>
            </a:r>
            <a:endParaRPr lang="en-US" sz="1800" dirty="0"/>
          </a:p>
        </p:txBody>
      </p:sp>
      <p:sp>
        <p:nvSpPr>
          <p:cNvPr id="52" name="Freeform 10">
            <a:extLst>
              <a:ext uri="{FF2B5EF4-FFF2-40B4-BE49-F238E27FC236}">
                <a16:creationId xmlns:a16="http://schemas.microsoft.com/office/drawing/2014/main" id="{819DAD00-AF3C-413F-A6D0-6E8B03DEAC0E}"/>
              </a:ext>
            </a:extLst>
          </p:cNvPr>
          <p:cNvSpPr/>
          <p:nvPr/>
        </p:nvSpPr>
        <p:spPr>
          <a:xfrm>
            <a:off x="7490727" y="3300602"/>
            <a:ext cx="1535454" cy="1651263"/>
          </a:xfrm>
          <a:custGeom>
            <a:avLst/>
            <a:gdLst/>
            <a:ahLst/>
            <a:cxnLst/>
            <a:rect l="l" t="t" r="r" b="b"/>
            <a:pathLst>
              <a:path w="3355569" h="4030713">
                <a:moveTo>
                  <a:pt x="0" y="0"/>
                </a:moveTo>
                <a:lnTo>
                  <a:pt x="3355569" y="0"/>
                </a:lnTo>
                <a:lnTo>
                  <a:pt x="3355569" y="4030713"/>
                </a:lnTo>
                <a:lnTo>
                  <a:pt x="0" y="4030713"/>
                </a:lnTo>
                <a:lnTo>
                  <a:pt x="0" y="0"/>
                </a:lnTo>
                <a:close/>
              </a:path>
            </a:pathLst>
          </a:custGeom>
          <a:blipFill>
            <a:blip r:embed="rId3"/>
            <a:stretch>
              <a:fillRect/>
            </a:stretch>
          </a:blipFill>
        </p:spPr>
      </p:sp>
    </p:spTree>
    <p:extLst>
      <p:ext uri="{BB962C8B-B14F-4D97-AF65-F5344CB8AC3E}">
        <p14:creationId xmlns:p14="http://schemas.microsoft.com/office/powerpoint/2010/main" val="32867795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randombar(horizontal)">
                                      <p:cBhvr>
                                        <p:cTn id="20" dur="500"/>
                                        <p:tgtEl>
                                          <p:spTgt spid="46"/>
                                        </p:tgtEl>
                                      </p:cBhvr>
                                    </p:animEffect>
                                  </p:childTnLst>
                                </p:cTn>
                              </p:par>
                              <p:par>
                                <p:cTn id="21" presetID="14" presetClass="entr" presetSubtype="1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39319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4915871" y="449385"/>
            <a:ext cx="42062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8245388" y="6120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4270056" y="4276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E92C21B3-0EC8-4E8A-81BB-9E3322985427}"/>
              </a:ext>
            </a:extLst>
          </p:cNvPr>
          <p:cNvSpPr txBox="1"/>
          <p:nvPr/>
        </p:nvSpPr>
        <p:spPr>
          <a:xfrm>
            <a:off x="382008" y="1030650"/>
            <a:ext cx="4622801" cy="3154710"/>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dirty="0">
                <a:effectLst/>
                <a:latin typeface="+mn-lt"/>
                <a:ea typeface="Times New Roman" panose="02020603050405020304" pitchFamily="18" charset="0"/>
              </a:rPr>
              <a:t>Sau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bỏ</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HCl </a:t>
            </a:r>
            <a:r>
              <a:rPr lang="en-US" sz="1800" dirty="0" err="1">
                <a:effectLst/>
                <a:latin typeface="+mn-lt"/>
                <a:ea typeface="Times New Roman" panose="02020603050405020304" pitchFamily="18" charset="0"/>
              </a:rPr>
              <a:t>thì</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mềm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uốn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do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hữu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1800" dirty="0" err="1">
                <a:effectLst/>
                <a:latin typeface="+mn-lt"/>
                <a:ea typeface="Times New Roman" panose="02020603050405020304" pitchFamily="18" charset="0"/>
              </a:rPr>
              <a:t>Bóp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đốt</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thấy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bở</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vì</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vô</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p>
            <a:pPr algn="just">
              <a:lnSpc>
                <a:spcPct val="150000"/>
              </a:lnSpc>
              <a:spcAft>
                <a:spcPts val="800"/>
              </a:spcAft>
            </a:pP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hữu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vô</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p:txBody>
      </p:sp>
      <p:sp>
        <p:nvSpPr>
          <p:cNvPr id="13" name="Freeform 2">
            <a:extLst>
              <a:ext uri="{FF2B5EF4-FFF2-40B4-BE49-F238E27FC236}">
                <a16:creationId xmlns:a16="http://schemas.microsoft.com/office/drawing/2014/main" id="{52192952-3997-4567-840A-F528C90E4964}"/>
              </a:ext>
            </a:extLst>
          </p:cNvPr>
          <p:cNvSpPr/>
          <p:nvPr/>
        </p:nvSpPr>
        <p:spPr>
          <a:xfrm>
            <a:off x="5669228" y="1175474"/>
            <a:ext cx="3280946" cy="3207569"/>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cxnSp>
        <p:nvCxnSpPr>
          <p:cNvPr id="14" name="Straight Connector 13">
            <a:extLst>
              <a:ext uri="{FF2B5EF4-FFF2-40B4-BE49-F238E27FC236}">
                <a16:creationId xmlns:a16="http://schemas.microsoft.com/office/drawing/2014/main" id="{35B21B8E-489A-48AF-9782-328DAE32B834}"/>
              </a:ext>
            </a:extLst>
          </p:cNvPr>
          <p:cNvCxnSpPr>
            <a:cxnSpLocks/>
          </p:cNvCxnSpPr>
          <p:nvPr/>
        </p:nvCxnSpPr>
        <p:spPr>
          <a:xfrm>
            <a:off x="0" y="4741005"/>
            <a:ext cx="91440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Freeform 3">
            <a:extLst>
              <a:ext uri="{FF2B5EF4-FFF2-40B4-BE49-F238E27FC236}">
                <a16:creationId xmlns:a16="http://schemas.microsoft.com/office/drawing/2014/main" id="{A4D3E7B5-107E-4265-B9CB-3D00BC87A100}"/>
              </a:ext>
            </a:extLst>
          </p:cNvPr>
          <p:cNvSpPr/>
          <p:nvPr/>
        </p:nvSpPr>
        <p:spPr>
          <a:xfrm>
            <a:off x="4772513" y="3705960"/>
            <a:ext cx="817198" cy="813780"/>
          </a:xfrm>
          <a:custGeom>
            <a:avLst/>
            <a:gdLst/>
            <a:ahLst/>
            <a:cxnLst/>
            <a:rect l="l" t="t" r="r" b="b"/>
            <a:pathLst>
              <a:path w="2394759" h="2375853">
                <a:moveTo>
                  <a:pt x="0" y="0"/>
                </a:moveTo>
                <a:lnTo>
                  <a:pt x="2394759" y="0"/>
                </a:lnTo>
                <a:lnTo>
                  <a:pt x="2394759" y="2375853"/>
                </a:lnTo>
                <a:lnTo>
                  <a:pt x="0" y="2375853"/>
                </a:lnTo>
                <a:lnTo>
                  <a:pt x="0" y="0"/>
                </a:lnTo>
                <a:close/>
              </a:path>
            </a:pathLst>
          </a:custGeom>
          <a:blipFill>
            <a:blip r:embed="rId4"/>
            <a:stretch>
              <a:fillRect/>
            </a:stretch>
          </a:blipFill>
        </p:spPr>
      </p:sp>
      <p:sp>
        <p:nvSpPr>
          <p:cNvPr id="16" name="Google Shape;468;p46">
            <a:extLst>
              <a:ext uri="{FF2B5EF4-FFF2-40B4-BE49-F238E27FC236}">
                <a16:creationId xmlns:a16="http://schemas.microsoft.com/office/drawing/2014/main" id="{B6454F19-8DAE-4A9C-A8A6-C40DF9685ED8}"/>
              </a:ext>
            </a:extLst>
          </p:cNvPr>
          <p:cNvSpPr/>
          <p:nvPr/>
        </p:nvSpPr>
        <p:spPr>
          <a:xfrm>
            <a:off x="2693408" y="458393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65004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left)">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27" name="Picture 3">
            <a:extLst>
              <a:ext uri="{FF2B5EF4-FFF2-40B4-BE49-F238E27FC236}">
                <a16:creationId xmlns:a16="http://schemas.microsoft.com/office/drawing/2014/main" id="{4034529E-35F9-4A6B-B4B8-52B7ECB84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4454398" y="1045632"/>
            <a:ext cx="4204666" cy="2948601"/>
          </a:xfrm>
          <a:prstGeom prst="rect">
            <a:avLst/>
          </a:prstGeom>
        </p:spPr>
      </p:pic>
      <p:grpSp>
        <p:nvGrpSpPr>
          <p:cNvPr id="452" name="Google Shape;452;p46"/>
          <p:cNvGrpSpPr/>
          <p:nvPr/>
        </p:nvGrpSpPr>
        <p:grpSpPr>
          <a:xfrm>
            <a:off x="8541589" y="553044"/>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1" name="Google Shape;461;p46"/>
          <p:cNvGrpSpPr/>
          <p:nvPr/>
        </p:nvGrpSpPr>
        <p:grpSpPr>
          <a:xfrm>
            <a:off x="550586" y="527132"/>
            <a:ext cx="338825" cy="443513"/>
            <a:chOff x="2458265" y="2630950"/>
            <a:chExt cx="338825" cy="443513"/>
          </a:xfrm>
        </p:grpSpPr>
        <p:sp>
          <p:nvSpPr>
            <p:cNvPr id="462" name="Google Shape;462;p46"/>
            <p:cNvSpPr/>
            <p:nvPr/>
          </p:nvSpPr>
          <p:spPr>
            <a:xfrm>
              <a:off x="2459138" y="2632163"/>
              <a:ext cx="337075" cy="442300"/>
            </a:xfrm>
            <a:custGeom>
              <a:avLst/>
              <a:gdLst/>
              <a:ahLst/>
              <a:cxnLst/>
              <a:rect l="l" t="t" r="r" b="b"/>
              <a:pathLst>
                <a:path w="13483" h="17692" extrusionOk="0">
                  <a:moveTo>
                    <a:pt x="2592" y="0"/>
                  </a:moveTo>
                  <a:cubicBezTo>
                    <a:pt x="2305" y="0"/>
                    <a:pt x="2073" y="232"/>
                    <a:pt x="2073" y="519"/>
                  </a:cubicBezTo>
                  <a:lnTo>
                    <a:pt x="2073" y="1809"/>
                  </a:lnTo>
                  <a:cubicBezTo>
                    <a:pt x="2073" y="4040"/>
                    <a:pt x="3515" y="5725"/>
                    <a:pt x="5431" y="6161"/>
                  </a:cubicBezTo>
                  <a:cubicBezTo>
                    <a:pt x="6684" y="6447"/>
                    <a:pt x="7258" y="7445"/>
                    <a:pt x="7268" y="8362"/>
                  </a:cubicBezTo>
                  <a:cubicBezTo>
                    <a:pt x="7268" y="8362"/>
                    <a:pt x="7263" y="8847"/>
                    <a:pt x="7006" y="9399"/>
                  </a:cubicBezTo>
                  <a:cubicBezTo>
                    <a:pt x="6461" y="10306"/>
                    <a:pt x="5066" y="10470"/>
                    <a:pt x="3951" y="10470"/>
                  </a:cubicBezTo>
                  <a:cubicBezTo>
                    <a:pt x="3852" y="10470"/>
                    <a:pt x="3755" y="10469"/>
                    <a:pt x="3661" y="10466"/>
                  </a:cubicBezTo>
                  <a:cubicBezTo>
                    <a:pt x="3639" y="10466"/>
                    <a:pt x="3618" y="10466"/>
                    <a:pt x="3596" y="10466"/>
                  </a:cubicBezTo>
                  <a:cubicBezTo>
                    <a:pt x="1813" y="10466"/>
                    <a:pt x="0" y="12185"/>
                    <a:pt x="0" y="14458"/>
                  </a:cubicBezTo>
                  <a:lnTo>
                    <a:pt x="0" y="17173"/>
                  </a:lnTo>
                  <a:cubicBezTo>
                    <a:pt x="0" y="17459"/>
                    <a:pt x="232" y="17691"/>
                    <a:pt x="518" y="17691"/>
                  </a:cubicBezTo>
                  <a:lnTo>
                    <a:pt x="2592" y="17691"/>
                  </a:lnTo>
                  <a:cubicBezTo>
                    <a:pt x="2878" y="17691"/>
                    <a:pt x="3110" y="17459"/>
                    <a:pt x="3110" y="17173"/>
                  </a:cubicBezTo>
                  <a:lnTo>
                    <a:pt x="3110" y="14309"/>
                  </a:lnTo>
                  <a:cubicBezTo>
                    <a:pt x="3110" y="13888"/>
                    <a:pt x="3453" y="13545"/>
                    <a:pt x="3873" y="13545"/>
                  </a:cubicBezTo>
                  <a:cubicBezTo>
                    <a:pt x="4275" y="13545"/>
                    <a:pt x="4604" y="13855"/>
                    <a:pt x="4638" y="14266"/>
                  </a:cubicBezTo>
                  <a:cubicBezTo>
                    <a:pt x="4764" y="15788"/>
                    <a:pt x="5778" y="16660"/>
                    <a:pt x="7228" y="16660"/>
                  </a:cubicBezTo>
                  <a:cubicBezTo>
                    <a:pt x="7328" y="16660"/>
                    <a:pt x="7431" y="16656"/>
                    <a:pt x="7535" y="16648"/>
                  </a:cubicBezTo>
                  <a:cubicBezTo>
                    <a:pt x="10116" y="16439"/>
                    <a:pt x="13468" y="13669"/>
                    <a:pt x="13482" y="9554"/>
                  </a:cubicBezTo>
                  <a:lnTo>
                    <a:pt x="13482" y="9553"/>
                  </a:lnTo>
                  <a:cubicBezTo>
                    <a:pt x="13482" y="9502"/>
                    <a:pt x="13482" y="9450"/>
                    <a:pt x="13481" y="9399"/>
                  </a:cubicBezTo>
                  <a:lnTo>
                    <a:pt x="13477" y="9399"/>
                  </a:lnTo>
                  <a:cubicBezTo>
                    <a:pt x="13466" y="9141"/>
                    <a:pt x="13440" y="8626"/>
                    <a:pt x="13388" y="8362"/>
                  </a:cubicBezTo>
                  <a:cubicBezTo>
                    <a:pt x="12872" y="5415"/>
                    <a:pt x="10177" y="3180"/>
                    <a:pt x="7013" y="3180"/>
                  </a:cubicBezTo>
                  <a:lnTo>
                    <a:pt x="6435" y="3180"/>
                  </a:lnTo>
                  <a:cubicBezTo>
                    <a:pt x="5743" y="3180"/>
                    <a:pt x="5183" y="2619"/>
                    <a:pt x="5183" y="1929"/>
                  </a:cubicBezTo>
                  <a:lnTo>
                    <a:pt x="5183" y="519"/>
                  </a:lnTo>
                  <a:cubicBezTo>
                    <a:pt x="5183" y="232"/>
                    <a:pt x="4951" y="0"/>
                    <a:pt x="4665"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19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3" name="Google Shape;463;p46"/>
            <p:cNvGrpSpPr/>
            <p:nvPr/>
          </p:nvGrpSpPr>
          <p:grpSpPr>
            <a:xfrm>
              <a:off x="2458265" y="2630950"/>
              <a:ext cx="338825" cy="442300"/>
              <a:chOff x="2334425" y="2281700"/>
              <a:chExt cx="338825" cy="442300"/>
            </a:xfrm>
          </p:grpSpPr>
          <p:sp>
            <p:nvSpPr>
              <p:cNvPr id="464" name="Google Shape;464;p46"/>
              <p:cNvSpPr/>
              <p:nvPr/>
            </p:nvSpPr>
            <p:spPr>
              <a:xfrm>
                <a:off x="2386250" y="2281700"/>
                <a:ext cx="282850" cy="209075"/>
              </a:xfrm>
              <a:custGeom>
                <a:avLst/>
                <a:gdLst/>
                <a:ahLst/>
                <a:cxnLst/>
                <a:rect l="l" t="t" r="r" b="b"/>
                <a:pathLst>
                  <a:path w="11314" h="8363" extrusionOk="0">
                    <a:moveTo>
                      <a:pt x="519" y="0"/>
                    </a:moveTo>
                    <a:cubicBezTo>
                      <a:pt x="232" y="0"/>
                      <a:pt x="0" y="232"/>
                      <a:pt x="0" y="519"/>
                    </a:cubicBezTo>
                    <a:lnTo>
                      <a:pt x="0" y="1809"/>
                    </a:lnTo>
                    <a:cubicBezTo>
                      <a:pt x="0" y="4041"/>
                      <a:pt x="1442" y="5725"/>
                      <a:pt x="3358" y="6161"/>
                    </a:cubicBezTo>
                    <a:cubicBezTo>
                      <a:pt x="4611" y="6447"/>
                      <a:pt x="5185" y="7445"/>
                      <a:pt x="5195" y="8362"/>
                    </a:cubicBezTo>
                    <a:lnTo>
                      <a:pt x="11314" y="8362"/>
                    </a:lnTo>
                    <a:cubicBezTo>
                      <a:pt x="10799" y="5415"/>
                      <a:pt x="8104" y="3180"/>
                      <a:pt x="4940" y="3180"/>
                    </a:cubicBezTo>
                    <a:lnTo>
                      <a:pt x="4361" y="3180"/>
                    </a:lnTo>
                    <a:cubicBezTo>
                      <a:pt x="3670" y="3180"/>
                      <a:pt x="3110" y="2619"/>
                      <a:pt x="3110" y="1929"/>
                    </a:cubicBezTo>
                    <a:lnTo>
                      <a:pt x="3110" y="519"/>
                    </a:lnTo>
                    <a:cubicBezTo>
                      <a:pt x="3110" y="232"/>
                      <a:pt x="2878" y="0"/>
                      <a:pt x="2592"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6"/>
              <p:cNvSpPr/>
              <p:nvPr/>
            </p:nvSpPr>
            <p:spPr>
              <a:xfrm>
                <a:off x="2334425" y="2516675"/>
                <a:ext cx="338825" cy="207325"/>
              </a:xfrm>
              <a:custGeom>
                <a:avLst/>
                <a:gdLst/>
                <a:ahLst/>
                <a:cxnLst/>
                <a:rect l="l" t="t" r="r" b="b"/>
                <a:pathLst>
                  <a:path w="13553" h="8293" extrusionOk="0">
                    <a:moveTo>
                      <a:pt x="7006" y="0"/>
                    </a:moveTo>
                    <a:cubicBezTo>
                      <a:pt x="6461" y="907"/>
                      <a:pt x="5066" y="1071"/>
                      <a:pt x="3951" y="1071"/>
                    </a:cubicBezTo>
                    <a:cubicBezTo>
                      <a:pt x="3852" y="1071"/>
                      <a:pt x="3755" y="1070"/>
                      <a:pt x="3661" y="1067"/>
                    </a:cubicBezTo>
                    <a:cubicBezTo>
                      <a:pt x="3639" y="1067"/>
                      <a:pt x="3618" y="1067"/>
                      <a:pt x="3596" y="1067"/>
                    </a:cubicBezTo>
                    <a:cubicBezTo>
                      <a:pt x="1813" y="1067"/>
                      <a:pt x="0" y="2786"/>
                      <a:pt x="0" y="5059"/>
                    </a:cubicBezTo>
                    <a:lnTo>
                      <a:pt x="0" y="7774"/>
                    </a:lnTo>
                    <a:cubicBezTo>
                      <a:pt x="0" y="8060"/>
                      <a:pt x="232" y="8292"/>
                      <a:pt x="518" y="8292"/>
                    </a:cubicBezTo>
                    <a:lnTo>
                      <a:pt x="2592" y="8292"/>
                    </a:lnTo>
                    <a:cubicBezTo>
                      <a:pt x="2878" y="8292"/>
                      <a:pt x="3110" y="8060"/>
                      <a:pt x="3110" y="7774"/>
                    </a:cubicBezTo>
                    <a:lnTo>
                      <a:pt x="3110" y="4910"/>
                    </a:lnTo>
                    <a:cubicBezTo>
                      <a:pt x="3110" y="4489"/>
                      <a:pt x="3453" y="4146"/>
                      <a:pt x="3872" y="4146"/>
                    </a:cubicBezTo>
                    <a:cubicBezTo>
                      <a:pt x="4275" y="4146"/>
                      <a:pt x="4604" y="4456"/>
                      <a:pt x="4638" y="4867"/>
                    </a:cubicBezTo>
                    <a:cubicBezTo>
                      <a:pt x="4764" y="6389"/>
                      <a:pt x="5778" y="7261"/>
                      <a:pt x="7228" y="7261"/>
                    </a:cubicBezTo>
                    <a:cubicBezTo>
                      <a:pt x="7328" y="7261"/>
                      <a:pt x="7431" y="7257"/>
                      <a:pt x="7535" y="7249"/>
                    </a:cubicBezTo>
                    <a:cubicBezTo>
                      <a:pt x="10148" y="7037"/>
                      <a:pt x="13552" y="4201"/>
                      <a:pt x="13481"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5655447" y="639569"/>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7689746" y="404228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1714504" y="66000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84479" y="1872310"/>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60425" y="37604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316046" y="8932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7D592FB9-1170-4941-A3D7-1646B366E21C}"/>
              </a:ext>
            </a:extLst>
          </p:cNvPr>
          <p:cNvSpPr txBox="1"/>
          <p:nvPr/>
        </p:nvSpPr>
        <p:spPr>
          <a:xfrm>
            <a:off x="5011992" y="1449174"/>
            <a:ext cx="3072233" cy="1881990"/>
          </a:xfrm>
          <a:prstGeom prst="rect">
            <a:avLst/>
          </a:prstGeom>
          <a:noFill/>
        </p:spPr>
        <p:txBody>
          <a:bodyPr wrap="square">
            <a:spAutoFit/>
          </a:bodyPr>
          <a:lstStyle/>
          <a:p>
            <a:pPr algn="ctr">
              <a:lnSpc>
                <a:spcPct val="150000"/>
              </a:lnSpc>
            </a:pP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viên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nâng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được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đến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trăm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kilôgam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là</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nhờ</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những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endParaRPr lang="en-US" sz="2000" dirty="0">
              <a:latin typeface="+mj-lt"/>
            </a:endParaRPr>
          </a:p>
        </p:txBody>
      </p:sp>
      <p:sp>
        <p:nvSpPr>
          <p:cNvPr id="41" name="Freeform 3">
            <a:extLst>
              <a:ext uri="{FF2B5EF4-FFF2-40B4-BE49-F238E27FC236}">
                <a16:creationId xmlns:a16="http://schemas.microsoft.com/office/drawing/2014/main" id="{B0233D21-6A5B-4E0D-B4BB-FB282A99E1FF}"/>
              </a:ext>
            </a:extLst>
          </p:cNvPr>
          <p:cNvSpPr/>
          <p:nvPr/>
        </p:nvSpPr>
        <p:spPr>
          <a:xfrm flipH="1">
            <a:off x="641138" y="1753134"/>
            <a:ext cx="3882534" cy="256038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5" name="Google Shape;471;p46">
            <a:extLst>
              <a:ext uri="{FF2B5EF4-FFF2-40B4-BE49-F238E27FC236}">
                <a16:creationId xmlns:a16="http://schemas.microsoft.com/office/drawing/2014/main" id="{1E367284-3F05-401E-9B94-F6C9700E9021}"/>
              </a:ext>
            </a:extLst>
          </p:cNvPr>
          <p:cNvSpPr/>
          <p:nvPr/>
        </p:nvSpPr>
        <p:spPr>
          <a:xfrm>
            <a:off x="3513861" y="9694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89398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750" fill="hold"/>
                                        <p:tgtEl>
                                          <p:spTgt spid="41"/>
                                        </p:tgtEl>
                                        <p:attrNameLst>
                                          <p:attrName>ppt_w</p:attrName>
                                        </p:attrNameLst>
                                      </p:cBhvr>
                                      <p:tavLst>
                                        <p:tav tm="0">
                                          <p:val>
                                            <p:strVal val="#ppt_w+.3"/>
                                          </p:val>
                                        </p:tav>
                                        <p:tav tm="100000">
                                          <p:val>
                                            <p:strVal val="#ppt_w"/>
                                          </p:val>
                                        </p:tav>
                                      </p:tavLst>
                                    </p:anim>
                                    <p:anim calcmode="lin" valueType="num">
                                      <p:cBhvr>
                                        <p:cTn id="8" dur="750" fill="hold"/>
                                        <p:tgtEl>
                                          <p:spTgt spid="41"/>
                                        </p:tgtEl>
                                        <p:attrNameLst>
                                          <p:attrName>ppt_h</p:attrName>
                                        </p:attrNameLst>
                                      </p:cBhvr>
                                      <p:tavLst>
                                        <p:tav tm="0">
                                          <p:val>
                                            <p:strVal val="#ppt_h"/>
                                          </p:val>
                                        </p:tav>
                                        <p:tav tm="100000">
                                          <p:val>
                                            <p:strVal val="#ppt_h"/>
                                          </p:val>
                                        </p:tav>
                                      </p:tavLst>
                                    </p:anim>
                                    <p:animEffect transition="in" filter="fade">
                                      <p:cBhvr>
                                        <p:cTn id="9" dur="750"/>
                                        <p:tgtEl>
                                          <p:spTgt spid="4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strVal val="#ppt_w+.3"/>
                                          </p:val>
                                        </p:tav>
                                        <p:tav tm="100000">
                                          <p:val>
                                            <p:strVal val="#ppt_w"/>
                                          </p:val>
                                        </p:tav>
                                      </p:tavLst>
                                    </p:anim>
                                    <p:anim calcmode="lin" valueType="num">
                                      <p:cBhvr>
                                        <p:cTn id="13" dur="750" fill="hold"/>
                                        <p:tgtEl>
                                          <p:spTgt spid="39"/>
                                        </p:tgtEl>
                                        <p:attrNameLst>
                                          <p:attrName>ppt_h</p:attrName>
                                        </p:attrNameLst>
                                      </p:cBhvr>
                                      <p:tavLst>
                                        <p:tav tm="0">
                                          <p:val>
                                            <p:strVal val="#ppt_h"/>
                                          </p:val>
                                        </p:tav>
                                        <p:tav tm="100000">
                                          <p:val>
                                            <p:strVal val="#ppt_h"/>
                                          </p:val>
                                        </p:tav>
                                      </p:tavLst>
                                    </p:anim>
                                    <p:animEffect transition="in" filter="fade">
                                      <p:cBhvr>
                                        <p:cTn id="14" dur="750"/>
                                        <p:tgtEl>
                                          <p:spTgt spid="3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750" fill="hold"/>
                                        <p:tgtEl>
                                          <p:spTgt spid="27"/>
                                        </p:tgtEl>
                                        <p:attrNameLst>
                                          <p:attrName>ppt_w</p:attrName>
                                        </p:attrNameLst>
                                      </p:cBhvr>
                                      <p:tavLst>
                                        <p:tav tm="0">
                                          <p:val>
                                            <p:strVal val="#ppt_w+.3"/>
                                          </p:val>
                                        </p:tav>
                                        <p:tav tm="100000">
                                          <p:val>
                                            <p:strVal val="#ppt_w"/>
                                          </p:val>
                                        </p:tav>
                                      </p:tavLst>
                                    </p:anim>
                                    <p:anim calcmode="lin" valueType="num">
                                      <p:cBhvr>
                                        <p:cTn id="18" dur="750" fill="hold"/>
                                        <p:tgtEl>
                                          <p:spTgt spid="27"/>
                                        </p:tgtEl>
                                        <p:attrNameLst>
                                          <p:attrName>ppt_h</p:attrName>
                                        </p:attrNameLst>
                                      </p:cBhvr>
                                      <p:tavLst>
                                        <p:tav tm="0">
                                          <p:val>
                                            <p:strVal val="#ppt_h"/>
                                          </p:val>
                                        </p:tav>
                                        <p:tav tm="100000">
                                          <p:val>
                                            <p:strVal val="#ppt_h"/>
                                          </p:val>
                                        </p:tav>
                                      </p:tavLst>
                                    </p:anim>
                                    <p:animEffect transition="in" filter="fade">
                                      <p:cBhvr>
                                        <p:cTn id="1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435871" y="79928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flipH="1">
            <a:off x="7820766" y="47280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C2A1A57E-0B3E-4AC8-A5CD-69204B1C8F9A}"/>
              </a:ext>
            </a:extLst>
          </p:cNvPr>
          <p:cNvSpPr/>
          <p:nvPr/>
        </p:nvSpPr>
        <p:spPr>
          <a:xfrm>
            <a:off x="4420498" y="1224652"/>
            <a:ext cx="3732011" cy="2694193"/>
          </a:xfrm>
          <a:prstGeom prst="roundRect">
            <a:avLst>
              <a:gd name="adj" fmla="val 8608"/>
            </a:avLst>
          </a:prstGeom>
          <a:solidFill>
            <a:srgbClr val="F8FD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TextBox 14">
            <a:extLst>
              <a:ext uri="{FF2B5EF4-FFF2-40B4-BE49-F238E27FC236}">
                <a16:creationId xmlns:a16="http://schemas.microsoft.com/office/drawing/2014/main" id="{36066725-FEE3-4FF9-B9B5-EF861B7A3D99}"/>
              </a:ext>
            </a:extLst>
          </p:cNvPr>
          <p:cNvSpPr txBox="1"/>
          <p:nvPr/>
        </p:nvSpPr>
        <p:spPr>
          <a:xfrm>
            <a:off x="4522630" y="1579458"/>
            <a:ext cx="3527748" cy="1984582"/>
          </a:xfrm>
          <a:prstGeom prst="rect">
            <a:avLst/>
          </a:prstGeom>
          <a:noFill/>
        </p:spPr>
        <p:txBody>
          <a:bodyPr wrap="square">
            <a:spAutoFit/>
          </a:bodyPr>
          <a:lstStyle/>
          <a:p>
            <a:pPr algn="ctr">
              <a:lnSpc>
                <a:spcPct val="150000"/>
              </a:lnSpc>
              <a:spcAft>
                <a:spcPts val="800"/>
              </a:spcAft>
            </a:pPr>
            <a:r>
              <a:rPr lang="en-US" sz="2000" b="1" dirty="0" err="1">
                <a:effectLst/>
                <a:latin typeface="+mn-lt"/>
                <a:ea typeface="Times New Roman" panose="02020603050405020304" pitchFamily="18" charset="0"/>
              </a:rPr>
              <a:t>Kết</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luận</a:t>
            </a:r>
            <a:r>
              <a:rPr lang="en-US" sz="2000" b="1"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50000"/>
              </a:lnSpc>
            </a:pPr>
            <a:r>
              <a:rPr lang="en-US" sz="2000" b="1" dirty="0" err="1">
                <a:effectLst/>
                <a:latin typeface="+mn-lt"/>
                <a:ea typeface="Times New Roman" panose="02020603050405020304" pitchFamily="18" charset="0"/>
              </a:rPr>
              <a:t>Xương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khớp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cơ</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có</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cấu</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tạo</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phù</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hợp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với</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chức</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năng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mà</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chúng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đảm</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nhiệm</a:t>
            </a:r>
            <a:endParaRPr lang="en-US" sz="2000" dirty="0">
              <a:latin typeface="+mn-lt"/>
            </a:endParaRPr>
          </a:p>
        </p:txBody>
      </p:sp>
      <p:pic>
        <p:nvPicPr>
          <p:cNvPr id="16" name="Picture 2">
            <a:extLst>
              <a:ext uri="{FF2B5EF4-FFF2-40B4-BE49-F238E27FC236}">
                <a16:creationId xmlns:a16="http://schemas.microsoft.com/office/drawing/2014/main" id="{522776D4-4DB5-4A40-BC7F-4D8AE6F5D3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66233" y="989615"/>
            <a:ext cx="3762059" cy="3829069"/>
          </a:xfrm>
          <a:prstGeom prst="rect">
            <a:avLst/>
          </a:prstGeom>
        </p:spPr>
      </p:pic>
      <p:sp>
        <p:nvSpPr>
          <p:cNvPr id="17" name="Freeform 7">
            <a:extLst>
              <a:ext uri="{FF2B5EF4-FFF2-40B4-BE49-F238E27FC236}">
                <a16:creationId xmlns:a16="http://schemas.microsoft.com/office/drawing/2014/main" id="{FF3394A6-5B9F-4C12-91AF-E61694431ABA}"/>
              </a:ext>
            </a:extLst>
          </p:cNvPr>
          <p:cNvSpPr/>
          <p:nvPr/>
        </p:nvSpPr>
        <p:spPr>
          <a:xfrm>
            <a:off x="7930816" y="3737771"/>
            <a:ext cx="1095953" cy="1086338"/>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Google Shape;327;p40">
            <a:extLst>
              <a:ext uri="{FF2B5EF4-FFF2-40B4-BE49-F238E27FC236}">
                <a16:creationId xmlns:a16="http://schemas.microsoft.com/office/drawing/2014/main" id="{313F3AE4-F101-47FB-9FB9-A2C3C8E05B69}"/>
              </a:ext>
            </a:extLst>
          </p:cNvPr>
          <p:cNvSpPr/>
          <p:nvPr/>
        </p:nvSpPr>
        <p:spPr>
          <a:xfrm>
            <a:off x="3992274" y="328774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8;p46">
            <a:extLst>
              <a:ext uri="{FF2B5EF4-FFF2-40B4-BE49-F238E27FC236}">
                <a16:creationId xmlns:a16="http://schemas.microsoft.com/office/drawing/2014/main" id="{154DE53E-F008-4372-B379-8F4035C8AB44}"/>
              </a:ext>
            </a:extLst>
          </p:cNvPr>
          <p:cNvSpPr/>
          <p:nvPr/>
        </p:nvSpPr>
        <p:spPr>
          <a:xfrm>
            <a:off x="3732888" y="49389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8;p46">
            <a:extLst>
              <a:ext uri="{FF2B5EF4-FFF2-40B4-BE49-F238E27FC236}">
                <a16:creationId xmlns:a16="http://schemas.microsoft.com/office/drawing/2014/main" id="{B86C7721-F250-4881-9AAE-FF1861F91C17}"/>
              </a:ext>
            </a:extLst>
          </p:cNvPr>
          <p:cNvSpPr/>
          <p:nvPr/>
        </p:nvSpPr>
        <p:spPr>
          <a:xfrm>
            <a:off x="266233" y="286604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8;p46">
            <a:extLst>
              <a:ext uri="{FF2B5EF4-FFF2-40B4-BE49-F238E27FC236}">
                <a16:creationId xmlns:a16="http://schemas.microsoft.com/office/drawing/2014/main" id="{369BDE23-5E2E-4630-950A-D7A869D498E1}"/>
              </a:ext>
            </a:extLst>
          </p:cNvPr>
          <p:cNvSpPr/>
          <p:nvPr/>
        </p:nvSpPr>
        <p:spPr>
          <a:xfrm>
            <a:off x="4533900" y="97472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p:grpSpPr>
        <p:sp>
          <p:nvSpPr>
            <p:cNvPr id="1124" name="Google Shape;1124;p68"/>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02</a:t>
            </a:r>
            <a:endParaRPr b="1" dirty="0">
              <a:latin typeface="+mn-lt"/>
            </a:endParaRPr>
          </a:p>
        </p:txBody>
      </p:sp>
      <p:grpSp>
        <p:nvGrpSpPr>
          <p:cNvPr id="1129" name="Google Shape;1129;p68"/>
          <p:cNvGrpSpPr/>
          <p:nvPr/>
        </p:nvGrpSpPr>
        <p:grpSpPr>
          <a:xfrm rot="-1917120">
            <a:off x="395018" y="617945"/>
            <a:ext cx="1377634" cy="1490505"/>
            <a:chOff x="9395410" y="1954984"/>
            <a:chExt cx="1614741" cy="1747038"/>
          </a:xfrm>
        </p:grpSpPr>
        <p:sp>
          <p:nvSpPr>
            <p:cNvPr id="1130" name="Google Shape;1130;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1514303" y="39397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189960" y="2630200"/>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42" name="Google Shape;1142;p68"/>
          <p:cNvGrpSpPr/>
          <p:nvPr/>
        </p:nvGrpSpPr>
        <p:grpSpPr>
          <a:xfrm rot="-1594179">
            <a:off x="7360318" y="1574480"/>
            <a:ext cx="1507658" cy="1362119"/>
            <a:chOff x="7008444" y="797512"/>
            <a:chExt cx="1351410" cy="1220954"/>
          </a:xfrm>
        </p:grpSpPr>
        <p:sp>
          <p:nvSpPr>
            <p:cNvPr id="1143" name="Google Shape;1143;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36FB64E2-9BAD-4F2A-A443-59509A794A62}"/>
              </a:ext>
            </a:extLst>
          </p:cNvPr>
          <p:cNvSpPr txBox="1"/>
          <p:nvPr/>
        </p:nvSpPr>
        <p:spPr>
          <a:xfrm>
            <a:off x="3259585" y="2714756"/>
            <a:ext cx="5677567" cy="1478418"/>
          </a:xfrm>
          <a:prstGeom prst="rect">
            <a:avLst/>
          </a:prstGeom>
          <a:noFill/>
        </p:spPr>
        <p:txBody>
          <a:bodyPr wrap="square">
            <a:spAutoFit/>
          </a:bodyPr>
          <a:lstStyle/>
          <a:p>
            <a:pPr algn="ctr">
              <a:lnSpc>
                <a:spcPct val="150000"/>
              </a:lnSpc>
            </a:pPr>
            <a:r>
              <a:rPr lang="en-US" sz="3200" b="1" dirty="0">
                <a:effectLst/>
                <a:latin typeface="+mj-lt"/>
                <a:ea typeface="Times New Roman" panose="02020603050405020304" pitchFamily="18" charset="0"/>
              </a:rPr>
              <a:t>SỰ PHỐI HỢP HOẠT ĐỘNG CỦA CƠ – XƯƠNG – KHỚP</a:t>
            </a:r>
            <a:endParaRPr lang="en-US" sz="3200" dirty="0">
              <a:latin typeface="+mj-lt"/>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0255281"/>
      </p:ext>
    </p:extLst>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286230" y="17619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2671064" y="3958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1782486" y="28328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2F67DC48-F4E6-4D97-A22D-CD0BAB3E1E3E}"/>
              </a:ext>
            </a:extLst>
          </p:cNvPr>
          <p:cNvGrpSpPr/>
          <p:nvPr/>
        </p:nvGrpSpPr>
        <p:grpSpPr>
          <a:xfrm>
            <a:off x="382773" y="1121689"/>
            <a:ext cx="3515832" cy="3244367"/>
            <a:chOff x="3993414" y="1031296"/>
            <a:chExt cx="4901790" cy="3542740"/>
          </a:xfrm>
        </p:grpSpPr>
        <p:pic>
          <p:nvPicPr>
            <p:cNvPr id="9" name="Picture 8">
              <a:extLst>
                <a:ext uri="{FF2B5EF4-FFF2-40B4-BE49-F238E27FC236}">
                  <a16:creationId xmlns:a16="http://schemas.microsoft.com/office/drawing/2014/main" id="{31924B4C-B2BC-4A7C-8A19-CBBFE5C287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0" name="TextBox 9">
              <a:extLst>
                <a:ext uri="{FF2B5EF4-FFF2-40B4-BE49-F238E27FC236}">
                  <a16:creationId xmlns:a16="http://schemas.microsoft.com/office/drawing/2014/main" id="{21835B90-7B36-486C-BF61-1CE35D7D1A3B}"/>
                </a:ext>
              </a:extLst>
            </p:cNvPr>
            <p:cNvSpPr txBox="1"/>
            <p:nvPr/>
          </p:nvSpPr>
          <p:spPr>
            <a:xfrm>
              <a:off x="3993414" y="4122711"/>
              <a:ext cx="4901790" cy="451325"/>
            </a:xfrm>
            <a:prstGeom prst="rect">
              <a:avLst/>
            </a:prstGeom>
            <a:noFill/>
          </p:spPr>
          <p:txBody>
            <a:bodyPr wrap="square" rtlCol="0">
              <a:spAutoFit/>
            </a:bodyPr>
            <a:lstStyle/>
            <a:p>
              <a:r>
                <a:rPr lang="vi-VN" sz="1800" b="1" dirty="0"/>
                <a:t>Hình 19.7a. </a:t>
              </a:r>
              <a:r>
                <a:rPr lang="vi-VN" sz="1800" dirty="0"/>
                <a:t>Cánh tay người</a:t>
              </a:r>
              <a:endParaRPr lang="en-US" sz="1800" dirty="0"/>
            </a:p>
          </p:txBody>
        </p:sp>
      </p:grpSp>
      <p:sp>
        <p:nvSpPr>
          <p:cNvPr id="20" name="TextBox 19">
            <a:extLst>
              <a:ext uri="{FF2B5EF4-FFF2-40B4-BE49-F238E27FC236}">
                <a16:creationId xmlns:a16="http://schemas.microsoft.com/office/drawing/2014/main" id="{66DAFD7C-6437-48A9-981F-6E72568A0744}"/>
              </a:ext>
            </a:extLst>
          </p:cNvPr>
          <p:cNvSpPr txBox="1"/>
          <p:nvPr/>
        </p:nvSpPr>
        <p:spPr>
          <a:xfrm>
            <a:off x="882812" y="249655"/>
            <a:ext cx="7878085" cy="872034"/>
          </a:xfrm>
          <a:prstGeom prst="rect">
            <a:avLst/>
          </a:prstGeom>
          <a:noFill/>
        </p:spPr>
        <p:txBody>
          <a:bodyPr wrap="square">
            <a:spAutoFit/>
          </a:bodyPr>
          <a:lstStyle/>
          <a:p>
            <a:pPr algn="just">
              <a:lnSpc>
                <a:spcPct val="150000"/>
              </a:lnSpc>
            </a:pPr>
            <a:r>
              <a:rPr lang="en-US" sz="1800" dirty="0">
                <a:effectLst/>
                <a:latin typeface="+mn-lt"/>
                <a:ea typeface="Times New Roman" panose="02020603050405020304" pitchFamily="18" charset="0"/>
              </a:rPr>
              <a:t>Quan </a:t>
            </a:r>
            <a:r>
              <a:rPr lang="en-US" sz="1800" dirty="0" err="1">
                <a:effectLst/>
                <a:latin typeface="+mn-lt"/>
                <a:ea typeface="Times New Roman" panose="02020603050405020304" pitchFamily="18" charset="0"/>
              </a:rPr>
              <a:t>sát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19.7a </a:t>
            </a:r>
            <a:r>
              <a:rPr lang="en-US" sz="1800" dirty="0" err="1">
                <a:effectLst/>
                <a:latin typeface="+mn-lt"/>
                <a:ea typeface="Times New Roman" panose="02020603050405020304" pitchFamily="18" charset="0"/>
              </a:rPr>
              <a:t>trang</a:t>
            </a:r>
            <a:r>
              <a:rPr lang="en-US" sz="1800" dirty="0">
                <a:effectLst/>
                <a:latin typeface="+mn-lt"/>
                <a:ea typeface="Times New Roman" panose="02020603050405020304" pitchFamily="18" charset="0"/>
              </a:rPr>
              <a:t> 96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nhau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latin typeface="+mn-lt"/>
            </a:endParaRPr>
          </a:p>
        </p:txBody>
      </p:sp>
      <p:pic>
        <p:nvPicPr>
          <p:cNvPr id="21" name="Picture 24">
            <a:extLst>
              <a:ext uri="{FF2B5EF4-FFF2-40B4-BE49-F238E27FC236}">
                <a16:creationId xmlns:a16="http://schemas.microsoft.com/office/drawing/2014/main" id="{B154BB7A-A268-41BD-B0E8-B940887CDD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42248" y="592551"/>
            <a:ext cx="640564" cy="819326"/>
          </a:xfrm>
          <a:prstGeom prst="rect">
            <a:avLst/>
          </a:prstGeom>
        </p:spPr>
      </p:pic>
      <p:sp>
        <p:nvSpPr>
          <p:cNvPr id="12" name="TextBox 11">
            <a:extLst>
              <a:ext uri="{FF2B5EF4-FFF2-40B4-BE49-F238E27FC236}">
                <a16:creationId xmlns:a16="http://schemas.microsoft.com/office/drawing/2014/main" id="{D35CB8EF-D9E2-433C-B05B-983B3C3E8E7C}"/>
              </a:ext>
            </a:extLst>
          </p:cNvPr>
          <p:cNvSpPr txBox="1"/>
          <p:nvPr/>
        </p:nvSpPr>
        <p:spPr>
          <a:xfrm>
            <a:off x="3749749" y="1298077"/>
            <a:ext cx="5337544" cy="3416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nhằm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hiệu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chịu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di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xoay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xuống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4602505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94133" y="3775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893333" y="424988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Rounded Corners 10">
            <a:extLst>
              <a:ext uri="{FF2B5EF4-FFF2-40B4-BE49-F238E27FC236}">
                <a16:creationId xmlns:a16="http://schemas.microsoft.com/office/drawing/2014/main" id="{9377771E-8BA1-42DB-8BDA-38E3C6ACA71A}"/>
              </a:ext>
            </a:extLst>
          </p:cNvPr>
          <p:cNvSpPr/>
          <p:nvPr/>
        </p:nvSpPr>
        <p:spPr>
          <a:xfrm>
            <a:off x="4362075" y="447658"/>
            <a:ext cx="4721871" cy="3865916"/>
          </a:xfrm>
          <a:prstGeom prst="roundRect">
            <a:avLst>
              <a:gd name="adj" fmla="val 8266"/>
            </a:avLst>
          </a:prstGeom>
          <a:solidFill>
            <a:srgbClr val="CDE0E1"/>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7747DD3-47A7-4EA4-90DA-B7AA6FB405CC}"/>
              </a:ext>
            </a:extLst>
          </p:cNvPr>
          <p:cNvGrpSpPr/>
          <p:nvPr/>
        </p:nvGrpSpPr>
        <p:grpSpPr>
          <a:xfrm>
            <a:off x="332283" y="510364"/>
            <a:ext cx="3633976" cy="3241344"/>
            <a:chOff x="4337539" y="1031296"/>
            <a:chExt cx="4442413" cy="3119333"/>
          </a:xfrm>
        </p:grpSpPr>
        <p:pic>
          <p:nvPicPr>
            <p:cNvPr id="13" name="Picture 12">
              <a:extLst>
                <a:ext uri="{FF2B5EF4-FFF2-40B4-BE49-F238E27FC236}">
                  <a16:creationId xmlns:a16="http://schemas.microsoft.com/office/drawing/2014/main" id="{8C07946B-5D83-4C27-A79D-A168781324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4" name="TextBox 13">
              <a:extLst>
                <a:ext uri="{FF2B5EF4-FFF2-40B4-BE49-F238E27FC236}">
                  <a16:creationId xmlns:a16="http://schemas.microsoft.com/office/drawing/2014/main" id="{56FE0E7A-2A57-4A45-B1C9-7A97272E2AB5}"/>
                </a:ext>
              </a:extLst>
            </p:cNvPr>
            <p:cNvSpPr txBox="1"/>
            <p:nvPr/>
          </p:nvSpPr>
          <p:spPr>
            <a:xfrm>
              <a:off x="4970472" y="3765511"/>
              <a:ext cx="3493477" cy="385118"/>
            </a:xfrm>
            <a:prstGeom prst="rect">
              <a:avLst/>
            </a:prstGeom>
            <a:noFill/>
          </p:spPr>
          <p:txBody>
            <a:bodyPr wrap="square" rtlCol="0">
              <a:spAutoFit/>
            </a:bodyPr>
            <a:lstStyle/>
            <a:p>
              <a:r>
                <a:rPr lang="vi-VN" sz="1600" b="1" dirty="0"/>
                <a:t>Hình 19.7a. </a:t>
              </a:r>
              <a:r>
                <a:rPr lang="vi-VN" sz="1600" dirty="0"/>
                <a:t>Cánh tay người</a:t>
              </a:r>
              <a:endParaRPr lang="en-US" sz="1600" dirty="0"/>
            </a:p>
          </p:txBody>
        </p:sp>
      </p:grpSp>
      <p:sp>
        <p:nvSpPr>
          <p:cNvPr id="16" name="TextBox 15">
            <a:extLst>
              <a:ext uri="{FF2B5EF4-FFF2-40B4-BE49-F238E27FC236}">
                <a16:creationId xmlns:a16="http://schemas.microsoft.com/office/drawing/2014/main" id="{1277CD3F-108C-4A40-9E29-D5B43D599774}"/>
              </a:ext>
            </a:extLst>
          </p:cNvPr>
          <p:cNvSpPr txBox="1"/>
          <p:nvPr/>
        </p:nvSpPr>
        <p:spPr>
          <a:xfrm>
            <a:off x="4324996" y="510364"/>
            <a:ext cx="4584391" cy="383181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smtClean="0">
                <a:effectLst/>
                <a:latin typeface="+mn-lt"/>
                <a:ea typeface="Times New Roman" panose="02020603050405020304" pitchFamily="18" charset="0"/>
              </a:rPr>
              <a:t>được</a:t>
            </a:r>
            <a:r>
              <a:rPr lang="en-US" sz="1800" dirty="0" smtClean="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vai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bóp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Nếu</a:t>
            </a:r>
            <a:r>
              <a:rPr lang="en-US" sz="1800" dirty="0">
                <a:effectLst/>
                <a:latin typeface="+mn-lt"/>
                <a:ea typeface="Times New Roman" panose="02020603050405020304" pitchFamily="18" charset="0"/>
              </a:rPr>
              <a:t> ta </a:t>
            </a:r>
            <a:r>
              <a:rPr lang="en-US" sz="1800" dirty="0" err="1" smtClean="0">
                <a:effectLst/>
                <a:latin typeface="+mn-lt"/>
                <a:ea typeface="Times New Roman" panose="02020603050405020304" pitchFamily="18" charset="0"/>
              </a:rPr>
              <a:t>giữ</a:t>
            </a:r>
            <a:r>
              <a:rPr lang="en-US" sz="1800" dirty="0" smtClean="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truyền</a:t>
            </a:r>
            <a:r>
              <a:rPr lang="en-US" sz="1800" dirty="0">
                <a:effectLst/>
                <a:latin typeface="+mn-lt"/>
                <a:ea typeface="Times New Roman" panose="02020603050405020304" pitchFamily="18" charset="0"/>
              </a:rPr>
              <a:t> qua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khuỷu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cổ</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3178871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2" name="Google Shape;452;p46"/>
          <p:cNvGrpSpPr/>
          <p:nvPr/>
        </p:nvGrpSpPr>
        <p:grpSpPr>
          <a:xfrm>
            <a:off x="8625917" y="4260705"/>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7" name="Google Shape;467;p46"/>
          <p:cNvSpPr/>
          <p:nvPr/>
        </p:nvSpPr>
        <p:spPr>
          <a:xfrm rot="3599845" flipH="1">
            <a:off x="259953" y="451224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74499" y="2434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009838" y="43740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3419661" y="456320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5651369" y="12450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428689F1-C8C2-4355-B15B-AF9A2D27400D}"/>
              </a:ext>
            </a:extLst>
          </p:cNvPr>
          <p:cNvSpPr txBox="1"/>
          <p:nvPr/>
        </p:nvSpPr>
        <p:spPr>
          <a:xfrm>
            <a:off x="819781" y="411120"/>
            <a:ext cx="7941838"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trọng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ngửa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đầu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kiễng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chân</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40" name="Picture 7">
            <a:extLst>
              <a:ext uri="{FF2B5EF4-FFF2-40B4-BE49-F238E27FC236}">
                <a16:creationId xmlns:a16="http://schemas.microsoft.com/office/drawing/2014/main" id="{B46A6AAD-99F2-42F7-9E5D-D57F31F8F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9900" y="411120"/>
            <a:ext cx="589199" cy="933889"/>
          </a:xfrm>
          <a:prstGeom prst="rect">
            <a:avLst/>
          </a:prstGeom>
        </p:spPr>
      </p:pic>
      <p:sp>
        <p:nvSpPr>
          <p:cNvPr id="41" name="Freeform 3">
            <a:extLst>
              <a:ext uri="{FF2B5EF4-FFF2-40B4-BE49-F238E27FC236}">
                <a16:creationId xmlns:a16="http://schemas.microsoft.com/office/drawing/2014/main" id="{DE05365D-6EC6-4BA1-9094-E3F9C6D365B0}"/>
              </a:ext>
            </a:extLst>
          </p:cNvPr>
          <p:cNvSpPr/>
          <p:nvPr/>
        </p:nvSpPr>
        <p:spPr>
          <a:xfrm>
            <a:off x="7113391" y="929312"/>
            <a:ext cx="1920223" cy="3798338"/>
          </a:xfrm>
          <a:custGeom>
            <a:avLst/>
            <a:gdLst/>
            <a:ahLst/>
            <a:cxnLst/>
            <a:rect l="l" t="t" r="r" b="b"/>
            <a:pathLst>
              <a:path w="1903095" h="4114800">
                <a:moveTo>
                  <a:pt x="0" y="0"/>
                </a:moveTo>
                <a:lnTo>
                  <a:pt x="1903096" y="0"/>
                </a:lnTo>
                <a:lnTo>
                  <a:pt x="190309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aphicFrame>
        <p:nvGraphicFramePr>
          <p:cNvPr id="13" name="Table 12">
            <a:extLst>
              <a:ext uri="{FF2B5EF4-FFF2-40B4-BE49-F238E27FC236}">
                <a16:creationId xmlns:a16="http://schemas.microsoft.com/office/drawing/2014/main" id="{A257EB6B-73E6-4474-AFCD-A0840800496C}"/>
              </a:ext>
            </a:extLst>
          </p:cNvPr>
          <p:cNvGraphicFramePr>
            <a:graphicFrameLocks noGrp="1"/>
          </p:cNvGraphicFramePr>
          <p:nvPr>
            <p:extLst>
              <p:ext uri="{D42A27DB-BD31-4B8C-83A1-F6EECF244321}">
                <p14:modId xmlns:p14="http://schemas.microsoft.com/office/powerpoint/2010/main" val="1613775438"/>
              </p:ext>
            </p:extLst>
          </p:nvPr>
        </p:nvGraphicFramePr>
        <p:xfrm>
          <a:off x="434840" y="1634740"/>
          <a:ext cx="6606260" cy="2607489"/>
        </p:xfrm>
        <a:graphic>
          <a:graphicData uri="http://schemas.openxmlformats.org/drawingml/2006/table">
            <a:tbl>
              <a:tblPr bandRow="1">
                <a:tableStyleId>{C33E2FA5-47BD-455E-821A-4280BCBAF7F3}</a:tableStyleId>
              </a:tblPr>
              <a:tblGrid>
                <a:gridCol w="1391726">
                  <a:extLst>
                    <a:ext uri="{9D8B030D-6E8A-4147-A177-3AD203B41FA5}">
                      <a16:colId xmlns:a16="http://schemas.microsoft.com/office/drawing/2014/main" val="1170725689"/>
                    </a:ext>
                  </a:extLst>
                </a:gridCol>
                <a:gridCol w="1681514">
                  <a:extLst>
                    <a:ext uri="{9D8B030D-6E8A-4147-A177-3AD203B41FA5}">
                      <a16:colId xmlns:a16="http://schemas.microsoft.com/office/drawing/2014/main" val="789623561"/>
                    </a:ext>
                  </a:extLst>
                </a:gridCol>
                <a:gridCol w="2260279">
                  <a:extLst>
                    <a:ext uri="{9D8B030D-6E8A-4147-A177-3AD203B41FA5}">
                      <a16:colId xmlns:a16="http://schemas.microsoft.com/office/drawing/2014/main" val="2802498039"/>
                    </a:ext>
                  </a:extLst>
                </a:gridCol>
                <a:gridCol w="1272741">
                  <a:extLst>
                    <a:ext uri="{9D8B030D-6E8A-4147-A177-3AD203B41FA5}">
                      <a16:colId xmlns:a16="http://schemas.microsoft.com/office/drawing/2014/main" val="2788491274"/>
                    </a:ext>
                  </a:extLst>
                </a:gridCol>
              </a:tblGrid>
              <a:tr h="357908">
                <a:tc>
                  <a:txBody>
                    <a:bodyPr/>
                    <a:lstStyle/>
                    <a:p>
                      <a:pPr algn="ctr">
                        <a:lnSpc>
                          <a:spcPct val="130000"/>
                        </a:lnSpc>
                        <a:spcAft>
                          <a:spcPts val="0"/>
                        </a:spcAft>
                      </a:pPr>
                      <a:r>
                        <a:rPr lang="en-US" sz="1800" b="1" dirty="0" err="1">
                          <a:effectLst/>
                        </a:rPr>
                        <a:t>Hành</a:t>
                      </a:r>
                      <a:r>
                        <a:rPr lang="en-US" sz="1800" b="1" dirty="0">
                          <a:effectLst/>
                        </a:rPr>
                        <a:t> </a:t>
                      </a:r>
                      <a:r>
                        <a:rPr lang="en-US" sz="1800" b="1" dirty="0" err="1">
                          <a:effectLst/>
                        </a:rPr>
                        <a:t>động</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Điểm</a:t>
                      </a:r>
                      <a:r>
                        <a:rPr lang="en-US" sz="1800" b="1" dirty="0">
                          <a:effectLst/>
                        </a:rPr>
                        <a:t> </a:t>
                      </a:r>
                      <a:r>
                        <a:rPr lang="en-US" sz="1800" b="1" dirty="0" err="1">
                          <a:effectLst/>
                        </a:rPr>
                        <a:t>tựa</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Trọng</a:t>
                      </a:r>
                      <a:r>
                        <a:rPr lang="en-US" sz="1800" b="1" dirty="0">
                          <a:effectLst/>
                        </a:rPr>
                        <a:t> </a:t>
                      </a: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extLst>
                  <a:ext uri="{0D108BD9-81ED-4DB2-BD59-A6C34878D82A}">
                    <a16:rowId xmlns:a16="http://schemas.microsoft.com/office/drawing/2014/main" val="2426530278"/>
                  </a:ext>
                </a:extLst>
              </a:tr>
              <a:tr h="601173">
                <a:tc>
                  <a:txBody>
                    <a:bodyPr/>
                    <a:lstStyle/>
                    <a:p>
                      <a:pPr algn="just">
                        <a:lnSpc>
                          <a:spcPct val="130000"/>
                        </a:lnSpc>
                        <a:spcAft>
                          <a:spcPts val="0"/>
                        </a:spcAft>
                      </a:pPr>
                      <a:r>
                        <a:rPr lang="en-US" sz="1800" dirty="0" err="1">
                          <a:effectLst/>
                        </a:rPr>
                        <a:t>Ngửa</a:t>
                      </a:r>
                      <a:r>
                        <a:rPr lang="en-US" sz="1800" dirty="0">
                          <a:effectLst/>
                        </a:rPr>
                        <a:t> </a:t>
                      </a:r>
                      <a:r>
                        <a:rPr lang="en-US" sz="1800" dirty="0" err="1">
                          <a:effectLst/>
                        </a:rPr>
                        <a:t>đầu</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smtClean="0">
                          <a:effectLst/>
                        </a:rPr>
                        <a:t>Đốt</a:t>
                      </a:r>
                      <a:r>
                        <a:rPr lang="en-US" sz="1800" dirty="0" smtClean="0">
                          <a:effectLst/>
                        </a:rPr>
                        <a:t> </a:t>
                      </a:r>
                      <a:r>
                        <a:rPr lang="en-US" sz="1800" dirty="0" err="1">
                          <a:effectLst/>
                        </a:rPr>
                        <a:t>sống</a:t>
                      </a:r>
                      <a:r>
                        <a:rPr lang="en-US" sz="1800" dirty="0">
                          <a:effectLst/>
                        </a:rPr>
                        <a:t> </a:t>
                      </a:r>
                      <a:r>
                        <a:rPr lang="en-US" sz="1800" dirty="0" err="1">
                          <a:effectLst/>
                        </a:rPr>
                        <a:t>trên</a:t>
                      </a:r>
                      <a:r>
                        <a:rPr lang="en-US" sz="1800" dirty="0">
                          <a:effectLst/>
                        </a:rPr>
                        <a:t> </a:t>
                      </a:r>
                      <a:r>
                        <a:rPr lang="en-US" sz="1800" dirty="0" err="1">
                          <a:effectLst/>
                        </a:rPr>
                        <a:t>cùng</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gáy</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a:effectLst/>
                        </a:rPr>
                        <a:t>Đầu</a:t>
                      </a:r>
                      <a:endParaRPr lang="en-US" sz="180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3308512280"/>
                  </a:ext>
                </a:extLst>
              </a:tr>
              <a:tr h="1536349">
                <a:tc>
                  <a:txBody>
                    <a:bodyPr/>
                    <a:lstStyle/>
                    <a:p>
                      <a:pPr algn="just">
                        <a:lnSpc>
                          <a:spcPct val="130000"/>
                        </a:lnSpc>
                        <a:spcAft>
                          <a:spcPts val="0"/>
                        </a:spcAft>
                      </a:pPr>
                      <a:r>
                        <a:rPr lang="en-US" sz="1800" dirty="0" err="1" smtClean="0">
                          <a:effectLst/>
                        </a:rPr>
                        <a:t>Kiễng</a:t>
                      </a:r>
                      <a:r>
                        <a:rPr lang="en-US" sz="1800" dirty="0" smtClean="0">
                          <a:effectLst/>
                        </a:rPr>
                        <a:t> </a:t>
                      </a:r>
                      <a:r>
                        <a:rPr lang="en-US" sz="1800" dirty="0" err="1">
                          <a:effectLst/>
                        </a:rPr>
                        <a:t>chân</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Khớp</a:t>
                      </a:r>
                      <a:r>
                        <a:rPr lang="en-US" sz="1800" dirty="0">
                          <a:effectLst/>
                        </a:rPr>
                        <a:t> </a:t>
                      </a:r>
                      <a:r>
                        <a:rPr lang="en-US" sz="1800" dirty="0" err="1">
                          <a:effectLst/>
                        </a:rPr>
                        <a:t>bàn</a:t>
                      </a:r>
                      <a:r>
                        <a:rPr lang="en-US" sz="1800" dirty="0">
                          <a:effectLst/>
                        </a:rPr>
                        <a:t> – </a:t>
                      </a:r>
                      <a:r>
                        <a:rPr lang="en-US" sz="1800" dirty="0" err="1">
                          <a:effectLst/>
                        </a:rPr>
                        <a:t>đốt</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sinh</a:t>
                      </a:r>
                      <a:r>
                        <a:rPr lang="en-US" sz="1800" dirty="0">
                          <a:effectLst/>
                        </a:rPr>
                        <a:t> </a:t>
                      </a:r>
                      <a:r>
                        <a:rPr lang="en-US" sz="1800" dirty="0" err="1">
                          <a:effectLst/>
                        </a:rPr>
                        <a:t>đôi</a:t>
                      </a:r>
                      <a:r>
                        <a:rPr lang="en-US" sz="1800" dirty="0">
                          <a:effectLst/>
                        </a:rPr>
                        <a:t> </a:t>
                      </a:r>
                      <a:r>
                        <a:rPr lang="en-US" sz="1800" dirty="0" err="1">
                          <a:effectLst/>
                        </a:rPr>
                        <a:t>cẳng</a:t>
                      </a:r>
                      <a:r>
                        <a:rPr lang="en-US" sz="1800" dirty="0">
                          <a:effectLst/>
                        </a:rPr>
                        <a:t> </a:t>
                      </a:r>
                      <a:r>
                        <a:rPr lang="en-US" sz="1800" dirty="0" err="1">
                          <a:effectLst/>
                        </a:rPr>
                        <a:t>chân</a:t>
                      </a:r>
                      <a:r>
                        <a:rPr lang="en-US" sz="1800" dirty="0">
                          <a:effectLst/>
                        </a:rPr>
                        <a:t> </a:t>
                      </a:r>
                      <a:r>
                        <a:rPr lang="en-US" sz="1800" dirty="0" err="1">
                          <a:effectLst/>
                        </a:rPr>
                        <a:t>và</a:t>
                      </a:r>
                      <a:r>
                        <a:rPr lang="en-US" sz="1800" dirty="0">
                          <a:effectLst/>
                        </a:rPr>
                        <a:t> </a:t>
                      </a:r>
                      <a:r>
                        <a:rPr lang="en-US" sz="1800" dirty="0" err="1">
                          <a:effectLst/>
                        </a:rPr>
                        <a:t>cơ</a:t>
                      </a:r>
                      <a:r>
                        <a:rPr lang="en-US" sz="1800" dirty="0">
                          <a:effectLst/>
                        </a:rPr>
                        <a:t> </a:t>
                      </a:r>
                      <a:r>
                        <a:rPr lang="en-US" sz="1800" dirty="0" err="1">
                          <a:effectLst/>
                        </a:rPr>
                        <a:t>dép</a:t>
                      </a:r>
                      <a:r>
                        <a:rPr lang="en-US" sz="1800" dirty="0">
                          <a:effectLst/>
                        </a:rPr>
                        <a:t> </a:t>
                      </a:r>
                      <a:r>
                        <a:rPr lang="en-US" sz="1800" dirty="0" err="1">
                          <a:effectLst/>
                        </a:rPr>
                        <a:t>đặt</a:t>
                      </a:r>
                      <a:r>
                        <a:rPr lang="en-US" sz="1800" dirty="0">
                          <a:effectLst/>
                        </a:rPr>
                        <a:t> </a:t>
                      </a:r>
                      <a:r>
                        <a:rPr lang="en-US" sz="1800" dirty="0" err="1">
                          <a:effectLst/>
                        </a:rPr>
                        <a:t>trên</a:t>
                      </a:r>
                      <a:r>
                        <a:rPr lang="en-US" sz="1800" dirty="0">
                          <a:effectLst/>
                        </a:rPr>
                        <a:t> </a:t>
                      </a:r>
                      <a:r>
                        <a:rPr lang="en-US" sz="1800" dirty="0" err="1">
                          <a:effectLst/>
                        </a:rPr>
                        <a:t>xương</a:t>
                      </a:r>
                      <a:r>
                        <a:rPr lang="en-US" sz="1800" dirty="0">
                          <a:effectLst/>
                        </a:rPr>
                        <a:t> </a:t>
                      </a:r>
                      <a:r>
                        <a:rPr lang="en-US" sz="1800" dirty="0" err="1">
                          <a:effectLst/>
                        </a:rPr>
                        <a:t>gót</a:t>
                      </a:r>
                      <a:r>
                        <a:rPr lang="en-US" sz="1800" dirty="0">
                          <a:effectLst/>
                        </a:rPr>
                        <a:t> </a:t>
                      </a:r>
                      <a:r>
                        <a:rPr lang="en-US" sz="1800" dirty="0" err="1">
                          <a:effectLst/>
                        </a:rPr>
                        <a:t>thông</a:t>
                      </a:r>
                      <a:r>
                        <a:rPr lang="en-US" sz="1800" dirty="0">
                          <a:effectLst/>
                        </a:rPr>
                        <a:t> qua </a:t>
                      </a:r>
                      <a:r>
                        <a:rPr lang="en-US" sz="1800" dirty="0" err="1">
                          <a:effectLst/>
                        </a:rPr>
                        <a:t>gân</a:t>
                      </a:r>
                      <a:r>
                        <a:rPr lang="en-US" sz="1800" dirty="0">
                          <a:effectLst/>
                        </a:rPr>
                        <a:t> Achilles</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thể</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4241012606"/>
                  </a:ext>
                </a:extLst>
              </a:tr>
            </a:tbl>
          </a:graphicData>
        </a:graphic>
      </p:graphicFrame>
    </p:spTree>
    <p:extLst>
      <p:ext uri="{BB962C8B-B14F-4D97-AF65-F5344CB8AC3E}">
        <p14:creationId xmlns:p14="http://schemas.microsoft.com/office/powerpoint/2010/main" val="25574476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6" presetClass="entr" presetSubtype="16"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i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5" name="Picture 10">
            <a:extLst>
              <a:ext uri="{FF2B5EF4-FFF2-40B4-BE49-F238E27FC236}">
                <a16:creationId xmlns:a16="http://schemas.microsoft.com/office/drawing/2014/main" id="{A7CF854A-0091-40EF-B2AD-0DD7C8DB61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28448" y="949886"/>
            <a:ext cx="6205577" cy="3401942"/>
          </a:xfrm>
          <a:prstGeom prst="rect">
            <a:avLst/>
          </a:prstGeom>
        </p:spPr>
      </p:pic>
      <p:sp>
        <p:nvSpPr>
          <p:cNvPr id="557" name="Google Shape;557;p49"/>
          <p:cNvSpPr/>
          <p:nvPr/>
        </p:nvSpPr>
        <p:spPr>
          <a:xfrm>
            <a:off x="261189" y="8784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839592" y="421709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 name="Picture 6">
            <a:extLst>
              <a:ext uri="{FF2B5EF4-FFF2-40B4-BE49-F238E27FC236}">
                <a16:creationId xmlns:a16="http://schemas.microsoft.com/office/drawing/2014/main" id="{4CA2D33D-ACE7-4EC5-A806-E1BFE25346A2}"/>
              </a:ext>
            </a:extLst>
          </p:cNvPr>
          <p:cNvPicPr>
            <a:picLocks noChangeAspect="1"/>
          </p:cNvPicPr>
          <p:nvPr/>
        </p:nvPicPr>
        <p:blipFill>
          <a:blip r:embed="rId5"/>
          <a:srcRect/>
          <a:stretch>
            <a:fillRect/>
          </a:stretch>
        </p:blipFill>
        <p:spPr>
          <a:xfrm>
            <a:off x="629056" y="468001"/>
            <a:ext cx="1398784" cy="1716300"/>
          </a:xfrm>
          <a:prstGeom prst="rect">
            <a:avLst/>
          </a:prstGeom>
        </p:spPr>
      </p:pic>
      <p:sp>
        <p:nvSpPr>
          <p:cNvPr id="57" name="TextBox 56">
            <a:extLst>
              <a:ext uri="{FF2B5EF4-FFF2-40B4-BE49-F238E27FC236}">
                <a16:creationId xmlns:a16="http://schemas.microsoft.com/office/drawing/2014/main" id="{8BED6528-5943-40E2-AC01-F260D6CC63F7}"/>
              </a:ext>
            </a:extLst>
          </p:cNvPr>
          <p:cNvSpPr txBox="1"/>
          <p:nvPr/>
        </p:nvSpPr>
        <p:spPr>
          <a:xfrm>
            <a:off x="1709610" y="1489402"/>
            <a:ext cx="5459046" cy="2164695"/>
          </a:xfrm>
          <a:prstGeom prst="rect">
            <a:avLst/>
          </a:prstGeom>
          <a:noFill/>
        </p:spPr>
        <p:txBody>
          <a:bodyPr wrap="square">
            <a:spAutoFit/>
          </a:bodyPr>
          <a:lstStyle/>
          <a:p>
            <a:pPr algn="ctr">
              <a:lnSpc>
                <a:spcPct val="150000"/>
              </a:lnSpc>
            </a:pPr>
            <a:r>
              <a:rPr lang="en-US" sz="2000" b="1" u="sng" dirty="0" err="1">
                <a:effectLst/>
                <a:latin typeface="+mn-lt"/>
                <a:ea typeface="Times New Roman" panose="02020603050405020304" pitchFamily="18" charset="0"/>
              </a:rPr>
              <a:t>Kết</a:t>
            </a:r>
            <a:r>
              <a:rPr lang="en-US" sz="2000" b="1" u="sng" dirty="0">
                <a:effectLst/>
                <a:latin typeface="+mn-lt"/>
                <a:ea typeface="Times New Roman" panose="02020603050405020304" pitchFamily="18" charset="0"/>
              </a:rPr>
              <a:t> </a:t>
            </a:r>
            <a:r>
              <a:rPr lang="en-US" sz="2000" b="1" u="sng" dirty="0" err="1">
                <a:effectLst/>
                <a:latin typeface="+mn-lt"/>
                <a:ea typeface="Times New Roman" panose="02020603050405020304" pitchFamily="18" charset="0"/>
              </a:rPr>
              <a:t>luận</a:t>
            </a:r>
            <a:endParaRPr lang="en-US" sz="2000" u="sng" dirty="0">
              <a:effectLst/>
              <a:latin typeface="+mn-lt"/>
              <a:ea typeface="Calibri" panose="020F0502020204030204" pitchFamily="34" charset="0"/>
            </a:endParaRPr>
          </a:p>
          <a:p>
            <a:pPr algn="just">
              <a:lnSpc>
                <a:spcPct val="150000"/>
              </a:lnSpc>
            </a:pP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xếp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trúc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Nhờ</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dãn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cùng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latin typeface="+mn-lt"/>
            </a:endParaRPr>
          </a:p>
        </p:txBody>
      </p:sp>
      <p:sp>
        <p:nvSpPr>
          <p:cNvPr id="59" name="Freeform 7">
            <a:extLst>
              <a:ext uri="{FF2B5EF4-FFF2-40B4-BE49-F238E27FC236}">
                <a16:creationId xmlns:a16="http://schemas.microsoft.com/office/drawing/2014/main" id="{C13C7566-4801-4659-89AD-4F985C7C6238}"/>
              </a:ext>
            </a:extLst>
          </p:cNvPr>
          <p:cNvSpPr/>
          <p:nvPr/>
        </p:nvSpPr>
        <p:spPr>
          <a:xfrm>
            <a:off x="7635787" y="2184301"/>
            <a:ext cx="1398954" cy="1616727"/>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03268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a:solidFill>
            <a:srgbClr val="D1E0FD"/>
          </a:solidFill>
        </p:grpSpPr>
        <p:sp>
          <p:nvSpPr>
            <p:cNvPr id="388" name="Google Shape;388;p43"/>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03</a:t>
            </a:r>
            <a:endParaRPr b="1" dirty="0">
              <a:latin typeface="+mn-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8009226" y="719997"/>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3"/>
          <p:cNvSpPr/>
          <p:nvPr/>
        </p:nvSpPr>
        <p:spPr>
          <a:xfrm flipH="1">
            <a:off x="4028824" y="394864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B8A18B0-E79E-4C9B-A2C0-F49BCAD4EF8E}"/>
              </a:ext>
            </a:extLst>
          </p:cNvPr>
          <p:cNvSpPr txBox="1"/>
          <p:nvPr/>
        </p:nvSpPr>
        <p:spPr>
          <a:xfrm>
            <a:off x="896055" y="2654626"/>
            <a:ext cx="4976120" cy="739754"/>
          </a:xfrm>
          <a:prstGeom prst="rect">
            <a:avLst/>
          </a:prstGeom>
          <a:noFill/>
        </p:spPr>
        <p:txBody>
          <a:bodyPr wrap="square">
            <a:spAutoFit/>
          </a:bodyPr>
          <a:lstStyle/>
          <a:p>
            <a:pPr algn="just">
              <a:lnSpc>
                <a:spcPct val="150000"/>
              </a:lnSpc>
              <a:spcAft>
                <a:spcPts val="800"/>
              </a:spcAft>
            </a:pPr>
            <a:r>
              <a:rPr lang="en-US" sz="3200" b="1" dirty="0">
                <a:effectLst/>
                <a:latin typeface="+mj-lt"/>
                <a:ea typeface="Times New Roman" panose="02020603050405020304" pitchFamily="18" charset="0"/>
              </a:rPr>
              <a:t>BẢO VỆ HỆ VẬN ĐỘNG</a:t>
            </a:r>
            <a:endParaRPr lang="en-US" sz="3200" dirty="0">
              <a:effectLst/>
              <a:latin typeface="+mj-lt"/>
              <a:ea typeface="Calibri" panose="020F0502020204030204" pitchFamily="34" charset="0"/>
            </a:endParaRPr>
          </a:p>
        </p:txBody>
      </p:sp>
      <p:sp>
        <p:nvSpPr>
          <p:cNvPr id="22" name="Freeform 6">
            <a:extLst>
              <a:ext uri="{FF2B5EF4-FFF2-40B4-BE49-F238E27FC236}">
                <a16:creationId xmlns:a16="http://schemas.microsoft.com/office/drawing/2014/main" id="{BB7ACD3C-AA42-4C34-9383-0F6C18E3344F}"/>
              </a:ext>
            </a:extLst>
          </p:cNvPr>
          <p:cNvSpPr/>
          <p:nvPr/>
        </p:nvSpPr>
        <p:spPr>
          <a:xfrm>
            <a:off x="5801036" y="2218506"/>
            <a:ext cx="3106065" cy="2119890"/>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3" name="Google Shape;374;p42">
            <a:extLst>
              <a:ext uri="{FF2B5EF4-FFF2-40B4-BE49-F238E27FC236}">
                <a16:creationId xmlns:a16="http://schemas.microsoft.com/office/drawing/2014/main" id="{EE717EBC-7BF5-4DE7-8481-B4421E5CB299}"/>
              </a:ext>
            </a:extLst>
          </p:cNvPr>
          <p:cNvGrpSpPr/>
          <p:nvPr/>
        </p:nvGrpSpPr>
        <p:grpSpPr>
          <a:xfrm rot="-1594179">
            <a:off x="384419" y="681587"/>
            <a:ext cx="1507658" cy="1362119"/>
            <a:chOff x="7008444" y="797512"/>
            <a:chExt cx="1351410" cy="1220954"/>
          </a:xfrm>
        </p:grpSpPr>
        <p:sp>
          <p:nvSpPr>
            <p:cNvPr id="24" name="Google Shape;375;p42">
              <a:extLst>
                <a:ext uri="{FF2B5EF4-FFF2-40B4-BE49-F238E27FC236}">
                  <a16:creationId xmlns:a16="http://schemas.microsoft.com/office/drawing/2014/main" id="{A2C2B50B-6E63-4DE6-A649-9B16F35266AC}"/>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6;p42">
              <a:extLst>
                <a:ext uri="{FF2B5EF4-FFF2-40B4-BE49-F238E27FC236}">
                  <a16:creationId xmlns:a16="http://schemas.microsoft.com/office/drawing/2014/main" id="{11551B34-A455-444A-A85C-37DE7D879BDD}"/>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3525785"/>
      </p:ext>
    </p:extLst>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7" name="Google Shape;9974;p60">
            <a:extLst>
              <a:ext uri="{FF2B5EF4-FFF2-40B4-BE49-F238E27FC236}">
                <a16:creationId xmlns:a16="http://schemas.microsoft.com/office/drawing/2014/main" id="{A4095E2D-EA47-4AC3-B82B-299C846FC0F4}"/>
              </a:ext>
            </a:extLst>
          </p:cNvPr>
          <p:cNvGrpSpPr/>
          <p:nvPr/>
        </p:nvGrpSpPr>
        <p:grpSpPr>
          <a:xfrm>
            <a:off x="4376582" y="875887"/>
            <a:ext cx="4478828" cy="3579644"/>
            <a:chOff x="1003232" y="1344811"/>
            <a:chExt cx="7137542" cy="3549567"/>
          </a:xfrm>
        </p:grpSpPr>
        <p:grpSp>
          <p:nvGrpSpPr>
            <p:cNvPr id="18" name="Google Shape;9975;p60">
              <a:extLst>
                <a:ext uri="{FF2B5EF4-FFF2-40B4-BE49-F238E27FC236}">
                  <a16:creationId xmlns:a16="http://schemas.microsoft.com/office/drawing/2014/main" id="{D992A717-BE20-4C7E-AB80-D17AF760EC59}"/>
                </a:ext>
              </a:extLst>
            </p:cNvPr>
            <p:cNvGrpSpPr/>
            <p:nvPr/>
          </p:nvGrpSpPr>
          <p:grpSpPr>
            <a:xfrm>
              <a:off x="1003232" y="1472057"/>
              <a:ext cx="7038958" cy="3422321"/>
              <a:chOff x="719998" y="1516275"/>
              <a:chExt cx="6794361" cy="3303398"/>
            </a:xfrm>
          </p:grpSpPr>
          <p:sp>
            <p:nvSpPr>
              <p:cNvPr id="22" name="Google Shape;9976;p60">
                <a:extLst>
                  <a:ext uri="{FF2B5EF4-FFF2-40B4-BE49-F238E27FC236}">
                    <a16:creationId xmlns:a16="http://schemas.microsoft.com/office/drawing/2014/main" id="{53DF37AC-6C14-46C9-84BF-39CB8EBEABE9}"/>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Google Shape;9977;p60">
                <a:extLst>
                  <a:ext uri="{FF2B5EF4-FFF2-40B4-BE49-F238E27FC236}">
                    <a16:creationId xmlns:a16="http://schemas.microsoft.com/office/drawing/2014/main" id="{F60D6EE8-E60A-4198-A2C4-2FCFE737CC58}"/>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oogle Shape;9978;p60">
              <a:extLst>
                <a:ext uri="{FF2B5EF4-FFF2-40B4-BE49-F238E27FC236}">
                  <a16:creationId xmlns:a16="http://schemas.microsoft.com/office/drawing/2014/main" id="{B7F841A1-92A5-4EBA-86D1-8E6CCA79A828}"/>
                </a:ext>
              </a:extLst>
            </p:cNvPr>
            <p:cNvGrpSpPr/>
            <p:nvPr/>
          </p:nvGrpSpPr>
          <p:grpSpPr>
            <a:xfrm>
              <a:off x="1136550" y="1344811"/>
              <a:ext cx="7004224" cy="3422313"/>
              <a:chOff x="819248" y="1421033"/>
              <a:chExt cx="6760834" cy="3303390"/>
            </a:xfrm>
          </p:grpSpPr>
          <p:sp>
            <p:nvSpPr>
              <p:cNvPr id="20" name="Google Shape;9979;p60">
                <a:extLst>
                  <a:ext uri="{FF2B5EF4-FFF2-40B4-BE49-F238E27FC236}">
                    <a16:creationId xmlns:a16="http://schemas.microsoft.com/office/drawing/2014/main" id="{D0F60592-5DAF-40FE-9B22-2CCE0C672D58}"/>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9980;p60">
                <a:extLst>
                  <a:ext uri="{FF2B5EF4-FFF2-40B4-BE49-F238E27FC236}">
                    <a16:creationId xmlns:a16="http://schemas.microsoft.com/office/drawing/2014/main" id="{91851C51-10A9-488F-94D8-31CE5E15DCA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14" name="Google Shape;414;p44"/>
          <p:cNvSpPr/>
          <p:nvPr/>
        </p:nvSpPr>
        <p:spPr>
          <a:xfrm>
            <a:off x="65032" y="5995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117562" y="91529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8855410" y="39021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1">
            <a:extLst>
              <a:ext uri="{FF2B5EF4-FFF2-40B4-BE49-F238E27FC236}">
                <a16:creationId xmlns:a16="http://schemas.microsoft.com/office/drawing/2014/main" id="{4428AEFB-FE27-471A-81CF-4765126412A4}"/>
              </a:ext>
            </a:extLst>
          </p:cNvPr>
          <p:cNvSpPr txBox="1"/>
          <p:nvPr/>
        </p:nvSpPr>
        <p:spPr>
          <a:xfrm>
            <a:off x="735692" y="368453"/>
            <a:ext cx="2859716" cy="1062022"/>
          </a:xfrm>
          <a:prstGeom prst="rect">
            <a:avLst/>
          </a:prstGeom>
        </p:spPr>
        <p:txBody>
          <a:bodyPr wrap="square" lIns="0" tIns="0" rIns="0" bIns="0" rtlCol="0" anchor="t">
            <a:spAutoFit/>
          </a:bodyPr>
          <a:lstStyle/>
          <a:p>
            <a:pPr algn="ctr">
              <a:lnSpc>
                <a:spcPct val="130000"/>
              </a:lnSpc>
              <a:spcBef>
                <a:spcPct val="0"/>
              </a:spcBef>
            </a:pPr>
            <a:r>
              <a:rPr lang="en-US" sz="2800" b="1" dirty="0">
                <a:solidFill>
                  <a:schemeClr val="tx2">
                    <a:lumMod val="50000"/>
                  </a:schemeClr>
                </a:solidFill>
                <a:latin typeface="Arial" panose="020B0604020202020204" pitchFamily="34" charset="0"/>
                <a:cs typeface="Arial" panose="020B0604020202020204" pitchFamily="34" charset="0"/>
              </a:rPr>
              <a:t>HOẠT ĐỘNG NHÓM</a:t>
            </a:r>
          </a:p>
        </p:txBody>
      </p:sp>
      <p:pic>
        <p:nvPicPr>
          <p:cNvPr id="16" name="Picture 21">
            <a:extLst>
              <a:ext uri="{FF2B5EF4-FFF2-40B4-BE49-F238E27FC236}">
                <a16:creationId xmlns:a16="http://schemas.microsoft.com/office/drawing/2014/main" id="{801C269D-B77F-49B1-BE2B-4FA5FBEAB464}"/>
              </a:ext>
            </a:extLst>
          </p:cNvPr>
          <p:cNvPicPr>
            <a:picLocks noChangeAspect="1"/>
          </p:cNvPicPr>
          <p:nvPr/>
        </p:nvPicPr>
        <p:blipFill>
          <a:blip r:embed="rId3"/>
          <a:srcRect/>
          <a:stretch>
            <a:fillRect/>
          </a:stretch>
        </p:blipFill>
        <p:spPr>
          <a:xfrm>
            <a:off x="212391" y="1506481"/>
            <a:ext cx="3906318" cy="2756413"/>
          </a:xfrm>
          <a:prstGeom prst="rect">
            <a:avLst/>
          </a:prstGeom>
        </p:spPr>
      </p:pic>
      <p:sp>
        <p:nvSpPr>
          <p:cNvPr id="25" name="TextBox 24">
            <a:extLst>
              <a:ext uri="{FF2B5EF4-FFF2-40B4-BE49-F238E27FC236}">
                <a16:creationId xmlns:a16="http://schemas.microsoft.com/office/drawing/2014/main" id="{0AF911C3-52AD-46E2-8E4F-41FAD2099402}"/>
              </a:ext>
            </a:extLst>
          </p:cNvPr>
          <p:cNvSpPr txBox="1"/>
          <p:nvPr/>
        </p:nvSpPr>
        <p:spPr>
          <a:xfrm>
            <a:off x="4651417" y="1406899"/>
            <a:ext cx="3936054" cy="2687915"/>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1:</a:t>
            </a:r>
            <a:r>
              <a:rPr lang="en-US" sz="1800" dirty="0">
                <a:effectLst/>
                <a:latin typeface="+mn-lt"/>
                <a:ea typeface="Times New Roman" panose="02020603050405020304" pitchFamily="18" charset="0"/>
              </a:rPr>
              <a:t> </a:t>
            </a:r>
            <a:r>
              <a:rPr lang="en-US" sz="1800" dirty="0" err="1" smtClean="0">
                <a:effectLst/>
                <a:latin typeface="+mn-lt"/>
                <a:ea typeface="Times New Roman" panose="02020603050405020304" pitchFamily="18" charset="0"/>
              </a:rPr>
              <a:t>Tìm</a:t>
            </a:r>
            <a:r>
              <a:rPr lang="en-US" sz="1800" dirty="0" smtClean="0">
                <a:effectLst/>
                <a:latin typeface="+mn-lt"/>
                <a:ea typeface="Times New Roman" panose="02020603050405020304" pitchFamily="18" charset="0"/>
              </a:rPr>
              <a:t> </a:t>
            </a:r>
            <a:r>
              <a:rPr lang="en-US" sz="1800" dirty="0" err="1" smtClean="0">
                <a:effectLst/>
                <a:latin typeface="+mn-lt"/>
                <a:ea typeface="Times New Roman" panose="02020603050405020304" pitchFamily="18" charset="0"/>
              </a:rPr>
              <a:t>hiểu</a:t>
            </a:r>
            <a:r>
              <a:rPr lang="en-US" sz="1800" dirty="0" smtClean="0">
                <a:effectLst/>
                <a:latin typeface="+mn-lt"/>
                <a:ea typeface="Times New Roman" panose="02020603050405020304" pitchFamily="18" charset="0"/>
              </a:rPr>
              <a:t> </a:t>
            </a:r>
            <a:r>
              <a:rPr lang="en-US" sz="1800" dirty="0" err="1" smtClean="0">
                <a:effectLst/>
                <a:latin typeface="+mn-lt"/>
                <a:ea typeface="Times New Roman" panose="02020603050405020304" pitchFamily="18" charset="0"/>
              </a:rPr>
              <a:t>vai</a:t>
            </a:r>
            <a:r>
              <a:rPr lang="en-US" sz="1800" dirty="0" smtClean="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khỏe</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2: </a:t>
            </a:r>
            <a:r>
              <a:rPr lang="en-US" sz="1800" dirty="0" err="1" smtClean="0">
                <a:effectLst/>
                <a:latin typeface="+mn-lt"/>
                <a:ea typeface="Times New Roman" panose="02020603050405020304" pitchFamily="18" charset="0"/>
              </a:rPr>
              <a:t>Tìm</a:t>
            </a:r>
            <a:r>
              <a:rPr lang="en-US" sz="1800" dirty="0" smtClean="0">
                <a:effectLst/>
                <a:latin typeface="+mn-lt"/>
                <a:ea typeface="Times New Roman" panose="02020603050405020304" pitchFamily="18" charset="0"/>
              </a:rPr>
              <a:t> </a:t>
            </a:r>
            <a:r>
              <a:rPr lang="en-US" sz="1800" dirty="0" err="1" smtClean="0">
                <a:effectLst/>
                <a:latin typeface="+mn-lt"/>
                <a:ea typeface="Times New Roman" panose="02020603050405020304" pitchFamily="18" charset="0"/>
              </a:rPr>
              <a:t>hiểu</a:t>
            </a:r>
            <a:r>
              <a:rPr lang="en-US" sz="1800" dirty="0" smtClean="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bệnh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phòng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39061453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running with text and words&#10;&#10;Description automatically generated">
            <a:extLst>
              <a:ext uri="{FF2B5EF4-FFF2-40B4-BE49-F238E27FC236}">
                <a16:creationId xmlns:a16="http://schemas.microsoft.com/office/drawing/2014/main" id="{671681D9-F726-4E07-BAE8-4F6CBD1D3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8844" y="340767"/>
            <a:ext cx="5405464" cy="4461965"/>
          </a:xfrm>
          <a:prstGeom prst="rect">
            <a:avLst/>
          </a:prstGeom>
        </p:spPr>
      </p:pic>
      <p:grpSp>
        <p:nvGrpSpPr>
          <p:cNvPr id="14" name="Group 13">
            <a:extLst>
              <a:ext uri="{FF2B5EF4-FFF2-40B4-BE49-F238E27FC236}">
                <a16:creationId xmlns:a16="http://schemas.microsoft.com/office/drawing/2014/main" id="{EDC34FAC-A1E8-4FCD-93C2-839718C99B15}"/>
              </a:ext>
            </a:extLst>
          </p:cNvPr>
          <p:cNvGrpSpPr/>
          <p:nvPr/>
        </p:nvGrpSpPr>
        <p:grpSpPr>
          <a:xfrm>
            <a:off x="5744309" y="602512"/>
            <a:ext cx="3158250" cy="1601972"/>
            <a:chOff x="5936348" y="601784"/>
            <a:chExt cx="2969846" cy="2375876"/>
          </a:xfrm>
        </p:grpSpPr>
        <p:sp>
          <p:nvSpPr>
            <p:cNvPr id="13" name="Oval 12">
              <a:extLst>
                <a:ext uri="{FF2B5EF4-FFF2-40B4-BE49-F238E27FC236}">
                  <a16:creationId xmlns:a16="http://schemas.microsoft.com/office/drawing/2014/main" id="{F475AAF4-DFF0-4ABD-8CB9-EE22486F9BA2}"/>
                </a:ext>
              </a:extLst>
            </p:cNvPr>
            <p:cNvSpPr/>
            <p:nvPr/>
          </p:nvSpPr>
          <p:spPr>
            <a:xfrm>
              <a:off x="5936348" y="601784"/>
              <a:ext cx="2969846" cy="2375876"/>
            </a:xfrm>
            <a:prstGeom prst="ellipse">
              <a:avLst/>
            </a:prstGeom>
            <a:solidFill>
              <a:srgbClr val="F8FDA9"/>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6F6E83-B0B4-4B8C-9EC4-801DE92AF604}"/>
                </a:ext>
              </a:extLst>
            </p:cNvPr>
            <p:cNvSpPr txBox="1"/>
            <p:nvPr/>
          </p:nvSpPr>
          <p:spPr>
            <a:xfrm>
              <a:off x="6116314" y="807429"/>
              <a:ext cx="2609913" cy="1964584"/>
            </a:xfrm>
            <a:prstGeom prst="rect">
              <a:avLst/>
            </a:prstGeom>
            <a:noFill/>
          </p:spPr>
          <p:txBody>
            <a:bodyPr wrap="square">
              <a:spAutoFit/>
            </a:bodyPr>
            <a:lstStyle/>
            <a:p>
              <a:pPr algn="ctr">
                <a:lnSpc>
                  <a:spcPct val="150000"/>
                </a:lnSpc>
                <a:spcAft>
                  <a:spcPts val="800"/>
                </a:spcAft>
              </a:pPr>
              <a:r>
                <a:rPr lang="en-US" sz="1600" b="1" dirty="0" err="1">
                  <a:effectLst/>
                  <a:latin typeface="+mn-lt"/>
                  <a:ea typeface="Times New Roman" panose="02020603050405020304" pitchFamily="18" charset="0"/>
                </a:rPr>
                <a:t>Vai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trò</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của</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thể</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dục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thể</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thao</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với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sức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khỏe</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và</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hệ</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vận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động</a:t>
              </a:r>
              <a:endParaRPr lang="en-US" sz="1600" dirty="0">
                <a:effectLst/>
                <a:latin typeface="+mn-lt"/>
                <a:ea typeface="Calibri" panose="020F0502020204030204" pitchFamily="34" charset="0"/>
              </a:endParaRPr>
            </a:p>
          </p:txBody>
        </p:sp>
      </p:grpSp>
      <p:sp>
        <p:nvSpPr>
          <p:cNvPr id="15" name="Google Shape;360;p41">
            <a:extLst>
              <a:ext uri="{FF2B5EF4-FFF2-40B4-BE49-F238E27FC236}">
                <a16:creationId xmlns:a16="http://schemas.microsoft.com/office/drawing/2014/main" id="{63E0E952-DD8C-4495-AD4E-88AA78BCDD49}"/>
              </a:ext>
            </a:extLst>
          </p:cNvPr>
          <p:cNvSpPr/>
          <p:nvPr/>
        </p:nvSpPr>
        <p:spPr>
          <a:xfrm rot="3599845" flipH="1">
            <a:off x="7402939" y="37840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6759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87" name="Google Shape;487;p47"/>
          <p:cNvSpPr/>
          <p:nvPr/>
        </p:nvSpPr>
        <p:spPr>
          <a:xfrm flipH="1">
            <a:off x="7822878" y="418385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57292" y="42944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90803" y="97645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5612150" y="41627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3893225" y="1076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2" name="Google Shape;492;p47"/>
          <p:cNvGrpSpPr/>
          <p:nvPr/>
        </p:nvGrpSpPr>
        <p:grpSpPr>
          <a:xfrm>
            <a:off x="491400" y="748377"/>
            <a:ext cx="457200" cy="457200"/>
            <a:chOff x="1989650" y="1892250"/>
            <a:chExt cx="457200" cy="457200"/>
          </a:xfrm>
        </p:grpSpPr>
        <p:sp>
          <p:nvSpPr>
            <p:cNvPr id="493" name="Google Shape;493;p47"/>
            <p:cNvSpPr/>
            <p:nvPr/>
          </p:nvSpPr>
          <p:spPr>
            <a:xfrm>
              <a:off x="1989650" y="1892250"/>
              <a:ext cx="457200" cy="457200"/>
            </a:xfrm>
            <a:prstGeom prst="star8">
              <a:avLst>
                <a:gd name="adj" fmla="val 21561"/>
              </a:avLst>
            </a:prstGeom>
            <a:solidFill>
              <a:schemeClr val="accent2"/>
            </a:solidFill>
            <a:ln w="114300" cap="flat" cmpd="sng">
              <a:solidFill>
                <a:schemeClr val="accent2"/>
              </a:solidFill>
              <a:prstDash val="solid"/>
              <a:round/>
              <a:headEnd type="none" w="sm" len="sm"/>
              <a:tailEnd type="none" w="sm" len="sm"/>
            </a:ln>
            <a:effectLst>
              <a:outerShdw dist="28575" dir="24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47"/>
            <p:cNvSpPr/>
            <p:nvPr/>
          </p:nvSpPr>
          <p:spPr>
            <a:xfrm>
              <a:off x="1989650" y="1892250"/>
              <a:ext cx="457200" cy="457200"/>
            </a:xfrm>
            <a:prstGeom prst="star8">
              <a:avLst>
                <a:gd name="adj" fmla="val 2465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roup 16">
            <a:extLst>
              <a:ext uri="{FF2B5EF4-FFF2-40B4-BE49-F238E27FC236}">
                <a16:creationId xmlns:a16="http://schemas.microsoft.com/office/drawing/2014/main" id="{A2636B46-5574-46DA-8227-BCBCD55D19AB}"/>
              </a:ext>
            </a:extLst>
          </p:cNvPr>
          <p:cNvGrpSpPr/>
          <p:nvPr/>
        </p:nvGrpSpPr>
        <p:grpSpPr>
          <a:xfrm>
            <a:off x="2392572" y="976458"/>
            <a:ext cx="6974328" cy="3851936"/>
            <a:chOff x="2101225" y="1512609"/>
            <a:chExt cx="6974328" cy="3851936"/>
          </a:xfrm>
        </p:grpSpPr>
        <p:pic>
          <p:nvPicPr>
            <p:cNvPr id="44" name="Picture 7">
              <a:extLst>
                <a:ext uri="{FF2B5EF4-FFF2-40B4-BE49-F238E27FC236}">
                  <a16:creationId xmlns:a16="http://schemas.microsoft.com/office/drawing/2014/main" id="{FCDE2FCE-25A0-4063-AE5B-429B25CCF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01225" y="1512609"/>
              <a:ext cx="6974328" cy="3851936"/>
            </a:xfrm>
            <a:prstGeom prst="rect">
              <a:avLst/>
            </a:prstGeom>
          </p:spPr>
        </p:pic>
        <p:sp>
          <p:nvSpPr>
            <p:cNvPr id="46" name="TextBox 45">
              <a:extLst>
                <a:ext uri="{FF2B5EF4-FFF2-40B4-BE49-F238E27FC236}">
                  <a16:creationId xmlns:a16="http://schemas.microsoft.com/office/drawing/2014/main" id="{A9E137F6-3251-46A0-B128-4A610B08CBA9}"/>
                </a:ext>
              </a:extLst>
            </p:cNvPr>
            <p:cNvSpPr txBox="1"/>
            <p:nvPr/>
          </p:nvSpPr>
          <p:spPr>
            <a:xfrm>
              <a:off x="3365281" y="1851697"/>
              <a:ext cx="4446216" cy="2534027"/>
            </a:xfrm>
            <a:prstGeom prst="rect">
              <a:avLst/>
            </a:prstGeom>
            <a:noFill/>
          </p:spPr>
          <p:txBody>
            <a:bodyPr wrap="square">
              <a:spAutoFit/>
            </a:bodyPr>
            <a:lstStyle/>
            <a:p>
              <a:pPr algn="just" rtl="0">
                <a:lnSpc>
                  <a:spcPct val="150000"/>
                </a:lnSpc>
                <a:spcBef>
                  <a:spcPts val="0"/>
                </a:spcBef>
                <a:spcAft>
                  <a:spcPts val="500"/>
                </a:spcAft>
              </a:pPr>
              <a:r>
                <a:rPr lang="vi-VN" sz="1800" b="1" i="1" u="none" strike="noStrike" dirty="0">
                  <a:solidFill>
                    <a:schemeClr val="tx1"/>
                  </a:solidFill>
                  <a:effectLst/>
                  <a:latin typeface="+mn-lt"/>
                </a:rPr>
                <a:t>Khi luyện tập cần lưu ý: </a:t>
              </a:r>
              <a:r>
                <a:rPr lang="vi-VN" sz="1800" b="0" i="0" u="none" strike="noStrike" dirty="0">
                  <a:solidFill>
                    <a:schemeClr val="tx1"/>
                  </a:solidFill>
                  <a:effectLst/>
                  <a:latin typeface="+mn-lt"/>
                </a:rPr>
                <a:t>mức độ và thời gian luyện tập tăng dần, đảm bảo sự thích ứng của cơ thể; cần khởi động kĩ và đúng cách trước khi luyện tập để phòng tránh chấn thương; trang phục phù hợp; bổ sung nước hợp lí khi luyện tập.</a:t>
              </a:r>
              <a:endParaRPr lang="vi-VN" sz="1800" b="0" dirty="0">
                <a:solidFill>
                  <a:schemeClr val="tx1"/>
                </a:solidFill>
                <a:effectLst/>
                <a:latin typeface="+mn-lt"/>
              </a:endParaRPr>
            </a:p>
          </p:txBody>
        </p:sp>
      </p:grpSp>
      <p:sp>
        <p:nvSpPr>
          <p:cNvPr id="47" name="Freeform 5">
            <a:extLst>
              <a:ext uri="{FF2B5EF4-FFF2-40B4-BE49-F238E27FC236}">
                <a16:creationId xmlns:a16="http://schemas.microsoft.com/office/drawing/2014/main" id="{F4607D33-B231-4718-8F58-F5036591E9EB}"/>
              </a:ext>
            </a:extLst>
          </p:cNvPr>
          <p:cNvSpPr/>
          <p:nvPr/>
        </p:nvSpPr>
        <p:spPr>
          <a:xfrm>
            <a:off x="126339" y="1774092"/>
            <a:ext cx="2765353" cy="3348226"/>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Rectangle 2"/>
          <p:cNvSpPr/>
          <p:nvPr/>
        </p:nvSpPr>
        <p:spPr>
          <a:xfrm>
            <a:off x="1260929" y="607126"/>
            <a:ext cx="3172663" cy="369332"/>
          </a:xfrm>
          <a:prstGeom prst="rect">
            <a:avLst/>
          </a:prstGeom>
        </p:spPr>
        <p:txBody>
          <a:bodyPr wrap="none">
            <a:spAutoFit/>
          </a:bodyPr>
          <a:lstStyle/>
          <a:p>
            <a:r>
              <a:rPr lang="vi-VN" sz="1800" b="1" i="1" dirty="0">
                <a:solidFill>
                  <a:schemeClr val="tx1"/>
                </a:solidFill>
              </a:rPr>
              <a:t>Khi luyện tập </a:t>
            </a:r>
            <a:r>
              <a:rPr lang="vi-VN" sz="1800" b="1" i="1" dirty="0" smtClean="0">
                <a:solidFill>
                  <a:schemeClr val="tx1"/>
                </a:solidFill>
              </a:rPr>
              <a:t>cần</a:t>
            </a:r>
            <a:r>
              <a:rPr lang="en-US" sz="1800" b="1" i="1" dirty="0" smtClean="0">
                <a:solidFill>
                  <a:schemeClr val="tx1"/>
                </a:solidFill>
              </a:rPr>
              <a:t> </a:t>
            </a:r>
            <a:r>
              <a:rPr lang="en-US" sz="1800" b="1" i="1" dirty="0" err="1" smtClean="0">
                <a:solidFill>
                  <a:schemeClr val="tx1"/>
                </a:solidFill>
              </a:rPr>
              <a:t>chú</a:t>
            </a:r>
            <a:r>
              <a:rPr lang="en-US" sz="1800" b="1" i="1" dirty="0" smtClean="0">
                <a:solidFill>
                  <a:schemeClr val="tx1"/>
                </a:solidFill>
              </a:rPr>
              <a:t> ý </a:t>
            </a:r>
            <a:r>
              <a:rPr lang="en-US" sz="1800" b="1" i="1" dirty="0" err="1" smtClean="0">
                <a:solidFill>
                  <a:schemeClr val="tx1"/>
                </a:solidFill>
              </a:rPr>
              <a:t>gì</a:t>
            </a:r>
            <a:r>
              <a:rPr lang="en-US" sz="1800" b="1" i="1" dirty="0" smtClean="0">
                <a:solidFill>
                  <a:schemeClr val="tx1"/>
                </a:solidFill>
              </a:rPr>
              <a:t>?</a:t>
            </a:r>
            <a:endParaRPr lang="en-US" sz="1800" dirty="0"/>
          </a:p>
        </p:txBody>
      </p:sp>
    </p:spTree>
    <p:extLst>
      <p:ext uri="{BB962C8B-B14F-4D97-AF65-F5344CB8AC3E}">
        <p14:creationId xmlns:p14="http://schemas.microsoft.com/office/powerpoint/2010/main" val="18360342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2682687" y="46529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635425" y="7224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27;p40">
            <a:extLst>
              <a:ext uri="{FF2B5EF4-FFF2-40B4-BE49-F238E27FC236}">
                <a16:creationId xmlns:a16="http://schemas.microsoft.com/office/drawing/2014/main" id="{CF954945-DD62-4854-A437-E5B920322C78}"/>
              </a:ext>
            </a:extLst>
          </p:cNvPr>
          <p:cNvSpPr/>
          <p:nvPr/>
        </p:nvSpPr>
        <p:spPr>
          <a:xfrm>
            <a:off x="7082855" y="42654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roup 62">
            <a:extLst>
              <a:ext uri="{FF2B5EF4-FFF2-40B4-BE49-F238E27FC236}">
                <a16:creationId xmlns:a16="http://schemas.microsoft.com/office/drawing/2014/main" id="{D9010080-B0BB-40F1-96B8-398EC93AEE86}"/>
              </a:ext>
            </a:extLst>
          </p:cNvPr>
          <p:cNvGrpSpPr/>
          <p:nvPr/>
        </p:nvGrpSpPr>
        <p:grpSpPr>
          <a:xfrm>
            <a:off x="1403199" y="784495"/>
            <a:ext cx="6524053" cy="3240505"/>
            <a:chOff x="-2095578" y="5128046"/>
            <a:chExt cx="8172744" cy="3525776"/>
          </a:xfrm>
          <a:solidFill>
            <a:schemeClr val="accent5">
              <a:lumMod val="60000"/>
              <a:lumOff val="40000"/>
            </a:schemeClr>
          </a:solidFill>
        </p:grpSpPr>
        <p:grpSp>
          <p:nvGrpSpPr>
            <p:cNvPr id="64" name="Google Shape;1604;p37">
              <a:extLst>
                <a:ext uri="{FF2B5EF4-FFF2-40B4-BE49-F238E27FC236}">
                  <a16:creationId xmlns:a16="http://schemas.microsoft.com/office/drawing/2014/main" id="{08EC46FB-CAEF-43B3-9501-1C027645EFFC}"/>
                </a:ext>
              </a:extLst>
            </p:cNvPr>
            <p:cNvGrpSpPr/>
            <p:nvPr/>
          </p:nvGrpSpPr>
          <p:grpSpPr>
            <a:xfrm>
              <a:off x="-2095578" y="5128046"/>
              <a:ext cx="8172744" cy="3525776"/>
              <a:chOff x="2244650" y="589875"/>
              <a:chExt cx="2753525" cy="1155450"/>
            </a:xfrm>
            <a:grpFill/>
          </p:grpSpPr>
          <p:sp>
            <p:nvSpPr>
              <p:cNvPr id="66" name="Google Shape;1605;p37">
                <a:extLst>
                  <a:ext uri="{FF2B5EF4-FFF2-40B4-BE49-F238E27FC236}">
                    <a16:creationId xmlns:a16="http://schemas.microsoft.com/office/drawing/2014/main" id="{8A8DED39-7A2A-41A0-B221-50D4A56ED996}"/>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1606;p37">
                <a:extLst>
                  <a:ext uri="{FF2B5EF4-FFF2-40B4-BE49-F238E27FC236}">
                    <a16:creationId xmlns:a16="http://schemas.microsoft.com/office/drawing/2014/main" id="{5A3DAB7B-66CD-4782-922E-3CEE223BFE12}"/>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1607;p37">
                <a:extLst>
                  <a:ext uri="{FF2B5EF4-FFF2-40B4-BE49-F238E27FC236}">
                    <a16:creationId xmlns:a16="http://schemas.microsoft.com/office/drawing/2014/main" id="{DE843246-A848-4164-9EE9-739448C18D8E}"/>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9" name="Google Shape;1608;p37">
                <a:extLst>
                  <a:ext uri="{FF2B5EF4-FFF2-40B4-BE49-F238E27FC236}">
                    <a16:creationId xmlns:a16="http://schemas.microsoft.com/office/drawing/2014/main" id="{9DB9E8C3-F25C-4423-854A-196E3314165F}"/>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1609;p37">
                <a:extLst>
                  <a:ext uri="{FF2B5EF4-FFF2-40B4-BE49-F238E27FC236}">
                    <a16:creationId xmlns:a16="http://schemas.microsoft.com/office/drawing/2014/main" id="{ACD280FC-4172-4E20-B753-602CD3DBBE9A}"/>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1610;p37">
                <a:extLst>
                  <a:ext uri="{FF2B5EF4-FFF2-40B4-BE49-F238E27FC236}">
                    <a16:creationId xmlns:a16="http://schemas.microsoft.com/office/drawing/2014/main" id="{21671BCE-B0B1-4186-9CF2-B7E141CB64AE}"/>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1611;p37">
                <a:extLst>
                  <a:ext uri="{FF2B5EF4-FFF2-40B4-BE49-F238E27FC236}">
                    <a16:creationId xmlns:a16="http://schemas.microsoft.com/office/drawing/2014/main" id="{6D67CE53-3A05-48BE-ADA6-7E4FC7A03933}"/>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1612;p37">
                <a:extLst>
                  <a:ext uri="{FF2B5EF4-FFF2-40B4-BE49-F238E27FC236}">
                    <a16:creationId xmlns:a16="http://schemas.microsoft.com/office/drawing/2014/main" id="{741C5AA8-3D7A-4EDA-A775-BCA4067FF065}"/>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1613;p37">
                <a:extLst>
                  <a:ext uri="{FF2B5EF4-FFF2-40B4-BE49-F238E27FC236}">
                    <a16:creationId xmlns:a16="http://schemas.microsoft.com/office/drawing/2014/main" id="{26206975-1B98-4A02-9BE8-B680A8989E04}"/>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1614;p37">
                <a:extLst>
                  <a:ext uri="{FF2B5EF4-FFF2-40B4-BE49-F238E27FC236}">
                    <a16:creationId xmlns:a16="http://schemas.microsoft.com/office/drawing/2014/main" id="{C91BACD5-A948-416B-8631-E39870289FA2}"/>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1615;p37">
                <a:extLst>
                  <a:ext uri="{FF2B5EF4-FFF2-40B4-BE49-F238E27FC236}">
                    <a16:creationId xmlns:a16="http://schemas.microsoft.com/office/drawing/2014/main" id="{C3334E90-16C1-4362-925B-48CA7F69AFF7}"/>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1616;p37">
                <a:extLst>
                  <a:ext uri="{FF2B5EF4-FFF2-40B4-BE49-F238E27FC236}">
                    <a16:creationId xmlns:a16="http://schemas.microsoft.com/office/drawing/2014/main" id="{D1D56AAE-0403-4F23-8688-A8E8F74F827C}"/>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1617;p37">
                <a:extLst>
                  <a:ext uri="{FF2B5EF4-FFF2-40B4-BE49-F238E27FC236}">
                    <a16:creationId xmlns:a16="http://schemas.microsoft.com/office/drawing/2014/main" id="{94B89381-77B1-425E-A56E-E793697027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1618;p37">
                <a:extLst>
                  <a:ext uri="{FF2B5EF4-FFF2-40B4-BE49-F238E27FC236}">
                    <a16:creationId xmlns:a16="http://schemas.microsoft.com/office/drawing/2014/main" id="{6DE2FB43-B3CD-4859-8E65-23820EEA319C}"/>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Google Shape;1619;p37">
              <a:extLst>
                <a:ext uri="{FF2B5EF4-FFF2-40B4-BE49-F238E27FC236}">
                  <a16:creationId xmlns:a16="http://schemas.microsoft.com/office/drawing/2014/main" id="{67742438-207C-49C9-BD17-D4B916A13CA7}"/>
                </a:ext>
              </a:extLst>
            </p:cNvPr>
            <p:cNvSpPr/>
            <p:nvPr/>
          </p:nvSpPr>
          <p:spPr>
            <a:xfrm>
              <a:off x="-1838529" y="5346406"/>
              <a:ext cx="7783411" cy="3042409"/>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grpFill/>
            <a:ln>
              <a:solidFill>
                <a:schemeClr val="bg2">
                  <a:lumMod val="20000"/>
                  <a:lumOff val="8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ECE1">
                    <a:lumMod val="75000"/>
                  </a:srgbClr>
                </a:solidFill>
                <a:effectLst/>
                <a:uLnTx/>
                <a:uFillTx/>
                <a:latin typeface="Calibri"/>
                <a:ea typeface="+mn-ea"/>
                <a:cs typeface="+mn-cs"/>
              </a:endParaRPr>
            </a:p>
          </p:txBody>
        </p:sp>
      </p:grpSp>
      <p:sp>
        <p:nvSpPr>
          <p:cNvPr id="80" name="Freeform 4">
            <a:extLst>
              <a:ext uri="{FF2B5EF4-FFF2-40B4-BE49-F238E27FC236}">
                <a16:creationId xmlns:a16="http://schemas.microsoft.com/office/drawing/2014/main" id="{73560776-2DE2-4D61-B8F6-CBC66A185A14}"/>
              </a:ext>
            </a:extLst>
          </p:cNvPr>
          <p:cNvSpPr/>
          <p:nvPr/>
        </p:nvSpPr>
        <p:spPr>
          <a:xfrm flipH="1">
            <a:off x="264659" y="1030329"/>
            <a:ext cx="1982937" cy="3891507"/>
          </a:xfrm>
          <a:custGeom>
            <a:avLst/>
            <a:gdLst/>
            <a:ahLst/>
            <a:cxnLst/>
            <a:rect l="l" t="t" r="r" b="b"/>
            <a:pathLst>
              <a:path w="4409548" h="8421012">
                <a:moveTo>
                  <a:pt x="0" y="0"/>
                </a:moveTo>
                <a:lnTo>
                  <a:pt x="4409548" y="0"/>
                </a:lnTo>
                <a:lnTo>
                  <a:pt x="4409548" y="8421012"/>
                </a:lnTo>
                <a:lnTo>
                  <a:pt x="0" y="84210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2" name="TextBox 81">
            <a:extLst>
              <a:ext uri="{FF2B5EF4-FFF2-40B4-BE49-F238E27FC236}">
                <a16:creationId xmlns:a16="http://schemas.microsoft.com/office/drawing/2014/main" id="{934F14D5-289B-4AB8-8C3F-A1115DD9D267}"/>
              </a:ext>
            </a:extLst>
          </p:cNvPr>
          <p:cNvSpPr txBox="1"/>
          <p:nvPr/>
        </p:nvSpPr>
        <p:spPr>
          <a:xfrm>
            <a:off x="2459306" y="1692099"/>
            <a:ext cx="4703748" cy="1420325"/>
          </a:xfrm>
          <a:prstGeom prst="rect">
            <a:avLst/>
          </a:prstGeom>
          <a:noFill/>
        </p:spPr>
        <p:txBody>
          <a:bodyPr wrap="square">
            <a:spAutoFit/>
          </a:bodyPr>
          <a:lstStyle/>
          <a:p>
            <a:pPr lvl="0" algn="just">
              <a:lnSpc>
                <a:spcPct val="150000"/>
              </a:lnSpc>
              <a:spcAft>
                <a:spcPts val="800"/>
              </a:spcAft>
            </a:pPr>
            <a:r>
              <a:rPr lang="en-US" sz="2000" dirty="0" err="1">
                <a:solidFill>
                  <a:srgbClr val="000000"/>
                </a:solidFill>
                <a:effectLst/>
                <a:latin typeface="+mj-lt"/>
                <a:ea typeface="Times New Roman" panose="02020603050405020304" pitchFamily="18" charset="0"/>
                <a:cs typeface="Times New Roman" panose="02020603050405020304" pitchFamily="18" charset="0"/>
              </a:rPr>
              <a:t>Em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hãy</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nâng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vừa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rồi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chỉ</a:t>
            </a:r>
            <a:r>
              <a:rPr lang="en-US" sz="2000" dirty="0">
                <a:solidFill>
                  <a:srgbClr val="000000"/>
                </a:solidFill>
                <a:effectLst/>
                <a:latin typeface="+mj-lt"/>
                <a:ea typeface="Times New Roman" panose="02020603050405020304" pitchFamily="18" charset="0"/>
                <a:cs typeface="Times New Roman" panose="02020603050405020304" pitchFamily="18" charset="0"/>
              </a:rPr>
              <a:t> ra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sự</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phối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hợp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hoạt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cơ</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quan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tham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gia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thực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hiện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570628"/>
      </p:ext>
    </p:extLst>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295383" y="181942"/>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smtClean="0">
                <a:ln>
                  <a:noFill/>
                </a:ln>
                <a:solidFill>
                  <a:srgbClr val="000000"/>
                </a:solidFill>
                <a:effectLst/>
                <a:uLnTx/>
                <a:uFillTx/>
                <a:latin typeface="Arial"/>
                <a:ea typeface="Times New Roman" panose="02020603050405020304" pitchFamily="18" charset="0"/>
                <a:cs typeface="Arial"/>
                <a:sym typeface="Arial"/>
              </a:rPr>
              <a:t>Bệnh</a:t>
            </a:r>
            <a:r>
              <a:rPr kumimoji="0" lang="en-US" sz="2000" b="1" i="0" u="none" strike="noStrike" kern="0" cap="none" spc="0" normalizeH="0" baseline="0" noProof="0" dirty="0" smtClean="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052" name="Picture 4" descr="Nhận biết và xử trí khi bị bong gân?">
            <a:extLst>
              <a:ext uri="{FF2B5EF4-FFF2-40B4-BE49-F238E27FC236}">
                <a16:creationId xmlns:a16="http://schemas.microsoft.com/office/drawing/2014/main" id="{15E9155E-1911-4A4E-BABC-E3085D4E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2" y="925340"/>
            <a:ext cx="2374984" cy="1583322"/>
          </a:xfrm>
          <a:prstGeom prst="roundRect">
            <a:avLst>
              <a:gd name="adj" fmla="val 9756"/>
            </a:avLst>
          </a:prstGeom>
          <a:noFill/>
          <a:extLst>
            <a:ext uri="{909E8E84-426E-40DD-AFC4-6F175D3DCCD1}">
              <a14:hiddenFill xmlns:a14="http://schemas.microsoft.com/office/drawing/2010/main">
                <a:solidFill>
                  <a:srgbClr val="FFFFFF"/>
                </a:solidFill>
              </a14:hiddenFill>
            </a:ext>
          </a:extLst>
        </p:spPr>
      </p:pic>
      <p:pic>
        <p:nvPicPr>
          <p:cNvPr id="2054" name="Picture 6" descr="Trật Khớp Gối: Dấu Hiệu Nhận Biết và Cách Xử Lý, Điều Trị">
            <a:extLst>
              <a:ext uri="{FF2B5EF4-FFF2-40B4-BE49-F238E27FC236}">
                <a16:creationId xmlns:a16="http://schemas.microsoft.com/office/drawing/2014/main" id="{795047A3-D908-4E9F-8B5C-59DEBFEE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275" y="925340"/>
            <a:ext cx="2374982" cy="1583322"/>
          </a:xfrm>
          <a:prstGeom prst="roundRect">
            <a:avLst>
              <a:gd name="adj" fmla="val 9757"/>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0" y="386943"/>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2E7A02-E4CF-48CB-B416-AF83BE9B27E4}"/>
              </a:ext>
            </a:extLst>
          </p:cNvPr>
          <p:cNvSpPr txBox="1"/>
          <p:nvPr/>
        </p:nvSpPr>
        <p:spPr>
          <a:xfrm>
            <a:off x="1210324" y="2613563"/>
            <a:ext cx="1223179"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Bong gân</a:t>
            </a:r>
            <a:endParaRPr lang="en-US" i="1" dirty="0"/>
          </a:p>
        </p:txBody>
      </p:sp>
      <p:sp>
        <p:nvSpPr>
          <p:cNvPr id="22" name="TextBox 21">
            <a:extLst>
              <a:ext uri="{FF2B5EF4-FFF2-40B4-BE49-F238E27FC236}">
                <a16:creationId xmlns:a16="http://schemas.microsoft.com/office/drawing/2014/main" id="{D3B43086-A5CE-4CF4-A714-405E25C232A6}"/>
              </a:ext>
            </a:extLst>
          </p:cNvPr>
          <p:cNvSpPr txBox="1"/>
          <p:nvPr/>
        </p:nvSpPr>
        <p:spPr>
          <a:xfrm>
            <a:off x="4085648" y="2613563"/>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Trật khớp</a:t>
            </a:r>
            <a:endParaRPr lang="en-US" i="1" dirty="0"/>
          </a:p>
        </p:txBody>
      </p:sp>
      <p:grpSp>
        <p:nvGrpSpPr>
          <p:cNvPr id="14" name="Group 13">
            <a:extLst>
              <a:ext uri="{FF2B5EF4-FFF2-40B4-BE49-F238E27FC236}">
                <a16:creationId xmlns:a16="http://schemas.microsoft.com/office/drawing/2014/main" id="{1CC707FE-54B0-4FAA-8E39-9175CCBD576F}"/>
              </a:ext>
            </a:extLst>
          </p:cNvPr>
          <p:cNvGrpSpPr/>
          <p:nvPr/>
        </p:nvGrpSpPr>
        <p:grpSpPr>
          <a:xfrm>
            <a:off x="6320127" y="906665"/>
            <a:ext cx="2374983" cy="2076230"/>
            <a:chOff x="6320127" y="906665"/>
            <a:chExt cx="2374983" cy="2076230"/>
          </a:xfrm>
        </p:grpSpPr>
        <p:pic>
          <p:nvPicPr>
            <p:cNvPr id="3" name="Picture 2" descr="A close-up of a human knee&#10;&#10;Description automatically generated">
              <a:extLst>
                <a:ext uri="{FF2B5EF4-FFF2-40B4-BE49-F238E27FC236}">
                  <a16:creationId xmlns:a16="http://schemas.microsoft.com/office/drawing/2014/main" id="{CCFAD7E8-2848-4D37-A499-3831D3FD6987}"/>
                </a:ext>
              </a:extLst>
            </p:cNvPr>
            <p:cNvPicPr>
              <a:picLocks noChangeAspect="1"/>
            </p:cNvPicPr>
            <p:nvPr/>
          </p:nvPicPr>
          <p:blipFill>
            <a:blip r:embed="rId5"/>
            <a:stretch>
              <a:fillRect/>
            </a:stretch>
          </p:blipFill>
          <p:spPr>
            <a:xfrm>
              <a:off x="6320127" y="906665"/>
              <a:ext cx="2374983" cy="1601997"/>
            </a:xfrm>
            <a:prstGeom prst="roundRect">
              <a:avLst>
                <a:gd name="adj" fmla="val 8861"/>
              </a:avLst>
            </a:prstGeom>
          </p:spPr>
        </p:pic>
        <p:sp>
          <p:nvSpPr>
            <p:cNvPr id="23" name="TextBox 22">
              <a:extLst>
                <a:ext uri="{FF2B5EF4-FFF2-40B4-BE49-F238E27FC236}">
                  <a16:creationId xmlns:a16="http://schemas.microsoft.com/office/drawing/2014/main" id="{CC5F0247-3FD5-44A4-A74A-72B4943214CD}"/>
                </a:ext>
              </a:extLst>
            </p:cNvPr>
            <p:cNvSpPr txBox="1"/>
            <p:nvPr/>
          </p:nvSpPr>
          <p:spPr>
            <a:xfrm>
              <a:off x="6988906" y="2613563"/>
              <a:ext cx="1514231"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Gãy xương </a:t>
              </a:r>
              <a:endParaRPr lang="en-US" i="1" dirty="0"/>
            </a:p>
          </p:txBody>
        </p:sp>
      </p:grpSp>
      <p:pic>
        <p:nvPicPr>
          <p:cNvPr id="1026" name="Picture 2" descr="Viêm cơ lan tỏa là gì? | TCI Hospital">
            <a:extLst>
              <a:ext uri="{FF2B5EF4-FFF2-40B4-BE49-F238E27FC236}">
                <a16:creationId xmlns:a16="http://schemas.microsoft.com/office/drawing/2014/main" id="{578EC042-18A7-45F8-81D3-B3F41C8E1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71" y="3130009"/>
            <a:ext cx="2374982" cy="1558912"/>
          </a:xfrm>
          <a:prstGeom prst="roundRect">
            <a:avLst>
              <a:gd name="adj" fmla="val 8646"/>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11BE7F0-3148-4E4A-94B6-71C28CE3D4E0}"/>
              </a:ext>
            </a:extLst>
          </p:cNvPr>
          <p:cNvSpPr txBox="1"/>
          <p:nvPr/>
        </p:nvSpPr>
        <p:spPr>
          <a:xfrm>
            <a:off x="7120464" y="4680209"/>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Viêm cơ</a:t>
            </a:r>
            <a:endParaRPr lang="en-US" i="1" dirty="0"/>
          </a:p>
        </p:txBody>
      </p:sp>
      <p:grpSp>
        <p:nvGrpSpPr>
          <p:cNvPr id="24" name="Group 23">
            <a:extLst>
              <a:ext uri="{FF2B5EF4-FFF2-40B4-BE49-F238E27FC236}">
                <a16:creationId xmlns:a16="http://schemas.microsoft.com/office/drawing/2014/main" id="{75650394-D979-4FF3-8F3C-59E47C07D999}"/>
              </a:ext>
            </a:extLst>
          </p:cNvPr>
          <p:cNvGrpSpPr/>
          <p:nvPr/>
        </p:nvGrpSpPr>
        <p:grpSpPr>
          <a:xfrm>
            <a:off x="552835" y="3105599"/>
            <a:ext cx="2456571" cy="1943942"/>
            <a:chOff x="552835" y="3105599"/>
            <a:chExt cx="2456571" cy="1943942"/>
          </a:xfrm>
        </p:grpSpPr>
        <p:sp>
          <p:nvSpPr>
            <p:cNvPr id="20" name="TextBox 19">
              <a:extLst>
                <a:ext uri="{FF2B5EF4-FFF2-40B4-BE49-F238E27FC236}">
                  <a16:creationId xmlns:a16="http://schemas.microsoft.com/office/drawing/2014/main" id="{ED926733-80F9-475B-98BB-1E9613B8F1ED}"/>
                </a:ext>
              </a:extLst>
            </p:cNvPr>
            <p:cNvSpPr txBox="1"/>
            <p:nvPr/>
          </p:nvSpPr>
          <p:spPr>
            <a:xfrm>
              <a:off x="1041351"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 </a:t>
              </a:r>
              <a:endParaRPr lang="en-US" i="1" dirty="0"/>
            </a:p>
          </p:txBody>
        </p:sp>
        <p:grpSp>
          <p:nvGrpSpPr>
            <p:cNvPr id="13" name="Group 12">
              <a:extLst>
                <a:ext uri="{FF2B5EF4-FFF2-40B4-BE49-F238E27FC236}">
                  <a16:creationId xmlns:a16="http://schemas.microsoft.com/office/drawing/2014/main" id="{28674F1E-D269-493B-862C-6D49BECC3A0C}"/>
                </a:ext>
              </a:extLst>
            </p:cNvPr>
            <p:cNvGrpSpPr/>
            <p:nvPr/>
          </p:nvGrpSpPr>
          <p:grpSpPr>
            <a:xfrm>
              <a:off x="552835" y="3105599"/>
              <a:ext cx="2456571" cy="1583322"/>
              <a:chOff x="561348" y="3009708"/>
              <a:chExt cx="2456571" cy="1583322"/>
            </a:xfrm>
          </p:grpSpPr>
          <p:sp>
            <p:nvSpPr>
              <p:cNvPr id="11" name="Rectangle: Rounded Corners 10">
                <a:extLst>
                  <a:ext uri="{FF2B5EF4-FFF2-40B4-BE49-F238E27FC236}">
                    <a16:creationId xmlns:a16="http://schemas.microsoft.com/office/drawing/2014/main" id="{8B7902C4-01FF-43E9-A2E5-EE55E15FE426}"/>
                  </a:ext>
                </a:extLst>
              </p:cNvPr>
              <p:cNvSpPr/>
              <p:nvPr/>
            </p:nvSpPr>
            <p:spPr>
              <a:xfrm>
                <a:off x="634423" y="3009708"/>
                <a:ext cx="2374982" cy="15833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FA9CA95-8AFC-4546-A011-12B3972868C7}"/>
                  </a:ext>
                </a:extLst>
              </p:cNvPr>
              <p:cNvSpPr txBox="1"/>
              <p:nvPr/>
            </p:nvSpPr>
            <p:spPr>
              <a:xfrm>
                <a:off x="561348" y="4298029"/>
                <a:ext cx="1559049"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Xương khỏe mạnh</a:t>
                </a:r>
                <a:endParaRPr lang="en-US" sz="900" dirty="0"/>
              </a:p>
            </p:txBody>
          </p:sp>
          <p:sp>
            <p:nvSpPr>
              <p:cNvPr id="32" name="TextBox 31">
                <a:extLst>
                  <a:ext uri="{FF2B5EF4-FFF2-40B4-BE49-F238E27FC236}">
                    <a16:creationId xmlns:a16="http://schemas.microsoft.com/office/drawing/2014/main" id="{49F9EB58-AF30-4BDC-87B5-A69EC453019B}"/>
                  </a:ext>
                </a:extLst>
              </p:cNvPr>
              <p:cNvSpPr txBox="1"/>
              <p:nvPr/>
            </p:nvSpPr>
            <p:spPr>
              <a:xfrm>
                <a:off x="1935348" y="4300060"/>
                <a:ext cx="1082571"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a:t>
                </a:r>
                <a:endParaRPr lang="en-US" sz="900" dirty="0"/>
              </a:p>
            </p:txBody>
          </p:sp>
          <p:pic>
            <p:nvPicPr>
              <p:cNvPr id="10" name="Picture 9" descr="A close-up of a bone&#10;&#10;Description automatically generated">
                <a:extLst>
                  <a:ext uri="{FF2B5EF4-FFF2-40B4-BE49-F238E27FC236}">
                    <a16:creationId xmlns:a16="http://schemas.microsoft.com/office/drawing/2014/main" id="{07006AAF-66F1-442C-8379-18FFBBEF1091}"/>
                  </a:ext>
                </a:extLst>
              </p:cNvPr>
              <p:cNvPicPr>
                <a:picLocks noChangeAspect="1"/>
              </p:cNvPicPr>
              <p:nvPr/>
            </p:nvPicPr>
            <p:blipFill>
              <a:blip r:embed="rId7"/>
              <a:stretch>
                <a:fillRect/>
              </a:stretch>
            </p:blipFill>
            <p:spPr>
              <a:xfrm>
                <a:off x="676730" y="3090011"/>
                <a:ext cx="2271900" cy="1381204"/>
              </a:xfrm>
              <a:prstGeom prst="rect">
                <a:avLst/>
              </a:prstGeom>
            </p:spPr>
          </p:pic>
        </p:grpSp>
      </p:grpSp>
      <p:grpSp>
        <p:nvGrpSpPr>
          <p:cNvPr id="26" name="Group 25">
            <a:extLst>
              <a:ext uri="{FF2B5EF4-FFF2-40B4-BE49-F238E27FC236}">
                <a16:creationId xmlns:a16="http://schemas.microsoft.com/office/drawing/2014/main" id="{386AB8F6-DB3C-4096-BA61-D8382C4AFEF8}"/>
              </a:ext>
            </a:extLst>
          </p:cNvPr>
          <p:cNvGrpSpPr/>
          <p:nvPr/>
        </p:nvGrpSpPr>
        <p:grpSpPr>
          <a:xfrm>
            <a:off x="3476347" y="3109741"/>
            <a:ext cx="2374982" cy="1939800"/>
            <a:chOff x="3476347" y="3109741"/>
            <a:chExt cx="2374982" cy="1939800"/>
          </a:xfrm>
        </p:grpSpPr>
        <p:pic>
          <p:nvPicPr>
            <p:cNvPr id="1028" name="Picture 4" descr="Còi xương là gì? Có nguy hiểm không và chữa trị thế nào?">
              <a:extLst>
                <a:ext uri="{FF2B5EF4-FFF2-40B4-BE49-F238E27FC236}">
                  <a16:creationId xmlns:a16="http://schemas.microsoft.com/office/drawing/2014/main" id="{A6E46206-7E5B-4AAF-AFEF-E517DF702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347" y="3109741"/>
              <a:ext cx="2374982" cy="1579180"/>
            </a:xfrm>
            <a:prstGeom prst="round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E8A0580-7920-465C-A2BD-B23AFBB8B487}"/>
                </a:ext>
              </a:extLst>
            </p:cNvPr>
            <p:cNvSpPr txBox="1"/>
            <p:nvPr/>
          </p:nvSpPr>
          <p:spPr>
            <a:xfrm>
              <a:off x="4080908"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Còi xương</a:t>
              </a:r>
              <a:endParaRPr lang="en-US" i="1" dirty="0"/>
            </a:p>
          </p:txBody>
        </p:sp>
      </p:grp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772031" y="412575"/>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4277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randombar(horizontal)">
                                      <p:cBhvr>
                                        <p:cTn id="38" dur="500"/>
                                        <p:tgtEl>
                                          <p:spTgt spid="10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295383" y="181942"/>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ea typeface="Times New Roman" panose="02020603050405020304" pitchFamily="18" charset="0"/>
              </a:rPr>
              <a:t>T</a:t>
            </a:r>
            <a:r>
              <a:rPr kumimoji="0" lang="en-US" sz="2000" b="1" i="0" u="none" strike="noStrike" kern="0" cap="none" spc="0" normalizeH="0" baseline="0" noProof="0" dirty="0" err="1" smtClean="0">
                <a:ln>
                  <a:noFill/>
                </a:ln>
                <a:solidFill>
                  <a:srgbClr val="000000"/>
                </a:solidFill>
                <a:effectLst/>
                <a:uLnTx/>
                <a:uFillTx/>
                <a:latin typeface="Arial"/>
                <a:ea typeface="Times New Roman" panose="02020603050405020304" pitchFamily="18" charset="0"/>
                <a:cs typeface="Arial"/>
                <a:sym typeface="Arial"/>
              </a:rPr>
              <a:t>ật</a:t>
            </a:r>
            <a:r>
              <a:rPr kumimoji="0" lang="en-US" sz="2000" b="1" i="0" u="none" strike="noStrike" kern="0" cap="none" spc="0" normalizeH="0" baseline="0" noProof="0" dirty="0" smtClean="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0" y="386943"/>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772031" y="412575"/>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86764" y="853747"/>
            <a:ext cx="6296736" cy="3964612"/>
          </a:xfrm>
          <a:prstGeom prst="rect">
            <a:avLst/>
          </a:prstGeom>
        </p:spPr>
      </p:pic>
    </p:spTree>
    <p:extLst>
      <p:ext uri="{BB962C8B-B14F-4D97-AF65-F5344CB8AC3E}">
        <p14:creationId xmlns:p14="http://schemas.microsoft.com/office/powerpoint/2010/main" val="2929847269"/>
      </p:ext>
    </p:extLst>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302472" y="-56856"/>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ea typeface="Times New Roman" panose="02020603050405020304" pitchFamily="18" charset="0"/>
              </a:rPr>
              <a:t>T</a:t>
            </a:r>
            <a:r>
              <a:rPr kumimoji="0" lang="en-US" sz="2000" b="1" i="0" u="none" strike="noStrike" kern="0" cap="none" spc="0" normalizeH="0" baseline="0" noProof="0" dirty="0" err="1" smtClean="0">
                <a:ln>
                  <a:noFill/>
                </a:ln>
                <a:solidFill>
                  <a:srgbClr val="000000"/>
                </a:solidFill>
                <a:effectLst/>
                <a:uLnTx/>
                <a:uFillTx/>
                <a:latin typeface="Arial"/>
                <a:ea typeface="Times New Roman" panose="02020603050405020304" pitchFamily="18" charset="0"/>
                <a:cs typeface="Arial"/>
                <a:sym typeface="Arial"/>
              </a:rPr>
              <a:t>ật</a:t>
            </a:r>
            <a:r>
              <a:rPr kumimoji="0" lang="en-US" sz="2000" b="1" i="0" u="none" strike="noStrike" kern="0" cap="none" spc="0" normalizeH="0" baseline="0" noProof="0" dirty="0" smtClean="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56707" y="154458"/>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191508" y="155907"/>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267312" y="615417"/>
            <a:ext cx="2715878" cy="2065773"/>
          </a:xfrm>
          <a:prstGeom prst="rect">
            <a:avLst/>
          </a:prstGeom>
        </p:spPr>
      </p:pic>
      <p:pic>
        <p:nvPicPr>
          <p:cNvPr id="3" name="Picture 2"/>
          <p:cNvPicPr>
            <a:picLocks noChangeAspect="1"/>
          </p:cNvPicPr>
          <p:nvPr/>
        </p:nvPicPr>
        <p:blipFill>
          <a:blip r:embed="rId4"/>
          <a:stretch>
            <a:fillRect/>
          </a:stretch>
        </p:blipFill>
        <p:spPr>
          <a:xfrm>
            <a:off x="3122320" y="671556"/>
            <a:ext cx="3154549" cy="2114798"/>
          </a:xfrm>
          <a:prstGeom prst="rect">
            <a:avLst/>
          </a:prstGeom>
        </p:spPr>
      </p:pic>
      <p:sp>
        <p:nvSpPr>
          <p:cNvPr id="5" name="TextBox 4"/>
          <p:cNvSpPr txBox="1"/>
          <p:nvPr/>
        </p:nvSpPr>
        <p:spPr>
          <a:xfrm>
            <a:off x="3059824" y="271446"/>
            <a:ext cx="1556836" cy="369332"/>
          </a:xfrm>
          <a:prstGeom prst="rect">
            <a:avLst/>
          </a:prstGeom>
          <a:noFill/>
        </p:spPr>
        <p:txBody>
          <a:bodyPr wrap="none" rtlCol="0">
            <a:spAutoFit/>
          </a:bodyPr>
          <a:lstStyle/>
          <a:p>
            <a:r>
              <a:rPr lang="en-US" sz="1800" dirty="0" err="1" smtClean="0"/>
              <a:t>Nguyên</a:t>
            </a:r>
            <a:r>
              <a:rPr lang="en-US" sz="1800" dirty="0" smtClean="0"/>
              <a:t> </a:t>
            </a:r>
            <a:r>
              <a:rPr lang="en-US" sz="1800" dirty="0" err="1" smtClean="0"/>
              <a:t>nhân</a:t>
            </a:r>
            <a:endParaRPr lang="en-US" sz="1800" dirty="0"/>
          </a:p>
        </p:txBody>
      </p:sp>
      <p:pic>
        <p:nvPicPr>
          <p:cNvPr id="6" name="Picture 5"/>
          <p:cNvPicPr>
            <a:picLocks noChangeAspect="1"/>
          </p:cNvPicPr>
          <p:nvPr/>
        </p:nvPicPr>
        <p:blipFill>
          <a:blip r:embed="rId5"/>
          <a:stretch>
            <a:fillRect/>
          </a:stretch>
        </p:blipFill>
        <p:spPr>
          <a:xfrm>
            <a:off x="6366058" y="581932"/>
            <a:ext cx="2810935" cy="2182209"/>
          </a:xfrm>
          <a:prstGeom prst="rect">
            <a:avLst/>
          </a:prstGeom>
        </p:spPr>
      </p:pic>
      <p:pic>
        <p:nvPicPr>
          <p:cNvPr id="7" name="Picture 6"/>
          <p:cNvPicPr>
            <a:picLocks noChangeAspect="1"/>
          </p:cNvPicPr>
          <p:nvPr/>
        </p:nvPicPr>
        <p:blipFill>
          <a:blip r:embed="rId6"/>
          <a:stretch>
            <a:fillRect/>
          </a:stretch>
        </p:blipFill>
        <p:spPr>
          <a:xfrm>
            <a:off x="360345" y="2883578"/>
            <a:ext cx="3833839" cy="2123407"/>
          </a:xfrm>
          <a:prstGeom prst="rect">
            <a:avLst/>
          </a:prstGeom>
        </p:spPr>
      </p:pic>
      <p:pic>
        <p:nvPicPr>
          <p:cNvPr id="8" name="Picture 7"/>
          <p:cNvPicPr>
            <a:picLocks noChangeAspect="1"/>
          </p:cNvPicPr>
          <p:nvPr/>
        </p:nvPicPr>
        <p:blipFill>
          <a:blip r:embed="rId7"/>
          <a:stretch>
            <a:fillRect/>
          </a:stretch>
        </p:blipFill>
        <p:spPr>
          <a:xfrm>
            <a:off x="4855534" y="2865474"/>
            <a:ext cx="3250838" cy="2141511"/>
          </a:xfrm>
          <a:prstGeom prst="rect">
            <a:avLst/>
          </a:prstGeom>
        </p:spPr>
      </p:pic>
    </p:spTree>
    <p:extLst>
      <p:ext uri="{BB962C8B-B14F-4D97-AF65-F5344CB8AC3E}">
        <p14:creationId xmlns:p14="http://schemas.microsoft.com/office/powerpoint/2010/main" val="31877295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349649" y="-18895"/>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smtClean="0">
                <a:ln>
                  <a:noFill/>
                </a:ln>
                <a:solidFill>
                  <a:srgbClr val="000000"/>
                </a:solidFill>
                <a:effectLst/>
                <a:uLnTx/>
                <a:uFillTx/>
                <a:latin typeface="Arial"/>
                <a:ea typeface="Times New Roman" panose="02020603050405020304" pitchFamily="18" charset="0"/>
                <a:cs typeface="Arial"/>
                <a:sym typeface="Arial"/>
              </a:rPr>
              <a:t>Bệnh</a:t>
            </a:r>
            <a:r>
              <a:rPr kumimoji="0" lang="en-US" sz="2000" b="1" i="0" u="none" strike="noStrike" kern="0" cap="none" spc="0" normalizeH="0" baseline="0" noProof="0" dirty="0" smtClean="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smtClean="0">
                <a:ln>
                  <a:noFill/>
                </a:ln>
                <a:solidFill>
                  <a:srgbClr val="000000"/>
                </a:solidFill>
                <a:effectLst/>
                <a:uLnTx/>
                <a:uFillTx/>
                <a:latin typeface="Arial"/>
                <a:ea typeface="Times New Roman" panose="02020603050405020304" pitchFamily="18" charset="0"/>
                <a:cs typeface="Arial"/>
                <a:sym typeface="Arial"/>
              </a:rPr>
              <a:t>tật</a:t>
            </a:r>
            <a:r>
              <a:rPr kumimoji="0" lang="en-US" sz="2000" b="1" i="0" u="none" strike="noStrike" kern="0" cap="none" spc="0" normalizeH="0" baseline="0" noProof="0" dirty="0" smtClean="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052" name="Picture 4" descr="Nhận biết và xử trí khi bị bong gân?">
            <a:extLst>
              <a:ext uri="{FF2B5EF4-FFF2-40B4-BE49-F238E27FC236}">
                <a16:creationId xmlns:a16="http://schemas.microsoft.com/office/drawing/2014/main" id="{15E9155E-1911-4A4E-BABC-E3085D4E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96" y="381215"/>
            <a:ext cx="2374984" cy="1583322"/>
          </a:xfrm>
          <a:prstGeom prst="roundRect">
            <a:avLst>
              <a:gd name="adj" fmla="val 9756"/>
            </a:avLst>
          </a:prstGeom>
          <a:noFill/>
          <a:extLst>
            <a:ext uri="{909E8E84-426E-40DD-AFC4-6F175D3DCCD1}">
              <a14:hiddenFill xmlns:a14="http://schemas.microsoft.com/office/drawing/2010/main">
                <a:solidFill>
                  <a:srgbClr val="FFFFFF"/>
                </a:solidFill>
              </a14:hiddenFill>
            </a:ext>
          </a:extLst>
        </p:spPr>
      </p:pic>
      <p:pic>
        <p:nvPicPr>
          <p:cNvPr id="2054" name="Picture 6" descr="Trật Khớp Gối: Dấu Hiệu Nhận Biết và Cách Xử Lý, Điều Trị">
            <a:extLst>
              <a:ext uri="{FF2B5EF4-FFF2-40B4-BE49-F238E27FC236}">
                <a16:creationId xmlns:a16="http://schemas.microsoft.com/office/drawing/2014/main" id="{795047A3-D908-4E9F-8B5C-59DEBFEE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312" y="368362"/>
            <a:ext cx="2292705" cy="1302612"/>
          </a:xfrm>
          <a:prstGeom prst="roundRect">
            <a:avLst>
              <a:gd name="adj" fmla="val 9757"/>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21604" y="181160"/>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2E7A02-E4CF-48CB-B416-AF83BE9B27E4}"/>
              </a:ext>
            </a:extLst>
          </p:cNvPr>
          <p:cNvSpPr txBox="1"/>
          <p:nvPr/>
        </p:nvSpPr>
        <p:spPr>
          <a:xfrm>
            <a:off x="1169410" y="1558741"/>
            <a:ext cx="1223179"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Bong gân</a:t>
            </a:r>
            <a:endParaRPr lang="en-US" i="1" dirty="0"/>
          </a:p>
        </p:txBody>
      </p:sp>
      <p:sp>
        <p:nvSpPr>
          <p:cNvPr id="22" name="TextBox 21">
            <a:extLst>
              <a:ext uri="{FF2B5EF4-FFF2-40B4-BE49-F238E27FC236}">
                <a16:creationId xmlns:a16="http://schemas.microsoft.com/office/drawing/2014/main" id="{D3B43086-A5CE-4CF4-A714-405E25C232A6}"/>
              </a:ext>
            </a:extLst>
          </p:cNvPr>
          <p:cNvSpPr txBox="1"/>
          <p:nvPr/>
        </p:nvSpPr>
        <p:spPr>
          <a:xfrm>
            <a:off x="3803072" y="1374075"/>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Trật khớp</a:t>
            </a:r>
            <a:endParaRPr lang="en-US" i="1" dirty="0"/>
          </a:p>
        </p:txBody>
      </p:sp>
      <p:grpSp>
        <p:nvGrpSpPr>
          <p:cNvPr id="14" name="Group 13">
            <a:extLst>
              <a:ext uri="{FF2B5EF4-FFF2-40B4-BE49-F238E27FC236}">
                <a16:creationId xmlns:a16="http://schemas.microsoft.com/office/drawing/2014/main" id="{1CC707FE-54B0-4FAA-8E39-9175CCBD576F}"/>
              </a:ext>
            </a:extLst>
          </p:cNvPr>
          <p:cNvGrpSpPr/>
          <p:nvPr/>
        </p:nvGrpSpPr>
        <p:grpSpPr>
          <a:xfrm>
            <a:off x="5996594" y="381215"/>
            <a:ext cx="2374983" cy="1387768"/>
            <a:chOff x="6320127" y="906665"/>
            <a:chExt cx="2374983" cy="1659090"/>
          </a:xfrm>
        </p:grpSpPr>
        <p:pic>
          <p:nvPicPr>
            <p:cNvPr id="3" name="Picture 2" descr="A close-up of a human knee&#10;&#10;Description automatically generated">
              <a:extLst>
                <a:ext uri="{FF2B5EF4-FFF2-40B4-BE49-F238E27FC236}">
                  <a16:creationId xmlns:a16="http://schemas.microsoft.com/office/drawing/2014/main" id="{CCFAD7E8-2848-4D37-A499-3831D3FD6987}"/>
                </a:ext>
              </a:extLst>
            </p:cNvPr>
            <p:cNvPicPr>
              <a:picLocks noChangeAspect="1"/>
            </p:cNvPicPr>
            <p:nvPr/>
          </p:nvPicPr>
          <p:blipFill>
            <a:blip r:embed="rId5"/>
            <a:stretch>
              <a:fillRect/>
            </a:stretch>
          </p:blipFill>
          <p:spPr>
            <a:xfrm>
              <a:off x="6320127" y="906665"/>
              <a:ext cx="2374983" cy="1601997"/>
            </a:xfrm>
            <a:prstGeom prst="roundRect">
              <a:avLst>
                <a:gd name="adj" fmla="val 8861"/>
              </a:avLst>
            </a:prstGeom>
          </p:spPr>
        </p:pic>
        <p:sp>
          <p:nvSpPr>
            <p:cNvPr id="23" name="TextBox 22">
              <a:extLst>
                <a:ext uri="{FF2B5EF4-FFF2-40B4-BE49-F238E27FC236}">
                  <a16:creationId xmlns:a16="http://schemas.microsoft.com/office/drawing/2014/main" id="{CC5F0247-3FD5-44A4-A74A-72B4943214CD}"/>
                </a:ext>
              </a:extLst>
            </p:cNvPr>
            <p:cNvSpPr txBox="1"/>
            <p:nvPr/>
          </p:nvSpPr>
          <p:spPr>
            <a:xfrm>
              <a:off x="6939288" y="2196423"/>
              <a:ext cx="1514231"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Gãy xương </a:t>
              </a:r>
              <a:endParaRPr lang="en-US" i="1" dirty="0"/>
            </a:p>
          </p:txBody>
        </p:sp>
      </p:grpSp>
      <p:pic>
        <p:nvPicPr>
          <p:cNvPr id="1026" name="Picture 2" descr="Viêm cơ lan tỏa là gì? | TCI Hospital">
            <a:extLst>
              <a:ext uri="{FF2B5EF4-FFF2-40B4-BE49-F238E27FC236}">
                <a16:creationId xmlns:a16="http://schemas.microsoft.com/office/drawing/2014/main" id="{578EC042-18A7-45F8-81D3-B3F41C8E1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239" y="1754306"/>
            <a:ext cx="2374982" cy="1443435"/>
          </a:xfrm>
          <a:prstGeom prst="roundRect">
            <a:avLst>
              <a:gd name="adj" fmla="val 8646"/>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11BE7F0-3148-4E4A-94B6-71C28CE3D4E0}"/>
              </a:ext>
            </a:extLst>
          </p:cNvPr>
          <p:cNvSpPr txBox="1"/>
          <p:nvPr/>
        </p:nvSpPr>
        <p:spPr>
          <a:xfrm>
            <a:off x="5996594" y="2861033"/>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Viêm cơ</a:t>
            </a:r>
            <a:endParaRPr lang="en-US" i="1" dirty="0"/>
          </a:p>
        </p:txBody>
      </p:sp>
      <p:grpSp>
        <p:nvGrpSpPr>
          <p:cNvPr id="13" name="Group 12">
            <a:extLst>
              <a:ext uri="{FF2B5EF4-FFF2-40B4-BE49-F238E27FC236}">
                <a16:creationId xmlns:a16="http://schemas.microsoft.com/office/drawing/2014/main" id="{28674F1E-D269-493B-862C-6D49BECC3A0C}"/>
              </a:ext>
            </a:extLst>
          </p:cNvPr>
          <p:cNvGrpSpPr/>
          <p:nvPr/>
        </p:nvGrpSpPr>
        <p:grpSpPr>
          <a:xfrm>
            <a:off x="360346" y="2075868"/>
            <a:ext cx="2456571" cy="1583322"/>
            <a:chOff x="561348" y="3009708"/>
            <a:chExt cx="2456571" cy="1583322"/>
          </a:xfrm>
        </p:grpSpPr>
        <p:sp>
          <p:nvSpPr>
            <p:cNvPr id="11" name="Rectangle: Rounded Corners 10">
              <a:extLst>
                <a:ext uri="{FF2B5EF4-FFF2-40B4-BE49-F238E27FC236}">
                  <a16:creationId xmlns:a16="http://schemas.microsoft.com/office/drawing/2014/main" id="{8B7902C4-01FF-43E9-A2E5-EE55E15FE426}"/>
                </a:ext>
              </a:extLst>
            </p:cNvPr>
            <p:cNvSpPr/>
            <p:nvPr/>
          </p:nvSpPr>
          <p:spPr>
            <a:xfrm>
              <a:off x="634423" y="3009708"/>
              <a:ext cx="2374982" cy="15833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FA9CA95-8AFC-4546-A011-12B3972868C7}"/>
                </a:ext>
              </a:extLst>
            </p:cNvPr>
            <p:cNvSpPr txBox="1"/>
            <p:nvPr/>
          </p:nvSpPr>
          <p:spPr>
            <a:xfrm>
              <a:off x="561348" y="4298029"/>
              <a:ext cx="1559049"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Xương khỏe mạnh</a:t>
              </a:r>
              <a:endParaRPr lang="en-US" sz="900" dirty="0"/>
            </a:p>
          </p:txBody>
        </p:sp>
        <p:sp>
          <p:nvSpPr>
            <p:cNvPr id="32" name="TextBox 31">
              <a:extLst>
                <a:ext uri="{FF2B5EF4-FFF2-40B4-BE49-F238E27FC236}">
                  <a16:creationId xmlns:a16="http://schemas.microsoft.com/office/drawing/2014/main" id="{49F9EB58-AF30-4BDC-87B5-A69EC453019B}"/>
                </a:ext>
              </a:extLst>
            </p:cNvPr>
            <p:cNvSpPr txBox="1"/>
            <p:nvPr/>
          </p:nvSpPr>
          <p:spPr>
            <a:xfrm>
              <a:off x="1935348" y="4300060"/>
              <a:ext cx="1082571"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a:t>
              </a:r>
              <a:endParaRPr lang="en-US" sz="900" dirty="0"/>
            </a:p>
          </p:txBody>
        </p:sp>
        <p:pic>
          <p:nvPicPr>
            <p:cNvPr id="10" name="Picture 9" descr="A close-up of a bone&#10;&#10;Description automatically generated">
              <a:extLst>
                <a:ext uri="{FF2B5EF4-FFF2-40B4-BE49-F238E27FC236}">
                  <a16:creationId xmlns:a16="http://schemas.microsoft.com/office/drawing/2014/main" id="{07006AAF-66F1-442C-8379-18FFBBEF1091}"/>
                </a:ext>
              </a:extLst>
            </p:cNvPr>
            <p:cNvPicPr>
              <a:picLocks noChangeAspect="1"/>
            </p:cNvPicPr>
            <p:nvPr/>
          </p:nvPicPr>
          <p:blipFill>
            <a:blip r:embed="rId7"/>
            <a:stretch>
              <a:fillRect/>
            </a:stretch>
          </p:blipFill>
          <p:spPr>
            <a:xfrm>
              <a:off x="676730" y="3090011"/>
              <a:ext cx="2271900" cy="1381204"/>
            </a:xfrm>
            <a:prstGeom prst="rect">
              <a:avLst/>
            </a:prstGeom>
          </p:spPr>
        </p:pic>
      </p:grpSp>
      <p:grpSp>
        <p:nvGrpSpPr>
          <p:cNvPr id="26" name="Group 25">
            <a:extLst>
              <a:ext uri="{FF2B5EF4-FFF2-40B4-BE49-F238E27FC236}">
                <a16:creationId xmlns:a16="http://schemas.microsoft.com/office/drawing/2014/main" id="{386AB8F6-DB3C-4096-BA61-D8382C4AFEF8}"/>
              </a:ext>
            </a:extLst>
          </p:cNvPr>
          <p:cNvGrpSpPr/>
          <p:nvPr/>
        </p:nvGrpSpPr>
        <p:grpSpPr>
          <a:xfrm>
            <a:off x="3312032" y="1685033"/>
            <a:ext cx="2374982" cy="1579180"/>
            <a:chOff x="3476347" y="3109741"/>
            <a:chExt cx="2374982" cy="1579180"/>
          </a:xfrm>
        </p:grpSpPr>
        <p:pic>
          <p:nvPicPr>
            <p:cNvPr id="1028" name="Picture 4" descr="Còi xương là gì? Có nguy hiểm không và chữa trị thế nào?">
              <a:extLst>
                <a:ext uri="{FF2B5EF4-FFF2-40B4-BE49-F238E27FC236}">
                  <a16:creationId xmlns:a16="http://schemas.microsoft.com/office/drawing/2014/main" id="{A6E46206-7E5B-4AAF-AFEF-E517DF702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347" y="3109741"/>
              <a:ext cx="2374982" cy="1579180"/>
            </a:xfrm>
            <a:prstGeom prst="round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E8A0580-7920-465C-A2BD-B23AFBB8B487}"/>
                </a:ext>
              </a:extLst>
            </p:cNvPr>
            <p:cNvSpPr txBox="1"/>
            <p:nvPr/>
          </p:nvSpPr>
          <p:spPr>
            <a:xfrm>
              <a:off x="3642373" y="4253117"/>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Còi xương</a:t>
              </a:r>
              <a:endParaRPr lang="en-US" i="1" dirty="0"/>
            </a:p>
          </p:txBody>
        </p:sp>
      </p:grp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766560" y="181160"/>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9"/>
          <a:stretch>
            <a:fillRect/>
          </a:stretch>
        </p:blipFill>
        <p:spPr>
          <a:xfrm>
            <a:off x="360346" y="3625799"/>
            <a:ext cx="2387282" cy="1517701"/>
          </a:xfrm>
          <a:prstGeom prst="rect">
            <a:avLst/>
          </a:prstGeom>
        </p:spPr>
      </p:pic>
      <p:sp>
        <p:nvSpPr>
          <p:cNvPr id="4" name="Rectangle 3"/>
          <p:cNvSpPr/>
          <p:nvPr/>
        </p:nvSpPr>
        <p:spPr>
          <a:xfrm>
            <a:off x="2873480" y="3167640"/>
            <a:ext cx="5671116" cy="830997"/>
          </a:xfrm>
          <a:prstGeom prst="rect">
            <a:avLst/>
          </a:prstGeom>
        </p:spPr>
        <p:txBody>
          <a:bodyPr wrap="square">
            <a:spAutoFit/>
          </a:bodyPr>
          <a:lstStyle/>
          <a:p>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Khi</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thì</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sẽ</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dẫn</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đến</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hậu</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quả</a:t>
            </a:r>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gì</a:t>
            </a:r>
            <a:r>
              <a:rPr lang="en-US" sz="2400" dirty="0" smtClean="0">
                <a:latin typeface="Times New Roman" panose="02020603050405020304" pitchFamily="18" charset="0"/>
                <a:ea typeface="Calibri" panose="020F0502020204030204" pitchFamily="34" charset="0"/>
              </a:rPr>
              <a:t>?</a:t>
            </a:r>
            <a:endParaRPr lang="en-US" sz="2400" dirty="0"/>
          </a:p>
        </p:txBody>
      </p:sp>
      <p:sp>
        <p:nvSpPr>
          <p:cNvPr id="5" name="Rectangle 4"/>
          <p:cNvSpPr/>
          <p:nvPr/>
        </p:nvSpPr>
        <p:spPr>
          <a:xfrm>
            <a:off x="2808403" y="3912182"/>
            <a:ext cx="6099544" cy="1200329"/>
          </a:xfrm>
          <a:prstGeom prst="rect">
            <a:avLst/>
          </a:prstGeom>
        </p:spPr>
        <p:txBody>
          <a:bodyPr wrap="square">
            <a:spAutoFit/>
          </a:bodyPr>
          <a:lstStyle/>
          <a:p>
            <a:pPr algn="just"/>
            <a:r>
              <a:rPr lang="en-US" sz="2400" dirty="0" smtClean="0">
                <a:latin typeface="Times New Roman" panose="02020603050405020304" pitchFamily="18" charset="0"/>
                <a:ea typeface="Calibri" panose="020F0502020204030204" pitchFamily="34" charset="0"/>
              </a:rPr>
              <a:t>=&gt; </a:t>
            </a:r>
            <a:r>
              <a:rPr lang="en-US" sz="2400" dirty="0" err="1" smtClean="0">
                <a:latin typeface="Times New Roman" panose="02020603050405020304" pitchFamily="18" charset="0"/>
                <a:ea typeface="Calibri" panose="020F0502020204030204" pitchFamily="34" charset="0"/>
              </a:rPr>
              <a:t>Khi</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tổn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cấu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khớp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yếu</a:t>
            </a:r>
            <a:r>
              <a:rPr lang="en-US" sz="2400" dirty="0">
                <a:latin typeface="Times New Roman" panose="02020603050405020304" pitchFamily="18" charset="0"/>
                <a:ea typeface="Calibri" panose="020F0502020204030204" pitchFamily="34" charset="0"/>
              </a:rPr>
              <a:t>.</a:t>
            </a:r>
            <a:endParaRPr lang="en-US"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150658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61" name="Google Shape;361;p41"/>
          <p:cNvSpPr/>
          <p:nvPr/>
        </p:nvSpPr>
        <p:spPr>
          <a:xfrm rot="3599845" flipH="1">
            <a:off x="8016995" y="93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691523" y="47798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2664B4A8-03B7-4D4A-8BA1-D8AB7C600174}"/>
              </a:ext>
            </a:extLst>
          </p:cNvPr>
          <p:cNvSpPr txBox="1"/>
          <p:nvPr/>
        </p:nvSpPr>
        <p:spPr>
          <a:xfrm>
            <a:off x="3391093" y="163443"/>
            <a:ext cx="23774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Cách phòng tránh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7" name="Straight Connector 26">
            <a:extLst>
              <a:ext uri="{FF2B5EF4-FFF2-40B4-BE49-F238E27FC236}">
                <a16:creationId xmlns:a16="http://schemas.microsoft.com/office/drawing/2014/main" id="{E6BBE02D-2B8F-48A4-8239-18F4527897C7}"/>
              </a:ext>
            </a:extLst>
          </p:cNvPr>
          <p:cNvCxnSpPr>
            <a:cxnSpLocks/>
          </p:cNvCxnSpPr>
          <p:nvPr/>
        </p:nvCxnSpPr>
        <p:spPr>
          <a:xfrm>
            <a:off x="0"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529968-F730-41AA-890B-9928FA1138F3}"/>
              </a:ext>
            </a:extLst>
          </p:cNvPr>
          <p:cNvCxnSpPr>
            <a:cxnSpLocks/>
          </p:cNvCxnSpPr>
          <p:nvPr/>
        </p:nvCxnSpPr>
        <p:spPr>
          <a:xfrm>
            <a:off x="5662244"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8" name="Google Shape;358;p41"/>
          <p:cNvSpPr/>
          <p:nvPr/>
        </p:nvSpPr>
        <p:spPr>
          <a:xfrm>
            <a:off x="5554184" y="246408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88E2DE7D-66F7-44DF-8E7B-97FE73F9D891}"/>
              </a:ext>
            </a:extLst>
          </p:cNvPr>
          <p:cNvGrpSpPr/>
          <p:nvPr/>
        </p:nvGrpSpPr>
        <p:grpSpPr>
          <a:xfrm>
            <a:off x="243483" y="743504"/>
            <a:ext cx="4027729" cy="895161"/>
            <a:chOff x="243483" y="743504"/>
            <a:chExt cx="4027729" cy="895161"/>
          </a:xfrm>
        </p:grpSpPr>
        <p:sp>
          <p:nvSpPr>
            <p:cNvPr id="2" name="Rectangle: Rounded Corners 1">
              <a:extLst>
                <a:ext uri="{FF2B5EF4-FFF2-40B4-BE49-F238E27FC236}">
                  <a16:creationId xmlns:a16="http://schemas.microsoft.com/office/drawing/2014/main" id="{22901971-9970-4F2C-B2EE-D32F5B42A967}"/>
                </a:ext>
              </a:extLst>
            </p:cNvPr>
            <p:cNvSpPr/>
            <p:nvPr/>
          </p:nvSpPr>
          <p:spPr>
            <a:xfrm>
              <a:off x="665474"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67D818F5-C2FC-45B2-9AB7-27558077A9E4}"/>
                </a:ext>
              </a:extLst>
            </p:cNvPr>
            <p:cNvSpPr/>
            <p:nvPr/>
          </p:nvSpPr>
          <p:spPr>
            <a:xfrm>
              <a:off x="243483" y="932119"/>
              <a:ext cx="1073066" cy="706546"/>
            </a:xfrm>
            <a:custGeom>
              <a:avLst/>
              <a:gdLst/>
              <a:ahLst/>
              <a:cxnLst/>
              <a:rect l="l" t="t" r="r" b="b"/>
              <a:pathLst>
                <a:path w="6251291" h="3399139">
                  <a:moveTo>
                    <a:pt x="0" y="0"/>
                  </a:moveTo>
                  <a:lnTo>
                    <a:pt x="6251290" y="0"/>
                  </a:lnTo>
                  <a:lnTo>
                    <a:pt x="6251290" y="3399140"/>
                  </a:lnTo>
                  <a:lnTo>
                    <a:pt x="0" y="3399140"/>
                  </a:lnTo>
                  <a:lnTo>
                    <a:pt x="0" y="0"/>
                  </a:lnTo>
                  <a:close/>
                </a:path>
              </a:pathLst>
            </a:custGeom>
            <a:blipFill>
              <a:blip r:embed="rId3"/>
              <a:stretch>
                <a:fillRect/>
              </a:stretch>
            </a:blipFill>
          </p:spPr>
        </p:sp>
        <p:sp>
          <p:nvSpPr>
            <p:cNvPr id="35" name="TextBox 34">
              <a:extLst>
                <a:ext uri="{FF2B5EF4-FFF2-40B4-BE49-F238E27FC236}">
                  <a16:creationId xmlns:a16="http://schemas.microsoft.com/office/drawing/2014/main" id="{CB9A8C17-8E41-4A54-A221-2AC33AEE8570}"/>
                </a:ext>
              </a:extLst>
            </p:cNvPr>
            <p:cNvSpPr txBox="1"/>
            <p:nvPr/>
          </p:nvSpPr>
          <p:spPr>
            <a:xfrm>
              <a:off x="1321492" y="743504"/>
              <a:ext cx="281336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Duy trì chế độ ăn đủ chất và cân đối </a:t>
              </a:r>
            </a:p>
          </p:txBody>
        </p:sp>
      </p:grpSp>
      <p:grpSp>
        <p:nvGrpSpPr>
          <p:cNvPr id="46" name="Group 45">
            <a:extLst>
              <a:ext uri="{FF2B5EF4-FFF2-40B4-BE49-F238E27FC236}">
                <a16:creationId xmlns:a16="http://schemas.microsoft.com/office/drawing/2014/main" id="{7160FB38-7EB5-47AD-8F26-C2C91E3455AE}"/>
              </a:ext>
            </a:extLst>
          </p:cNvPr>
          <p:cNvGrpSpPr/>
          <p:nvPr/>
        </p:nvGrpSpPr>
        <p:grpSpPr>
          <a:xfrm>
            <a:off x="169338" y="1883897"/>
            <a:ext cx="4103478" cy="926623"/>
            <a:chOff x="169338" y="1883897"/>
            <a:chExt cx="4103478" cy="926623"/>
          </a:xfrm>
        </p:grpSpPr>
        <p:sp>
          <p:nvSpPr>
            <p:cNvPr id="37" name="Rectangle: Rounded Corners 36">
              <a:extLst>
                <a:ext uri="{FF2B5EF4-FFF2-40B4-BE49-F238E27FC236}">
                  <a16:creationId xmlns:a16="http://schemas.microsoft.com/office/drawing/2014/main" id="{E8B633F7-0F30-4A48-8F10-FC51C961F01A}"/>
                </a:ext>
              </a:extLst>
            </p:cNvPr>
            <p:cNvSpPr/>
            <p:nvPr/>
          </p:nvSpPr>
          <p:spPr>
            <a:xfrm>
              <a:off x="667078" y="189800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A69E71D-A480-46F4-ABFA-ABE8F1207545}"/>
                </a:ext>
              </a:extLst>
            </p:cNvPr>
            <p:cNvSpPr txBox="1"/>
            <p:nvPr/>
          </p:nvSpPr>
          <p:spPr>
            <a:xfrm>
              <a:off x="1332637" y="1883897"/>
              <a:ext cx="2803820" cy="775084"/>
            </a:xfrm>
            <a:prstGeom prst="rect">
              <a:avLst/>
            </a:prstGeom>
            <a:noFill/>
          </p:spPr>
          <p:txBody>
            <a:bodyPr wrap="square">
              <a:spAutoFit/>
            </a:bodyPr>
            <a:lstStyle/>
            <a:p>
              <a:pPr algn="just">
                <a:lnSpc>
                  <a:spcPct val="13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Bổ sung vitamin và các khoáng chất thiết yếu</a:t>
              </a:r>
              <a:endParaRPr lang="en-US" dirty="0"/>
            </a:p>
          </p:txBody>
        </p:sp>
        <p:sp>
          <p:nvSpPr>
            <p:cNvPr id="54" name="Freeform 5">
              <a:extLst>
                <a:ext uri="{FF2B5EF4-FFF2-40B4-BE49-F238E27FC236}">
                  <a16:creationId xmlns:a16="http://schemas.microsoft.com/office/drawing/2014/main" id="{9C9BCB47-5D1D-4C68-BBD1-5849C6687F36}"/>
                </a:ext>
              </a:extLst>
            </p:cNvPr>
            <p:cNvSpPr/>
            <p:nvPr/>
          </p:nvSpPr>
          <p:spPr>
            <a:xfrm>
              <a:off x="169338" y="1913410"/>
              <a:ext cx="992272" cy="8971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49" name="Group 48">
            <a:extLst>
              <a:ext uri="{FF2B5EF4-FFF2-40B4-BE49-F238E27FC236}">
                <a16:creationId xmlns:a16="http://schemas.microsoft.com/office/drawing/2014/main" id="{5BF4D660-0EF2-48DD-8137-A953BCA5E445}"/>
              </a:ext>
            </a:extLst>
          </p:cNvPr>
          <p:cNvGrpSpPr/>
          <p:nvPr/>
        </p:nvGrpSpPr>
        <p:grpSpPr>
          <a:xfrm>
            <a:off x="30589" y="3049918"/>
            <a:ext cx="4240623" cy="917468"/>
            <a:chOff x="30589" y="3049918"/>
            <a:chExt cx="4240623" cy="917468"/>
          </a:xfrm>
        </p:grpSpPr>
        <p:sp>
          <p:nvSpPr>
            <p:cNvPr id="39" name="Rectangle: Rounded Corners 38">
              <a:extLst>
                <a:ext uri="{FF2B5EF4-FFF2-40B4-BE49-F238E27FC236}">
                  <a16:creationId xmlns:a16="http://schemas.microsoft.com/office/drawing/2014/main" id="{4D37A44B-183F-4CFF-8C03-14E5E992C30D}"/>
                </a:ext>
              </a:extLst>
            </p:cNvPr>
            <p:cNvSpPr/>
            <p:nvPr/>
          </p:nvSpPr>
          <p:spPr>
            <a:xfrm>
              <a:off x="665474" y="3049918"/>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3A752AB-CBC4-4A89-950B-FFB051F99887}"/>
                </a:ext>
              </a:extLst>
            </p:cNvPr>
            <p:cNvSpPr txBox="1"/>
            <p:nvPr/>
          </p:nvSpPr>
          <p:spPr>
            <a:xfrm>
              <a:off x="1332637" y="3247370"/>
              <a:ext cx="2359641"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Vận động đúng cách</a:t>
              </a:r>
              <a:endParaRPr lang="en-US" dirty="0"/>
            </a:p>
          </p:txBody>
        </p:sp>
        <p:sp>
          <p:nvSpPr>
            <p:cNvPr id="55" name="Freeform 2">
              <a:extLst>
                <a:ext uri="{FF2B5EF4-FFF2-40B4-BE49-F238E27FC236}">
                  <a16:creationId xmlns:a16="http://schemas.microsoft.com/office/drawing/2014/main" id="{14767A21-B8B6-4707-A9AD-6729B8053895}"/>
                </a:ext>
              </a:extLst>
            </p:cNvPr>
            <p:cNvSpPr/>
            <p:nvPr/>
          </p:nvSpPr>
          <p:spPr>
            <a:xfrm>
              <a:off x="30589" y="3114485"/>
              <a:ext cx="992272" cy="852901"/>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grpSp>
        <p:nvGrpSpPr>
          <p:cNvPr id="24" name="Group 23">
            <a:extLst>
              <a:ext uri="{FF2B5EF4-FFF2-40B4-BE49-F238E27FC236}">
                <a16:creationId xmlns:a16="http://schemas.microsoft.com/office/drawing/2014/main" id="{7713D8E8-D06A-4341-937C-B6C7BFE588D2}"/>
              </a:ext>
            </a:extLst>
          </p:cNvPr>
          <p:cNvGrpSpPr/>
          <p:nvPr/>
        </p:nvGrpSpPr>
        <p:grpSpPr>
          <a:xfrm>
            <a:off x="4840545" y="507901"/>
            <a:ext cx="3927178" cy="1046371"/>
            <a:chOff x="4840545" y="507901"/>
            <a:chExt cx="3927178" cy="1046371"/>
          </a:xfrm>
        </p:grpSpPr>
        <p:sp>
          <p:nvSpPr>
            <p:cNvPr id="42" name="Rectangle: Rounded Corners 41">
              <a:extLst>
                <a:ext uri="{FF2B5EF4-FFF2-40B4-BE49-F238E27FC236}">
                  <a16:creationId xmlns:a16="http://schemas.microsoft.com/office/drawing/2014/main" id="{D9CC667B-5EDA-4934-8D41-E20A27C3DE81}"/>
                </a:ext>
              </a:extLst>
            </p:cNvPr>
            <p:cNvSpPr/>
            <p:nvPr/>
          </p:nvSpPr>
          <p:spPr>
            <a:xfrm>
              <a:off x="4840545"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5EEABB-E1E9-486E-B271-7665C05B230B}"/>
                </a:ext>
              </a:extLst>
            </p:cNvPr>
            <p:cNvSpPr txBox="1"/>
            <p:nvPr/>
          </p:nvSpPr>
          <p:spPr>
            <a:xfrm>
              <a:off x="5090542" y="993466"/>
              <a:ext cx="1479884"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Tắm nắng</a:t>
              </a:r>
              <a:endParaRPr lang="en-US" dirty="0"/>
            </a:p>
          </p:txBody>
        </p:sp>
        <p:sp>
          <p:nvSpPr>
            <p:cNvPr id="57" name="Freeform 5">
              <a:extLst>
                <a:ext uri="{FF2B5EF4-FFF2-40B4-BE49-F238E27FC236}">
                  <a16:creationId xmlns:a16="http://schemas.microsoft.com/office/drawing/2014/main" id="{01AA8650-95FF-4FA0-B35F-BB55484C667A}"/>
                </a:ext>
              </a:extLst>
            </p:cNvPr>
            <p:cNvSpPr/>
            <p:nvPr/>
          </p:nvSpPr>
          <p:spPr>
            <a:xfrm>
              <a:off x="7783807" y="507901"/>
              <a:ext cx="983916" cy="980004"/>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grpSp>
        <p:nvGrpSpPr>
          <p:cNvPr id="29" name="Group 28">
            <a:extLst>
              <a:ext uri="{FF2B5EF4-FFF2-40B4-BE49-F238E27FC236}">
                <a16:creationId xmlns:a16="http://schemas.microsoft.com/office/drawing/2014/main" id="{BBB040A9-94D9-4111-B2BF-EB733A64804B}"/>
              </a:ext>
            </a:extLst>
          </p:cNvPr>
          <p:cNvGrpSpPr/>
          <p:nvPr/>
        </p:nvGrpSpPr>
        <p:grpSpPr>
          <a:xfrm>
            <a:off x="4840545" y="1675229"/>
            <a:ext cx="4021430" cy="1038783"/>
            <a:chOff x="4840545" y="1675229"/>
            <a:chExt cx="4021430" cy="1038783"/>
          </a:xfrm>
        </p:grpSpPr>
        <p:sp>
          <p:nvSpPr>
            <p:cNvPr id="45" name="Rectangle: Rounded Corners 44">
              <a:extLst>
                <a:ext uri="{FF2B5EF4-FFF2-40B4-BE49-F238E27FC236}">
                  <a16:creationId xmlns:a16="http://schemas.microsoft.com/office/drawing/2014/main" id="{22BED7C1-AEB1-44FD-A656-85F880FF7D10}"/>
                </a:ext>
              </a:extLst>
            </p:cNvPr>
            <p:cNvSpPr/>
            <p:nvPr/>
          </p:nvSpPr>
          <p:spPr>
            <a:xfrm>
              <a:off x="4840545" y="1902881"/>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6906FCD-7153-4D48-8448-9FE868CB27D7}"/>
                </a:ext>
              </a:extLst>
            </p:cNvPr>
            <p:cNvSpPr txBox="1"/>
            <p:nvPr/>
          </p:nvSpPr>
          <p:spPr>
            <a:xfrm>
              <a:off x="5109365" y="1889609"/>
              <a:ext cx="2618033"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 đứng, nằm, ngồi đúng tư thế</a:t>
              </a:r>
            </a:p>
          </p:txBody>
        </p:sp>
        <p:sp>
          <p:nvSpPr>
            <p:cNvPr id="58" name="Freeform 8">
              <a:extLst>
                <a:ext uri="{FF2B5EF4-FFF2-40B4-BE49-F238E27FC236}">
                  <a16:creationId xmlns:a16="http://schemas.microsoft.com/office/drawing/2014/main" id="{FBCF538F-9E0C-416E-A305-C2D7804D8D5A}"/>
                </a:ext>
              </a:extLst>
            </p:cNvPr>
            <p:cNvSpPr/>
            <p:nvPr/>
          </p:nvSpPr>
          <p:spPr>
            <a:xfrm flipH="1">
              <a:off x="7942010" y="1675229"/>
              <a:ext cx="919965" cy="1038783"/>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43" name="Group 42">
            <a:extLst>
              <a:ext uri="{FF2B5EF4-FFF2-40B4-BE49-F238E27FC236}">
                <a16:creationId xmlns:a16="http://schemas.microsoft.com/office/drawing/2014/main" id="{72FBE954-507C-46FB-9459-F20DB1994DF0}"/>
              </a:ext>
            </a:extLst>
          </p:cNvPr>
          <p:cNvGrpSpPr/>
          <p:nvPr/>
        </p:nvGrpSpPr>
        <p:grpSpPr>
          <a:xfrm>
            <a:off x="4840545" y="3044494"/>
            <a:ext cx="4378119" cy="1063102"/>
            <a:chOff x="4840545" y="3044494"/>
            <a:chExt cx="4378119" cy="1063102"/>
          </a:xfrm>
        </p:grpSpPr>
        <p:sp>
          <p:nvSpPr>
            <p:cNvPr id="48" name="Rectangle: Rounded Corners 47">
              <a:extLst>
                <a:ext uri="{FF2B5EF4-FFF2-40B4-BE49-F238E27FC236}">
                  <a16:creationId xmlns:a16="http://schemas.microsoft.com/office/drawing/2014/main" id="{40819CDC-2670-4B97-A5DA-732C42A05E89}"/>
                </a:ext>
              </a:extLst>
            </p:cNvPr>
            <p:cNvSpPr/>
            <p:nvPr/>
          </p:nvSpPr>
          <p:spPr>
            <a:xfrm>
              <a:off x="4840545" y="305968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9CA5C41-D2A8-421A-B09A-798B8AB30D6D}"/>
                </a:ext>
              </a:extLst>
            </p:cNvPr>
            <p:cNvSpPr txBox="1"/>
            <p:nvPr/>
          </p:nvSpPr>
          <p:spPr>
            <a:xfrm>
              <a:off x="5077124" y="3044494"/>
              <a:ext cx="2650274"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Điều chỉnh cân nặng phù hợp</a:t>
              </a:r>
            </a:p>
          </p:txBody>
        </p:sp>
        <p:sp>
          <p:nvSpPr>
            <p:cNvPr id="62" name="Freeform 10">
              <a:extLst>
                <a:ext uri="{FF2B5EF4-FFF2-40B4-BE49-F238E27FC236}">
                  <a16:creationId xmlns:a16="http://schemas.microsoft.com/office/drawing/2014/main" id="{B8EFA6C1-5EFF-49CC-ACA9-E8365196989F}"/>
                </a:ext>
              </a:extLst>
            </p:cNvPr>
            <p:cNvSpPr/>
            <p:nvPr/>
          </p:nvSpPr>
          <p:spPr>
            <a:xfrm>
              <a:off x="7723465" y="3082665"/>
              <a:ext cx="1495199" cy="102493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grpSp>
        <p:nvGrpSpPr>
          <p:cNvPr id="51" name="Group 50">
            <a:extLst>
              <a:ext uri="{FF2B5EF4-FFF2-40B4-BE49-F238E27FC236}">
                <a16:creationId xmlns:a16="http://schemas.microsoft.com/office/drawing/2014/main" id="{B0A76730-9F69-43A4-83E7-4679725DCC27}"/>
              </a:ext>
            </a:extLst>
          </p:cNvPr>
          <p:cNvGrpSpPr/>
          <p:nvPr/>
        </p:nvGrpSpPr>
        <p:grpSpPr>
          <a:xfrm>
            <a:off x="382570" y="4040637"/>
            <a:ext cx="8232752" cy="1080129"/>
            <a:chOff x="382570" y="4040637"/>
            <a:chExt cx="8232752" cy="1080129"/>
          </a:xfrm>
        </p:grpSpPr>
        <p:sp>
          <p:nvSpPr>
            <p:cNvPr id="40" name="Rectangle: Rounded Corners 39">
              <a:extLst>
                <a:ext uri="{FF2B5EF4-FFF2-40B4-BE49-F238E27FC236}">
                  <a16:creationId xmlns:a16="http://schemas.microsoft.com/office/drawing/2014/main" id="{02CB4BE3-C5B1-4E9E-BF1F-AF16620D94C3}"/>
                </a:ext>
              </a:extLst>
            </p:cNvPr>
            <p:cNvSpPr/>
            <p:nvPr/>
          </p:nvSpPr>
          <p:spPr>
            <a:xfrm>
              <a:off x="665474" y="4162073"/>
              <a:ext cx="794984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z</a:t>
              </a:r>
              <a:endParaRPr lang="en-US" dirty="0"/>
            </a:p>
          </p:txBody>
        </p:sp>
        <p:sp>
          <p:nvSpPr>
            <p:cNvPr id="52" name="TextBox 51">
              <a:extLst>
                <a:ext uri="{FF2B5EF4-FFF2-40B4-BE49-F238E27FC236}">
                  <a16:creationId xmlns:a16="http://schemas.microsoft.com/office/drawing/2014/main" id="{226B606D-BA88-460D-9424-142F393142B6}"/>
                </a:ext>
              </a:extLst>
            </p:cNvPr>
            <p:cNvSpPr txBox="1"/>
            <p:nvPr/>
          </p:nvSpPr>
          <p:spPr>
            <a:xfrm>
              <a:off x="1316549" y="4159132"/>
              <a:ext cx="711385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Tránh những thói quen ảnh hưởng không tốt đến hệ vận động (mang vật nặng ở một bên cơ thể,...).</a:t>
              </a:r>
            </a:p>
          </p:txBody>
        </p:sp>
        <p:pic>
          <p:nvPicPr>
            <p:cNvPr id="18" name="Picture 17" descr="A cartoon of a person carrying a bag&#10;&#10;Description automatically generated">
              <a:extLst>
                <a:ext uri="{FF2B5EF4-FFF2-40B4-BE49-F238E27FC236}">
                  <a16:creationId xmlns:a16="http://schemas.microsoft.com/office/drawing/2014/main" id="{B9C291B1-0235-4BAC-932D-9BEA5D337082}"/>
                </a:ext>
              </a:extLst>
            </p:cNvPr>
            <p:cNvPicPr>
              <a:picLocks noChangeAspect="1"/>
            </p:cNvPicPr>
            <p:nvPr/>
          </p:nvPicPr>
          <p:blipFill rotWithShape="1">
            <a:blip r:embed="rId14"/>
            <a:srcRect b="34582"/>
            <a:stretch/>
          </p:blipFill>
          <p:spPr>
            <a:xfrm>
              <a:off x="382570" y="4040637"/>
              <a:ext cx="839789" cy="1080129"/>
            </a:xfrm>
            <a:prstGeom prst="rect">
              <a:avLst/>
            </a:prstGeom>
          </p:spPr>
        </p:pic>
      </p:grpSp>
    </p:spTree>
    <p:extLst>
      <p:ext uri="{BB962C8B-B14F-4D97-AF65-F5344CB8AC3E}">
        <p14:creationId xmlns:p14="http://schemas.microsoft.com/office/powerpoint/2010/main" val="10851068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righ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27" y="456101"/>
            <a:ext cx="8484782" cy="4524315"/>
          </a:xfrm>
          <a:prstGeom prst="rect">
            <a:avLst/>
          </a:prstGeom>
        </p:spPr>
        <p:txBody>
          <a:bodyPr wrap="square">
            <a:spAutoFit/>
          </a:bodyPr>
          <a:lstStyle/>
          <a:p>
            <a:pPr algn="just"/>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chúng</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dục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đồng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phòng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tránh</a:t>
            </a:r>
            <a:r>
              <a:rPr lang="en-US" sz="2400" dirty="0">
                <a:latin typeface="Times New Roman" panose="02020603050405020304" pitchFamily="18" charset="0"/>
                <a:ea typeface="Calibri" panose="020F0502020204030204" pitchFamily="34" charset="0"/>
              </a:rPr>
              <a:t> 1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a:t>
            </a:r>
            <a:endParaRPr lang="en-US" sz="2400" dirty="0">
              <a:latin typeface="Calibri" panose="020F0502020204030204" pitchFamily="34" charset="0"/>
              <a:ea typeface="Calibri" panose="020F0502020204030204" pitchFamily="34" charset="0"/>
            </a:endParaRPr>
          </a:p>
          <a:p>
            <a:pPr algn="just"/>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dục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vừa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nâng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khỏe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endParaRPr lang="en-US" sz="2400" dirty="0">
              <a:latin typeface="Calibri" panose="020F0502020204030204" pitchFamily="34" charset="0"/>
              <a:ea typeface="Calibri" panose="020F0502020204030204" pitchFamily="34" charset="0"/>
            </a:endParaRPr>
          </a:p>
          <a:p>
            <a:pPr algn="just"/>
            <a:r>
              <a:rPr lang="en-US" sz="2400" dirty="0">
                <a:latin typeface="Times New Roman" panose="02020603050405020304" pitchFamily="18" charset="0"/>
                <a:ea typeface="Calibri" panose="020F0502020204030204" pitchFamily="34" charset="0"/>
              </a:rPr>
              <a:t>- 1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xương</a:t>
            </a:r>
            <a:r>
              <a:rPr lang="en-US" sz="2400" dirty="0">
                <a:latin typeface="Times New Roman" panose="02020603050405020304" pitchFamily="18" charset="0"/>
                <a:ea typeface="Calibri" panose="020F0502020204030204" pitchFamily="34" charset="0"/>
              </a:rPr>
              <a:t>, bong </a:t>
            </a:r>
            <a:r>
              <a:rPr lang="en-US" sz="2400" dirty="0" err="1">
                <a:latin typeface="Times New Roman" panose="02020603050405020304" pitchFamily="18" charset="0"/>
                <a:ea typeface="Calibri" panose="020F0502020204030204" pitchFamily="34" charset="0"/>
              </a:rPr>
              <a:t>gân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gãy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viêm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khớp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còi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vẹo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sống</a:t>
            </a:r>
            <a:r>
              <a:rPr lang="en-US" sz="2400" dirty="0">
                <a:latin typeface="Times New Roman" panose="02020603050405020304" pitchFamily="18" charset="0"/>
                <a:ea typeface="Calibri" panose="020F0502020204030204" pitchFamily="34" charset="0"/>
              </a:rPr>
              <a:t>,....</a:t>
            </a:r>
            <a:endParaRPr lang="en-US" sz="2400" dirty="0">
              <a:latin typeface="Calibri" panose="020F0502020204030204" pitchFamily="34" charset="0"/>
              <a:ea typeface="Calibri" panose="020F0502020204030204" pitchFamily="34" charset="0"/>
            </a:endParaRPr>
          </a:p>
          <a:p>
            <a:pPr algn="just"/>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tổn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cấu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khớp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yếu</a:t>
            </a:r>
            <a:r>
              <a:rPr lang="en-US" sz="2400" dirty="0">
                <a:latin typeface="Times New Roman" panose="02020603050405020304" pitchFamily="18" charset="0"/>
                <a:ea typeface="Calibri" panose="020F0502020204030204" pitchFamily="34" charset="0"/>
              </a:rPr>
              <a:t>.</a:t>
            </a:r>
            <a:endParaRPr lang="en-US" sz="2400" dirty="0">
              <a:latin typeface="Calibri" panose="020F0502020204030204" pitchFamily="34" charset="0"/>
              <a:ea typeface="Calibri" panose="020F0502020204030204" pitchFamily="34" charset="0"/>
            </a:endParaRPr>
          </a:p>
          <a:p>
            <a:pPr algn="just"/>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phòng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uống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đủ</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đúng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nằm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đúng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chỉnh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nặng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phù</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endParaRPr>
          </a:p>
        </p:txBody>
      </p:sp>
      <p:sp>
        <p:nvSpPr>
          <p:cNvPr id="3" name="TextBox 2"/>
          <p:cNvSpPr txBox="1"/>
          <p:nvPr/>
        </p:nvSpPr>
        <p:spPr>
          <a:xfrm>
            <a:off x="148856" y="77972"/>
            <a:ext cx="413767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III. BẢO VỆ HỆ VẬN ĐỘNG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061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3366543394"/>
              </p:ext>
            </p:extLst>
          </p:nvPr>
        </p:nvGraphicFramePr>
        <p:xfrm>
          <a:off x="937995" y="1105036"/>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trường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học</a:t>
                      </a:r>
                      <a:endParaRPr lang="en-US" sz="1800" b="0" i="0" u="none" strike="noStrike" cap="none" dirty="0">
                        <a:solidFill>
                          <a:srgbClr val="000000"/>
                        </a:solidFill>
                        <a:effectLst/>
                        <a:latin typeface="Arial"/>
                        <a:ea typeface="Arial"/>
                        <a:cs typeface="Arial"/>
                        <a:sym typeface="Arial"/>
                      </a:endParaRPr>
                    </a:p>
                    <a:p>
                      <a:pPr algn="just">
                        <a:lnSpc>
                          <a:spcPct val="150000"/>
                        </a:lnSpc>
                      </a:pPr>
                      <a:r>
                        <a:rPr lang="en-US" sz="1800" b="1" i="0" u="none" strike="noStrike" cap="none" dirty="0">
                          <a:solidFill>
                            <a:srgbClr val="000000"/>
                          </a:solidFill>
                          <a:effectLst/>
                          <a:latin typeface="Arial"/>
                          <a:ea typeface="Arial"/>
                          <a:cs typeface="Arial"/>
                          <a:sym typeface="Arial"/>
                        </a:rPr>
                        <a:t>1. </a:t>
                      </a:r>
                      <a:r>
                        <a:rPr lang="en-US" sz="1800" b="1" i="0" u="none" strike="noStrike" cap="none" dirty="0" err="1">
                          <a:solidFill>
                            <a:srgbClr val="000000"/>
                          </a:solidFill>
                          <a:effectLst/>
                          <a:latin typeface="Arial"/>
                          <a:ea typeface="Arial"/>
                          <a:cs typeface="Arial"/>
                          <a:sym typeface="Arial"/>
                        </a:rPr>
                        <a:t>Kết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quả</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endParaRPr lang="en-US" sz="1800" b="1" i="0" u="none" strike="noStrike" cap="none" dirty="0">
                        <a:solidFill>
                          <a:srgbClr val="000000"/>
                        </a:solidFill>
                        <a:effectLst/>
                        <a:latin typeface="Arial"/>
                        <a:ea typeface="Arial"/>
                        <a:cs typeface="Arial"/>
                        <a:sym typeface="Arial"/>
                      </a:endParaRPr>
                    </a:p>
                    <a:p>
                      <a:endParaRPr lang="en-US"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6" name="Table 55">
            <a:extLst>
              <a:ext uri="{FF2B5EF4-FFF2-40B4-BE49-F238E27FC236}">
                <a16:creationId xmlns:a16="http://schemas.microsoft.com/office/drawing/2014/main" id="{9E8AF146-4FD3-43CE-B835-BFA39B7E4731}"/>
              </a:ext>
            </a:extLst>
          </p:cNvPr>
          <p:cNvGraphicFramePr>
            <a:graphicFrameLocks noGrp="1"/>
          </p:cNvGraphicFramePr>
          <p:nvPr>
            <p:extLst>
              <p:ext uri="{D42A27DB-BD31-4B8C-83A1-F6EECF244321}">
                <p14:modId xmlns:p14="http://schemas.microsoft.com/office/powerpoint/2010/main" val="3683678531"/>
              </p:ext>
            </p:extLst>
          </p:nvPr>
        </p:nvGraphicFramePr>
        <p:xfrm>
          <a:off x="1045246" y="2401676"/>
          <a:ext cx="7319947" cy="1805369"/>
        </p:xfrm>
        <a:graphic>
          <a:graphicData uri="http://schemas.openxmlformats.org/drawingml/2006/table">
            <a:tbl>
              <a:tblPr firstRow="1" firstCol="1" bandRow="1">
                <a:tableStyleId>{C33E2FA5-47BD-455E-821A-4280BCBAF7F3}</a:tableStyleId>
              </a:tblPr>
              <a:tblGrid>
                <a:gridCol w="669097">
                  <a:extLst>
                    <a:ext uri="{9D8B030D-6E8A-4147-A177-3AD203B41FA5}">
                      <a16:colId xmlns:a16="http://schemas.microsoft.com/office/drawing/2014/main" val="3417521614"/>
                    </a:ext>
                  </a:extLst>
                </a:gridCol>
                <a:gridCol w="2172677">
                  <a:extLst>
                    <a:ext uri="{9D8B030D-6E8A-4147-A177-3AD203B41FA5}">
                      <a16:colId xmlns:a16="http://schemas.microsoft.com/office/drawing/2014/main" val="1258152518"/>
                    </a:ext>
                  </a:extLst>
                </a:gridCol>
                <a:gridCol w="2407139">
                  <a:extLst>
                    <a:ext uri="{9D8B030D-6E8A-4147-A177-3AD203B41FA5}">
                      <a16:colId xmlns:a16="http://schemas.microsoft.com/office/drawing/2014/main" val="1755349238"/>
                    </a:ext>
                  </a:extLst>
                </a:gridCol>
                <a:gridCol w="2071034">
                  <a:extLst>
                    <a:ext uri="{9D8B030D-6E8A-4147-A177-3AD203B41FA5}">
                      <a16:colId xmlns:a16="http://schemas.microsoft.com/office/drawing/2014/main" val="1958740316"/>
                    </a:ext>
                  </a:extLst>
                </a:gridCol>
              </a:tblGrid>
              <a:tr h="982409">
                <a:tc>
                  <a:txBody>
                    <a:bodyPr/>
                    <a:lstStyle/>
                    <a:p>
                      <a:pPr algn="ctr">
                        <a:lnSpc>
                          <a:spcPct val="150000"/>
                        </a:lnSpc>
                        <a:spcAft>
                          <a:spcPts val="800"/>
                        </a:spcAft>
                      </a:pPr>
                      <a:r>
                        <a:rPr lang="en-US" sz="1800">
                          <a:effectLst/>
                        </a:rPr>
                        <a:t>STT</a:t>
                      </a:r>
                      <a:endParaRPr lang="en-US" sz="180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Tên</a:t>
                      </a:r>
                      <a:r>
                        <a:rPr lang="en-US" sz="1800" dirty="0">
                          <a:effectLst/>
                        </a:rPr>
                        <a:t> </a:t>
                      </a:r>
                      <a:r>
                        <a:rPr lang="en-US" sz="1800" dirty="0" err="1">
                          <a:effectLst/>
                        </a:rPr>
                        <a:t>lớp</a:t>
                      </a:r>
                      <a:r>
                        <a:rPr lang="en-US" sz="1800" dirty="0">
                          <a:effectLst/>
                        </a:rPr>
                        <a:t>/</a:t>
                      </a:r>
                      <a:r>
                        <a:rPr lang="en-US" sz="1800" dirty="0" err="1">
                          <a:effectLst/>
                        </a:rPr>
                        <a:t>Chủ</a:t>
                      </a:r>
                      <a:r>
                        <a:rPr lang="en-US" sz="1800" dirty="0">
                          <a:effectLst/>
                        </a:rPr>
                        <a:t> </a:t>
                      </a:r>
                      <a:r>
                        <a:rPr lang="en-US" sz="1800" dirty="0" err="1">
                          <a:effectLst/>
                        </a:rPr>
                        <a:t>hộ</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Tổng</a:t>
                      </a:r>
                      <a:r>
                        <a:rPr lang="en-US" sz="1800" dirty="0">
                          <a:effectLst/>
                        </a:rPr>
                        <a:t> </a:t>
                      </a: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lớp</a:t>
                      </a:r>
                      <a:r>
                        <a:rPr lang="en-US" sz="1800" dirty="0">
                          <a:effectLst/>
                        </a:rPr>
                        <a:t>/</a:t>
                      </a:r>
                      <a:r>
                        <a:rPr lang="en-US" sz="1800" dirty="0" err="1">
                          <a:effectLst/>
                        </a:rPr>
                        <a:t>gia</a:t>
                      </a:r>
                      <a:r>
                        <a:rPr lang="en-US" sz="1800" dirty="0">
                          <a:effectLst/>
                        </a:rPr>
                        <a:t> </a:t>
                      </a:r>
                      <a:r>
                        <a:rPr lang="en-US" sz="1800" dirty="0" err="1">
                          <a:effectLst/>
                        </a:rPr>
                        <a:t>đình</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mắc</a:t>
                      </a:r>
                      <a:r>
                        <a:rPr lang="en-US" sz="1800" dirty="0">
                          <a:effectLst/>
                        </a:rPr>
                        <a:t> </a:t>
                      </a:r>
                      <a:r>
                        <a:rPr lang="en-US" sz="1800" dirty="0" err="1">
                          <a:effectLst/>
                        </a:rPr>
                        <a:t>tật</a:t>
                      </a:r>
                      <a:r>
                        <a:rPr lang="en-US" sz="1800" dirty="0">
                          <a:effectLst/>
                        </a:rPr>
                        <a:t> </a:t>
                      </a:r>
                      <a:r>
                        <a:rPr lang="en-US" sz="1800" dirty="0" err="1">
                          <a:effectLst/>
                        </a:rPr>
                        <a:t>cong</a:t>
                      </a:r>
                      <a:r>
                        <a:rPr lang="en-US" sz="1800" dirty="0">
                          <a:effectLst/>
                        </a:rPr>
                        <a:t> </a:t>
                      </a:r>
                      <a:r>
                        <a:rPr lang="en-US" sz="1800" dirty="0" err="1">
                          <a:effectLst/>
                        </a:rPr>
                        <a:t>vẹo</a:t>
                      </a:r>
                      <a:r>
                        <a:rPr lang="en-US" sz="1800" dirty="0">
                          <a:effectLst/>
                        </a:rPr>
                        <a:t> </a:t>
                      </a:r>
                      <a:r>
                        <a:rPr lang="en-US" sz="1800" dirty="0" err="1">
                          <a:effectLst/>
                        </a:rPr>
                        <a:t>cột</a:t>
                      </a:r>
                      <a:r>
                        <a:rPr lang="en-US" sz="1800" dirty="0">
                          <a:effectLst/>
                        </a:rPr>
                        <a:t> </a:t>
                      </a:r>
                      <a:r>
                        <a:rPr lang="en-US" sz="1800" dirty="0" err="1">
                          <a:effectLst/>
                        </a:rPr>
                        <a:t>sống</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extLst>
                  <a:ext uri="{0D108BD9-81ED-4DB2-BD59-A6C34878D82A}">
                    <a16:rowId xmlns:a16="http://schemas.microsoft.com/office/drawing/2014/main" val="3388530293"/>
                  </a:ext>
                </a:extLst>
              </a:tr>
              <a:tr h="394807">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3463476501"/>
                  </a:ext>
                </a:extLst>
              </a:tr>
              <a:tr h="394807">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2019651079"/>
                  </a:ext>
                </a:extLst>
              </a:tr>
            </a:tbl>
          </a:graphicData>
        </a:graphic>
      </p:graphicFrame>
      <p:grpSp>
        <p:nvGrpSpPr>
          <p:cNvPr id="57" name="Group 56">
            <a:extLst>
              <a:ext uri="{FF2B5EF4-FFF2-40B4-BE49-F238E27FC236}">
                <a16:creationId xmlns:a16="http://schemas.microsoft.com/office/drawing/2014/main" id="{3E445D73-9D2E-440B-9175-036D50B3A33C}"/>
              </a:ext>
            </a:extLst>
          </p:cNvPr>
          <p:cNvGrpSpPr/>
          <p:nvPr/>
        </p:nvGrpSpPr>
        <p:grpSpPr>
          <a:xfrm>
            <a:off x="244777" y="218842"/>
            <a:ext cx="8653138" cy="1060469"/>
            <a:chOff x="244777" y="218842"/>
            <a:chExt cx="8653138" cy="1060469"/>
          </a:xfrm>
        </p:grpSpPr>
        <p:sp>
          <p:nvSpPr>
            <p:cNvPr id="83" name="TextBox 82">
              <a:extLst>
                <a:ext uri="{FF2B5EF4-FFF2-40B4-BE49-F238E27FC236}">
                  <a16:creationId xmlns:a16="http://schemas.microsoft.com/office/drawing/2014/main" id="{7C882A37-A2B3-43C1-841E-F283101E0A0B}"/>
                </a:ext>
              </a:extLst>
            </p:cNvPr>
            <p:cNvSpPr txBox="1"/>
            <p:nvPr/>
          </p:nvSpPr>
          <p:spPr>
            <a:xfrm>
              <a:off x="1045246" y="218842"/>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89" name="Freeform 5">
              <a:extLst>
                <a:ext uri="{FF2B5EF4-FFF2-40B4-BE49-F238E27FC236}">
                  <a16:creationId xmlns:a16="http://schemas.microsoft.com/office/drawing/2014/main" id="{B60CA1EB-B8F0-4ACF-9EC0-60A77DC7E972}"/>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2" name="TextBox 1"/>
          <p:cNvSpPr txBox="1"/>
          <p:nvPr/>
        </p:nvSpPr>
        <p:spPr>
          <a:xfrm>
            <a:off x="3225209" y="-25571"/>
            <a:ext cx="2848857" cy="400110"/>
          </a:xfrm>
          <a:prstGeom prst="rect">
            <a:avLst/>
          </a:prstGeom>
          <a:noFill/>
        </p:spPr>
        <p:txBody>
          <a:bodyPr wrap="none" rtlCol="0">
            <a:spAutoFit/>
          </a:bodyPr>
          <a:lstStyle/>
          <a:p>
            <a:r>
              <a:rPr lang="en-US" sz="2000" b="1" dirty="0" smtClean="0">
                <a:latin typeface="Times New Roman" panose="02020603050405020304" pitchFamily="18" charset="0"/>
                <a:cs typeface="Times New Roman" panose="02020603050405020304" pitchFamily="18" charset="0"/>
              </a:rPr>
              <a:t>HƯỚNG DẪN VỀ NHÀ</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circle(in)">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2290362152"/>
              </p:ext>
            </p:extLst>
          </p:nvPr>
        </p:nvGraphicFramePr>
        <p:xfrm>
          <a:off x="937997" y="1248383"/>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người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trường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học</a:t>
                      </a:r>
                      <a:endParaRPr lang="en-US" sz="1800" b="1" i="0" u="none" strike="noStrike" cap="none" dirty="0">
                        <a:solidFill>
                          <a:srgbClr val="000000"/>
                        </a:solidFill>
                        <a:effectLst/>
                        <a:latin typeface="Arial"/>
                        <a:ea typeface="Arial"/>
                        <a:cs typeface="Arial"/>
                        <a:sym typeface="Arial"/>
                      </a:endParaRPr>
                    </a:p>
                    <a:p>
                      <a:pPr>
                        <a:lnSpc>
                          <a:spcPct val="150000"/>
                        </a:lnSpc>
                      </a:pPr>
                      <a:r>
                        <a:rPr lang="en-US" sz="1800" b="1" i="0" u="none" strike="noStrike" cap="none" dirty="0">
                          <a:solidFill>
                            <a:srgbClr val="000000"/>
                          </a:solidFill>
                          <a:effectLst/>
                          <a:latin typeface="Arial"/>
                          <a:ea typeface="Arial"/>
                          <a:cs typeface="Arial"/>
                          <a:sym typeface="Arial"/>
                        </a:rPr>
                        <a:t>2. </a:t>
                      </a:r>
                      <a:r>
                        <a:rPr lang="en-US" sz="1800" b="1" i="0" u="none" strike="noStrike" cap="none" dirty="0" err="1">
                          <a:solidFill>
                            <a:srgbClr val="000000"/>
                          </a:solidFill>
                          <a:effectLst/>
                          <a:latin typeface="Arial"/>
                          <a:ea typeface="Arial"/>
                          <a:cs typeface="Arial"/>
                          <a:sym typeface="Arial"/>
                        </a:rPr>
                        <a:t>Xác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định</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tỉ</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lệ</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endParaRPr lang="en-US" sz="1800" b="0" i="0" u="none" strike="noStrike" cap="none" dirty="0">
                        <a:solidFill>
                          <a:srgbClr val="000000"/>
                        </a:solidFill>
                        <a:effectLst/>
                        <a:latin typeface="Arial"/>
                        <a:ea typeface="Arial"/>
                        <a:cs typeface="Arial"/>
                        <a:sym typeface="Arial"/>
                      </a:endParaRP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Xác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định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r>
                        <a:rPr lang="en-US" sz="1800" b="0" i="0" u="none" strike="noStrike" cap="none" dirty="0" err="1">
                          <a:solidFill>
                            <a:srgbClr val="000000"/>
                          </a:solidFill>
                          <a:effectLst/>
                          <a:latin typeface="Arial"/>
                          <a:ea typeface="Arial"/>
                          <a:cs typeface="Arial"/>
                          <a:sym typeface="Arial"/>
                        </a:rPr>
                        <a:t>tổng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Nhận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xét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smtClean="0">
                          <a:solidFill>
                            <a:srgbClr val="000000"/>
                          </a:solidFill>
                          <a:effectLst/>
                          <a:latin typeface="Arial"/>
                          <a:ea typeface="Arial"/>
                          <a:cs typeface="Arial"/>
                          <a:sym typeface="Arial"/>
                        </a:rPr>
                        <a:t>3. </a:t>
                      </a:r>
                      <a:r>
                        <a:rPr lang="en-US" sz="1800" b="1" i="0" u="none" strike="noStrike" cap="none" dirty="0" err="1" smtClean="0">
                          <a:solidFill>
                            <a:srgbClr val="000000"/>
                          </a:solidFill>
                          <a:effectLst/>
                          <a:latin typeface="Arial"/>
                          <a:ea typeface="Arial"/>
                          <a:cs typeface="Arial"/>
                          <a:sym typeface="Arial"/>
                        </a:rPr>
                        <a:t>Đề</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xuất</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biện</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pháp</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phòng</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tránh</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tật</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cong</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vẹo</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cột</a:t>
                      </a:r>
                      <a:r>
                        <a:rPr lang="en-US" sz="1800" b="1" i="0" u="none" strike="noStrike" cap="none" dirty="0" smtClean="0">
                          <a:solidFill>
                            <a:srgbClr val="000000"/>
                          </a:solidFill>
                          <a:effectLst/>
                          <a:latin typeface="Arial"/>
                          <a:ea typeface="Arial"/>
                          <a:cs typeface="Arial"/>
                          <a:sym typeface="Arial"/>
                        </a:rPr>
                        <a:t> </a:t>
                      </a:r>
                      <a:r>
                        <a:rPr lang="en-US" sz="1800" b="1" i="0" u="none" strike="noStrike" cap="none" dirty="0" err="1" smtClean="0">
                          <a:solidFill>
                            <a:srgbClr val="000000"/>
                          </a:solidFill>
                          <a:effectLst/>
                          <a:latin typeface="Arial"/>
                          <a:ea typeface="Arial"/>
                          <a:cs typeface="Arial"/>
                          <a:sym typeface="Arial"/>
                        </a:rPr>
                        <a:t>sống</a:t>
                      </a:r>
                      <a:endParaRPr lang="en-US" sz="1800" b="0" i="0" u="none" strike="noStrike" cap="none" dirty="0" smtClean="0">
                        <a:solidFill>
                          <a:srgbClr val="000000"/>
                        </a:solidFill>
                        <a:effectLst/>
                        <a:latin typeface="Arial"/>
                        <a:ea typeface="Arial"/>
                        <a:cs typeface="Arial"/>
                        <a:sym typeface="Arial"/>
                      </a:endParaRPr>
                    </a:p>
                    <a:p>
                      <a:endParaRPr lang="en-US" sz="1800"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0" name="Freeform 3">
            <a:extLst>
              <a:ext uri="{FF2B5EF4-FFF2-40B4-BE49-F238E27FC236}">
                <a16:creationId xmlns:a16="http://schemas.microsoft.com/office/drawing/2014/main" id="{A42A5466-D5D2-42B3-A148-6FE65DF22D69}"/>
              </a:ext>
            </a:extLst>
          </p:cNvPr>
          <p:cNvSpPr/>
          <p:nvPr/>
        </p:nvSpPr>
        <p:spPr>
          <a:xfrm>
            <a:off x="7227848" y="3139986"/>
            <a:ext cx="2045838" cy="1963807"/>
          </a:xfrm>
          <a:custGeom>
            <a:avLst/>
            <a:gdLst/>
            <a:ahLst/>
            <a:cxnLst/>
            <a:rect l="l" t="t" r="r" b="b"/>
            <a:pathLst>
              <a:path w="3831908" h="4114800">
                <a:moveTo>
                  <a:pt x="0" y="0"/>
                </a:moveTo>
                <a:lnTo>
                  <a:pt x="3831907" y="0"/>
                </a:lnTo>
                <a:lnTo>
                  <a:pt x="38319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5">
            <a:extLst>
              <a:ext uri="{FF2B5EF4-FFF2-40B4-BE49-F238E27FC236}">
                <a16:creationId xmlns:a16="http://schemas.microsoft.com/office/drawing/2014/main" id="{3BE47FDE-FC6D-4D4A-BF08-5CCB59D1E6F0}"/>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TextBox 11"/>
          <p:cNvSpPr txBox="1"/>
          <p:nvPr/>
        </p:nvSpPr>
        <p:spPr>
          <a:xfrm>
            <a:off x="3225209" y="-25571"/>
            <a:ext cx="2848857" cy="400110"/>
          </a:xfrm>
          <a:prstGeom prst="rect">
            <a:avLst/>
          </a:prstGeom>
          <a:noFill/>
        </p:spPr>
        <p:txBody>
          <a:bodyPr wrap="none" rtlCol="0">
            <a:spAutoFit/>
          </a:bodyPr>
          <a:lstStyle/>
          <a:p>
            <a:r>
              <a:rPr lang="en-US" sz="2000" b="1" dirty="0" smtClean="0">
                <a:latin typeface="Times New Roman" panose="02020603050405020304" pitchFamily="18" charset="0"/>
                <a:cs typeface="Times New Roman" panose="02020603050405020304" pitchFamily="18" charset="0"/>
              </a:rPr>
              <a:t>HƯỚNG DẪN VỀ NHÀ</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664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a:solidFill>
            <a:srgbClr val="C7E6A3"/>
          </a:solidFill>
        </p:grpSpPr>
        <p:sp>
          <p:nvSpPr>
            <p:cNvPr id="1124" name="Google Shape;1124;p68"/>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04</a:t>
            </a:r>
            <a:endParaRPr b="1" dirty="0">
              <a:latin typeface="+mn-lt"/>
            </a:endParaRPr>
          </a:p>
        </p:txBody>
      </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093506" y="3029872"/>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89465A7F-067F-4D81-BCD6-41DE49B01F9E}"/>
              </a:ext>
            </a:extLst>
          </p:cNvPr>
          <p:cNvSpPr txBox="1"/>
          <p:nvPr/>
        </p:nvSpPr>
        <p:spPr>
          <a:xfrm>
            <a:off x="3391144" y="2752856"/>
            <a:ext cx="5334795"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THỰC HÀNH SƠ CỨU VÀ BĂNG BÓ CHO NGƯỜI BỊ GÃY XƯƠNG</a:t>
            </a:r>
            <a:endParaRPr lang="en-US" sz="3200" dirty="0">
              <a:latin typeface="+mj-lt"/>
            </a:endParaRPr>
          </a:p>
        </p:txBody>
      </p:sp>
      <p:sp>
        <p:nvSpPr>
          <p:cNvPr id="27" name="Freeform 7">
            <a:extLst>
              <a:ext uri="{FF2B5EF4-FFF2-40B4-BE49-F238E27FC236}">
                <a16:creationId xmlns:a16="http://schemas.microsoft.com/office/drawing/2014/main" id="{5429B4A4-A2FD-4033-9747-2CF43361139C}"/>
              </a:ext>
            </a:extLst>
          </p:cNvPr>
          <p:cNvSpPr/>
          <p:nvPr/>
        </p:nvSpPr>
        <p:spPr>
          <a:xfrm>
            <a:off x="168267" y="539500"/>
            <a:ext cx="2716512" cy="1724156"/>
          </a:xfrm>
          <a:custGeom>
            <a:avLst/>
            <a:gdLst/>
            <a:ahLst/>
            <a:cxnLst/>
            <a:rect l="l" t="t" r="r" b="b"/>
            <a:pathLst>
              <a:path w="5953631" h="3505200">
                <a:moveTo>
                  <a:pt x="0" y="0"/>
                </a:moveTo>
                <a:lnTo>
                  <a:pt x="5953630" y="0"/>
                </a:lnTo>
                <a:lnTo>
                  <a:pt x="5953630" y="3505200"/>
                </a:lnTo>
                <a:lnTo>
                  <a:pt x="0" y="3505200"/>
                </a:lnTo>
                <a:lnTo>
                  <a:pt x="0" y="0"/>
                </a:lnTo>
                <a:close/>
              </a:path>
            </a:pathLst>
          </a:custGeom>
          <a:blipFill>
            <a:blip r:embed="rId3"/>
            <a:stretch>
              <a:fillRect/>
            </a:stretch>
          </a:blipFill>
        </p:spPr>
      </p:sp>
      <p:sp>
        <p:nvSpPr>
          <p:cNvPr id="29" name="Freeform 3">
            <a:extLst>
              <a:ext uri="{FF2B5EF4-FFF2-40B4-BE49-F238E27FC236}">
                <a16:creationId xmlns:a16="http://schemas.microsoft.com/office/drawing/2014/main" id="{3F91CE2E-FB5F-43B6-9775-A96141B42E0E}"/>
              </a:ext>
            </a:extLst>
          </p:cNvPr>
          <p:cNvSpPr/>
          <p:nvPr/>
        </p:nvSpPr>
        <p:spPr>
          <a:xfrm rot="767863">
            <a:off x="7715514" y="1298448"/>
            <a:ext cx="931867" cy="81380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590621802"/>
      </p:ext>
    </p:extLst>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158745" y="20438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rot="3599845" flipH="1">
            <a:off x="8269053" y="28294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5049317" y="5947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4A04FD7A-EE7F-4848-96F2-FF549B5DD338}"/>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1. Cơ sở lí thuyết </a:t>
            </a:r>
            <a:endParaRPr lang="en-US" sz="2000" b="1" dirty="0">
              <a:solidFill>
                <a:srgbClr val="002060"/>
              </a:solidFill>
            </a:endParaRPr>
          </a:p>
        </p:txBody>
      </p:sp>
      <p:sp>
        <p:nvSpPr>
          <p:cNvPr id="11" name="TextBox 10">
            <a:extLst>
              <a:ext uri="{FF2B5EF4-FFF2-40B4-BE49-F238E27FC236}">
                <a16:creationId xmlns:a16="http://schemas.microsoft.com/office/drawing/2014/main" id="{F8BEC7B2-7828-40BF-90E5-F65ECD37C500}"/>
              </a:ext>
            </a:extLst>
          </p:cNvPr>
          <p:cNvSpPr txBox="1"/>
          <p:nvPr/>
        </p:nvSpPr>
        <p:spPr>
          <a:xfrm>
            <a:off x="513855" y="832942"/>
            <a:ext cx="8471399" cy="1287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t>Gãy xương gây sưng, đau nhức, khó hoặc không cử động được. </a:t>
            </a:r>
          </a:p>
          <a:p>
            <a:pPr marL="285750" indent="-285750" algn="just">
              <a:lnSpc>
                <a:spcPct val="150000"/>
              </a:lnSpc>
              <a:buFont typeface="Arial" panose="020B0604020202020204" pitchFamily="34" charset="0"/>
              <a:buChar char="•"/>
            </a:pPr>
            <a:r>
              <a:rPr lang="vi-VN" sz="1800" dirty="0"/>
              <a:t>Khi xương bị gãy nếu được nắn thẳng trục và cố định tốt sẽ tự liền lại được do tế bào tạo xương liên tục sản sinh ra các tế bào xương mới </a:t>
            </a:r>
            <a:endParaRPr lang="en-US" sz="1800" dirty="0"/>
          </a:p>
        </p:txBody>
      </p:sp>
      <p:pic>
        <p:nvPicPr>
          <p:cNvPr id="19" name="image3.jpg" descr="Các kiểu băng bó vết thương nhanh chóng- hiệu quả - Gạc chăm sóc vết thương  HETIS">
            <a:extLst>
              <a:ext uri="{FF2B5EF4-FFF2-40B4-BE49-F238E27FC236}">
                <a16:creationId xmlns:a16="http://schemas.microsoft.com/office/drawing/2014/main" id="{B16F0B91-F09C-4B8D-A72D-7F47894A99FA}"/>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a:xfrm>
            <a:off x="1715796" y="2415222"/>
            <a:ext cx="5638482" cy="2207931"/>
          </a:xfrm>
          <a:prstGeom prst="rect">
            <a:avLst/>
          </a:prstGeom>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8" name="Group 17">
            <a:extLst>
              <a:ext uri="{FF2B5EF4-FFF2-40B4-BE49-F238E27FC236}">
                <a16:creationId xmlns:a16="http://schemas.microsoft.com/office/drawing/2014/main" id="{F6ADF01E-1DFD-4E15-B00E-4591745CE989}"/>
              </a:ext>
            </a:extLst>
          </p:cNvPr>
          <p:cNvGrpSpPr/>
          <p:nvPr/>
        </p:nvGrpSpPr>
        <p:grpSpPr>
          <a:xfrm>
            <a:off x="777475" y="411455"/>
            <a:ext cx="4102481" cy="4320587"/>
            <a:chOff x="3858269" y="1779549"/>
            <a:chExt cx="10571461" cy="6727902"/>
          </a:xfrm>
        </p:grpSpPr>
        <p:grpSp>
          <p:nvGrpSpPr>
            <p:cNvPr id="19" name="Group 4">
              <a:extLst>
                <a:ext uri="{FF2B5EF4-FFF2-40B4-BE49-F238E27FC236}">
                  <a16:creationId xmlns:a16="http://schemas.microsoft.com/office/drawing/2014/main" id="{942BF542-5A49-49AD-B0DD-1F3FB7D569D5}"/>
                </a:ext>
              </a:extLst>
            </p:cNvPr>
            <p:cNvGrpSpPr/>
            <p:nvPr/>
          </p:nvGrpSpPr>
          <p:grpSpPr>
            <a:xfrm>
              <a:off x="3858269" y="1779549"/>
              <a:ext cx="10571461" cy="6727902"/>
              <a:chOff x="0" y="0"/>
              <a:chExt cx="3976518" cy="2530741"/>
            </a:xfrm>
          </p:grpSpPr>
          <p:sp>
            <p:nvSpPr>
              <p:cNvPr id="22" name="Freeform 5">
                <a:extLst>
                  <a:ext uri="{FF2B5EF4-FFF2-40B4-BE49-F238E27FC236}">
                    <a16:creationId xmlns:a16="http://schemas.microsoft.com/office/drawing/2014/main" id="{E246E318-5913-4938-8C5C-2104D0F3C846}"/>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20" name="Group 7">
              <a:extLst>
                <a:ext uri="{FF2B5EF4-FFF2-40B4-BE49-F238E27FC236}">
                  <a16:creationId xmlns:a16="http://schemas.microsoft.com/office/drawing/2014/main" id="{8FF66936-6635-4563-B6D9-D3F2454B2222}"/>
                </a:ext>
              </a:extLst>
            </p:cNvPr>
            <p:cNvGrpSpPr/>
            <p:nvPr/>
          </p:nvGrpSpPr>
          <p:grpSpPr>
            <a:xfrm>
              <a:off x="4142867" y="1960673"/>
              <a:ext cx="10002266" cy="6365654"/>
              <a:chOff x="0" y="0"/>
              <a:chExt cx="3976518" cy="2530741"/>
            </a:xfrm>
          </p:grpSpPr>
          <p:sp>
            <p:nvSpPr>
              <p:cNvPr id="21" name="Freeform 8">
                <a:extLst>
                  <a:ext uri="{FF2B5EF4-FFF2-40B4-BE49-F238E27FC236}">
                    <a16:creationId xmlns:a16="http://schemas.microsoft.com/office/drawing/2014/main" id="{B8C13F73-5455-4E81-93E1-C58A7DD77FCE}"/>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sp>
        <p:nvSpPr>
          <p:cNvPr id="414" name="Google Shape;414;p44"/>
          <p:cNvSpPr/>
          <p:nvPr/>
        </p:nvSpPr>
        <p:spPr>
          <a:xfrm>
            <a:off x="5061210" y="43284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201804" y="41882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5299410" y="226876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CCDBB8EC-E122-48CF-85A2-F62B48D587EE}"/>
              </a:ext>
            </a:extLst>
          </p:cNvPr>
          <p:cNvSpPr txBox="1"/>
          <p:nvPr/>
        </p:nvSpPr>
        <p:spPr>
          <a:xfrm>
            <a:off x="1049322" y="707425"/>
            <a:ext cx="3618522" cy="3728649"/>
          </a:xfrm>
          <a:prstGeom prst="rect">
            <a:avLst/>
          </a:prstGeom>
          <a:noFill/>
        </p:spPr>
        <p:txBody>
          <a:bodyPr wrap="square">
            <a:spAutoFit/>
          </a:bodyPr>
          <a:lstStyle/>
          <a:p>
            <a:pPr algn="just">
              <a:lnSpc>
                <a:spcPct val="150000"/>
              </a:lnSpc>
            </a:pPr>
            <a:r>
              <a:rPr lang="en-US" sz="2000" dirty="0" err="1">
                <a:solidFill>
                  <a:srgbClr val="000000"/>
                </a:solidFill>
                <a:effectLst/>
                <a:latin typeface="+mj-lt"/>
                <a:ea typeface="Times New Roman" panose="02020603050405020304" pitchFamily="18" charset="0"/>
              </a:rPr>
              <a:t>Vậy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có</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cấu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như</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thế</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phù</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hợp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với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năng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của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ta </a:t>
            </a:r>
            <a:r>
              <a:rPr lang="en-US" sz="2000" dirty="0" err="1">
                <a:solidFill>
                  <a:srgbClr val="000000"/>
                </a:solidFill>
                <a:effectLst/>
                <a:latin typeface="+mj-lt"/>
                <a:ea typeface="Times New Roman" panose="02020603050405020304" pitchFamily="18" charset="0"/>
              </a:rPr>
              <a:t>phải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xuyên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luyện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tập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dục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Điều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gì</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sẽ</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xảy</a:t>
            </a:r>
            <a:r>
              <a:rPr lang="en-US" sz="2000" dirty="0">
                <a:solidFill>
                  <a:srgbClr val="000000"/>
                </a:solidFill>
                <a:effectLst/>
                <a:latin typeface="+mj-lt"/>
                <a:ea typeface="Times New Roman" panose="02020603050405020304" pitchFamily="18" charset="0"/>
              </a:rPr>
              <a:t> ra </a:t>
            </a:r>
            <a:r>
              <a:rPr lang="en-US" sz="2000" dirty="0" err="1">
                <a:solidFill>
                  <a:srgbClr val="000000"/>
                </a:solidFill>
                <a:effectLst/>
                <a:latin typeface="+mj-lt"/>
                <a:ea typeface="Times New Roman" panose="02020603050405020304" pitchFamily="18" charset="0"/>
              </a:rPr>
              <a:t>khi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một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các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tổn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thương</a:t>
            </a:r>
            <a:r>
              <a:rPr lang="en-US" sz="2000" dirty="0">
                <a:solidFill>
                  <a:srgbClr val="000000"/>
                </a:solidFill>
                <a:effectLst/>
                <a:latin typeface="+mj-lt"/>
                <a:ea typeface="Times New Roman" panose="02020603050405020304" pitchFamily="18" charset="0"/>
              </a:rPr>
              <a:t>?</a:t>
            </a:r>
            <a:endParaRPr lang="en-US" sz="2000" dirty="0">
              <a:latin typeface="+mj-lt"/>
            </a:endParaRPr>
          </a:p>
        </p:txBody>
      </p:sp>
      <p:sp>
        <p:nvSpPr>
          <p:cNvPr id="17" name="Freeform 5">
            <a:extLst>
              <a:ext uri="{FF2B5EF4-FFF2-40B4-BE49-F238E27FC236}">
                <a16:creationId xmlns:a16="http://schemas.microsoft.com/office/drawing/2014/main" id="{379B8A95-DD89-4A3E-BA07-3AA397E2B64F}"/>
              </a:ext>
            </a:extLst>
          </p:cNvPr>
          <p:cNvSpPr/>
          <p:nvPr/>
        </p:nvSpPr>
        <p:spPr>
          <a:xfrm>
            <a:off x="5452766" y="1045973"/>
            <a:ext cx="3169977" cy="3420652"/>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 name="Picture 2">
            <a:extLst>
              <a:ext uri="{FF2B5EF4-FFF2-40B4-BE49-F238E27FC236}">
                <a16:creationId xmlns:a16="http://schemas.microsoft.com/office/drawing/2014/main" id="{A7DDB12C-5918-4AB2-8775-A49094F708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6191" y="611559"/>
            <a:ext cx="970132" cy="1537674"/>
          </a:xfrm>
          <a:prstGeom prst="rect">
            <a:avLst/>
          </a:prstGeom>
        </p:spPr>
      </p:pic>
    </p:spTree>
    <p:extLst>
      <p:ext uri="{BB962C8B-B14F-4D97-AF65-F5344CB8AC3E}">
        <p14:creationId xmlns:p14="http://schemas.microsoft.com/office/powerpoint/2010/main" val="25057250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240650" y="3990600"/>
            <a:ext cx="895500" cy="571650"/>
            <a:chOff x="7983025" y="4391025"/>
            <a:chExt cx="895500" cy="571650"/>
          </a:xfrm>
          <a:solidFill>
            <a:srgbClr val="D1E0FD"/>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7537077" y="845562"/>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7E6A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382851" y="104043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73188" y="4214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pic>
        <p:nvPicPr>
          <p:cNvPr id="25" name="Picture 24" descr="A person with a bandaged hand&#10;&#10;Description automatically generated">
            <a:extLst>
              <a:ext uri="{FF2B5EF4-FFF2-40B4-BE49-F238E27FC236}">
                <a16:creationId xmlns:a16="http://schemas.microsoft.com/office/drawing/2014/main" id="{1011718A-FABA-4A63-82A1-FC38864CE228}"/>
              </a:ext>
            </a:extLst>
          </p:cNvPr>
          <p:cNvPicPr>
            <a:picLocks noChangeAspect="1"/>
          </p:cNvPicPr>
          <p:nvPr/>
        </p:nvPicPr>
        <p:blipFill>
          <a:blip r:embed="rId3"/>
          <a:stretch>
            <a:fillRect/>
          </a:stretch>
        </p:blipFill>
        <p:spPr>
          <a:xfrm>
            <a:off x="1376906" y="1608020"/>
            <a:ext cx="2731242" cy="1927460"/>
          </a:xfrm>
          <a:prstGeom prst="rect">
            <a:avLst/>
          </a:prstGeom>
          <a:ln w="12700">
            <a:solidFill>
              <a:schemeClr val="tx1"/>
            </a:solidFill>
          </a:ln>
        </p:spPr>
      </p:pic>
      <p:pic>
        <p:nvPicPr>
          <p:cNvPr id="27" name="Picture 26" descr="A person and person helping each other&#10;&#10;Description automatically generated">
            <a:extLst>
              <a:ext uri="{FF2B5EF4-FFF2-40B4-BE49-F238E27FC236}">
                <a16:creationId xmlns:a16="http://schemas.microsoft.com/office/drawing/2014/main" id="{B3B2E6F4-B4D5-4183-873C-765A06C97C64}"/>
              </a:ext>
            </a:extLst>
          </p:cNvPr>
          <p:cNvPicPr>
            <a:picLocks noChangeAspect="1"/>
          </p:cNvPicPr>
          <p:nvPr/>
        </p:nvPicPr>
        <p:blipFill>
          <a:blip r:embed="rId4"/>
          <a:stretch>
            <a:fillRect/>
          </a:stretch>
        </p:blipFill>
        <p:spPr>
          <a:xfrm>
            <a:off x="5150364" y="1639782"/>
            <a:ext cx="2616730" cy="1927460"/>
          </a:xfrm>
          <a:prstGeom prst="rect">
            <a:avLst/>
          </a:prstGeom>
          <a:ln w="12700">
            <a:solidFill>
              <a:schemeClr val="tx1"/>
            </a:solidFill>
          </a:ln>
        </p:spPr>
      </p:pic>
      <p:sp>
        <p:nvSpPr>
          <p:cNvPr id="28" name="TextBox 27">
            <a:extLst>
              <a:ext uri="{FF2B5EF4-FFF2-40B4-BE49-F238E27FC236}">
                <a16:creationId xmlns:a16="http://schemas.microsoft.com/office/drawing/2014/main" id="{527060BF-CC0F-4FEB-9C73-433187FC9FB5}"/>
              </a:ext>
            </a:extLst>
          </p:cNvPr>
          <p:cNvSpPr txBox="1"/>
          <p:nvPr/>
        </p:nvSpPr>
        <p:spPr>
          <a:xfrm>
            <a:off x="688400" y="96323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1178170" y="3577259"/>
            <a:ext cx="3187786" cy="699166"/>
          </a:xfrm>
          <a:prstGeom prst="rect">
            <a:avLst/>
          </a:prstGeom>
          <a:noFill/>
        </p:spPr>
        <p:txBody>
          <a:bodyPr wrap="square" rtlCol="0">
            <a:spAutoFit/>
          </a:bodyPr>
          <a:lstStyle/>
          <a:p>
            <a:pPr algn="ctr">
              <a:lnSpc>
                <a:spcPct val="130000"/>
              </a:lnSpc>
            </a:pPr>
            <a:r>
              <a:rPr lang="vi-VN" sz="1600" b="1" dirty="0"/>
              <a:t>Hình 28.7. </a:t>
            </a:r>
            <a:r>
              <a:rPr lang="vi-VN" sz="1600" dirty="0"/>
              <a:t>Vị trí và cách đặt nẹp khi gãy xương cẳng tay</a:t>
            </a:r>
            <a:endParaRPr lang="en-US" sz="1600" dirty="0"/>
          </a:p>
        </p:txBody>
      </p:sp>
      <p:sp>
        <p:nvSpPr>
          <p:cNvPr id="58" name="TextBox 57">
            <a:extLst>
              <a:ext uri="{FF2B5EF4-FFF2-40B4-BE49-F238E27FC236}">
                <a16:creationId xmlns:a16="http://schemas.microsoft.com/office/drawing/2014/main" id="{9D1D16A8-F4EE-41EC-ACB3-3C85E449B3A5}"/>
              </a:ext>
            </a:extLst>
          </p:cNvPr>
          <p:cNvSpPr txBox="1"/>
          <p:nvPr/>
        </p:nvSpPr>
        <p:spPr>
          <a:xfrm>
            <a:off x="4794286" y="3626537"/>
            <a:ext cx="3328887" cy="699166"/>
          </a:xfrm>
          <a:prstGeom prst="rect">
            <a:avLst/>
          </a:prstGeom>
          <a:noFill/>
        </p:spPr>
        <p:txBody>
          <a:bodyPr wrap="square" rtlCol="0">
            <a:spAutoFit/>
          </a:bodyPr>
          <a:lstStyle/>
          <a:p>
            <a:pPr algn="ctr">
              <a:lnSpc>
                <a:spcPct val="130000"/>
              </a:lnSpc>
            </a:pPr>
            <a:r>
              <a:rPr lang="vi-VN" sz="1600" b="1" dirty="0"/>
              <a:t>Hình 28.8. </a:t>
            </a:r>
            <a:r>
              <a:rPr lang="vi-VN" sz="1600" dirty="0"/>
              <a:t>Vị trí và cách đặt nẹp khi gãy xương cẳng chân</a:t>
            </a:r>
            <a:endParaRPr lang="en-US" sz="1600" dirty="0"/>
          </a:p>
        </p:txBody>
      </p:sp>
    </p:spTree>
    <p:extLst>
      <p:ext uri="{BB962C8B-B14F-4D97-AF65-F5344CB8AC3E}">
        <p14:creationId xmlns:p14="http://schemas.microsoft.com/office/powerpoint/2010/main" val="18714938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anim calcmode="lin" valueType="num">
                                      <p:cBhvr>
                                        <p:cTn id="13" dur="500" fill="hold"/>
                                        <p:tgtEl>
                                          <p:spTgt spid="488"/>
                                        </p:tgtEl>
                                        <p:attrNameLst>
                                          <p:attrName>ppt_x</p:attrName>
                                        </p:attrNameLst>
                                      </p:cBhvr>
                                      <p:tavLst>
                                        <p:tav tm="0">
                                          <p:val>
                                            <p:strVal val="#ppt_x"/>
                                          </p:val>
                                        </p:tav>
                                        <p:tav tm="100000">
                                          <p:val>
                                            <p:strVal val="#ppt_x"/>
                                          </p:val>
                                        </p:tav>
                                      </p:tavLst>
                                    </p:anim>
                                    <p:anim calcmode="lin" valueType="num">
                                      <p:cBhvr>
                                        <p:cTn id="14" dur="500" fill="hold"/>
                                        <p:tgtEl>
                                          <p:spTgt spid="48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animBg="1"/>
      <p:bldP spid="41" grpId="0"/>
      <p:bldP spid="28" grpId="0"/>
      <p:bldP spid="31" grpId="0"/>
      <p:bldP spid="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97D6259-8FF9-4329-B88B-64042306D3B3}"/>
              </a:ext>
            </a:extLst>
          </p:cNvPr>
          <p:cNvSpPr/>
          <p:nvPr/>
        </p:nvSpPr>
        <p:spPr>
          <a:xfrm>
            <a:off x="659203" y="1746335"/>
            <a:ext cx="4901099" cy="2901097"/>
          </a:xfrm>
          <a:prstGeom prst="roundRect">
            <a:avLst>
              <a:gd name="adj" fmla="val 9175"/>
            </a:avLst>
          </a:prstGeom>
          <a:solidFill>
            <a:srgbClr val="8FCFC2"/>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cartoon of a person with a bandage around his neck&#10;&#10;Description automatically generated">
            <a:extLst>
              <a:ext uri="{FF2B5EF4-FFF2-40B4-BE49-F238E27FC236}">
                <a16:creationId xmlns:a16="http://schemas.microsoft.com/office/drawing/2014/main" id="{09A78679-98B0-4273-BD04-4B433B2E448D}"/>
              </a:ext>
            </a:extLst>
          </p:cNvPr>
          <p:cNvPicPr>
            <a:picLocks noChangeAspect="1"/>
          </p:cNvPicPr>
          <p:nvPr/>
        </p:nvPicPr>
        <p:blipFill>
          <a:blip r:embed="rId3"/>
          <a:stretch>
            <a:fillRect/>
          </a:stretch>
        </p:blipFill>
        <p:spPr>
          <a:xfrm>
            <a:off x="6106420" y="906815"/>
            <a:ext cx="2357439" cy="3057156"/>
          </a:xfrm>
          <a:prstGeom prst="rect">
            <a:avLst/>
          </a:prstGeom>
          <a:ln>
            <a:solidFill>
              <a:schemeClr val="tx1"/>
            </a:solidFill>
          </a:ln>
        </p:spPr>
      </p:pic>
      <p:sp>
        <p:nvSpPr>
          <p:cNvPr id="488" name="Google Shape;488;p47"/>
          <p:cNvSpPr/>
          <p:nvPr/>
        </p:nvSpPr>
        <p:spPr>
          <a:xfrm>
            <a:off x="382851" y="130302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01434" y="31203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sp>
        <p:nvSpPr>
          <p:cNvPr id="28" name="TextBox 27">
            <a:extLst>
              <a:ext uri="{FF2B5EF4-FFF2-40B4-BE49-F238E27FC236}">
                <a16:creationId xmlns:a16="http://schemas.microsoft.com/office/drawing/2014/main" id="{527060BF-CC0F-4FEB-9C73-433187FC9FB5}"/>
              </a:ext>
            </a:extLst>
          </p:cNvPr>
          <p:cNvSpPr txBox="1"/>
          <p:nvPr/>
        </p:nvSpPr>
        <p:spPr>
          <a:xfrm>
            <a:off x="688400" y="1225826"/>
            <a:ext cx="5194312" cy="369332"/>
          </a:xfrm>
          <a:prstGeom prst="rect">
            <a:avLst/>
          </a:prstGeom>
          <a:noFill/>
        </p:spPr>
        <p:txBody>
          <a:bodyPr wrap="square" rtlCol="0">
            <a:spAutoFit/>
          </a:bodyPr>
          <a:lstStyle/>
          <a:p>
            <a:pPr algn="just"/>
            <a:r>
              <a:rPr lang="vi-VN" sz="1800" b="1" i="1" dirty="0"/>
              <a:t>Bước 2: </a:t>
            </a:r>
            <a:r>
              <a:rPr lang="vi-VN" sz="1800" dirty="0"/>
              <a:t>Cố định xương</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5853947" y="3948266"/>
            <a:ext cx="2862384" cy="699166"/>
          </a:xfrm>
          <a:prstGeom prst="rect">
            <a:avLst/>
          </a:prstGeom>
          <a:noFill/>
        </p:spPr>
        <p:txBody>
          <a:bodyPr wrap="square" rtlCol="0">
            <a:spAutoFit/>
          </a:bodyPr>
          <a:lstStyle/>
          <a:p>
            <a:pPr algn="ctr">
              <a:lnSpc>
                <a:spcPct val="130000"/>
              </a:lnSpc>
            </a:pPr>
            <a:r>
              <a:rPr lang="vi-VN" sz="1600" b="1" dirty="0"/>
              <a:t>Hình 28.9. </a:t>
            </a:r>
            <a:r>
              <a:rPr lang="vi-VN" sz="1600" dirty="0"/>
              <a:t>Cách cố định xương cẳng tay</a:t>
            </a:r>
            <a:endParaRPr lang="en-US" sz="1600" dirty="0"/>
          </a:p>
        </p:txBody>
      </p:sp>
      <p:sp>
        <p:nvSpPr>
          <p:cNvPr id="59" name="Google Shape;488;p47">
            <a:extLst>
              <a:ext uri="{FF2B5EF4-FFF2-40B4-BE49-F238E27FC236}">
                <a16:creationId xmlns:a16="http://schemas.microsoft.com/office/drawing/2014/main" id="{4A01D33D-CAF7-43F9-94B9-82546524B8C2}"/>
              </a:ext>
            </a:extLst>
          </p:cNvPr>
          <p:cNvSpPr/>
          <p:nvPr/>
        </p:nvSpPr>
        <p:spPr>
          <a:xfrm>
            <a:off x="382851" y="8755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640BC33-E3C4-4A83-85D3-7B849ACD51AA}"/>
              </a:ext>
            </a:extLst>
          </p:cNvPr>
          <p:cNvSpPr txBox="1"/>
          <p:nvPr/>
        </p:nvSpPr>
        <p:spPr>
          <a:xfrm>
            <a:off x="688400" y="79834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66" name="TextBox 65">
            <a:extLst>
              <a:ext uri="{FF2B5EF4-FFF2-40B4-BE49-F238E27FC236}">
                <a16:creationId xmlns:a16="http://schemas.microsoft.com/office/drawing/2014/main" id="{176772E3-FCED-44F3-9DC5-78EB7EEEFF3F}"/>
              </a:ext>
            </a:extLst>
          </p:cNvPr>
          <p:cNvSpPr txBox="1"/>
          <p:nvPr/>
        </p:nvSpPr>
        <p:spPr>
          <a:xfrm>
            <a:off x="776697" y="1903461"/>
            <a:ext cx="4627245" cy="2575577"/>
          </a:xfrm>
          <a:prstGeom prst="rect">
            <a:avLst/>
          </a:prstGeom>
          <a:noFill/>
        </p:spPr>
        <p:txBody>
          <a:bodyPr wrap="square">
            <a:spAutoFit/>
          </a:bodyPr>
          <a:lstStyle/>
          <a:p>
            <a:pPr algn="just" rtl="0">
              <a:lnSpc>
                <a:spcPct val="130000"/>
              </a:lnSpc>
              <a:spcBef>
                <a:spcPts val="0"/>
              </a:spcBef>
            </a:pPr>
            <a:r>
              <a:rPr lang="vi-VN" sz="1800" b="0" i="0" u="none" strike="noStrike" dirty="0">
                <a:solidFill>
                  <a:srgbClr val="2B2B00"/>
                </a:solidFill>
                <a:effectLst/>
                <a:latin typeface="+mn-lt"/>
              </a:rPr>
              <a:t>• Cần cho người bị thương bất động theo nguyên tắc: bất động trên một khớp và dưới một khớp của đoạn xương bị gãy.</a:t>
            </a:r>
            <a:endParaRPr lang="vi-VN" sz="1800" b="0" dirty="0">
              <a:effectLst/>
              <a:latin typeface="+mn-lt"/>
            </a:endParaRPr>
          </a:p>
          <a:p>
            <a:pPr algn="just" rtl="0">
              <a:lnSpc>
                <a:spcPct val="130000"/>
              </a:lnSpc>
              <a:spcBef>
                <a:spcPts val="0"/>
              </a:spcBef>
            </a:pPr>
            <a:r>
              <a:rPr lang="vi-VN" sz="1800" b="0" i="0" u="none" strike="noStrike" dirty="0">
                <a:solidFill>
                  <a:srgbClr val="242400"/>
                </a:solidFill>
                <a:effectLst/>
                <a:latin typeface="+mn-lt"/>
              </a:rPr>
              <a:t>• Buộc cố định không quá lỏng cũng không quá chặt.</a:t>
            </a:r>
            <a:endParaRPr lang="vi-VN" sz="1800" b="0" dirty="0">
              <a:effectLst/>
              <a:latin typeface="+mn-lt"/>
            </a:endParaRPr>
          </a:p>
          <a:p>
            <a:pPr algn="just" rtl="0">
              <a:lnSpc>
                <a:spcPct val="130000"/>
              </a:lnSpc>
              <a:spcBef>
                <a:spcPts val="0"/>
              </a:spcBef>
            </a:pPr>
            <a:r>
              <a:rPr lang="vi-VN" sz="1800" b="0" i="0" u="none" strike="noStrike" dirty="0">
                <a:solidFill>
                  <a:srgbClr val="1A1A00"/>
                </a:solidFill>
                <a:effectLst/>
                <a:latin typeface="+mn-lt"/>
              </a:rPr>
              <a:t>• Với gãy xương hở cần vô trùng và cầm máu đúng cách trước khi cố định xương.</a:t>
            </a:r>
            <a:endParaRPr lang="vi-VN" sz="1800" b="0" dirty="0">
              <a:effectLst/>
              <a:latin typeface="+mn-lt"/>
            </a:endParaRPr>
          </a:p>
        </p:txBody>
      </p:sp>
      <p:grpSp>
        <p:nvGrpSpPr>
          <p:cNvPr id="68" name="Google Shape;3883;p48">
            <a:extLst>
              <a:ext uri="{FF2B5EF4-FFF2-40B4-BE49-F238E27FC236}">
                <a16:creationId xmlns:a16="http://schemas.microsoft.com/office/drawing/2014/main" id="{D06E451F-4B9C-44B5-88FF-3F158D02BAAC}"/>
              </a:ext>
            </a:extLst>
          </p:cNvPr>
          <p:cNvGrpSpPr/>
          <p:nvPr/>
        </p:nvGrpSpPr>
        <p:grpSpPr>
          <a:xfrm rot="20266632">
            <a:off x="137868" y="3446032"/>
            <a:ext cx="858770" cy="1236086"/>
            <a:chOff x="7415709" y="1767642"/>
            <a:chExt cx="463722" cy="1072159"/>
          </a:xfrm>
          <a:solidFill>
            <a:srgbClr val="FF9C6F"/>
          </a:solidFill>
        </p:grpSpPr>
        <p:sp>
          <p:nvSpPr>
            <p:cNvPr id="69" name="Google Shape;3884;p48">
              <a:extLst>
                <a:ext uri="{FF2B5EF4-FFF2-40B4-BE49-F238E27FC236}">
                  <a16:creationId xmlns:a16="http://schemas.microsoft.com/office/drawing/2014/main" id="{C3203B54-8029-47DF-83F7-8BF3DA4D5A58}"/>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70" name="Google Shape;3885;p48">
              <a:extLst>
                <a:ext uri="{FF2B5EF4-FFF2-40B4-BE49-F238E27FC236}">
                  <a16:creationId xmlns:a16="http://schemas.microsoft.com/office/drawing/2014/main" id="{84C59798-2E11-4CA6-AC4B-86FB59EA8FAD}"/>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spTree>
    <p:extLst>
      <p:ext uri="{BB962C8B-B14F-4D97-AF65-F5344CB8AC3E}">
        <p14:creationId xmlns:p14="http://schemas.microsoft.com/office/powerpoint/2010/main" val="104229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anim calcmode="lin" valueType="num">
                                      <p:cBhvr>
                                        <p:cTn id="8" dur="500" fill="hold"/>
                                        <p:tgtEl>
                                          <p:spTgt spid="488"/>
                                        </p:tgtEl>
                                        <p:attrNameLst>
                                          <p:attrName>ppt_x</p:attrName>
                                        </p:attrNameLst>
                                      </p:cBhvr>
                                      <p:tavLst>
                                        <p:tav tm="0">
                                          <p:val>
                                            <p:strVal val="#ppt_x"/>
                                          </p:val>
                                        </p:tav>
                                        <p:tav tm="100000">
                                          <p:val>
                                            <p:strVal val="#ppt_x"/>
                                          </p:val>
                                        </p:tav>
                                      </p:tavLst>
                                    </p:anim>
                                    <p:anim calcmode="lin" valueType="num">
                                      <p:cBhvr>
                                        <p:cTn id="9" dur="500" fill="hold"/>
                                        <p:tgtEl>
                                          <p:spTgt spid="4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par>
                                <p:cTn id="28" presetID="14" presetClass="entr" presetSubtype="1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randombar(horizontal)">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6">
                                            <p:txEl>
                                              <p:pRg st="0" end="0"/>
                                            </p:txEl>
                                          </p:spTgt>
                                        </p:tgtEl>
                                        <p:attrNameLst>
                                          <p:attrName>style.visibility</p:attrName>
                                        </p:attrNameLst>
                                      </p:cBhvr>
                                      <p:to>
                                        <p:strVal val="visible"/>
                                      </p:to>
                                    </p:set>
                                    <p:animEffect transition="in" filter="wipe(left)">
                                      <p:cBhvr>
                                        <p:cTn id="35" dur="500"/>
                                        <p:tgtEl>
                                          <p:spTgt spid="6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
                                            <p:txEl>
                                              <p:pRg st="1" end="1"/>
                                            </p:txEl>
                                          </p:spTgt>
                                        </p:tgtEl>
                                        <p:attrNameLst>
                                          <p:attrName>style.visibility</p:attrName>
                                        </p:attrNameLst>
                                      </p:cBhvr>
                                      <p:to>
                                        <p:strVal val="visible"/>
                                      </p:to>
                                    </p:set>
                                    <p:animEffect transition="in" filter="wipe(left)">
                                      <p:cBhvr>
                                        <p:cTn id="40" dur="500"/>
                                        <p:tgtEl>
                                          <p:spTgt spid="6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6">
                                            <p:txEl>
                                              <p:pRg st="2" end="2"/>
                                            </p:txEl>
                                          </p:spTgt>
                                        </p:tgtEl>
                                        <p:attrNameLst>
                                          <p:attrName>style.visibility</p:attrName>
                                        </p:attrNameLst>
                                      </p:cBhvr>
                                      <p:to>
                                        <p:strVal val="visible"/>
                                      </p:to>
                                    </p:set>
                                    <p:animEffect transition="in" filter="wipe(left)">
                                      <p:cBhvr>
                                        <p:cTn id="45" dur="500"/>
                                        <p:tgtEl>
                                          <p:spTgt spid="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8" grpId="0" animBg="1"/>
      <p:bldP spid="28" grpId="0"/>
      <p:bldP spid="31" grpId="0"/>
      <p:bldP spid="6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57" name="Google Shape;557;p49"/>
          <p:cNvSpPr/>
          <p:nvPr/>
        </p:nvSpPr>
        <p:spPr>
          <a:xfrm>
            <a:off x="8533660" y="172274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3362943" y="43486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Freeform 3">
            <a:extLst>
              <a:ext uri="{FF2B5EF4-FFF2-40B4-BE49-F238E27FC236}">
                <a16:creationId xmlns:a16="http://schemas.microsoft.com/office/drawing/2014/main" id="{AF3B707B-2BD6-4F67-87A2-E68205B75885}"/>
              </a:ext>
            </a:extLst>
          </p:cNvPr>
          <p:cNvSpPr/>
          <p:nvPr/>
        </p:nvSpPr>
        <p:spPr>
          <a:xfrm>
            <a:off x="816674" y="1132414"/>
            <a:ext cx="3231147" cy="3058552"/>
          </a:xfrm>
          <a:custGeom>
            <a:avLst/>
            <a:gdLst/>
            <a:ahLst/>
            <a:cxnLst/>
            <a:rect l="l" t="t" r="r" b="b"/>
            <a:pathLst>
              <a:path w="3805162" h="3377081">
                <a:moveTo>
                  <a:pt x="0" y="0"/>
                </a:moveTo>
                <a:lnTo>
                  <a:pt x="3805161" y="0"/>
                </a:lnTo>
                <a:lnTo>
                  <a:pt x="3805161" y="3377081"/>
                </a:lnTo>
                <a:lnTo>
                  <a:pt x="0" y="3377081"/>
                </a:lnTo>
                <a:lnTo>
                  <a:pt x="0" y="0"/>
                </a:lnTo>
                <a:close/>
              </a:path>
            </a:pathLst>
          </a:custGeom>
          <a:blipFill>
            <a:blip r:embed="rId3"/>
            <a:stretch>
              <a:fillRect/>
            </a:stretch>
          </a:blipFill>
        </p:spPr>
      </p:sp>
      <p:sp>
        <p:nvSpPr>
          <p:cNvPr id="47" name="TextBox 46">
            <a:extLst>
              <a:ext uri="{FF2B5EF4-FFF2-40B4-BE49-F238E27FC236}">
                <a16:creationId xmlns:a16="http://schemas.microsoft.com/office/drawing/2014/main" id="{2BD0FE8F-551A-4043-BD2F-3F10F2FAB044}"/>
              </a:ext>
            </a:extLst>
          </p:cNvPr>
          <p:cNvSpPr txBox="1"/>
          <p:nvPr/>
        </p:nvSpPr>
        <p:spPr>
          <a:xfrm>
            <a:off x="4376111" y="555731"/>
            <a:ext cx="4295699" cy="1305165"/>
          </a:xfrm>
          <a:prstGeom prst="rect">
            <a:avLst/>
          </a:prstGeom>
          <a:noFill/>
        </p:spPr>
        <p:txBody>
          <a:bodyPr wrap="square">
            <a:spAutoFit/>
          </a:bodyPr>
          <a:lstStyle/>
          <a:p>
            <a:pPr algn="ctr">
              <a:lnSpc>
                <a:spcPct val="150000"/>
              </a:lnSpc>
            </a:pPr>
            <a:r>
              <a:rPr lang="en-US" sz="2800" b="1" dirty="0">
                <a:effectLst/>
                <a:latin typeface="+mj-lt"/>
                <a:ea typeface="Times New Roman" panose="02020603050405020304" pitchFamily="18" charset="0"/>
              </a:rPr>
              <a:t>THỰC HÀNH</a:t>
            </a:r>
            <a:r>
              <a:rPr lang="vi-VN" sz="2800" b="1" dirty="0">
                <a:effectLst/>
                <a:latin typeface="+mj-lt"/>
                <a:ea typeface="Times New Roman" panose="02020603050405020304" pitchFamily="18" charset="0"/>
              </a:rPr>
              <a:t> </a:t>
            </a:r>
            <a:r>
              <a:rPr lang="en-US" sz="2800" b="1" dirty="0">
                <a:effectLst/>
                <a:latin typeface="+mj-lt"/>
                <a:ea typeface="Times New Roman" panose="02020603050405020304" pitchFamily="18" charset="0"/>
              </a:rPr>
              <a:t>BĂNG BÓ THEO NHÓM </a:t>
            </a:r>
            <a:endParaRPr lang="en-US" sz="2800" b="1" dirty="0">
              <a:latin typeface="+mj-lt"/>
            </a:endParaRPr>
          </a:p>
        </p:txBody>
      </p:sp>
      <p:sp>
        <p:nvSpPr>
          <p:cNvPr id="48" name="Freeform 8">
            <a:extLst>
              <a:ext uri="{FF2B5EF4-FFF2-40B4-BE49-F238E27FC236}">
                <a16:creationId xmlns:a16="http://schemas.microsoft.com/office/drawing/2014/main" id="{D9EECE06-1FC7-493F-A4D6-414572AC51AC}"/>
              </a:ext>
            </a:extLst>
          </p:cNvPr>
          <p:cNvSpPr/>
          <p:nvPr/>
        </p:nvSpPr>
        <p:spPr>
          <a:xfrm>
            <a:off x="5096181" y="2189343"/>
            <a:ext cx="2860309" cy="2398426"/>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9" name="Google Shape;491;p47">
            <a:extLst>
              <a:ext uri="{FF2B5EF4-FFF2-40B4-BE49-F238E27FC236}">
                <a16:creationId xmlns:a16="http://schemas.microsoft.com/office/drawing/2014/main" id="{9A14DE1F-7146-4164-B76F-3AB260425C60}"/>
              </a:ext>
            </a:extLst>
          </p:cNvPr>
          <p:cNvSpPr/>
          <p:nvPr/>
        </p:nvSpPr>
        <p:spPr>
          <a:xfrm>
            <a:off x="816674" y="67988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91;p47">
            <a:extLst>
              <a:ext uri="{FF2B5EF4-FFF2-40B4-BE49-F238E27FC236}">
                <a16:creationId xmlns:a16="http://schemas.microsoft.com/office/drawing/2014/main" id="{7F7C78C1-301A-4E7E-A149-2BA44A7EF0F9}"/>
              </a:ext>
            </a:extLst>
          </p:cNvPr>
          <p:cNvSpPr/>
          <p:nvPr/>
        </p:nvSpPr>
        <p:spPr>
          <a:xfrm>
            <a:off x="3577488" y="451156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91;p47">
            <a:extLst>
              <a:ext uri="{FF2B5EF4-FFF2-40B4-BE49-F238E27FC236}">
                <a16:creationId xmlns:a16="http://schemas.microsoft.com/office/drawing/2014/main" id="{AEEC8143-48F0-43CA-92FC-1409EE7A7212}"/>
              </a:ext>
            </a:extLst>
          </p:cNvPr>
          <p:cNvSpPr/>
          <p:nvPr/>
        </p:nvSpPr>
        <p:spPr>
          <a:xfrm>
            <a:off x="3117506" y="437248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480263"/>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918085138"/>
              </p:ext>
            </p:extLst>
          </p:nvPr>
        </p:nvGraphicFramePr>
        <p:xfrm>
          <a:off x="645777" y="1208432"/>
          <a:ext cx="7930428" cy="3230580"/>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626025">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89265">
                <a:tc>
                  <a:txBody>
                    <a:bodyPr/>
                    <a:lstStyle/>
                    <a:p>
                      <a:pPr>
                        <a:lnSpc>
                          <a:spcPct val="130000"/>
                        </a:lnSpc>
                        <a:spcAft>
                          <a:spcPts val="0"/>
                        </a:spcAft>
                      </a:pPr>
                      <a:r>
                        <a:rPr lang="en-US" sz="1600" dirty="0" err="1">
                          <a:effectLst/>
                        </a:rPr>
                        <a:t>Sự</a:t>
                      </a: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nguyên</a:t>
                      </a:r>
                      <a:r>
                        <a:rPr lang="en-US" sz="1600" dirty="0">
                          <a:effectLst/>
                        </a:rPr>
                        <a:t>/ </a:t>
                      </a:r>
                      <a:r>
                        <a:rPr lang="en-US" sz="1600" dirty="0" err="1">
                          <a:effectLst/>
                        </a:rPr>
                        <a:t>vật</a:t>
                      </a:r>
                      <a:r>
                        <a:rPr lang="en-US" sz="1600" dirty="0">
                          <a:effectLst/>
                        </a:rPr>
                        <a:t> </a:t>
                      </a:r>
                      <a:r>
                        <a:rPr lang="en-US" sz="1600" dirty="0" err="1">
                          <a:effectLst/>
                        </a:rPr>
                        <a:t>liệu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thiếu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Chuẩn bị đủ nhưng lộn xộn</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đủ</a:t>
                      </a:r>
                      <a:r>
                        <a:rPr lang="en-US" sz="1600" dirty="0">
                          <a:effectLst/>
                        </a:rPr>
                        <a:t>, </a:t>
                      </a:r>
                      <a:r>
                        <a:rPr lang="en-US" sz="1600" dirty="0" err="1">
                          <a:effectLst/>
                        </a:rPr>
                        <a:t>sắp</a:t>
                      </a:r>
                      <a:r>
                        <a:rPr lang="en-US" sz="1600" dirty="0">
                          <a:effectLst/>
                        </a:rPr>
                        <a:t> </a:t>
                      </a:r>
                      <a:r>
                        <a:rPr lang="en-US" sz="1600" dirty="0" err="1">
                          <a:effectLst/>
                        </a:rPr>
                        <a:t>xếp</a:t>
                      </a:r>
                      <a:r>
                        <a:rPr lang="en-US" sz="1600" dirty="0">
                          <a:effectLst/>
                        </a:rPr>
                        <a:t> </a:t>
                      </a:r>
                      <a:r>
                        <a:rPr lang="en-US" sz="1600" dirty="0" err="1">
                          <a:effectLst/>
                        </a:rPr>
                        <a:t>theo</a:t>
                      </a:r>
                      <a:r>
                        <a:rPr lang="en-US" sz="1600" dirty="0">
                          <a:effectLst/>
                        </a:rPr>
                        <a:t> </a:t>
                      </a:r>
                      <a:r>
                        <a:rPr lang="en-US" sz="1600" dirty="0" err="1">
                          <a:effectLst/>
                        </a:rPr>
                        <a:t>trật</a:t>
                      </a:r>
                      <a:r>
                        <a:rPr lang="en-US" sz="1600" dirty="0">
                          <a:effectLst/>
                        </a:rPr>
                        <a:t> </a:t>
                      </a:r>
                      <a:r>
                        <a:rPr lang="en-US" sz="1600" dirty="0" err="1">
                          <a:effectLst/>
                        </a:rPr>
                        <a:t>tự</a:t>
                      </a:r>
                      <a:r>
                        <a:rPr lang="en-US" sz="1600" dirty="0">
                          <a:effectLst/>
                        </a:rPr>
                        <a:t> </a:t>
                      </a:r>
                      <a:r>
                        <a:rPr lang="en-US" sz="1600" dirty="0" err="1">
                          <a:effectLst/>
                        </a:rPr>
                        <a:t>dễ</a:t>
                      </a:r>
                      <a:r>
                        <a:rPr lang="en-US" sz="1600" dirty="0">
                          <a:effectLst/>
                        </a:rPr>
                        <a:t> </a:t>
                      </a: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trong</a:t>
                      </a:r>
                      <a:r>
                        <a:rPr lang="en-US" sz="1600" dirty="0">
                          <a:effectLst/>
                        </a:rPr>
                        <a:t> </a:t>
                      </a:r>
                      <a:r>
                        <a:rPr lang="en-US" sz="1600" dirty="0" err="1">
                          <a:effectLst/>
                        </a:rPr>
                        <a:t>quá</a:t>
                      </a:r>
                      <a:r>
                        <a:rPr lang="en-US" sz="1600" dirty="0">
                          <a:effectLst/>
                        </a:rPr>
                        <a:t> </a:t>
                      </a:r>
                      <a:r>
                        <a:rPr lang="en-US" sz="1600" dirty="0" err="1">
                          <a:effectLst/>
                        </a:rPr>
                        <a:t>trình</a:t>
                      </a:r>
                      <a:r>
                        <a:rPr lang="en-US" sz="1600" dirty="0">
                          <a:effectLst/>
                        </a:rPr>
                        <a:t> </a:t>
                      </a:r>
                      <a:r>
                        <a:rPr lang="en-US" sz="1600" dirty="0" err="1">
                          <a:effectLst/>
                        </a:rPr>
                        <a:t>băng</a:t>
                      </a:r>
                      <a:r>
                        <a:rPr lang="en-US" sz="1600" dirty="0">
                          <a:effectLst/>
                        </a:rPr>
                        <a:t> </a:t>
                      </a:r>
                      <a:r>
                        <a:rPr lang="en-US" sz="1600" dirty="0" err="1">
                          <a:effectLst/>
                        </a:rPr>
                        <a:t>bó</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152874476"/>
                  </a:ext>
                </a:extLst>
              </a:tr>
              <a:tr h="626025">
                <a:tc>
                  <a:txBody>
                    <a:bodyPr/>
                    <a:lstStyle/>
                    <a:p>
                      <a:pPr>
                        <a:lnSpc>
                          <a:spcPct val="130000"/>
                        </a:lnSpc>
                        <a:spcAft>
                          <a:spcPts val="0"/>
                        </a:spcAft>
                      </a:pPr>
                      <a:r>
                        <a:rPr lang="en-US" sz="1600">
                          <a:effectLst/>
                        </a:rPr>
                        <a:t>Vị trí đặt các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nhưng</a:t>
                      </a:r>
                      <a:r>
                        <a:rPr lang="en-US" sz="1600" dirty="0">
                          <a:effectLst/>
                        </a:rPr>
                        <a:t> </a:t>
                      </a:r>
                      <a:r>
                        <a:rPr lang="en-US" sz="1600" dirty="0" err="1">
                          <a:effectLst/>
                        </a:rPr>
                        <a:t>hơi</a:t>
                      </a:r>
                      <a:r>
                        <a:rPr lang="en-US" sz="1600" dirty="0">
                          <a:effectLst/>
                        </a:rPr>
                        <a:t> </a:t>
                      </a:r>
                      <a:r>
                        <a:rPr lang="en-US" sz="1600" dirty="0" err="1">
                          <a:effectLst/>
                        </a:rPr>
                        <a:t>lệch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chính xác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89707476"/>
                  </a:ext>
                </a:extLst>
              </a:tr>
              <a:tr h="989265">
                <a:tc>
                  <a:txBody>
                    <a:bodyPr/>
                    <a:lstStyle/>
                    <a:p>
                      <a:pPr>
                        <a:lnSpc>
                          <a:spcPct val="130000"/>
                        </a:lnSpc>
                        <a:spcAft>
                          <a:spcPts val="0"/>
                        </a:spcAft>
                      </a:pPr>
                      <a:r>
                        <a:rPr lang="en-US" sz="1600">
                          <a:effectLst/>
                        </a:rPr>
                        <a:t>Lựa chọn độ dài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phù hợp, không đủ đi qua 2 khớp hoặc quá dài</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Nẹp</a:t>
                      </a:r>
                      <a:r>
                        <a:rPr lang="en-US" sz="1600" dirty="0">
                          <a:effectLst/>
                        </a:rPr>
                        <a:t> </a:t>
                      </a:r>
                      <a:r>
                        <a:rPr lang="en-US" sz="1600" dirty="0" err="1">
                          <a:effectLst/>
                        </a:rPr>
                        <a:t>chỉ</a:t>
                      </a:r>
                      <a:r>
                        <a:rPr lang="en-US" sz="1600" dirty="0">
                          <a:effectLst/>
                        </a:rPr>
                        <a:t> </a:t>
                      </a:r>
                      <a:r>
                        <a:rPr lang="en-US" sz="1600" dirty="0" err="1">
                          <a:effectLst/>
                        </a:rPr>
                        <a:t>đi</a:t>
                      </a:r>
                      <a:r>
                        <a:rPr lang="en-US" sz="1600" dirty="0">
                          <a:effectLst/>
                        </a:rPr>
                        <a:t> qua </a:t>
                      </a:r>
                      <a:r>
                        <a:rPr lang="en-US" sz="1600" dirty="0" err="1">
                          <a:effectLst/>
                        </a:rPr>
                        <a:t>một</a:t>
                      </a:r>
                      <a:r>
                        <a:rPr lang="en-US" sz="1600" dirty="0">
                          <a:effectLst/>
                        </a:rPr>
                        <a:t> </a:t>
                      </a: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nẹp</a:t>
                      </a:r>
                      <a:r>
                        <a:rPr lang="en-US" sz="1600" dirty="0">
                          <a:effectLst/>
                        </a:rPr>
                        <a:t> </a:t>
                      </a:r>
                      <a:r>
                        <a:rPr lang="en-US" sz="1600" dirty="0" err="1">
                          <a:effectLst/>
                        </a:rPr>
                        <a:t>đi</a:t>
                      </a:r>
                      <a:r>
                        <a:rPr lang="en-US" sz="1600" dirty="0">
                          <a:effectLst/>
                        </a:rPr>
                        <a:t> qua </a:t>
                      </a:r>
                      <a:r>
                        <a:rPr lang="en-US" sz="1600" dirty="0" err="1">
                          <a:effectLst/>
                        </a:rPr>
                        <a:t>cả</a:t>
                      </a:r>
                      <a:r>
                        <a:rPr lang="en-US" sz="1600" dirty="0">
                          <a:effectLst/>
                        </a:rPr>
                        <a:t> </a:t>
                      </a:r>
                      <a:r>
                        <a:rPr lang="en-US" sz="1600" dirty="0" err="1">
                          <a:effectLst/>
                        </a:rPr>
                        <a:t>hai</a:t>
                      </a:r>
                      <a:r>
                        <a:rPr lang="en-US" sz="1600" dirty="0">
                          <a:effectLst/>
                        </a:rPr>
                        <a:t> </a:t>
                      </a:r>
                      <a:r>
                        <a:rPr lang="en-US" sz="1600" dirty="0" err="1">
                          <a:effectLst/>
                        </a:rPr>
                        <a:t>khớp</a:t>
                      </a:r>
                      <a:r>
                        <a:rPr lang="en-US" sz="1600" dirty="0">
                          <a:effectLst/>
                        </a:rPr>
                        <a:t> </a:t>
                      </a:r>
                      <a:r>
                        <a:rPr lang="en-US" sz="1600" dirty="0" err="1">
                          <a:effectLst/>
                        </a:rPr>
                        <a:t>phía</a:t>
                      </a:r>
                      <a:r>
                        <a:rPr lang="en-US" sz="1600" dirty="0">
                          <a:effectLst/>
                        </a:rPr>
                        <a:t> </a:t>
                      </a:r>
                      <a:r>
                        <a:rPr lang="en-US" sz="1600" dirty="0" err="1">
                          <a:effectLst/>
                        </a:rPr>
                        <a:t>trên</a:t>
                      </a:r>
                      <a:r>
                        <a:rPr lang="en-US" sz="1600" dirty="0">
                          <a:effectLst/>
                        </a:rPr>
                        <a:t> </a:t>
                      </a:r>
                      <a:r>
                        <a:rPr lang="en-US" sz="1600" dirty="0" err="1">
                          <a:effectLst/>
                        </a:rPr>
                        <a:t>và</a:t>
                      </a:r>
                      <a:r>
                        <a:rPr lang="en-US" sz="1600" dirty="0">
                          <a:effectLst/>
                        </a:rPr>
                        <a:t> </a:t>
                      </a:r>
                      <a:r>
                        <a:rPr lang="en-US" sz="1600" dirty="0" err="1">
                          <a:effectLst/>
                        </a:rPr>
                        <a:t>phía</a:t>
                      </a:r>
                      <a:r>
                        <a:rPr lang="en-US" sz="1600" dirty="0">
                          <a:effectLst/>
                        </a:rPr>
                        <a:t> </a:t>
                      </a:r>
                      <a:r>
                        <a:rPr lang="en-US" sz="1600" dirty="0" err="1">
                          <a:effectLst/>
                        </a:rPr>
                        <a:t>dưới</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gãy</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950608866"/>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747908" y="203789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111650" y="427224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1C613CEB-9931-4330-9D50-5D5F2D7613E5}"/>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49" name="Freeform 6">
            <a:extLst>
              <a:ext uri="{FF2B5EF4-FFF2-40B4-BE49-F238E27FC236}">
                <a16:creationId xmlns:a16="http://schemas.microsoft.com/office/drawing/2014/main" id="{753352B9-187E-4A6C-A5DC-A308696E19AC}"/>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734797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1977084232"/>
              </p:ext>
            </p:extLst>
          </p:nvPr>
        </p:nvGraphicFramePr>
        <p:xfrm>
          <a:off x="630787" y="1208432"/>
          <a:ext cx="7930428" cy="3347254"/>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574283">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04730">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lót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ở </a:t>
                      </a:r>
                      <a:r>
                        <a:rPr lang="en-US" sz="1600" dirty="0" err="1">
                          <a:effectLst/>
                        </a:rPr>
                        <a:t>đầu</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đặt lót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nhưng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399035648"/>
                  </a:ext>
                </a:extLst>
              </a:tr>
              <a:tr h="1053181">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Không</a:t>
                      </a:r>
                      <a:r>
                        <a:rPr lang="en-US" sz="1600" dirty="0">
                          <a:effectLst/>
                        </a:rPr>
                        <a:t> </a:t>
                      </a: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nhưng</a:t>
                      </a:r>
                      <a:r>
                        <a:rPr lang="en-US" sz="1600" dirty="0">
                          <a:effectLst/>
                        </a:rPr>
                        <a:t> </a:t>
                      </a:r>
                      <a:r>
                        <a:rPr lang="en-US" sz="1600" dirty="0" err="1">
                          <a:effectLst/>
                        </a:rPr>
                        <a:t>quá</a:t>
                      </a:r>
                      <a:r>
                        <a:rPr lang="en-US" sz="1600" dirty="0">
                          <a:effectLst/>
                        </a:rPr>
                        <a:t> </a:t>
                      </a:r>
                      <a:r>
                        <a:rPr lang="en-US" sz="1600" dirty="0" err="1">
                          <a:effectLst/>
                        </a:rPr>
                        <a:t>lỏng</a:t>
                      </a:r>
                      <a:r>
                        <a:rPr lang="en-US" sz="1600" dirty="0">
                          <a:effectLst/>
                        </a:rPr>
                        <a:t> </a:t>
                      </a:r>
                      <a:r>
                        <a:rPr lang="en-US" sz="1600" dirty="0" err="1">
                          <a:effectLst/>
                        </a:rPr>
                        <a:t>hoặc</a:t>
                      </a:r>
                      <a:r>
                        <a:rPr lang="en-US" sz="1600" dirty="0">
                          <a:effectLst/>
                        </a:rPr>
                        <a:t> </a:t>
                      </a:r>
                      <a:r>
                        <a:rPr lang="en-US" sz="1600" dirty="0" err="1">
                          <a:effectLst/>
                        </a:rPr>
                        <a:t>quá</a:t>
                      </a:r>
                      <a:r>
                        <a:rPr lang="en-US" sz="1600" dirty="0">
                          <a:effectLst/>
                        </a:rPr>
                        <a:t> </a:t>
                      </a:r>
                      <a:r>
                        <a:rPr lang="en-US" sz="1600" dirty="0" err="1">
                          <a:effectLst/>
                        </a:rPr>
                        <a:t>chật</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Buộc đúng vị trí, không quá lỏng hoặc quá chặt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04478019"/>
                  </a:ext>
                </a:extLst>
              </a:tr>
              <a:tr h="782600">
                <a:tc>
                  <a:txBody>
                    <a:bodyPr/>
                    <a:lstStyle/>
                    <a:p>
                      <a:pPr>
                        <a:lnSpc>
                          <a:spcPct val="130000"/>
                        </a:lnSpc>
                        <a:spcAft>
                          <a:spcPts val="0"/>
                        </a:spcAft>
                      </a:pPr>
                      <a:r>
                        <a:rPr lang="en-US" sz="1600">
                          <a:effectLst/>
                        </a:rPr>
                        <a:t>Cố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có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nhưng</a:t>
                      </a:r>
                      <a:r>
                        <a:rPr lang="en-US" sz="1600" dirty="0">
                          <a:effectLst/>
                        </a:rPr>
                        <a:t> </a:t>
                      </a:r>
                      <a:r>
                        <a:rPr lang="en-US" sz="1600" dirty="0" err="1">
                          <a:effectLst/>
                        </a:rPr>
                        <a:t>chưa</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862192090"/>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335813" y="122842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1135" y="42962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DB14DC1B-E5DD-4FE3-9A32-1D9440C01F5C}"/>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20" name="Freeform 6">
            <a:extLst>
              <a:ext uri="{FF2B5EF4-FFF2-40B4-BE49-F238E27FC236}">
                <a16:creationId xmlns:a16="http://schemas.microsoft.com/office/drawing/2014/main" id="{C08957D9-F0B5-468C-86BA-2AC4A2DB6285}"/>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165828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51082" y="13806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95525" y="467924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B9A5F47-18BB-4A4F-883F-0DF5EAC262CA}"/>
              </a:ext>
            </a:extLst>
          </p:cNvPr>
          <p:cNvGrpSpPr/>
          <p:nvPr/>
        </p:nvGrpSpPr>
        <p:grpSpPr>
          <a:xfrm>
            <a:off x="622092" y="502170"/>
            <a:ext cx="8021657" cy="966595"/>
            <a:chOff x="622092" y="502170"/>
            <a:chExt cx="8021657" cy="966595"/>
          </a:xfrm>
        </p:grpSpPr>
        <p:sp>
          <p:nvSpPr>
            <p:cNvPr id="6" name="Rectangle: Rounded Corners 5">
              <a:extLst>
                <a:ext uri="{FF2B5EF4-FFF2-40B4-BE49-F238E27FC236}">
                  <a16:creationId xmlns:a16="http://schemas.microsoft.com/office/drawing/2014/main" id="{11677727-7EC2-456E-B006-B6F4C6F4411E}"/>
                </a:ext>
              </a:extLst>
            </p:cNvPr>
            <p:cNvSpPr/>
            <p:nvPr/>
          </p:nvSpPr>
          <p:spPr>
            <a:xfrm>
              <a:off x="622092" y="502170"/>
              <a:ext cx="8021657" cy="966595"/>
            </a:xfrm>
            <a:prstGeom prst="roundRect">
              <a:avLst/>
            </a:prstGeom>
            <a:solidFill>
              <a:srgbClr val="F8FDA9"/>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90BC06-68CE-4C3A-9F0C-03DDE8441CAA}"/>
                </a:ext>
              </a:extLst>
            </p:cNvPr>
            <p:cNvSpPr txBox="1"/>
            <p:nvPr/>
          </p:nvSpPr>
          <p:spPr>
            <a:xfrm>
              <a:off x="761120" y="508617"/>
              <a:ext cx="7844252" cy="872034"/>
            </a:xfrm>
            <a:prstGeom prst="rect">
              <a:avLst/>
            </a:prstGeom>
            <a:noFill/>
          </p:spPr>
          <p:txBody>
            <a:bodyPr wrap="square">
              <a:spAutoFit/>
            </a:bodyPr>
            <a:lstStyle/>
            <a:p>
              <a:pPr>
                <a:lnSpc>
                  <a:spcPct val="150000"/>
                </a:lnSpc>
              </a:pPr>
              <a:r>
                <a:rPr lang="en-US" sz="1800" dirty="0" err="1">
                  <a:effectLst/>
                  <a:latin typeface="+mn-lt"/>
                  <a:ea typeface="Times New Roman" panose="02020603050405020304" pitchFamily="18" charset="0"/>
                </a:rPr>
                <a:t>Nêu</a:t>
              </a:r>
              <a:r>
                <a:rPr lang="en-US" sz="1800" dirty="0">
                  <a:effectLst/>
                  <a:latin typeface="+mn-lt"/>
                  <a:ea typeface="Times New Roman" panose="02020603050405020304" pitchFamily="18" charset="0"/>
                </a:rPr>
                <a:t> ý </a:t>
              </a:r>
              <a:r>
                <a:rPr lang="en-US" sz="1800" dirty="0" err="1">
                  <a:effectLst/>
                  <a:latin typeface="+mn-lt"/>
                  <a:ea typeface="Times New Roman" panose="02020603050405020304" pitchFamily="18" charset="0"/>
                </a:rPr>
                <a:t>nghĩa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mỗi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việc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ở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bước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tiến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người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gãy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latin typeface="+mn-lt"/>
              </a:endParaRPr>
            </a:p>
          </p:txBody>
        </p:sp>
      </p:grpSp>
      <p:sp>
        <p:nvSpPr>
          <p:cNvPr id="14" name="TextBox 13">
            <a:extLst>
              <a:ext uri="{FF2B5EF4-FFF2-40B4-BE49-F238E27FC236}">
                <a16:creationId xmlns:a16="http://schemas.microsoft.com/office/drawing/2014/main" id="{B3E506C2-2BAD-42DB-8ADC-721E633FD397}"/>
              </a:ext>
            </a:extLst>
          </p:cNvPr>
          <p:cNvSpPr txBox="1"/>
          <p:nvPr/>
        </p:nvSpPr>
        <p:spPr>
          <a:xfrm>
            <a:off x="761121" y="1573697"/>
            <a:ext cx="7356054" cy="2935675"/>
          </a:xfrm>
          <a:prstGeom prst="rect">
            <a:avLst/>
          </a:prstGeom>
          <a:noFill/>
        </p:spPr>
        <p:txBody>
          <a:bodyPr wrap="square">
            <a:spAutoFit/>
          </a:bodyPr>
          <a:lstStyle/>
          <a:p>
            <a:pPr rtl="0">
              <a:lnSpc>
                <a:spcPct val="130000"/>
              </a:lnSpc>
              <a:spcBef>
                <a:spcPts val="0"/>
              </a:spcBef>
            </a:pPr>
            <a:r>
              <a:rPr lang="vi-VN" sz="1800" b="1" i="1" u="none" strike="noStrike" dirty="0">
                <a:solidFill>
                  <a:schemeClr val="tx1"/>
                </a:solidFill>
                <a:effectLst/>
                <a:latin typeface="+mn-lt"/>
              </a:rPr>
              <a:t>Bước 1: Đặt nẹp cố định xương gãy</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Đặt hai nẹp dọc theo xương bị gãy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Lót băng, gạc, vải hoặc quần áo sạch ở đầu nẹp và chỗ sát xương </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Buộc cố định phía trên và phía dưới vị trí gãy.</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Dùng băng hoặc dây vải sạch cuốn các vòng tròn quanh nẹp. </a:t>
            </a:r>
            <a:endParaRPr lang="vi-VN" sz="1800" b="0" dirty="0">
              <a:solidFill>
                <a:schemeClr val="tx1"/>
              </a:solidFill>
              <a:effectLst/>
              <a:latin typeface="+mn-lt"/>
            </a:endParaRPr>
          </a:p>
          <a:p>
            <a:pPr rtl="0">
              <a:lnSpc>
                <a:spcPct val="130000"/>
              </a:lnSpc>
              <a:spcBef>
                <a:spcPts val="0"/>
              </a:spcBef>
            </a:pPr>
            <a:r>
              <a:rPr lang="vi-VN" sz="1800" b="1" i="1" u="none" strike="noStrike" dirty="0">
                <a:solidFill>
                  <a:schemeClr val="tx1"/>
                </a:solidFill>
                <a:effectLst/>
                <a:latin typeface="+mn-lt"/>
              </a:rPr>
              <a:t>Bước 2: Cố định xương</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Cố định xương tuỳ theo tư thế gãy xương.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Đưa ngay người bị thương đến cơ sở y tế gần nhất.</a:t>
            </a:r>
            <a:endParaRPr lang="vi-VN" sz="1800" b="0" dirty="0">
              <a:solidFill>
                <a:schemeClr val="tx1"/>
              </a:solidFill>
              <a:effectLst/>
              <a:latin typeface="+mn-lt"/>
            </a:endParaRPr>
          </a:p>
        </p:txBody>
      </p:sp>
      <p:sp>
        <p:nvSpPr>
          <p:cNvPr id="18" name="Freeform 12">
            <a:extLst>
              <a:ext uri="{FF2B5EF4-FFF2-40B4-BE49-F238E27FC236}">
                <a16:creationId xmlns:a16="http://schemas.microsoft.com/office/drawing/2014/main" id="{3C6F329E-07E1-428E-A5D6-87D40559434B}"/>
              </a:ext>
            </a:extLst>
          </p:cNvPr>
          <p:cNvSpPr/>
          <p:nvPr/>
        </p:nvSpPr>
        <p:spPr>
          <a:xfrm>
            <a:off x="7277645" y="2845629"/>
            <a:ext cx="1679060" cy="1663743"/>
          </a:xfrm>
          <a:custGeom>
            <a:avLst/>
            <a:gdLst/>
            <a:ahLst/>
            <a:cxnLst/>
            <a:rect l="l" t="t" r="r" b="b"/>
            <a:pathLst>
              <a:path w="1971368" h="1853086">
                <a:moveTo>
                  <a:pt x="0" y="0"/>
                </a:moveTo>
                <a:lnTo>
                  <a:pt x="1971368" y="0"/>
                </a:lnTo>
                <a:lnTo>
                  <a:pt x="1971368" y="1853086"/>
                </a:lnTo>
                <a:lnTo>
                  <a:pt x="0" y="18530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9122441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6E04953-BBD7-4502-85CE-023273B9FA90}"/>
              </a:ext>
            </a:extLst>
          </p:cNvPr>
          <p:cNvSpPr/>
          <p:nvPr/>
        </p:nvSpPr>
        <p:spPr>
          <a:xfrm>
            <a:off x="369401" y="553291"/>
            <a:ext cx="8466493" cy="4028526"/>
          </a:xfrm>
          <a:prstGeom prst="roundRect">
            <a:avLst>
              <a:gd name="adj" fmla="val 10341"/>
            </a:avLst>
          </a:prstGeom>
          <a:solidFill>
            <a:srgbClr val="D1E0FD"/>
          </a:solidFill>
          <a:ln w="28575">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Google Shape;601;p51"/>
          <p:cNvSpPr/>
          <p:nvPr/>
        </p:nvSpPr>
        <p:spPr>
          <a:xfrm>
            <a:off x="241198" y="7945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51"/>
          <p:cNvSpPr/>
          <p:nvPr/>
        </p:nvSpPr>
        <p:spPr>
          <a:xfrm rot="3599845" flipH="1">
            <a:off x="169236" y="427590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51"/>
          <p:cNvSpPr/>
          <p:nvPr/>
        </p:nvSpPr>
        <p:spPr>
          <a:xfrm>
            <a:off x="8835894" y="5235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51"/>
          <p:cNvSpPr/>
          <p:nvPr/>
        </p:nvSpPr>
        <p:spPr>
          <a:xfrm>
            <a:off x="1026018" y="13615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51"/>
          <p:cNvSpPr/>
          <p:nvPr/>
        </p:nvSpPr>
        <p:spPr>
          <a:xfrm>
            <a:off x="79280" y="4507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TextBox 23">
            <a:extLst>
              <a:ext uri="{FF2B5EF4-FFF2-40B4-BE49-F238E27FC236}">
                <a16:creationId xmlns:a16="http://schemas.microsoft.com/office/drawing/2014/main" id="{23E5F4CE-92D8-439C-B276-9BC9EED074AA}"/>
              </a:ext>
            </a:extLst>
          </p:cNvPr>
          <p:cNvSpPr txBox="1"/>
          <p:nvPr/>
        </p:nvSpPr>
        <p:spPr>
          <a:xfrm>
            <a:off x="436309" y="599783"/>
            <a:ext cx="8466493" cy="3844642"/>
          </a:xfrm>
          <a:prstGeom prst="rect">
            <a:avLst/>
          </a:prstGeom>
          <a:noFill/>
        </p:spPr>
        <p:txBody>
          <a:bodyPr wrap="square">
            <a:spAutoFit/>
          </a:bodyPr>
          <a:lstStyle/>
          <a:p>
            <a:pPr algn="ctr">
              <a:lnSpc>
                <a:spcPct val="140000"/>
              </a:lnSpc>
            </a:pPr>
            <a:r>
              <a:rPr lang="en-US" sz="1600" b="1" dirty="0">
                <a:effectLst/>
                <a:latin typeface="+mn-lt"/>
                <a:ea typeface="Times New Roman" panose="02020603050405020304" pitchFamily="18" charset="0"/>
              </a:rPr>
              <a:t>Ý </a:t>
            </a:r>
            <a:r>
              <a:rPr lang="en-US" sz="1600" b="1" dirty="0" err="1">
                <a:effectLst/>
                <a:latin typeface="+mn-lt"/>
                <a:ea typeface="Times New Roman" panose="02020603050405020304" pitchFamily="18" charset="0"/>
              </a:rPr>
              <a:t>nghĩa</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mỗi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việc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làm</a:t>
            </a:r>
            <a:r>
              <a:rPr lang="en-US" sz="1600" b="1" dirty="0">
                <a:effectLst/>
                <a:latin typeface="+mn-lt"/>
                <a:ea typeface="Times New Roman" panose="02020603050405020304" pitchFamily="18" charset="0"/>
              </a:rPr>
              <a:t> ở </a:t>
            </a:r>
            <a:r>
              <a:rPr lang="en-US" sz="1600" b="1" dirty="0" err="1">
                <a:effectLst/>
                <a:latin typeface="+mn-lt"/>
                <a:ea typeface="Times New Roman" panose="02020603050405020304" pitchFamily="18" charset="0"/>
              </a:rPr>
              <a:t>các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bước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tiến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hành</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khi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sơ</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cứu</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và</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băng</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bó</a:t>
            </a:r>
            <a:r>
              <a:rPr lang="en-US" sz="1600" b="1" dirty="0">
                <a:effectLst/>
                <a:latin typeface="+mn-lt"/>
                <a:ea typeface="Times New Roman" panose="02020603050405020304" pitchFamily="18" charset="0"/>
              </a:rPr>
              <a:t> </a:t>
            </a:r>
            <a:endParaRPr lang="vi-VN" sz="1600" b="1" dirty="0">
              <a:effectLst/>
              <a:latin typeface="+mn-lt"/>
              <a:ea typeface="Times New Roman" panose="02020603050405020304" pitchFamily="18" charset="0"/>
            </a:endParaRPr>
          </a:p>
          <a:p>
            <a:pPr algn="ctr">
              <a:lnSpc>
                <a:spcPct val="140000"/>
              </a:lnSpc>
            </a:pPr>
            <a:r>
              <a:rPr lang="en-US" sz="1600" b="1" dirty="0" err="1">
                <a:effectLst/>
                <a:latin typeface="+mn-lt"/>
                <a:ea typeface="Times New Roman" panose="02020603050405020304" pitchFamily="18" charset="0"/>
              </a:rPr>
              <a:t>cho</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người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bị</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gãy</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xương</a:t>
            </a:r>
            <a:r>
              <a:rPr lang="en-US" sz="1600" b="1" dirty="0">
                <a:effectLst/>
                <a:latin typeface="+mn-lt"/>
                <a:ea typeface="Times New Roman" panose="02020603050405020304" pitchFamily="18" charset="0"/>
              </a:rPr>
              <a:t>.</a:t>
            </a:r>
            <a:endParaRPr lang="vi-VN" sz="1600" b="1" dirty="0">
              <a:effectLst/>
              <a:latin typeface="+mn-lt"/>
              <a:ea typeface="Times New Roman" panose="02020603050405020304" pitchFamily="18" charset="0"/>
            </a:endParaRPr>
          </a:p>
          <a:p>
            <a:pPr algn="just">
              <a:lnSpc>
                <a:spcPct val="140000"/>
              </a:lnSpc>
            </a:pPr>
            <a:r>
              <a:rPr lang="vi-VN" sz="1600" b="1" i="1" dirty="0">
                <a:latin typeface="+mn-lt"/>
                <a:ea typeface="Times New Roman" panose="02020603050405020304" pitchFamily="18" charset="0"/>
              </a:rPr>
              <a:t>Bước 1: Đặt nẹp cố định xương gãy </a:t>
            </a: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khung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cầm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vết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tránh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gây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khó</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chịu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tổn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trí</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việc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lệch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khỏi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trục</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bất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động</a:t>
            </a:r>
            <a:r>
              <a:rPr lang="en-US" sz="1600" dirty="0">
                <a:effectLst/>
                <a:latin typeface="+mn-lt"/>
                <a:ea typeface="Times New Roman" panose="02020603050405020304" pitchFamily="18" charset="0"/>
              </a:rPr>
              <a:t> ổ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vi-VN" sz="1600" dirty="0">
              <a:effectLst/>
              <a:latin typeface="+mn-lt"/>
              <a:ea typeface="Times New Roman" panose="02020603050405020304" pitchFamily="18" charset="0"/>
            </a:endParaRPr>
          </a:p>
          <a:p>
            <a:pPr algn="just">
              <a:lnSpc>
                <a:spcPct val="140000"/>
              </a:lnSpc>
            </a:pPr>
            <a:r>
              <a:rPr lang="vi-VN" sz="1600" b="1" i="1" dirty="0">
                <a:latin typeface="+mn-lt"/>
                <a:ea typeface="Calibri" panose="020F0502020204030204" pitchFamily="34" charset="0"/>
              </a:rPr>
              <a:t>Bước 2: Cố định xương</a:t>
            </a:r>
            <a:endParaRPr lang="en-US" sz="1600" b="1" i="1"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điều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kiện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cơ</a:t>
            </a:r>
            <a:r>
              <a:rPr lang="en-US" sz="1600" dirty="0">
                <a:effectLst/>
                <a:latin typeface="+mn-lt"/>
                <a:ea typeface="Times New Roman" panose="02020603050405020304" pitchFamily="18" charset="0"/>
              </a:rPr>
              <a:t> ở </a:t>
            </a:r>
            <a:r>
              <a:rPr lang="en-US" sz="1600" dirty="0" err="1">
                <a:effectLst/>
                <a:latin typeface="+mn-lt"/>
                <a:ea typeface="Times New Roman" panose="02020603050405020304" pitchFamily="18" charset="0"/>
              </a:rPr>
              <a:t>tư</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thoải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mái</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sĩ</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nhân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viên</a:t>
            </a:r>
            <a:r>
              <a:rPr lang="en-US" sz="1600" dirty="0">
                <a:effectLst/>
                <a:latin typeface="+mn-lt"/>
                <a:ea typeface="Times New Roman" panose="02020603050405020304" pitchFamily="18" charset="0"/>
              </a:rPr>
              <a:t> y </a:t>
            </a:r>
            <a:r>
              <a:rPr lang="en-US" sz="1600" dirty="0" err="1">
                <a:effectLst/>
                <a:latin typeface="+mn-lt"/>
                <a:ea typeface="Times New Roman" panose="02020603050405020304" pitchFamily="18" charset="0"/>
              </a:rPr>
              <a:t>tế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kiểm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chữa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kịp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đảm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bảo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khả</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năng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hồi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phục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của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26" name="Freeform 2">
            <a:extLst>
              <a:ext uri="{FF2B5EF4-FFF2-40B4-BE49-F238E27FC236}">
                <a16:creationId xmlns:a16="http://schemas.microsoft.com/office/drawing/2014/main" id="{D7ED7772-0168-44B1-98BE-0D79E93AD332}"/>
              </a:ext>
            </a:extLst>
          </p:cNvPr>
          <p:cNvSpPr/>
          <p:nvPr/>
        </p:nvSpPr>
        <p:spPr>
          <a:xfrm flipH="1">
            <a:off x="7239748" y="2428406"/>
            <a:ext cx="1355515" cy="1266670"/>
          </a:xfrm>
          <a:custGeom>
            <a:avLst/>
            <a:gdLst/>
            <a:ahLst/>
            <a:cxnLst/>
            <a:rect l="l" t="t" r="r" b="b"/>
            <a:pathLst>
              <a:path w="3087338" h="3064884">
                <a:moveTo>
                  <a:pt x="0" y="0"/>
                </a:moveTo>
                <a:lnTo>
                  <a:pt x="3087338" y="0"/>
                </a:lnTo>
                <a:lnTo>
                  <a:pt x="3087338" y="3064884"/>
                </a:lnTo>
                <a:lnTo>
                  <a:pt x="0" y="30648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864437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anim calcmode="lin" valueType="num">
                                      <p:cBhvr>
                                        <p:cTn id="1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4">
                                            <p:txEl>
                                              <p:pRg st="1" end="1"/>
                                            </p:txEl>
                                          </p:spTgt>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anim calcmode="lin" valueType="num">
                                      <p:cBhvr>
                                        <p:cTn id="2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anim calcmode="lin" valueType="num">
                                      <p:cBhvr>
                                        <p:cTn id="28"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anim calcmode="lin" valueType="num">
                                      <p:cBhvr>
                                        <p:cTn id="3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fade">
                                      <p:cBhvr>
                                        <p:cTn id="37" dur="500"/>
                                        <p:tgtEl>
                                          <p:spTgt spid="24">
                                            <p:txEl>
                                              <p:pRg st="5" end="5"/>
                                            </p:txEl>
                                          </p:spTgt>
                                        </p:tgtEl>
                                      </p:cBhvr>
                                    </p:animEffect>
                                    <p:anim calcmode="lin" valueType="num">
                                      <p:cBhvr>
                                        <p:cTn id="38"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fade">
                                      <p:cBhvr>
                                        <p:cTn id="42" dur="500"/>
                                        <p:tgtEl>
                                          <p:spTgt spid="24">
                                            <p:txEl>
                                              <p:pRg st="6" end="6"/>
                                            </p:txEl>
                                          </p:spTgt>
                                        </p:tgtEl>
                                      </p:cBhvr>
                                    </p:animEffect>
                                    <p:anim calcmode="lin" valueType="num">
                                      <p:cBhvr>
                                        <p:cTn id="4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xEl>
                                              <p:pRg st="7" end="7"/>
                                            </p:txEl>
                                          </p:spTgt>
                                        </p:tgtEl>
                                        <p:attrNameLst>
                                          <p:attrName>style.visibility</p:attrName>
                                        </p:attrNameLst>
                                      </p:cBhvr>
                                      <p:to>
                                        <p:strVal val="visible"/>
                                      </p:to>
                                    </p:set>
                                    <p:animEffect transition="in" filter="fade">
                                      <p:cBhvr>
                                        <p:cTn id="49" dur="500"/>
                                        <p:tgtEl>
                                          <p:spTgt spid="24">
                                            <p:txEl>
                                              <p:pRg st="7" end="7"/>
                                            </p:txEl>
                                          </p:spTgt>
                                        </p:tgtEl>
                                      </p:cBhvr>
                                    </p:animEffect>
                                    <p:anim calcmode="lin" valueType="num">
                                      <p:cBhvr>
                                        <p:cTn id="50"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24">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xEl>
                                              <p:pRg st="8" end="8"/>
                                            </p:txEl>
                                          </p:spTgt>
                                        </p:tgtEl>
                                        <p:attrNameLst>
                                          <p:attrName>style.visibility</p:attrName>
                                        </p:attrNameLst>
                                      </p:cBhvr>
                                      <p:to>
                                        <p:strVal val="visible"/>
                                      </p:to>
                                    </p:set>
                                    <p:animEffect transition="in" filter="fade">
                                      <p:cBhvr>
                                        <p:cTn id="54" dur="500"/>
                                        <p:tgtEl>
                                          <p:spTgt spid="24">
                                            <p:txEl>
                                              <p:pRg st="8" end="8"/>
                                            </p:txEl>
                                          </p:spTgt>
                                        </p:tgtEl>
                                      </p:cBhvr>
                                    </p:animEffect>
                                    <p:anim calcmode="lin" valueType="num">
                                      <p:cBhvr>
                                        <p:cTn id="55" dur="5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4">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4">
                                            <p:txEl>
                                              <p:pRg st="9" end="9"/>
                                            </p:txEl>
                                          </p:spTgt>
                                        </p:tgtEl>
                                        <p:attrNameLst>
                                          <p:attrName>style.visibility</p:attrName>
                                        </p:attrNameLst>
                                      </p:cBhvr>
                                      <p:to>
                                        <p:strVal val="visible"/>
                                      </p:to>
                                    </p:set>
                                    <p:animEffect transition="in" filter="fade">
                                      <p:cBhvr>
                                        <p:cTn id="59" dur="500"/>
                                        <p:tgtEl>
                                          <p:spTgt spid="24">
                                            <p:txEl>
                                              <p:pRg st="9" end="9"/>
                                            </p:txEl>
                                          </p:spTgt>
                                        </p:tgtEl>
                                      </p:cBhvr>
                                    </p:animEffect>
                                    <p:anim calcmode="lin" valueType="num">
                                      <p:cBhvr>
                                        <p:cTn id="60"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2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65" name="Group 64">
            <a:extLst>
              <a:ext uri="{FF2B5EF4-FFF2-40B4-BE49-F238E27FC236}">
                <a16:creationId xmlns:a16="http://schemas.microsoft.com/office/drawing/2014/main" id="{72E6999E-E322-4B65-B24F-49332161182D}"/>
              </a:ext>
            </a:extLst>
          </p:cNvPr>
          <p:cNvGrpSpPr/>
          <p:nvPr/>
        </p:nvGrpSpPr>
        <p:grpSpPr>
          <a:xfrm>
            <a:off x="4197567" y="1197014"/>
            <a:ext cx="4575320" cy="3464927"/>
            <a:chOff x="8534400" y="3993187"/>
            <a:chExt cx="9372600" cy="5716169"/>
          </a:xfrm>
        </p:grpSpPr>
        <p:grpSp>
          <p:nvGrpSpPr>
            <p:cNvPr id="66" name="Group 3">
              <a:extLst>
                <a:ext uri="{FF2B5EF4-FFF2-40B4-BE49-F238E27FC236}">
                  <a16:creationId xmlns:a16="http://schemas.microsoft.com/office/drawing/2014/main" id="{22E5E9BB-9F59-448B-86E0-1C21895F9537}"/>
                </a:ext>
              </a:extLst>
            </p:cNvPr>
            <p:cNvGrpSpPr/>
            <p:nvPr/>
          </p:nvGrpSpPr>
          <p:grpSpPr>
            <a:xfrm>
              <a:off x="8534400" y="4350854"/>
              <a:ext cx="9372600" cy="5358502"/>
              <a:chOff x="-3810" y="0"/>
              <a:chExt cx="2465532" cy="946140"/>
            </a:xfrm>
          </p:grpSpPr>
          <p:sp>
            <p:nvSpPr>
              <p:cNvPr id="68" name="Freeform 4">
                <a:extLst>
                  <a:ext uri="{FF2B5EF4-FFF2-40B4-BE49-F238E27FC236}">
                    <a16:creationId xmlns:a16="http://schemas.microsoft.com/office/drawing/2014/main" id="{C24A5469-484B-4003-9D89-FC0144ED7C17}"/>
                  </a:ext>
                </a:extLst>
              </p:cNvPr>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8FDA9"/>
              </a:solidFill>
              <a:ln>
                <a:solidFill>
                  <a:schemeClr val="accent6">
                    <a:lumMod val="50000"/>
                  </a:schemeClr>
                </a:solidFill>
              </a:ln>
            </p:spPr>
          </p:sp>
          <p:sp>
            <p:nvSpPr>
              <p:cNvPr id="69" name="Freeform 5">
                <a:extLst>
                  <a:ext uri="{FF2B5EF4-FFF2-40B4-BE49-F238E27FC236}">
                    <a16:creationId xmlns:a16="http://schemas.microsoft.com/office/drawing/2014/main" id="{A92BCBA0-74C1-4417-9494-EAB0B9DB8CAA}"/>
                  </a:ext>
                </a:extLst>
              </p:cNvPr>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chemeClr val="accent2"/>
              </a:solidFill>
              <a:ln>
                <a:solidFill>
                  <a:schemeClr val="accent6">
                    <a:lumMod val="50000"/>
                  </a:schemeClr>
                </a:solidFill>
              </a:ln>
            </p:spPr>
          </p:sp>
        </p:grpSp>
        <p:pic>
          <p:nvPicPr>
            <p:cNvPr id="67" name="Picture 66">
              <a:extLst>
                <a:ext uri="{FF2B5EF4-FFF2-40B4-BE49-F238E27FC236}">
                  <a16:creationId xmlns:a16="http://schemas.microsoft.com/office/drawing/2014/main" id="{5FC858F9-1247-4521-A2DF-4092B83C04AB}"/>
                </a:ext>
              </a:extLst>
            </p:cNvPr>
            <p:cNvPicPr>
              <a:picLocks noChangeAspect="1"/>
            </p:cNvPicPr>
            <p:nvPr/>
          </p:nvPicPr>
          <p:blipFill>
            <a:blip r:embed="rId3"/>
            <a:stretch>
              <a:fillRect/>
            </a:stretch>
          </p:blipFill>
          <p:spPr>
            <a:xfrm>
              <a:off x="12745822" y="3993187"/>
              <a:ext cx="944928" cy="908584"/>
            </a:xfrm>
            <a:prstGeom prst="rect">
              <a:avLst/>
            </a:prstGeom>
          </p:spPr>
        </p:pic>
      </p:grpSp>
      <p:sp>
        <p:nvSpPr>
          <p:cNvPr id="358" name="Google Shape;358;p41"/>
          <p:cNvSpPr/>
          <p:nvPr/>
        </p:nvSpPr>
        <p:spPr>
          <a:xfrm>
            <a:off x="8108274" y="678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308535" y="16964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41"/>
          <p:cNvSpPr/>
          <p:nvPr/>
        </p:nvSpPr>
        <p:spPr>
          <a:xfrm rot="3599845" flipH="1">
            <a:off x="8272374" y="10378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421613" y="41402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roup 30">
            <a:extLst>
              <a:ext uri="{FF2B5EF4-FFF2-40B4-BE49-F238E27FC236}">
                <a16:creationId xmlns:a16="http://schemas.microsoft.com/office/drawing/2014/main" id="{7AF45F7C-29CC-4631-B686-69CC667A2496}"/>
              </a:ext>
            </a:extLst>
          </p:cNvPr>
          <p:cNvGrpSpPr/>
          <p:nvPr/>
        </p:nvGrpSpPr>
        <p:grpSpPr>
          <a:xfrm>
            <a:off x="349760" y="468775"/>
            <a:ext cx="3408059" cy="3244772"/>
            <a:chOff x="349760" y="468775"/>
            <a:chExt cx="3408059" cy="3244772"/>
          </a:xfrm>
        </p:grpSpPr>
        <p:sp>
          <p:nvSpPr>
            <p:cNvPr id="29" name="Rectangle: Rounded Corners 28">
              <a:extLst>
                <a:ext uri="{FF2B5EF4-FFF2-40B4-BE49-F238E27FC236}">
                  <a16:creationId xmlns:a16="http://schemas.microsoft.com/office/drawing/2014/main" id="{7E8AE36B-1F66-4044-8E0A-240D59A40EFF}"/>
                </a:ext>
              </a:extLst>
            </p:cNvPr>
            <p:cNvSpPr/>
            <p:nvPr/>
          </p:nvSpPr>
          <p:spPr>
            <a:xfrm>
              <a:off x="984639" y="1073430"/>
              <a:ext cx="2773180" cy="2524209"/>
            </a:xfrm>
            <a:prstGeom prst="roundRect">
              <a:avLst>
                <a:gd name="adj" fmla="val 6937"/>
              </a:avLst>
            </a:prstGeom>
            <a:solidFill>
              <a:srgbClr val="8FCFC2"/>
            </a:solidFill>
            <a:ln w="28575">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C74F5D5-4C2A-427D-A222-922D4D704F07}"/>
                </a:ext>
              </a:extLst>
            </p:cNvPr>
            <p:cNvSpPr txBox="1"/>
            <p:nvPr/>
          </p:nvSpPr>
          <p:spPr>
            <a:xfrm>
              <a:off x="1104668" y="1375432"/>
              <a:ext cx="2522624" cy="1703030"/>
            </a:xfrm>
            <a:prstGeom prst="rect">
              <a:avLst/>
            </a:prstGeom>
            <a:noFill/>
          </p:spPr>
          <p:txBody>
            <a:bodyPr wrap="square">
              <a:spAutoFit/>
            </a:bodyPr>
            <a:lstStyle/>
            <a:p>
              <a:pPr algn="just">
                <a:lnSpc>
                  <a:spcPct val="150000"/>
                </a:lnSpc>
                <a:spcAft>
                  <a:spcPts val="800"/>
                </a:spcAft>
              </a:pPr>
              <a:r>
                <a:rPr lang="en-US" sz="1800" b="1" dirty="0">
                  <a:solidFill>
                    <a:schemeClr val="accent2"/>
                  </a:solidFill>
                  <a:effectLst/>
                  <a:latin typeface="+mn-lt"/>
                  <a:ea typeface="Times New Roman" panose="02020603050405020304" pitchFamily="18" charset="0"/>
                </a:rPr>
                <a:t>Khi </a:t>
              </a:r>
              <a:r>
                <a:rPr lang="en-US" sz="1800" b="1" dirty="0" err="1">
                  <a:solidFill>
                    <a:schemeClr val="accent2"/>
                  </a:solidFill>
                  <a:effectLst/>
                  <a:latin typeface="+mn-lt"/>
                  <a:ea typeface="Times New Roman" panose="02020603050405020304" pitchFamily="18" charset="0"/>
                </a:rPr>
                <a:t>bị</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gãy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làm</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thế</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nào</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để</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thúc</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đẩy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nhanh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quá</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trình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liền</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a:t>
              </a:r>
              <a:endParaRPr lang="en-US" sz="1600" b="1" dirty="0">
                <a:solidFill>
                  <a:schemeClr val="accent2"/>
                </a:solidFill>
                <a:effectLst/>
                <a:latin typeface="+mn-lt"/>
                <a:ea typeface="Calibri" panose="020F0502020204030204" pitchFamily="34" charset="0"/>
              </a:endParaRPr>
            </a:p>
          </p:txBody>
        </p:sp>
        <p:pic>
          <p:nvPicPr>
            <p:cNvPr id="60" name="Picture 9">
              <a:extLst>
                <a:ext uri="{FF2B5EF4-FFF2-40B4-BE49-F238E27FC236}">
                  <a16:creationId xmlns:a16="http://schemas.microsoft.com/office/drawing/2014/main" id="{2E7E551B-12F9-4C11-99C8-2C968EABF1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9760" y="468775"/>
              <a:ext cx="1381341" cy="1227668"/>
            </a:xfrm>
            <a:prstGeom prst="rect">
              <a:avLst/>
            </a:prstGeom>
          </p:spPr>
        </p:pic>
        <p:sp>
          <p:nvSpPr>
            <p:cNvPr id="62" name="Freeform 3">
              <a:extLst>
                <a:ext uri="{FF2B5EF4-FFF2-40B4-BE49-F238E27FC236}">
                  <a16:creationId xmlns:a16="http://schemas.microsoft.com/office/drawing/2014/main" id="{5D78D365-350E-4E4B-82A8-8E44E9DD9621}"/>
                </a:ext>
              </a:extLst>
            </p:cNvPr>
            <p:cNvSpPr/>
            <p:nvPr/>
          </p:nvSpPr>
          <p:spPr>
            <a:xfrm rot="20022884">
              <a:off x="2609976" y="2773927"/>
              <a:ext cx="1059849" cy="939620"/>
            </a:xfrm>
            <a:custGeom>
              <a:avLst/>
              <a:gdLst/>
              <a:ahLst/>
              <a:cxnLst/>
              <a:rect l="l" t="t" r="r" b="b"/>
              <a:pathLst>
                <a:path w="2394759" h="2375853">
                  <a:moveTo>
                    <a:pt x="0" y="0"/>
                  </a:moveTo>
                  <a:lnTo>
                    <a:pt x="2394759" y="0"/>
                  </a:lnTo>
                  <a:lnTo>
                    <a:pt x="2394759" y="2375853"/>
                  </a:lnTo>
                  <a:lnTo>
                    <a:pt x="0" y="2375853"/>
                  </a:lnTo>
                  <a:lnTo>
                    <a:pt x="0" y="0"/>
                  </a:lnTo>
                  <a:close/>
                </a:path>
              </a:pathLst>
            </a:custGeom>
            <a:blipFill>
              <a:blip r:embed="rId6"/>
              <a:stretch>
                <a:fillRect/>
              </a:stretch>
            </a:blipFill>
          </p:spPr>
        </p:sp>
      </p:grpSp>
      <p:sp>
        <p:nvSpPr>
          <p:cNvPr id="64" name="TextBox 63">
            <a:extLst>
              <a:ext uri="{FF2B5EF4-FFF2-40B4-BE49-F238E27FC236}">
                <a16:creationId xmlns:a16="http://schemas.microsoft.com/office/drawing/2014/main" id="{0865973C-9135-4D66-B1F7-3D5C5F63CDC4}"/>
              </a:ext>
            </a:extLst>
          </p:cNvPr>
          <p:cNvSpPr txBox="1"/>
          <p:nvPr/>
        </p:nvSpPr>
        <p:spPr>
          <a:xfrm>
            <a:off x="4300282" y="1603699"/>
            <a:ext cx="4304072" cy="29495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Tuân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thủ</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đúng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theo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sĩ</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Bổ</a:t>
            </a:r>
            <a:r>
              <a:rPr lang="en-US" sz="1800" dirty="0">
                <a:effectLst/>
                <a:latin typeface="+mn-lt"/>
                <a:ea typeface="Times New Roman" panose="02020603050405020304" pitchFamily="18" charset="0"/>
              </a:rPr>
              <a:t> sung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phẩm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giàu</a:t>
            </a:r>
            <a:r>
              <a:rPr lang="en-US" sz="1800" dirty="0">
                <a:effectLst/>
                <a:latin typeface="+mn-lt"/>
                <a:ea typeface="Times New Roman" panose="02020603050405020304" pitchFamily="18" charset="0"/>
              </a:rPr>
              <a:t> calcium, magnesium, zinc.</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uống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rượu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ngọt</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70" name="Picture 69">
            <a:extLst>
              <a:ext uri="{FF2B5EF4-FFF2-40B4-BE49-F238E27FC236}">
                <a16:creationId xmlns:a16="http://schemas.microsoft.com/office/drawing/2014/main" id="{0E7EE2C3-8B0B-4086-ABB3-EE35E9D0DA3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64879">
            <a:off x="3919166" y="669583"/>
            <a:ext cx="932249" cy="742808"/>
          </a:xfrm>
          <a:prstGeom prst="rect">
            <a:avLst/>
          </a:prstGeom>
        </p:spPr>
      </p:pic>
    </p:spTree>
    <p:extLst>
      <p:ext uri="{BB962C8B-B14F-4D97-AF65-F5344CB8AC3E}">
        <p14:creationId xmlns:p14="http://schemas.microsoft.com/office/powerpoint/2010/main" val="35450497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3"/>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up)">
                                      <p:cBhvr>
                                        <p:cTn id="14" dur="500"/>
                                        <p:tgtEl>
                                          <p:spTgt spid="7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anim calcmode="lin" valueType="num">
                                      <p:cBhvr>
                                        <p:cTn id="19" dur="500" fill="hold"/>
                                        <p:tgtEl>
                                          <p:spTgt spid="65"/>
                                        </p:tgtEl>
                                        <p:attrNameLst>
                                          <p:attrName>ppt_x</p:attrName>
                                        </p:attrNameLst>
                                      </p:cBhvr>
                                      <p:tavLst>
                                        <p:tav tm="0">
                                          <p:val>
                                            <p:strVal val="#ppt_x"/>
                                          </p:val>
                                        </p:tav>
                                        <p:tav tm="100000">
                                          <p:val>
                                            <p:strVal val="#ppt_x"/>
                                          </p:val>
                                        </p:tav>
                                      </p:tavLst>
                                    </p:anim>
                                    <p:anim calcmode="lin" valueType="num">
                                      <p:cBhvr>
                                        <p:cTn id="20"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
                                            <p:txEl>
                                              <p:pRg st="0" end="0"/>
                                            </p:txEl>
                                          </p:spTgt>
                                        </p:tgtEl>
                                        <p:attrNameLst>
                                          <p:attrName>style.visibility</p:attrName>
                                        </p:attrNameLst>
                                      </p:cBhvr>
                                      <p:to>
                                        <p:strVal val="visible"/>
                                      </p:to>
                                    </p:set>
                                    <p:animEffect transition="in" filter="wipe(left)">
                                      <p:cBhvr>
                                        <p:cTn id="25" dur="500"/>
                                        <p:tgtEl>
                                          <p:spTgt spid="6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4">
                                            <p:txEl>
                                              <p:pRg st="1" end="1"/>
                                            </p:txEl>
                                          </p:spTgt>
                                        </p:tgtEl>
                                        <p:attrNameLst>
                                          <p:attrName>style.visibility</p:attrName>
                                        </p:attrNameLst>
                                      </p:cBhvr>
                                      <p:to>
                                        <p:strVal val="visible"/>
                                      </p:to>
                                    </p:set>
                                    <p:animEffect transition="in" filter="wipe(left)">
                                      <p:cBhvr>
                                        <p:cTn id="30" dur="500"/>
                                        <p:tgtEl>
                                          <p:spTgt spid="6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
                                            <p:txEl>
                                              <p:pRg st="2" end="2"/>
                                            </p:txEl>
                                          </p:spTgt>
                                        </p:tgtEl>
                                        <p:attrNameLst>
                                          <p:attrName>style.visibility</p:attrName>
                                        </p:attrNameLst>
                                      </p:cBhvr>
                                      <p:to>
                                        <p:strVal val="visible"/>
                                      </p:to>
                                    </p:set>
                                    <p:animEffect transition="in" filter="wipe(left)">
                                      <p:cBhvr>
                                        <p:cTn id="35" dur="500"/>
                                        <p:tgtEl>
                                          <p:spTgt spid="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6" name="Oval 5">
            <a:extLst>
              <a:ext uri="{FF2B5EF4-FFF2-40B4-BE49-F238E27FC236}">
                <a16:creationId xmlns:a16="http://schemas.microsoft.com/office/drawing/2014/main" id="{0FE48DBE-8191-45E4-BF9C-993A1A235A38}"/>
              </a:ext>
            </a:extLst>
          </p:cNvPr>
          <p:cNvSpPr/>
          <p:nvPr/>
        </p:nvSpPr>
        <p:spPr>
          <a:xfrm>
            <a:off x="5175931" y="1357718"/>
            <a:ext cx="3294499" cy="1783830"/>
          </a:xfrm>
          <a:prstGeom prst="ellipse">
            <a:avLst/>
          </a:prstGeom>
          <a:solidFill>
            <a:srgbClr val="8FCFC2"/>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Google Shape;736;p57"/>
          <p:cNvSpPr/>
          <p:nvPr/>
        </p:nvSpPr>
        <p:spPr>
          <a:xfrm rot="3599845" flipH="1">
            <a:off x="3997673" y="99444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7" name="Google Shape;737;p57"/>
          <p:cNvGrpSpPr/>
          <p:nvPr/>
        </p:nvGrpSpPr>
        <p:grpSpPr>
          <a:xfrm rot="-2211824">
            <a:off x="7734734" y="3001715"/>
            <a:ext cx="1507714" cy="1362169"/>
            <a:chOff x="7008444" y="797512"/>
            <a:chExt cx="1351410" cy="1220954"/>
          </a:xfrm>
        </p:grpSpPr>
        <p:sp>
          <p:nvSpPr>
            <p:cNvPr id="738" name="Google Shape;738;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0" name="Google Shape;740;p57"/>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57"/>
          <p:cNvSpPr/>
          <p:nvPr/>
        </p:nvSpPr>
        <p:spPr>
          <a:xfrm>
            <a:off x="5767200" y="7643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57"/>
          <p:cNvSpPr/>
          <p:nvPr/>
        </p:nvSpPr>
        <p:spPr>
          <a:xfrm>
            <a:off x="5324406" y="335014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57"/>
          <p:cNvSpPr/>
          <p:nvPr/>
        </p:nvSpPr>
        <p:spPr>
          <a:xfrm>
            <a:off x="4773914" y="8217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57"/>
          <p:cNvSpPr/>
          <p:nvPr/>
        </p:nvSpPr>
        <p:spPr>
          <a:xfrm>
            <a:off x="4862325" y="3682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57"/>
          <p:cNvSpPr/>
          <p:nvPr/>
        </p:nvSpPr>
        <p:spPr>
          <a:xfrm>
            <a:off x="584730" y="5897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57"/>
          <p:cNvSpPr/>
          <p:nvPr/>
        </p:nvSpPr>
        <p:spPr>
          <a:xfrm>
            <a:off x="897425" y="93531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57"/>
          <p:cNvSpPr/>
          <p:nvPr/>
        </p:nvSpPr>
        <p:spPr>
          <a:xfrm>
            <a:off x="1452310" y="7455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57"/>
          <p:cNvSpPr/>
          <p:nvPr/>
        </p:nvSpPr>
        <p:spPr>
          <a:xfrm>
            <a:off x="7404378" y="438764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57"/>
          <p:cNvSpPr/>
          <p:nvPr/>
        </p:nvSpPr>
        <p:spPr>
          <a:xfrm>
            <a:off x="8323075" y="10555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 name="Picture 12">
            <a:extLst>
              <a:ext uri="{FF2B5EF4-FFF2-40B4-BE49-F238E27FC236}">
                <a16:creationId xmlns:a16="http://schemas.microsoft.com/office/drawing/2014/main" id="{7372EB0A-C7FC-4F4C-AD17-8EC768B0B2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23869" y="1813301"/>
            <a:ext cx="4537024" cy="3078086"/>
          </a:xfrm>
          <a:prstGeom prst="rect">
            <a:avLst/>
          </a:prstGeom>
        </p:spPr>
      </p:pic>
      <p:sp>
        <p:nvSpPr>
          <p:cNvPr id="34" name="TextBox 33">
            <a:extLst>
              <a:ext uri="{FF2B5EF4-FFF2-40B4-BE49-F238E27FC236}">
                <a16:creationId xmlns:a16="http://schemas.microsoft.com/office/drawing/2014/main" id="{5E6077E4-FDF5-4EC2-8BCE-0BBC8D925CE5}"/>
              </a:ext>
            </a:extLst>
          </p:cNvPr>
          <p:cNvSpPr txBox="1"/>
          <p:nvPr/>
        </p:nvSpPr>
        <p:spPr>
          <a:xfrm>
            <a:off x="5727077" y="1988023"/>
            <a:ext cx="232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a:cs typeface="Arial"/>
                <a:sym typeface="Arial"/>
              </a:rPr>
              <a:t>LUYỆN TẬP </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56012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878589" y="610183"/>
            <a:ext cx="7386822" cy="994172"/>
          </a:xfrm>
          <a:prstGeom prst="rect">
            <a:avLst/>
          </a:prstGeom>
          <a:noFill/>
          <a:ln>
            <a:noFill/>
          </a:ln>
        </p:spPr>
        <p:txBody>
          <a:bodyPr spcFirstLastPara="1" wrap="square" lIns="68569" tIns="34275" rIns="68569" bIns="34275" anchor="b" anchorCtr="0">
            <a:noAutofit/>
          </a:bodyPr>
          <a:lstStyle/>
          <a:p>
            <a:pPr algn="ctr" defTabSz="685800">
              <a:lnSpc>
                <a:spcPct val="90000"/>
              </a:lnSpc>
              <a:buClr>
                <a:srgbClr val="FFFF66"/>
              </a:buClr>
              <a:buSzPts val="7200"/>
            </a:pPr>
            <a:r>
              <a:rPr lang="vi-VN" sz="5400" b="1">
                <a:solidFill>
                  <a:srgbClr val="FFFF66"/>
                </a:solidFill>
              </a:rPr>
              <a:t>NGÔI SAO MAY MẮN</a:t>
            </a:r>
            <a:endParaRPr sz="5400" b="1">
              <a:solidFill>
                <a:srgbClr val="FFFF66"/>
              </a:solidFill>
            </a:endParaRPr>
          </a:p>
        </p:txBody>
      </p:sp>
      <p:sp>
        <p:nvSpPr>
          <p:cNvPr id="85" name="Google Shape;85;p1"/>
          <p:cNvSpPr/>
          <p:nvPr/>
        </p:nvSpPr>
        <p:spPr>
          <a:xfrm>
            <a:off x="3142241" y="1942547"/>
            <a:ext cx="2859519" cy="259077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295"/>
        <p:cNvGrpSpPr/>
        <p:nvPr/>
      </p:nvGrpSpPr>
      <p:grpSpPr>
        <a:xfrm>
          <a:off x="0" y="0"/>
          <a:ext cx="0" cy="0"/>
          <a:chOff x="0" y="0"/>
          <a:chExt cx="0" cy="0"/>
        </a:xfrm>
      </p:grpSpPr>
      <p:sp>
        <p:nvSpPr>
          <p:cNvPr id="298" name="Google Shape;298;p39"/>
          <p:cNvSpPr/>
          <p:nvPr/>
        </p:nvSpPr>
        <p:spPr>
          <a:xfrm>
            <a:off x="5749584" y="39231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a:off x="8119925" y="6856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9"/>
          <p:cNvGrpSpPr/>
          <p:nvPr/>
        </p:nvGrpSpPr>
        <p:grpSpPr>
          <a:xfrm>
            <a:off x="6684407" y="1606419"/>
            <a:ext cx="2099400" cy="2851406"/>
            <a:chOff x="6366924" y="1833896"/>
            <a:chExt cx="1916910" cy="2603548"/>
          </a:xfrm>
        </p:grpSpPr>
        <p:grpSp>
          <p:nvGrpSpPr>
            <p:cNvPr id="302" name="Google Shape;302;p39"/>
            <p:cNvGrpSpPr/>
            <p:nvPr/>
          </p:nvGrpSpPr>
          <p:grpSpPr>
            <a:xfrm>
              <a:off x="6366924" y="1833896"/>
              <a:ext cx="1916910" cy="2603548"/>
              <a:chOff x="4935575" y="1723025"/>
              <a:chExt cx="653700" cy="654125"/>
            </a:xfrm>
          </p:grpSpPr>
          <p:sp>
            <p:nvSpPr>
              <p:cNvPr id="303" name="Google Shape;303;p39"/>
              <p:cNvSpPr/>
              <p:nvPr/>
            </p:nvSpPr>
            <p:spPr>
              <a:xfrm>
                <a:off x="4935575" y="1723450"/>
                <a:ext cx="653700" cy="653700"/>
              </a:xfrm>
              <a:prstGeom prst="round2SameRect">
                <a:avLst>
                  <a:gd name="adj1" fmla="val 50000"/>
                  <a:gd name="adj2" fmla="val 0"/>
                </a:avLst>
              </a:prstGeom>
              <a:solidFill>
                <a:schemeClr val="accent1"/>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a:off x="4935575" y="1723025"/>
                <a:ext cx="653700" cy="653700"/>
              </a:xfrm>
              <a:prstGeom prst="round2SameRect">
                <a:avLst>
                  <a:gd name="adj1" fmla="val 50000"/>
                  <a:gd name="adj2" fmla="val 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39"/>
            <p:cNvSpPr/>
            <p:nvPr/>
          </p:nvSpPr>
          <p:spPr>
            <a:xfrm>
              <a:off x="690615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735160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9"/>
          <p:cNvSpPr/>
          <p:nvPr/>
        </p:nvSpPr>
        <p:spPr>
          <a:xfrm>
            <a:off x="5583950" y="10750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AD02E953-7DB5-432D-9D1C-1BB722BF14BE}"/>
              </a:ext>
            </a:extLst>
          </p:cNvPr>
          <p:cNvSpPr txBox="1"/>
          <p:nvPr/>
        </p:nvSpPr>
        <p:spPr>
          <a:xfrm>
            <a:off x="141859" y="749876"/>
            <a:ext cx="6776904" cy="1824923"/>
          </a:xfrm>
          <a:prstGeom prst="rect">
            <a:avLst/>
          </a:prstGeom>
          <a:noFill/>
        </p:spPr>
        <p:txBody>
          <a:bodyPr wrap="square">
            <a:spAutoFit/>
          </a:bodyPr>
          <a:lstStyle/>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BÀI 28</a:t>
            </a:r>
          </a:p>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HỆ VẬN ĐỘNG Ở NGƯỜI.</a:t>
            </a:r>
            <a:endParaRPr lang="en-US" sz="4000" dirty="0">
              <a:effectLst/>
              <a:latin typeface="+mj-lt"/>
              <a:ea typeface="Noto Sans Symbols"/>
              <a:cs typeface="Noto Sans Symbols"/>
            </a:endParaRPr>
          </a:p>
        </p:txBody>
      </p:sp>
      <p:sp>
        <p:nvSpPr>
          <p:cNvPr id="24" name="Google Shape;298;p39">
            <a:extLst>
              <a:ext uri="{FF2B5EF4-FFF2-40B4-BE49-F238E27FC236}">
                <a16:creationId xmlns:a16="http://schemas.microsoft.com/office/drawing/2014/main" id="{8A23B02D-223D-4769-BCAD-C2BA843FB7F0}"/>
              </a:ext>
            </a:extLst>
          </p:cNvPr>
          <p:cNvSpPr/>
          <p:nvPr/>
        </p:nvSpPr>
        <p:spPr>
          <a:xfrm>
            <a:off x="4149845" y="304342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Freeform 6">
            <a:extLst>
              <a:ext uri="{FF2B5EF4-FFF2-40B4-BE49-F238E27FC236}">
                <a16:creationId xmlns:a16="http://schemas.microsoft.com/office/drawing/2014/main" id="{FC22F989-AB0D-4590-A69F-061F7CA914F3}"/>
              </a:ext>
            </a:extLst>
          </p:cNvPr>
          <p:cNvSpPr/>
          <p:nvPr/>
        </p:nvSpPr>
        <p:spPr>
          <a:xfrm>
            <a:off x="441678" y="3030079"/>
            <a:ext cx="2661029" cy="1786152"/>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8" name="Google Shape;313;p39">
            <a:extLst>
              <a:ext uri="{FF2B5EF4-FFF2-40B4-BE49-F238E27FC236}">
                <a16:creationId xmlns:a16="http://schemas.microsoft.com/office/drawing/2014/main" id="{3F7D5D66-A3C1-40DD-AFDD-397716A93491}"/>
              </a:ext>
            </a:extLst>
          </p:cNvPr>
          <p:cNvSpPr/>
          <p:nvPr/>
        </p:nvSpPr>
        <p:spPr>
          <a:xfrm>
            <a:off x="1344104" y="153021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3;p39">
            <a:extLst>
              <a:ext uri="{FF2B5EF4-FFF2-40B4-BE49-F238E27FC236}">
                <a16:creationId xmlns:a16="http://schemas.microsoft.com/office/drawing/2014/main" id="{B83E8031-CF6F-4919-A38B-8F82DD5A9488}"/>
              </a:ext>
            </a:extLst>
          </p:cNvPr>
          <p:cNvSpPr/>
          <p:nvPr/>
        </p:nvSpPr>
        <p:spPr>
          <a:xfrm>
            <a:off x="441678" y="685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3;p39">
            <a:extLst>
              <a:ext uri="{FF2B5EF4-FFF2-40B4-BE49-F238E27FC236}">
                <a16:creationId xmlns:a16="http://schemas.microsoft.com/office/drawing/2014/main" id="{D49C8F66-F194-4028-ADC6-C39FFC2FA10E}"/>
              </a:ext>
            </a:extLst>
          </p:cNvPr>
          <p:cNvSpPr/>
          <p:nvPr/>
        </p:nvSpPr>
        <p:spPr>
          <a:xfrm>
            <a:off x="3511976" y="434483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Freeform 4">
            <a:extLst>
              <a:ext uri="{FF2B5EF4-FFF2-40B4-BE49-F238E27FC236}">
                <a16:creationId xmlns:a16="http://schemas.microsoft.com/office/drawing/2014/main" id="{C0B812AA-ACFC-4F17-9459-DD4ACE4B34ED}"/>
              </a:ext>
            </a:extLst>
          </p:cNvPr>
          <p:cNvSpPr/>
          <p:nvPr/>
        </p:nvSpPr>
        <p:spPr>
          <a:xfrm>
            <a:off x="6700605" y="2078845"/>
            <a:ext cx="1989132" cy="2481750"/>
          </a:xfrm>
          <a:custGeom>
            <a:avLst/>
            <a:gdLst/>
            <a:ahLst/>
            <a:cxnLst/>
            <a:rect l="l" t="t" r="r" b="b"/>
            <a:pathLst>
              <a:path w="3839623" h="4114800">
                <a:moveTo>
                  <a:pt x="0" y="0"/>
                </a:moveTo>
                <a:lnTo>
                  <a:pt x="3839623" y="0"/>
                </a:lnTo>
                <a:lnTo>
                  <a:pt x="383962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ransition spd="med">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348918" y="2057400"/>
            <a:ext cx="6446162" cy="61722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pic>
        <p:nvPicPr>
          <p:cNvPr id="91" name="1">
            <a:hlinkClick r:id="rId4" action="ppaction://hlinksldjump"/>
          </p:cNvPr>
          <p:cNvPicPr preferRelativeResize="0"/>
          <p:nvPr/>
        </p:nvPicPr>
        <p:blipFill rotWithShape="1">
          <a:blip r:embed="rId5">
            <a:alphaModFix/>
          </a:blip>
          <a:srcRect/>
          <a:stretch/>
        </p:blipFill>
        <p:spPr>
          <a:xfrm>
            <a:off x="406745" y="576400"/>
            <a:ext cx="1399154" cy="1458595"/>
          </a:xfrm>
          <a:prstGeom prst="rect">
            <a:avLst/>
          </a:prstGeom>
          <a:noFill/>
          <a:ln>
            <a:noFill/>
          </a:ln>
        </p:spPr>
      </p:pic>
      <p:pic>
        <p:nvPicPr>
          <p:cNvPr id="92" name="2">
            <a:hlinkClick r:id="rId6" action="ppaction://hlinksldjump"/>
          </p:cNvPr>
          <p:cNvPicPr preferRelativeResize="0"/>
          <p:nvPr/>
        </p:nvPicPr>
        <p:blipFill rotWithShape="1">
          <a:blip r:embed="rId7">
            <a:alphaModFix/>
          </a:blip>
          <a:srcRect/>
          <a:stretch/>
        </p:blipFill>
        <p:spPr>
          <a:xfrm>
            <a:off x="1929529" y="1383973"/>
            <a:ext cx="1399154" cy="1499746"/>
          </a:xfrm>
          <a:prstGeom prst="rect">
            <a:avLst/>
          </a:prstGeom>
          <a:noFill/>
          <a:ln>
            <a:noFill/>
          </a:ln>
        </p:spPr>
      </p:pic>
      <p:pic>
        <p:nvPicPr>
          <p:cNvPr id="93" name="3">
            <a:hlinkClick r:id="rId8" action="ppaction://hlinksldjump"/>
          </p:cNvPr>
          <p:cNvPicPr preferRelativeResize="0"/>
          <p:nvPr/>
        </p:nvPicPr>
        <p:blipFill rotWithShape="1">
          <a:blip r:embed="rId9">
            <a:alphaModFix/>
          </a:blip>
          <a:srcRect/>
          <a:stretch/>
        </p:blipFill>
        <p:spPr>
          <a:xfrm>
            <a:off x="3753457" y="1873884"/>
            <a:ext cx="1399154" cy="1431160"/>
          </a:xfrm>
          <a:prstGeom prst="rect">
            <a:avLst/>
          </a:prstGeom>
          <a:noFill/>
          <a:ln>
            <a:noFill/>
          </a:ln>
        </p:spPr>
      </p:pic>
      <p:pic>
        <p:nvPicPr>
          <p:cNvPr id="94" name="4">
            <a:hlinkClick r:id="rId10" action="ppaction://hlinksldjump"/>
          </p:cNvPr>
          <p:cNvPicPr preferRelativeResize="0"/>
          <p:nvPr/>
        </p:nvPicPr>
        <p:blipFill rotWithShape="1">
          <a:blip r:embed="rId11">
            <a:alphaModFix/>
          </a:blip>
          <a:srcRect/>
          <a:stretch/>
        </p:blipFill>
        <p:spPr>
          <a:xfrm>
            <a:off x="5552858" y="1383973"/>
            <a:ext cx="1399154" cy="1490601"/>
          </a:xfrm>
          <a:prstGeom prst="rect">
            <a:avLst/>
          </a:prstGeom>
          <a:noFill/>
          <a:ln>
            <a:noFill/>
          </a:ln>
        </p:spPr>
      </p:pic>
      <p:pic>
        <p:nvPicPr>
          <p:cNvPr id="95" name="5">
            <a:hlinkClick r:id="rId12" action="ppaction://hlinksldjump"/>
          </p:cNvPr>
          <p:cNvPicPr preferRelativeResize="0"/>
          <p:nvPr/>
        </p:nvPicPr>
        <p:blipFill rotWithShape="1">
          <a:blip r:embed="rId13">
            <a:alphaModFix/>
          </a:blip>
          <a:srcRect/>
          <a:stretch/>
        </p:blipFill>
        <p:spPr>
          <a:xfrm>
            <a:off x="7289714" y="670679"/>
            <a:ext cx="1394581" cy="1458595"/>
          </a:xfrm>
          <a:prstGeom prst="rect">
            <a:avLst/>
          </a:prstGeom>
          <a:noFill/>
          <a:ln>
            <a:noFill/>
          </a:ln>
        </p:spPr>
      </p:pic>
      <p:sp>
        <p:nvSpPr>
          <p:cNvPr id="96" name="Google Shape;96;p2">
            <a:hlinkClick r:id="rId14" action="ppaction://hlinksldjump"/>
          </p:cNvPr>
          <p:cNvSpPr/>
          <p:nvPr/>
        </p:nvSpPr>
        <p:spPr>
          <a:xfrm>
            <a:off x="8458200" y="4457700"/>
            <a:ext cx="685800" cy="6858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92"/>
                                        </p:tgtEl>
                                      </p:cBhvr>
                                    </p:animEffect>
                                    <p:set>
                                      <p:cBhvr>
                                        <p:cTn id="1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95"/>
                                        </p:tgtEl>
                                      </p:cBhvr>
                                    </p:animEffect>
                                    <p:set>
                                      <p:cBhvr>
                                        <p:cTn id="3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457200" algn="just">
              <a:lnSpc>
                <a:spcPct val="150000"/>
              </a:lnSpc>
              <a:spcAft>
                <a:spcPts val="800"/>
              </a:spcAft>
            </a:pPr>
            <a:r>
              <a:rPr lang="vi-VN" sz="2400" b="1" dirty="0">
                <a:latin typeface="+mn-lt"/>
                <a:ea typeface="Times New Roman" panose="02020603050405020304" pitchFamily="18" charset="0"/>
              </a:rPr>
              <a:t>Câu 1: </a:t>
            </a:r>
            <a:r>
              <a:rPr lang="en-US" sz="2400" dirty="0" err="1">
                <a:latin typeface="+mn-lt"/>
                <a:ea typeface="Times New Roman" panose="02020603050405020304" pitchFamily="18" charset="0"/>
              </a:rPr>
              <a:t>Hệ</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vận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động</a:t>
            </a:r>
            <a:r>
              <a:rPr lang="en-US" sz="2400" dirty="0">
                <a:latin typeface="+mn-lt"/>
                <a:ea typeface="Times New Roman" panose="02020603050405020304" pitchFamily="18" charset="0"/>
              </a:rPr>
              <a:t> bao </a:t>
            </a:r>
            <a:r>
              <a:rPr lang="en-US" sz="2400" dirty="0" err="1">
                <a:latin typeface="+mn-lt"/>
                <a:ea typeface="Times New Roman" panose="02020603050405020304" pitchFamily="18" charset="0"/>
              </a:rPr>
              <a:t>gồm</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các</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cơ</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quan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nào</a:t>
            </a:r>
            <a:r>
              <a:rPr lang="en-US" sz="2400" dirty="0">
                <a:latin typeface="+mn-lt"/>
                <a:ea typeface="Times New Roman" panose="02020603050405020304" pitchFamily="18" charset="0"/>
              </a:rPr>
              <a:t>?</a:t>
            </a:r>
            <a:endParaRPr lang="en-US" sz="1800" dirty="0">
              <a:latin typeface="+mn-lt"/>
              <a:ea typeface="Calibri" panose="020F0502020204030204" pitchFamily="34" charset="0"/>
            </a:endParaRPr>
          </a:p>
        </p:txBody>
      </p:sp>
      <p:sp>
        <p:nvSpPr>
          <p:cNvPr id="102" name="Google Shape;102;p3"/>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spcAft>
                <a:spcPts val="800"/>
              </a:spcAft>
            </a:pPr>
            <a:r>
              <a:rPr lang="en-US" sz="2800" dirty="0">
                <a:ea typeface="Times New Roman" panose="02020603050405020304" pitchFamily="18" charset="0"/>
              </a:rPr>
              <a:t>A. </a:t>
            </a:r>
            <a:r>
              <a:rPr lang="en-US" sz="2800" dirty="0" err="1">
                <a:ea typeface="Times New Roman" panose="02020603050405020304" pitchFamily="18" charset="0"/>
              </a:rPr>
              <a:t>Cơ</a:t>
            </a:r>
            <a:r>
              <a:rPr lang="en-US" sz="2800" dirty="0">
                <a:ea typeface="Times New Roman" panose="02020603050405020304" pitchFamily="18" charset="0"/>
              </a:rPr>
              <a:t> </a:t>
            </a:r>
            <a:r>
              <a:rPr lang="en-US" sz="2800" dirty="0" err="1">
                <a:ea typeface="Times New Roman" panose="02020603050405020304" pitchFamily="18" charset="0"/>
              </a:rPr>
              <a:t>vân</a:t>
            </a:r>
            <a:r>
              <a:rPr lang="en-US" sz="2800" dirty="0">
                <a:ea typeface="Times New Roman" panose="02020603050405020304" pitchFamily="18" charset="0"/>
              </a:rPr>
              <a:t>.</a:t>
            </a:r>
            <a:endParaRPr lang="en-US" sz="2000" dirty="0">
              <a:ea typeface="Calibri" panose="020F0502020204030204" pitchFamily="34" charset="0"/>
            </a:endParaRPr>
          </a:p>
        </p:txBody>
      </p:sp>
      <p:sp>
        <p:nvSpPr>
          <p:cNvPr id="103" name="Google Shape;103;p3"/>
          <p:cNvSpPr/>
          <p:nvPr/>
        </p:nvSpPr>
        <p:spPr>
          <a:xfrm>
            <a:off x="656638" y="3403339"/>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Khớp</a:t>
            </a:r>
            <a:endParaRPr sz="2700" dirty="0"/>
          </a:p>
        </p:txBody>
      </p:sp>
      <p:sp>
        <p:nvSpPr>
          <p:cNvPr id="104" name="Google Shape;104;p3"/>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Xương</a:t>
            </a:r>
            <a:endParaRPr sz="2700" dirty="0"/>
          </a:p>
        </p:txBody>
      </p:sp>
      <p:sp>
        <p:nvSpPr>
          <p:cNvPr id="105" name="Google Shape;105;p3"/>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Tất cả đáp án trên</a:t>
            </a:r>
            <a:endParaRPr sz="2700" dirty="0"/>
          </a:p>
        </p:txBody>
      </p:sp>
      <p:pic>
        <p:nvPicPr>
          <p:cNvPr id="106" name="Google Shape;106;p3">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07" name="Google Shape;107;p3"/>
          <p:cNvSpPr/>
          <p:nvPr/>
        </p:nvSpPr>
        <p:spPr>
          <a:xfrm>
            <a:off x="4679304" y="3400708"/>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800" dirty="0"/>
              <a:t>D. Tất cả đáp án trên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2:</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có</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năng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nâng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nội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sinh</a:t>
            </a:r>
            <a:r>
              <a:rPr lang="en-US" sz="2400" dirty="0">
                <a:latin typeface="+mj-lt"/>
                <a:ea typeface="Times New Roman" panose="02020603050405020304" pitchFamily="18" charset="0"/>
              </a:rPr>
              <a:t> ra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tế</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bào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máu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dự</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trữ</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bằng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chất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13" name="Google Shape;113;p4"/>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A. </a:t>
            </a:r>
            <a:r>
              <a:rPr lang="en-US" sz="2800" dirty="0" err="1">
                <a:latin typeface="+mj-lt"/>
                <a:ea typeface="Times New Roman" panose="02020603050405020304" pitchFamily="18" charset="0"/>
              </a:rPr>
              <a:t>Cơ</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vân</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4" name="Google Shape;114;p4"/>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C. </a:t>
            </a:r>
            <a:r>
              <a:rPr lang="en-US" sz="2800" dirty="0" err="1">
                <a:latin typeface="+mj-lt"/>
                <a:ea typeface="Times New Roman" panose="02020603050405020304" pitchFamily="18" charset="0"/>
              </a:rPr>
              <a:t>Khớp</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5" name="Google Shape;115;p4"/>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6" name="Google Shape;116;p4"/>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D. Tim.</a:t>
            </a:r>
            <a:endParaRPr lang="en-US" sz="2400" dirty="0">
              <a:latin typeface="+mj-lt"/>
              <a:ea typeface="Calibri" panose="020F0502020204030204" pitchFamily="34" charset="0"/>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18" name="Google Shape;118;p4"/>
          <p:cNvSpPr/>
          <p:nvPr/>
        </p:nvSpPr>
        <p:spPr>
          <a:xfrm>
            <a:off x="4679304" y="2003749"/>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3: </a:t>
            </a:r>
            <a:r>
              <a:rPr lang="en-US" sz="2400" dirty="0" err="1">
                <a:latin typeface="+mj-lt"/>
                <a:ea typeface="Times New Roman" panose="02020603050405020304" pitchFamily="18" charset="0"/>
              </a:rPr>
              <a:t>Chọn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SAI </a:t>
            </a:r>
            <a:r>
              <a:rPr lang="en-US" sz="2400" dirty="0" err="1">
                <a:latin typeface="+mj-lt"/>
                <a:ea typeface="Times New Roman" panose="02020603050405020304" pitchFamily="18" charset="0"/>
              </a:rPr>
              <a:t>trong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sau</a:t>
            </a:r>
            <a:r>
              <a:rPr lang="en-US" sz="2400" dirty="0">
                <a:latin typeface="+mj-lt"/>
                <a:ea typeface="Times New Roman" panose="02020603050405020304" pitchFamily="18" charset="0"/>
              </a:rPr>
              <a:t>:</a:t>
            </a:r>
            <a:endParaRPr sz="2400" dirty="0">
              <a:latin typeface="+mj-lt"/>
            </a:endParaRPr>
          </a:p>
        </p:txBody>
      </p:sp>
      <p:sp>
        <p:nvSpPr>
          <p:cNvPr id="124" name="Google Shape;124;p5"/>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A.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hữu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đàn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hồi</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5" name="Google Shape;125;p5"/>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ea typeface="Times New Roman" panose="02020603050405020304" pitchFamily="18" charset="0"/>
              </a:rPr>
              <a:t>C. </a:t>
            </a:r>
            <a:r>
              <a:rPr lang="en-US" sz="1700" dirty="0" err="1">
                <a:ea typeface="Times New Roman" panose="02020603050405020304" pitchFamily="18" charset="0"/>
              </a:rPr>
              <a:t>Chất</a:t>
            </a:r>
            <a:r>
              <a:rPr lang="en-US" sz="1700" dirty="0">
                <a:ea typeface="Times New Roman" panose="02020603050405020304" pitchFamily="18" charset="0"/>
              </a:rPr>
              <a:t> </a:t>
            </a:r>
            <a:r>
              <a:rPr lang="en-US" sz="1700" dirty="0" err="1">
                <a:ea typeface="Times New Roman" panose="02020603050405020304" pitchFamily="18" charset="0"/>
              </a:rPr>
              <a:t>vô</a:t>
            </a:r>
            <a:r>
              <a:rPr lang="en-US" sz="1700" dirty="0">
                <a:ea typeface="Times New Roman" panose="02020603050405020304" pitchFamily="18" charset="0"/>
              </a:rPr>
              <a:t> </a:t>
            </a:r>
            <a:r>
              <a:rPr lang="en-US" sz="1700" dirty="0" err="1">
                <a:ea typeface="Times New Roman" panose="02020603050405020304" pitchFamily="18" charset="0"/>
              </a:rPr>
              <a:t>cơ</a:t>
            </a:r>
            <a:r>
              <a:rPr lang="en-US" sz="1700" dirty="0">
                <a:ea typeface="Times New Roman" panose="02020603050405020304" pitchFamily="18" charset="0"/>
              </a:rPr>
              <a:t> </a:t>
            </a:r>
            <a:r>
              <a:rPr lang="en-US" sz="1700" dirty="0" err="1">
                <a:ea typeface="Times New Roman" panose="02020603050405020304" pitchFamily="18" charset="0"/>
              </a:rPr>
              <a:t>chủ</a:t>
            </a:r>
            <a:r>
              <a:rPr lang="en-US" sz="1700" dirty="0">
                <a:ea typeface="Times New Roman" panose="02020603050405020304" pitchFamily="18" charset="0"/>
              </a:rPr>
              <a:t> </a:t>
            </a:r>
            <a:r>
              <a:rPr lang="en-US" sz="1700" dirty="0" err="1">
                <a:ea typeface="Times New Roman" panose="02020603050405020304" pitchFamily="18" charset="0"/>
              </a:rPr>
              <a:t>yếu</a:t>
            </a:r>
            <a:r>
              <a:rPr lang="en-US" sz="1700" dirty="0">
                <a:ea typeface="Times New Roman" panose="02020603050405020304" pitchFamily="18" charset="0"/>
              </a:rPr>
              <a:t> </a:t>
            </a:r>
            <a:r>
              <a:rPr lang="en-US" sz="1700" dirty="0" err="1">
                <a:ea typeface="Times New Roman" panose="02020603050405020304" pitchFamily="18" charset="0"/>
              </a:rPr>
              <a:t>là</a:t>
            </a:r>
            <a:r>
              <a:rPr lang="en-US" sz="1700" dirty="0">
                <a:ea typeface="Times New Roman" panose="02020603050405020304" pitchFamily="18" charset="0"/>
              </a:rPr>
              <a:t> collagen, </a:t>
            </a:r>
            <a:r>
              <a:rPr lang="en-US" sz="1700" dirty="0" err="1">
                <a:ea typeface="Times New Roman" panose="02020603050405020304" pitchFamily="18" charset="0"/>
              </a:rPr>
              <a:t>liqpid</a:t>
            </a:r>
            <a:r>
              <a:rPr lang="en-US" sz="1700" dirty="0">
                <a:ea typeface="Times New Roman" panose="02020603050405020304" pitchFamily="18" charset="0"/>
              </a:rPr>
              <a:t>, saccharide.</a:t>
            </a:r>
            <a:endParaRPr lang="en-US" sz="1700" dirty="0">
              <a:ea typeface="Calibri" panose="020F0502020204030204" pitchFamily="34" charset="0"/>
            </a:endParaRPr>
          </a:p>
        </p:txBody>
      </p:sp>
      <p:sp>
        <p:nvSpPr>
          <p:cNvPr id="126" name="Google Shape;126;p5"/>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B.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rắn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chắc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7" name="Google Shape;127;p5"/>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D. </a:t>
            </a:r>
            <a:r>
              <a:rPr lang="en-US" sz="1700" dirty="0" err="1">
                <a:latin typeface="+mj-lt"/>
                <a:ea typeface="Times New Roman" panose="02020603050405020304" pitchFamily="18" charset="0"/>
              </a:rPr>
              <a:t>Sự</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phù</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hợp</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giữa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tạo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chức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năng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của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được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thể</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hiện</a:t>
            </a:r>
            <a:r>
              <a:rPr lang="en-US" sz="1700" dirty="0">
                <a:latin typeface="+mj-lt"/>
                <a:ea typeface="Times New Roman" panose="02020603050405020304" pitchFamily="18" charset="0"/>
              </a:rPr>
              <a:t> ở </a:t>
            </a:r>
            <a:r>
              <a:rPr lang="en-US" sz="1700" dirty="0" err="1">
                <a:latin typeface="+mj-lt"/>
                <a:ea typeface="Times New Roman" panose="02020603050405020304" pitchFamily="18" charset="0"/>
              </a:rPr>
              <a:t>thành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phần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hoá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học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hình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dạng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trúc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29" name="Google Shape;129;p5"/>
          <p:cNvSpPr/>
          <p:nvPr/>
        </p:nvSpPr>
        <p:spPr>
          <a:xfrm>
            <a:off x="65664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C.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chủ</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yếu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là</a:t>
            </a:r>
            <a:r>
              <a:rPr lang="en-US" sz="1700" dirty="0">
                <a:latin typeface="+mj-lt"/>
                <a:ea typeface="Times New Roman" panose="02020603050405020304" pitchFamily="18" charset="0"/>
              </a:rPr>
              <a:t> collagen, </a:t>
            </a:r>
            <a:r>
              <a:rPr lang="en-US" sz="1700" dirty="0" err="1">
                <a:latin typeface="+mj-lt"/>
                <a:ea typeface="Times New Roman" panose="02020603050405020304" pitchFamily="18" charset="0"/>
              </a:rPr>
              <a:t>liqpid</a:t>
            </a:r>
            <a:r>
              <a:rPr lang="en-US" sz="1700" dirty="0">
                <a:latin typeface="+mj-lt"/>
                <a:ea typeface="Times New Roman" panose="02020603050405020304" pitchFamily="18" charset="0"/>
              </a:rPr>
              <a:t>, saccharide.</a:t>
            </a:r>
            <a:endParaRPr lang="en-US" sz="17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4:</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trò</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dục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thao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khoẻ</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35" name="Google Shape;135;p6"/>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Tăng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máu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a:t>O</a:t>
            </a:r>
            <a:r>
              <a:rPr lang="en-US" sz="2200" baseline="-25000" dirty="0"/>
              <a:t>2</a:t>
            </a:r>
            <a:r>
              <a:rPr lang="en-US" sz="2200" dirty="0"/>
              <a:t> </a:t>
            </a:r>
            <a:r>
              <a:rPr lang="en-US" sz="2200" dirty="0" err="1">
                <a:latin typeface="+mj-lt"/>
                <a:ea typeface="Times New Roman" panose="02020603050405020304" pitchFamily="18" charset="0"/>
              </a:rPr>
              <a:t>tới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não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hệ</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thần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hoạt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6" name="Google Shape;136;p6"/>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Giúp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tim</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thành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mạch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khỏe</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 </a:t>
            </a:r>
            <a:endParaRPr lang="en-US" sz="2200" dirty="0">
              <a:latin typeface="+mj-lt"/>
              <a:ea typeface="Calibri" panose="020F0502020204030204" pitchFamily="34" charset="0"/>
            </a:endParaRPr>
          </a:p>
        </p:txBody>
      </p:sp>
      <p:sp>
        <p:nvSpPr>
          <p:cNvPr id="137" name="Google Shape;137;p6"/>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Duy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trì</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nặng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hợp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lí</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8" name="Google Shape;138;p6"/>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ea typeface="Times New Roman" panose="02020603050405020304" pitchFamily="18" charset="0"/>
              </a:rPr>
              <a:t>D. </a:t>
            </a:r>
            <a:r>
              <a:rPr lang="en-US" sz="2200" dirty="0" err="1">
                <a:ea typeface="Times New Roman" panose="02020603050405020304" pitchFamily="18" charset="0"/>
              </a:rPr>
              <a:t>Tất</a:t>
            </a:r>
            <a:r>
              <a:rPr lang="en-US" sz="2200" dirty="0">
                <a:ea typeface="Times New Roman" panose="02020603050405020304" pitchFamily="18" charset="0"/>
              </a:rPr>
              <a:t> </a:t>
            </a:r>
            <a:r>
              <a:rPr lang="en-US" sz="2200" dirty="0" err="1">
                <a:ea typeface="Times New Roman" panose="02020603050405020304" pitchFamily="18" charset="0"/>
              </a:rPr>
              <a:t>cả</a:t>
            </a:r>
            <a:r>
              <a:rPr lang="en-US" sz="2200" dirty="0">
                <a:ea typeface="Times New Roman" panose="02020603050405020304" pitchFamily="18" charset="0"/>
              </a:rPr>
              <a:t> </a:t>
            </a:r>
            <a:r>
              <a:rPr lang="en-US" sz="2200" dirty="0" err="1">
                <a:ea typeface="Times New Roman" panose="02020603050405020304" pitchFamily="18" charset="0"/>
              </a:rPr>
              <a:t>các</a:t>
            </a:r>
            <a:r>
              <a:rPr lang="en-US" sz="2200" dirty="0">
                <a:ea typeface="Times New Roman" panose="02020603050405020304" pitchFamily="18" charset="0"/>
              </a:rPr>
              <a:t> </a:t>
            </a:r>
            <a:r>
              <a:rPr lang="en-US" sz="2200" dirty="0" err="1">
                <a:ea typeface="Times New Roman" panose="02020603050405020304" pitchFamily="18" charset="0"/>
              </a:rPr>
              <a:t>đáp</a:t>
            </a:r>
            <a:r>
              <a:rPr lang="en-US" sz="2200" dirty="0">
                <a:ea typeface="Times New Roman" panose="02020603050405020304" pitchFamily="18" charset="0"/>
              </a:rPr>
              <a:t> </a:t>
            </a:r>
            <a:r>
              <a:rPr lang="en-US" sz="2200" dirty="0" err="1">
                <a:ea typeface="Times New Roman" panose="02020603050405020304" pitchFamily="18" charset="0"/>
              </a:rPr>
              <a:t>án</a:t>
            </a:r>
            <a:r>
              <a:rPr lang="en-US" sz="2200" dirty="0">
                <a:ea typeface="Times New Roman" panose="02020603050405020304" pitchFamily="18" charset="0"/>
              </a:rPr>
              <a:t> </a:t>
            </a:r>
            <a:r>
              <a:rPr lang="en-US" sz="2200" dirty="0" err="1">
                <a:ea typeface="Times New Roman" panose="02020603050405020304" pitchFamily="18" charset="0"/>
              </a:rPr>
              <a:t>trên</a:t>
            </a:r>
            <a:r>
              <a:rPr lang="en-US" sz="2200" dirty="0">
                <a:ea typeface="Times New Roman" panose="02020603050405020304" pitchFamily="18" charset="0"/>
              </a:rPr>
              <a:t> </a:t>
            </a:r>
            <a:r>
              <a:rPr lang="en-US" sz="2200" dirty="0" err="1">
                <a:ea typeface="Times New Roman" panose="02020603050405020304" pitchFamily="18" charset="0"/>
              </a:rPr>
              <a:t>đều</a:t>
            </a:r>
            <a:r>
              <a:rPr lang="en-US" sz="2200" dirty="0">
                <a:ea typeface="Times New Roman" panose="02020603050405020304" pitchFamily="18" charset="0"/>
              </a:rPr>
              <a:t> </a:t>
            </a:r>
            <a:r>
              <a:rPr lang="en-US" sz="2200" dirty="0" err="1">
                <a:ea typeface="Times New Roman" panose="02020603050405020304" pitchFamily="18" charset="0"/>
              </a:rPr>
              <a:t>đúng</a:t>
            </a:r>
            <a:r>
              <a:rPr lang="en-US" sz="2200" dirty="0">
                <a:ea typeface="Times New Roman" panose="02020603050405020304" pitchFamily="18" charset="0"/>
              </a:rPr>
              <a:t>.</a:t>
            </a:r>
            <a:endParaRPr lang="en-US" sz="2200" dirty="0">
              <a:ea typeface="Calibri" panose="020F0502020204030204" pitchFamily="34" charset="0"/>
            </a:endParaRPr>
          </a:p>
        </p:txBody>
      </p:sp>
      <p:pic>
        <p:nvPicPr>
          <p:cNvPr id="139" name="Google Shape;139;p6">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40" name="Google Shape;140;p6"/>
          <p:cNvSpPr/>
          <p:nvPr/>
        </p:nvSpPr>
        <p:spPr>
          <a:xfrm>
            <a:off x="4679304" y="33979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5:</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Đâu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bệnh</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tật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liên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46" name="Google Shape;146;p7"/>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Loãng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xương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7" name="Google Shape;147;p7"/>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Thừa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béo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phì</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8" name="Google Shape;148;p7"/>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Rối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loạn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chuyển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hoá</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9" name="Google Shape;149;p7"/>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51" name="Google Shape;151;p7"/>
          <p:cNvSpPr/>
          <p:nvPr/>
        </p:nvSpPr>
        <p:spPr>
          <a:xfrm>
            <a:off x="4679304" y="3403341"/>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par>
                                <p:cTn id="19" presetID="10"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202405" y="449891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4982991" y="4637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roup 20">
            <a:extLst>
              <a:ext uri="{FF2B5EF4-FFF2-40B4-BE49-F238E27FC236}">
                <a16:creationId xmlns:a16="http://schemas.microsoft.com/office/drawing/2014/main" id="{40F818EE-18D6-4DC2-877A-6CAE8A44833D}"/>
              </a:ext>
            </a:extLst>
          </p:cNvPr>
          <p:cNvGrpSpPr/>
          <p:nvPr/>
        </p:nvGrpSpPr>
        <p:grpSpPr>
          <a:xfrm>
            <a:off x="2231092" y="650045"/>
            <a:ext cx="6561464" cy="1443230"/>
            <a:chOff x="2231092" y="650045"/>
            <a:chExt cx="6561464" cy="1443230"/>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31092" y="650045"/>
              <a:ext cx="6561464" cy="14432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208EC1C-21DB-482B-A5EE-D5475891B2D7}"/>
                </a:ext>
              </a:extLst>
            </p:cNvPr>
            <p:cNvSpPr txBox="1"/>
            <p:nvPr/>
          </p:nvSpPr>
          <p:spPr>
            <a:xfrm>
              <a:off x="2266584" y="820737"/>
              <a:ext cx="5044190" cy="11546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6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kế</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hoạch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luyện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một</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môn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dục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bản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nhằm</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lực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đối</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Freeform 9">
              <a:extLst>
                <a:ext uri="{FF2B5EF4-FFF2-40B4-BE49-F238E27FC236}">
                  <a16:creationId xmlns:a16="http://schemas.microsoft.com/office/drawing/2014/main" id="{30A24EBC-FBB4-4631-8AB2-A1104B3CCF0B}"/>
                </a:ext>
              </a:extLst>
            </p:cNvPr>
            <p:cNvSpPr/>
            <p:nvPr/>
          </p:nvSpPr>
          <p:spPr>
            <a:xfrm>
              <a:off x="7202405" y="685570"/>
              <a:ext cx="1456164" cy="1239021"/>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grpSp>
        <p:nvGrpSpPr>
          <p:cNvPr id="59" name="Group 58">
            <a:extLst>
              <a:ext uri="{FF2B5EF4-FFF2-40B4-BE49-F238E27FC236}">
                <a16:creationId xmlns:a16="http://schemas.microsoft.com/office/drawing/2014/main" id="{52BEBD27-8497-44D2-810F-649598A8FB1D}"/>
              </a:ext>
            </a:extLst>
          </p:cNvPr>
          <p:cNvGrpSpPr/>
          <p:nvPr/>
        </p:nvGrpSpPr>
        <p:grpSpPr>
          <a:xfrm>
            <a:off x="182453" y="1550359"/>
            <a:ext cx="1649082" cy="1659585"/>
            <a:chOff x="170175" y="1426635"/>
            <a:chExt cx="1649082" cy="1659585"/>
          </a:xfrm>
        </p:grpSpPr>
        <p:sp>
          <p:nvSpPr>
            <p:cNvPr id="60" name="Oval 59">
              <a:extLst>
                <a:ext uri="{FF2B5EF4-FFF2-40B4-BE49-F238E27FC236}">
                  <a16:creationId xmlns:a16="http://schemas.microsoft.com/office/drawing/2014/main" id="{CB7A0862-C59E-4ACC-B505-DF2BDD132C00}"/>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61" name="Picture 60" descr="A group of light bulbs with brain and gears&#10;&#10;Description automatically generated">
              <a:extLst>
                <a:ext uri="{FF2B5EF4-FFF2-40B4-BE49-F238E27FC236}">
                  <a16:creationId xmlns:a16="http://schemas.microsoft.com/office/drawing/2014/main" id="{8958C7B0-DB91-4986-A19A-6E1004E6E335}"/>
                </a:ext>
              </a:extLst>
            </p:cNvPr>
            <p:cNvPicPr>
              <a:picLocks noChangeAspect="1"/>
            </p:cNvPicPr>
            <p:nvPr/>
          </p:nvPicPr>
          <p:blipFill>
            <a:blip r:embed="rId5"/>
            <a:stretch>
              <a:fillRect/>
            </a:stretch>
          </p:blipFill>
          <p:spPr>
            <a:xfrm>
              <a:off x="269659" y="1531371"/>
              <a:ext cx="1450114" cy="1450114"/>
            </a:xfrm>
            <a:prstGeom prst="rect">
              <a:avLst/>
            </a:prstGeom>
          </p:spPr>
        </p:pic>
      </p:grpSp>
      <p:sp>
        <p:nvSpPr>
          <p:cNvPr id="62" name="TextBox 61">
            <a:extLst>
              <a:ext uri="{FF2B5EF4-FFF2-40B4-BE49-F238E27FC236}">
                <a16:creationId xmlns:a16="http://schemas.microsoft.com/office/drawing/2014/main" id="{114964A1-1C4A-4772-878C-472B5C6BC8FE}"/>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 name="Group 21">
            <a:extLst>
              <a:ext uri="{FF2B5EF4-FFF2-40B4-BE49-F238E27FC236}">
                <a16:creationId xmlns:a16="http://schemas.microsoft.com/office/drawing/2014/main" id="{E1F2E765-817A-42A6-B572-C8FD26DB78A3}"/>
              </a:ext>
            </a:extLst>
          </p:cNvPr>
          <p:cNvGrpSpPr/>
          <p:nvPr/>
        </p:nvGrpSpPr>
        <p:grpSpPr>
          <a:xfrm>
            <a:off x="2231092" y="2687896"/>
            <a:ext cx="6669933" cy="1584301"/>
            <a:chOff x="2231092" y="2687896"/>
            <a:chExt cx="6669933" cy="1584301"/>
          </a:xfrm>
        </p:grpSpPr>
        <p:grpSp>
          <p:nvGrpSpPr>
            <p:cNvPr id="55" name="Group 54">
              <a:extLst>
                <a:ext uri="{FF2B5EF4-FFF2-40B4-BE49-F238E27FC236}">
                  <a16:creationId xmlns:a16="http://schemas.microsoft.com/office/drawing/2014/main" id="{3C208733-4E72-46E5-A3B5-D97374A93390}"/>
                </a:ext>
              </a:extLst>
            </p:cNvPr>
            <p:cNvGrpSpPr/>
            <p:nvPr/>
          </p:nvGrpSpPr>
          <p:grpSpPr>
            <a:xfrm>
              <a:off x="2231092" y="2687896"/>
              <a:ext cx="6561464" cy="1584301"/>
              <a:chOff x="3182259" y="475542"/>
              <a:chExt cx="6561464" cy="1584301"/>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3182259" y="475542"/>
                <a:ext cx="6561464" cy="1584301"/>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1824454-7F21-4951-9459-8225EF9D35E8}"/>
                  </a:ext>
                </a:extLst>
              </p:cNvPr>
              <p:cNvSpPr txBox="1"/>
              <p:nvPr/>
            </p:nvSpPr>
            <p:spPr>
              <a:xfrm>
                <a:off x="3217751" y="826485"/>
                <a:ext cx="5234009" cy="785343"/>
              </a:xfrm>
              <a:prstGeom prst="rect">
                <a:avLst/>
              </a:prstGeom>
              <a:noFill/>
            </p:spPr>
            <p:txBody>
              <a:bodyPr wrap="square">
                <a:spAutoFit/>
              </a:bodyPr>
              <a:lstStyle/>
              <a:p>
                <a:pPr algn="just">
                  <a:lnSpc>
                    <a:spcPct val="150000"/>
                  </a:lnSpc>
                  <a:defRPr/>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2: </a:t>
                </a:r>
                <a:r>
                  <a:rPr lang="en-US" sz="1600" dirty="0" err="1">
                    <a:solidFill>
                      <a:srgbClr val="000000"/>
                    </a:solidFill>
                    <a:effectLst/>
                    <a:latin typeface="+mn-lt"/>
                    <a:ea typeface="Times New Roman" panose="02020603050405020304" pitchFamily="18" charset="0"/>
                  </a:rPr>
                  <a:t>Nêu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pháp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em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đã</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sẽ</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thực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bệnh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tật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liên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quan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đến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hệ</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vận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58" name="Freeform 3">
              <a:extLst>
                <a:ext uri="{FF2B5EF4-FFF2-40B4-BE49-F238E27FC236}">
                  <a16:creationId xmlns:a16="http://schemas.microsoft.com/office/drawing/2014/main" id="{A047FC84-E170-4185-8C2C-07EAB77E7417}"/>
                </a:ext>
              </a:extLst>
            </p:cNvPr>
            <p:cNvSpPr/>
            <p:nvPr/>
          </p:nvSpPr>
          <p:spPr>
            <a:xfrm>
              <a:off x="7392124" y="2690279"/>
              <a:ext cx="1508901" cy="1349782"/>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5875888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524641" y="423473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98383" y="459987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F7036EEE-2031-4E60-AF1D-2B0455C90C9C}"/>
              </a:ext>
            </a:extLst>
          </p:cNvPr>
          <p:cNvGrpSpPr/>
          <p:nvPr/>
        </p:nvGrpSpPr>
        <p:grpSpPr>
          <a:xfrm>
            <a:off x="182453" y="1550359"/>
            <a:ext cx="1649082" cy="1659585"/>
            <a:chOff x="170175" y="1426635"/>
            <a:chExt cx="1649082" cy="1659585"/>
          </a:xfrm>
        </p:grpSpPr>
        <p:sp>
          <p:nvSpPr>
            <p:cNvPr id="16" name="Oval 15">
              <a:extLst>
                <a:ext uri="{FF2B5EF4-FFF2-40B4-BE49-F238E27FC236}">
                  <a16:creationId xmlns:a16="http://schemas.microsoft.com/office/drawing/2014/main" id="{9485A00C-9FFC-443B-B081-30FB6121AF49}"/>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15" name="Picture 14" descr="A group of light bulbs with brain and gears&#10;&#10;Description automatically generated">
              <a:extLst>
                <a:ext uri="{FF2B5EF4-FFF2-40B4-BE49-F238E27FC236}">
                  <a16:creationId xmlns:a16="http://schemas.microsoft.com/office/drawing/2014/main" id="{98EFE5E9-3B1E-4220-A2BA-D0B2536DFCBD}"/>
                </a:ext>
              </a:extLst>
            </p:cNvPr>
            <p:cNvPicPr>
              <a:picLocks noChangeAspect="1"/>
            </p:cNvPicPr>
            <p:nvPr/>
          </p:nvPicPr>
          <p:blipFill>
            <a:blip r:embed="rId3"/>
            <a:stretch>
              <a:fillRect/>
            </a:stretch>
          </p:blipFill>
          <p:spPr>
            <a:xfrm>
              <a:off x="269659" y="1531371"/>
              <a:ext cx="1450114" cy="1450114"/>
            </a:xfrm>
            <a:prstGeom prst="rect">
              <a:avLst/>
            </a:prstGeom>
          </p:spPr>
        </p:pic>
      </p:grpSp>
      <p:sp>
        <p:nvSpPr>
          <p:cNvPr id="18" name="TextBox 17">
            <a:extLst>
              <a:ext uri="{FF2B5EF4-FFF2-40B4-BE49-F238E27FC236}">
                <a16:creationId xmlns:a16="http://schemas.microsoft.com/office/drawing/2014/main" id="{3824D623-2490-45A2-8A4F-54E7A62EA8D8}"/>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FD55BF3-1A8A-443F-89CA-A384CC0DF208}"/>
              </a:ext>
            </a:extLst>
          </p:cNvPr>
          <p:cNvGrpSpPr/>
          <p:nvPr/>
        </p:nvGrpSpPr>
        <p:grpSpPr>
          <a:xfrm>
            <a:off x="2209841" y="2329017"/>
            <a:ext cx="6707540" cy="1288270"/>
            <a:chOff x="2209841" y="2329017"/>
            <a:chExt cx="6707540" cy="1288270"/>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2209841" y="2355062"/>
              <a:ext cx="6707540" cy="126222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7" name="TextBox 56">
              <a:extLst>
                <a:ext uri="{FF2B5EF4-FFF2-40B4-BE49-F238E27FC236}">
                  <a16:creationId xmlns:a16="http://schemas.microsoft.com/office/drawing/2014/main" id="{81824454-7F21-4951-9459-8225EF9D35E8}"/>
                </a:ext>
              </a:extLst>
            </p:cNvPr>
            <p:cNvSpPr txBox="1"/>
            <p:nvPr/>
          </p:nvSpPr>
          <p:spPr>
            <a:xfrm>
              <a:off x="2250297" y="2385745"/>
              <a:ext cx="5417173" cy="1154675"/>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4: </a:t>
              </a:r>
              <a:r>
                <a:rPr lang="en-US" sz="1600" dirty="0" err="1">
                  <a:solidFill>
                    <a:srgbClr val="000000"/>
                  </a:solidFill>
                  <a:effectLst/>
                  <a:latin typeface="+mj-lt"/>
                  <a:ea typeface="Times New Roman" panose="02020603050405020304" pitchFamily="18" charset="0"/>
                </a:rPr>
                <a:t>Hãy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thiết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kế</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một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tờ</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rơi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cung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cấp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thông</a:t>
              </a:r>
              <a:r>
                <a:rPr lang="en-US" sz="1600" dirty="0">
                  <a:solidFill>
                    <a:srgbClr val="000000"/>
                  </a:solidFill>
                  <a:effectLst/>
                  <a:latin typeface="+mj-lt"/>
                  <a:ea typeface="Times New Roman" panose="02020603050405020304" pitchFamily="18" charset="0"/>
                </a:rPr>
                <a:t> tin </a:t>
              </a:r>
              <a:r>
                <a:rPr lang="en-US" sz="1600" dirty="0" err="1">
                  <a:solidFill>
                    <a:srgbClr val="000000"/>
                  </a:solidFill>
                  <a:effectLst/>
                  <a:latin typeface="+mj-lt"/>
                  <a:ea typeface="Times New Roman" panose="02020603050405020304" pitchFamily="18" charset="0"/>
                </a:rPr>
                <a:t>hướng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dẫn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cách</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phòng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tránh</a:t>
              </a:r>
              <a:r>
                <a:rPr lang="en-US" sz="1600" dirty="0">
                  <a:solidFill>
                    <a:srgbClr val="000000"/>
                  </a:solidFill>
                  <a:effectLst/>
                  <a:latin typeface="+mj-lt"/>
                  <a:ea typeface="Times New Roman" panose="02020603050405020304" pitchFamily="18" charset="0"/>
                </a:rPr>
                <a:t> bong </a:t>
              </a:r>
              <a:r>
                <a:rPr lang="en-US" sz="1600" dirty="0" err="1">
                  <a:solidFill>
                    <a:srgbClr val="000000"/>
                  </a:solidFill>
                  <a:effectLst/>
                  <a:latin typeface="+mj-lt"/>
                  <a:ea typeface="Times New Roman" panose="02020603050405020304" pitchFamily="18" charset="0"/>
                </a:rPr>
                <a:t>gân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trật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khớp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gãy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xương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luyện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tập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dục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thao</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pic>
          <p:nvPicPr>
            <p:cNvPr id="3" name="Picture 2" descr="A cartoon of a person holding his knee&#10;&#10;Description automatically generated">
              <a:extLst>
                <a:ext uri="{FF2B5EF4-FFF2-40B4-BE49-F238E27FC236}">
                  <a16:creationId xmlns:a16="http://schemas.microsoft.com/office/drawing/2014/main" id="{BCB8F03B-9B21-4408-8CB0-10D04E1E2709}"/>
                </a:ext>
              </a:extLst>
            </p:cNvPr>
            <p:cNvPicPr>
              <a:picLocks noChangeAspect="1"/>
            </p:cNvPicPr>
            <p:nvPr/>
          </p:nvPicPr>
          <p:blipFill>
            <a:blip r:embed="rId4"/>
            <a:stretch>
              <a:fillRect/>
            </a:stretch>
          </p:blipFill>
          <p:spPr>
            <a:xfrm>
              <a:off x="7705711" y="2329017"/>
              <a:ext cx="1095230" cy="1258884"/>
            </a:xfrm>
            <a:prstGeom prst="rect">
              <a:avLst/>
            </a:prstGeom>
          </p:spPr>
        </p:pic>
      </p:grpSp>
      <p:grpSp>
        <p:nvGrpSpPr>
          <p:cNvPr id="6" name="Group 5">
            <a:extLst>
              <a:ext uri="{FF2B5EF4-FFF2-40B4-BE49-F238E27FC236}">
                <a16:creationId xmlns:a16="http://schemas.microsoft.com/office/drawing/2014/main" id="{D9FB5C8A-991E-46A6-AA33-75934C745846}"/>
              </a:ext>
            </a:extLst>
          </p:cNvPr>
          <p:cNvGrpSpPr/>
          <p:nvPr/>
        </p:nvGrpSpPr>
        <p:grpSpPr>
          <a:xfrm>
            <a:off x="2209841" y="360155"/>
            <a:ext cx="6999944" cy="1799345"/>
            <a:chOff x="2209841" y="360155"/>
            <a:chExt cx="6999944" cy="1799345"/>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09841" y="536099"/>
              <a:ext cx="6707541" cy="15390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3DFBF"/>
                </a:solidFill>
                <a:effectLst/>
                <a:uLnTx/>
                <a:uFillTx/>
                <a:latin typeface="Arial"/>
                <a:ea typeface="+mn-ea"/>
                <a:cs typeface="+mn-cs"/>
                <a:sym typeface="Arial"/>
              </a:endParaRPr>
            </a:p>
          </p:txBody>
        </p:sp>
        <p:sp>
          <p:nvSpPr>
            <p:cNvPr id="54" name="TextBox 53">
              <a:extLst>
                <a:ext uri="{FF2B5EF4-FFF2-40B4-BE49-F238E27FC236}">
                  <a16:creationId xmlns:a16="http://schemas.microsoft.com/office/drawing/2014/main" id="{F208EC1C-21DB-482B-A5EE-D5475891B2D7}"/>
                </a:ext>
              </a:extLst>
            </p:cNvPr>
            <p:cNvSpPr txBox="1"/>
            <p:nvPr/>
          </p:nvSpPr>
          <p:spPr>
            <a:xfrm>
              <a:off x="2281715" y="536099"/>
              <a:ext cx="5313881" cy="1524008"/>
            </a:xfrm>
            <a:prstGeom prst="rect">
              <a:avLst/>
            </a:prstGeom>
            <a:noFill/>
          </p:spPr>
          <p:txBody>
            <a:bodyPr wrap="square">
              <a:spAutoFit/>
            </a:bodyPr>
            <a:lstStyle/>
            <a:p>
              <a:pPr algn="just">
                <a:lnSpc>
                  <a:spcPct val="150000"/>
                </a:lnSpc>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3: </a:t>
              </a:r>
              <a:r>
                <a:rPr lang="en-US" sz="1600" dirty="0" err="1">
                  <a:solidFill>
                    <a:srgbClr val="000000"/>
                  </a:solidFill>
                  <a:effectLst/>
                  <a:latin typeface="+mn-lt"/>
                  <a:ea typeface="Times New Roman" panose="02020603050405020304" pitchFamily="18" charset="0"/>
                </a:rPr>
                <a:t>Chuột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co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một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ngoài</a:t>
              </a:r>
              <a:r>
                <a:rPr lang="en-US" sz="1600" dirty="0">
                  <a:solidFill>
                    <a:srgbClr val="000000"/>
                  </a:solidFill>
                  <a:effectLst/>
                  <a:latin typeface="+mn-lt"/>
                  <a:ea typeface="Times New Roman" panose="02020603050405020304" pitchFamily="18" charset="0"/>
                </a:rPr>
                <a:t> ý </a:t>
              </a:r>
              <a:r>
                <a:rPr lang="en-US" sz="1600" dirty="0" err="1">
                  <a:solidFill>
                    <a:srgbClr val="000000"/>
                  </a:solidFill>
                  <a:effectLst/>
                  <a:latin typeface="+mn-lt"/>
                  <a:ea typeface="Times New Roman" panose="02020603050405020304" pitchFamily="18" charset="0"/>
                </a:rPr>
                <a:t>muốn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gây</a:t>
              </a:r>
              <a:r>
                <a:rPr lang="en-US" sz="1600" dirty="0">
                  <a:solidFill>
                    <a:srgbClr val="000000"/>
                  </a:solidFill>
                  <a:effectLst/>
                  <a:latin typeface="+mn-lt"/>
                  <a:ea typeface="Times New Roman" panose="02020603050405020304" pitchFamily="18" charset="0"/>
                </a:rPr>
                <a:t> ra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dữ</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dội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kéo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từ</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giây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tới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Nguyên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nhân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chống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này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gì</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pic>
          <p:nvPicPr>
            <p:cNvPr id="5" name="Picture 4" descr="A cartoon of a person holding his leg&#10;&#10;Description automatically generated">
              <a:extLst>
                <a:ext uri="{FF2B5EF4-FFF2-40B4-BE49-F238E27FC236}">
                  <a16:creationId xmlns:a16="http://schemas.microsoft.com/office/drawing/2014/main" id="{A592586D-F3B6-4A14-8F35-6843E4E5B062}"/>
                </a:ext>
              </a:extLst>
            </p:cNvPr>
            <p:cNvPicPr>
              <a:picLocks noChangeAspect="1"/>
            </p:cNvPicPr>
            <p:nvPr/>
          </p:nvPicPr>
          <p:blipFill>
            <a:blip r:embed="rId5"/>
            <a:stretch>
              <a:fillRect/>
            </a:stretch>
          </p:blipFill>
          <p:spPr>
            <a:xfrm>
              <a:off x="7410440" y="360155"/>
              <a:ext cx="1799345" cy="1799345"/>
            </a:xfrm>
            <a:prstGeom prst="rect">
              <a:avLst/>
            </a:prstGeom>
          </p:spPr>
        </p:pic>
      </p:grpSp>
      <p:grpSp>
        <p:nvGrpSpPr>
          <p:cNvPr id="8" name="Group 7">
            <a:extLst>
              <a:ext uri="{FF2B5EF4-FFF2-40B4-BE49-F238E27FC236}">
                <a16:creationId xmlns:a16="http://schemas.microsoft.com/office/drawing/2014/main" id="{9FA6E0B4-A450-422F-A21E-CFC8A5BB1150}"/>
              </a:ext>
            </a:extLst>
          </p:cNvPr>
          <p:cNvGrpSpPr/>
          <p:nvPr/>
        </p:nvGrpSpPr>
        <p:grpSpPr>
          <a:xfrm>
            <a:off x="2209841" y="3730998"/>
            <a:ext cx="6741679" cy="1154675"/>
            <a:chOff x="2209841" y="3730998"/>
            <a:chExt cx="6741679" cy="1154675"/>
          </a:xfrm>
        </p:grpSpPr>
        <p:grpSp>
          <p:nvGrpSpPr>
            <p:cNvPr id="20" name="Group 19">
              <a:extLst>
                <a:ext uri="{FF2B5EF4-FFF2-40B4-BE49-F238E27FC236}">
                  <a16:creationId xmlns:a16="http://schemas.microsoft.com/office/drawing/2014/main" id="{407BBD1B-51C5-42AA-96B6-F695FDB269F7}"/>
                </a:ext>
              </a:extLst>
            </p:cNvPr>
            <p:cNvGrpSpPr/>
            <p:nvPr/>
          </p:nvGrpSpPr>
          <p:grpSpPr>
            <a:xfrm>
              <a:off x="2209841" y="3845311"/>
              <a:ext cx="6707540" cy="778853"/>
              <a:chOff x="3443108" y="599712"/>
              <a:chExt cx="6521194" cy="656395"/>
            </a:xfrm>
          </p:grpSpPr>
          <p:sp>
            <p:nvSpPr>
              <p:cNvPr id="21" name="Rectangle: Rounded Corners 20">
                <a:extLst>
                  <a:ext uri="{FF2B5EF4-FFF2-40B4-BE49-F238E27FC236}">
                    <a16:creationId xmlns:a16="http://schemas.microsoft.com/office/drawing/2014/main" id="{D9584BBC-B9D7-4B70-AC26-50ADD9F6A1CB}"/>
                  </a:ext>
                </a:extLst>
              </p:cNvPr>
              <p:cNvSpPr/>
              <p:nvPr/>
            </p:nvSpPr>
            <p:spPr>
              <a:xfrm>
                <a:off x="3443108" y="599712"/>
                <a:ext cx="6521194" cy="65639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FBAED285-60A7-4A0A-AE4B-22882CA1306A}"/>
                  </a:ext>
                </a:extLst>
              </p:cNvPr>
              <p:cNvSpPr txBox="1"/>
              <p:nvPr/>
            </p:nvSpPr>
            <p:spPr>
              <a:xfrm>
                <a:off x="3443108" y="715900"/>
                <a:ext cx="5419826" cy="444868"/>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5: </a:t>
                </a:r>
                <a:r>
                  <a:rPr lang="en-US" sz="1600" dirty="0" err="1">
                    <a:solidFill>
                      <a:srgbClr val="000000"/>
                    </a:solidFill>
                    <a:effectLst/>
                    <a:latin typeface="+mj-lt"/>
                    <a:ea typeface="Times New Roman" panose="02020603050405020304" pitchFamily="18" charset="0"/>
                  </a:rPr>
                  <a:t>Những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loại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thực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phẩm</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nào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tốt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cho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hệ</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vận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động</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grpSp>
        <p:sp>
          <p:nvSpPr>
            <p:cNvPr id="28" name="Freeform 4">
              <a:extLst>
                <a:ext uri="{FF2B5EF4-FFF2-40B4-BE49-F238E27FC236}">
                  <a16:creationId xmlns:a16="http://schemas.microsoft.com/office/drawing/2014/main" id="{EC0DA171-0415-4F77-BF9A-3E08E168E99C}"/>
                </a:ext>
              </a:extLst>
            </p:cNvPr>
            <p:cNvSpPr/>
            <p:nvPr/>
          </p:nvSpPr>
          <p:spPr>
            <a:xfrm flipH="1">
              <a:off x="7725889" y="3730998"/>
              <a:ext cx="1225631" cy="1154675"/>
            </a:xfrm>
            <a:custGeom>
              <a:avLst/>
              <a:gdLst/>
              <a:ahLst/>
              <a:cxnLst/>
              <a:rect l="l" t="t" r="r" b="b"/>
              <a:pathLst>
                <a:path w="4280676" h="4114800">
                  <a:moveTo>
                    <a:pt x="0" y="0"/>
                  </a:moveTo>
                  <a:lnTo>
                    <a:pt x="4280677" y="0"/>
                  </a:lnTo>
                  <a:lnTo>
                    <a:pt x="428067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2912556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01971" y="1028968"/>
            <a:ext cx="7794885"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Một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số</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pháp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vitamin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yếu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Nguyên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tượng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rút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oxygen </a:t>
            </a:r>
            <a:r>
              <a:rPr lang="en-US" sz="1800" dirty="0" err="1">
                <a:solidFill>
                  <a:srgbClr val="000000"/>
                </a:solidFill>
                <a:effectLst/>
                <a:latin typeface="+mn-lt"/>
                <a:ea typeface="Times New Roman" panose="02020603050405020304" pitchFamily="18" charset="0"/>
              </a:rPr>
              <a:t>đến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lâu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trong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thời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nóng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lạnh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hệ</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thần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kinh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mang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thai</a:t>
            </a:r>
            <a:r>
              <a:rPr lang="en-US" sz="1800" dirty="0">
                <a:solidFill>
                  <a:srgbClr val="000000"/>
                </a:solidFill>
                <a:effectLst/>
                <a:latin typeface="+mn-lt"/>
                <a:ea typeface="Times New Roman" panose="02020603050405020304" pitchFamily="18" charset="0"/>
              </a:rPr>
              <a:t>, stress…), </a:t>
            </a:r>
            <a:r>
              <a:rPr lang="en-US" sz="1800" dirty="0" err="1">
                <a:solidFill>
                  <a:srgbClr val="000000"/>
                </a:solidFill>
                <a:effectLst/>
                <a:latin typeface="+mn-lt"/>
                <a:ea typeface="Times New Roman" panose="02020603050405020304" pitchFamily="18" charset="0"/>
              </a:rPr>
              <a:t>bệnh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đường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máu</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algn="just">
              <a:lnSpc>
                <a:spcPct val="150000"/>
              </a:lnSpc>
            </a:pP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phòng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tắm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ấm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nhẹ</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nhàng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thả</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lỏng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thể</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uống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đầy</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giải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khởi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luyện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tập</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21" name="Freeform 10">
            <a:extLst>
              <a:ext uri="{FF2B5EF4-FFF2-40B4-BE49-F238E27FC236}">
                <a16:creationId xmlns:a16="http://schemas.microsoft.com/office/drawing/2014/main" id="{13A5E260-BFB6-4A61-9559-7450BD9A30F6}"/>
              </a:ext>
            </a:extLst>
          </p:cNvPr>
          <p:cNvSpPr/>
          <p:nvPr/>
        </p:nvSpPr>
        <p:spPr>
          <a:xfrm flipH="1">
            <a:off x="8356644" y="3364085"/>
            <a:ext cx="787356" cy="1680371"/>
          </a:xfrm>
          <a:custGeom>
            <a:avLst/>
            <a:gdLst/>
            <a:ahLst/>
            <a:cxnLst/>
            <a:rect l="l" t="t" r="r" b="b"/>
            <a:pathLst>
              <a:path w="1851660" h="4114800">
                <a:moveTo>
                  <a:pt x="0" y="0"/>
                </a:moveTo>
                <a:lnTo>
                  <a:pt x="1851660" y="0"/>
                </a:lnTo>
                <a:lnTo>
                  <a:pt x="185166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632194525"/>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69427" y="1418712"/>
            <a:ext cx="7794885" cy="25408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carbohydrate: bánh </a:t>
            </a:r>
            <a:r>
              <a:rPr lang="en-US" sz="1800" dirty="0" err="1">
                <a:solidFill>
                  <a:srgbClr val="000000"/>
                </a:solidFill>
                <a:effectLst/>
                <a:latin typeface="+mn-lt"/>
                <a:ea typeface="Times New Roman" panose="02020603050405020304" pitchFamily="18" charset="0"/>
              </a:rPr>
              <a:t>mì</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ngũ</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cốc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ngô</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khoai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protein: </a:t>
            </a:r>
            <a:r>
              <a:rPr lang="en-US" sz="1800" dirty="0" err="1">
                <a:solidFill>
                  <a:srgbClr val="000000"/>
                </a:solidFill>
                <a:effectLst/>
                <a:latin typeface="+mn-lt"/>
                <a:ea typeface="Times New Roman" panose="02020603050405020304" pitchFamily="18" charset="0"/>
              </a:rPr>
              <a:t>lườn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thịt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đậu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trứng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sữa</a:t>
            </a:r>
            <a:r>
              <a:rPr lang="en-US" sz="1800" dirty="0">
                <a:solidFill>
                  <a:srgbClr val="000000"/>
                </a:solidFill>
                <a:effectLst/>
                <a:latin typeface="+mn-lt"/>
                <a:ea typeface="Times New Roman" panose="02020603050405020304" pitchFamily="18" charset="0"/>
              </a:rPr>
              <a:t>, whey protein.</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béo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oliu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dầu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thực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hồi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ngừ</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vitamin,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bưởi</a:t>
            </a:r>
            <a:r>
              <a:rPr lang="en-US" sz="1800" dirty="0">
                <a:solidFill>
                  <a:srgbClr val="000000"/>
                </a:solidFill>
                <a:effectLst/>
                <a:latin typeface="+mn-lt"/>
                <a:ea typeface="Times New Roman" panose="02020603050405020304" pitchFamily="18" charset="0"/>
              </a:rPr>
              <a:t>, cam, </a:t>
            </a:r>
            <a:r>
              <a:rPr lang="en-US" sz="1800" dirty="0" err="1">
                <a:solidFill>
                  <a:srgbClr val="000000"/>
                </a:solidFill>
                <a:effectLst/>
                <a:latin typeface="+mn-lt"/>
                <a:ea typeface="Times New Roman" panose="02020603050405020304" pitchFamily="18" charset="0"/>
              </a:rPr>
              <a:t>táo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dưa</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hấu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bó</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xôi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súp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xanh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ngót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mồng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tơi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6" name="Freeform 5">
            <a:extLst>
              <a:ext uri="{FF2B5EF4-FFF2-40B4-BE49-F238E27FC236}">
                <a16:creationId xmlns:a16="http://schemas.microsoft.com/office/drawing/2014/main" id="{1E259E96-C756-4CB9-B6AF-52151031996D}"/>
              </a:ext>
            </a:extLst>
          </p:cNvPr>
          <p:cNvSpPr/>
          <p:nvPr/>
        </p:nvSpPr>
        <p:spPr>
          <a:xfrm>
            <a:off x="6801320" y="3552669"/>
            <a:ext cx="2282719" cy="1478727"/>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8C9081E9-7C9B-4E5F-8D48-180FA795E812}"/>
              </a:ext>
            </a:extLst>
          </p:cNvPr>
          <p:cNvSpPr txBox="1"/>
          <p:nvPr/>
        </p:nvSpPr>
        <p:spPr>
          <a:xfrm>
            <a:off x="1131756" y="1145203"/>
            <a:ext cx="6940448"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Nhóm các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loại</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thực</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phẩm</a:t>
            </a:r>
            <a:endParaRPr lang="en-US" sz="1600" dirty="0">
              <a:latin typeface="+mn-lt"/>
            </a:endParaRPr>
          </a:p>
        </p:txBody>
      </p:sp>
    </p:spTree>
    <p:extLst>
      <p:ext uri="{BB962C8B-B14F-4D97-AF65-F5344CB8AC3E}">
        <p14:creationId xmlns:p14="http://schemas.microsoft.com/office/powerpoint/2010/main" val="2378280854"/>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059422" y="18798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168140" y="4822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483881" y="36057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TextBox 57">
            <a:extLst>
              <a:ext uri="{FF2B5EF4-FFF2-40B4-BE49-F238E27FC236}">
                <a16:creationId xmlns:a16="http://schemas.microsoft.com/office/drawing/2014/main" id="{CDFC2018-331D-4BB0-9C64-BD1DBC8D6860}"/>
              </a:ext>
            </a:extLst>
          </p:cNvPr>
          <p:cNvSpPr txBox="1"/>
          <p:nvPr/>
        </p:nvSpPr>
        <p:spPr>
          <a:xfrm>
            <a:off x="1420668" y="250481"/>
            <a:ext cx="6776904" cy="739754"/>
          </a:xfrm>
          <a:prstGeom prst="rect">
            <a:avLst/>
          </a:prstGeom>
          <a:noFill/>
        </p:spPr>
        <p:txBody>
          <a:bodyPr wrap="square">
            <a:spAutoFit/>
          </a:bodyPr>
          <a:lstStyle/>
          <a:p>
            <a:pPr lvl="0" algn="ctr">
              <a:lnSpc>
                <a:spcPct val="150000"/>
              </a:lnSpc>
            </a:pPr>
            <a:r>
              <a:rPr lang="vi-VN" sz="3200" b="1" dirty="0">
                <a:solidFill>
                  <a:srgbClr val="002060"/>
                </a:solidFill>
                <a:effectLst/>
                <a:latin typeface="+mn-lt"/>
                <a:ea typeface="Times New Roman" panose="02020603050405020304" pitchFamily="18" charset="0"/>
                <a:cs typeface="Noto Sans Symbols"/>
              </a:rPr>
              <a:t>NỘI DUNG BÀI HỌC </a:t>
            </a:r>
            <a:endParaRPr lang="en-US" sz="3200" dirty="0">
              <a:solidFill>
                <a:srgbClr val="002060"/>
              </a:solidFill>
              <a:effectLst/>
              <a:latin typeface="+mn-lt"/>
              <a:ea typeface="Noto Sans Symbols"/>
              <a:cs typeface="Noto Sans Symbols"/>
            </a:endParaRPr>
          </a:p>
        </p:txBody>
      </p:sp>
      <p:grpSp>
        <p:nvGrpSpPr>
          <p:cNvPr id="49" name="Group 48">
            <a:extLst>
              <a:ext uri="{FF2B5EF4-FFF2-40B4-BE49-F238E27FC236}">
                <a16:creationId xmlns:a16="http://schemas.microsoft.com/office/drawing/2014/main" id="{2F7E2245-0C51-4F60-92DF-40EA43EE6FC8}"/>
              </a:ext>
            </a:extLst>
          </p:cNvPr>
          <p:cNvGrpSpPr/>
          <p:nvPr/>
        </p:nvGrpSpPr>
        <p:grpSpPr>
          <a:xfrm>
            <a:off x="583572" y="1005000"/>
            <a:ext cx="8560428" cy="671552"/>
            <a:chOff x="569027" y="949670"/>
            <a:chExt cx="8560428" cy="671552"/>
          </a:xfrm>
        </p:grpSpPr>
        <p:sp>
          <p:nvSpPr>
            <p:cNvPr id="60" name="TextBox 59">
              <a:extLst>
                <a:ext uri="{FF2B5EF4-FFF2-40B4-BE49-F238E27FC236}">
                  <a16:creationId xmlns:a16="http://schemas.microsoft.com/office/drawing/2014/main" id="{AD6BEC2C-84B8-42B2-BE2D-02800F97E3AC}"/>
                </a:ext>
              </a:extLst>
            </p:cNvPr>
            <p:cNvSpPr txBox="1"/>
            <p:nvPr/>
          </p:nvSpPr>
          <p:spPr>
            <a:xfrm>
              <a:off x="1278850" y="1087538"/>
              <a:ext cx="7850605" cy="486608"/>
            </a:xfrm>
            <a:prstGeom prst="rect">
              <a:avLst/>
            </a:prstGeom>
            <a:noFill/>
          </p:spPr>
          <p:txBody>
            <a:bodyPr wrap="square">
              <a:spAutoFit/>
            </a:bodyPr>
            <a:lstStyle/>
            <a:p>
              <a:pPr algn="just">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phù</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giữa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cấu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tạo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chức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35" name="Group 34">
              <a:extLst>
                <a:ext uri="{FF2B5EF4-FFF2-40B4-BE49-F238E27FC236}">
                  <a16:creationId xmlns:a16="http://schemas.microsoft.com/office/drawing/2014/main" id="{7360B2E8-35E9-4BB8-8AEA-E02FD42E769B}"/>
                </a:ext>
              </a:extLst>
            </p:cNvPr>
            <p:cNvGrpSpPr/>
            <p:nvPr/>
          </p:nvGrpSpPr>
          <p:grpSpPr>
            <a:xfrm>
              <a:off x="569027" y="949670"/>
              <a:ext cx="709823" cy="671552"/>
              <a:chOff x="1145500" y="1723025"/>
              <a:chExt cx="709823" cy="671552"/>
            </a:xfrm>
          </p:grpSpPr>
          <p:sp>
            <p:nvSpPr>
              <p:cNvPr id="337" name="Google Shape;337;p41"/>
              <p:cNvSpPr/>
              <p:nvPr/>
            </p:nvSpPr>
            <p:spPr>
              <a:xfrm>
                <a:off x="1145500"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1145500"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TextBox 33">
                <a:extLst>
                  <a:ext uri="{FF2B5EF4-FFF2-40B4-BE49-F238E27FC236}">
                    <a16:creationId xmlns:a16="http://schemas.microsoft.com/office/drawing/2014/main" id="{B4761B9E-33C6-4A36-B3A5-2A3781E6B4B4}"/>
                  </a:ext>
                </a:extLst>
              </p:cNvPr>
              <p:cNvSpPr txBox="1"/>
              <p:nvPr/>
            </p:nvSpPr>
            <p:spPr>
              <a:xfrm>
                <a:off x="1161131" y="1809802"/>
                <a:ext cx="694192" cy="584775"/>
              </a:xfrm>
              <a:prstGeom prst="rect">
                <a:avLst/>
              </a:prstGeom>
              <a:noFill/>
            </p:spPr>
            <p:txBody>
              <a:bodyPr wrap="square" rtlCol="0">
                <a:spAutoFit/>
              </a:bodyPr>
              <a:lstStyle/>
              <a:p>
                <a:r>
                  <a:rPr lang="vi-VN" sz="3200" b="1" dirty="0"/>
                  <a:t>01</a:t>
                </a:r>
                <a:endParaRPr lang="en-US" sz="3200" b="1" dirty="0"/>
              </a:p>
            </p:txBody>
          </p:sp>
        </p:grpSp>
      </p:grpSp>
      <p:grpSp>
        <p:nvGrpSpPr>
          <p:cNvPr id="48" name="Group 47">
            <a:extLst>
              <a:ext uri="{FF2B5EF4-FFF2-40B4-BE49-F238E27FC236}">
                <a16:creationId xmlns:a16="http://schemas.microsoft.com/office/drawing/2014/main" id="{DC541158-FD28-4CA3-AD03-068A91392645}"/>
              </a:ext>
            </a:extLst>
          </p:cNvPr>
          <p:cNvGrpSpPr/>
          <p:nvPr/>
        </p:nvGrpSpPr>
        <p:grpSpPr>
          <a:xfrm>
            <a:off x="536721" y="1956149"/>
            <a:ext cx="7290365" cy="692251"/>
            <a:chOff x="584984" y="1961582"/>
            <a:chExt cx="7290365" cy="692251"/>
          </a:xfrm>
        </p:grpSpPr>
        <p:sp>
          <p:nvSpPr>
            <p:cNvPr id="62" name="TextBox 61">
              <a:extLst>
                <a:ext uri="{FF2B5EF4-FFF2-40B4-BE49-F238E27FC236}">
                  <a16:creationId xmlns:a16="http://schemas.microsoft.com/office/drawing/2014/main" id="{70297834-DC2D-4630-AEC1-2689CB06AC11}"/>
                </a:ext>
              </a:extLst>
            </p:cNvPr>
            <p:cNvSpPr txBox="1"/>
            <p:nvPr/>
          </p:nvSpPr>
          <p:spPr>
            <a:xfrm>
              <a:off x="1327113" y="2108764"/>
              <a:ext cx="6548236"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phối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hoạt</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cơ</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xương</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khớp</a:t>
              </a:r>
              <a:endParaRPr lang="en-US" sz="2200" dirty="0">
                <a:latin typeface="+mj-lt"/>
              </a:endParaRPr>
            </a:p>
          </p:txBody>
        </p:sp>
        <p:grpSp>
          <p:nvGrpSpPr>
            <p:cNvPr id="44" name="Group 43">
              <a:extLst>
                <a:ext uri="{FF2B5EF4-FFF2-40B4-BE49-F238E27FC236}">
                  <a16:creationId xmlns:a16="http://schemas.microsoft.com/office/drawing/2014/main" id="{013D942B-2F2D-4001-A4E1-D2390A385E78}"/>
                </a:ext>
              </a:extLst>
            </p:cNvPr>
            <p:cNvGrpSpPr/>
            <p:nvPr/>
          </p:nvGrpSpPr>
          <p:grpSpPr>
            <a:xfrm>
              <a:off x="584984" y="1961582"/>
              <a:ext cx="694192" cy="692251"/>
              <a:chOff x="584984" y="1961582"/>
              <a:chExt cx="694192" cy="692251"/>
            </a:xfrm>
          </p:grpSpPr>
          <p:grpSp>
            <p:nvGrpSpPr>
              <p:cNvPr id="342" name="Google Shape;342;p41"/>
              <p:cNvGrpSpPr/>
              <p:nvPr/>
            </p:nvGrpSpPr>
            <p:grpSpPr>
              <a:xfrm>
                <a:off x="597088" y="1961582"/>
                <a:ext cx="653700" cy="654125"/>
                <a:chOff x="4935575" y="1723025"/>
                <a:chExt cx="653700" cy="654125"/>
              </a:xfrm>
            </p:grpSpPr>
            <p:sp>
              <p:nvSpPr>
                <p:cNvPr id="343" name="Google Shape;343;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41"/>
                <p:cNvSpPr/>
                <p:nvPr/>
              </p:nvSpPr>
              <p:spPr>
                <a:xfrm>
                  <a:off x="4935575" y="1723025"/>
                  <a:ext cx="653700" cy="653700"/>
                </a:xfrm>
                <a:prstGeom prst="round2SameRect">
                  <a:avLst>
                    <a:gd name="adj1" fmla="val 50000"/>
                    <a:gd name="adj2" fmla="val 0"/>
                  </a:avLst>
                </a:prstGeom>
                <a:solidFill>
                  <a:schemeClr val="accent1">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TextBox 76">
                <a:extLst>
                  <a:ext uri="{FF2B5EF4-FFF2-40B4-BE49-F238E27FC236}">
                    <a16:creationId xmlns:a16="http://schemas.microsoft.com/office/drawing/2014/main" id="{0A38EC9E-1C7A-4677-A9B4-C333CE572BCA}"/>
                  </a:ext>
                </a:extLst>
              </p:cNvPr>
              <p:cNvSpPr txBox="1"/>
              <p:nvPr/>
            </p:nvSpPr>
            <p:spPr>
              <a:xfrm>
                <a:off x="584984" y="2069058"/>
                <a:ext cx="694192" cy="584775"/>
              </a:xfrm>
              <a:prstGeom prst="rect">
                <a:avLst/>
              </a:prstGeom>
              <a:noFill/>
            </p:spPr>
            <p:txBody>
              <a:bodyPr wrap="square" rtlCol="0">
                <a:spAutoFit/>
              </a:bodyPr>
              <a:lstStyle/>
              <a:p>
                <a:r>
                  <a:rPr lang="vi-VN" sz="3200" b="1" dirty="0"/>
                  <a:t>02</a:t>
                </a:r>
                <a:endParaRPr lang="en-US" sz="3200" b="1" dirty="0"/>
              </a:p>
            </p:txBody>
          </p:sp>
        </p:grpSp>
      </p:grpSp>
      <p:grpSp>
        <p:nvGrpSpPr>
          <p:cNvPr id="45" name="Group 44">
            <a:extLst>
              <a:ext uri="{FF2B5EF4-FFF2-40B4-BE49-F238E27FC236}">
                <a16:creationId xmlns:a16="http://schemas.microsoft.com/office/drawing/2014/main" id="{F02B0B10-785A-47F5-89CA-A15A9A19BCC5}"/>
              </a:ext>
            </a:extLst>
          </p:cNvPr>
          <p:cNvGrpSpPr/>
          <p:nvPr/>
        </p:nvGrpSpPr>
        <p:grpSpPr>
          <a:xfrm>
            <a:off x="550620" y="2953702"/>
            <a:ext cx="4028688" cy="713378"/>
            <a:chOff x="597088" y="2950578"/>
            <a:chExt cx="4028688" cy="713378"/>
          </a:xfrm>
        </p:grpSpPr>
        <p:sp>
          <p:nvSpPr>
            <p:cNvPr id="64" name="TextBox 63">
              <a:extLst>
                <a:ext uri="{FF2B5EF4-FFF2-40B4-BE49-F238E27FC236}">
                  <a16:creationId xmlns:a16="http://schemas.microsoft.com/office/drawing/2014/main" id="{1EA69BC7-3DAB-46F5-B1D0-CC97F958FC06}"/>
                </a:ext>
              </a:extLst>
            </p:cNvPr>
            <p:cNvSpPr txBox="1"/>
            <p:nvPr/>
          </p:nvSpPr>
          <p:spPr>
            <a:xfrm>
              <a:off x="1322502" y="3049384"/>
              <a:ext cx="3303274" cy="537391"/>
            </a:xfrm>
            <a:prstGeom prst="rect">
              <a:avLst/>
            </a:prstGeom>
            <a:noFill/>
          </p:spPr>
          <p:txBody>
            <a:bodyPr wrap="square">
              <a:spAutoFit/>
            </a:bodyPr>
            <a:lstStyle/>
            <a:p>
              <a:pPr algn="just">
                <a:lnSpc>
                  <a:spcPct val="150000"/>
                </a:lnSpc>
                <a:spcAft>
                  <a:spcPts val="800"/>
                </a:spcAft>
              </a:pPr>
              <a:r>
                <a:rPr lang="en-US" sz="2200" b="1" dirty="0" err="1">
                  <a:effectLst/>
                  <a:latin typeface="+mj-lt"/>
                  <a:ea typeface="Times New Roman" panose="02020603050405020304" pitchFamily="18" charset="0"/>
                </a:rPr>
                <a:t>Bảo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43" name="Group 42">
              <a:extLst>
                <a:ext uri="{FF2B5EF4-FFF2-40B4-BE49-F238E27FC236}">
                  <a16:creationId xmlns:a16="http://schemas.microsoft.com/office/drawing/2014/main" id="{C09D323C-640A-4AE4-A4A4-2285DFF5BBC6}"/>
                </a:ext>
              </a:extLst>
            </p:cNvPr>
            <p:cNvGrpSpPr/>
            <p:nvPr/>
          </p:nvGrpSpPr>
          <p:grpSpPr>
            <a:xfrm>
              <a:off x="597088" y="2950578"/>
              <a:ext cx="709084" cy="713378"/>
              <a:chOff x="597088" y="2950578"/>
              <a:chExt cx="709084" cy="713378"/>
            </a:xfrm>
          </p:grpSpPr>
          <p:grpSp>
            <p:nvGrpSpPr>
              <p:cNvPr id="333" name="Google Shape;333;p41"/>
              <p:cNvGrpSpPr/>
              <p:nvPr/>
            </p:nvGrpSpPr>
            <p:grpSpPr>
              <a:xfrm>
                <a:off x="597088" y="2950578"/>
                <a:ext cx="653700" cy="654125"/>
                <a:chOff x="4935575" y="1723025"/>
                <a:chExt cx="653700" cy="654125"/>
              </a:xfrm>
            </p:grpSpPr>
            <p:sp>
              <p:nvSpPr>
                <p:cNvPr id="334" name="Google Shape;334;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4935575" y="1723025"/>
                  <a:ext cx="653700" cy="653700"/>
                </a:xfrm>
                <a:prstGeom prst="round2SameRect">
                  <a:avLst>
                    <a:gd name="adj1" fmla="val 50000"/>
                    <a:gd name="adj2" fmla="val 0"/>
                  </a:avLst>
                </a:prstGeom>
                <a:solidFill>
                  <a:srgbClr val="BCE2D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TextBox 77">
                <a:extLst>
                  <a:ext uri="{FF2B5EF4-FFF2-40B4-BE49-F238E27FC236}">
                    <a16:creationId xmlns:a16="http://schemas.microsoft.com/office/drawing/2014/main" id="{4DC5781A-DCBD-4124-BFD3-0E63F01F3F59}"/>
                  </a:ext>
                </a:extLst>
              </p:cNvPr>
              <p:cNvSpPr txBox="1"/>
              <p:nvPr/>
            </p:nvSpPr>
            <p:spPr>
              <a:xfrm>
                <a:off x="611980" y="3079181"/>
                <a:ext cx="694192" cy="584775"/>
              </a:xfrm>
              <a:prstGeom prst="rect">
                <a:avLst/>
              </a:prstGeom>
              <a:noFill/>
            </p:spPr>
            <p:txBody>
              <a:bodyPr wrap="square" rtlCol="0">
                <a:spAutoFit/>
              </a:bodyPr>
              <a:lstStyle/>
              <a:p>
                <a:r>
                  <a:rPr lang="vi-VN" sz="3200" b="1" dirty="0"/>
                  <a:t>03</a:t>
                </a:r>
                <a:endParaRPr lang="en-US" sz="3200" b="1" dirty="0"/>
              </a:p>
            </p:txBody>
          </p:sp>
        </p:grpSp>
      </p:grpSp>
      <p:grpSp>
        <p:nvGrpSpPr>
          <p:cNvPr id="47" name="Group 46">
            <a:extLst>
              <a:ext uri="{FF2B5EF4-FFF2-40B4-BE49-F238E27FC236}">
                <a16:creationId xmlns:a16="http://schemas.microsoft.com/office/drawing/2014/main" id="{CC012B0F-A392-467A-A8C5-AF4453C866BF}"/>
              </a:ext>
            </a:extLst>
          </p:cNvPr>
          <p:cNvGrpSpPr/>
          <p:nvPr/>
        </p:nvGrpSpPr>
        <p:grpSpPr>
          <a:xfrm>
            <a:off x="536721" y="3906555"/>
            <a:ext cx="8544797" cy="710413"/>
            <a:chOff x="604218" y="3895618"/>
            <a:chExt cx="8544797" cy="710413"/>
          </a:xfrm>
        </p:grpSpPr>
        <p:sp>
          <p:nvSpPr>
            <p:cNvPr id="66" name="TextBox 65">
              <a:extLst>
                <a:ext uri="{FF2B5EF4-FFF2-40B4-BE49-F238E27FC236}">
                  <a16:creationId xmlns:a16="http://schemas.microsoft.com/office/drawing/2014/main" id="{6037DBFF-98A9-4A54-835A-D327279E0B05}"/>
                </a:ext>
              </a:extLst>
            </p:cNvPr>
            <p:cNvSpPr txBox="1"/>
            <p:nvPr/>
          </p:nvSpPr>
          <p:spPr>
            <a:xfrm>
              <a:off x="1298410" y="4059524"/>
              <a:ext cx="7850605"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Thực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hành</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sơ</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cứu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bó</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người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bị</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gãy</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xương</a:t>
              </a:r>
              <a:endParaRPr lang="en-US" sz="2200" dirty="0">
                <a:latin typeface="+mj-lt"/>
              </a:endParaRPr>
            </a:p>
          </p:txBody>
        </p:sp>
        <p:grpSp>
          <p:nvGrpSpPr>
            <p:cNvPr id="42" name="Group 41">
              <a:extLst>
                <a:ext uri="{FF2B5EF4-FFF2-40B4-BE49-F238E27FC236}">
                  <a16:creationId xmlns:a16="http://schemas.microsoft.com/office/drawing/2014/main" id="{5744CD18-790A-425C-8CE4-82B6B5C4769B}"/>
                </a:ext>
              </a:extLst>
            </p:cNvPr>
            <p:cNvGrpSpPr/>
            <p:nvPr/>
          </p:nvGrpSpPr>
          <p:grpSpPr>
            <a:xfrm>
              <a:off x="604218" y="3895618"/>
              <a:ext cx="694192" cy="710413"/>
              <a:chOff x="597088" y="3870899"/>
              <a:chExt cx="694192" cy="710413"/>
            </a:xfrm>
          </p:grpSpPr>
          <p:grpSp>
            <p:nvGrpSpPr>
              <p:cNvPr id="339" name="Google Shape;339;p41"/>
              <p:cNvGrpSpPr/>
              <p:nvPr/>
            </p:nvGrpSpPr>
            <p:grpSpPr>
              <a:xfrm>
                <a:off x="597088" y="3870899"/>
                <a:ext cx="653700" cy="654125"/>
                <a:chOff x="4935575" y="1723025"/>
                <a:chExt cx="653700" cy="654125"/>
              </a:xfrm>
            </p:grpSpPr>
            <p:sp>
              <p:nvSpPr>
                <p:cNvPr id="340" name="Google Shape;340;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41"/>
                <p:cNvSpPr/>
                <p:nvPr/>
              </p:nvSpPr>
              <p:spPr>
                <a:xfrm>
                  <a:off x="4935575" y="1723025"/>
                  <a:ext cx="653700" cy="653700"/>
                </a:xfrm>
                <a:prstGeom prst="round2SameRect">
                  <a:avLst>
                    <a:gd name="adj1" fmla="val 50000"/>
                    <a:gd name="adj2" fmla="val 0"/>
                  </a:avLst>
                </a:prstGeom>
                <a:solidFill>
                  <a:srgbClr val="A9DA7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9" name="TextBox 78">
                <a:extLst>
                  <a:ext uri="{FF2B5EF4-FFF2-40B4-BE49-F238E27FC236}">
                    <a16:creationId xmlns:a16="http://schemas.microsoft.com/office/drawing/2014/main" id="{DF992C9F-EDE6-49E6-A3E2-88E1F66333EC}"/>
                  </a:ext>
                </a:extLst>
              </p:cNvPr>
              <p:cNvSpPr txBox="1"/>
              <p:nvPr/>
            </p:nvSpPr>
            <p:spPr>
              <a:xfrm>
                <a:off x="597088" y="3996537"/>
                <a:ext cx="694192" cy="584775"/>
              </a:xfrm>
              <a:prstGeom prst="rect">
                <a:avLst/>
              </a:prstGeom>
              <a:noFill/>
            </p:spPr>
            <p:txBody>
              <a:bodyPr wrap="square" rtlCol="0">
                <a:spAutoFit/>
              </a:bodyPr>
              <a:lstStyle/>
              <a:p>
                <a:r>
                  <a:rPr lang="vi-VN" sz="3200" b="1" dirty="0"/>
                  <a:t>04</a:t>
                </a:r>
                <a:endParaRPr lang="en-US" sz="3200" b="1" dirty="0"/>
              </a:p>
            </p:txBody>
          </p:sp>
        </p:grpSp>
      </p:grpSp>
      <p:pic>
        <p:nvPicPr>
          <p:cNvPr id="95" name="Picture 17">
            <a:extLst>
              <a:ext uri="{FF2B5EF4-FFF2-40B4-BE49-F238E27FC236}">
                <a16:creationId xmlns:a16="http://schemas.microsoft.com/office/drawing/2014/main" id="{5DB4B2BE-094E-4DB9-A7BC-0E66E89F2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60784" y="2780748"/>
            <a:ext cx="1048081" cy="999607"/>
          </a:xfrm>
          <a:prstGeom prst="rect">
            <a:avLst/>
          </a:prstGeom>
        </p:spPr>
      </p:pic>
      <p:sp>
        <p:nvSpPr>
          <p:cNvPr id="96" name="Google Shape;360;p41">
            <a:extLst>
              <a:ext uri="{FF2B5EF4-FFF2-40B4-BE49-F238E27FC236}">
                <a16:creationId xmlns:a16="http://schemas.microsoft.com/office/drawing/2014/main" id="{0D013C16-1C0D-4693-A41F-D40B5178B8E9}"/>
              </a:ext>
            </a:extLst>
          </p:cNvPr>
          <p:cNvSpPr/>
          <p:nvPr/>
        </p:nvSpPr>
        <p:spPr>
          <a:xfrm rot="3599845" flipH="1">
            <a:off x="5341321" y="32844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2;p41">
            <a:extLst>
              <a:ext uri="{FF2B5EF4-FFF2-40B4-BE49-F238E27FC236}">
                <a16:creationId xmlns:a16="http://schemas.microsoft.com/office/drawing/2014/main" id="{7AFCA10F-D806-4537-92C5-EE92CD0999F8}"/>
              </a:ext>
            </a:extLst>
          </p:cNvPr>
          <p:cNvSpPr/>
          <p:nvPr/>
        </p:nvSpPr>
        <p:spPr>
          <a:xfrm>
            <a:off x="8800404" y="758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p41">
            <a:extLst>
              <a:ext uri="{FF2B5EF4-FFF2-40B4-BE49-F238E27FC236}">
                <a16:creationId xmlns:a16="http://schemas.microsoft.com/office/drawing/2014/main" id="{118D327E-8253-4CEB-80F9-F0A7C0518911}"/>
              </a:ext>
            </a:extLst>
          </p:cNvPr>
          <p:cNvSpPr/>
          <p:nvPr/>
        </p:nvSpPr>
        <p:spPr>
          <a:xfrm>
            <a:off x="8762304" y="28515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p41">
            <a:extLst>
              <a:ext uri="{FF2B5EF4-FFF2-40B4-BE49-F238E27FC236}">
                <a16:creationId xmlns:a16="http://schemas.microsoft.com/office/drawing/2014/main" id="{B1C04923-5367-4EBC-BB6A-538B1195A578}"/>
              </a:ext>
            </a:extLst>
          </p:cNvPr>
          <p:cNvSpPr/>
          <p:nvPr/>
        </p:nvSpPr>
        <p:spPr>
          <a:xfrm>
            <a:off x="8059422" y="49529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49978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714" name="Google Shape;714;p56"/>
          <p:cNvSpPr/>
          <p:nvPr/>
        </p:nvSpPr>
        <p:spPr>
          <a:xfrm>
            <a:off x="1005575" y="9569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56"/>
          <p:cNvSpPr/>
          <p:nvPr/>
        </p:nvSpPr>
        <p:spPr>
          <a:xfrm>
            <a:off x="8145540" y="15380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56"/>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56"/>
          <p:cNvSpPr/>
          <p:nvPr/>
        </p:nvSpPr>
        <p:spPr>
          <a:xfrm>
            <a:off x="3113165" y="1355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56"/>
          <p:cNvSpPr/>
          <p:nvPr/>
        </p:nvSpPr>
        <p:spPr>
          <a:xfrm>
            <a:off x="5665500" y="4276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26">
            <a:extLst>
              <a:ext uri="{FF2B5EF4-FFF2-40B4-BE49-F238E27FC236}">
                <a16:creationId xmlns:a16="http://schemas.microsoft.com/office/drawing/2014/main" id="{6AB11DB9-10F4-4D36-9C9E-9786C667CE28}"/>
              </a:ext>
            </a:extLst>
          </p:cNvPr>
          <p:cNvGrpSpPr/>
          <p:nvPr/>
        </p:nvGrpSpPr>
        <p:grpSpPr>
          <a:xfrm>
            <a:off x="378387" y="1469375"/>
            <a:ext cx="2810978" cy="2399560"/>
            <a:chOff x="378387" y="1469375"/>
            <a:chExt cx="2810978" cy="2399560"/>
          </a:xfrm>
        </p:grpSpPr>
        <p:sp>
          <p:nvSpPr>
            <p:cNvPr id="698" name="Google Shape;698;p56"/>
            <p:cNvSpPr/>
            <p:nvPr/>
          </p:nvSpPr>
          <p:spPr>
            <a:xfrm>
              <a:off x="13477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roup 25">
              <a:extLst>
                <a:ext uri="{FF2B5EF4-FFF2-40B4-BE49-F238E27FC236}">
                  <a16:creationId xmlns:a16="http://schemas.microsoft.com/office/drawing/2014/main" id="{C28899E3-EF03-480F-A681-6CA3B505D1F8}"/>
                </a:ext>
              </a:extLst>
            </p:cNvPr>
            <p:cNvGrpSpPr/>
            <p:nvPr/>
          </p:nvGrpSpPr>
          <p:grpSpPr>
            <a:xfrm>
              <a:off x="378387" y="1469375"/>
              <a:ext cx="2810978" cy="2399560"/>
              <a:chOff x="378387" y="1469375"/>
              <a:chExt cx="2810978" cy="2399560"/>
            </a:xfrm>
          </p:grpSpPr>
          <p:sp>
            <p:nvSpPr>
              <p:cNvPr id="699" name="Google Shape;699;p56"/>
              <p:cNvSpPr/>
              <p:nvPr/>
            </p:nvSpPr>
            <p:spPr>
              <a:xfrm>
                <a:off x="1279040" y="1469375"/>
                <a:ext cx="1372200" cy="1372200"/>
              </a:xfrm>
              <a:prstGeom prst="blockArc">
                <a:avLst>
                  <a:gd name="adj1" fmla="val 16183873"/>
                  <a:gd name="adj2" fmla="val 5367672"/>
                  <a:gd name="adj3" fmla="val 12051"/>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A503F551-1A27-4638-8B2A-7A63AC45DB13}"/>
                  </a:ext>
                </a:extLst>
              </p:cNvPr>
              <p:cNvSpPr txBox="1"/>
              <p:nvPr/>
            </p:nvSpPr>
            <p:spPr>
              <a:xfrm>
                <a:off x="378387" y="2910275"/>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nhớ</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endParaRPr kumimoji="0" lang="vi-VN"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25" name="TextBox 24">
              <a:extLst>
                <a:ext uri="{FF2B5EF4-FFF2-40B4-BE49-F238E27FC236}">
                  <a16:creationId xmlns:a16="http://schemas.microsoft.com/office/drawing/2014/main" id="{24C706BD-E0B0-4669-AC80-1E28E3353D9E}"/>
                </a:ext>
              </a:extLst>
            </p:cNvPr>
            <p:cNvSpPr txBox="1"/>
            <p:nvPr/>
          </p:nvSpPr>
          <p:spPr>
            <a:xfrm>
              <a:off x="1611315" y="1614275"/>
              <a:ext cx="1005575" cy="1107996"/>
            </a:xfrm>
            <a:prstGeom prst="rect">
              <a:avLst/>
            </a:prstGeom>
            <a:noFill/>
          </p:spPr>
          <p:txBody>
            <a:bodyPr wrap="square" rtlCol="0">
              <a:spAutoFit/>
            </a:bodyPr>
            <a:lstStyle/>
            <a:p>
              <a:r>
                <a:rPr lang="vi-VN" sz="6600" b="1"/>
                <a:t>1</a:t>
              </a:r>
              <a:endParaRPr lang="en-US" sz="6600" b="1" dirty="0"/>
            </a:p>
          </p:txBody>
        </p:sp>
      </p:grpSp>
      <p:grpSp>
        <p:nvGrpSpPr>
          <p:cNvPr id="29" name="Group 28">
            <a:extLst>
              <a:ext uri="{FF2B5EF4-FFF2-40B4-BE49-F238E27FC236}">
                <a16:creationId xmlns:a16="http://schemas.microsoft.com/office/drawing/2014/main" id="{4B7FD3CE-9205-4E00-B4BC-6E3A4EA00FC6}"/>
              </a:ext>
            </a:extLst>
          </p:cNvPr>
          <p:cNvGrpSpPr/>
          <p:nvPr/>
        </p:nvGrpSpPr>
        <p:grpSpPr>
          <a:xfrm>
            <a:off x="3015423" y="1469375"/>
            <a:ext cx="2810978" cy="2356456"/>
            <a:chOff x="3015423" y="1469375"/>
            <a:chExt cx="2810978" cy="2356456"/>
          </a:xfrm>
        </p:grpSpPr>
        <p:sp>
          <p:nvSpPr>
            <p:cNvPr id="700" name="Google Shape;700;p56"/>
            <p:cNvSpPr/>
            <p:nvPr/>
          </p:nvSpPr>
          <p:spPr>
            <a:xfrm>
              <a:off x="38946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56"/>
            <p:cNvSpPr/>
            <p:nvPr/>
          </p:nvSpPr>
          <p:spPr>
            <a:xfrm>
              <a:off x="3825940" y="1469375"/>
              <a:ext cx="1372200" cy="1372200"/>
            </a:xfrm>
            <a:prstGeom prst="blockArc">
              <a:avLst>
                <a:gd name="adj1" fmla="val 16183873"/>
                <a:gd name="adj2" fmla="val 960296"/>
                <a:gd name="adj3" fmla="val 13638"/>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TextBox 47">
              <a:extLst>
                <a:ext uri="{FF2B5EF4-FFF2-40B4-BE49-F238E27FC236}">
                  <a16:creationId xmlns:a16="http://schemas.microsoft.com/office/drawing/2014/main" id="{75C645CD-22FF-42D5-B452-FBD9305661A0}"/>
                </a:ext>
              </a:extLst>
            </p:cNvPr>
            <p:cNvSpPr txBox="1"/>
            <p:nvPr/>
          </p:nvSpPr>
          <p:spPr>
            <a:xfrm>
              <a:off x="3015423" y="2867171"/>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Hoàn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SBT.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TextBox 49">
              <a:extLst>
                <a:ext uri="{FF2B5EF4-FFF2-40B4-BE49-F238E27FC236}">
                  <a16:creationId xmlns:a16="http://schemas.microsoft.com/office/drawing/2014/main" id="{60BEAA8F-8A7A-4636-B445-5563F7718ECF}"/>
                </a:ext>
              </a:extLst>
            </p:cNvPr>
            <p:cNvSpPr txBox="1"/>
            <p:nvPr/>
          </p:nvSpPr>
          <p:spPr>
            <a:xfrm>
              <a:off x="4158215" y="1614275"/>
              <a:ext cx="1005575" cy="1107996"/>
            </a:xfrm>
            <a:prstGeom prst="rect">
              <a:avLst/>
            </a:prstGeom>
            <a:noFill/>
          </p:spPr>
          <p:txBody>
            <a:bodyPr wrap="square" rtlCol="0">
              <a:spAutoFit/>
            </a:bodyPr>
            <a:lstStyle/>
            <a:p>
              <a:r>
                <a:rPr lang="vi-VN" sz="6600" b="1" dirty="0"/>
                <a:t>2</a:t>
              </a:r>
              <a:endParaRPr lang="en-US" sz="6600" b="1" dirty="0"/>
            </a:p>
          </p:txBody>
        </p:sp>
      </p:grpSp>
      <p:grpSp>
        <p:nvGrpSpPr>
          <p:cNvPr id="30" name="Group 29">
            <a:extLst>
              <a:ext uri="{FF2B5EF4-FFF2-40B4-BE49-F238E27FC236}">
                <a16:creationId xmlns:a16="http://schemas.microsoft.com/office/drawing/2014/main" id="{418DEBFF-83E7-4A4B-AB89-ACD1C230BC83}"/>
              </a:ext>
            </a:extLst>
          </p:cNvPr>
          <p:cNvGrpSpPr/>
          <p:nvPr/>
        </p:nvGrpSpPr>
        <p:grpSpPr>
          <a:xfrm>
            <a:off x="5954637" y="1469375"/>
            <a:ext cx="2440920" cy="2818121"/>
            <a:chOff x="5954637" y="1469375"/>
            <a:chExt cx="2440920" cy="2818121"/>
          </a:xfrm>
        </p:grpSpPr>
        <p:sp>
          <p:nvSpPr>
            <p:cNvPr id="702" name="Google Shape;702;p56"/>
            <p:cNvSpPr/>
            <p:nvPr/>
          </p:nvSpPr>
          <p:spPr>
            <a:xfrm>
              <a:off x="64415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56"/>
            <p:cNvSpPr/>
            <p:nvPr/>
          </p:nvSpPr>
          <p:spPr>
            <a:xfrm>
              <a:off x="6372840" y="1469375"/>
              <a:ext cx="1372200" cy="1372200"/>
            </a:xfrm>
            <a:prstGeom prst="blockArc">
              <a:avLst>
                <a:gd name="adj1" fmla="val 16183873"/>
                <a:gd name="adj2" fmla="val 2922818"/>
                <a:gd name="adj3" fmla="val 1207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A9177014-23BE-4192-8F5A-46473190F247}"/>
                </a:ext>
              </a:extLst>
            </p:cNvPr>
            <p:cNvSpPr txBox="1"/>
            <p:nvPr/>
          </p:nvSpPr>
          <p:spPr>
            <a:xfrm>
              <a:off x="5954637" y="2867171"/>
              <a:ext cx="2440920" cy="1420325"/>
            </a:xfrm>
            <a:prstGeom prst="rect">
              <a:avLst/>
            </a:prstGeom>
            <a:noFill/>
          </p:spPr>
          <p:txBody>
            <a:bodyPr wrap="square">
              <a:spAutoFit/>
            </a:bodyPr>
            <a:lstStyle/>
            <a:p>
              <a:pPr algn="ctr">
                <a:lnSpc>
                  <a:spcPct val="150000"/>
                </a:lnSpc>
                <a:tabLst>
                  <a:tab pos="742950" algn="l"/>
                </a:tabLst>
              </a:pPr>
              <a:r>
                <a:rPr lang="en-US" sz="2000" dirty="0" err="1">
                  <a:solidFill>
                    <a:srgbClr val="000000"/>
                  </a:solidFill>
                  <a:effectLst/>
                  <a:latin typeface="+mj-lt"/>
                  <a:ea typeface="Times New Roman" panose="02020603050405020304" pitchFamily="18" charset="0"/>
                </a:rPr>
                <a:t>Chuẩn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bài</a:t>
              </a:r>
              <a:r>
                <a:rPr lang="en-US" sz="2000" b="1" i="1" dirty="0">
                  <a:solidFill>
                    <a:srgbClr val="000000"/>
                  </a:solidFill>
                  <a:effectLst/>
                  <a:latin typeface="+mj-lt"/>
                  <a:ea typeface="Times New Roman" panose="02020603050405020304" pitchFamily="18" charset="0"/>
                </a:rPr>
                <a:t> 29. </a:t>
              </a:r>
              <a:r>
                <a:rPr lang="en-US" sz="2000" b="1" i="1" dirty="0" err="1">
                  <a:solidFill>
                    <a:srgbClr val="000000"/>
                  </a:solidFill>
                  <a:effectLst/>
                  <a:latin typeface="+mj-lt"/>
                  <a:ea typeface="Times New Roman" panose="02020603050405020304" pitchFamily="18" charset="0"/>
                </a:rPr>
                <a:t>Dinh</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dưỡng</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và</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tiêu</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hóa</a:t>
              </a:r>
              <a:r>
                <a:rPr lang="en-US" sz="2000" b="1" i="1" dirty="0">
                  <a:solidFill>
                    <a:srgbClr val="000000"/>
                  </a:solidFill>
                  <a:effectLst/>
                  <a:latin typeface="+mj-lt"/>
                  <a:ea typeface="Times New Roman" panose="02020603050405020304" pitchFamily="18" charset="0"/>
                </a:rPr>
                <a:t> ở </a:t>
              </a:r>
              <a:r>
                <a:rPr lang="en-US" sz="2000" b="1" i="1" dirty="0" err="1">
                  <a:solidFill>
                    <a:srgbClr val="000000"/>
                  </a:solidFill>
                  <a:effectLst/>
                  <a:latin typeface="+mj-lt"/>
                  <a:ea typeface="Times New Roman" panose="02020603050405020304" pitchFamily="18" charset="0"/>
                </a:rPr>
                <a:t>người</a:t>
              </a:r>
              <a:r>
                <a:rPr lang="en-US" sz="2000" dirty="0">
                  <a:solidFill>
                    <a:srgbClr val="000000"/>
                  </a:solidFill>
                  <a:effectLst/>
                  <a:latin typeface="+mj-lt"/>
                  <a:ea typeface="Times New Roman" panose="02020603050405020304" pitchFamily="18" charset="0"/>
                </a:rPr>
                <a:t>.</a:t>
              </a:r>
              <a:endParaRPr lang="en-US" sz="2000" dirty="0">
                <a:effectLst/>
                <a:latin typeface="+mj-lt"/>
                <a:ea typeface="Calibri" panose="020F0502020204030204" pitchFamily="34" charset="0"/>
              </a:endParaRPr>
            </a:p>
          </p:txBody>
        </p:sp>
        <p:sp>
          <p:nvSpPr>
            <p:cNvPr id="51" name="TextBox 50">
              <a:extLst>
                <a:ext uri="{FF2B5EF4-FFF2-40B4-BE49-F238E27FC236}">
                  <a16:creationId xmlns:a16="http://schemas.microsoft.com/office/drawing/2014/main" id="{24CF398E-96B4-4E71-AA10-97A3BB315605}"/>
                </a:ext>
              </a:extLst>
            </p:cNvPr>
            <p:cNvSpPr txBox="1"/>
            <p:nvPr/>
          </p:nvSpPr>
          <p:spPr>
            <a:xfrm>
              <a:off x="6705115" y="1610830"/>
              <a:ext cx="1005575" cy="1107996"/>
            </a:xfrm>
            <a:prstGeom prst="rect">
              <a:avLst/>
            </a:prstGeom>
            <a:noFill/>
          </p:spPr>
          <p:txBody>
            <a:bodyPr wrap="square" rtlCol="0">
              <a:spAutoFit/>
            </a:bodyPr>
            <a:lstStyle/>
            <a:p>
              <a:r>
                <a:rPr lang="vi-VN" sz="6600" b="1" dirty="0"/>
                <a:t>3</a:t>
              </a:r>
              <a:endParaRPr lang="en-US" sz="6600" b="1" dirty="0"/>
            </a:p>
          </p:txBody>
        </p:sp>
      </p:grpSp>
      <p:sp>
        <p:nvSpPr>
          <p:cNvPr id="53" name="TextBox 52">
            <a:extLst>
              <a:ext uri="{FF2B5EF4-FFF2-40B4-BE49-F238E27FC236}">
                <a16:creationId xmlns:a16="http://schemas.microsoft.com/office/drawing/2014/main" id="{F138BA33-B2CD-4BD6-B467-947B45550CC8}"/>
              </a:ext>
            </a:extLst>
          </p:cNvPr>
          <p:cNvSpPr txBox="1"/>
          <p:nvPr/>
        </p:nvSpPr>
        <p:spPr>
          <a:xfrm>
            <a:off x="2161683" y="479949"/>
            <a:ext cx="4700713" cy="584775"/>
          </a:xfrm>
          <a:prstGeom prst="rect">
            <a:avLst/>
          </a:prstGeom>
          <a:noFill/>
        </p:spPr>
        <p:txBody>
          <a:bodyPr wrap="square" rtlCol="0">
            <a:spAutoFit/>
          </a:bodyPr>
          <a:lstStyle/>
          <a:p>
            <a:pPr algn="ctr">
              <a:buClrTx/>
              <a:buFontTx/>
              <a:buNone/>
            </a:pPr>
            <a:r>
              <a:rPr lang="en-US" sz="3200" b="1" kern="1200" dirty="0">
                <a:solidFill>
                  <a:schemeClr val="tx1">
                    <a:lumMod val="75000"/>
                    <a:lumOff val="25000"/>
                  </a:schemeClr>
                </a:solidFill>
                <a:latin typeface="Arial" panose="020B0604020202020204" pitchFamily="34" charset="0"/>
                <a:ea typeface="+mn-ea"/>
                <a:cs typeface="Arial" panose="020B0604020202020204" pitchFamily="34" charset="0"/>
              </a:rPr>
              <a:t>HƯỚNG DẪN VỀ NHÀ</a:t>
            </a:r>
            <a:endParaRPr lang="en-US" sz="3200" kern="120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54" name="Google Shape;1133;p68">
            <a:extLst>
              <a:ext uri="{FF2B5EF4-FFF2-40B4-BE49-F238E27FC236}">
                <a16:creationId xmlns:a16="http://schemas.microsoft.com/office/drawing/2014/main" id="{ECD8F1DE-CF64-49E1-BD8E-BF8E0EDAF564}"/>
              </a:ext>
            </a:extLst>
          </p:cNvPr>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9410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strVal val="#ppt_w+.3"/>
                                          </p:val>
                                        </p:tav>
                                        <p:tav tm="100000">
                                          <p:val>
                                            <p:strVal val="#ppt_w"/>
                                          </p:val>
                                        </p:tav>
                                      </p:tavLst>
                                    </p:anim>
                                    <p:anim calcmode="lin" valueType="num">
                                      <p:cBhvr>
                                        <p:cTn id="23" dur="500" fill="hold"/>
                                        <p:tgtEl>
                                          <p:spTgt spid="30"/>
                                        </p:tgtEl>
                                        <p:attrNameLst>
                                          <p:attrName>ppt_h</p:attrName>
                                        </p:attrNameLst>
                                      </p:cBhvr>
                                      <p:tavLst>
                                        <p:tav tm="0">
                                          <p:val>
                                            <p:strVal val="#ppt_h"/>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1151E4-A8B4-4FF2-AA84-A220D8FF5B87}"/>
              </a:ext>
            </a:extLst>
          </p:cNvPr>
          <p:cNvSpPr/>
          <p:nvPr/>
        </p:nvSpPr>
        <p:spPr>
          <a:xfrm>
            <a:off x="926017" y="819846"/>
            <a:ext cx="6976575" cy="3560100"/>
          </a:xfrm>
          <a:prstGeom prst="roundRect">
            <a:avLst>
              <a:gd name="adj" fmla="val 9930"/>
            </a:avLst>
          </a:prstGeom>
          <a:solidFill>
            <a:srgbClr val="D1E0FD"/>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7" name="Google Shape;567;p50"/>
          <p:cNvGrpSpPr/>
          <p:nvPr/>
        </p:nvGrpSpPr>
        <p:grpSpPr>
          <a:xfrm rot="551178">
            <a:off x="-16809" y="3255089"/>
            <a:ext cx="1377603" cy="1490472"/>
            <a:chOff x="9395410" y="1954984"/>
            <a:chExt cx="1614741" cy="1747038"/>
          </a:xfrm>
        </p:grpSpPr>
        <p:sp>
          <p:nvSpPr>
            <p:cNvPr id="568" name="Google Shape;568;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7" name="Google Shape;577;p50"/>
          <p:cNvSpPr/>
          <p:nvPr/>
        </p:nvSpPr>
        <p:spPr>
          <a:xfrm flipH="1">
            <a:off x="171500" y="570711"/>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92D050"/>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50"/>
          <p:cNvSpPr/>
          <p:nvPr/>
        </p:nvSpPr>
        <p:spPr>
          <a:xfrm>
            <a:off x="2102200" y="42719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50"/>
          <p:cNvSpPr/>
          <p:nvPr/>
        </p:nvSpPr>
        <p:spPr>
          <a:xfrm>
            <a:off x="8078797" y="2507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50"/>
          <p:cNvSpPr/>
          <p:nvPr/>
        </p:nvSpPr>
        <p:spPr>
          <a:xfrm>
            <a:off x="8284233" y="7906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50"/>
          <p:cNvSpPr/>
          <p:nvPr/>
        </p:nvSpPr>
        <p:spPr>
          <a:xfrm>
            <a:off x="7997696" y="5212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50"/>
          <p:cNvSpPr/>
          <p:nvPr/>
        </p:nvSpPr>
        <p:spPr>
          <a:xfrm>
            <a:off x="2188550" y="4000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50"/>
          <p:cNvSpPr/>
          <p:nvPr/>
        </p:nvSpPr>
        <p:spPr>
          <a:xfrm>
            <a:off x="1107350" y="149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50"/>
          <p:cNvSpPr/>
          <p:nvPr/>
        </p:nvSpPr>
        <p:spPr>
          <a:xfrm>
            <a:off x="1031150" y="12427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50"/>
          <p:cNvSpPr/>
          <p:nvPr/>
        </p:nvSpPr>
        <p:spPr>
          <a:xfrm>
            <a:off x="7746625" y="27550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50"/>
          <p:cNvSpPr/>
          <p:nvPr/>
        </p:nvSpPr>
        <p:spPr>
          <a:xfrm>
            <a:off x="5164300" y="4109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50"/>
          <p:cNvSpPr/>
          <p:nvPr/>
        </p:nvSpPr>
        <p:spPr>
          <a:xfrm>
            <a:off x="1250150" y="12145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50"/>
          <p:cNvSpPr/>
          <p:nvPr/>
        </p:nvSpPr>
        <p:spPr>
          <a:xfrm>
            <a:off x="1962775" y="37957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TextBox 26">
            <a:extLst>
              <a:ext uri="{FF2B5EF4-FFF2-40B4-BE49-F238E27FC236}">
                <a16:creationId xmlns:a16="http://schemas.microsoft.com/office/drawing/2014/main" id="{95B0E211-3D5E-4FF1-BF65-FFA4A4438D20}"/>
              </a:ext>
            </a:extLst>
          </p:cNvPr>
          <p:cNvSpPr txBox="1"/>
          <p:nvPr/>
        </p:nvSpPr>
        <p:spPr>
          <a:xfrm>
            <a:off x="1753406" y="1038921"/>
            <a:ext cx="5443526" cy="3013838"/>
          </a:xfrm>
          <a:prstGeom prst="rect">
            <a:avLst/>
          </a:prstGeom>
          <a:noFill/>
        </p:spPr>
        <p:txBody>
          <a:bodyPr wrap="square">
            <a:spAutoFit/>
          </a:bodyPr>
          <a:lstStyle/>
          <a:p>
            <a:pPr lvl="0" algn="ctr">
              <a:lnSpc>
                <a:spcPct val="150000"/>
              </a:lnSpc>
              <a:spcAft>
                <a:spcPts val="1000"/>
              </a:spcAft>
            </a:pPr>
            <a:r>
              <a:rPr lang="vi-VN" sz="4400" b="1" dirty="0">
                <a:solidFill>
                  <a:schemeClr val="bg1">
                    <a:lumMod val="10000"/>
                  </a:schemeClr>
                </a:solidFill>
                <a:effectLst/>
                <a:latin typeface="+mn-lt"/>
                <a:ea typeface="Calibri" panose="020F0502020204030204" pitchFamily="34" charset="0"/>
                <a:cs typeface="Times New Roman" panose="02020603050405020304" pitchFamily="18" charset="0"/>
              </a:rPr>
              <a:t>HẸN GẶP LẠI CÁC EM TRONG TIẾT HỌC SAU!</a:t>
            </a:r>
            <a:endParaRPr lang="en-US" sz="4400" b="1" dirty="0">
              <a:solidFill>
                <a:schemeClr val="bg1">
                  <a:lumMod val="10000"/>
                </a:schemeClr>
              </a:solidFill>
              <a:effectLst/>
              <a:latin typeface="+mn-lt"/>
              <a:ea typeface="Calibri" panose="020F0502020204030204" pitchFamily="34" charset="0"/>
              <a:cs typeface="Times New Roman" panose="02020603050405020304" pitchFamily="18" charset="0"/>
            </a:endParaRPr>
          </a:p>
        </p:txBody>
      </p:sp>
      <p:grpSp>
        <p:nvGrpSpPr>
          <p:cNvPr id="30" name="Google Shape;400;p43">
            <a:extLst>
              <a:ext uri="{FF2B5EF4-FFF2-40B4-BE49-F238E27FC236}">
                <a16:creationId xmlns:a16="http://schemas.microsoft.com/office/drawing/2014/main" id="{76EA33BC-87EF-49E2-B2F7-941291F494E4}"/>
              </a:ext>
            </a:extLst>
          </p:cNvPr>
          <p:cNvGrpSpPr/>
          <p:nvPr/>
        </p:nvGrpSpPr>
        <p:grpSpPr>
          <a:xfrm rot="1403967">
            <a:off x="7159877" y="3320948"/>
            <a:ext cx="1384071" cy="1070453"/>
            <a:chOff x="7203375" y="855525"/>
            <a:chExt cx="1283074" cy="992340"/>
          </a:xfrm>
        </p:grpSpPr>
        <p:sp>
          <p:nvSpPr>
            <p:cNvPr id="31" name="Google Shape;401;p43">
              <a:extLst>
                <a:ext uri="{FF2B5EF4-FFF2-40B4-BE49-F238E27FC236}">
                  <a16:creationId xmlns:a16="http://schemas.microsoft.com/office/drawing/2014/main" id="{C5FC20AF-8368-4304-8F02-9F881EC23D7D}"/>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02;p43">
              <a:extLst>
                <a:ext uri="{FF2B5EF4-FFF2-40B4-BE49-F238E27FC236}">
                  <a16:creationId xmlns:a16="http://schemas.microsoft.com/office/drawing/2014/main" id="{64E0817A-2295-4518-964E-62CC7E007460}"/>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966637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p:grpSpPr>
        <p:sp>
          <p:nvSpPr>
            <p:cNvPr id="388" name="Google Shape;388;p43"/>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01</a:t>
            </a:r>
            <a:endParaRPr b="1" dirty="0">
              <a:latin typeface="+mj-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376857" y="757474"/>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0" name="Google Shape;400;p43"/>
          <p:cNvGrpSpPr/>
          <p:nvPr/>
        </p:nvGrpSpPr>
        <p:grpSpPr>
          <a:xfrm rot="1403967">
            <a:off x="6132525" y="2949654"/>
            <a:ext cx="1384071" cy="1070453"/>
            <a:chOff x="7203375" y="855525"/>
            <a:chExt cx="1283074" cy="992340"/>
          </a:xfrm>
        </p:grpSpPr>
        <p:sp>
          <p:nvSpPr>
            <p:cNvPr id="401" name="Google Shape;401;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43"/>
          <p:cNvGrpSpPr/>
          <p:nvPr/>
        </p:nvGrpSpPr>
        <p:grpSpPr>
          <a:xfrm rot="-903489">
            <a:off x="7293943" y="1805876"/>
            <a:ext cx="816224" cy="1856879"/>
            <a:chOff x="7766350" y="3138480"/>
            <a:chExt cx="881356" cy="2005053"/>
          </a:xfrm>
        </p:grpSpPr>
        <p:sp>
          <p:nvSpPr>
            <p:cNvPr id="404" name="Google Shape;404;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6" name="Google Shape;406;p43"/>
          <p:cNvSpPr/>
          <p:nvPr/>
        </p:nvSpPr>
        <p:spPr>
          <a:xfrm flipH="1">
            <a:off x="7702055" y="773808"/>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0C429925-516A-4A7F-9AC6-608DDD7EFD3A}"/>
              </a:ext>
            </a:extLst>
          </p:cNvPr>
          <p:cNvSpPr txBox="1"/>
          <p:nvPr/>
        </p:nvSpPr>
        <p:spPr>
          <a:xfrm>
            <a:off x="524011" y="2654626"/>
            <a:ext cx="5109608"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SỰ PHÙ HỢP GIỮA CẤU TẠO VÀ CHỨC NĂNG CỦA HỆ VẬN ĐỘNG</a:t>
            </a:r>
            <a:endParaRPr lang="en-US" sz="3200" dirty="0">
              <a:effectLst/>
              <a:latin typeface="+mj-lt"/>
              <a:ea typeface="Calibri" panose="020F0502020204030204" pitchFamily="34" charset="0"/>
            </a:endParaRPr>
          </a:p>
        </p:txBody>
      </p:sp>
    </p:spTree>
    <p:extLst>
      <p:ext uri="{BB962C8B-B14F-4D97-AF65-F5344CB8AC3E}">
        <p14:creationId xmlns:p14="http://schemas.microsoft.com/office/powerpoint/2010/main" val="1271666853"/>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chuyên</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gia</a:t>
            </a:r>
            <a:endParaRPr lang="en-US" sz="2000" dirty="0">
              <a:latin typeface="+mj-lt"/>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2: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4: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khớp</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6: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vân</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1</a:t>
              </a:r>
              <a:endParaRPr lang="en-US" sz="2000" dirty="0">
                <a:solidFill>
                  <a:schemeClr val="bg1">
                    <a:lumMod val="10000"/>
                  </a:schemeClr>
                </a:solidFill>
              </a:endParaRPr>
            </a:p>
          </p:txBody>
        </p:sp>
      </p:grpSp>
      <p:sp>
        <p:nvSpPr>
          <p:cNvPr id="48" name="Rectangle: Rounded Corners 47">
            <a:extLst>
              <a:ext uri="{FF2B5EF4-FFF2-40B4-BE49-F238E27FC236}">
                <a16:creationId xmlns:a16="http://schemas.microsoft.com/office/drawing/2014/main" id="{9832F1D1-7D5D-4B96-B9BC-503777B5BC6D}"/>
              </a:ext>
            </a:extLst>
          </p:cNvPr>
          <p:cNvSpPr/>
          <p:nvPr/>
        </p:nvSpPr>
        <p:spPr>
          <a:xfrm>
            <a:off x="4739602" y="1106930"/>
            <a:ext cx="3717017"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4511179" y="1000416"/>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2</a:t>
              </a:r>
              <a:endParaRPr lang="en-US" sz="2000" dirty="0">
                <a:solidFill>
                  <a:schemeClr val="bg1">
                    <a:lumMod val="10000"/>
                  </a:schemeClr>
                </a:solidFil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5610148" y="1110754"/>
            <a:ext cx="2452648"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mảnh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ghép</a:t>
            </a:r>
            <a:endParaRPr lang="en-US" sz="2000" dirty="0">
              <a:latin typeface="+mj-lt"/>
            </a:endParaRPr>
          </a:p>
        </p:txBody>
      </p:sp>
      <p:grpSp>
        <p:nvGrpSpPr>
          <p:cNvPr id="2" name="Group 1">
            <a:extLst>
              <a:ext uri="{FF2B5EF4-FFF2-40B4-BE49-F238E27FC236}">
                <a16:creationId xmlns:a16="http://schemas.microsoft.com/office/drawing/2014/main" id="{F440ABA1-A97D-478D-907C-E644B3994625}"/>
              </a:ext>
            </a:extLst>
          </p:cNvPr>
          <p:cNvGrpSpPr/>
          <p:nvPr/>
        </p:nvGrpSpPr>
        <p:grpSpPr>
          <a:xfrm>
            <a:off x="2232481" y="150304"/>
            <a:ext cx="4983831" cy="850112"/>
            <a:chOff x="2232481" y="150304"/>
            <a:chExt cx="4983831" cy="850112"/>
          </a:xfrm>
        </p:grpSpPr>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lvl="0" algn="ctr">
                <a:lnSpc>
                  <a:spcPct val="150000"/>
                </a:lnSpc>
              </a:pPr>
              <a:r>
                <a:rPr lang="vi-VN" sz="2800" b="1" dirty="0">
                  <a:solidFill>
                    <a:srgbClr val="002060"/>
                  </a:solidFill>
                  <a:effectLst/>
                  <a:latin typeface="+mn-lt"/>
                  <a:ea typeface="Times New Roman" panose="02020603050405020304" pitchFamily="18" charset="0"/>
                  <a:cs typeface="Noto Sans Symbols"/>
                </a:rPr>
                <a:t>KĨ THUẬT MẢNH GHÉP</a:t>
              </a:r>
              <a:endParaRPr lang="en-US" sz="2800" dirty="0">
                <a:solidFill>
                  <a:srgbClr val="002060"/>
                </a:solidFill>
                <a:effectLst/>
                <a:latin typeface="+mn-lt"/>
                <a:ea typeface="Noto Sans Symbols"/>
                <a:cs typeface="Noto Sans Symbols"/>
              </a:endParaRPr>
            </a:p>
          </p:txBody>
        </p:sp>
      </p:grpSp>
      <p:sp>
        <p:nvSpPr>
          <p:cNvPr id="57" name="TextBox 56">
            <a:extLst>
              <a:ext uri="{FF2B5EF4-FFF2-40B4-BE49-F238E27FC236}">
                <a16:creationId xmlns:a16="http://schemas.microsoft.com/office/drawing/2014/main" id="{F33736CC-C3CB-42E5-855F-C18ABF019076}"/>
              </a:ext>
            </a:extLst>
          </p:cNvPr>
          <p:cNvSpPr txBox="1"/>
          <p:nvPr/>
        </p:nvSpPr>
        <p:spPr>
          <a:xfrm>
            <a:off x="4739602" y="2101298"/>
            <a:ext cx="3660826" cy="211852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dirty="0">
                <a:effectLst/>
                <a:latin typeface="+mj-lt"/>
                <a:ea typeface="Times New Roman" panose="02020603050405020304" pitchFamily="18" charset="0"/>
              </a:rPr>
              <a:t>GV </a:t>
            </a:r>
            <a:r>
              <a:rPr lang="en-US" sz="1800" dirty="0" err="1">
                <a:effectLst/>
                <a:latin typeface="+mj-lt"/>
                <a:ea typeface="Times New Roman" panose="02020603050405020304" pitchFamily="18" charset="0"/>
              </a:rPr>
              <a:t>ghép</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2,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4,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6) </a:t>
            </a:r>
            <a:r>
              <a:rPr lang="en-US" sz="1800" dirty="0" err="1">
                <a:effectLst/>
                <a:latin typeface="+mj-lt"/>
                <a:ea typeface="Times New Roman" panose="02020603050405020304" pitchFamily="18" charset="0"/>
              </a:rPr>
              <a:t>để</a:t>
            </a:r>
            <a:r>
              <a:rPr lang="en-US" sz="1800" dirty="0">
                <a:effectLst/>
                <a:latin typeface="+mj-lt"/>
                <a:ea typeface="Times New Roman" panose="02020603050405020304" pitchFamily="18" charset="0"/>
              </a:rPr>
              <a:t> chia </a:t>
            </a:r>
            <a:r>
              <a:rPr lang="en-US" sz="1800" dirty="0" err="1">
                <a:effectLst/>
                <a:latin typeface="+mj-lt"/>
                <a:ea typeface="Times New Roman" panose="02020603050405020304" pitchFamily="18" charset="0"/>
              </a:rPr>
              <a:t>sẻ</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thông</a:t>
            </a:r>
            <a:r>
              <a:rPr lang="en-US" sz="1800" dirty="0">
                <a:effectLst/>
                <a:latin typeface="+mj-lt"/>
                <a:ea typeface="Times New Roman" panose="02020603050405020304" pitchFamily="18" charset="0"/>
              </a:rPr>
              <a:t> tin, </a:t>
            </a:r>
            <a:r>
              <a:rPr lang="en-US" sz="1800" dirty="0" err="1">
                <a:effectLst/>
                <a:latin typeface="+mj-lt"/>
                <a:ea typeface="Times New Roman" panose="02020603050405020304" pitchFamily="18" charset="0"/>
              </a:rPr>
              <a:t>cùng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luận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hoàn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thành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Phiếu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học</a:t>
            </a:r>
            <a:r>
              <a:rPr lang="en-US" sz="1800" dirty="0">
                <a:effectLst/>
                <a:latin typeface="+mj-lt"/>
                <a:ea typeface="Times New Roman" panose="02020603050405020304" pitchFamily="18" charset="0"/>
              </a:rPr>
              <a:t> </a:t>
            </a:r>
            <a:r>
              <a:rPr lang="en-US" sz="1800" dirty="0" err="1">
                <a:effectLst/>
                <a:latin typeface="+mn-lt"/>
                <a:ea typeface="Times New Roman" panose="02020603050405020304" pitchFamily="18" charset="0"/>
              </a:rPr>
              <a:t>tập</a:t>
            </a:r>
            <a:r>
              <a:rPr lang="vi-VN" sz="1800" dirty="0">
                <a:latin typeface="+mn-lt"/>
                <a:ea typeface="Times New Roman" panose="02020603050405020304" pitchFamily="18" charset="0"/>
              </a:rPr>
              <a:t> và trả lời câu hỏi</a:t>
            </a:r>
            <a:endParaRPr lang="en-US" sz="1800" dirty="0">
              <a:effectLst/>
              <a:latin typeface="+mn-lt"/>
              <a:ea typeface="Calibri" panose="020F0502020204030204" pitchFamily="34" charset="0"/>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9042444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xEl>
                                              <p:pRg st="0" end="0"/>
                                            </p:txEl>
                                          </p:spTgt>
                                        </p:tgtEl>
                                        <p:attrNameLst>
                                          <p:attrName>style.visibility</p:attrName>
                                        </p:attrNameLst>
                                      </p:cBhvr>
                                      <p:to>
                                        <p:strVal val="visible"/>
                                      </p:to>
                                    </p:set>
                                    <p:animEffect transition="in" filter="wipe(left)">
                                      <p:cBhvr>
                                        <p:cTn id="32" dur="500"/>
                                        <p:tgtEl>
                                          <p:spTgt spid="4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5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xEl>
                                              <p:pRg st="2" end="2"/>
                                            </p:txEl>
                                          </p:spTgt>
                                        </p:tgtEl>
                                        <p:attrNameLst>
                                          <p:attrName>style.visibility</p:attrName>
                                        </p:attrNameLst>
                                      </p:cBhvr>
                                      <p:to>
                                        <p:strVal val="visible"/>
                                      </p:to>
                                    </p:set>
                                    <p:animEffect transition="in" filter="wipe(left)">
                                      <p:cBhvr>
                                        <p:cTn id="42" dur="500"/>
                                        <p:tgtEl>
                                          <p:spTgt spid="4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randombar(horizontal)">
                                      <p:cBhvr>
                                        <p:cTn id="47" dur="500"/>
                                        <p:tgtEl>
                                          <p:spTgt spid="48"/>
                                        </p:tgtEl>
                                      </p:cBhvr>
                                    </p:animEffect>
                                  </p:childTnLst>
                                </p:cTn>
                              </p:par>
                              <p:par>
                                <p:cTn id="48" presetID="14"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randombar(horizontal)">
                                      <p:cBhvr>
                                        <p:cTn id="50" dur="500"/>
                                        <p:tgtEl>
                                          <p:spTgt spid="4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randombar(horizontal)">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circle(in)">
                                      <p:cBhvr>
                                        <p:cTn id="5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2" grpId="0"/>
      <p:bldP spid="45" grpId="0" build="p"/>
      <p:bldP spid="48" grpId="0" animBg="1"/>
      <p:bldP spid="53"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2" name="Group 1">
            <a:extLst>
              <a:ext uri="{FF2B5EF4-FFF2-40B4-BE49-F238E27FC236}">
                <a16:creationId xmlns:a16="http://schemas.microsoft.com/office/drawing/2014/main" id="{AF3FE595-CAE4-4044-9748-289317FF46C1}"/>
              </a:ext>
            </a:extLst>
          </p:cNvPr>
          <p:cNvGrpSpPr/>
          <p:nvPr/>
        </p:nvGrpSpPr>
        <p:grpSpPr>
          <a:xfrm>
            <a:off x="126375" y="1000416"/>
            <a:ext cx="3945440" cy="3587215"/>
            <a:chOff x="126375" y="1000416"/>
            <a:chExt cx="3945440" cy="3587215"/>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chuyên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2: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xương</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3, 4: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khớp</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5, 6: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vân</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1</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gr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3" name="Freeform 11">
            <a:extLst>
              <a:ext uri="{FF2B5EF4-FFF2-40B4-BE49-F238E27FC236}">
                <a16:creationId xmlns:a16="http://schemas.microsoft.com/office/drawing/2014/main" id="{D50AB814-E256-4A4C-AE42-698C1A5BFBD9}"/>
              </a:ext>
            </a:extLst>
          </p:cNvPr>
          <p:cNvSpPr/>
          <p:nvPr/>
        </p:nvSpPr>
        <p:spPr>
          <a:xfrm>
            <a:off x="4436960" y="1555944"/>
            <a:ext cx="1188404" cy="96868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10">
            <a:extLst>
              <a:ext uri="{FF2B5EF4-FFF2-40B4-BE49-F238E27FC236}">
                <a16:creationId xmlns:a16="http://schemas.microsoft.com/office/drawing/2014/main" id="{AB507A38-541B-465F-B81A-87B604F73E63}"/>
              </a:ext>
            </a:extLst>
          </p:cNvPr>
          <p:cNvSpPr/>
          <p:nvPr/>
        </p:nvSpPr>
        <p:spPr>
          <a:xfrm>
            <a:off x="4495516" y="3080158"/>
            <a:ext cx="1024918" cy="1540610"/>
          </a:xfrm>
          <a:custGeom>
            <a:avLst/>
            <a:gdLst/>
            <a:ahLst/>
            <a:cxnLst/>
            <a:rect l="l" t="t" r="r" b="b"/>
            <a:pathLst>
              <a:path w="2381440" h="4114800">
                <a:moveTo>
                  <a:pt x="0" y="0"/>
                </a:moveTo>
                <a:lnTo>
                  <a:pt x="2381441" y="0"/>
                </a:lnTo>
                <a:lnTo>
                  <a:pt x="238144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2050" name="Picture 2" descr="Human Anatomy Poster featuring the photograph Full Body Human Skeleton With Muscles by Pixelchaos">
            <a:extLst>
              <a:ext uri="{FF2B5EF4-FFF2-40B4-BE49-F238E27FC236}">
                <a16:creationId xmlns:a16="http://schemas.microsoft.com/office/drawing/2014/main" id="{0EF17B78-5577-47F1-8AE8-8E1968D8ACD1}"/>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0509" y="1106930"/>
            <a:ext cx="3153491" cy="375020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4">
            <a:extLst>
              <a:ext uri="{FF2B5EF4-FFF2-40B4-BE49-F238E27FC236}">
                <a16:creationId xmlns:a16="http://schemas.microsoft.com/office/drawing/2014/main" id="{187E7309-CB2B-416D-8649-EE84537A3750}"/>
              </a:ext>
            </a:extLst>
          </p:cNvPr>
          <p:cNvSpPr/>
          <p:nvPr/>
        </p:nvSpPr>
        <p:spPr>
          <a:xfrm>
            <a:off x="5668282" y="2448396"/>
            <a:ext cx="891936" cy="79776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23595041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par>
                                <p:cTn id="12" presetID="6"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par>
                                <p:cTn id="15" presetID="6"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500"/>
                                        <p:tgtEl>
                                          <p:spTgt spid="26"/>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High School - 9th Grade Human Body. Digestive System by Slidesgo">
  <a:themeElements>
    <a:clrScheme name="Simple Light">
      <a:dk1>
        <a:srgbClr val="000000"/>
      </a:dk1>
      <a:lt1>
        <a:srgbClr val="F3DFBF"/>
      </a:lt1>
      <a:dk2>
        <a:srgbClr val="F59BBE"/>
      </a:dk2>
      <a:lt2>
        <a:srgbClr val="4FC1D8"/>
      </a:lt2>
      <a:accent1>
        <a:srgbClr val="FFCC08"/>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1299</TotalTime>
  <Words>3508</Words>
  <Application>Microsoft Office PowerPoint</Application>
  <PresentationFormat>On-screen Show (16:9)</PresentationFormat>
  <Paragraphs>371</Paragraphs>
  <Slides>61</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61</vt:i4>
      </vt:variant>
    </vt:vector>
  </HeadingPairs>
  <TitlesOfParts>
    <vt:vector size="73" baseType="lpstr">
      <vt:lpstr>Anaheim</vt:lpstr>
      <vt:lpstr>PT Sans</vt:lpstr>
      <vt:lpstr>Arial</vt:lpstr>
      <vt:lpstr>Nunito</vt:lpstr>
      <vt:lpstr>Times New Roman</vt:lpstr>
      <vt:lpstr>Changa One</vt:lpstr>
      <vt:lpstr>Bebas Neue</vt:lpstr>
      <vt:lpstr>Calibri</vt:lpstr>
      <vt:lpstr>Wingdings</vt:lpstr>
      <vt:lpstr>Noto Sans Symbols</vt:lpstr>
      <vt:lpstr>Science Subject for High School - 9th Grade Human Body. Digestive System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ADMIN</cp:lastModifiedBy>
  <cp:revision>17</cp:revision>
  <dcterms:modified xsi:type="dcterms:W3CDTF">2025-01-15T09:38:54Z</dcterms:modified>
</cp:coreProperties>
</file>