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68" d="100"/>
          <a:sy n="68" d="100"/>
        </p:scale>
        <p:origin x="11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BF29BB-0664-4E4B-87BF-CB7BB1D7D080}" type="datetimeFigureOut">
              <a:rPr lang="vi-VN" smtClean="0"/>
              <a:t>15/01/2025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B251921-0A2E-4A82-B11E-153F9BBDF000}" type="slidenum">
              <a:rPr lang="vi-VN" smtClean="0"/>
              <a:t>‹#›</a:t>
            </a:fld>
            <a:endParaRPr lang="vi-VN"/>
          </a:p>
        </p:txBody>
      </p:sp>
    </p:spTree>
    <p:extLst>
      <p:ext uri="{BB962C8B-B14F-4D97-AF65-F5344CB8AC3E}">
        <p14:creationId xmlns:p14="http://schemas.microsoft.com/office/powerpoint/2010/main" val="213047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BF29BB-0664-4E4B-87BF-CB7BB1D7D080}" type="datetimeFigureOut">
              <a:rPr lang="vi-VN" smtClean="0"/>
              <a:t>15/01/2025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B251921-0A2E-4A82-B11E-153F9BBDF000}" type="slidenum">
              <a:rPr lang="vi-VN" smtClean="0"/>
              <a:t>‹#›</a:t>
            </a:fld>
            <a:endParaRPr lang="vi-VN"/>
          </a:p>
        </p:txBody>
      </p:sp>
    </p:spTree>
    <p:extLst>
      <p:ext uri="{BB962C8B-B14F-4D97-AF65-F5344CB8AC3E}">
        <p14:creationId xmlns:p14="http://schemas.microsoft.com/office/powerpoint/2010/main" val="2452068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BF29BB-0664-4E4B-87BF-CB7BB1D7D080}" type="datetimeFigureOut">
              <a:rPr lang="vi-VN" smtClean="0"/>
              <a:t>15/01/2025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B251921-0A2E-4A82-B11E-153F9BBDF000}" type="slidenum">
              <a:rPr lang="vi-VN" smtClean="0"/>
              <a:t>‹#›</a:t>
            </a:fld>
            <a:endParaRPr lang="vi-VN"/>
          </a:p>
        </p:txBody>
      </p:sp>
    </p:spTree>
    <p:extLst>
      <p:ext uri="{BB962C8B-B14F-4D97-AF65-F5344CB8AC3E}">
        <p14:creationId xmlns:p14="http://schemas.microsoft.com/office/powerpoint/2010/main" val="3955335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BF29BB-0664-4E4B-87BF-CB7BB1D7D080}" type="datetimeFigureOut">
              <a:rPr lang="vi-VN" smtClean="0"/>
              <a:t>15/01/2025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B251921-0A2E-4A82-B11E-153F9BBDF000}" type="slidenum">
              <a:rPr lang="vi-VN" smtClean="0"/>
              <a:t>‹#›</a:t>
            </a:fld>
            <a:endParaRPr lang="vi-VN"/>
          </a:p>
        </p:txBody>
      </p:sp>
    </p:spTree>
    <p:extLst>
      <p:ext uri="{BB962C8B-B14F-4D97-AF65-F5344CB8AC3E}">
        <p14:creationId xmlns:p14="http://schemas.microsoft.com/office/powerpoint/2010/main" val="305758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BF29BB-0664-4E4B-87BF-CB7BB1D7D080}" type="datetimeFigureOut">
              <a:rPr lang="vi-VN" smtClean="0"/>
              <a:t>15/01/2025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B251921-0A2E-4A82-B11E-153F9BBDF000}" type="slidenum">
              <a:rPr lang="vi-VN" smtClean="0"/>
              <a:t>‹#›</a:t>
            </a:fld>
            <a:endParaRPr lang="vi-VN"/>
          </a:p>
        </p:txBody>
      </p:sp>
    </p:spTree>
    <p:extLst>
      <p:ext uri="{BB962C8B-B14F-4D97-AF65-F5344CB8AC3E}">
        <p14:creationId xmlns:p14="http://schemas.microsoft.com/office/powerpoint/2010/main" val="3744435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BF29BB-0664-4E4B-87BF-CB7BB1D7D080}" type="datetimeFigureOut">
              <a:rPr lang="vi-VN" smtClean="0"/>
              <a:t>15/01/2025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B251921-0A2E-4A82-B11E-153F9BBDF000}" type="slidenum">
              <a:rPr lang="vi-VN" smtClean="0"/>
              <a:t>‹#›</a:t>
            </a:fld>
            <a:endParaRPr lang="vi-VN"/>
          </a:p>
        </p:txBody>
      </p:sp>
    </p:spTree>
    <p:extLst>
      <p:ext uri="{BB962C8B-B14F-4D97-AF65-F5344CB8AC3E}">
        <p14:creationId xmlns:p14="http://schemas.microsoft.com/office/powerpoint/2010/main" val="93160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BF29BB-0664-4E4B-87BF-CB7BB1D7D080}" type="datetimeFigureOut">
              <a:rPr lang="vi-VN" smtClean="0"/>
              <a:t>15/01/2025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B251921-0A2E-4A82-B11E-153F9BBDF000}" type="slidenum">
              <a:rPr lang="vi-VN" smtClean="0"/>
              <a:t>‹#›</a:t>
            </a:fld>
            <a:endParaRPr lang="vi-VN"/>
          </a:p>
        </p:txBody>
      </p:sp>
    </p:spTree>
    <p:extLst>
      <p:ext uri="{BB962C8B-B14F-4D97-AF65-F5344CB8AC3E}">
        <p14:creationId xmlns:p14="http://schemas.microsoft.com/office/powerpoint/2010/main" val="1562086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BF29BB-0664-4E4B-87BF-CB7BB1D7D080}" type="datetimeFigureOut">
              <a:rPr lang="vi-VN" smtClean="0"/>
              <a:t>15/01/2025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B251921-0A2E-4A82-B11E-153F9BBDF000}" type="slidenum">
              <a:rPr lang="vi-VN" smtClean="0"/>
              <a:t>‹#›</a:t>
            </a:fld>
            <a:endParaRPr lang="vi-VN"/>
          </a:p>
        </p:txBody>
      </p:sp>
    </p:spTree>
    <p:extLst>
      <p:ext uri="{BB962C8B-B14F-4D97-AF65-F5344CB8AC3E}">
        <p14:creationId xmlns:p14="http://schemas.microsoft.com/office/powerpoint/2010/main" val="77435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F29BB-0664-4E4B-87BF-CB7BB1D7D080}" type="datetimeFigureOut">
              <a:rPr lang="vi-VN" smtClean="0"/>
              <a:t>15/01/2025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B251921-0A2E-4A82-B11E-153F9BBDF000}" type="slidenum">
              <a:rPr lang="vi-VN" smtClean="0"/>
              <a:t>‹#›</a:t>
            </a:fld>
            <a:endParaRPr lang="vi-VN"/>
          </a:p>
        </p:txBody>
      </p:sp>
    </p:spTree>
    <p:extLst>
      <p:ext uri="{BB962C8B-B14F-4D97-AF65-F5344CB8AC3E}">
        <p14:creationId xmlns:p14="http://schemas.microsoft.com/office/powerpoint/2010/main" val="2207038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BF29BB-0664-4E4B-87BF-CB7BB1D7D080}" type="datetimeFigureOut">
              <a:rPr lang="vi-VN" smtClean="0"/>
              <a:t>15/01/2025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B251921-0A2E-4A82-B11E-153F9BBDF000}" type="slidenum">
              <a:rPr lang="vi-VN" smtClean="0"/>
              <a:t>‹#›</a:t>
            </a:fld>
            <a:endParaRPr lang="vi-VN"/>
          </a:p>
        </p:txBody>
      </p:sp>
    </p:spTree>
    <p:extLst>
      <p:ext uri="{BB962C8B-B14F-4D97-AF65-F5344CB8AC3E}">
        <p14:creationId xmlns:p14="http://schemas.microsoft.com/office/powerpoint/2010/main" val="238930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BF29BB-0664-4E4B-87BF-CB7BB1D7D080}" type="datetimeFigureOut">
              <a:rPr lang="vi-VN" smtClean="0"/>
              <a:t>15/01/2025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B251921-0A2E-4A82-B11E-153F9BBDF000}" type="slidenum">
              <a:rPr lang="vi-VN" smtClean="0"/>
              <a:t>‹#›</a:t>
            </a:fld>
            <a:endParaRPr lang="vi-VN"/>
          </a:p>
        </p:txBody>
      </p:sp>
    </p:spTree>
    <p:extLst>
      <p:ext uri="{BB962C8B-B14F-4D97-AF65-F5344CB8AC3E}">
        <p14:creationId xmlns:p14="http://schemas.microsoft.com/office/powerpoint/2010/main" val="317827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F29BB-0664-4E4B-87BF-CB7BB1D7D080}" type="datetimeFigureOut">
              <a:rPr lang="vi-VN" smtClean="0"/>
              <a:t>15/01/2025</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51921-0A2E-4A82-B11E-153F9BBDF000}" type="slidenum">
              <a:rPr lang="vi-VN" smtClean="0"/>
              <a:t>‹#›</a:t>
            </a:fld>
            <a:endParaRPr lang="vi-VN"/>
          </a:p>
        </p:txBody>
      </p:sp>
    </p:spTree>
    <p:extLst>
      <p:ext uri="{BB962C8B-B14F-4D97-AF65-F5344CB8AC3E}">
        <p14:creationId xmlns:p14="http://schemas.microsoft.com/office/powerpoint/2010/main" val="4131001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9B6735-AB15-C47A-C50E-FF47059430A6}"/>
              </a:ext>
            </a:extLst>
          </p:cNvPr>
          <p:cNvPicPr>
            <a:picLocks noChangeAspect="1"/>
          </p:cNvPicPr>
          <p:nvPr/>
        </p:nvPicPr>
        <p:blipFill>
          <a:blip r:embed="rId2"/>
          <a:stretch>
            <a:fillRect/>
          </a:stretch>
        </p:blipFill>
        <p:spPr>
          <a:xfrm>
            <a:off x="155342" y="1685970"/>
            <a:ext cx="4201190" cy="3486060"/>
          </a:xfrm>
          <a:prstGeom prst="rect">
            <a:avLst/>
          </a:prstGeom>
        </p:spPr>
      </p:pic>
      <p:sp>
        <p:nvSpPr>
          <p:cNvPr id="7" name="TextBox 6">
            <a:extLst>
              <a:ext uri="{FF2B5EF4-FFF2-40B4-BE49-F238E27FC236}">
                <a16:creationId xmlns:a16="http://schemas.microsoft.com/office/drawing/2014/main" id="{F49375A6-B972-8815-F59E-1D2271FDB4FE}"/>
              </a:ext>
            </a:extLst>
          </p:cNvPr>
          <p:cNvSpPr txBox="1"/>
          <p:nvPr/>
        </p:nvSpPr>
        <p:spPr>
          <a:xfrm>
            <a:off x="3203787" y="2890391"/>
            <a:ext cx="6211145" cy="1077218"/>
          </a:xfrm>
          <a:prstGeom prst="rect">
            <a:avLst/>
          </a:prstGeom>
          <a:noFill/>
        </p:spPr>
        <p:txBody>
          <a:bodyPr wrap="square" rtlCol="0">
            <a:spAutoFit/>
          </a:bodyPr>
          <a:lstStyle/>
          <a:p>
            <a:pPr algn="ctr"/>
            <a:r>
              <a:rPr lang="en-US" sz="3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35 .</a:t>
            </a:r>
          </a:p>
          <a:p>
            <a:pPr algn="ctr"/>
            <a:r>
              <a:rPr lang="en-US" sz="3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 NỘI TIẾT Ở NGƯỜI</a:t>
            </a:r>
            <a:endParaRPr lang="vi-VN" sz="3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256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31B2FE-E031-E252-8EFB-97E3699FBA9C}"/>
              </a:ext>
            </a:extLst>
          </p:cNvPr>
          <p:cNvSpPr txBox="1"/>
          <p:nvPr/>
        </p:nvSpPr>
        <p:spPr>
          <a:xfrm>
            <a:off x="1398463" y="69272"/>
            <a:ext cx="621114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35 .HỆ NỘI TIẾT Ở NGƯỜI</a:t>
            </a:r>
            <a:endParaRPr kumimoji="0" lang="vi-VN"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1700189F-2E60-EA29-253A-52177CD6B48D}"/>
              </a:ext>
            </a:extLst>
          </p:cNvPr>
          <p:cNvSpPr txBox="1"/>
          <p:nvPr/>
        </p:nvSpPr>
        <p:spPr>
          <a:xfrm>
            <a:off x="186266" y="544202"/>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Open Sans" panose="020B0606030504020204" pitchFamily="34" charset="0"/>
                <a:ea typeface="+mn-ea"/>
                <a:cs typeface="+mn-cs"/>
              </a:rPr>
              <a:t>I. Các tuyến nội tiết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CAEC0FC7-A175-578A-D95B-EE0137E1540D}"/>
              </a:ext>
            </a:extLst>
          </p:cNvPr>
          <p:cNvSpPr txBox="1"/>
          <p:nvPr/>
        </p:nvSpPr>
        <p:spPr>
          <a:xfrm>
            <a:off x="186266" y="944312"/>
            <a:ext cx="4572000" cy="374461"/>
          </a:xfrm>
          <a:prstGeom prst="rect">
            <a:avLst/>
          </a:prstGeom>
          <a:noFill/>
        </p:spPr>
        <p:txBody>
          <a:bodyPr wrap="square">
            <a:spAutoFit/>
          </a:bodyPr>
          <a:lstStyle/>
          <a:p>
            <a:pPr marL="0" marR="0" lvl="0" indent="0" algn="l" defTabSz="457200" rtl="0" eaLnBrk="1" fontAlgn="auto" latinLnBrk="0" hangingPunct="1">
              <a:lnSpc>
                <a:spcPts val="216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Open Sans" panose="020B0606030504020204" pitchFamily="34" charset="0"/>
                <a:ea typeface="Times New Roman" panose="02020603050405020304" pitchFamily="18" charset="0"/>
                <a:cs typeface="+mn-cs"/>
              </a:rPr>
              <a:t>II. Một số bệnh về tuyến nội tiết</a:t>
            </a:r>
            <a:endPar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TextBox 7">
            <a:extLst>
              <a:ext uri="{FF2B5EF4-FFF2-40B4-BE49-F238E27FC236}">
                <a16:creationId xmlns:a16="http://schemas.microsoft.com/office/drawing/2014/main" id="{689667D0-D8CA-1ECE-7C8C-A70EBF307847}"/>
              </a:ext>
            </a:extLst>
          </p:cNvPr>
          <p:cNvSpPr txBox="1"/>
          <p:nvPr/>
        </p:nvSpPr>
        <p:spPr>
          <a:xfrm>
            <a:off x="4385734" y="1318773"/>
            <a:ext cx="4572000" cy="5078313"/>
          </a:xfrm>
          <a:prstGeom prst="rect">
            <a:avLst/>
          </a:prstGeom>
          <a:noFill/>
        </p:spPr>
        <p:txBody>
          <a:bodyPr wrap="square">
            <a:spAutoFit/>
          </a:bodyPr>
          <a:lstStyle/>
          <a:p>
            <a:pPr algn="just"/>
            <a:r>
              <a:rPr lang="vi-VN" b="1" i="1" dirty="0">
                <a:solidFill>
                  <a:srgbClr val="FF0000"/>
                </a:solidFill>
                <a:effectLst/>
                <a:latin typeface="Open Sans" panose="020B0606030504020204" pitchFamily="34" charset="0"/>
              </a:rPr>
              <a:t>Đề xuất một số biện pháp phòng chống bệnh đái tháo đường.</a:t>
            </a:r>
          </a:p>
          <a:p>
            <a:pPr algn="just"/>
            <a:r>
              <a:rPr lang="vi-VN" b="1" i="0" dirty="0">
                <a:solidFill>
                  <a:srgbClr val="008000"/>
                </a:solidFill>
                <a:effectLst/>
                <a:latin typeface="Open Sans" panose="020B0606030504020204" pitchFamily="34" charset="0"/>
              </a:rPr>
              <a:t>Trả lời:</a:t>
            </a:r>
            <a:endParaRPr lang="vi-VN" b="0" i="0" dirty="0">
              <a:solidFill>
                <a:srgbClr val="000000"/>
              </a:solidFill>
              <a:effectLst/>
              <a:latin typeface="Open Sans" panose="020B0606030504020204" pitchFamily="34" charset="0"/>
            </a:endParaRPr>
          </a:p>
          <a:p>
            <a:pPr algn="just"/>
            <a:r>
              <a:rPr lang="vi-VN" b="1" i="0" dirty="0">
                <a:solidFill>
                  <a:srgbClr val="FF0000"/>
                </a:solidFill>
                <a:effectLst/>
                <a:latin typeface="Open Sans" panose="020B0606030504020204" pitchFamily="34" charset="0"/>
              </a:rPr>
              <a:t>Một số biện pháp phòng chống bệnh đái tháo đường:</a:t>
            </a:r>
          </a:p>
          <a:p>
            <a:pPr algn="just"/>
            <a:r>
              <a:rPr lang="vi-VN" b="1" i="0" dirty="0">
                <a:solidFill>
                  <a:srgbClr val="7030A0"/>
                </a:solidFill>
                <a:effectLst/>
                <a:latin typeface="Open Sans" panose="020B0606030504020204" pitchFamily="34" charset="0"/>
              </a:rPr>
              <a:t>- Cần có chế độ dinh dưỡng phù hợp: hạn chế chất bột đường, chất béo; tăng cường ăn các loại rau quả tốt cho sức khỏe;…</a:t>
            </a:r>
          </a:p>
          <a:p>
            <a:pPr algn="just"/>
            <a:r>
              <a:rPr lang="vi-VN" b="1" i="0" dirty="0">
                <a:solidFill>
                  <a:srgbClr val="002060"/>
                </a:solidFill>
                <a:effectLst/>
                <a:latin typeface="Open Sans" panose="020B0606030504020204" pitchFamily="34" charset="0"/>
              </a:rPr>
              <a:t>- Luyện tập thể dục thể thao thường xuyên.</a:t>
            </a:r>
          </a:p>
          <a:p>
            <a:pPr algn="just"/>
            <a:r>
              <a:rPr lang="vi-VN" b="1" i="0" dirty="0">
                <a:solidFill>
                  <a:srgbClr val="00B050"/>
                </a:solidFill>
                <a:effectLst/>
                <a:latin typeface="Open Sans" panose="020B0606030504020204" pitchFamily="34" charset="0"/>
              </a:rPr>
              <a:t>- Kiểm soát cân nặng của cơ thể, tránh tình trạng thừa cân, béo phì.</a:t>
            </a:r>
          </a:p>
          <a:p>
            <a:pPr algn="just"/>
            <a:r>
              <a:rPr lang="vi-VN" b="1" i="0" dirty="0">
                <a:solidFill>
                  <a:schemeClr val="accent2">
                    <a:lumMod val="75000"/>
                  </a:schemeClr>
                </a:solidFill>
                <a:effectLst/>
                <a:latin typeface="Open Sans" panose="020B0606030504020204" pitchFamily="34" charset="0"/>
              </a:rPr>
              <a:t>- Không hoặc hạn chế tối đa việc sử dụng các loại chất kích thích như thuốc lá, rượu bia,…</a:t>
            </a:r>
          </a:p>
          <a:p>
            <a:pPr algn="just"/>
            <a:r>
              <a:rPr lang="vi-VN" b="1" i="1" dirty="0">
                <a:solidFill>
                  <a:schemeClr val="accent2">
                    <a:lumMod val="50000"/>
                  </a:schemeClr>
                </a:solidFill>
                <a:effectLst/>
                <a:latin typeface="Open Sans" panose="020B0606030504020204" pitchFamily="34" charset="0"/>
              </a:rPr>
              <a:t>- Thường xuyên kiểm tra lượng đường máu.</a:t>
            </a:r>
          </a:p>
        </p:txBody>
      </p:sp>
      <p:pic>
        <p:nvPicPr>
          <p:cNvPr id="1026" name="Picture 2">
            <a:extLst>
              <a:ext uri="{FF2B5EF4-FFF2-40B4-BE49-F238E27FC236}">
                <a16:creationId xmlns:a16="http://schemas.microsoft.com/office/drawing/2014/main" id="{4A6D184C-2005-8019-6258-02B6385CD6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66" y="1419242"/>
            <a:ext cx="4199468" cy="40943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D8DA11F-B267-7AAF-1D02-9906F3B30305}"/>
              </a:ext>
            </a:extLst>
          </p:cNvPr>
          <p:cNvSpPr txBox="1"/>
          <p:nvPr/>
        </p:nvSpPr>
        <p:spPr>
          <a:xfrm>
            <a:off x="772058" y="5614047"/>
            <a:ext cx="2582758" cy="646331"/>
          </a:xfrm>
          <a:prstGeom prst="rect">
            <a:avLst/>
          </a:prstGeom>
          <a:noFill/>
        </p:spPr>
        <p:txBody>
          <a:bodyPr wrap="none" rtlCol="0">
            <a:spAutoFit/>
          </a:bodyPr>
          <a:lstStyle/>
          <a:p>
            <a:pPr algn="ctr"/>
            <a:r>
              <a:rPr lang="vi-VN" b="1" i="1" dirty="0">
                <a:solidFill>
                  <a:srgbClr val="FF0000"/>
                </a:solidFill>
              </a:rPr>
              <a:t>Bệnh đái tháo đường </a:t>
            </a:r>
          </a:p>
          <a:p>
            <a:pPr algn="ctr"/>
            <a:r>
              <a:rPr lang="vi-VN" b="1" i="1" dirty="0">
                <a:solidFill>
                  <a:srgbClr val="FF0000"/>
                </a:solidFill>
              </a:rPr>
              <a:t>và các biến chứng</a:t>
            </a:r>
          </a:p>
        </p:txBody>
      </p:sp>
    </p:spTree>
    <p:extLst>
      <p:ext uri="{BB962C8B-B14F-4D97-AF65-F5344CB8AC3E}">
        <p14:creationId xmlns:p14="http://schemas.microsoft.com/office/powerpoint/2010/main" val="314855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arn(inVertical)">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arn(inVertic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barn(inVertical)">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barn(inVertical)">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barn(inVertical)">
                                      <p:cBhvr>
                                        <p:cTn id="3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31B2FE-E031-E252-8EFB-97E3699FBA9C}"/>
              </a:ext>
            </a:extLst>
          </p:cNvPr>
          <p:cNvSpPr txBox="1"/>
          <p:nvPr/>
        </p:nvSpPr>
        <p:spPr>
          <a:xfrm>
            <a:off x="1398463" y="69272"/>
            <a:ext cx="621114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35 .HỆ NỘI TIẾT Ở NGƯỜI</a:t>
            </a:r>
            <a:endParaRPr kumimoji="0" lang="vi-VN"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1700189F-2E60-EA29-253A-52177CD6B48D}"/>
              </a:ext>
            </a:extLst>
          </p:cNvPr>
          <p:cNvSpPr txBox="1"/>
          <p:nvPr/>
        </p:nvSpPr>
        <p:spPr>
          <a:xfrm>
            <a:off x="186266" y="544202"/>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Open Sans" panose="020B0606030504020204" pitchFamily="34" charset="0"/>
                <a:ea typeface="+mn-ea"/>
                <a:cs typeface="+mn-cs"/>
              </a:rPr>
              <a:t>I. Các tuyến nội tiết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CAEC0FC7-A175-578A-D95B-EE0137E1540D}"/>
              </a:ext>
            </a:extLst>
          </p:cNvPr>
          <p:cNvSpPr txBox="1"/>
          <p:nvPr/>
        </p:nvSpPr>
        <p:spPr>
          <a:xfrm>
            <a:off x="186266" y="944312"/>
            <a:ext cx="4572000" cy="374461"/>
          </a:xfrm>
          <a:prstGeom prst="rect">
            <a:avLst/>
          </a:prstGeom>
          <a:noFill/>
        </p:spPr>
        <p:txBody>
          <a:bodyPr wrap="square">
            <a:spAutoFit/>
          </a:bodyPr>
          <a:lstStyle/>
          <a:p>
            <a:pPr marL="0" marR="0" lvl="0" indent="0" algn="l" defTabSz="457200" rtl="0" eaLnBrk="1" fontAlgn="auto" latinLnBrk="0" hangingPunct="1">
              <a:lnSpc>
                <a:spcPts val="216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Open Sans" panose="020B0606030504020204" pitchFamily="34" charset="0"/>
                <a:ea typeface="Times New Roman" panose="02020603050405020304" pitchFamily="18" charset="0"/>
                <a:cs typeface="+mn-cs"/>
              </a:rPr>
              <a:t>II. Một số bệnh về tuyến nội tiết</a:t>
            </a:r>
            <a:endPar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2" name="Picture 1" descr="Căn bệnh bướu cổ và những điều bạn cần biết">
            <a:extLst>
              <a:ext uri="{FF2B5EF4-FFF2-40B4-BE49-F238E27FC236}">
                <a16:creationId xmlns:a16="http://schemas.microsoft.com/office/drawing/2014/main" id="{9976B541-D4EC-A13F-CD36-E36B5448AD1F}"/>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333" t="3349" r="1575" b="1847"/>
          <a:stretch/>
        </p:blipFill>
        <p:spPr bwMode="auto">
          <a:xfrm>
            <a:off x="78489" y="1344422"/>
            <a:ext cx="2785213" cy="2469122"/>
          </a:xfrm>
          <a:prstGeom prst="rect">
            <a:avLst/>
          </a:prstGeom>
          <a:noFill/>
          <a:ln>
            <a:noFill/>
          </a:ln>
          <a:extLst>
            <a:ext uri="{53640926-AAD7-44D8-BBD7-CCE9431645EC}">
              <a14:shadowObscured xmlns:a14="http://schemas.microsoft.com/office/drawing/2010/main"/>
            </a:ext>
          </a:extLst>
        </p:spPr>
      </p:pic>
      <p:pic>
        <p:nvPicPr>
          <p:cNvPr id="6" name="Picture 2">
            <a:extLst>
              <a:ext uri="{FF2B5EF4-FFF2-40B4-BE49-F238E27FC236}">
                <a16:creationId xmlns:a16="http://schemas.microsoft.com/office/drawing/2014/main" id="{D0F13FB1-7400-EFFE-8145-AE137FC74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6" y="3839193"/>
            <a:ext cx="2677436" cy="23450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DA4B6FE-5287-2B04-325F-0A0761DC8460}"/>
              </a:ext>
            </a:extLst>
          </p:cNvPr>
          <p:cNvSpPr txBox="1"/>
          <p:nvPr/>
        </p:nvSpPr>
        <p:spPr>
          <a:xfrm>
            <a:off x="3425775" y="1492327"/>
            <a:ext cx="5531959" cy="4893647"/>
          </a:xfrm>
          <a:prstGeom prst="rect">
            <a:avLst/>
          </a:prstGeom>
          <a:noFill/>
        </p:spPr>
        <p:txBody>
          <a:bodyPr wrap="square">
            <a:spAutoFit/>
          </a:bodyPr>
          <a:lstStyle/>
          <a:p>
            <a:r>
              <a:rPr lang="vi-VN" sz="2400" b="1" i="1" dirty="0">
                <a:solidFill>
                  <a:srgbClr val="FF0000"/>
                </a:solidFill>
                <a:effectLst/>
                <a:latin typeface="Open Sans" panose="020B0606030504020204" pitchFamily="34" charset="0"/>
                <a:ea typeface="Times New Roman" panose="02020603050405020304" pitchFamily="18" charset="0"/>
              </a:rPr>
              <a:t>1 . Bệnh về tuyến nội tiết thường gặp</a:t>
            </a:r>
          </a:p>
          <a:p>
            <a:r>
              <a:rPr lang="vi-VN" sz="2400" dirty="0">
                <a:solidFill>
                  <a:srgbClr val="7030A0"/>
                </a:solidFill>
                <a:effectLst/>
                <a:latin typeface="Open Sans" panose="020B0606030504020204" pitchFamily="34" charset="0"/>
                <a:ea typeface="Times New Roman" panose="02020603050405020304" pitchFamily="18" charset="0"/>
              </a:rPr>
              <a:t>- Đái tháo đường, bướu cổ, lùn hoặc khổng lồ chất, hội chứng Cushing, vô sinh ... </a:t>
            </a:r>
            <a:endParaRPr lang="vi-VN" sz="2400" dirty="0">
              <a:solidFill>
                <a:srgbClr val="7030A0"/>
              </a:solidFill>
              <a:effectLst/>
              <a:latin typeface="Times New Roman" panose="02020603050405020304" pitchFamily="18" charset="0"/>
              <a:ea typeface="Times New Roman" panose="02020603050405020304" pitchFamily="18" charset="0"/>
            </a:endParaRPr>
          </a:p>
          <a:p>
            <a:endParaRPr lang="vi-VN" sz="2400" b="1" i="1" dirty="0">
              <a:solidFill>
                <a:srgbClr val="FF0000"/>
              </a:solidFill>
              <a:latin typeface="Open Sans" panose="020B0606030504020204" pitchFamily="34" charset="0"/>
              <a:ea typeface="Times New Roman" panose="02020603050405020304" pitchFamily="18" charset="0"/>
            </a:endParaRPr>
          </a:p>
          <a:p>
            <a:r>
              <a:rPr lang="vi-VN" sz="2400" b="1" i="1" dirty="0">
                <a:solidFill>
                  <a:srgbClr val="FF0000"/>
                </a:solidFill>
                <a:latin typeface="Open Sans" panose="020B0606030504020204" pitchFamily="34" charset="0"/>
                <a:ea typeface="Times New Roman" panose="02020603050405020304" pitchFamily="18" charset="0"/>
              </a:rPr>
              <a:t>2 . Cách phòng bệnh</a:t>
            </a:r>
          </a:p>
          <a:p>
            <a:r>
              <a:rPr lang="vi-VN" sz="2400" dirty="0">
                <a:solidFill>
                  <a:srgbClr val="212529"/>
                </a:solidFill>
                <a:effectLst/>
                <a:latin typeface="Open Sans" panose="020B0606030504020204" pitchFamily="34" charset="0"/>
                <a:ea typeface="Times New Roman" panose="02020603050405020304" pitchFamily="18" charset="0"/>
              </a:rPr>
              <a:t> </a:t>
            </a:r>
            <a:r>
              <a:rPr lang="vi-VN" sz="2400" dirty="0">
                <a:solidFill>
                  <a:srgbClr val="7030A0"/>
                </a:solidFill>
                <a:effectLst/>
                <a:latin typeface="Open Sans" panose="020B0606030504020204" pitchFamily="34" charset="0"/>
                <a:ea typeface="Times New Roman" panose="02020603050405020304" pitchFamily="18" charset="0"/>
              </a:rPr>
              <a:t>- Cần có chế độ dinh dưỡng phù hợp , lối sống lành mạnh, sử dụng đủ iodine, hạn chế chất béo, tập thể dục, đảm bảo giấc ngủ, không sử dụng chất kích thích, không tự ý dùng thuốc, kiểm tra sức khoẻ thường xuyên.</a:t>
            </a:r>
            <a:endParaRPr lang="vi-VN" sz="24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616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arn(inVertical)">
                                      <p:cBhvr>
                                        <p:cTn id="1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31B2FE-E031-E252-8EFB-97E3699FBA9C}"/>
              </a:ext>
            </a:extLst>
          </p:cNvPr>
          <p:cNvSpPr txBox="1"/>
          <p:nvPr/>
        </p:nvSpPr>
        <p:spPr>
          <a:xfrm>
            <a:off x="1398463" y="69272"/>
            <a:ext cx="621114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35 .HỆ NỘI TIẾT Ở NGƯỜI</a:t>
            </a:r>
            <a:endParaRPr kumimoji="0" lang="vi-VN"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1700189F-2E60-EA29-253A-52177CD6B48D}"/>
              </a:ext>
            </a:extLst>
          </p:cNvPr>
          <p:cNvSpPr txBox="1"/>
          <p:nvPr/>
        </p:nvSpPr>
        <p:spPr>
          <a:xfrm>
            <a:off x="186266" y="544202"/>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Open Sans" panose="020B0606030504020204" pitchFamily="34" charset="0"/>
                <a:ea typeface="+mn-ea"/>
                <a:cs typeface="+mn-cs"/>
              </a:rPr>
              <a:t>I. Các tuyến nội tiết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CAEC0FC7-A175-578A-D95B-EE0137E1540D}"/>
              </a:ext>
            </a:extLst>
          </p:cNvPr>
          <p:cNvSpPr txBox="1"/>
          <p:nvPr/>
        </p:nvSpPr>
        <p:spPr>
          <a:xfrm>
            <a:off x="186266" y="944312"/>
            <a:ext cx="4572000" cy="374461"/>
          </a:xfrm>
          <a:prstGeom prst="rect">
            <a:avLst/>
          </a:prstGeom>
          <a:noFill/>
        </p:spPr>
        <p:txBody>
          <a:bodyPr wrap="square">
            <a:spAutoFit/>
          </a:bodyPr>
          <a:lstStyle/>
          <a:p>
            <a:pPr marL="0" marR="0" lvl="0" indent="0" algn="l" defTabSz="457200" rtl="0" eaLnBrk="1" fontAlgn="auto" latinLnBrk="0" hangingPunct="1">
              <a:lnSpc>
                <a:spcPts val="216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Open Sans" panose="020B0606030504020204" pitchFamily="34" charset="0"/>
                <a:ea typeface="Times New Roman" panose="02020603050405020304" pitchFamily="18" charset="0"/>
                <a:cs typeface="+mn-cs"/>
              </a:rPr>
              <a:t>II. Một số bệnh về tuyến nội tiết</a:t>
            </a:r>
            <a:endPar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8" name="Picture 2" descr="Quan sát hình 35.2 và nêu vị trí chức năng của các tuyến nội tiết trong cơ thể">
            <a:extLst>
              <a:ext uri="{FF2B5EF4-FFF2-40B4-BE49-F238E27FC236}">
                <a16:creationId xmlns:a16="http://schemas.microsoft.com/office/drawing/2014/main" id="{70A10913-0077-4524-027F-45FBA4442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84" y="1419242"/>
            <a:ext cx="2944469" cy="5286358"/>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104E3C73-900F-BAF5-D779-BB3BFF0A9EAC}"/>
              </a:ext>
            </a:extLst>
          </p:cNvPr>
          <p:cNvSpPr/>
          <p:nvPr/>
        </p:nvSpPr>
        <p:spPr>
          <a:xfrm>
            <a:off x="3437859" y="4994626"/>
            <a:ext cx="404038" cy="3744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id="{1ED4AF0D-B339-2413-81F9-FDB0E2FE3E62}"/>
              </a:ext>
            </a:extLst>
          </p:cNvPr>
          <p:cNvSpPr/>
          <p:nvPr/>
        </p:nvSpPr>
        <p:spPr>
          <a:xfrm>
            <a:off x="3437859" y="3491891"/>
            <a:ext cx="404038" cy="3744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D24C59A2-4237-77E2-414B-26AC715B46A8}"/>
              </a:ext>
            </a:extLst>
          </p:cNvPr>
          <p:cNvSpPr txBox="1"/>
          <p:nvPr/>
        </p:nvSpPr>
        <p:spPr>
          <a:xfrm>
            <a:off x="3099767" y="1431336"/>
            <a:ext cx="5935763" cy="5274264"/>
          </a:xfrm>
          <a:prstGeom prst="rect">
            <a:avLst/>
          </a:prstGeom>
          <a:noFill/>
        </p:spPr>
        <p:txBody>
          <a:bodyPr wrap="square">
            <a:spAutoFit/>
          </a:bodyPr>
          <a:lstStyle/>
          <a:p>
            <a:pPr>
              <a:lnSpc>
                <a:spcPct val="107000"/>
              </a:lnSpc>
              <a:spcAft>
                <a:spcPts val="800"/>
              </a:spcAft>
            </a:pPr>
            <a:r>
              <a:rPr lang="vi-VN" sz="20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1: Hệ nội tiết có đặc điểm nào dưới đây?</a:t>
            </a:r>
            <a:endParaRPr lang="vi-VN" b="1" i="1" kern="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vi-VN" sz="20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 Điều hòa các quá trình sinh lí của cơ thể.</a:t>
            </a:r>
            <a:endParaRPr lang="vi-VN"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vi-VN" sz="20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 Tác động qua đường máu.</a:t>
            </a:r>
            <a:endParaRPr lang="vi-VN"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vi-VN" sz="20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 Chuyển hóa năng lượng nhờ hormone ở tuyến nội tiết tiết ra.</a:t>
            </a:r>
            <a:endParaRPr lang="vi-VN"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vi-VN" sz="2000" kern="0" dirty="0">
                <a:effectLst/>
                <a:latin typeface="Times New Roman" panose="02020603050405020304" pitchFamily="18" charset="0"/>
                <a:ea typeface="Times New Roman" panose="02020603050405020304" pitchFamily="18" charset="0"/>
                <a:cs typeface="Times New Roman" panose="02020603050405020304" pitchFamily="18" charset="0"/>
              </a:rPr>
              <a:t>D. Cả 3 đáp án trên.</a:t>
            </a:r>
            <a:endParaRPr lang="vi-VN" kern="1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20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2: Hệ nội tiết có vai trò trong quá trình chuyển hóa vật chất và năng lượng trong các tế bào của cơ thể là nhờ đâu?</a:t>
            </a:r>
            <a:endParaRPr lang="vi-VN" b="1" i="1" kern="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vi-VN" sz="2000" kern="0" dirty="0">
                <a:effectLst/>
                <a:latin typeface="Times New Roman" panose="02020603050405020304" pitchFamily="18" charset="0"/>
                <a:ea typeface="Times New Roman" panose="02020603050405020304" pitchFamily="18" charset="0"/>
                <a:cs typeface="Times New Roman" panose="02020603050405020304" pitchFamily="18" charset="0"/>
              </a:rPr>
              <a:t>A. Hormone từ các tuyển nội tiết tiết ra.</a:t>
            </a:r>
            <a:endParaRPr lang="vi-VN" kern="1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vi-VN" sz="20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 Chất từ tuyến ngoại tiết tiết ra.</a:t>
            </a:r>
            <a:endParaRPr lang="vi-VN"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vi-VN" sz="20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 Sinh lí của cơ thể.</a:t>
            </a:r>
            <a:endParaRPr lang="vi-VN"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vi-VN" sz="20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 Tế bào tuyến tiết ra.</a:t>
            </a:r>
            <a:endParaRPr lang="vi-VN"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6409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31B2FE-E031-E252-8EFB-97E3699FBA9C}"/>
              </a:ext>
            </a:extLst>
          </p:cNvPr>
          <p:cNvSpPr txBox="1"/>
          <p:nvPr/>
        </p:nvSpPr>
        <p:spPr>
          <a:xfrm>
            <a:off x="1398463" y="69272"/>
            <a:ext cx="621114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35 .HỆ NỘI TIẾT Ở NGƯỜI</a:t>
            </a:r>
            <a:endParaRPr kumimoji="0" lang="vi-VN"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1700189F-2E60-EA29-253A-52177CD6B48D}"/>
              </a:ext>
            </a:extLst>
          </p:cNvPr>
          <p:cNvSpPr txBox="1"/>
          <p:nvPr/>
        </p:nvSpPr>
        <p:spPr>
          <a:xfrm>
            <a:off x="186266" y="544202"/>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Open Sans" panose="020B0606030504020204" pitchFamily="34" charset="0"/>
                <a:ea typeface="+mn-ea"/>
                <a:cs typeface="+mn-cs"/>
              </a:rPr>
              <a:t>I. Các tuyến nội tiết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CAEC0FC7-A175-578A-D95B-EE0137E1540D}"/>
              </a:ext>
            </a:extLst>
          </p:cNvPr>
          <p:cNvSpPr txBox="1"/>
          <p:nvPr/>
        </p:nvSpPr>
        <p:spPr>
          <a:xfrm>
            <a:off x="186266" y="944312"/>
            <a:ext cx="4572000" cy="374461"/>
          </a:xfrm>
          <a:prstGeom prst="rect">
            <a:avLst/>
          </a:prstGeom>
          <a:noFill/>
        </p:spPr>
        <p:txBody>
          <a:bodyPr wrap="square">
            <a:spAutoFit/>
          </a:bodyPr>
          <a:lstStyle/>
          <a:p>
            <a:pPr marL="0" marR="0" lvl="0" indent="0" algn="l" defTabSz="457200" rtl="0" eaLnBrk="1" fontAlgn="auto" latinLnBrk="0" hangingPunct="1">
              <a:lnSpc>
                <a:spcPts val="216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Open Sans" panose="020B0606030504020204" pitchFamily="34" charset="0"/>
                <a:ea typeface="Times New Roman" panose="02020603050405020304" pitchFamily="18" charset="0"/>
                <a:cs typeface="+mn-cs"/>
              </a:rPr>
              <a:t>II. Một số bệnh về tuyến nội tiết</a:t>
            </a:r>
            <a:endPar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8" name="Picture 2" descr="Quan sát hình 35.2 và nêu vị trí chức năng của các tuyến nội tiết trong cơ thể">
            <a:extLst>
              <a:ext uri="{FF2B5EF4-FFF2-40B4-BE49-F238E27FC236}">
                <a16:creationId xmlns:a16="http://schemas.microsoft.com/office/drawing/2014/main" id="{70A10913-0077-4524-027F-45FBA4442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84" y="1419242"/>
            <a:ext cx="2944469" cy="5286358"/>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104E3C73-900F-BAF5-D779-BB3BFF0A9EAC}"/>
              </a:ext>
            </a:extLst>
          </p:cNvPr>
          <p:cNvSpPr/>
          <p:nvPr/>
        </p:nvSpPr>
        <p:spPr>
          <a:xfrm>
            <a:off x="3561905" y="5412840"/>
            <a:ext cx="404038" cy="3744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Oval 13">
            <a:extLst>
              <a:ext uri="{FF2B5EF4-FFF2-40B4-BE49-F238E27FC236}">
                <a16:creationId xmlns:a16="http://schemas.microsoft.com/office/drawing/2014/main" id="{1ED4AF0D-B339-2413-81F9-FDB0E2FE3E62}"/>
              </a:ext>
            </a:extLst>
          </p:cNvPr>
          <p:cNvSpPr/>
          <p:nvPr/>
        </p:nvSpPr>
        <p:spPr>
          <a:xfrm>
            <a:off x="3586715" y="1965862"/>
            <a:ext cx="404038" cy="3744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2CF8174F-4352-237A-D612-DB18F1DB85C9}"/>
              </a:ext>
            </a:extLst>
          </p:cNvPr>
          <p:cNvSpPr txBox="1"/>
          <p:nvPr/>
        </p:nvSpPr>
        <p:spPr>
          <a:xfrm>
            <a:off x="3267738" y="1541528"/>
            <a:ext cx="5812466" cy="4551759"/>
          </a:xfrm>
          <a:prstGeom prst="rect">
            <a:avLst/>
          </a:prstGeom>
          <a:noFill/>
        </p:spPr>
        <p:txBody>
          <a:bodyPr wrap="square">
            <a:spAutoFit/>
          </a:bodyPr>
          <a:lstStyle/>
          <a:p>
            <a:pPr>
              <a:lnSpc>
                <a:spcPct val="107000"/>
              </a:lnSpc>
              <a:spcAft>
                <a:spcPts val="800"/>
              </a:spcAft>
            </a:pPr>
            <a:r>
              <a:rPr lang="vi-VN"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3: Tính đặc hiệu của hormone là gì?</a:t>
            </a:r>
            <a:endParaRPr lang="vi-VN" sz="1600" b="1" i="1" kern="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vi-VN" kern="0" dirty="0">
                <a:effectLst/>
                <a:latin typeface="Times New Roman" panose="02020603050405020304" pitchFamily="18" charset="0"/>
                <a:ea typeface="Times New Roman" panose="02020603050405020304" pitchFamily="18" charset="0"/>
                <a:cs typeface="Times New Roman" panose="02020603050405020304" pitchFamily="18" charset="0"/>
              </a:rPr>
              <a:t>A. Ảnh hưởng đến một hoặc một số cơ quan nhất định.</a:t>
            </a:r>
            <a:endParaRPr lang="vi-VN" sz="1600" kern="1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vi-VN"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 Hormone theo máu đi khắp cơ thể.</a:t>
            </a:r>
            <a:endParaRPr lang="vi-VN" sz="16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vi-VN"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 Không đặc trưng cho loài.</a:t>
            </a:r>
            <a:endParaRPr lang="vi-VN" sz="16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vi-VN"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 Có hoạt tính sinh học cao.</a:t>
            </a:r>
            <a:endParaRPr lang="vi-VN" sz="16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4: Điều nào dưới đây không đúng?</a:t>
            </a:r>
            <a:endParaRPr lang="vi-VN" sz="1600" b="1" i="1" kern="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vi-VN"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 Có thể dùng insullin của bò thay thế cho người.</a:t>
            </a:r>
            <a:endParaRPr lang="vi-VN" sz="16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vi-VN"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 Insullin do tuyến tụy tiết ra có tác dụng hạ đường huyết.</a:t>
            </a:r>
            <a:endParaRPr lang="vi-VN" sz="16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vi-VN"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 Hormone có hoạt tính sinh học rất cao.</a:t>
            </a:r>
            <a:endParaRPr lang="vi-VN" sz="16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vi-VN" kern="0" dirty="0">
                <a:effectLst/>
                <a:latin typeface="Times New Roman" panose="02020603050405020304" pitchFamily="18" charset="0"/>
                <a:ea typeface="Times New Roman" panose="02020603050405020304" pitchFamily="18" charset="0"/>
                <a:cs typeface="Times New Roman" panose="02020603050405020304" pitchFamily="18" charset="0"/>
              </a:rPr>
              <a:t>D. Hormone theo máu đi khắp cơ thể nên ảnh hưởng đến tất cả các cơ quan.</a:t>
            </a:r>
            <a:endParaRPr lang="vi-VN" sz="1600" kern="1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82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31B2FE-E031-E252-8EFB-97E3699FBA9C}"/>
              </a:ext>
            </a:extLst>
          </p:cNvPr>
          <p:cNvSpPr txBox="1"/>
          <p:nvPr/>
        </p:nvSpPr>
        <p:spPr>
          <a:xfrm>
            <a:off x="1398463" y="69272"/>
            <a:ext cx="621114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35 .HỆ NỘI TIẾT Ở NGƯỜI</a:t>
            </a:r>
            <a:endParaRPr kumimoji="0" lang="vi-VN"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1700189F-2E60-EA29-253A-52177CD6B48D}"/>
              </a:ext>
            </a:extLst>
          </p:cNvPr>
          <p:cNvSpPr txBox="1"/>
          <p:nvPr/>
        </p:nvSpPr>
        <p:spPr>
          <a:xfrm>
            <a:off x="186266" y="544202"/>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Open Sans" panose="020B0606030504020204" pitchFamily="34" charset="0"/>
                <a:ea typeface="+mn-ea"/>
                <a:cs typeface="+mn-cs"/>
              </a:rPr>
              <a:t>I. Các tuyến nội tiết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CAEC0FC7-A175-578A-D95B-EE0137E1540D}"/>
              </a:ext>
            </a:extLst>
          </p:cNvPr>
          <p:cNvSpPr txBox="1"/>
          <p:nvPr/>
        </p:nvSpPr>
        <p:spPr>
          <a:xfrm>
            <a:off x="186266" y="944312"/>
            <a:ext cx="4572000" cy="374461"/>
          </a:xfrm>
          <a:prstGeom prst="rect">
            <a:avLst/>
          </a:prstGeom>
          <a:noFill/>
        </p:spPr>
        <p:txBody>
          <a:bodyPr wrap="square">
            <a:spAutoFit/>
          </a:bodyPr>
          <a:lstStyle/>
          <a:p>
            <a:pPr marL="0" marR="0" lvl="0" indent="0" algn="l" defTabSz="457200" rtl="0" eaLnBrk="1" fontAlgn="auto" latinLnBrk="0" hangingPunct="1">
              <a:lnSpc>
                <a:spcPts val="216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Open Sans" panose="020B0606030504020204" pitchFamily="34" charset="0"/>
                <a:ea typeface="Times New Roman" panose="02020603050405020304" pitchFamily="18" charset="0"/>
                <a:cs typeface="+mn-cs"/>
              </a:rPr>
              <a:t>II. Một số bệnh về tuyến nội tiết</a:t>
            </a:r>
            <a:endPar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8" name="Picture 2" descr="Quan sát hình 35.2 và nêu vị trí chức năng của các tuyến nội tiết trong cơ thể">
            <a:extLst>
              <a:ext uri="{FF2B5EF4-FFF2-40B4-BE49-F238E27FC236}">
                <a16:creationId xmlns:a16="http://schemas.microsoft.com/office/drawing/2014/main" id="{70A10913-0077-4524-027F-45FBA4442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84" y="1419242"/>
            <a:ext cx="2944469" cy="5286358"/>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104E3C73-900F-BAF5-D779-BB3BFF0A9EAC}"/>
              </a:ext>
            </a:extLst>
          </p:cNvPr>
          <p:cNvSpPr/>
          <p:nvPr/>
        </p:nvSpPr>
        <p:spPr>
          <a:xfrm>
            <a:off x="3508743" y="3522601"/>
            <a:ext cx="404038" cy="3744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Oval 13">
            <a:extLst>
              <a:ext uri="{FF2B5EF4-FFF2-40B4-BE49-F238E27FC236}">
                <a16:creationId xmlns:a16="http://schemas.microsoft.com/office/drawing/2014/main" id="{1ED4AF0D-B339-2413-81F9-FDB0E2FE3E62}"/>
              </a:ext>
            </a:extLst>
          </p:cNvPr>
          <p:cNvSpPr/>
          <p:nvPr/>
        </p:nvSpPr>
        <p:spPr>
          <a:xfrm>
            <a:off x="3547728" y="1817624"/>
            <a:ext cx="404038" cy="3744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Oval 6">
            <a:extLst>
              <a:ext uri="{FF2B5EF4-FFF2-40B4-BE49-F238E27FC236}">
                <a16:creationId xmlns:a16="http://schemas.microsoft.com/office/drawing/2014/main" id="{95BC0D75-9B26-FB5F-E815-80110180B74C}"/>
              </a:ext>
            </a:extLst>
          </p:cNvPr>
          <p:cNvSpPr/>
          <p:nvPr/>
        </p:nvSpPr>
        <p:spPr>
          <a:xfrm>
            <a:off x="3508743" y="5953858"/>
            <a:ext cx="404038" cy="3744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2D72643A-B032-CB56-9BD6-889573429BEE}"/>
              </a:ext>
            </a:extLst>
          </p:cNvPr>
          <p:cNvSpPr txBox="1"/>
          <p:nvPr/>
        </p:nvSpPr>
        <p:spPr>
          <a:xfrm>
            <a:off x="3246476" y="1465804"/>
            <a:ext cx="5765640" cy="5221942"/>
          </a:xfrm>
          <a:prstGeom prst="rect">
            <a:avLst/>
          </a:prstGeom>
          <a:noFill/>
        </p:spPr>
        <p:txBody>
          <a:bodyPr wrap="square">
            <a:spAutoFit/>
          </a:bodyPr>
          <a:lstStyle/>
          <a:p>
            <a:pPr>
              <a:spcAft>
                <a:spcPts val="800"/>
              </a:spcAft>
            </a:pPr>
            <a:r>
              <a:rPr lang="vi-VN" sz="16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5: Tuyến nào vừa là tuyến nội tiết vừa là tuyến ngoại tiết?</a:t>
            </a:r>
            <a:endParaRPr lang="vi-VN" sz="1400" b="1" i="1" kern="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effectLst/>
                <a:latin typeface="Times New Roman" panose="02020603050405020304" pitchFamily="18" charset="0"/>
                <a:ea typeface="Times New Roman" panose="02020603050405020304" pitchFamily="18" charset="0"/>
                <a:cs typeface="Times New Roman" panose="02020603050405020304" pitchFamily="18" charset="0"/>
              </a:rPr>
              <a:t>A. Tuyến tụy.                </a:t>
            </a:r>
            <a:endParaRPr lang="vi-VN" sz="1400" kern="1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 Tuyến yên.</a:t>
            </a:r>
            <a:endParaRPr lang="vi-VN" sz="14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 Tuyến cận giáp.        </a:t>
            </a:r>
            <a:endParaRPr lang="vi-VN" sz="14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 Tuyến tùng.</a:t>
            </a:r>
            <a:endParaRPr lang="vi-VN" sz="14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a:spcAft>
                <a:spcPts val="800"/>
              </a:spcAft>
            </a:pPr>
            <a:r>
              <a:rPr lang="vi-VN" sz="16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6: Hormone đi khắp cơ thể là nhờ</a:t>
            </a:r>
            <a:endParaRPr lang="vi-VN" sz="1400" b="1" i="1" kern="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effectLst/>
                <a:latin typeface="Times New Roman" panose="02020603050405020304" pitchFamily="18" charset="0"/>
                <a:ea typeface="Times New Roman" panose="02020603050405020304" pitchFamily="18" charset="0"/>
                <a:cs typeface="Times New Roman" panose="02020603050405020304" pitchFamily="18" charset="0"/>
              </a:rPr>
              <a:t>A. Máu.     </a:t>
            </a:r>
            <a:r>
              <a:rPr lang="vi-VN" sz="1600" b="1" kern="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1400" kern="100" dirty="0">
              <a:solidFill>
                <a:srgbClr val="008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 Tim.</a:t>
            </a:r>
            <a:endParaRPr lang="vi-VN" sz="14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 Tuyến yên.        </a:t>
            </a:r>
            <a:endParaRPr lang="vi-VN" sz="14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 Vùng dưới đồi.</a:t>
            </a:r>
            <a:endParaRPr lang="vi-VN" sz="14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a:spcAft>
                <a:spcPts val="800"/>
              </a:spcAft>
            </a:pPr>
            <a:r>
              <a:rPr lang="vi-VN" sz="16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7: Hormone nào dưới đây được tiết ra từ tuyến tụy?</a:t>
            </a:r>
            <a:endParaRPr lang="vi-VN" sz="1400" b="1" i="1" kern="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 FSH.                 </a:t>
            </a:r>
            <a:endParaRPr lang="vi-VN" sz="14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 LH.</a:t>
            </a:r>
            <a:endParaRPr lang="vi-VN" sz="14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effectLst/>
                <a:latin typeface="Times New Roman" panose="02020603050405020304" pitchFamily="18" charset="0"/>
                <a:ea typeface="Times New Roman" panose="02020603050405020304" pitchFamily="18" charset="0"/>
                <a:cs typeface="Times New Roman" panose="02020603050405020304" pitchFamily="18" charset="0"/>
              </a:rPr>
              <a:t>C. Insullin. </a:t>
            </a:r>
            <a:r>
              <a:rPr lang="vi-VN" sz="1600" b="1" kern="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1400" kern="100" dirty="0">
              <a:solidFill>
                <a:srgbClr val="008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 Ostrogen.</a:t>
            </a:r>
            <a:endParaRPr lang="vi-VN" sz="14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6817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31B2FE-E031-E252-8EFB-97E3699FBA9C}"/>
              </a:ext>
            </a:extLst>
          </p:cNvPr>
          <p:cNvSpPr txBox="1"/>
          <p:nvPr/>
        </p:nvSpPr>
        <p:spPr>
          <a:xfrm>
            <a:off x="1398463" y="69272"/>
            <a:ext cx="621114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35 .HỆ NỘI TIẾT Ở NGƯỜI</a:t>
            </a:r>
            <a:endParaRPr kumimoji="0" lang="vi-VN"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1700189F-2E60-EA29-253A-52177CD6B48D}"/>
              </a:ext>
            </a:extLst>
          </p:cNvPr>
          <p:cNvSpPr txBox="1"/>
          <p:nvPr/>
        </p:nvSpPr>
        <p:spPr>
          <a:xfrm>
            <a:off x="186266" y="544202"/>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Open Sans" panose="020B0606030504020204" pitchFamily="34" charset="0"/>
                <a:ea typeface="+mn-ea"/>
                <a:cs typeface="+mn-cs"/>
              </a:rPr>
              <a:t>I. Các tuyến nội tiết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CAEC0FC7-A175-578A-D95B-EE0137E1540D}"/>
              </a:ext>
            </a:extLst>
          </p:cNvPr>
          <p:cNvSpPr txBox="1"/>
          <p:nvPr/>
        </p:nvSpPr>
        <p:spPr>
          <a:xfrm>
            <a:off x="186266" y="944312"/>
            <a:ext cx="4572000" cy="374461"/>
          </a:xfrm>
          <a:prstGeom prst="rect">
            <a:avLst/>
          </a:prstGeom>
          <a:noFill/>
        </p:spPr>
        <p:txBody>
          <a:bodyPr wrap="square">
            <a:spAutoFit/>
          </a:bodyPr>
          <a:lstStyle/>
          <a:p>
            <a:pPr marL="0" marR="0" lvl="0" indent="0" algn="l" defTabSz="457200" rtl="0" eaLnBrk="1" fontAlgn="auto" latinLnBrk="0" hangingPunct="1">
              <a:lnSpc>
                <a:spcPts val="216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Open Sans" panose="020B0606030504020204" pitchFamily="34" charset="0"/>
                <a:ea typeface="Times New Roman" panose="02020603050405020304" pitchFamily="18" charset="0"/>
                <a:cs typeface="+mn-cs"/>
              </a:rPr>
              <a:t>II. Một số bệnh về tuyến nội tiết</a:t>
            </a:r>
            <a:endPar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8" name="Picture 2" descr="Quan sát hình 35.2 và nêu vị trí chức năng của các tuyến nội tiết trong cơ thể">
            <a:extLst>
              <a:ext uri="{FF2B5EF4-FFF2-40B4-BE49-F238E27FC236}">
                <a16:creationId xmlns:a16="http://schemas.microsoft.com/office/drawing/2014/main" id="{70A10913-0077-4524-027F-45FBA4442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84" y="1419242"/>
            <a:ext cx="2944469" cy="5286358"/>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104E3C73-900F-BAF5-D779-BB3BFF0A9EAC}"/>
              </a:ext>
            </a:extLst>
          </p:cNvPr>
          <p:cNvSpPr/>
          <p:nvPr/>
        </p:nvSpPr>
        <p:spPr>
          <a:xfrm>
            <a:off x="3383299" y="4480675"/>
            <a:ext cx="404038" cy="3744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Oval 13">
            <a:extLst>
              <a:ext uri="{FF2B5EF4-FFF2-40B4-BE49-F238E27FC236}">
                <a16:creationId xmlns:a16="http://schemas.microsoft.com/office/drawing/2014/main" id="{1ED4AF0D-B339-2413-81F9-FDB0E2FE3E62}"/>
              </a:ext>
            </a:extLst>
          </p:cNvPr>
          <p:cNvSpPr/>
          <p:nvPr/>
        </p:nvSpPr>
        <p:spPr>
          <a:xfrm>
            <a:off x="3383299" y="2748025"/>
            <a:ext cx="404038" cy="3744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Oval 6">
            <a:extLst>
              <a:ext uri="{FF2B5EF4-FFF2-40B4-BE49-F238E27FC236}">
                <a16:creationId xmlns:a16="http://schemas.microsoft.com/office/drawing/2014/main" id="{95BC0D75-9B26-FB5F-E815-80110180B74C}"/>
              </a:ext>
            </a:extLst>
          </p:cNvPr>
          <p:cNvSpPr/>
          <p:nvPr/>
        </p:nvSpPr>
        <p:spPr>
          <a:xfrm>
            <a:off x="3383299" y="5726457"/>
            <a:ext cx="404038" cy="3744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59715F49-B68B-63EA-911B-AF24A65A3D08}"/>
              </a:ext>
            </a:extLst>
          </p:cNvPr>
          <p:cNvSpPr txBox="1"/>
          <p:nvPr/>
        </p:nvSpPr>
        <p:spPr>
          <a:xfrm>
            <a:off x="3099767" y="1389836"/>
            <a:ext cx="5935763" cy="5468164"/>
          </a:xfrm>
          <a:prstGeom prst="rect">
            <a:avLst/>
          </a:prstGeom>
          <a:noFill/>
        </p:spPr>
        <p:txBody>
          <a:bodyPr wrap="square">
            <a:spAutoFit/>
          </a:bodyPr>
          <a:lstStyle/>
          <a:p>
            <a:pPr>
              <a:spcAft>
                <a:spcPts val="800"/>
              </a:spcAft>
            </a:pPr>
            <a:r>
              <a:rPr lang="vi-VN" sz="16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8: Đặc điểm của tuyến nội tiết là gì?</a:t>
            </a:r>
            <a:endParaRPr lang="vi-VN" sz="1400" b="1" i="1" kern="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 Tuyến không có ống dẫn</a:t>
            </a:r>
            <a:endParaRPr lang="vi-VN" sz="14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 Chất tiết ngấm thẳng vào máu</a:t>
            </a:r>
            <a:endParaRPr lang="vi-VN" sz="14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 Chất tiết được theo ống dẫn tới các cơ quan</a:t>
            </a:r>
            <a:endParaRPr lang="vi-VN" sz="14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effectLst/>
                <a:latin typeface="Times New Roman" panose="02020603050405020304" pitchFamily="18" charset="0"/>
                <a:ea typeface="Times New Roman" panose="02020603050405020304" pitchFamily="18" charset="0"/>
                <a:cs typeface="Times New Roman" panose="02020603050405020304" pitchFamily="18" charset="0"/>
              </a:rPr>
              <a:t>D. Cả A và B</a:t>
            </a:r>
            <a:endParaRPr lang="vi-VN" sz="1400" kern="100" dirty="0">
              <a:effectLst/>
              <a:latin typeface="Arial" panose="020B0604020202020204" pitchFamily="34" charset="0"/>
              <a:ea typeface="Arial" panose="020B0604020202020204" pitchFamily="34" charset="0"/>
              <a:cs typeface="Times New Roman" panose="02020603050405020304" pitchFamily="18" charset="0"/>
            </a:endParaRPr>
          </a:p>
          <a:p>
            <a:pPr>
              <a:spcAft>
                <a:spcPts val="800"/>
              </a:spcAft>
            </a:pPr>
            <a:r>
              <a:rPr lang="vi-VN" sz="16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9: Vai trò nào dưới đây không đúng với tuyến nội tiết?</a:t>
            </a:r>
            <a:endParaRPr lang="vi-VN" sz="1400" b="1" i="1" kern="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 Duy trì được tính ổn định của môi trường trong cơ thể.</a:t>
            </a:r>
            <a:endParaRPr lang="vi-VN" sz="14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 Điều hòa các quá trình sinh lý diễn ra bình thường.</a:t>
            </a:r>
            <a:endParaRPr lang="vi-VN" sz="14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 Đảm bảo quá trình trao đổi và chuyển hóa diễn ra bình thường.</a:t>
            </a:r>
            <a:endParaRPr lang="vi-VN" sz="14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effectLst/>
                <a:latin typeface="Times New Roman" panose="02020603050405020304" pitchFamily="18" charset="0"/>
                <a:ea typeface="Times New Roman" panose="02020603050405020304" pitchFamily="18" charset="0"/>
                <a:cs typeface="Times New Roman" panose="02020603050405020304" pitchFamily="18" charset="0"/>
              </a:rPr>
              <a:t>D. Hormone có hoạt tính sinh học rất cao.</a:t>
            </a:r>
            <a:endParaRPr lang="vi-VN" sz="1400" kern="100" dirty="0">
              <a:effectLst/>
              <a:latin typeface="Arial" panose="020B0604020202020204" pitchFamily="34" charset="0"/>
              <a:ea typeface="Arial" panose="020B0604020202020204" pitchFamily="34" charset="0"/>
              <a:cs typeface="Times New Roman" panose="02020603050405020304" pitchFamily="18" charset="0"/>
            </a:endParaRPr>
          </a:p>
          <a:p>
            <a:pPr>
              <a:spcAft>
                <a:spcPts val="800"/>
              </a:spcAft>
            </a:pPr>
            <a:r>
              <a:rPr lang="vi-VN" sz="16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10: Sản phẩm tiết của các tuyến nội tiết được phân bố đi khắp cơ thể qua con đường nào ?</a:t>
            </a:r>
            <a:endParaRPr lang="vi-VN" sz="1400" b="1" i="1" kern="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 Hệ thống ống dẫn chuyên biệt</a:t>
            </a:r>
            <a:endParaRPr lang="vi-VN" sz="14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effectLst/>
                <a:latin typeface="Times New Roman" panose="02020603050405020304" pitchFamily="18" charset="0"/>
                <a:ea typeface="Times New Roman" panose="02020603050405020304" pitchFamily="18" charset="0"/>
                <a:cs typeface="Times New Roman" panose="02020603050405020304" pitchFamily="18" charset="0"/>
              </a:rPr>
              <a:t>B. Đường máu</a:t>
            </a:r>
            <a:endParaRPr lang="vi-VN" sz="1400" kern="1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 Đường bạch huyết</a:t>
            </a:r>
            <a:endParaRPr lang="vi-VN" sz="14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 Ống tiêu hóa</a:t>
            </a:r>
            <a:endParaRPr lang="vi-VN" sz="1400" kern="100" dirty="0">
              <a:solidFill>
                <a:srgbClr val="333333"/>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3064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31B2FE-E031-E252-8EFB-97E3699FBA9C}"/>
              </a:ext>
            </a:extLst>
          </p:cNvPr>
          <p:cNvSpPr txBox="1"/>
          <p:nvPr/>
        </p:nvSpPr>
        <p:spPr>
          <a:xfrm>
            <a:off x="1398463" y="69272"/>
            <a:ext cx="621114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35 .HỆ NỘI TIẾT Ở NGƯỜI</a:t>
            </a:r>
            <a:endParaRPr kumimoji="0" lang="vi-VN"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1700189F-2E60-EA29-253A-52177CD6B48D}"/>
              </a:ext>
            </a:extLst>
          </p:cNvPr>
          <p:cNvSpPr txBox="1"/>
          <p:nvPr/>
        </p:nvSpPr>
        <p:spPr>
          <a:xfrm>
            <a:off x="186266" y="544202"/>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Open Sans" panose="020B0606030504020204" pitchFamily="34" charset="0"/>
                <a:ea typeface="+mn-ea"/>
                <a:cs typeface="+mn-cs"/>
              </a:rPr>
              <a:t>I. Các tuyến nội tiết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CAEC0FC7-A175-578A-D95B-EE0137E1540D}"/>
              </a:ext>
            </a:extLst>
          </p:cNvPr>
          <p:cNvSpPr txBox="1"/>
          <p:nvPr/>
        </p:nvSpPr>
        <p:spPr>
          <a:xfrm>
            <a:off x="186266" y="944312"/>
            <a:ext cx="4572000" cy="374461"/>
          </a:xfrm>
          <a:prstGeom prst="rect">
            <a:avLst/>
          </a:prstGeom>
          <a:noFill/>
        </p:spPr>
        <p:txBody>
          <a:bodyPr wrap="square">
            <a:spAutoFit/>
          </a:bodyPr>
          <a:lstStyle/>
          <a:p>
            <a:pPr marL="0" marR="0" lvl="0" indent="0" algn="l" defTabSz="457200" rtl="0" eaLnBrk="1" fontAlgn="auto" latinLnBrk="0" hangingPunct="1">
              <a:lnSpc>
                <a:spcPts val="216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Open Sans" panose="020B0606030504020204" pitchFamily="34" charset="0"/>
                <a:ea typeface="Times New Roman" panose="02020603050405020304" pitchFamily="18" charset="0"/>
                <a:cs typeface="+mn-cs"/>
              </a:rPr>
              <a:t>II. Một số bệnh về tuyến nội tiết</a:t>
            </a:r>
            <a:endPar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8" name="Picture 2" descr="Quan sát hình 35.2 và nêu vị trí chức năng của các tuyến nội tiết trong cơ thể">
            <a:extLst>
              <a:ext uri="{FF2B5EF4-FFF2-40B4-BE49-F238E27FC236}">
                <a16:creationId xmlns:a16="http://schemas.microsoft.com/office/drawing/2014/main" id="{70A10913-0077-4524-027F-45FBA4442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84" y="1419242"/>
            <a:ext cx="2944469" cy="5286358"/>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104E3C73-900F-BAF5-D779-BB3BFF0A9EAC}"/>
              </a:ext>
            </a:extLst>
          </p:cNvPr>
          <p:cNvSpPr/>
          <p:nvPr/>
        </p:nvSpPr>
        <p:spPr>
          <a:xfrm>
            <a:off x="3390387" y="3443774"/>
            <a:ext cx="404038" cy="3744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Oval 13">
            <a:extLst>
              <a:ext uri="{FF2B5EF4-FFF2-40B4-BE49-F238E27FC236}">
                <a16:creationId xmlns:a16="http://schemas.microsoft.com/office/drawing/2014/main" id="{1ED4AF0D-B339-2413-81F9-FDB0E2FE3E62}"/>
              </a:ext>
            </a:extLst>
          </p:cNvPr>
          <p:cNvSpPr/>
          <p:nvPr/>
        </p:nvSpPr>
        <p:spPr>
          <a:xfrm>
            <a:off x="3390387" y="2596149"/>
            <a:ext cx="404038" cy="3744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Oval 6">
            <a:extLst>
              <a:ext uri="{FF2B5EF4-FFF2-40B4-BE49-F238E27FC236}">
                <a16:creationId xmlns:a16="http://schemas.microsoft.com/office/drawing/2014/main" id="{95BC0D75-9B26-FB5F-E815-80110180B74C}"/>
              </a:ext>
            </a:extLst>
          </p:cNvPr>
          <p:cNvSpPr/>
          <p:nvPr/>
        </p:nvSpPr>
        <p:spPr>
          <a:xfrm>
            <a:off x="3390387" y="6085443"/>
            <a:ext cx="404038" cy="3744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F9C49B20-4306-8D4F-5E30-251C5D341B5A}"/>
              </a:ext>
            </a:extLst>
          </p:cNvPr>
          <p:cNvSpPr txBox="1"/>
          <p:nvPr/>
        </p:nvSpPr>
        <p:spPr>
          <a:xfrm>
            <a:off x="3126961" y="1399544"/>
            <a:ext cx="5974508" cy="5060360"/>
          </a:xfrm>
          <a:prstGeom prst="rect">
            <a:avLst/>
          </a:prstGeom>
          <a:noFill/>
        </p:spPr>
        <p:txBody>
          <a:bodyPr wrap="square">
            <a:spAutoFit/>
          </a:bodyPr>
          <a:lstStyle/>
          <a:p>
            <a:pPr>
              <a:spcAft>
                <a:spcPts val="800"/>
              </a:spcAft>
            </a:pPr>
            <a:r>
              <a:rPr lang="vi-VN" sz="135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11: Đặc điểm của tuyến nội tiết là gì?</a:t>
            </a:r>
            <a:endParaRPr lang="vi-VN" sz="1100" b="1" i="1" kern="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350" kern="0" dirty="0">
                <a:effectLst/>
                <a:latin typeface="Times New Roman" panose="02020603050405020304" pitchFamily="18" charset="0"/>
                <a:ea typeface="Times New Roman" panose="02020603050405020304" pitchFamily="18" charset="0"/>
                <a:cs typeface="Times New Roman" panose="02020603050405020304" pitchFamily="18" charset="0"/>
              </a:rPr>
              <a:t>A. Tuyến không có ống dẫn</a:t>
            </a:r>
            <a:endParaRPr lang="vi-VN" sz="1100" kern="1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350" kern="0" dirty="0">
                <a:effectLst/>
                <a:latin typeface="Times New Roman" panose="02020603050405020304" pitchFamily="18" charset="0"/>
                <a:ea typeface="Times New Roman" panose="02020603050405020304" pitchFamily="18" charset="0"/>
                <a:cs typeface="Times New Roman" panose="02020603050405020304" pitchFamily="18" charset="0"/>
              </a:rPr>
              <a:t>B. Chất tiết ngấm thẳng vào máu</a:t>
            </a:r>
            <a:endParaRPr lang="vi-VN" sz="1100" kern="1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350" kern="0" dirty="0">
                <a:effectLst/>
                <a:latin typeface="Times New Roman" panose="02020603050405020304" pitchFamily="18" charset="0"/>
                <a:ea typeface="Times New Roman" panose="02020603050405020304" pitchFamily="18" charset="0"/>
                <a:cs typeface="Times New Roman" panose="02020603050405020304" pitchFamily="18" charset="0"/>
              </a:rPr>
              <a:t>C. Chất tiết được theo ống dẫn tới các cơ quan</a:t>
            </a:r>
            <a:endParaRPr lang="vi-VN" sz="1100" kern="1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350" kern="0" dirty="0">
                <a:effectLst/>
                <a:latin typeface="Times New Roman" panose="02020603050405020304" pitchFamily="18" charset="0"/>
                <a:ea typeface="Times New Roman" panose="02020603050405020304" pitchFamily="18" charset="0"/>
                <a:cs typeface="Times New Roman" panose="02020603050405020304" pitchFamily="18" charset="0"/>
              </a:rPr>
              <a:t>D. Cả A và B</a:t>
            </a:r>
            <a:endParaRPr lang="vi-VN" sz="1100" kern="100" dirty="0">
              <a:effectLst/>
              <a:latin typeface="Arial" panose="020B0604020202020204" pitchFamily="34" charset="0"/>
              <a:ea typeface="Arial" panose="020B0604020202020204" pitchFamily="34" charset="0"/>
              <a:cs typeface="Times New Roman" panose="02020603050405020304" pitchFamily="18" charset="0"/>
            </a:endParaRPr>
          </a:p>
          <a:p>
            <a:pPr>
              <a:spcAft>
                <a:spcPts val="800"/>
              </a:spcAft>
            </a:pPr>
            <a:r>
              <a:rPr lang="vi-VN" sz="135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12: Hormone glucagon chỉ có tác dụng làm tăng đường huyết, ngoài ra không có chức năng nào khác. Ví dụ trên cho thấy tính chất nào của hormone?</a:t>
            </a:r>
            <a:endParaRPr lang="vi-VN" sz="1100" b="1" i="1" kern="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350" kern="0" dirty="0">
                <a:effectLst/>
                <a:latin typeface="Times New Roman" panose="02020603050405020304" pitchFamily="18" charset="0"/>
                <a:ea typeface="Times New Roman" panose="02020603050405020304" pitchFamily="18" charset="0"/>
                <a:cs typeface="Times New Roman" panose="02020603050405020304" pitchFamily="18" charset="0"/>
              </a:rPr>
              <a:t>A. Tính đặc hiệu</a:t>
            </a:r>
            <a:endParaRPr lang="vi-VN" sz="1100" kern="1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350" kern="0" dirty="0">
                <a:effectLst/>
                <a:latin typeface="Times New Roman" panose="02020603050405020304" pitchFamily="18" charset="0"/>
                <a:ea typeface="Times New Roman" panose="02020603050405020304" pitchFamily="18" charset="0"/>
                <a:cs typeface="Times New Roman" panose="02020603050405020304" pitchFamily="18" charset="0"/>
              </a:rPr>
              <a:t>B. Tính phổ biến</a:t>
            </a:r>
            <a:endParaRPr lang="vi-VN" sz="1100" kern="1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350" kern="0" dirty="0">
                <a:effectLst/>
                <a:latin typeface="Times New Roman" panose="02020603050405020304" pitchFamily="18" charset="0"/>
                <a:ea typeface="Times New Roman" panose="02020603050405020304" pitchFamily="18" charset="0"/>
                <a:cs typeface="Times New Roman" panose="02020603050405020304" pitchFamily="18" charset="0"/>
              </a:rPr>
              <a:t>C. Tính đặc trưng cho loài</a:t>
            </a:r>
            <a:endParaRPr lang="vi-VN" sz="1100" kern="1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350" kern="0" dirty="0">
                <a:effectLst/>
                <a:latin typeface="Times New Roman" panose="02020603050405020304" pitchFamily="18" charset="0"/>
                <a:ea typeface="Times New Roman" panose="02020603050405020304" pitchFamily="18" charset="0"/>
                <a:cs typeface="Times New Roman" panose="02020603050405020304" pitchFamily="18" charset="0"/>
              </a:rPr>
              <a:t>D. Tính bất biến</a:t>
            </a:r>
            <a:endParaRPr lang="vi-VN" sz="1100" kern="100" dirty="0">
              <a:effectLst/>
              <a:latin typeface="Arial" panose="020B0604020202020204" pitchFamily="34" charset="0"/>
              <a:ea typeface="Arial" panose="020B0604020202020204" pitchFamily="34" charset="0"/>
              <a:cs typeface="Times New Roman" panose="02020603050405020304" pitchFamily="18" charset="0"/>
            </a:endParaRPr>
          </a:p>
          <a:p>
            <a:pPr>
              <a:spcAft>
                <a:spcPts val="800"/>
              </a:spcAft>
            </a:pPr>
            <a:r>
              <a:rPr lang="vi-VN" sz="135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13: Chỉ cần một lượng rất nhỏ, hoocmôn đã tạo ra những chuyển biến đáng kể ở môi trường bên trong cơ thể. Điều này cho thấy tính chất nào của hoocmôn?</a:t>
            </a:r>
            <a:endParaRPr lang="vi-VN" sz="1100" b="1" i="1" kern="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350" kern="0" dirty="0">
                <a:effectLst/>
                <a:latin typeface="Times New Roman" panose="02020603050405020304" pitchFamily="18" charset="0"/>
                <a:ea typeface="Times New Roman" panose="02020603050405020304" pitchFamily="18" charset="0"/>
                <a:cs typeface="Times New Roman" panose="02020603050405020304" pitchFamily="18" charset="0"/>
              </a:rPr>
              <a:t>A. Có tính đặc hiệu</a:t>
            </a:r>
            <a:endParaRPr lang="vi-VN" sz="1100" kern="1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350" kern="0" dirty="0">
                <a:effectLst/>
                <a:latin typeface="Times New Roman" panose="02020603050405020304" pitchFamily="18" charset="0"/>
                <a:ea typeface="Times New Roman" panose="02020603050405020304" pitchFamily="18" charset="0"/>
                <a:cs typeface="Times New Roman" panose="02020603050405020304" pitchFamily="18" charset="0"/>
              </a:rPr>
              <a:t>B. Có tính phổ biến</a:t>
            </a:r>
            <a:endParaRPr lang="vi-VN" sz="1100" kern="1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350" kern="0" dirty="0">
                <a:effectLst/>
                <a:latin typeface="Times New Roman" panose="02020603050405020304" pitchFamily="18" charset="0"/>
                <a:ea typeface="Times New Roman" panose="02020603050405020304" pitchFamily="18" charset="0"/>
                <a:cs typeface="Times New Roman" panose="02020603050405020304" pitchFamily="18" charset="0"/>
              </a:rPr>
              <a:t>C. Có tính đặc trưng cho loài</a:t>
            </a:r>
            <a:endParaRPr lang="vi-VN" sz="1100" kern="1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vi-VN" sz="1350" kern="0" dirty="0">
                <a:effectLst/>
                <a:latin typeface="Times New Roman" panose="02020603050405020304" pitchFamily="18" charset="0"/>
                <a:ea typeface="Times New Roman" panose="02020603050405020304" pitchFamily="18" charset="0"/>
                <a:cs typeface="Times New Roman" panose="02020603050405020304" pitchFamily="18" charset="0"/>
              </a:rPr>
              <a:t>D. Có hoạt tính sinh học rất cao</a:t>
            </a:r>
            <a:endParaRPr lang="vi-VN" sz="1100" kern="1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719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31B2FE-E031-E252-8EFB-97E3699FBA9C}"/>
              </a:ext>
            </a:extLst>
          </p:cNvPr>
          <p:cNvSpPr txBox="1"/>
          <p:nvPr/>
        </p:nvSpPr>
        <p:spPr>
          <a:xfrm>
            <a:off x="1398463" y="69272"/>
            <a:ext cx="621114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35 .HỆ NỘI TIẾT Ở NGƯỜI</a:t>
            </a:r>
            <a:endParaRPr kumimoji="0" lang="vi-VN"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8" name="Picture 2" descr="Quan sát hình 35.2 và nêu vị trí chức năng của các tuyến nội tiết trong cơ thể">
            <a:extLst>
              <a:ext uri="{FF2B5EF4-FFF2-40B4-BE49-F238E27FC236}">
                <a16:creationId xmlns:a16="http://schemas.microsoft.com/office/drawing/2014/main" id="{70A10913-0077-4524-027F-45FBA4442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02" y="865088"/>
            <a:ext cx="2299428" cy="45291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E3F913A-870F-BDD2-0EDC-41737B896ADD}"/>
              </a:ext>
            </a:extLst>
          </p:cNvPr>
          <p:cNvSpPr>
            <a:spLocks noChangeArrowheads="1"/>
          </p:cNvSpPr>
          <p:nvPr/>
        </p:nvSpPr>
        <p:spPr bwMode="auto">
          <a:xfrm>
            <a:off x="30163" y="3619500"/>
            <a:ext cx="689698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4" name="Table 3">
            <a:extLst>
              <a:ext uri="{FF2B5EF4-FFF2-40B4-BE49-F238E27FC236}">
                <a16:creationId xmlns:a16="http://schemas.microsoft.com/office/drawing/2014/main" id="{8EC70EE8-0645-1D16-1C73-DABF2AEAC261}"/>
              </a:ext>
            </a:extLst>
          </p:cNvPr>
          <p:cNvGraphicFramePr>
            <a:graphicFrameLocks noGrp="1"/>
          </p:cNvGraphicFramePr>
          <p:nvPr>
            <p:extLst>
              <p:ext uri="{D42A27DB-BD31-4B8C-83A1-F6EECF244321}">
                <p14:modId xmlns:p14="http://schemas.microsoft.com/office/powerpoint/2010/main" val="3979393344"/>
              </p:ext>
            </p:extLst>
          </p:nvPr>
        </p:nvGraphicFramePr>
        <p:xfrm>
          <a:off x="2722972" y="1859154"/>
          <a:ext cx="6175730" cy="4876800"/>
        </p:xfrm>
        <a:graphic>
          <a:graphicData uri="http://schemas.openxmlformats.org/drawingml/2006/table">
            <a:tbl>
              <a:tblPr firstRow="1" firstCol="1" bandRow="1">
                <a:tableStyleId>{2D5ABB26-0587-4C30-8999-92F81FD0307C}</a:tableStyleId>
              </a:tblPr>
              <a:tblGrid>
                <a:gridCol w="1217332">
                  <a:extLst>
                    <a:ext uri="{9D8B030D-6E8A-4147-A177-3AD203B41FA5}">
                      <a16:colId xmlns:a16="http://schemas.microsoft.com/office/drawing/2014/main" val="1217082088"/>
                    </a:ext>
                  </a:extLst>
                </a:gridCol>
                <a:gridCol w="2622706">
                  <a:extLst>
                    <a:ext uri="{9D8B030D-6E8A-4147-A177-3AD203B41FA5}">
                      <a16:colId xmlns:a16="http://schemas.microsoft.com/office/drawing/2014/main" val="2106831388"/>
                    </a:ext>
                  </a:extLst>
                </a:gridCol>
                <a:gridCol w="2335692">
                  <a:extLst>
                    <a:ext uri="{9D8B030D-6E8A-4147-A177-3AD203B41FA5}">
                      <a16:colId xmlns:a16="http://schemas.microsoft.com/office/drawing/2014/main" val="3245498570"/>
                    </a:ext>
                  </a:extLst>
                </a:gridCol>
              </a:tblGrid>
              <a:tr h="0">
                <a:tc>
                  <a:txBody>
                    <a:bodyPr/>
                    <a:lstStyle/>
                    <a:p>
                      <a:pPr marL="30480" marR="30480" algn="just">
                        <a:lnSpc>
                          <a:spcPct val="100000"/>
                        </a:lnSpc>
                        <a:spcAft>
                          <a:spcPts val="1200"/>
                        </a:spcAft>
                      </a:pPr>
                      <a:endParaRPr lang="vi-VN" sz="1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00000"/>
                        </a:lnSpc>
                        <a:spcAft>
                          <a:spcPts val="1200"/>
                        </a:spcAft>
                      </a:pPr>
                      <a:r>
                        <a:rPr lang="vi-VN" sz="2000" b="1" kern="0">
                          <a:solidFill>
                            <a:srgbClr val="000000"/>
                          </a:solidFill>
                          <a:effectLst/>
                        </a:rPr>
                        <a:t>Bệnh bướu cổ</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00000"/>
                        </a:lnSpc>
                        <a:spcAft>
                          <a:spcPts val="1200"/>
                        </a:spcAft>
                      </a:pPr>
                      <a:r>
                        <a:rPr lang="vi-VN" sz="2000" b="1" kern="0">
                          <a:solidFill>
                            <a:srgbClr val="000000"/>
                          </a:solidFill>
                          <a:effectLst/>
                        </a:rPr>
                        <a:t>Bệnh Basedow</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5803281"/>
                  </a:ext>
                </a:extLst>
              </a:tr>
              <a:tr h="0">
                <a:tc>
                  <a:txBody>
                    <a:bodyPr/>
                    <a:lstStyle/>
                    <a:p>
                      <a:pPr marL="30480" marR="30480" algn="just">
                        <a:lnSpc>
                          <a:spcPct val="100000"/>
                        </a:lnSpc>
                        <a:spcAft>
                          <a:spcPts val="1200"/>
                        </a:spcAft>
                      </a:pPr>
                      <a:r>
                        <a:rPr lang="vi-VN" sz="2000" kern="0" dirty="0">
                          <a:solidFill>
                            <a:srgbClr val="000000"/>
                          </a:solidFill>
                          <a:effectLst/>
                        </a:rPr>
                        <a:t>Nguyên nhân</a:t>
                      </a:r>
                      <a:endParaRPr lang="vi-VN" sz="1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00000"/>
                        </a:lnSpc>
                        <a:spcAft>
                          <a:spcPts val="1200"/>
                        </a:spcAft>
                      </a:pPr>
                      <a:r>
                        <a:rPr lang="vi-VN" sz="2000" kern="0" dirty="0">
                          <a:solidFill>
                            <a:srgbClr val="000000"/>
                          </a:solidFill>
                          <a:effectLst/>
                        </a:rPr>
                        <a:t>Do chức năng tổng hợp hormone tuyến giáp bị ức chế dẫn đến tuyến yên tiết hormone thúc đẩy tuyến giáp tăng cường hoạt động gây phì đại tuyến.</a:t>
                      </a:r>
                      <a:endParaRPr lang="vi-VN" sz="1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00000"/>
                        </a:lnSpc>
                        <a:spcAft>
                          <a:spcPts val="1200"/>
                        </a:spcAft>
                      </a:pPr>
                      <a:r>
                        <a:rPr lang="vi-VN" sz="2000" kern="0" dirty="0">
                          <a:solidFill>
                            <a:srgbClr val="000000"/>
                          </a:solidFill>
                          <a:effectLst/>
                        </a:rPr>
                        <a:t>Do tuyến giáp hoạt động quá mạnh (tiết nhiều hormone).</a:t>
                      </a:r>
                      <a:endParaRPr lang="vi-VN" sz="1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7462592"/>
                  </a:ext>
                </a:extLst>
              </a:tr>
              <a:tr h="0">
                <a:tc>
                  <a:txBody>
                    <a:bodyPr/>
                    <a:lstStyle/>
                    <a:p>
                      <a:pPr marL="30480" marR="30480" algn="just">
                        <a:lnSpc>
                          <a:spcPct val="100000"/>
                        </a:lnSpc>
                        <a:spcAft>
                          <a:spcPts val="1200"/>
                        </a:spcAft>
                      </a:pPr>
                      <a:r>
                        <a:rPr lang="vi-VN" sz="2000" kern="0">
                          <a:solidFill>
                            <a:srgbClr val="000000"/>
                          </a:solidFill>
                          <a:effectLst/>
                        </a:rPr>
                        <a:t>Biểu hiện</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00000"/>
                        </a:lnSpc>
                        <a:spcAft>
                          <a:spcPts val="1200"/>
                        </a:spcAft>
                      </a:pPr>
                      <a:r>
                        <a:rPr lang="vi-VN" sz="2000" kern="0" dirty="0">
                          <a:solidFill>
                            <a:srgbClr val="000000"/>
                          </a:solidFill>
                          <a:effectLst/>
                        </a:rPr>
                        <a:t>Có u ở phía trước cổ; có cảm giác vướng cổ họng, đau cổ họng; khó nuốt; khó thở; </a:t>
                      </a:r>
                      <a:r>
                        <a:rPr lang="vi-VN" sz="2000" kern="0">
                          <a:solidFill>
                            <a:srgbClr val="000000"/>
                          </a:solidFill>
                          <a:effectLst/>
                        </a:rPr>
                        <a:t>mệt mỏi</a:t>
                      </a:r>
                      <a:r>
                        <a:rPr lang="vi-VN" sz="2000" kern="0" dirty="0">
                          <a:solidFill>
                            <a:srgbClr val="000000"/>
                          </a:solidFill>
                          <a:effectLst/>
                        </a:rPr>
                        <a:t>; thay đổi giọng nói;…</a:t>
                      </a:r>
                      <a:endParaRPr lang="vi-VN" sz="1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00000"/>
                        </a:lnSpc>
                        <a:spcAft>
                          <a:spcPts val="1200"/>
                        </a:spcAft>
                      </a:pPr>
                      <a:r>
                        <a:rPr lang="vi-VN" sz="2000" kern="0" dirty="0">
                          <a:solidFill>
                            <a:srgbClr val="000000"/>
                          </a:solidFill>
                          <a:effectLst/>
                        </a:rPr>
                        <a:t>Xuất hiện bướu giáp; nhịp tim tăng; người bệnh luôn trong trạng thái hồi hộp, căng thẳng, mất ngủ; sút cân nhanh;…</a:t>
                      </a:r>
                      <a:endParaRPr lang="vi-VN" sz="1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7558781"/>
                  </a:ext>
                </a:extLst>
              </a:tr>
            </a:tbl>
          </a:graphicData>
        </a:graphic>
      </p:graphicFrame>
      <p:sp>
        <p:nvSpPr>
          <p:cNvPr id="6" name="Rectangle 1">
            <a:extLst>
              <a:ext uri="{FF2B5EF4-FFF2-40B4-BE49-F238E27FC236}">
                <a16:creationId xmlns:a16="http://schemas.microsoft.com/office/drawing/2014/main" id="{20592A3D-5697-AC2D-9591-7A1B66367BDC}"/>
              </a:ext>
            </a:extLst>
          </p:cNvPr>
          <p:cNvSpPr>
            <a:spLocks noChangeArrowheads="1"/>
          </p:cNvSpPr>
          <p:nvPr/>
        </p:nvSpPr>
        <p:spPr bwMode="auto">
          <a:xfrm>
            <a:off x="2722972" y="592492"/>
            <a:ext cx="617573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b="1" i="1" u="none" strike="noStrike" cap="none" normalizeH="0" baseline="0" dirty="0">
                <a:ln>
                  <a:noFill/>
                </a:ln>
                <a:solidFill>
                  <a:srgbClr val="FF0000"/>
                </a:solidFill>
                <a:effectLst/>
                <a:latin typeface="Open Sans" panose="020B0606030504020204" pitchFamily="34" charset="0"/>
                <a:ea typeface="Times New Roman" panose="02020603050405020304" pitchFamily="18" charset="0"/>
                <a:cs typeface="Open Sans" panose="020B0606030504020204" pitchFamily="34" charset="0"/>
              </a:rPr>
              <a:t>T</a:t>
            </a:r>
            <a:r>
              <a:rPr kumimoji="0" lang="vi-VN" altLang="vi-VN" b="1"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Open Sans" panose="020B0606030504020204" pitchFamily="34" charset="0"/>
              </a:rPr>
              <a:t>ì</a:t>
            </a:r>
            <a:r>
              <a:rPr kumimoji="0" lang="vi-VN" altLang="vi-VN" b="1" i="1" u="none" strike="noStrike" cap="none" normalizeH="0" baseline="0" dirty="0">
                <a:ln>
                  <a:noFill/>
                </a:ln>
                <a:solidFill>
                  <a:srgbClr val="FF0000"/>
                </a:solidFill>
                <a:effectLst/>
                <a:latin typeface="Open Sans" panose="020B0606030504020204" pitchFamily="34" charset="0"/>
                <a:ea typeface="Times New Roman" panose="02020603050405020304" pitchFamily="18" charset="0"/>
                <a:cs typeface="Open Sans" panose="020B0606030504020204" pitchFamily="34" charset="0"/>
              </a:rPr>
              <a:t>m hiểu về bệnh bướu cổ do thiếu iodine v</a:t>
            </a:r>
            <a:r>
              <a:rPr kumimoji="0" lang="vi-VN" altLang="vi-VN" b="1"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Open Sans" panose="020B0606030504020204" pitchFamily="34" charset="0"/>
              </a:rPr>
              <a:t>à</a:t>
            </a:r>
            <a:r>
              <a:rPr kumimoji="0" lang="vi-VN" altLang="vi-VN" b="1" i="1" u="none" strike="noStrike" cap="none" normalizeH="0" baseline="0" dirty="0">
                <a:ln>
                  <a:noFill/>
                </a:ln>
                <a:solidFill>
                  <a:srgbClr val="FF0000"/>
                </a:solidFill>
                <a:effectLst/>
                <a:latin typeface="Open Sans" panose="020B0606030504020204" pitchFamily="34" charset="0"/>
                <a:ea typeface="Times New Roman" panose="02020603050405020304" pitchFamily="18" charset="0"/>
                <a:cs typeface="Open Sans" panose="020B0606030504020204" pitchFamily="34" charset="0"/>
              </a:rPr>
              <a:t> bệnh bướu cổ Basedow, so s</a:t>
            </a:r>
            <a:r>
              <a:rPr kumimoji="0" lang="vi-VN" altLang="vi-VN" b="1"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Open Sans" panose="020B0606030504020204" pitchFamily="34" charset="0"/>
              </a:rPr>
              <a:t>á</a:t>
            </a:r>
            <a:r>
              <a:rPr kumimoji="0" lang="vi-VN" altLang="vi-VN" b="1" i="1" u="none" strike="noStrike" cap="none" normalizeH="0" baseline="0" dirty="0">
                <a:ln>
                  <a:noFill/>
                </a:ln>
                <a:solidFill>
                  <a:srgbClr val="FF0000"/>
                </a:solidFill>
                <a:effectLst/>
                <a:latin typeface="Open Sans" panose="020B0606030504020204" pitchFamily="34" charset="0"/>
                <a:ea typeface="Times New Roman" panose="02020603050405020304" pitchFamily="18" charset="0"/>
                <a:cs typeface="Open Sans" panose="020B0606030504020204" pitchFamily="34" charset="0"/>
              </a:rPr>
              <a:t>nh nguyên nhân v</a:t>
            </a:r>
            <a:r>
              <a:rPr kumimoji="0" lang="vi-VN" altLang="vi-VN" b="1"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Open Sans" panose="020B0606030504020204" pitchFamily="34" charset="0"/>
              </a:rPr>
              <a:t>à</a:t>
            </a:r>
            <a:r>
              <a:rPr kumimoji="0" lang="vi-VN" altLang="vi-VN" b="1" i="1" u="none" strike="noStrike" cap="none" normalizeH="0" baseline="0" dirty="0">
                <a:ln>
                  <a:noFill/>
                </a:ln>
                <a:solidFill>
                  <a:srgbClr val="FF0000"/>
                </a:solidFill>
                <a:effectLst/>
                <a:latin typeface="Open Sans" panose="020B0606030504020204" pitchFamily="34" charset="0"/>
                <a:ea typeface="Times New Roman" panose="02020603050405020304" pitchFamily="18" charset="0"/>
                <a:cs typeface="Open Sans" panose="020B0606030504020204" pitchFamily="34" charset="0"/>
              </a:rPr>
              <a:t> biểu hiện của hai bệnh n</a:t>
            </a:r>
            <a:r>
              <a:rPr kumimoji="0" lang="vi-VN" altLang="vi-VN" b="1"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Open Sans" panose="020B0606030504020204" pitchFamily="34" charset="0"/>
              </a:rPr>
              <a:t>à</a:t>
            </a:r>
            <a:r>
              <a:rPr kumimoji="0" lang="vi-VN" altLang="vi-VN" b="1" i="1" u="none" strike="noStrike" cap="none" normalizeH="0" baseline="0" dirty="0">
                <a:ln>
                  <a:noFill/>
                </a:ln>
                <a:solidFill>
                  <a:srgbClr val="FF0000"/>
                </a:solidFill>
                <a:effectLst/>
                <a:latin typeface="Open Sans" panose="020B0606030504020204" pitchFamily="34" charset="0"/>
                <a:ea typeface="Times New Roman" panose="02020603050405020304" pitchFamily="18" charset="0"/>
                <a:cs typeface="Open Sans" panose="020B0606030504020204" pitchFamily="34" charset="0"/>
              </a:rPr>
              <a:t>y.</a:t>
            </a:r>
            <a:endParaRPr kumimoji="0" lang="vi-VN" altLang="vi-VN" sz="800" b="1" i="1" u="none" strike="noStrike" cap="none" normalizeH="0" baseline="0" dirty="0">
              <a:ln>
                <a:noFill/>
              </a:ln>
              <a:solidFill>
                <a:srgbClr val="FF0000"/>
              </a:solidFill>
              <a:effectLst/>
            </a:endParaRPr>
          </a:p>
        </p:txBody>
      </p:sp>
      <p:sp>
        <p:nvSpPr>
          <p:cNvPr id="9" name="TextBox 8">
            <a:extLst>
              <a:ext uri="{FF2B5EF4-FFF2-40B4-BE49-F238E27FC236}">
                <a16:creationId xmlns:a16="http://schemas.microsoft.com/office/drawing/2014/main" id="{8009607A-D6BF-8BB9-7434-584DF93EDFF9}"/>
              </a:ext>
            </a:extLst>
          </p:cNvPr>
          <p:cNvSpPr txBox="1"/>
          <p:nvPr/>
        </p:nvSpPr>
        <p:spPr>
          <a:xfrm>
            <a:off x="2836385" y="1475421"/>
            <a:ext cx="4572000" cy="369332"/>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1800" b="1" i="0" u="none" strike="noStrike" cap="none" normalizeH="0" baseline="0" dirty="0">
                <a:ln>
                  <a:noFill/>
                </a:ln>
                <a:solidFill>
                  <a:srgbClr val="008000"/>
                </a:solidFill>
                <a:effectLst/>
                <a:latin typeface="Open Sans" panose="020B0606030504020204" pitchFamily="34" charset="0"/>
                <a:ea typeface="Times New Roman" panose="02020603050405020304" pitchFamily="18" charset="0"/>
                <a:cs typeface="Open Sans" panose="020B0606030504020204" pitchFamily="34" charset="0"/>
              </a:rPr>
              <a:t>Trả lời:</a:t>
            </a:r>
            <a:endParaRPr kumimoji="0" lang="vi-VN" altLang="vi-VN"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9928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31B2FE-E031-E252-8EFB-97E3699FBA9C}"/>
              </a:ext>
            </a:extLst>
          </p:cNvPr>
          <p:cNvSpPr txBox="1"/>
          <p:nvPr/>
        </p:nvSpPr>
        <p:spPr>
          <a:xfrm>
            <a:off x="1398463" y="69272"/>
            <a:ext cx="621114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35 .HỆ NỘI TIẾT Ở NGƯỜI</a:t>
            </a:r>
            <a:endParaRPr kumimoji="0" lang="vi-VN"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8" name="Picture 2" descr="Quan sát hình 35.2 và nêu vị trí chức năng của các tuyến nội tiết trong cơ thể">
            <a:extLst>
              <a:ext uri="{FF2B5EF4-FFF2-40B4-BE49-F238E27FC236}">
                <a16:creationId xmlns:a16="http://schemas.microsoft.com/office/drawing/2014/main" id="{70A10913-0077-4524-027F-45FBA4442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02" y="865088"/>
            <a:ext cx="2299428" cy="45291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212B7B7A-48E4-E2B5-B00E-F1388E4489C7}"/>
              </a:ext>
            </a:extLst>
          </p:cNvPr>
          <p:cNvSpPr>
            <a:spLocks noChangeArrowheads="1"/>
          </p:cNvSpPr>
          <p:nvPr/>
        </p:nvSpPr>
        <p:spPr bwMode="auto">
          <a:xfrm>
            <a:off x="2355822" y="865088"/>
            <a:ext cx="689698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b="1" i="1" u="none" strike="noStrike" cap="none" normalizeH="0" baseline="0" dirty="0">
                <a:ln>
                  <a:noFill/>
                </a:ln>
                <a:solidFill>
                  <a:srgbClr val="FF0000"/>
                </a:solidFill>
                <a:effectLst/>
                <a:latin typeface="Open Sans" panose="020B0606030504020204" pitchFamily="34" charset="0"/>
                <a:ea typeface="Times New Roman" panose="02020603050405020304" pitchFamily="18" charset="0"/>
                <a:cs typeface="Open Sans" panose="020B0606030504020204" pitchFamily="34" charset="0"/>
              </a:rPr>
              <a:t>Thực hiện dự </a:t>
            </a:r>
            <a:r>
              <a:rPr kumimoji="0" lang="vi-VN" altLang="vi-VN" b="1"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Open Sans" panose="020B0606030504020204" pitchFamily="34" charset="0"/>
              </a:rPr>
              <a:t>á</a:t>
            </a:r>
            <a:r>
              <a:rPr kumimoji="0" lang="vi-VN" altLang="vi-VN" b="1" i="1" u="none" strike="noStrike" cap="none" normalizeH="0" baseline="0" dirty="0">
                <a:ln>
                  <a:noFill/>
                </a:ln>
                <a:solidFill>
                  <a:srgbClr val="FF0000"/>
                </a:solidFill>
                <a:effectLst/>
                <a:latin typeface="Open Sans" panose="020B0606030504020204" pitchFamily="34" charset="0"/>
                <a:ea typeface="Times New Roman" panose="02020603050405020304" pitchFamily="18" charset="0"/>
                <a:cs typeface="Open Sans" panose="020B0606030504020204" pitchFamily="34" charset="0"/>
              </a:rPr>
              <a:t>n điều tra số người bị bệnh liên quan đến hệ nội tiết ở địa phương như: bướu cổ; đ</a:t>
            </a:r>
            <a:r>
              <a:rPr kumimoji="0" lang="vi-VN" altLang="vi-VN" b="1"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Open Sans" panose="020B0606030504020204" pitchFamily="34" charset="0"/>
              </a:rPr>
              <a:t>á</a:t>
            </a:r>
            <a:r>
              <a:rPr kumimoji="0" lang="vi-VN" altLang="vi-VN" b="1" i="1" u="none" strike="noStrike" cap="none" normalizeH="0" baseline="0" dirty="0">
                <a:ln>
                  <a:noFill/>
                </a:ln>
                <a:solidFill>
                  <a:srgbClr val="FF0000"/>
                </a:solidFill>
                <a:effectLst/>
                <a:latin typeface="Open Sans" panose="020B0606030504020204" pitchFamily="34" charset="0"/>
                <a:ea typeface="Times New Roman" panose="02020603050405020304" pitchFamily="18" charset="0"/>
                <a:cs typeface="Open Sans" panose="020B0606030504020204" pitchFamily="34" charset="0"/>
              </a:rPr>
              <a:t>i th</a:t>
            </a:r>
            <a:r>
              <a:rPr kumimoji="0" lang="vi-VN" altLang="vi-VN" b="1"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Open Sans" panose="020B0606030504020204" pitchFamily="34" charset="0"/>
              </a:rPr>
              <a:t>á</a:t>
            </a:r>
            <a:r>
              <a:rPr kumimoji="0" lang="vi-VN" altLang="vi-VN" b="1" i="1" u="none" strike="noStrike" cap="none" normalizeH="0" baseline="0" dirty="0">
                <a:ln>
                  <a:noFill/>
                </a:ln>
                <a:solidFill>
                  <a:srgbClr val="FF0000"/>
                </a:solidFill>
                <a:effectLst/>
                <a:latin typeface="Open Sans" panose="020B0606030504020204" pitchFamily="34" charset="0"/>
                <a:ea typeface="Times New Roman" panose="02020603050405020304" pitchFamily="18" charset="0"/>
                <a:cs typeface="Open Sans" panose="020B0606030504020204" pitchFamily="34" charset="0"/>
              </a:rPr>
              <a:t>o đường theo c</a:t>
            </a:r>
            <a:r>
              <a:rPr kumimoji="0" lang="vi-VN" altLang="vi-VN" b="1"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Open Sans" panose="020B0606030504020204" pitchFamily="34" charset="0"/>
              </a:rPr>
              <a:t>á</a:t>
            </a:r>
            <a:r>
              <a:rPr kumimoji="0" lang="vi-VN" altLang="vi-VN" b="1" i="1" u="none" strike="noStrike" cap="none" normalizeH="0" baseline="0" dirty="0">
                <a:ln>
                  <a:noFill/>
                </a:ln>
                <a:solidFill>
                  <a:srgbClr val="FF0000"/>
                </a:solidFill>
                <a:effectLst/>
                <a:latin typeface="Open Sans" panose="020B0606030504020204" pitchFamily="34" charset="0"/>
                <a:ea typeface="Times New Roman" panose="02020603050405020304" pitchFamily="18" charset="0"/>
                <a:cs typeface="Open Sans" panose="020B0606030504020204" pitchFamily="34" charset="0"/>
              </a:rPr>
              <a:t>c bước điều tra ở b</a:t>
            </a:r>
            <a:r>
              <a:rPr kumimoji="0" lang="vi-VN" altLang="vi-VN" b="1"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Open Sans" panose="020B0606030504020204" pitchFamily="34" charset="0"/>
              </a:rPr>
              <a:t>à</a:t>
            </a:r>
            <a:r>
              <a:rPr kumimoji="0" lang="vi-VN" altLang="vi-VN" b="1" i="1" u="none" strike="noStrike" cap="none" normalizeH="0" baseline="0" dirty="0">
                <a:ln>
                  <a:noFill/>
                </a:ln>
                <a:solidFill>
                  <a:srgbClr val="FF0000"/>
                </a:solidFill>
                <a:effectLst/>
                <a:latin typeface="Open Sans" panose="020B0606030504020204" pitchFamily="34" charset="0"/>
                <a:ea typeface="Times New Roman" panose="02020603050405020304" pitchFamily="18" charset="0"/>
                <a:cs typeface="Open Sans" panose="020B0606030504020204" pitchFamily="34" charset="0"/>
              </a:rPr>
              <a:t>i 28, trang 135.</a:t>
            </a:r>
            <a:endParaRPr kumimoji="0" lang="vi-VN" altLang="vi-VN" sz="800" b="1" i="1" u="none" strike="noStrike" cap="none" normalizeH="0" baseline="0" dirty="0">
              <a:ln>
                <a:noFill/>
              </a:ln>
              <a:solidFill>
                <a:srgbClr val="FF0000"/>
              </a:solidFill>
              <a:effectLst/>
            </a:endParaRPr>
          </a:p>
        </p:txBody>
      </p:sp>
      <p:pic>
        <p:nvPicPr>
          <p:cNvPr id="2049" name="Picture 1364053112" descr="Thực hiện dự án điều tra số người bị bệnh liên quan đến hệ nội tiết ở địa phương">
            <a:extLst>
              <a:ext uri="{FF2B5EF4-FFF2-40B4-BE49-F238E27FC236}">
                <a16:creationId xmlns:a16="http://schemas.microsoft.com/office/drawing/2014/main" id="{898B7C23-4FF5-9C5E-83F4-421B2D8C2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822" y="1870889"/>
            <a:ext cx="6606676" cy="35233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E3F913A-870F-BDD2-0EDC-41737B896ADD}"/>
              </a:ext>
            </a:extLst>
          </p:cNvPr>
          <p:cNvSpPr>
            <a:spLocks noChangeArrowheads="1"/>
          </p:cNvSpPr>
          <p:nvPr/>
        </p:nvSpPr>
        <p:spPr bwMode="auto">
          <a:xfrm>
            <a:off x="30163" y="3619500"/>
            <a:ext cx="689698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sp>
        <p:nvSpPr>
          <p:cNvPr id="11" name="TextBox 10">
            <a:extLst>
              <a:ext uri="{FF2B5EF4-FFF2-40B4-BE49-F238E27FC236}">
                <a16:creationId xmlns:a16="http://schemas.microsoft.com/office/drawing/2014/main" id="{220CA081-2015-13BD-3A96-016A08B55B71}"/>
              </a:ext>
            </a:extLst>
          </p:cNvPr>
          <p:cNvSpPr txBox="1"/>
          <p:nvPr/>
        </p:nvSpPr>
        <p:spPr>
          <a:xfrm>
            <a:off x="181502" y="5581046"/>
            <a:ext cx="8780996" cy="1015663"/>
          </a:xfrm>
          <a:prstGeom prst="rect">
            <a:avLst/>
          </a:prstGeom>
          <a:noFill/>
        </p:spPr>
        <p:txBody>
          <a:bodyPr wrap="square">
            <a:spAutoFit/>
          </a:bodyPr>
          <a:lstStyle/>
          <a:p>
            <a:pPr marL="30480" marR="30480" algn="just">
              <a:spcAft>
                <a:spcPts val="1200"/>
              </a:spcAft>
            </a:pPr>
            <a:r>
              <a:rPr lang="vi-VN" sz="2000" kern="0" dirty="0">
                <a:solidFill>
                  <a:srgbClr val="7030A0"/>
                </a:solidFill>
                <a:effectLst/>
                <a:latin typeface="Open Sans" panose="020B0606030504020204" pitchFamily="34" charset="0"/>
                <a:ea typeface="Times New Roman" panose="02020603050405020304" pitchFamily="18" charset="0"/>
                <a:cs typeface="Times New Roman" panose="02020603050405020304" pitchFamily="18" charset="0"/>
              </a:rPr>
              <a:t>- Học sinh chọn 1 bệnh liên quan đến hệ nội tiết thường gặp như bướu cổ, đái tháo đường,… rồi tiến hành điều tra và báo cáo tỉ lệ mắc bệnh tại địa phương.</a:t>
            </a:r>
            <a:endParaRPr lang="vi-VN" kern="100" dirty="0">
              <a:solidFill>
                <a:srgbClr val="7030A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9490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3D6EBA1-7483-AC8F-B357-467E3E1D151A}"/>
              </a:ext>
            </a:extLst>
          </p:cNvPr>
          <p:cNvSpPr>
            <a:spLocks noChangeArrowheads="1"/>
          </p:cNvSpPr>
          <p:nvPr/>
        </p:nvSpPr>
        <p:spPr bwMode="auto">
          <a:xfrm>
            <a:off x="3257973" y="1030056"/>
            <a:ext cx="50629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Quan sát hình 35.1 và cho biết người có triệu chứng được thể hiện trong hình đang mắc bệnh gì. Nguyên nhân của bệnh này là gì?</a:t>
            </a:r>
            <a:endParaRPr kumimoji="0" lang="vi-VN" altLang="vi-VN" sz="800" b="0" i="0" u="none" strike="noStrike" cap="none" normalizeH="0" baseline="0" dirty="0">
              <a:ln>
                <a:noFill/>
              </a:ln>
              <a:solidFill>
                <a:schemeClr val="tx1"/>
              </a:solidFill>
              <a:effectLst/>
            </a:endParaRPr>
          </a:p>
        </p:txBody>
      </p:sp>
      <p:sp>
        <p:nvSpPr>
          <p:cNvPr id="5" name="Rectangle 3">
            <a:extLst>
              <a:ext uri="{FF2B5EF4-FFF2-40B4-BE49-F238E27FC236}">
                <a16:creationId xmlns:a16="http://schemas.microsoft.com/office/drawing/2014/main" id="{FC668DBF-32EF-0ADD-C12B-0794A57159D6}"/>
              </a:ext>
            </a:extLst>
          </p:cNvPr>
          <p:cNvSpPr>
            <a:spLocks noChangeArrowheads="1"/>
          </p:cNvSpPr>
          <p:nvPr/>
        </p:nvSpPr>
        <p:spPr bwMode="auto">
          <a:xfrm>
            <a:off x="147849" y="3172955"/>
            <a:ext cx="884830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000" b="1" i="0" u="none" strike="noStrike" cap="none" normalizeH="0" baseline="0" dirty="0">
                <a:ln>
                  <a:noFill/>
                </a:ln>
                <a:solidFill>
                  <a:srgbClr val="008000"/>
                </a:solidFill>
                <a:effectLst/>
                <a:latin typeface="Open Sans" panose="020B0606030504020204" pitchFamily="34" charset="0"/>
                <a:cs typeface="Open Sans" panose="020B0606030504020204" pitchFamily="34" charset="0"/>
              </a:rPr>
              <a:t>Trả lời:</a:t>
            </a:r>
            <a:endParaRPr kumimoji="0" lang="vi-VN" altLang="vi-VN"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Người có triệu chứng được thể hiện trong hình đang mắc bệnh bướu cổ.</a:t>
            </a:r>
            <a:endParaRPr kumimoji="0" lang="vi-VN" altLang="vi-VN"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Nguyên nhân gây bệnh bướu cổ:</a:t>
            </a:r>
            <a:endParaRPr kumimoji="0" lang="vi-VN" altLang="vi-VN"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Nguyên nhân chủ yếu là do cơ thể thiếu iodine dẫn đến hormone thyroxin của tuyến giáp không được tiết ra, khi đó tuyến yên sẽ tiết ra TSH để tăng cường hoạt động của tuyến giáp, gây phì đại tuyến giáp.</a:t>
            </a:r>
            <a:endParaRPr kumimoji="0" lang="vi-VN" altLang="vi-VN"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Một số nguyên nhân khác có thể gây bướu cổ là ăn các loại thức ăn hoặc dùng thuốc khiến chức năng tổng hợp hormone tuyến giáp bị ức chế; do rối loạn hoạt động tuyến giáp bẩm sinh;…</a:t>
            </a:r>
            <a:endParaRPr kumimoji="0" lang="vi-VN" altLang="vi-VN" sz="3200" b="0" i="0" u="none" strike="noStrike" cap="none" normalizeH="0" baseline="0" dirty="0">
              <a:ln>
                <a:noFill/>
              </a:ln>
              <a:solidFill>
                <a:schemeClr val="tx1"/>
              </a:solidFill>
              <a:effectLst/>
              <a:latin typeface="Arial" panose="020B0604020202020204" pitchFamily="34" charset="0"/>
            </a:endParaRPr>
          </a:p>
        </p:txBody>
      </p:sp>
      <p:pic>
        <p:nvPicPr>
          <p:cNvPr id="1026" name="Picture 2" descr="Quan sát hình 35.1 và cho biết người có triệu chứng được thể hiện trong hình đang mắc bệnh gì">
            <a:extLst>
              <a:ext uri="{FF2B5EF4-FFF2-40B4-BE49-F238E27FC236}">
                <a16:creationId xmlns:a16="http://schemas.microsoft.com/office/drawing/2014/main" id="{3CD49639-29A4-F5E8-0D0A-6C280C86F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99" y="822723"/>
            <a:ext cx="2804658" cy="20002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65A131-C022-9F60-ECDE-2AA9A95485E0}"/>
              </a:ext>
            </a:extLst>
          </p:cNvPr>
          <p:cNvSpPr txBox="1"/>
          <p:nvPr/>
        </p:nvSpPr>
        <p:spPr>
          <a:xfrm>
            <a:off x="1198880" y="0"/>
            <a:ext cx="6211145"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35 .HỆ NỘI TIẾT Ở NGƯỜI</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660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36E50EA-13D4-4930-9A55-D9FA784B1ED2}"/>
              </a:ext>
            </a:extLst>
          </p:cNvPr>
          <p:cNvSpPr>
            <a:spLocks noChangeArrowheads="1"/>
          </p:cNvSpPr>
          <p:nvPr/>
        </p:nvSpPr>
        <p:spPr bwMode="auto">
          <a:xfrm>
            <a:off x="6289962" y="1035318"/>
            <a:ext cx="263929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vi-VN" altLang="vi-VN" sz="2400" b="1" i="1" u="none" strike="noStrike" cap="none" normalizeH="0" baseline="0" dirty="0">
                <a:ln>
                  <a:noFill/>
                </a:ln>
                <a:solidFill>
                  <a:srgbClr val="FF0000"/>
                </a:solidFill>
                <a:effectLst>
                  <a:outerShdw blurRad="38100" dist="38100" dir="2700000" algn="tl">
                    <a:srgbClr val="000000">
                      <a:alpha val="43137"/>
                    </a:srgbClr>
                  </a:outerShdw>
                </a:effectLst>
                <a:latin typeface="Open Sans" panose="020B0606030504020204" pitchFamily="34" charset="0"/>
                <a:cs typeface="Open Sans" panose="020B0606030504020204" pitchFamily="34" charset="0"/>
              </a:rPr>
              <a:t>Quan sát hình 35.2 và nêu vị trí, chức năng của các tuyến nội tiết trong cơ thể. </a:t>
            </a:r>
            <a:endParaRPr kumimoji="0" lang="vi-VN" altLang="vi-VN" sz="3600" b="1" i="1" u="none" strike="noStrike" cap="none" normalizeH="0" baseline="0" dirty="0">
              <a:ln>
                <a:noFill/>
              </a:ln>
              <a:solidFill>
                <a:srgbClr val="FF0000"/>
              </a:solidFill>
              <a:effectLst>
                <a:outerShdw blurRad="38100" dist="38100" dir="2700000" algn="tl">
                  <a:srgbClr val="000000">
                    <a:alpha val="43137"/>
                  </a:srgbClr>
                </a:outerShdw>
              </a:effectLst>
            </a:endParaRPr>
          </a:p>
        </p:txBody>
      </p:sp>
      <p:pic>
        <p:nvPicPr>
          <p:cNvPr id="2050" name="Picture 2" descr="Quan sát hình 35.2 và nêu vị trí chức năng của các tuyến nội tiết trong cơ thể">
            <a:extLst>
              <a:ext uri="{FF2B5EF4-FFF2-40B4-BE49-F238E27FC236}">
                <a16:creationId xmlns:a16="http://schemas.microsoft.com/office/drawing/2014/main" id="{D05FC2A7-F505-6E78-368A-A577A9E9F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84" y="913534"/>
            <a:ext cx="5929479" cy="56743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F31B2FE-E031-E252-8EFB-97E3699FBA9C}"/>
              </a:ext>
            </a:extLst>
          </p:cNvPr>
          <p:cNvSpPr txBox="1"/>
          <p:nvPr/>
        </p:nvSpPr>
        <p:spPr>
          <a:xfrm>
            <a:off x="1398463" y="69272"/>
            <a:ext cx="6211145"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35 .HỆ NỘI TIẾT Ở NGƯỜI</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CE64D17-787F-3085-DCD9-F628C84CB42B}"/>
              </a:ext>
            </a:extLst>
          </p:cNvPr>
          <p:cNvSpPr txBox="1"/>
          <p:nvPr/>
        </p:nvSpPr>
        <p:spPr>
          <a:xfrm>
            <a:off x="6289962" y="3514359"/>
            <a:ext cx="2639290" cy="1384995"/>
          </a:xfrm>
          <a:prstGeom prst="rect">
            <a:avLst/>
          </a:prstGeom>
          <a:noFill/>
        </p:spPr>
        <p:txBody>
          <a:bodyPr wrap="square">
            <a:spAutoFit/>
          </a:bodyPr>
          <a:lstStyle/>
          <a:p>
            <a:r>
              <a:rPr lang="vi-VN" sz="2800" b="1" i="1" dirty="0">
                <a:solidFill>
                  <a:srgbClr val="00B050"/>
                </a:solidFill>
                <a:effectLst/>
                <a:latin typeface="Open Sans" panose="020B0606030504020204" pitchFamily="34" charset="0"/>
              </a:rPr>
              <a:t>Từ đó, cho biết hệ nội tiết là gì.</a:t>
            </a:r>
            <a:endParaRPr lang="vi-VN" sz="2800" b="1" i="1" dirty="0">
              <a:solidFill>
                <a:srgbClr val="00B050"/>
              </a:solidFill>
            </a:endParaRPr>
          </a:p>
        </p:txBody>
      </p:sp>
      <p:sp>
        <p:nvSpPr>
          <p:cNvPr id="10" name="TextBox 9">
            <a:extLst>
              <a:ext uri="{FF2B5EF4-FFF2-40B4-BE49-F238E27FC236}">
                <a16:creationId xmlns:a16="http://schemas.microsoft.com/office/drawing/2014/main" id="{1700189F-2E60-EA29-253A-52177CD6B48D}"/>
              </a:ext>
            </a:extLst>
          </p:cNvPr>
          <p:cNvSpPr txBox="1"/>
          <p:nvPr/>
        </p:nvSpPr>
        <p:spPr>
          <a:xfrm>
            <a:off x="186266" y="544202"/>
            <a:ext cx="4572000" cy="400110"/>
          </a:xfrm>
          <a:prstGeom prst="rect">
            <a:avLst/>
          </a:prstGeom>
          <a:noFill/>
        </p:spPr>
        <p:txBody>
          <a:bodyPr wrap="square">
            <a:spAutoFit/>
          </a:bodyPr>
          <a:lstStyle/>
          <a:p>
            <a:r>
              <a:rPr lang="vi-VN" sz="2000" b="1" i="0" dirty="0">
                <a:solidFill>
                  <a:srgbClr val="0000FF"/>
                </a:solidFill>
                <a:effectLst/>
                <a:latin typeface="Open Sans" panose="020B0606030504020204" pitchFamily="34" charset="0"/>
              </a:rPr>
              <a:t>I. Các tuyến nội tiết</a:t>
            </a:r>
            <a:endParaRPr lang="vi-VN" sz="2000" dirty="0"/>
          </a:p>
        </p:txBody>
      </p:sp>
    </p:spTree>
    <p:extLst>
      <p:ext uri="{BB962C8B-B14F-4D97-AF65-F5344CB8AC3E}">
        <p14:creationId xmlns:p14="http://schemas.microsoft.com/office/powerpoint/2010/main" val="391267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31B2FE-E031-E252-8EFB-97E3699FBA9C}"/>
              </a:ext>
            </a:extLst>
          </p:cNvPr>
          <p:cNvSpPr txBox="1"/>
          <p:nvPr/>
        </p:nvSpPr>
        <p:spPr>
          <a:xfrm>
            <a:off x="1398463" y="69272"/>
            <a:ext cx="621114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35 .HỆ NỘI TIẾT Ở NGƯỜI</a:t>
            </a:r>
            <a:endParaRPr kumimoji="0" lang="vi-VN"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1700189F-2E60-EA29-253A-52177CD6B48D}"/>
              </a:ext>
            </a:extLst>
          </p:cNvPr>
          <p:cNvSpPr txBox="1"/>
          <p:nvPr/>
        </p:nvSpPr>
        <p:spPr>
          <a:xfrm>
            <a:off x="186266" y="544202"/>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Open Sans" panose="020B0606030504020204" pitchFamily="34" charset="0"/>
                <a:ea typeface="+mn-ea"/>
                <a:cs typeface="+mn-cs"/>
              </a:rPr>
              <a:t>I. Các tuyến nội tiết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2" name="Table 1">
            <a:extLst>
              <a:ext uri="{FF2B5EF4-FFF2-40B4-BE49-F238E27FC236}">
                <a16:creationId xmlns:a16="http://schemas.microsoft.com/office/drawing/2014/main" id="{8295898B-C4D8-A2D9-17A1-1523BD7E8FF4}"/>
              </a:ext>
            </a:extLst>
          </p:cNvPr>
          <p:cNvGraphicFramePr>
            <a:graphicFrameLocks noGrp="1"/>
          </p:cNvGraphicFramePr>
          <p:nvPr>
            <p:extLst>
              <p:ext uri="{D42A27DB-BD31-4B8C-83A1-F6EECF244321}">
                <p14:modId xmlns:p14="http://schemas.microsoft.com/office/powerpoint/2010/main" val="1241125192"/>
              </p:ext>
            </p:extLst>
          </p:nvPr>
        </p:nvGraphicFramePr>
        <p:xfrm>
          <a:off x="3759199" y="1298256"/>
          <a:ext cx="5201919" cy="5379786"/>
        </p:xfrm>
        <a:graphic>
          <a:graphicData uri="http://schemas.openxmlformats.org/drawingml/2006/table">
            <a:tbl>
              <a:tblPr firstRow="1" firstCol="1" bandRow="1">
                <a:tableStyleId>{2D5ABB26-0587-4C30-8999-92F81FD0307C}</a:tableStyleId>
              </a:tblPr>
              <a:tblGrid>
                <a:gridCol w="1105047">
                  <a:extLst>
                    <a:ext uri="{9D8B030D-6E8A-4147-A177-3AD203B41FA5}">
                      <a16:colId xmlns:a16="http://schemas.microsoft.com/office/drawing/2014/main" val="3678702709"/>
                    </a:ext>
                  </a:extLst>
                </a:gridCol>
                <a:gridCol w="1498222">
                  <a:extLst>
                    <a:ext uri="{9D8B030D-6E8A-4147-A177-3AD203B41FA5}">
                      <a16:colId xmlns:a16="http://schemas.microsoft.com/office/drawing/2014/main" val="1046724800"/>
                    </a:ext>
                  </a:extLst>
                </a:gridCol>
                <a:gridCol w="2598650">
                  <a:extLst>
                    <a:ext uri="{9D8B030D-6E8A-4147-A177-3AD203B41FA5}">
                      <a16:colId xmlns:a16="http://schemas.microsoft.com/office/drawing/2014/main" val="2022157376"/>
                    </a:ext>
                  </a:extLst>
                </a:gridCol>
              </a:tblGrid>
              <a:tr h="0">
                <a:tc>
                  <a:txBody>
                    <a:bodyPr/>
                    <a:lstStyle/>
                    <a:p>
                      <a:pPr marL="30480" marR="30480" algn="ctr">
                        <a:lnSpc>
                          <a:spcPct val="107000"/>
                        </a:lnSpc>
                        <a:spcAft>
                          <a:spcPts val="800"/>
                        </a:spcAft>
                      </a:pPr>
                      <a:r>
                        <a:rPr lang="vi-VN" sz="1800" b="1" kern="0">
                          <a:solidFill>
                            <a:srgbClr val="000000"/>
                          </a:solidFill>
                          <a:effectLst/>
                        </a:rPr>
                        <a:t>Tuyến nội tiết</a:t>
                      </a:r>
                      <a:endParaRPr lang="vi-VN" sz="16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07000"/>
                        </a:lnSpc>
                        <a:spcAft>
                          <a:spcPts val="800"/>
                        </a:spcAft>
                      </a:pPr>
                      <a:r>
                        <a:rPr lang="vi-VN" sz="1800" b="1" kern="0">
                          <a:solidFill>
                            <a:srgbClr val="000000"/>
                          </a:solidFill>
                          <a:effectLst/>
                        </a:rPr>
                        <a:t>Vị trí</a:t>
                      </a:r>
                      <a:endParaRPr lang="vi-VN" sz="16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07000"/>
                        </a:lnSpc>
                        <a:spcAft>
                          <a:spcPts val="800"/>
                        </a:spcAft>
                      </a:pPr>
                      <a:r>
                        <a:rPr lang="vi-VN" sz="1800" b="1" kern="0">
                          <a:solidFill>
                            <a:srgbClr val="000000"/>
                          </a:solidFill>
                          <a:effectLst/>
                        </a:rPr>
                        <a:t>Chức năng</a:t>
                      </a:r>
                      <a:endParaRPr lang="vi-VN" sz="16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4651841"/>
                  </a:ext>
                </a:extLst>
              </a:tr>
              <a:tr h="0">
                <a:tc>
                  <a:txBody>
                    <a:bodyPr/>
                    <a:lstStyle/>
                    <a:p>
                      <a:pPr marL="30480" marR="30480" algn="ctr">
                        <a:lnSpc>
                          <a:spcPct val="107000"/>
                        </a:lnSpc>
                        <a:spcAft>
                          <a:spcPts val="800"/>
                        </a:spcAft>
                      </a:pPr>
                      <a:r>
                        <a:rPr lang="vi-VN" sz="1800" b="1" i="1" kern="0" dirty="0">
                          <a:solidFill>
                            <a:srgbClr val="000000"/>
                          </a:solidFill>
                          <a:effectLst/>
                        </a:rPr>
                        <a:t>Tuyến tùng</a:t>
                      </a:r>
                      <a:endParaRPr lang="vi-VN" sz="1600" b="1" i="1"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07000"/>
                        </a:lnSpc>
                        <a:spcAft>
                          <a:spcPts val="800"/>
                        </a:spcAft>
                      </a:pPr>
                      <a:r>
                        <a:rPr lang="vi-VN" sz="1800" kern="0" dirty="0">
                          <a:solidFill>
                            <a:srgbClr val="000000"/>
                          </a:solidFill>
                          <a:effectLst/>
                        </a:rPr>
                        <a:t>Nằm gần trung tâm của não.</a:t>
                      </a:r>
                      <a:endParaRPr lang="vi-VN" sz="1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07000"/>
                        </a:lnSpc>
                        <a:spcAft>
                          <a:spcPts val="800"/>
                        </a:spcAft>
                      </a:pPr>
                      <a:r>
                        <a:rPr lang="vi-VN" sz="1800" kern="0">
                          <a:solidFill>
                            <a:srgbClr val="000000"/>
                          </a:solidFill>
                          <a:effectLst/>
                        </a:rPr>
                        <a:t>- Điều hòa chu kì thức ngủ (melatonin).</a:t>
                      </a:r>
                      <a:endParaRPr lang="vi-VN" sz="16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8644076"/>
                  </a:ext>
                </a:extLst>
              </a:tr>
              <a:tr h="0">
                <a:tc>
                  <a:txBody>
                    <a:bodyPr/>
                    <a:lstStyle/>
                    <a:p>
                      <a:pPr marL="30480" marR="30480" algn="ctr">
                        <a:lnSpc>
                          <a:spcPct val="107000"/>
                        </a:lnSpc>
                        <a:spcAft>
                          <a:spcPts val="800"/>
                        </a:spcAft>
                      </a:pPr>
                      <a:r>
                        <a:rPr lang="vi-VN" sz="1800" b="1" i="1" kern="0" dirty="0">
                          <a:solidFill>
                            <a:srgbClr val="000000"/>
                          </a:solidFill>
                          <a:effectLst/>
                        </a:rPr>
                        <a:t>Tuyến giáp</a:t>
                      </a:r>
                      <a:endParaRPr lang="vi-VN" sz="1600" b="1" i="1"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07000"/>
                        </a:lnSpc>
                        <a:spcAft>
                          <a:spcPts val="800"/>
                        </a:spcAft>
                      </a:pPr>
                      <a:r>
                        <a:rPr lang="vi-VN" sz="1800" kern="0" dirty="0">
                          <a:solidFill>
                            <a:srgbClr val="000000"/>
                          </a:solidFill>
                          <a:effectLst/>
                        </a:rPr>
                        <a:t>Nằm ở cổ, trước thanh quản và phần trên của khí quản.</a:t>
                      </a:r>
                      <a:endParaRPr lang="vi-VN" sz="1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07000"/>
                        </a:lnSpc>
                        <a:spcAft>
                          <a:spcPts val="800"/>
                        </a:spcAft>
                      </a:pPr>
                      <a:r>
                        <a:rPr lang="vi-VN" sz="1800" kern="0" dirty="0">
                          <a:solidFill>
                            <a:srgbClr val="000000"/>
                          </a:solidFill>
                          <a:effectLst/>
                        </a:rPr>
                        <a:t>- Điều hòa sinh trưởng, phát triển (T3, T4).</a:t>
                      </a:r>
                      <a:endParaRPr lang="vi-VN" sz="1600" kern="100" dirty="0">
                        <a:effectLst/>
                      </a:endParaRPr>
                    </a:p>
                    <a:p>
                      <a:pPr marL="30480" marR="30480" algn="l">
                        <a:lnSpc>
                          <a:spcPct val="107000"/>
                        </a:lnSpc>
                        <a:spcAft>
                          <a:spcPts val="800"/>
                        </a:spcAft>
                      </a:pPr>
                      <a:r>
                        <a:rPr lang="vi-VN" sz="1800" kern="0" dirty="0">
                          <a:solidFill>
                            <a:srgbClr val="000000"/>
                          </a:solidFill>
                          <a:effectLst/>
                        </a:rPr>
                        <a:t>- Tăng cường trao đổi chất, sinh nhiệt (T3, T4).</a:t>
                      </a:r>
                      <a:endParaRPr lang="vi-VN" sz="1600" kern="100" dirty="0">
                        <a:effectLst/>
                      </a:endParaRPr>
                    </a:p>
                    <a:p>
                      <a:pPr marL="30480" marR="30480" algn="l">
                        <a:lnSpc>
                          <a:spcPct val="107000"/>
                        </a:lnSpc>
                        <a:spcAft>
                          <a:spcPts val="800"/>
                        </a:spcAft>
                      </a:pPr>
                      <a:r>
                        <a:rPr lang="vi-VN" sz="1800" kern="0" dirty="0">
                          <a:solidFill>
                            <a:srgbClr val="000000"/>
                          </a:solidFill>
                          <a:effectLst/>
                        </a:rPr>
                        <a:t>- Điều hòa calcium máu (Calcitonin).</a:t>
                      </a:r>
                      <a:endParaRPr lang="vi-VN" sz="1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8368652"/>
                  </a:ext>
                </a:extLst>
              </a:tr>
              <a:tr h="0">
                <a:tc>
                  <a:txBody>
                    <a:bodyPr/>
                    <a:lstStyle/>
                    <a:p>
                      <a:pPr marL="30480" marR="30480" algn="ctr">
                        <a:lnSpc>
                          <a:spcPct val="107000"/>
                        </a:lnSpc>
                        <a:spcAft>
                          <a:spcPts val="800"/>
                        </a:spcAft>
                      </a:pPr>
                      <a:r>
                        <a:rPr lang="vi-VN" sz="1800" b="1" i="1" kern="0" dirty="0">
                          <a:solidFill>
                            <a:srgbClr val="000000"/>
                          </a:solidFill>
                          <a:effectLst/>
                        </a:rPr>
                        <a:t>Tuyến cận giáp</a:t>
                      </a:r>
                      <a:endParaRPr lang="vi-VN" sz="1600" b="1" i="1"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07000"/>
                        </a:lnSpc>
                        <a:spcAft>
                          <a:spcPts val="800"/>
                        </a:spcAft>
                      </a:pPr>
                      <a:r>
                        <a:rPr lang="vi-VN" sz="1800" kern="0">
                          <a:solidFill>
                            <a:srgbClr val="000000"/>
                          </a:solidFill>
                          <a:effectLst/>
                        </a:rPr>
                        <a:t>Nằm ở cổ, phía sau tuyến giáp.</a:t>
                      </a:r>
                      <a:endParaRPr lang="vi-VN" sz="16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07000"/>
                        </a:lnSpc>
                        <a:spcAft>
                          <a:spcPts val="800"/>
                        </a:spcAft>
                      </a:pPr>
                      <a:r>
                        <a:rPr lang="vi-VN" sz="1800" kern="0" dirty="0">
                          <a:solidFill>
                            <a:srgbClr val="000000"/>
                          </a:solidFill>
                          <a:effectLst/>
                        </a:rPr>
                        <a:t>- Điều hòa lượng calcium máu (PTH).</a:t>
                      </a:r>
                      <a:endParaRPr lang="vi-VN" sz="1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2202518"/>
                  </a:ext>
                </a:extLst>
              </a:tr>
              <a:tr h="0">
                <a:tc>
                  <a:txBody>
                    <a:bodyPr/>
                    <a:lstStyle/>
                    <a:p>
                      <a:pPr marL="30480" marR="30480" algn="ctr">
                        <a:lnSpc>
                          <a:spcPct val="107000"/>
                        </a:lnSpc>
                        <a:spcAft>
                          <a:spcPts val="800"/>
                        </a:spcAft>
                      </a:pPr>
                      <a:r>
                        <a:rPr lang="vi-VN" sz="1800" b="1" i="1" kern="0" dirty="0">
                          <a:solidFill>
                            <a:srgbClr val="000000"/>
                          </a:solidFill>
                          <a:effectLst/>
                        </a:rPr>
                        <a:t>Tuyến ức</a:t>
                      </a:r>
                      <a:endParaRPr lang="vi-VN" sz="1600" b="1" i="1"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07000"/>
                        </a:lnSpc>
                        <a:spcAft>
                          <a:spcPts val="800"/>
                        </a:spcAft>
                      </a:pPr>
                      <a:r>
                        <a:rPr lang="vi-VN" sz="1800" kern="0">
                          <a:solidFill>
                            <a:srgbClr val="000000"/>
                          </a:solidFill>
                          <a:effectLst/>
                        </a:rPr>
                        <a:t>Nằm trong lồng ngực, phía sau xương ức.</a:t>
                      </a:r>
                      <a:endParaRPr lang="vi-VN" sz="16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07000"/>
                        </a:lnSpc>
                        <a:spcAft>
                          <a:spcPts val="800"/>
                        </a:spcAft>
                      </a:pPr>
                      <a:r>
                        <a:rPr lang="vi-VN" sz="1800" kern="0" dirty="0">
                          <a:solidFill>
                            <a:srgbClr val="000000"/>
                          </a:solidFill>
                          <a:effectLst/>
                        </a:rPr>
                        <a:t>- Kích thích sự phát triển của các tế bào limpho T (Thymosin).</a:t>
                      </a:r>
                      <a:endParaRPr lang="vi-VN" sz="1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727367"/>
                  </a:ext>
                </a:extLst>
              </a:tr>
            </a:tbl>
          </a:graphicData>
        </a:graphic>
      </p:graphicFrame>
      <p:sp>
        <p:nvSpPr>
          <p:cNvPr id="3" name="Rectangle 1">
            <a:extLst>
              <a:ext uri="{FF2B5EF4-FFF2-40B4-BE49-F238E27FC236}">
                <a16:creationId xmlns:a16="http://schemas.microsoft.com/office/drawing/2014/main" id="{A9B325D0-AA73-9A1E-6E60-FB771A752AE6}"/>
              </a:ext>
            </a:extLst>
          </p:cNvPr>
          <p:cNvSpPr>
            <a:spLocks noChangeArrowheads="1"/>
          </p:cNvSpPr>
          <p:nvPr/>
        </p:nvSpPr>
        <p:spPr bwMode="auto">
          <a:xfrm>
            <a:off x="367982" y="898146"/>
            <a:ext cx="64844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vi-VN" altLang="vi-VN" sz="1600" b="1" i="1" u="none" strike="noStrike" cap="none" normalizeH="0" baseline="0" dirty="0">
                <a:ln>
                  <a:noFill/>
                </a:ln>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1 . C</a:t>
            </a:r>
            <a:r>
              <a:rPr kumimoji="0" lang="vi-VN" altLang="vi-VN" sz="1600" b="1" i="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Open Sans" panose="020B0606030504020204" pitchFamily="34" charset="0"/>
              </a:rPr>
              <a:t>á</a:t>
            </a:r>
            <a:r>
              <a:rPr kumimoji="0" lang="vi-VN" altLang="vi-VN" sz="1600" b="1" i="1" u="none" strike="noStrike" cap="none" normalizeH="0" baseline="0" dirty="0">
                <a:ln>
                  <a:noFill/>
                </a:ln>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c tuyến nội tiết trong cơ thể:</a:t>
            </a:r>
            <a:endParaRPr kumimoji="0" lang="vi-VN" altLang="vi-VN" sz="2400" b="1" i="1" u="none" strike="noStrike" cap="none" normalizeH="0" baseline="0" dirty="0">
              <a:ln>
                <a:noFill/>
              </a:ln>
              <a:solidFill>
                <a:schemeClr val="tx1"/>
              </a:solidFill>
              <a:effectLst/>
              <a:latin typeface="Arial" panose="020B0604020202020204" pitchFamily="34" charset="0"/>
            </a:endParaRPr>
          </a:p>
        </p:txBody>
      </p:sp>
      <p:pic>
        <p:nvPicPr>
          <p:cNvPr id="6" name="Picture 2" descr="Quan sát hình 35.2 và nêu vị trí chức năng của các tuyến nội tiết trong cơ thể">
            <a:extLst>
              <a:ext uri="{FF2B5EF4-FFF2-40B4-BE49-F238E27FC236}">
                <a16:creationId xmlns:a16="http://schemas.microsoft.com/office/drawing/2014/main" id="{43A15D51-6232-8AFE-F10E-BE313D55F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85" y="1298256"/>
            <a:ext cx="3383476" cy="528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481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31B2FE-E031-E252-8EFB-97E3699FBA9C}"/>
              </a:ext>
            </a:extLst>
          </p:cNvPr>
          <p:cNvSpPr txBox="1"/>
          <p:nvPr/>
        </p:nvSpPr>
        <p:spPr>
          <a:xfrm>
            <a:off x="1398463" y="69272"/>
            <a:ext cx="621114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35 .HỆ NỘI TIẾT Ở NGƯỜI</a:t>
            </a:r>
            <a:endParaRPr kumimoji="0" lang="vi-VN"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1700189F-2E60-EA29-253A-52177CD6B48D}"/>
              </a:ext>
            </a:extLst>
          </p:cNvPr>
          <p:cNvSpPr txBox="1"/>
          <p:nvPr/>
        </p:nvSpPr>
        <p:spPr>
          <a:xfrm>
            <a:off x="186266" y="544202"/>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Open Sans" panose="020B0606030504020204" pitchFamily="34" charset="0"/>
                <a:ea typeface="+mn-ea"/>
                <a:cs typeface="+mn-cs"/>
              </a:rPr>
              <a:t>I. Các tuyến nội tiết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Rectangle 1">
            <a:extLst>
              <a:ext uri="{FF2B5EF4-FFF2-40B4-BE49-F238E27FC236}">
                <a16:creationId xmlns:a16="http://schemas.microsoft.com/office/drawing/2014/main" id="{A9B325D0-AA73-9A1E-6E60-FB771A752AE6}"/>
              </a:ext>
            </a:extLst>
          </p:cNvPr>
          <p:cNvSpPr>
            <a:spLocks noChangeArrowheads="1"/>
          </p:cNvSpPr>
          <p:nvPr/>
        </p:nvSpPr>
        <p:spPr bwMode="auto">
          <a:xfrm>
            <a:off x="186266" y="927137"/>
            <a:ext cx="33834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1400" b="1" i="1" u="none" strike="noStrike" kern="1200" cap="none" spc="0" normalizeH="0" baseline="0" noProof="0" dirty="0">
                <a:ln>
                  <a:noFill/>
                </a:ln>
                <a:solidFill>
                  <a:srgbClr val="000000"/>
                </a:solidFill>
                <a:effectLst/>
                <a:uLnTx/>
                <a:uFillTx/>
                <a:latin typeface="Open Sans" panose="020B0606030504020204" pitchFamily="34" charset="0"/>
                <a:ea typeface="Times New Roman" panose="02020603050405020304" pitchFamily="18" charset="0"/>
                <a:cs typeface="Open Sans" panose="020B0606030504020204" pitchFamily="34" charset="0"/>
              </a:rPr>
              <a:t>1 . C</a:t>
            </a:r>
            <a:r>
              <a:rPr kumimoji="0" lang="vi-VN" altLang="vi-VN" sz="14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Open Sans" panose="020B0606030504020204" pitchFamily="34" charset="0"/>
              </a:rPr>
              <a:t>á</a:t>
            </a:r>
            <a:r>
              <a:rPr kumimoji="0" lang="vi-VN" altLang="vi-VN" sz="1400" b="1" i="1" u="none" strike="noStrike" kern="1200" cap="none" spc="0" normalizeH="0" baseline="0" noProof="0" dirty="0">
                <a:ln>
                  <a:noFill/>
                </a:ln>
                <a:solidFill>
                  <a:srgbClr val="000000"/>
                </a:solidFill>
                <a:effectLst/>
                <a:uLnTx/>
                <a:uFillTx/>
                <a:latin typeface="Open Sans" panose="020B0606030504020204" pitchFamily="34" charset="0"/>
                <a:ea typeface="Times New Roman" panose="02020603050405020304" pitchFamily="18" charset="0"/>
                <a:cs typeface="Open Sans" panose="020B0606030504020204" pitchFamily="34" charset="0"/>
              </a:rPr>
              <a:t>c tuyến nội tiết trong cơ thể:</a:t>
            </a:r>
            <a:endParaRPr kumimoji="0" lang="vi-VN" altLang="vi-VN" sz="2000" b="1"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6" name="Picture 2" descr="Quan sát hình 35.2 và nêu vị trí chức năng của các tuyến nội tiết trong cơ thể">
            <a:extLst>
              <a:ext uri="{FF2B5EF4-FFF2-40B4-BE49-F238E27FC236}">
                <a16:creationId xmlns:a16="http://schemas.microsoft.com/office/drawing/2014/main" id="{43A15D51-6232-8AFE-F10E-BE313D55F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85" y="1298256"/>
            <a:ext cx="3383476" cy="5289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5D1D9D54-AD39-FC0E-8787-A0BCAB6A2418}"/>
              </a:ext>
            </a:extLst>
          </p:cNvPr>
          <p:cNvGraphicFramePr>
            <a:graphicFrameLocks noGrp="1"/>
          </p:cNvGraphicFramePr>
          <p:nvPr>
            <p:extLst>
              <p:ext uri="{D42A27DB-BD31-4B8C-83A1-F6EECF244321}">
                <p14:modId xmlns:p14="http://schemas.microsoft.com/office/powerpoint/2010/main" val="1214115737"/>
              </p:ext>
            </p:extLst>
          </p:nvPr>
        </p:nvGraphicFramePr>
        <p:xfrm>
          <a:off x="3709123" y="744257"/>
          <a:ext cx="5092824" cy="5963920"/>
        </p:xfrm>
        <a:graphic>
          <a:graphicData uri="http://schemas.openxmlformats.org/drawingml/2006/table">
            <a:tbl>
              <a:tblPr firstRow="1" firstCol="1" bandRow="1">
                <a:tableStyleId>{2D5ABB26-0587-4C30-8999-92F81FD0307C}</a:tableStyleId>
              </a:tblPr>
              <a:tblGrid>
                <a:gridCol w="1081872">
                  <a:extLst>
                    <a:ext uri="{9D8B030D-6E8A-4147-A177-3AD203B41FA5}">
                      <a16:colId xmlns:a16="http://schemas.microsoft.com/office/drawing/2014/main" val="3062989929"/>
                    </a:ext>
                  </a:extLst>
                </a:gridCol>
                <a:gridCol w="1466801">
                  <a:extLst>
                    <a:ext uri="{9D8B030D-6E8A-4147-A177-3AD203B41FA5}">
                      <a16:colId xmlns:a16="http://schemas.microsoft.com/office/drawing/2014/main" val="490183656"/>
                    </a:ext>
                  </a:extLst>
                </a:gridCol>
                <a:gridCol w="2544151">
                  <a:extLst>
                    <a:ext uri="{9D8B030D-6E8A-4147-A177-3AD203B41FA5}">
                      <a16:colId xmlns:a16="http://schemas.microsoft.com/office/drawing/2014/main" val="3318384288"/>
                    </a:ext>
                  </a:extLst>
                </a:gridCol>
              </a:tblGrid>
              <a:tr h="772621">
                <a:tc>
                  <a:txBody>
                    <a:bodyPr/>
                    <a:lstStyle/>
                    <a:p>
                      <a:pPr marL="30480" marR="30480" algn="ctr">
                        <a:lnSpc>
                          <a:spcPct val="100000"/>
                        </a:lnSpc>
                        <a:spcAft>
                          <a:spcPts val="800"/>
                        </a:spcAft>
                      </a:pPr>
                      <a:r>
                        <a:rPr lang="vi-VN" sz="1300" b="1" i="1" kern="0">
                          <a:solidFill>
                            <a:srgbClr val="000000"/>
                          </a:solidFill>
                          <a:effectLst/>
                        </a:rPr>
                        <a:t>Tuyến sinh dục</a:t>
                      </a:r>
                      <a:endParaRPr lang="vi-VN" sz="1300" b="1" i="1"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00000"/>
                        </a:lnSpc>
                        <a:spcAft>
                          <a:spcPts val="800"/>
                        </a:spcAft>
                      </a:pPr>
                      <a:r>
                        <a:rPr lang="vi-VN" sz="1300" kern="0">
                          <a:solidFill>
                            <a:srgbClr val="000000"/>
                          </a:solidFill>
                          <a:effectLst/>
                        </a:rPr>
                        <a:t>- Ở nam: Tinh hoàn.</a:t>
                      </a:r>
                      <a:endParaRPr lang="vi-VN" sz="1300" kern="100">
                        <a:effectLst/>
                      </a:endParaRPr>
                    </a:p>
                    <a:p>
                      <a:pPr marL="30480" marR="30480" algn="l">
                        <a:lnSpc>
                          <a:spcPct val="100000"/>
                        </a:lnSpc>
                        <a:spcAft>
                          <a:spcPts val="800"/>
                        </a:spcAft>
                      </a:pPr>
                      <a:r>
                        <a:rPr lang="vi-VN" sz="1300" kern="0">
                          <a:solidFill>
                            <a:srgbClr val="000000"/>
                          </a:solidFill>
                          <a:effectLst/>
                        </a:rPr>
                        <a:t>- Ở nữ: Buồng trứng.</a:t>
                      </a:r>
                      <a:endParaRPr lang="vi-VN" sz="13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00000"/>
                        </a:lnSpc>
                        <a:spcAft>
                          <a:spcPts val="800"/>
                        </a:spcAft>
                      </a:pPr>
                      <a:r>
                        <a:rPr lang="vi-VN" sz="1300" kern="0">
                          <a:solidFill>
                            <a:srgbClr val="000000"/>
                          </a:solidFill>
                          <a:effectLst/>
                        </a:rPr>
                        <a:t>- Hình thành đặc điểm sinh dục thứ cấp.</a:t>
                      </a:r>
                      <a:endParaRPr lang="vi-VN" sz="1300" kern="100">
                        <a:effectLst/>
                      </a:endParaRPr>
                    </a:p>
                    <a:p>
                      <a:pPr marL="30480" marR="30480" algn="l">
                        <a:lnSpc>
                          <a:spcPct val="100000"/>
                        </a:lnSpc>
                        <a:spcAft>
                          <a:spcPts val="800"/>
                        </a:spcAft>
                      </a:pPr>
                      <a:r>
                        <a:rPr lang="vi-VN" sz="1300" kern="0">
                          <a:solidFill>
                            <a:srgbClr val="000000"/>
                          </a:solidFill>
                          <a:effectLst/>
                        </a:rPr>
                        <a:t>- Kích thích sinh trưởng, phát triển.</a:t>
                      </a:r>
                      <a:endParaRPr lang="vi-VN" sz="1300" kern="100">
                        <a:effectLst/>
                      </a:endParaRPr>
                    </a:p>
                    <a:p>
                      <a:pPr marL="30480" marR="30480" algn="l">
                        <a:lnSpc>
                          <a:spcPct val="100000"/>
                        </a:lnSpc>
                        <a:spcAft>
                          <a:spcPts val="800"/>
                        </a:spcAft>
                      </a:pPr>
                      <a:r>
                        <a:rPr lang="vi-VN" sz="1300" kern="0">
                          <a:solidFill>
                            <a:srgbClr val="000000"/>
                          </a:solidFill>
                          <a:effectLst/>
                        </a:rPr>
                        <a:t>- Điều hòa chu kì sinh dục.</a:t>
                      </a:r>
                      <a:endParaRPr lang="vi-VN" sz="13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799161"/>
                  </a:ext>
                </a:extLst>
              </a:tr>
              <a:tr h="931292">
                <a:tc>
                  <a:txBody>
                    <a:bodyPr/>
                    <a:lstStyle/>
                    <a:p>
                      <a:pPr marL="30480" marR="30480" algn="ctr">
                        <a:lnSpc>
                          <a:spcPct val="100000"/>
                        </a:lnSpc>
                        <a:spcAft>
                          <a:spcPts val="800"/>
                        </a:spcAft>
                      </a:pPr>
                      <a:r>
                        <a:rPr lang="vi-VN" sz="1300" b="1" i="1" kern="0">
                          <a:solidFill>
                            <a:srgbClr val="000000"/>
                          </a:solidFill>
                          <a:effectLst/>
                        </a:rPr>
                        <a:t>Vùng dưới đồi</a:t>
                      </a:r>
                      <a:endParaRPr lang="vi-VN" sz="1300" b="1" i="1"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00000"/>
                        </a:lnSpc>
                        <a:spcAft>
                          <a:spcPts val="800"/>
                        </a:spcAft>
                      </a:pPr>
                      <a:r>
                        <a:rPr lang="vi-VN" sz="1300" kern="0">
                          <a:solidFill>
                            <a:srgbClr val="000000"/>
                          </a:solidFill>
                          <a:effectLst/>
                        </a:rPr>
                        <a:t>Nằm trong não bộ, giữa tuyến yên và đồi thị.</a:t>
                      </a:r>
                      <a:endParaRPr lang="vi-VN" sz="13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00000"/>
                        </a:lnSpc>
                        <a:spcAft>
                          <a:spcPts val="800"/>
                        </a:spcAft>
                      </a:pPr>
                      <a:r>
                        <a:rPr lang="vi-VN" sz="1300" kern="0">
                          <a:solidFill>
                            <a:srgbClr val="000000"/>
                          </a:solidFill>
                          <a:effectLst/>
                        </a:rPr>
                        <a:t>- Điều hòa hoạt động tuyến yên (CRH, TRH, GnRH).</a:t>
                      </a:r>
                      <a:endParaRPr lang="vi-VN" sz="1300" kern="100">
                        <a:effectLst/>
                      </a:endParaRPr>
                    </a:p>
                    <a:p>
                      <a:pPr marL="30480" marR="30480" algn="l">
                        <a:lnSpc>
                          <a:spcPct val="100000"/>
                        </a:lnSpc>
                        <a:spcAft>
                          <a:spcPts val="800"/>
                        </a:spcAft>
                      </a:pPr>
                      <a:r>
                        <a:rPr lang="vi-VN" sz="1300" kern="0">
                          <a:solidFill>
                            <a:srgbClr val="000000"/>
                          </a:solidFill>
                          <a:effectLst/>
                        </a:rPr>
                        <a:t>- Điều hòa áp suất thẩm thấu (ADH).</a:t>
                      </a:r>
                      <a:endParaRPr lang="vi-VN" sz="1300" kern="100">
                        <a:effectLst/>
                      </a:endParaRPr>
                    </a:p>
                    <a:p>
                      <a:pPr marL="30480" marR="30480" algn="l">
                        <a:lnSpc>
                          <a:spcPct val="100000"/>
                        </a:lnSpc>
                        <a:spcAft>
                          <a:spcPts val="800"/>
                        </a:spcAft>
                      </a:pPr>
                      <a:r>
                        <a:rPr lang="vi-VN" sz="1300" kern="0">
                          <a:solidFill>
                            <a:srgbClr val="000000"/>
                          </a:solidFill>
                          <a:effectLst/>
                        </a:rPr>
                        <a:t>- Kích thích quá trình đẻ (oxytocin).</a:t>
                      </a:r>
                      <a:endParaRPr lang="vi-VN" sz="13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4680734"/>
                  </a:ext>
                </a:extLst>
              </a:tr>
              <a:tr h="1089962">
                <a:tc>
                  <a:txBody>
                    <a:bodyPr/>
                    <a:lstStyle/>
                    <a:p>
                      <a:pPr marL="30480" marR="30480" algn="ctr">
                        <a:lnSpc>
                          <a:spcPct val="100000"/>
                        </a:lnSpc>
                        <a:spcAft>
                          <a:spcPts val="800"/>
                        </a:spcAft>
                      </a:pPr>
                      <a:r>
                        <a:rPr lang="vi-VN" sz="1300" b="1" i="1" kern="0">
                          <a:solidFill>
                            <a:srgbClr val="000000"/>
                          </a:solidFill>
                          <a:effectLst/>
                        </a:rPr>
                        <a:t>Tuyến yên</a:t>
                      </a:r>
                      <a:endParaRPr lang="vi-VN" sz="1300" b="1" i="1"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00000"/>
                        </a:lnSpc>
                        <a:spcAft>
                          <a:spcPts val="800"/>
                        </a:spcAft>
                      </a:pPr>
                      <a:r>
                        <a:rPr lang="vi-VN" sz="1300" kern="0" dirty="0">
                          <a:solidFill>
                            <a:srgbClr val="000000"/>
                          </a:solidFill>
                          <a:effectLst/>
                        </a:rPr>
                        <a:t>Nằm trong nền sọ.</a:t>
                      </a:r>
                      <a:endParaRPr lang="vi-VN" sz="13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00000"/>
                        </a:lnSpc>
                        <a:spcAft>
                          <a:spcPts val="800"/>
                        </a:spcAft>
                      </a:pPr>
                      <a:r>
                        <a:rPr lang="vi-VN" sz="1300" kern="0" dirty="0">
                          <a:solidFill>
                            <a:srgbClr val="000000"/>
                          </a:solidFill>
                          <a:effectLst/>
                        </a:rPr>
                        <a:t>- Kích thích sinh trưởng (GH).</a:t>
                      </a:r>
                      <a:endParaRPr lang="vi-VN" sz="1300" kern="100" dirty="0">
                        <a:effectLst/>
                      </a:endParaRPr>
                    </a:p>
                    <a:p>
                      <a:pPr marL="30480" marR="30480" algn="l">
                        <a:lnSpc>
                          <a:spcPct val="100000"/>
                        </a:lnSpc>
                        <a:spcAft>
                          <a:spcPts val="800"/>
                        </a:spcAft>
                      </a:pPr>
                      <a:r>
                        <a:rPr lang="vi-VN" sz="1300" kern="0" dirty="0">
                          <a:solidFill>
                            <a:srgbClr val="000000"/>
                          </a:solidFill>
                          <a:effectLst/>
                        </a:rPr>
                        <a:t>- Điều hòa hình thành và tiết sữa (prolactin).</a:t>
                      </a:r>
                      <a:endParaRPr lang="vi-VN" sz="1300" kern="100" dirty="0">
                        <a:effectLst/>
                      </a:endParaRPr>
                    </a:p>
                    <a:p>
                      <a:pPr marL="30480" marR="30480" algn="l">
                        <a:lnSpc>
                          <a:spcPct val="100000"/>
                        </a:lnSpc>
                        <a:spcAft>
                          <a:spcPts val="800"/>
                        </a:spcAft>
                      </a:pPr>
                      <a:r>
                        <a:rPr lang="vi-VN" sz="1300" kern="0" dirty="0">
                          <a:solidFill>
                            <a:srgbClr val="000000"/>
                          </a:solidFill>
                          <a:effectLst/>
                        </a:rPr>
                        <a:t>- Điều hòa hoạt động tuyến giáp (TSH), tuyến trên thận (ACTH), tuyến sinh dục (FSH, LH).</a:t>
                      </a:r>
                      <a:endParaRPr lang="vi-VN" sz="13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3335931"/>
                  </a:ext>
                </a:extLst>
              </a:tr>
              <a:tr h="467500">
                <a:tc>
                  <a:txBody>
                    <a:bodyPr/>
                    <a:lstStyle/>
                    <a:p>
                      <a:pPr marL="30480" marR="30480" algn="ctr">
                        <a:lnSpc>
                          <a:spcPct val="100000"/>
                        </a:lnSpc>
                        <a:spcAft>
                          <a:spcPts val="800"/>
                        </a:spcAft>
                      </a:pPr>
                      <a:r>
                        <a:rPr lang="vi-VN" sz="1300" b="1" i="1" kern="0">
                          <a:solidFill>
                            <a:srgbClr val="000000"/>
                          </a:solidFill>
                          <a:effectLst/>
                        </a:rPr>
                        <a:t>Tuyến tụy</a:t>
                      </a:r>
                      <a:endParaRPr lang="vi-VN" sz="1300" b="1" i="1"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00000"/>
                        </a:lnSpc>
                        <a:spcAft>
                          <a:spcPts val="800"/>
                        </a:spcAft>
                      </a:pPr>
                      <a:r>
                        <a:rPr lang="vi-VN" sz="1300" kern="0">
                          <a:solidFill>
                            <a:srgbClr val="000000"/>
                          </a:solidFill>
                          <a:effectLst/>
                        </a:rPr>
                        <a:t>Nằm trong khoang bụng, phía sau dạ dày.</a:t>
                      </a:r>
                      <a:endParaRPr lang="vi-VN" sz="13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00000"/>
                        </a:lnSpc>
                        <a:spcAft>
                          <a:spcPts val="800"/>
                        </a:spcAft>
                      </a:pPr>
                      <a:r>
                        <a:rPr lang="vi-VN" sz="1300" kern="0">
                          <a:solidFill>
                            <a:srgbClr val="000000"/>
                          </a:solidFill>
                          <a:effectLst/>
                        </a:rPr>
                        <a:t>- Chức năng nội tiết: Điều hòa lượng đường máu (insulin và glucagon).</a:t>
                      </a:r>
                      <a:endParaRPr lang="vi-VN" sz="13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3759629"/>
                  </a:ext>
                </a:extLst>
              </a:tr>
              <a:tr h="1089962">
                <a:tc>
                  <a:txBody>
                    <a:bodyPr/>
                    <a:lstStyle/>
                    <a:p>
                      <a:pPr marL="30480" marR="30480" algn="ctr">
                        <a:lnSpc>
                          <a:spcPct val="100000"/>
                        </a:lnSpc>
                        <a:spcAft>
                          <a:spcPts val="800"/>
                        </a:spcAft>
                      </a:pPr>
                      <a:r>
                        <a:rPr lang="vi-VN" sz="1300" b="1" i="1" kern="0" dirty="0">
                          <a:solidFill>
                            <a:srgbClr val="000000"/>
                          </a:solidFill>
                          <a:effectLst/>
                        </a:rPr>
                        <a:t>Tuyến trên thận</a:t>
                      </a:r>
                      <a:endParaRPr lang="vi-VN" sz="1300" b="1" i="1"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00000"/>
                        </a:lnSpc>
                        <a:spcAft>
                          <a:spcPts val="800"/>
                        </a:spcAft>
                      </a:pPr>
                      <a:r>
                        <a:rPr lang="vi-VN" sz="1300" kern="0" dirty="0">
                          <a:solidFill>
                            <a:srgbClr val="000000"/>
                          </a:solidFill>
                          <a:effectLst/>
                        </a:rPr>
                        <a:t>Nằm ở cực trên của mỗi thận.</a:t>
                      </a:r>
                      <a:endParaRPr lang="vi-VN" sz="13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00000"/>
                        </a:lnSpc>
                        <a:spcAft>
                          <a:spcPts val="800"/>
                        </a:spcAft>
                      </a:pPr>
                      <a:r>
                        <a:rPr lang="vi-VN" sz="1300" kern="0" dirty="0">
                          <a:solidFill>
                            <a:srgbClr val="000000"/>
                          </a:solidFill>
                          <a:effectLst/>
                        </a:rPr>
                        <a:t>- Điều hòa huyết áp, thể tích máu (aldosterone).</a:t>
                      </a:r>
                      <a:endParaRPr lang="vi-VN" sz="1300" kern="100" dirty="0">
                        <a:effectLst/>
                      </a:endParaRPr>
                    </a:p>
                    <a:p>
                      <a:pPr marL="30480" marR="30480" algn="l">
                        <a:lnSpc>
                          <a:spcPct val="100000"/>
                        </a:lnSpc>
                        <a:spcAft>
                          <a:spcPts val="800"/>
                        </a:spcAft>
                      </a:pPr>
                      <a:r>
                        <a:rPr lang="vi-VN" sz="1300" kern="0" dirty="0">
                          <a:solidFill>
                            <a:srgbClr val="000000"/>
                          </a:solidFill>
                          <a:effectLst/>
                        </a:rPr>
                        <a:t>- Điều hòa trao đổi chất, năng lượng (cortisol).</a:t>
                      </a:r>
                      <a:endParaRPr lang="vi-VN" sz="1300" kern="100" dirty="0">
                        <a:effectLst/>
                      </a:endParaRPr>
                    </a:p>
                    <a:p>
                      <a:pPr marL="30480" marR="30480" algn="l">
                        <a:lnSpc>
                          <a:spcPct val="100000"/>
                        </a:lnSpc>
                        <a:spcAft>
                          <a:spcPts val="800"/>
                        </a:spcAft>
                      </a:pPr>
                      <a:r>
                        <a:rPr lang="vi-VN" sz="1300" kern="0" dirty="0">
                          <a:solidFill>
                            <a:srgbClr val="000000"/>
                          </a:solidFill>
                          <a:effectLst/>
                        </a:rPr>
                        <a:t>- Chống stress (adrenalin, noradrenalin, cortisol).</a:t>
                      </a:r>
                      <a:endParaRPr lang="vi-VN" sz="13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2195670"/>
                  </a:ext>
                </a:extLst>
              </a:tr>
            </a:tbl>
          </a:graphicData>
        </a:graphic>
      </p:graphicFrame>
    </p:spTree>
    <p:extLst>
      <p:ext uri="{BB962C8B-B14F-4D97-AF65-F5344CB8AC3E}">
        <p14:creationId xmlns:p14="http://schemas.microsoft.com/office/powerpoint/2010/main" val="75833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31B2FE-E031-E252-8EFB-97E3699FBA9C}"/>
              </a:ext>
            </a:extLst>
          </p:cNvPr>
          <p:cNvSpPr txBox="1"/>
          <p:nvPr/>
        </p:nvSpPr>
        <p:spPr>
          <a:xfrm>
            <a:off x="1398463" y="69272"/>
            <a:ext cx="621114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35 .HỆ NỘI TIẾT Ở NGƯỜI</a:t>
            </a:r>
            <a:endParaRPr kumimoji="0" lang="vi-VN"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1700189F-2E60-EA29-253A-52177CD6B48D}"/>
              </a:ext>
            </a:extLst>
          </p:cNvPr>
          <p:cNvSpPr txBox="1"/>
          <p:nvPr/>
        </p:nvSpPr>
        <p:spPr>
          <a:xfrm>
            <a:off x="186266" y="544202"/>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Open Sans" panose="020B0606030504020204" pitchFamily="34" charset="0"/>
                <a:ea typeface="+mn-ea"/>
                <a:cs typeface="+mn-cs"/>
              </a:rPr>
              <a:t>I. Các tuyến nội tiết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Rectangle 1">
            <a:extLst>
              <a:ext uri="{FF2B5EF4-FFF2-40B4-BE49-F238E27FC236}">
                <a16:creationId xmlns:a16="http://schemas.microsoft.com/office/drawing/2014/main" id="{A9B325D0-AA73-9A1E-6E60-FB771A752AE6}"/>
              </a:ext>
            </a:extLst>
          </p:cNvPr>
          <p:cNvSpPr>
            <a:spLocks noChangeArrowheads="1"/>
          </p:cNvSpPr>
          <p:nvPr/>
        </p:nvSpPr>
        <p:spPr bwMode="auto">
          <a:xfrm>
            <a:off x="186266" y="896359"/>
            <a:ext cx="39590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b="1" i="1" u="none" strike="noStrike" kern="1200" cap="none" spc="0" normalizeH="0" baseline="0" noProof="0" dirty="0">
                <a:ln>
                  <a:noFill/>
                </a:ln>
                <a:solidFill>
                  <a:srgbClr val="000000"/>
                </a:solidFill>
                <a:effectLst/>
                <a:uLnTx/>
                <a:uFillTx/>
                <a:latin typeface="Open Sans" panose="020B0606030504020204" pitchFamily="34" charset="0"/>
                <a:ea typeface="Times New Roman" panose="02020603050405020304" pitchFamily="18" charset="0"/>
                <a:cs typeface="Open Sans" panose="020B0606030504020204" pitchFamily="34" charset="0"/>
              </a:rPr>
              <a:t>1 . C</a:t>
            </a:r>
            <a:r>
              <a:rPr kumimoji="0" lang="vi-VN" altLang="vi-VN"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Open Sans" panose="020B0606030504020204" pitchFamily="34" charset="0"/>
              </a:rPr>
              <a:t>á</a:t>
            </a:r>
            <a:r>
              <a:rPr kumimoji="0" lang="vi-VN" altLang="vi-VN" b="1" i="1" u="none" strike="noStrike" kern="1200" cap="none" spc="0" normalizeH="0" baseline="0" noProof="0" dirty="0">
                <a:ln>
                  <a:noFill/>
                </a:ln>
                <a:solidFill>
                  <a:srgbClr val="000000"/>
                </a:solidFill>
                <a:effectLst/>
                <a:uLnTx/>
                <a:uFillTx/>
                <a:latin typeface="Open Sans" panose="020B0606030504020204" pitchFamily="34" charset="0"/>
                <a:ea typeface="Times New Roman" panose="02020603050405020304" pitchFamily="18" charset="0"/>
                <a:cs typeface="Open Sans" panose="020B0606030504020204" pitchFamily="34" charset="0"/>
              </a:rPr>
              <a:t>c tuyến nội tiết trong cơ thể:</a:t>
            </a:r>
            <a:endParaRPr kumimoji="0" lang="vi-VN" altLang="vi-VN" sz="2800" b="1"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6" name="Picture 2" descr="Quan sát hình 35.2 và nêu vị trí chức năng của các tuyến nội tiết trong cơ thể">
            <a:extLst>
              <a:ext uri="{FF2B5EF4-FFF2-40B4-BE49-F238E27FC236}">
                <a16:creationId xmlns:a16="http://schemas.microsoft.com/office/drawing/2014/main" id="{43A15D51-6232-8AFE-F10E-BE313D55F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578" y="1248179"/>
            <a:ext cx="3742462" cy="52895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a:extLst>
              <a:ext uri="{FF2B5EF4-FFF2-40B4-BE49-F238E27FC236}">
                <a16:creationId xmlns:a16="http://schemas.microsoft.com/office/drawing/2014/main" id="{699A4278-2D9B-EB90-C270-BE30E4FC6D16}"/>
              </a:ext>
            </a:extLst>
          </p:cNvPr>
          <p:cNvSpPr>
            <a:spLocks noChangeArrowheads="1"/>
          </p:cNvSpPr>
          <p:nvPr/>
        </p:nvSpPr>
        <p:spPr bwMode="auto">
          <a:xfrm>
            <a:off x="4219592" y="896359"/>
            <a:ext cx="4829388"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000" b="1" i="1" u="none" strike="noStrike" cap="none" normalizeH="0" baseline="0" dirty="0">
                <a:ln>
                  <a:noFill/>
                </a:ln>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2 . Kh</a:t>
            </a:r>
            <a:r>
              <a:rPr kumimoji="0" lang="vi-VN" altLang="vi-VN" sz="2000" b="1" i="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Open Sans" panose="020B0606030504020204" pitchFamily="34" charset="0"/>
              </a:rPr>
              <a:t>á</a:t>
            </a:r>
            <a:r>
              <a:rPr kumimoji="0" lang="vi-VN" altLang="vi-VN" sz="2000" b="1" i="1" u="none" strike="noStrike" cap="none" normalizeH="0" baseline="0" dirty="0">
                <a:ln>
                  <a:noFill/>
                </a:ln>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i niệm </a:t>
            </a:r>
            <a:endParaRPr kumimoji="0" lang="vi-VN" altLang="vi-VN" sz="2000" b="1" i="1"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000" b="0" i="0" u="none" strike="noStrike" cap="none" normalizeH="0" baseline="0" dirty="0">
                <a:ln>
                  <a:noFill/>
                </a:ln>
                <a:solidFill>
                  <a:srgbClr val="C00000"/>
                </a:solidFill>
                <a:effectLst/>
                <a:latin typeface="Open Sans" panose="020B0606030504020204" pitchFamily="34" charset="0"/>
                <a:ea typeface="Times New Roman" panose="02020603050405020304" pitchFamily="18" charset="0"/>
                <a:cs typeface="Open Sans" panose="020B0606030504020204" pitchFamily="34" charset="0"/>
              </a:rPr>
              <a:t>- Hệ nội tiết l</a:t>
            </a:r>
            <a:r>
              <a:rPr kumimoji="0" lang="vi-VN" altLang="vi-VN"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Open Sans" panose="020B0606030504020204" pitchFamily="34" charset="0"/>
              </a:rPr>
              <a:t>à</a:t>
            </a:r>
            <a:r>
              <a:rPr kumimoji="0" lang="vi-VN" altLang="vi-VN" sz="2000" b="0" i="0" u="none" strike="noStrike" cap="none" normalizeH="0" baseline="0" dirty="0">
                <a:ln>
                  <a:noFill/>
                </a:ln>
                <a:solidFill>
                  <a:srgbClr val="C00000"/>
                </a:solidFill>
                <a:effectLst/>
                <a:latin typeface="Open Sans" panose="020B0606030504020204" pitchFamily="34" charset="0"/>
                <a:ea typeface="Times New Roman" panose="02020603050405020304" pitchFamily="18" charset="0"/>
                <a:cs typeface="Open Sans" panose="020B0606030504020204" pitchFamily="34" charset="0"/>
              </a:rPr>
              <a:t> một hệ thống c</a:t>
            </a:r>
            <a:r>
              <a:rPr kumimoji="0" lang="vi-VN" altLang="vi-VN"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Open Sans" panose="020B0606030504020204" pitchFamily="34" charset="0"/>
              </a:rPr>
              <a:t>á</a:t>
            </a:r>
            <a:r>
              <a:rPr kumimoji="0" lang="vi-VN" altLang="vi-VN" sz="2000" b="0" i="0" u="none" strike="noStrike" cap="none" normalizeH="0" baseline="0" dirty="0">
                <a:ln>
                  <a:noFill/>
                </a:ln>
                <a:solidFill>
                  <a:srgbClr val="C00000"/>
                </a:solidFill>
                <a:effectLst/>
                <a:latin typeface="Open Sans" panose="020B0606030504020204" pitchFamily="34" charset="0"/>
                <a:ea typeface="Times New Roman" panose="02020603050405020304" pitchFamily="18" charset="0"/>
                <a:cs typeface="Open Sans" panose="020B0606030504020204" pitchFamily="34" charset="0"/>
              </a:rPr>
              <a:t>c tuyến c</a:t>
            </a:r>
            <a:r>
              <a:rPr kumimoji="0" lang="vi-VN" altLang="vi-VN"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Open Sans" panose="020B0606030504020204" pitchFamily="34" charset="0"/>
              </a:rPr>
              <a:t>ó</a:t>
            </a:r>
            <a:r>
              <a:rPr kumimoji="0" lang="vi-VN" altLang="vi-VN" sz="2000" b="0" i="0" u="none" strike="noStrike" cap="none" normalizeH="0" baseline="0" dirty="0">
                <a:ln>
                  <a:noFill/>
                </a:ln>
                <a:solidFill>
                  <a:srgbClr val="C00000"/>
                </a:solidFill>
                <a:effectLst/>
                <a:latin typeface="Open Sans" panose="020B0606030504020204" pitchFamily="34" charset="0"/>
                <a:ea typeface="Times New Roman" panose="02020603050405020304" pitchFamily="18" charset="0"/>
                <a:cs typeface="Open Sans" panose="020B0606030504020204" pitchFamily="34" charset="0"/>
              </a:rPr>
              <a:t> khả năng sản xuất và tiết hormone trực tiếp v</a:t>
            </a:r>
            <a:r>
              <a:rPr kumimoji="0" lang="vi-VN" altLang="vi-VN"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Open Sans" panose="020B0606030504020204" pitchFamily="34" charset="0"/>
              </a:rPr>
              <a:t>à</a:t>
            </a:r>
            <a:r>
              <a:rPr kumimoji="0" lang="vi-VN" altLang="vi-VN" sz="2000" b="0" i="0" u="none" strike="noStrike" cap="none" normalizeH="0" baseline="0" dirty="0">
                <a:ln>
                  <a:noFill/>
                </a:ln>
                <a:solidFill>
                  <a:srgbClr val="C00000"/>
                </a:solidFill>
                <a:effectLst/>
                <a:latin typeface="Open Sans" panose="020B0606030504020204" pitchFamily="34" charset="0"/>
                <a:ea typeface="Times New Roman" panose="02020603050405020304" pitchFamily="18" charset="0"/>
                <a:cs typeface="Open Sans" panose="020B0606030504020204" pitchFamily="34" charset="0"/>
              </a:rPr>
              <a:t>o m</a:t>
            </a:r>
            <a:r>
              <a:rPr kumimoji="0" lang="vi-VN" altLang="vi-VN"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Open Sans" panose="020B0606030504020204" pitchFamily="34" charset="0"/>
              </a:rPr>
              <a:t>á</a:t>
            </a:r>
            <a:r>
              <a:rPr kumimoji="0" lang="vi-VN" altLang="vi-VN" sz="2000" b="0" i="0" u="none" strike="noStrike" cap="none" normalizeH="0" baseline="0" dirty="0">
                <a:ln>
                  <a:noFill/>
                </a:ln>
                <a:solidFill>
                  <a:srgbClr val="C00000"/>
                </a:solidFill>
                <a:effectLst/>
                <a:latin typeface="Open Sans" panose="020B0606030504020204" pitchFamily="34" charset="0"/>
                <a:ea typeface="Times New Roman" panose="02020603050405020304" pitchFamily="18" charset="0"/>
                <a:cs typeface="Open Sans" panose="020B0606030504020204" pitchFamily="34" charset="0"/>
              </a:rPr>
              <a:t>u để đảm bảo duy trì ổn định môi trường trong và điều hòa các quá trình sinh lí của cơ thể.</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2000" b="0" i="0" u="none" strike="noStrike" cap="none" normalizeH="0" baseline="0" dirty="0">
              <a:ln>
                <a:noFill/>
              </a:ln>
              <a:solidFill>
                <a:srgbClr val="C00000"/>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000" b="1" i="1" u="none" strike="noStrike" cap="none" normalizeH="0" baseline="0" dirty="0">
                <a:ln>
                  <a:noFill/>
                </a:ln>
                <a:solidFill>
                  <a:srgbClr val="212529"/>
                </a:solidFill>
                <a:effectLst/>
                <a:latin typeface="Open Sans" panose="020B0606030504020204" pitchFamily="34" charset="0"/>
                <a:ea typeface="Times New Roman" panose="02020603050405020304" pitchFamily="18" charset="0"/>
                <a:cs typeface="Open Sans" panose="020B0606030504020204" pitchFamily="34" charset="0"/>
              </a:rPr>
              <a:t>3 . Chức năng chung </a:t>
            </a:r>
            <a:endParaRPr kumimoji="0" lang="vi-VN" altLang="vi-VN" sz="2000" b="1" i="1"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000" b="0" i="0" u="none" strike="noStrike" cap="none" normalizeH="0" baseline="0" dirty="0">
                <a:ln>
                  <a:noFill/>
                </a:ln>
                <a:solidFill>
                  <a:srgbClr val="7030A0"/>
                </a:solidFill>
                <a:effectLst/>
                <a:latin typeface="Open Sans" panose="020B0606030504020204" pitchFamily="34" charset="0"/>
                <a:ea typeface="Times New Roman" panose="02020603050405020304" pitchFamily="18" charset="0"/>
                <a:cs typeface="Open Sans" panose="020B0606030504020204" pitchFamily="34" charset="0"/>
              </a:rPr>
              <a:t>- Tuyến nội tiết: tiết hormone trực tiếp vào máu, điều hoà các quá trình sinh lý của cơ thể</a:t>
            </a:r>
            <a:endParaRPr kumimoji="0" lang="vi-VN" altLang="vi-VN" sz="2000" b="0" i="0" u="none" strike="noStrike" cap="none" normalizeH="0" baseline="0" dirty="0">
              <a:ln>
                <a:noFill/>
              </a:ln>
              <a:solidFill>
                <a:srgbClr val="7030A0"/>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2000" b="1" i="1" u="none" strike="noStrike" cap="none" normalizeH="0" baseline="0" dirty="0">
              <a:ln>
                <a:noFill/>
              </a:ln>
              <a:solidFill>
                <a:srgbClr val="212529"/>
              </a:solidFill>
              <a:effectLst/>
              <a:latin typeface="Open Sans" panose="020B0606030504020204" pitchFamily="34" charset="0"/>
              <a:ea typeface="Times New Roman" panose="02020603050405020304" pitchFamily="18"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000" b="1" i="1" u="none" strike="noStrike" cap="none" normalizeH="0" baseline="0" dirty="0">
                <a:ln>
                  <a:noFill/>
                </a:ln>
                <a:solidFill>
                  <a:srgbClr val="212529"/>
                </a:solidFill>
                <a:effectLst/>
                <a:latin typeface="Open Sans" panose="020B0606030504020204" pitchFamily="34" charset="0"/>
                <a:ea typeface="Times New Roman" panose="02020603050405020304" pitchFamily="18" charset="0"/>
                <a:cs typeface="Open Sans" panose="020B0606030504020204" pitchFamily="34" charset="0"/>
              </a:rPr>
              <a:t>4 . Cơ chế hoạt động: </a:t>
            </a:r>
            <a:endParaRPr kumimoji="0" lang="vi-VN" altLang="vi-VN" sz="2000" b="1" i="1"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000" b="0" i="0" u="none" strike="noStrike" cap="none" normalizeH="0" baseline="0" dirty="0">
                <a:ln>
                  <a:noFill/>
                </a:ln>
                <a:solidFill>
                  <a:srgbClr val="00B050"/>
                </a:solidFill>
                <a:effectLst/>
                <a:latin typeface="Open Sans" panose="020B0606030504020204" pitchFamily="34" charset="0"/>
                <a:ea typeface="Times New Roman" panose="02020603050405020304" pitchFamily="18" charset="0"/>
                <a:cs typeface="Open Sans" panose="020B0606030504020204" pitchFamily="34" charset="0"/>
              </a:rPr>
              <a:t>- Hormone chi ảnh hưởng đến các tế bào của cơ quan đích, chứa thụ thể tương ứng với hormone</a:t>
            </a:r>
            <a:endParaRPr kumimoji="0" lang="vi-VN" altLang="vi-VN" sz="3200" b="0" i="0" u="none" strike="noStrike" cap="none" normalizeH="0" baseline="0" dirty="0">
              <a:ln>
                <a:noFill/>
              </a:ln>
              <a:solidFill>
                <a:srgbClr val="00B050"/>
              </a:solidFill>
              <a:effectLst/>
              <a:latin typeface="Arial" panose="020B0604020202020204" pitchFamily="34" charset="0"/>
            </a:endParaRPr>
          </a:p>
        </p:txBody>
      </p:sp>
    </p:spTree>
    <p:extLst>
      <p:ext uri="{BB962C8B-B14F-4D97-AF65-F5344CB8AC3E}">
        <p14:creationId xmlns:p14="http://schemas.microsoft.com/office/powerpoint/2010/main" val="4239970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31B2FE-E031-E252-8EFB-97E3699FBA9C}"/>
              </a:ext>
            </a:extLst>
          </p:cNvPr>
          <p:cNvSpPr txBox="1"/>
          <p:nvPr/>
        </p:nvSpPr>
        <p:spPr>
          <a:xfrm>
            <a:off x="1398463" y="69272"/>
            <a:ext cx="621114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35 .HỆ NỘI TIẾT Ở NGƯỜI</a:t>
            </a:r>
            <a:endParaRPr kumimoji="0" lang="vi-VN"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1700189F-2E60-EA29-253A-52177CD6B48D}"/>
              </a:ext>
            </a:extLst>
          </p:cNvPr>
          <p:cNvSpPr txBox="1"/>
          <p:nvPr/>
        </p:nvSpPr>
        <p:spPr>
          <a:xfrm>
            <a:off x="186266" y="544202"/>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Open Sans" panose="020B0606030504020204" pitchFamily="34" charset="0"/>
                <a:ea typeface="+mn-ea"/>
                <a:cs typeface="+mn-cs"/>
              </a:rPr>
              <a:t>I. Các tuyến nội tiết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CAEC0FC7-A175-578A-D95B-EE0137E1540D}"/>
              </a:ext>
            </a:extLst>
          </p:cNvPr>
          <p:cNvSpPr txBox="1"/>
          <p:nvPr/>
        </p:nvSpPr>
        <p:spPr>
          <a:xfrm>
            <a:off x="186266" y="944312"/>
            <a:ext cx="4572000" cy="374461"/>
          </a:xfrm>
          <a:prstGeom prst="rect">
            <a:avLst/>
          </a:prstGeom>
          <a:noFill/>
        </p:spPr>
        <p:txBody>
          <a:bodyPr wrap="square">
            <a:spAutoFit/>
          </a:bodyPr>
          <a:lstStyle/>
          <a:p>
            <a:pPr>
              <a:lnSpc>
                <a:spcPts val="2160"/>
              </a:lnSpc>
            </a:pPr>
            <a:r>
              <a:rPr lang="vi-VN" sz="2000" b="1" dirty="0">
                <a:solidFill>
                  <a:srgbClr val="0000FF"/>
                </a:solidFill>
                <a:effectLst/>
                <a:latin typeface="Open Sans" panose="020B0606030504020204" pitchFamily="34" charset="0"/>
                <a:ea typeface="Times New Roman" panose="02020603050405020304" pitchFamily="18" charset="0"/>
              </a:rPr>
              <a:t>II. Một số bệnh về tuyến nội tiết</a:t>
            </a:r>
            <a:endParaRPr lang="vi-VN" sz="2000" dirty="0">
              <a:effectLst/>
              <a:latin typeface="Times New Roman" panose="02020603050405020304" pitchFamily="18" charset="0"/>
              <a:ea typeface="Times New Roman" panose="02020603050405020304" pitchFamily="18" charset="0"/>
            </a:endParaRPr>
          </a:p>
        </p:txBody>
      </p:sp>
      <p:sp>
        <p:nvSpPr>
          <p:cNvPr id="9" name="Speech Bubble: Oval 8">
            <a:extLst>
              <a:ext uri="{FF2B5EF4-FFF2-40B4-BE49-F238E27FC236}">
                <a16:creationId xmlns:a16="http://schemas.microsoft.com/office/drawing/2014/main" id="{8E979578-4403-E3E7-F481-18AAE9C966C7}"/>
              </a:ext>
            </a:extLst>
          </p:cNvPr>
          <p:cNvSpPr/>
          <p:nvPr/>
        </p:nvSpPr>
        <p:spPr>
          <a:xfrm>
            <a:off x="3472921" y="1369008"/>
            <a:ext cx="5615094" cy="3350544"/>
          </a:xfrm>
          <a:prstGeom prst="wedgeEllipseCallout">
            <a:avLst>
              <a:gd name="adj1" fmla="val -51955"/>
              <a:gd name="adj2" fmla="val 5002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478F5BCA-4F67-429E-E55C-9B9FF13F4C33}"/>
              </a:ext>
            </a:extLst>
          </p:cNvPr>
          <p:cNvSpPr txBox="1"/>
          <p:nvPr/>
        </p:nvSpPr>
        <p:spPr>
          <a:xfrm>
            <a:off x="3671147" y="2182796"/>
            <a:ext cx="5416868" cy="1569660"/>
          </a:xfrm>
          <a:prstGeom prst="rect">
            <a:avLst/>
          </a:prstGeom>
          <a:noFill/>
        </p:spPr>
        <p:txBody>
          <a:bodyPr wrap="none" rtlCol="0">
            <a:spAutoFit/>
          </a:bodyPr>
          <a:lstStyle/>
          <a:p>
            <a:r>
              <a:rPr lang="vi-VN" sz="3200" b="1" i="1" dirty="0">
                <a:solidFill>
                  <a:schemeClr val="accent6">
                    <a:lumMod val="50000"/>
                  </a:schemeClr>
                </a:solidFill>
              </a:rPr>
              <a:t>Kể tên một số loại bệnh </a:t>
            </a:r>
          </a:p>
          <a:p>
            <a:r>
              <a:rPr lang="vi-VN" sz="3200" b="1" i="1" dirty="0">
                <a:solidFill>
                  <a:schemeClr val="accent6">
                    <a:lumMod val="50000"/>
                  </a:schemeClr>
                </a:solidFill>
              </a:rPr>
              <a:t>có liên quan đến các tuyến</a:t>
            </a:r>
          </a:p>
          <a:p>
            <a:r>
              <a:rPr lang="vi-VN" sz="3200" b="1" i="1" dirty="0">
                <a:solidFill>
                  <a:schemeClr val="accent6">
                    <a:lumMod val="50000"/>
                  </a:schemeClr>
                </a:solidFill>
              </a:rPr>
              <a:t> nội tiết mà em biết ?</a:t>
            </a:r>
          </a:p>
        </p:txBody>
      </p:sp>
      <p:sp>
        <p:nvSpPr>
          <p:cNvPr id="13" name="Rectangle: Rounded Corners 12">
            <a:extLst>
              <a:ext uri="{FF2B5EF4-FFF2-40B4-BE49-F238E27FC236}">
                <a16:creationId xmlns:a16="http://schemas.microsoft.com/office/drawing/2014/main" id="{B7C6A44B-BE0D-9F2F-8363-45FC992E6BDD}"/>
              </a:ext>
            </a:extLst>
          </p:cNvPr>
          <p:cNvSpPr/>
          <p:nvPr/>
        </p:nvSpPr>
        <p:spPr>
          <a:xfrm>
            <a:off x="270933" y="4990940"/>
            <a:ext cx="6502400" cy="16537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2" name="TextBox 11">
            <a:extLst>
              <a:ext uri="{FF2B5EF4-FFF2-40B4-BE49-F238E27FC236}">
                <a16:creationId xmlns:a16="http://schemas.microsoft.com/office/drawing/2014/main" id="{575163A4-5BFD-BEF1-48B1-2FD42E71AA97}"/>
              </a:ext>
            </a:extLst>
          </p:cNvPr>
          <p:cNvSpPr txBox="1"/>
          <p:nvPr/>
        </p:nvSpPr>
        <p:spPr>
          <a:xfrm>
            <a:off x="453813" y="5345641"/>
            <a:ext cx="6245013" cy="830997"/>
          </a:xfrm>
          <a:prstGeom prst="rect">
            <a:avLst/>
          </a:prstGeom>
          <a:noFill/>
        </p:spPr>
        <p:txBody>
          <a:bodyPr wrap="square">
            <a:spAutoFit/>
          </a:bodyPr>
          <a:lstStyle/>
          <a:p>
            <a:r>
              <a:rPr lang="vi-VN" sz="2400" b="1" i="1" dirty="0">
                <a:solidFill>
                  <a:srgbClr val="FF0000"/>
                </a:solidFill>
                <a:effectLst/>
                <a:latin typeface="Open Sans" panose="020B0606030504020204" pitchFamily="34" charset="0"/>
              </a:rPr>
              <a:t>Đái tháo đường, bướu cổ, lùn hoặc khổng lồ chất, hội chứng Cushing, vô sinh...</a:t>
            </a:r>
            <a:endParaRPr lang="vi-VN" sz="2400" b="1" i="1" dirty="0">
              <a:solidFill>
                <a:srgbClr val="FF0000"/>
              </a:solidFill>
            </a:endParaRPr>
          </a:p>
        </p:txBody>
      </p:sp>
    </p:spTree>
    <p:extLst>
      <p:ext uri="{BB962C8B-B14F-4D97-AF65-F5344CB8AC3E}">
        <p14:creationId xmlns:p14="http://schemas.microsoft.com/office/powerpoint/2010/main" val="3202277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31B2FE-E031-E252-8EFB-97E3699FBA9C}"/>
              </a:ext>
            </a:extLst>
          </p:cNvPr>
          <p:cNvSpPr txBox="1"/>
          <p:nvPr/>
        </p:nvSpPr>
        <p:spPr>
          <a:xfrm>
            <a:off x="1398463" y="69272"/>
            <a:ext cx="621114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35 .HỆ NỘI TIẾT Ở NGƯỜI</a:t>
            </a:r>
            <a:endParaRPr kumimoji="0" lang="vi-VN"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1700189F-2E60-EA29-253A-52177CD6B48D}"/>
              </a:ext>
            </a:extLst>
          </p:cNvPr>
          <p:cNvSpPr txBox="1"/>
          <p:nvPr/>
        </p:nvSpPr>
        <p:spPr>
          <a:xfrm>
            <a:off x="186266" y="544202"/>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Open Sans" panose="020B0606030504020204" pitchFamily="34" charset="0"/>
                <a:ea typeface="+mn-ea"/>
                <a:cs typeface="+mn-cs"/>
              </a:rPr>
              <a:t>I. Các tuyến nội tiết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CAEC0FC7-A175-578A-D95B-EE0137E1540D}"/>
              </a:ext>
            </a:extLst>
          </p:cNvPr>
          <p:cNvSpPr txBox="1"/>
          <p:nvPr/>
        </p:nvSpPr>
        <p:spPr>
          <a:xfrm>
            <a:off x="186266" y="944312"/>
            <a:ext cx="4572000" cy="374461"/>
          </a:xfrm>
          <a:prstGeom prst="rect">
            <a:avLst/>
          </a:prstGeom>
          <a:noFill/>
        </p:spPr>
        <p:txBody>
          <a:bodyPr wrap="square">
            <a:spAutoFit/>
          </a:bodyPr>
          <a:lstStyle/>
          <a:p>
            <a:pPr marL="0" marR="0" lvl="0" indent="0" algn="l" defTabSz="457200" rtl="0" eaLnBrk="1" fontAlgn="auto" latinLnBrk="0" hangingPunct="1">
              <a:lnSpc>
                <a:spcPts val="216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Open Sans" panose="020B0606030504020204" pitchFamily="34" charset="0"/>
                <a:ea typeface="Times New Roman" panose="02020603050405020304" pitchFamily="18" charset="0"/>
                <a:cs typeface="+mn-cs"/>
              </a:rPr>
              <a:t>II. Một số bệnh về tuyến nội tiết</a:t>
            </a:r>
            <a:endPar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TextBox 2">
            <a:extLst>
              <a:ext uri="{FF2B5EF4-FFF2-40B4-BE49-F238E27FC236}">
                <a16:creationId xmlns:a16="http://schemas.microsoft.com/office/drawing/2014/main" id="{0F261BB8-5300-3D1E-D87F-0EDC7B5B717B}"/>
              </a:ext>
            </a:extLst>
          </p:cNvPr>
          <p:cNvSpPr txBox="1"/>
          <p:nvPr/>
        </p:nvSpPr>
        <p:spPr>
          <a:xfrm>
            <a:off x="3965944" y="1641475"/>
            <a:ext cx="4991790" cy="4708981"/>
          </a:xfrm>
          <a:prstGeom prst="rect">
            <a:avLst/>
          </a:prstGeom>
          <a:noFill/>
        </p:spPr>
        <p:txBody>
          <a:bodyPr wrap="square">
            <a:spAutoFit/>
          </a:bodyPr>
          <a:lstStyle/>
          <a:p>
            <a:pPr algn="just"/>
            <a:r>
              <a:rPr lang="vi-VN" sz="2000" b="1" i="1" dirty="0">
                <a:solidFill>
                  <a:srgbClr val="FF0000"/>
                </a:solidFill>
                <a:effectLst/>
                <a:latin typeface="Open Sans" panose="020B0606030504020204" pitchFamily="34" charset="0"/>
              </a:rPr>
              <a:t>Khẩu phần ăn thiếu iodine có thể dẫn đến hậu quả gì đối với sức khỏe?</a:t>
            </a:r>
          </a:p>
          <a:p>
            <a:pPr algn="just"/>
            <a:r>
              <a:rPr lang="vi-VN" sz="2000" b="1" i="0" dirty="0">
                <a:solidFill>
                  <a:srgbClr val="008000"/>
                </a:solidFill>
                <a:effectLst/>
                <a:latin typeface="Open Sans" panose="020B0606030504020204" pitchFamily="34" charset="0"/>
              </a:rPr>
              <a:t>Trả lời:</a:t>
            </a:r>
            <a:endParaRPr lang="vi-VN" sz="2000" b="0" i="0" dirty="0">
              <a:solidFill>
                <a:srgbClr val="000000"/>
              </a:solidFill>
              <a:effectLst/>
              <a:latin typeface="Open Sans" panose="020B0606030504020204" pitchFamily="34" charset="0"/>
            </a:endParaRPr>
          </a:p>
          <a:p>
            <a:pPr algn="just"/>
            <a:r>
              <a:rPr lang="vi-VN" sz="2000" b="1" i="0" dirty="0">
                <a:solidFill>
                  <a:srgbClr val="0070C0"/>
                </a:solidFill>
                <a:effectLst/>
                <a:latin typeface="Open Sans" panose="020B0606030504020204" pitchFamily="34" charset="0"/>
              </a:rPr>
              <a:t>Khẩu phần ăn thiếu iodine có thể gây ra một số hậu quả như:</a:t>
            </a:r>
          </a:p>
          <a:p>
            <a:pPr algn="just"/>
            <a:r>
              <a:rPr lang="vi-VN" sz="2000" b="1" i="0" dirty="0">
                <a:solidFill>
                  <a:srgbClr val="0070C0"/>
                </a:solidFill>
                <a:effectLst/>
                <a:latin typeface="Open Sans" panose="020B0606030504020204" pitchFamily="34" charset="0"/>
              </a:rPr>
              <a:t>- Nếu thiếu iodine ở phụ nữ mang thai sẽ dễ gây ra sảy thai, thai chết lưu hoặc sinh non.</a:t>
            </a:r>
          </a:p>
          <a:p>
            <a:pPr algn="just"/>
            <a:r>
              <a:rPr lang="vi-VN" sz="2000" b="1" i="0" dirty="0">
                <a:solidFill>
                  <a:srgbClr val="0070C0"/>
                </a:solidFill>
                <a:effectLst/>
                <a:latin typeface="Open Sans" panose="020B0606030504020204" pitchFamily="34" charset="0"/>
              </a:rPr>
              <a:t>- Nếu thiếu iodine ở trẻ em sẽ gây bệnh bướu cổ, thiểu năng tuyến giáp dẫn đến ảnh hưởng lớn đến sự phát triển thể chất và trí tuệ của trẻ (trẻ chậm lớn, trí não kém phát triển). Bướu cổ ở người lớn sẽ khiến hoạt động thần kinh giảm sút, trí nhớ kém.</a:t>
            </a:r>
          </a:p>
        </p:txBody>
      </p:sp>
      <p:pic>
        <p:nvPicPr>
          <p:cNvPr id="6" name="Picture 5" descr="Muối I ốt là gì? Tác hại của việc thiếu muối I ốt.">
            <a:extLst>
              <a:ext uri="{FF2B5EF4-FFF2-40B4-BE49-F238E27FC236}">
                <a16:creationId xmlns:a16="http://schemas.microsoft.com/office/drawing/2014/main" id="{F274B719-F139-DBB6-BE87-B66F98DE07D2}"/>
              </a:ext>
            </a:extLst>
          </p:cNvPr>
          <p:cNvPicPr>
            <a:picLocks noChangeAspect="1"/>
          </p:cNvPicPr>
          <p:nvPr/>
        </p:nvPicPr>
        <p:blipFill rotWithShape="1">
          <a:blip r:embed="rId2">
            <a:extLst>
              <a:ext uri="{28A0092B-C50C-407E-A947-70E740481C1C}">
                <a14:useLocalDpi xmlns:a14="http://schemas.microsoft.com/office/drawing/2010/main" val="0"/>
              </a:ext>
            </a:extLst>
          </a:blip>
          <a:srcRect l="4542" r="9031"/>
          <a:stretch/>
        </p:blipFill>
        <p:spPr bwMode="auto">
          <a:xfrm>
            <a:off x="186266" y="1641474"/>
            <a:ext cx="3623734" cy="457502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641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31B2FE-E031-E252-8EFB-97E3699FBA9C}"/>
              </a:ext>
            </a:extLst>
          </p:cNvPr>
          <p:cNvSpPr txBox="1"/>
          <p:nvPr/>
        </p:nvSpPr>
        <p:spPr>
          <a:xfrm>
            <a:off x="1398463" y="69272"/>
            <a:ext cx="621114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35 .HỆ NỘI TIẾT Ở NGƯỜI</a:t>
            </a:r>
            <a:endParaRPr kumimoji="0" lang="vi-VN"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1700189F-2E60-EA29-253A-52177CD6B48D}"/>
              </a:ext>
            </a:extLst>
          </p:cNvPr>
          <p:cNvSpPr txBox="1"/>
          <p:nvPr/>
        </p:nvSpPr>
        <p:spPr>
          <a:xfrm>
            <a:off x="186266" y="544202"/>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Open Sans" panose="020B0606030504020204" pitchFamily="34" charset="0"/>
                <a:ea typeface="+mn-ea"/>
                <a:cs typeface="+mn-cs"/>
              </a:rPr>
              <a:t>I. Các tuyến nội tiết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CAEC0FC7-A175-578A-D95B-EE0137E1540D}"/>
              </a:ext>
            </a:extLst>
          </p:cNvPr>
          <p:cNvSpPr txBox="1"/>
          <p:nvPr/>
        </p:nvSpPr>
        <p:spPr>
          <a:xfrm>
            <a:off x="186266" y="944312"/>
            <a:ext cx="4572000" cy="374461"/>
          </a:xfrm>
          <a:prstGeom prst="rect">
            <a:avLst/>
          </a:prstGeom>
          <a:noFill/>
        </p:spPr>
        <p:txBody>
          <a:bodyPr wrap="square">
            <a:spAutoFit/>
          </a:bodyPr>
          <a:lstStyle/>
          <a:p>
            <a:pPr marL="0" marR="0" lvl="0" indent="0" algn="l" defTabSz="457200" rtl="0" eaLnBrk="1" fontAlgn="auto" latinLnBrk="0" hangingPunct="1">
              <a:lnSpc>
                <a:spcPts val="216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Open Sans" panose="020B0606030504020204" pitchFamily="34" charset="0"/>
                <a:ea typeface="Times New Roman" panose="02020603050405020304" pitchFamily="18" charset="0"/>
                <a:cs typeface="+mn-cs"/>
              </a:rPr>
              <a:t>II. Một số bệnh về tuyến nội tiết</a:t>
            </a:r>
            <a:endPar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TextBox 2">
            <a:extLst>
              <a:ext uri="{FF2B5EF4-FFF2-40B4-BE49-F238E27FC236}">
                <a16:creationId xmlns:a16="http://schemas.microsoft.com/office/drawing/2014/main" id="{0F261BB8-5300-3D1E-D87F-0EDC7B5B717B}"/>
              </a:ext>
            </a:extLst>
          </p:cNvPr>
          <p:cNvSpPr txBox="1"/>
          <p:nvPr/>
        </p:nvSpPr>
        <p:spPr>
          <a:xfrm>
            <a:off x="3965944" y="1641475"/>
            <a:ext cx="4991790" cy="470898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000" b="1" i="1"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Khẩu phần ăn thiếu iodine có thể dẫn đến hậu quả gì đối với sức khỏe?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8000"/>
                </a:solidFill>
                <a:effectLst/>
                <a:uLnTx/>
                <a:uFillTx/>
                <a:latin typeface="Open Sans" panose="020B0606030504020204" pitchFamily="34" charset="0"/>
                <a:ea typeface="+mn-ea"/>
                <a:cs typeface="+mn-cs"/>
              </a:rPr>
              <a:t>Trả lời:</a:t>
            </a:r>
            <a:endParaRPr kumimoji="0" lang="vi-VN" sz="20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70C0"/>
                </a:solidFill>
                <a:effectLst/>
                <a:uLnTx/>
                <a:uFillTx/>
                <a:latin typeface="Open Sans" panose="020B0606030504020204" pitchFamily="34" charset="0"/>
                <a:ea typeface="+mn-ea"/>
                <a:cs typeface="+mn-cs"/>
              </a:rPr>
              <a:t>Khẩu phần ăn thiếu iodine có thể gây ra một số hậu quả như:</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70C0"/>
                </a:solidFill>
                <a:effectLst/>
                <a:uLnTx/>
                <a:uFillTx/>
                <a:latin typeface="Open Sans" panose="020B0606030504020204" pitchFamily="34" charset="0"/>
                <a:ea typeface="+mn-ea"/>
                <a:cs typeface="+mn-cs"/>
              </a:rPr>
              <a:t>- Nếu thiếu iodine ở phụ nữ mang thai sẽ dễ gây ra sảy thai, thai chết lưu hoặc sinh non.</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70C0"/>
                </a:solidFill>
                <a:effectLst/>
                <a:uLnTx/>
                <a:uFillTx/>
                <a:latin typeface="Open Sans" panose="020B0606030504020204" pitchFamily="34" charset="0"/>
                <a:ea typeface="+mn-ea"/>
                <a:cs typeface="+mn-cs"/>
              </a:rPr>
              <a:t>- Nếu thiếu iodine ở trẻ em sẽ gây bệnh bướu cổ, thiểu năng tuyến giáp dẫn đến ảnh hưởng lớn đến sự phát triển thể chất và trí tuệ của trẻ (trẻ chậm lớn, trí não kém phát triển). Bướu cổ ở người lớn sẽ khiến hoạt động thần kinh giảm sút, trí nhớ kém.</a:t>
            </a:r>
          </a:p>
        </p:txBody>
      </p:sp>
      <p:pic>
        <p:nvPicPr>
          <p:cNvPr id="2" name="Picture 1" descr="Căn bệnh bướu cổ và những điều bạn cần biết">
            <a:extLst>
              <a:ext uri="{FF2B5EF4-FFF2-40B4-BE49-F238E27FC236}">
                <a16:creationId xmlns:a16="http://schemas.microsoft.com/office/drawing/2014/main" id="{9976B541-D4EC-A13F-CD36-E36B5448AD1F}"/>
              </a:ext>
            </a:extLst>
          </p:cNvPr>
          <p:cNvPicPr>
            <a:picLocks noChangeAspect="1"/>
          </p:cNvPicPr>
          <p:nvPr/>
        </p:nvPicPr>
        <p:blipFill rotWithShape="1">
          <a:blip r:embed="rId2">
            <a:extLst>
              <a:ext uri="{28A0092B-C50C-407E-A947-70E740481C1C}">
                <a14:useLocalDpi xmlns:a14="http://schemas.microsoft.com/office/drawing/2010/main" val="0"/>
              </a:ext>
            </a:extLst>
          </a:blip>
          <a:srcRect l="1333" t="3349" r="1575" b="1847"/>
          <a:stretch/>
        </p:blipFill>
        <p:spPr bwMode="auto">
          <a:xfrm>
            <a:off x="92666" y="1718883"/>
            <a:ext cx="3873278" cy="3547777"/>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A0AAA6BF-D570-5279-9BAB-BB690E77E70F}"/>
              </a:ext>
            </a:extLst>
          </p:cNvPr>
          <p:cNvSpPr txBox="1"/>
          <p:nvPr/>
        </p:nvSpPr>
        <p:spPr>
          <a:xfrm>
            <a:off x="616098" y="5382671"/>
            <a:ext cx="2826415" cy="923330"/>
          </a:xfrm>
          <a:prstGeom prst="rect">
            <a:avLst/>
          </a:prstGeom>
          <a:noFill/>
        </p:spPr>
        <p:txBody>
          <a:bodyPr wrap="none" rtlCol="0">
            <a:spAutoFit/>
          </a:bodyPr>
          <a:lstStyle/>
          <a:p>
            <a:pPr algn="ctr"/>
            <a:r>
              <a:rPr lang="vi-VN" b="1" i="1" dirty="0"/>
              <a:t>Biểu hiện và tuyến giáp </a:t>
            </a:r>
          </a:p>
          <a:p>
            <a:pPr algn="ctr"/>
            <a:r>
              <a:rPr lang="vi-VN" b="1" i="1" dirty="0"/>
              <a:t>Của người bình thường</a:t>
            </a:r>
          </a:p>
          <a:p>
            <a:pPr algn="ctr"/>
            <a:r>
              <a:rPr lang="vi-VN" b="1" i="1" dirty="0"/>
              <a:t>Và người bị bướu cổ</a:t>
            </a:r>
          </a:p>
        </p:txBody>
      </p:sp>
    </p:spTree>
    <p:extLst>
      <p:ext uri="{BB962C8B-B14F-4D97-AF65-F5344CB8AC3E}">
        <p14:creationId xmlns:p14="http://schemas.microsoft.com/office/powerpoint/2010/main" val="77232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145</TotalTime>
  <Words>1601</Words>
  <Application>Microsoft Office PowerPoint</Application>
  <PresentationFormat>On-screen Show (4:3)</PresentationFormat>
  <Paragraphs>212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Open Sans</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Quyền</dc:creator>
  <cp:lastModifiedBy>ADMIN</cp:lastModifiedBy>
  <cp:revision>3</cp:revision>
  <dcterms:created xsi:type="dcterms:W3CDTF">2023-10-11T01:56:25Z</dcterms:created>
  <dcterms:modified xsi:type="dcterms:W3CDTF">2025-01-15T09:26:03Z</dcterms:modified>
</cp:coreProperties>
</file>