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13" r:id="rId2"/>
    <p:sldMasterId id="2147483725" r:id="rId3"/>
  </p:sldMasterIdLst>
  <p:notesMasterIdLst>
    <p:notesMasterId r:id="rId53"/>
  </p:notesMasterIdLst>
  <p:sldIdLst>
    <p:sldId id="256" r:id="rId4"/>
    <p:sldId id="257" r:id="rId5"/>
    <p:sldId id="259" r:id="rId6"/>
    <p:sldId id="258" r:id="rId7"/>
    <p:sldId id="260" r:id="rId8"/>
    <p:sldId id="320" r:id="rId9"/>
    <p:sldId id="321" r:id="rId10"/>
    <p:sldId id="341" r:id="rId11"/>
    <p:sldId id="342" r:id="rId12"/>
    <p:sldId id="343" r:id="rId13"/>
    <p:sldId id="344" r:id="rId14"/>
    <p:sldId id="345" r:id="rId15"/>
    <p:sldId id="346" r:id="rId16"/>
    <p:sldId id="347" r:id="rId17"/>
    <p:sldId id="348" r:id="rId18"/>
    <p:sldId id="322" r:id="rId19"/>
    <p:sldId id="261" r:id="rId20"/>
    <p:sldId id="349" r:id="rId21"/>
    <p:sldId id="287" r:id="rId22"/>
    <p:sldId id="350" r:id="rId23"/>
    <p:sldId id="325" r:id="rId24"/>
    <p:sldId id="351" r:id="rId25"/>
    <p:sldId id="352" r:id="rId26"/>
    <p:sldId id="324" r:id="rId27"/>
    <p:sldId id="353" r:id="rId28"/>
    <p:sldId id="354" r:id="rId29"/>
    <p:sldId id="355" r:id="rId30"/>
    <p:sldId id="356" r:id="rId31"/>
    <p:sldId id="357" r:id="rId32"/>
    <p:sldId id="358" r:id="rId33"/>
    <p:sldId id="267" r:id="rId34"/>
    <p:sldId id="299" r:id="rId35"/>
    <p:sldId id="300" r:id="rId36"/>
    <p:sldId id="304" r:id="rId37"/>
    <p:sldId id="305" r:id="rId38"/>
    <p:sldId id="306" r:id="rId39"/>
    <p:sldId id="264" r:id="rId40"/>
    <p:sldId id="337" r:id="rId41"/>
    <p:sldId id="323" r:id="rId42"/>
    <p:sldId id="359" r:id="rId43"/>
    <p:sldId id="271" r:id="rId44"/>
    <p:sldId id="263" r:id="rId45"/>
    <p:sldId id="338" r:id="rId46"/>
    <p:sldId id="266" r:id="rId47"/>
    <p:sldId id="339" r:id="rId48"/>
    <p:sldId id="275" r:id="rId49"/>
    <p:sldId id="340" r:id="rId50"/>
    <p:sldId id="319" r:id="rId51"/>
    <p:sldId id="272" r:id="rId52"/>
  </p:sldIdLst>
  <p:sldSz cx="9144000" cy="5143500" type="screen16x9"/>
  <p:notesSz cx="6858000" cy="9144000"/>
  <p:embeddedFontLst>
    <p:embeddedFont>
      <p:font typeface="等线 Light" panose="02010600030101010101" pitchFamily="2" charset="-122"/>
      <p:regular r:id="rId54"/>
    </p:embeddedFont>
    <p:embeddedFont>
      <p:font typeface="Anaheim" panose="020B0604020202020204" charset="0"/>
      <p:regular r:id="rId55"/>
      <p:bold r:id="rId56"/>
    </p:embeddedFont>
    <p:embeddedFont>
      <p:font typeface="Cambria Math" panose="02040503050406030204" pitchFamily="18" charset="0"/>
      <p:regular r:id="rId57"/>
    </p:embeddedFont>
    <p:embeddedFont>
      <p:font typeface="Changa Light" panose="020B0604020202020204" charset="-78"/>
      <p:regular r:id="rId58"/>
      <p:bold r:id="rId59"/>
    </p:embeddedFont>
    <p:embeddedFont>
      <p:font typeface="Changa Medium" panose="020B0604020202020204" charset="-78"/>
      <p:regular r:id="rId60"/>
      <p:bold r:id="rId61"/>
    </p:embeddedFont>
    <p:embeddedFont>
      <p:font typeface="DengXian" panose="02010600030101010101" pitchFamily="2" charset="-122"/>
      <p:regular r:id="rId62"/>
      <p:bold r:id="rId63"/>
    </p:embeddedFont>
    <p:embeddedFont>
      <p:font typeface="DM Sans" pitchFamily="2" charset="0"/>
      <p:regular r:id="rId64"/>
      <p:bold r:id="rId65"/>
      <p:italic r:id="rId66"/>
      <p:boldItalic r:id="rId67"/>
    </p:embeddedFont>
    <p:embeddedFont>
      <p:font typeface="Jura Medium" panose="020B0604020202020204" charset="0"/>
      <p:regular r:id="rId68"/>
      <p:bold r:id="rId69"/>
    </p:embeddedFont>
    <p:embeddedFont>
      <p:font typeface="Jura SemiBold" panose="020B0604020202020204" charset="0"/>
      <p:regular r:id="rId70"/>
      <p:bold r:id="rId71"/>
    </p:embeddedFont>
    <p:embeddedFont>
      <p:font typeface="Orbitron" panose="020B0604020202020204" charset="0"/>
      <p:regular r:id="rId72"/>
      <p:bold r:id="rId73"/>
    </p:embeddedFont>
    <p:embeddedFont>
      <p:font typeface="Orbitron Medium" panose="020B0604020202020204" charset="0"/>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CE4"/>
    <a:srgbClr val="00487E"/>
    <a:srgbClr val="000000"/>
    <a:srgbClr val="D37F5A"/>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6C53F4-9CFD-4F1D-9099-778C1BC89E2A}">
  <a:tblStyle styleId="{486C53F4-9CFD-4F1D-9099-778C1BC89E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C03571-0930-4837-B8BE-55C89256A70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1" autoAdjust="0"/>
    <p:restoredTop sz="94660"/>
  </p:normalViewPr>
  <p:slideViewPr>
    <p:cSldViewPr snapToGrid="0">
      <p:cViewPr varScale="1">
        <p:scale>
          <a:sx n="107" d="100"/>
          <a:sy n="107"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8973357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98973357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E9E54FC1-700F-C988-C945-3503026B664D}"/>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64169F43-2005-DC15-81C0-904ED28E77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C70D5307-506D-D368-6D86-305EA2DEFE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262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030CB60D-060C-EE80-802E-697D131AD513}"/>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FE41C5DB-8DF0-8007-1F0A-CFFC0A4251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53297AD9-DD12-D248-CF0E-E1D9541AFD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20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C15D64C1-2263-2573-53CC-5753EF1D3957}"/>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FD039AAE-D88E-D843-BC7A-3F47E1C225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DD6BEE35-1410-2222-37A3-9E3A15FA39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37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BC85D415-2ED4-E7BC-4FCF-1399DBEB38C2}"/>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643A4877-1301-5AF5-4E1C-2AB7E8877F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3C240510-6CE1-5182-AF40-50566F0D80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329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D3F67F4E-F3FD-E7BF-5C70-A9A237BCEA5F}"/>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70B5420F-0A8E-2287-F5D3-FB9AEF9EDF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5FD0BF4C-F2A1-E52E-021E-731D2DCE3C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281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B76DEAF-AD42-DDB8-1B8B-3D1CA535EA95}"/>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71069636-D780-2105-701B-D9C8113B3D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F046A637-D14F-BB11-11F1-1A58D4F139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173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95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63A161F4-1A2A-4F42-C5C5-B92C851D2727}"/>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B2FE4AD0-100B-A0DD-48D3-519A34E480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96002E00-01C0-E20D-80F8-4160BDB29E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479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e71a4a866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e71a4a866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6FD6030D-6946-0284-36F8-C68D1FB885C2}"/>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BE3CE98D-BAEA-F991-A4E8-9AD58B094A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AD6338CB-68EC-E4D4-E484-CA3AED8AA6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313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558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BCF60453-B56A-4417-CE79-E5EE43FA312D}"/>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EDA388B0-C0F5-3986-B39A-BE311272B9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2CEF219A-448D-2AD6-5F92-F966CAA32B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68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9F8D81D-1F76-0352-CDC2-853E42D5BFF0}"/>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25D12236-C900-BCD5-689D-E88803906F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63C634BF-1E80-DBCD-BD97-9D73F973FD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029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595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a:extLst>
            <a:ext uri="{FF2B5EF4-FFF2-40B4-BE49-F238E27FC236}">
              <a16:creationId xmlns:a16="http://schemas.microsoft.com/office/drawing/2014/main" id="{4ED85218-2222-4C99-73BA-7A7EBCC036AA}"/>
            </a:ext>
          </a:extLst>
        </p:cNvPr>
        <p:cNvGrpSpPr/>
        <p:nvPr/>
      </p:nvGrpSpPr>
      <p:grpSpPr>
        <a:xfrm>
          <a:off x="0" y="0"/>
          <a:ext cx="0" cy="0"/>
          <a:chOff x="0" y="0"/>
          <a:chExt cx="0" cy="0"/>
        </a:xfrm>
      </p:grpSpPr>
      <p:sp>
        <p:nvSpPr>
          <p:cNvPr id="801" name="Google Shape;801;g1e71a4a866a_0_16:notes">
            <a:extLst>
              <a:ext uri="{FF2B5EF4-FFF2-40B4-BE49-F238E27FC236}">
                <a16:creationId xmlns:a16="http://schemas.microsoft.com/office/drawing/2014/main" id="{4CCC73FF-057B-D7B5-F868-ABC5CEC2C4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e71a4a866a_0_16:notes">
            <a:extLst>
              <a:ext uri="{FF2B5EF4-FFF2-40B4-BE49-F238E27FC236}">
                <a16:creationId xmlns:a16="http://schemas.microsoft.com/office/drawing/2014/main" id="{AFFCF713-FD95-5F3C-66A6-FA2DE31A07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975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6913A6BE-4CB7-E9E3-9E13-31845B45B720}"/>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C1D5B58D-4FA0-C11F-B6E1-5394AE8BFD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C6687B64-8AF6-B8FA-8BCE-0E71A28675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32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445C4E39-E928-952C-7113-DA5ECEF27E4F}"/>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511139CE-BB2C-B437-3E79-873600C718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6A799D0C-DB86-8392-42B2-AC5FF3C95B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380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9B20405F-5A69-C384-4B7C-BC14AEBDBAE8}"/>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B9670C1E-38C1-BFD0-1307-32622F7569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68BBA3BD-437E-420F-4731-F92EAFD2B7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853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CD29EFE9-C132-A8C4-6693-189BFA53EFE2}"/>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BE622471-2C7A-AC27-1E7C-56948F457A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72D90045-2468-9436-9372-F2CF4E783A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200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C4495B25-7C4F-4384-A2AF-12748AA4A4F9}"/>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60ECEF48-8F70-3677-130A-02743CA24E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A355FA46-B59A-12AD-2E27-89A44F6EF7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864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690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031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4089E011-B44C-964C-4FE6-8A287BB80377}"/>
            </a:ext>
          </a:extLst>
        </p:cNvPr>
        <p:cNvGrpSpPr/>
        <p:nvPr/>
      </p:nvGrpSpPr>
      <p:grpSpPr>
        <a:xfrm>
          <a:off x="0" y="0"/>
          <a:ext cx="0" cy="0"/>
          <a:chOff x="0" y="0"/>
          <a:chExt cx="0" cy="0"/>
        </a:xfrm>
      </p:grpSpPr>
      <p:sp>
        <p:nvSpPr>
          <p:cNvPr id="376" name="Google Shape;376;g54dda1946d_6_332:notes">
            <a:extLst>
              <a:ext uri="{FF2B5EF4-FFF2-40B4-BE49-F238E27FC236}">
                <a16:creationId xmlns:a16="http://schemas.microsoft.com/office/drawing/2014/main" id="{66FBFB74-7704-DD7E-F0D3-39764C9395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a:extLst>
              <a:ext uri="{FF2B5EF4-FFF2-40B4-BE49-F238E27FC236}">
                <a16:creationId xmlns:a16="http://schemas.microsoft.com/office/drawing/2014/main" id="{36A843D4-B90B-D5DB-01D8-0945CDCA9E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348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802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383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947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714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55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27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2562F0F6-DFBF-632C-2B38-46DC7C5273CD}"/>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6AB44390-4581-0ABA-301C-7677462CBA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D6EABBB9-807D-1567-D115-FBAC44BF2A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11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2F47CFC0-3D73-8EFD-FCB6-6CE1FB0CFCDB}"/>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8DAB1852-544E-D1A5-A481-56B44C301A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CA09306B-2864-A037-FF03-0BBB8E2016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04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5750" y="1219625"/>
            <a:ext cx="5115900" cy="1999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5755" y="3219464"/>
            <a:ext cx="4446300" cy="4758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428446" y="530542"/>
            <a:ext cx="2005500" cy="4758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dk1"/>
                </a:solidFill>
                <a:latin typeface="Orbitron Medium"/>
                <a:ea typeface="Orbitron Medium"/>
                <a:cs typeface="Orbitron Medium"/>
                <a:sym typeface="Orbitron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169860" y="138036"/>
            <a:ext cx="596829" cy="596829"/>
            <a:chOff x="6357825" y="1432425"/>
            <a:chExt cx="462300" cy="462300"/>
          </a:xfrm>
        </p:grpSpPr>
        <p:sp>
          <p:nvSpPr>
            <p:cNvPr id="13" name="Google Shape;13;p2"/>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4" name="Google Shape;14;p2"/>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15" name="Google Shape;15;p2"/>
          <p:cNvSpPr/>
          <p:nvPr/>
        </p:nvSpPr>
        <p:spPr>
          <a:xfrm>
            <a:off x="624275" y="450550"/>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6" name="Google Shape;16;p2"/>
          <p:cNvSpPr/>
          <p:nvPr/>
        </p:nvSpPr>
        <p:spPr>
          <a:xfrm>
            <a:off x="1891075" y="47194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 name="Google Shape;17;p2"/>
          <p:cNvSpPr/>
          <p:nvPr/>
        </p:nvSpPr>
        <p:spPr>
          <a:xfrm>
            <a:off x="2135650" y="4711689"/>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8" name="Google Shape;18;p2"/>
          <p:cNvSpPr/>
          <p:nvPr/>
        </p:nvSpPr>
        <p:spPr>
          <a:xfrm>
            <a:off x="8577975" y="27265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6"/>
          <p:cNvPicPr preferRelativeResize="0"/>
          <p:nvPr/>
        </p:nvPicPr>
        <p:blipFill>
          <a:blip r:embed="rId2">
            <a:alphaModFix/>
          </a:blip>
          <a:stretch>
            <a:fillRect/>
          </a:stretch>
        </p:blipFill>
        <p:spPr>
          <a:xfrm>
            <a:off x="7279575" y="-427600"/>
            <a:ext cx="1002525" cy="967099"/>
          </a:xfrm>
          <a:prstGeom prst="rect">
            <a:avLst/>
          </a:prstGeom>
          <a:noFill/>
          <a:ln>
            <a:noFill/>
          </a:ln>
        </p:spPr>
      </p:pic>
      <p:sp>
        <p:nvSpPr>
          <p:cNvPr id="109" name="Google Shape;109;p16"/>
          <p:cNvSpPr/>
          <p:nvPr/>
        </p:nvSpPr>
        <p:spPr>
          <a:xfrm rot="-3400441">
            <a:off x="6964923" y="9509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rot="-1645844">
            <a:off x="160773" y="4317650"/>
            <a:ext cx="596253" cy="572698"/>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131825" y="3678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2" name="Google Shape;112;p16"/>
          <p:cNvSpPr/>
          <p:nvPr/>
        </p:nvSpPr>
        <p:spPr>
          <a:xfrm>
            <a:off x="8674325" y="8352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3" name="Google Shape;113;p16"/>
          <p:cNvSpPr/>
          <p:nvPr/>
        </p:nvSpPr>
        <p:spPr>
          <a:xfrm rot="-5400000">
            <a:off x="8782025" y="1297731"/>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14" name="Google Shape;114;p16"/>
          <p:cNvPicPr preferRelativeResize="0"/>
          <p:nvPr/>
        </p:nvPicPr>
        <p:blipFill>
          <a:blip r:embed="rId3">
            <a:alphaModFix/>
          </a:blip>
          <a:stretch>
            <a:fillRect/>
          </a:stretch>
        </p:blipFill>
        <p:spPr>
          <a:xfrm>
            <a:off x="713225" y="4604001"/>
            <a:ext cx="1813444" cy="1009500"/>
          </a:xfrm>
          <a:prstGeom prst="rect">
            <a:avLst/>
          </a:prstGeom>
          <a:noFill/>
          <a:ln>
            <a:noFill/>
          </a:ln>
        </p:spPr>
      </p:pic>
      <p:sp>
        <p:nvSpPr>
          <p:cNvPr id="115" name="Google Shape;115;p16"/>
          <p:cNvSpPr/>
          <p:nvPr/>
        </p:nvSpPr>
        <p:spPr>
          <a:xfrm>
            <a:off x="2788600" y="474847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BLANK_1_1_1_1">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17"/>
          <p:cNvSpPr/>
          <p:nvPr/>
        </p:nvSpPr>
        <p:spPr>
          <a:xfrm rot="-4571395">
            <a:off x="107828" y="1299634"/>
            <a:ext cx="543601" cy="469342"/>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17"/>
          <p:cNvPicPr preferRelativeResize="0"/>
          <p:nvPr/>
        </p:nvPicPr>
        <p:blipFill>
          <a:blip r:embed="rId2">
            <a:alphaModFix/>
          </a:blip>
          <a:stretch>
            <a:fillRect/>
          </a:stretch>
        </p:blipFill>
        <p:spPr>
          <a:xfrm rot="-870921">
            <a:off x="8043412" y="4065515"/>
            <a:ext cx="909853" cy="877719"/>
          </a:xfrm>
          <a:prstGeom prst="rect">
            <a:avLst/>
          </a:prstGeom>
          <a:noFill/>
          <a:ln>
            <a:noFill/>
          </a:ln>
        </p:spPr>
      </p:pic>
      <p:pic>
        <p:nvPicPr>
          <p:cNvPr id="120" name="Google Shape;120;p17"/>
          <p:cNvPicPr preferRelativeResize="0"/>
          <p:nvPr/>
        </p:nvPicPr>
        <p:blipFill>
          <a:blip r:embed="rId3">
            <a:alphaModFix/>
          </a:blip>
          <a:stretch>
            <a:fillRect/>
          </a:stretch>
        </p:blipFill>
        <p:spPr>
          <a:xfrm rot="-2401536">
            <a:off x="-546949" y="511915"/>
            <a:ext cx="1312911" cy="726473"/>
          </a:xfrm>
          <a:prstGeom prst="rect">
            <a:avLst/>
          </a:prstGeom>
          <a:noFill/>
          <a:ln>
            <a:noFill/>
          </a:ln>
        </p:spPr>
      </p:pic>
      <p:grpSp>
        <p:nvGrpSpPr>
          <p:cNvPr id="121" name="Google Shape;121;p17"/>
          <p:cNvGrpSpPr/>
          <p:nvPr/>
        </p:nvGrpSpPr>
        <p:grpSpPr>
          <a:xfrm rot="1207837">
            <a:off x="8633737" y="1854358"/>
            <a:ext cx="596813" cy="596813"/>
            <a:chOff x="6357825" y="1432425"/>
            <a:chExt cx="462300" cy="462300"/>
          </a:xfrm>
        </p:grpSpPr>
        <p:sp>
          <p:nvSpPr>
            <p:cNvPr id="122" name="Google Shape;122;p17"/>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3" name="Google Shape;123;p17"/>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124" name="Google Shape;124;p17"/>
          <p:cNvSpPr/>
          <p:nvPr/>
        </p:nvSpPr>
        <p:spPr>
          <a:xfrm>
            <a:off x="8773175" y="28069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25" name="Google Shape;125;p17"/>
          <p:cNvPicPr preferRelativeResize="0"/>
          <p:nvPr/>
        </p:nvPicPr>
        <p:blipFill>
          <a:blip r:embed="rId4">
            <a:alphaModFix/>
          </a:blip>
          <a:stretch>
            <a:fillRect/>
          </a:stretch>
        </p:blipFill>
        <p:spPr>
          <a:xfrm rot="3415189">
            <a:off x="8272106" y="3350101"/>
            <a:ext cx="1320763" cy="714096"/>
          </a:xfrm>
          <a:prstGeom prst="rect">
            <a:avLst/>
          </a:prstGeom>
          <a:noFill/>
          <a:ln>
            <a:noFill/>
          </a:ln>
        </p:spPr>
      </p:pic>
      <p:sp>
        <p:nvSpPr>
          <p:cNvPr id="126" name="Google Shape;126;p17"/>
          <p:cNvSpPr/>
          <p:nvPr/>
        </p:nvSpPr>
        <p:spPr>
          <a:xfrm>
            <a:off x="86850" y="22408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7" name="Google Shape;127;p17"/>
          <p:cNvSpPr/>
          <p:nvPr/>
        </p:nvSpPr>
        <p:spPr>
          <a:xfrm>
            <a:off x="392425" y="2771813"/>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8" name="Google Shape;128;p17"/>
          <p:cNvSpPr/>
          <p:nvPr/>
        </p:nvSpPr>
        <p:spPr>
          <a:xfrm>
            <a:off x="7819975" y="4725679"/>
            <a:ext cx="765900" cy="320700"/>
          </a:xfrm>
          <a:prstGeom prst="rtTriangl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4532400" y="1755600"/>
            <a:ext cx="3593400" cy="68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0"/>
          <p:cNvSpPr txBox="1">
            <a:spLocks noGrp="1"/>
          </p:cNvSpPr>
          <p:nvPr>
            <p:ph type="subTitle" idx="1"/>
          </p:nvPr>
        </p:nvSpPr>
        <p:spPr>
          <a:xfrm>
            <a:off x="4532575" y="2443050"/>
            <a:ext cx="3593400" cy="95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0"/>
          <p:cNvSpPr/>
          <p:nvPr/>
        </p:nvSpPr>
        <p:spPr>
          <a:xfrm>
            <a:off x="429125" y="2944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42" name="Google Shape;142;p20"/>
          <p:cNvSpPr/>
          <p:nvPr/>
        </p:nvSpPr>
        <p:spPr>
          <a:xfrm>
            <a:off x="659375" y="372870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1"/>
          <p:cNvSpPr txBox="1">
            <a:spLocks noGrp="1"/>
          </p:cNvSpPr>
          <p:nvPr>
            <p:ph type="subTitle" idx="1"/>
          </p:nvPr>
        </p:nvSpPr>
        <p:spPr>
          <a:xfrm>
            <a:off x="5111257"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1"/>
          <p:cNvSpPr txBox="1">
            <a:spLocks noGrp="1"/>
          </p:cNvSpPr>
          <p:nvPr>
            <p:ph type="subTitle" idx="2"/>
          </p:nvPr>
        </p:nvSpPr>
        <p:spPr>
          <a:xfrm>
            <a:off x="1392730"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1"/>
          <p:cNvSpPr txBox="1">
            <a:spLocks noGrp="1"/>
          </p:cNvSpPr>
          <p:nvPr>
            <p:ph type="subTitle" idx="3"/>
          </p:nvPr>
        </p:nvSpPr>
        <p:spPr>
          <a:xfrm>
            <a:off x="1392730"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8" name="Google Shape;148;p21"/>
          <p:cNvSpPr txBox="1">
            <a:spLocks noGrp="1"/>
          </p:cNvSpPr>
          <p:nvPr>
            <p:ph type="subTitle" idx="4"/>
          </p:nvPr>
        </p:nvSpPr>
        <p:spPr>
          <a:xfrm>
            <a:off x="5111257"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9" name="Google Shape;149;p21"/>
          <p:cNvSpPr/>
          <p:nvPr/>
        </p:nvSpPr>
        <p:spPr>
          <a:xfrm rot="-9000018">
            <a:off x="8643947" y="3557623"/>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9043550" y="28284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1" name="Google Shape;151;p21"/>
          <p:cNvSpPr/>
          <p:nvPr/>
        </p:nvSpPr>
        <p:spPr>
          <a:xfrm rot="397232">
            <a:off x="-116824" y="348964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p:nvPr/>
        </p:nvSpPr>
        <p:spPr>
          <a:xfrm>
            <a:off x="450125" y="3081000"/>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2"/>
          <p:cNvSpPr txBox="1">
            <a:spLocks noGrp="1"/>
          </p:cNvSpPr>
          <p:nvPr>
            <p:ph type="subTitle" idx="1"/>
          </p:nvPr>
        </p:nvSpPr>
        <p:spPr>
          <a:xfrm>
            <a:off x="4221315"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2"/>
          <p:cNvSpPr txBox="1">
            <a:spLocks noGrp="1"/>
          </p:cNvSpPr>
          <p:nvPr>
            <p:ph type="subTitle" idx="2"/>
          </p:nvPr>
        </p:nvSpPr>
        <p:spPr>
          <a:xfrm>
            <a:off x="720000"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2"/>
          <p:cNvSpPr/>
          <p:nvPr/>
        </p:nvSpPr>
        <p:spPr>
          <a:xfrm>
            <a:off x="321175" y="450538"/>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8" name="Google Shape;158;p22"/>
          <p:cNvSpPr/>
          <p:nvPr/>
        </p:nvSpPr>
        <p:spPr>
          <a:xfrm rot="-5400000">
            <a:off x="659365" y="19598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9" name="Google Shape;159;p22"/>
          <p:cNvSpPr/>
          <p:nvPr/>
        </p:nvSpPr>
        <p:spPr>
          <a:xfrm>
            <a:off x="8484625" y="3102076"/>
            <a:ext cx="536624" cy="463327"/>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rot="-5400000">
            <a:off x="8376915" y="387611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23"/>
          <p:cNvSpPr txBox="1">
            <a:spLocks noGrp="1"/>
          </p:cNvSpPr>
          <p:nvPr>
            <p:ph type="subTitle" idx="1"/>
          </p:nvPr>
        </p:nvSpPr>
        <p:spPr>
          <a:xfrm>
            <a:off x="93762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3"/>
          <p:cNvSpPr txBox="1">
            <a:spLocks noGrp="1"/>
          </p:cNvSpPr>
          <p:nvPr>
            <p:ph type="subTitle" idx="2"/>
          </p:nvPr>
        </p:nvSpPr>
        <p:spPr>
          <a:xfrm>
            <a:off x="3484347"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3"/>
          <p:cNvSpPr txBox="1">
            <a:spLocks noGrp="1"/>
          </p:cNvSpPr>
          <p:nvPr>
            <p:ph type="subTitle" idx="3"/>
          </p:nvPr>
        </p:nvSpPr>
        <p:spPr>
          <a:xfrm>
            <a:off x="603107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3"/>
          <p:cNvSpPr txBox="1">
            <a:spLocks noGrp="1"/>
          </p:cNvSpPr>
          <p:nvPr>
            <p:ph type="subTitle" idx="4"/>
          </p:nvPr>
        </p:nvSpPr>
        <p:spPr>
          <a:xfrm>
            <a:off x="93762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7" name="Google Shape;167;p23"/>
          <p:cNvSpPr txBox="1">
            <a:spLocks noGrp="1"/>
          </p:cNvSpPr>
          <p:nvPr>
            <p:ph type="subTitle" idx="5"/>
          </p:nvPr>
        </p:nvSpPr>
        <p:spPr>
          <a:xfrm>
            <a:off x="3484350"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8" name="Google Shape;168;p23"/>
          <p:cNvSpPr txBox="1">
            <a:spLocks noGrp="1"/>
          </p:cNvSpPr>
          <p:nvPr>
            <p:ph type="subTitle" idx="6"/>
          </p:nvPr>
        </p:nvSpPr>
        <p:spPr>
          <a:xfrm>
            <a:off x="603107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9" name="Google Shape;169;p23"/>
          <p:cNvPicPr preferRelativeResize="0"/>
          <p:nvPr/>
        </p:nvPicPr>
        <p:blipFill>
          <a:blip r:embed="rId2">
            <a:alphaModFix/>
          </a:blip>
          <a:stretch>
            <a:fillRect/>
          </a:stretch>
        </p:blipFill>
        <p:spPr>
          <a:xfrm>
            <a:off x="278264" y="3966218"/>
            <a:ext cx="1093159" cy="1054534"/>
          </a:xfrm>
          <a:prstGeom prst="rect">
            <a:avLst/>
          </a:prstGeom>
          <a:noFill/>
          <a:ln>
            <a:noFill/>
          </a:ln>
        </p:spPr>
      </p:pic>
      <p:pic>
        <p:nvPicPr>
          <p:cNvPr id="170" name="Google Shape;170;p23"/>
          <p:cNvPicPr preferRelativeResize="0"/>
          <p:nvPr/>
        </p:nvPicPr>
        <p:blipFill>
          <a:blip r:embed="rId3">
            <a:alphaModFix/>
          </a:blip>
          <a:stretch>
            <a:fillRect/>
          </a:stretch>
        </p:blipFill>
        <p:spPr>
          <a:xfrm>
            <a:off x="8141500" y="-459200"/>
            <a:ext cx="1486125" cy="1433626"/>
          </a:xfrm>
          <a:prstGeom prst="rect">
            <a:avLst/>
          </a:prstGeom>
          <a:noFill/>
          <a:ln>
            <a:noFill/>
          </a:ln>
        </p:spPr>
      </p:pic>
      <p:sp>
        <p:nvSpPr>
          <p:cNvPr id="171" name="Google Shape;171;p23"/>
          <p:cNvSpPr/>
          <p:nvPr/>
        </p:nvSpPr>
        <p:spPr>
          <a:xfrm rot="5400000">
            <a:off x="122350" y="3742675"/>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1516475" y="4855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3" name="Google Shape;173;p23"/>
          <p:cNvSpPr/>
          <p:nvPr/>
        </p:nvSpPr>
        <p:spPr>
          <a:xfrm>
            <a:off x="7614175" y="120069"/>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4" name="Google Shape;174;p23"/>
          <p:cNvSpPr/>
          <p:nvPr/>
        </p:nvSpPr>
        <p:spPr>
          <a:xfrm>
            <a:off x="8665575" y="12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25"/>
          <p:cNvSpPr txBox="1">
            <a:spLocks noGrp="1"/>
          </p:cNvSpPr>
          <p:nvPr>
            <p:ph type="subTitle" idx="1"/>
          </p:nvPr>
        </p:nvSpPr>
        <p:spPr>
          <a:xfrm>
            <a:off x="948475"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5"/>
          <p:cNvSpPr txBox="1">
            <a:spLocks noGrp="1"/>
          </p:cNvSpPr>
          <p:nvPr>
            <p:ph type="subTitle" idx="2"/>
          </p:nvPr>
        </p:nvSpPr>
        <p:spPr>
          <a:xfrm>
            <a:off x="3467497"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5"/>
          <p:cNvSpPr txBox="1">
            <a:spLocks noGrp="1"/>
          </p:cNvSpPr>
          <p:nvPr>
            <p:ph type="subTitle" idx="3"/>
          </p:nvPr>
        </p:nvSpPr>
        <p:spPr>
          <a:xfrm>
            <a:off x="948475"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5"/>
          <p:cNvSpPr txBox="1">
            <a:spLocks noGrp="1"/>
          </p:cNvSpPr>
          <p:nvPr>
            <p:ph type="subTitle" idx="4"/>
          </p:nvPr>
        </p:nvSpPr>
        <p:spPr>
          <a:xfrm>
            <a:off x="3467497"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5"/>
          <p:cNvSpPr txBox="1">
            <a:spLocks noGrp="1"/>
          </p:cNvSpPr>
          <p:nvPr>
            <p:ph type="subTitle" idx="5"/>
          </p:nvPr>
        </p:nvSpPr>
        <p:spPr>
          <a:xfrm>
            <a:off x="5986519"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5"/>
          <p:cNvSpPr txBox="1">
            <a:spLocks noGrp="1"/>
          </p:cNvSpPr>
          <p:nvPr>
            <p:ph type="subTitle" idx="6"/>
          </p:nvPr>
        </p:nvSpPr>
        <p:spPr>
          <a:xfrm>
            <a:off x="5986519"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5"/>
          <p:cNvSpPr txBox="1">
            <a:spLocks noGrp="1"/>
          </p:cNvSpPr>
          <p:nvPr>
            <p:ph type="subTitle" idx="7"/>
          </p:nvPr>
        </p:nvSpPr>
        <p:spPr>
          <a:xfrm>
            <a:off x="949476"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2" name="Google Shape;202;p25"/>
          <p:cNvSpPr txBox="1">
            <a:spLocks noGrp="1"/>
          </p:cNvSpPr>
          <p:nvPr>
            <p:ph type="subTitle" idx="8"/>
          </p:nvPr>
        </p:nvSpPr>
        <p:spPr>
          <a:xfrm>
            <a:off x="3468498"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3" name="Google Shape;203;p25"/>
          <p:cNvSpPr txBox="1">
            <a:spLocks noGrp="1"/>
          </p:cNvSpPr>
          <p:nvPr>
            <p:ph type="subTitle" idx="9"/>
          </p:nvPr>
        </p:nvSpPr>
        <p:spPr>
          <a:xfrm>
            <a:off x="5987520"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 name="Google Shape;204;p25"/>
          <p:cNvSpPr txBox="1">
            <a:spLocks noGrp="1"/>
          </p:cNvSpPr>
          <p:nvPr>
            <p:ph type="subTitle" idx="13"/>
          </p:nvPr>
        </p:nvSpPr>
        <p:spPr>
          <a:xfrm>
            <a:off x="949476"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5"/>
          <p:cNvSpPr txBox="1">
            <a:spLocks noGrp="1"/>
          </p:cNvSpPr>
          <p:nvPr>
            <p:ph type="subTitle" idx="14"/>
          </p:nvPr>
        </p:nvSpPr>
        <p:spPr>
          <a:xfrm>
            <a:off x="3468498"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5"/>
          <p:cNvSpPr txBox="1">
            <a:spLocks noGrp="1"/>
          </p:cNvSpPr>
          <p:nvPr>
            <p:ph type="subTitle" idx="15"/>
          </p:nvPr>
        </p:nvSpPr>
        <p:spPr>
          <a:xfrm>
            <a:off x="5987520"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207" name="Google Shape;207;p25"/>
          <p:cNvPicPr preferRelativeResize="0"/>
          <p:nvPr/>
        </p:nvPicPr>
        <p:blipFill>
          <a:blip r:embed="rId2">
            <a:alphaModFix/>
          </a:blip>
          <a:stretch>
            <a:fillRect/>
          </a:stretch>
        </p:blipFill>
        <p:spPr>
          <a:xfrm rot="1799995">
            <a:off x="8624259" y="347799"/>
            <a:ext cx="1149730" cy="1109103"/>
          </a:xfrm>
          <a:prstGeom prst="rect">
            <a:avLst/>
          </a:prstGeom>
          <a:noFill/>
          <a:ln>
            <a:noFill/>
          </a:ln>
        </p:spPr>
      </p:pic>
      <p:sp>
        <p:nvSpPr>
          <p:cNvPr id="208" name="Google Shape;208;p25"/>
          <p:cNvSpPr/>
          <p:nvPr/>
        </p:nvSpPr>
        <p:spPr>
          <a:xfrm rot="1852124">
            <a:off x="8632374" y="966862"/>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a:off x="8720575" y="19583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10" name="Google Shape;210;p25"/>
          <p:cNvPicPr preferRelativeResize="0"/>
          <p:nvPr/>
        </p:nvPicPr>
        <p:blipFill>
          <a:blip r:embed="rId3">
            <a:alphaModFix/>
          </a:blip>
          <a:stretch>
            <a:fillRect/>
          </a:stretch>
        </p:blipFill>
        <p:spPr>
          <a:xfrm rot="-1706147">
            <a:off x="-191070" y="3670709"/>
            <a:ext cx="1055815" cy="1018508"/>
          </a:xfrm>
          <a:prstGeom prst="rect">
            <a:avLst/>
          </a:prstGeom>
          <a:noFill/>
          <a:ln>
            <a:noFill/>
          </a:ln>
        </p:spPr>
      </p:pic>
      <p:sp>
        <p:nvSpPr>
          <p:cNvPr id="211" name="Google Shape;211;p25"/>
          <p:cNvSpPr/>
          <p:nvPr/>
        </p:nvSpPr>
        <p:spPr>
          <a:xfrm>
            <a:off x="221325" y="31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2" name="Google Shape;212;p25"/>
          <p:cNvSpPr/>
          <p:nvPr/>
        </p:nvSpPr>
        <p:spPr>
          <a:xfrm rot="-2700000">
            <a:off x="423772" y="255360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13" name="Google Shape;213;p25"/>
          <p:cNvGrpSpPr/>
          <p:nvPr/>
        </p:nvGrpSpPr>
        <p:grpSpPr>
          <a:xfrm rot="5400000">
            <a:off x="446715" y="4402936"/>
            <a:ext cx="596829" cy="596829"/>
            <a:chOff x="6357825" y="1432425"/>
            <a:chExt cx="462300" cy="462300"/>
          </a:xfrm>
        </p:grpSpPr>
        <p:sp>
          <p:nvSpPr>
            <p:cNvPr id="214" name="Google Shape;214;p25"/>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5" name="Google Shape;215;p25"/>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16" name="Google Shape;216;p25"/>
          <p:cNvSpPr/>
          <p:nvPr/>
        </p:nvSpPr>
        <p:spPr>
          <a:xfrm rot="1800000">
            <a:off x="8194325" y="13468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7"/>
        <p:cNvGrpSpPr/>
        <p:nvPr/>
      </p:nvGrpSpPr>
      <p:grpSpPr>
        <a:xfrm>
          <a:off x="0" y="0"/>
          <a:ext cx="0" cy="0"/>
          <a:chOff x="0" y="0"/>
          <a:chExt cx="0" cy="0"/>
        </a:xfrm>
      </p:grpSpPr>
      <p:sp>
        <p:nvSpPr>
          <p:cNvPr id="218" name="Google Shape;218;p26"/>
          <p:cNvSpPr txBox="1">
            <a:spLocks noGrp="1"/>
          </p:cNvSpPr>
          <p:nvPr>
            <p:ph type="title" hasCustomPrompt="1"/>
          </p:nvPr>
        </p:nvSpPr>
        <p:spPr>
          <a:xfrm>
            <a:off x="2223600" y="550225"/>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lt2"/>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9" name="Google Shape;219;p26"/>
          <p:cNvSpPr txBox="1">
            <a:spLocks noGrp="1"/>
          </p:cNvSpPr>
          <p:nvPr>
            <p:ph type="subTitle" idx="1"/>
          </p:nvPr>
        </p:nvSpPr>
        <p:spPr>
          <a:xfrm>
            <a:off x="2223600" y="1239145"/>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0" name="Google Shape;220;p26"/>
          <p:cNvSpPr txBox="1">
            <a:spLocks noGrp="1"/>
          </p:cNvSpPr>
          <p:nvPr>
            <p:ph type="title" idx="2" hasCustomPrompt="1"/>
          </p:nvPr>
        </p:nvSpPr>
        <p:spPr>
          <a:xfrm>
            <a:off x="2223600" y="202149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accent1"/>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1" name="Google Shape;221;p26"/>
          <p:cNvSpPr txBox="1">
            <a:spLocks noGrp="1"/>
          </p:cNvSpPr>
          <p:nvPr>
            <p:ph type="subTitle" idx="3"/>
          </p:nvPr>
        </p:nvSpPr>
        <p:spPr>
          <a:xfrm>
            <a:off x="2223600" y="2710410"/>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2" name="Google Shape;222;p26"/>
          <p:cNvSpPr txBox="1">
            <a:spLocks noGrp="1"/>
          </p:cNvSpPr>
          <p:nvPr>
            <p:ph type="title" idx="4" hasCustomPrompt="1"/>
          </p:nvPr>
        </p:nvSpPr>
        <p:spPr>
          <a:xfrm>
            <a:off x="2223600" y="3492755"/>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lt2"/>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3" name="Google Shape;223;p26"/>
          <p:cNvSpPr txBox="1">
            <a:spLocks noGrp="1"/>
          </p:cNvSpPr>
          <p:nvPr>
            <p:ph type="subTitle" idx="5"/>
          </p:nvPr>
        </p:nvSpPr>
        <p:spPr>
          <a:xfrm>
            <a:off x="2223600" y="4181675"/>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4" name="Google Shape;224;p26"/>
          <p:cNvSpPr/>
          <p:nvPr/>
        </p:nvSpPr>
        <p:spPr>
          <a:xfrm>
            <a:off x="318575" y="48565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2"/>
        <p:cNvGrpSpPr/>
        <p:nvPr/>
      </p:nvGrpSpPr>
      <p:grpSpPr>
        <a:xfrm>
          <a:off x="0" y="0"/>
          <a:ext cx="0" cy="0"/>
          <a:chOff x="0" y="0"/>
          <a:chExt cx="0" cy="0"/>
        </a:xfrm>
      </p:grpSpPr>
      <p:pic>
        <p:nvPicPr>
          <p:cNvPr id="233" name="Google Shape;233;p28"/>
          <p:cNvPicPr preferRelativeResize="0"/>
          <p:nvPr/>
        </p:nvPicPr>
        <p:blipFill>
          <a:blip r:embed="rId2">
            <a:alphaModFix/>
          </a:blip>
          <a:stretch>
            <a:fillRect/>
          </a:stretch>
        </p:blipFill>
        <p:spPr>
          <a:xfrm>
            <a:off x="5739639" y="2847375"/>
            <a:ext cx="1568299" cy="1512875"/>
          </a:xfrm>
          <a:prstGeom prst="rect">
            <a:avLst/>
          </a:prstGeom>
          <a:noFill/>
          <a:ln>
            <a:noFill/>
          </a:ln>
        </p:spPr>
      </p:pic>
      <p:pic>
        <p:nvPicPr>
          <p:cNvPr id="234" name="Google Shape;234;p28"/>
          <p:cNvPicPr preferRelativeResize="0"/>
          <p:nvPr/>
        </p:nvPicPr>
        <p:blipFill>
          <a:blip r:embed="rId3">
            <a:alphaModFix/>
          </a:blip>
          <a:stretch>
            <a:fillRect/>
          </a:stretch>
        </p:blipFill>
        <p:spPr>
          <a:xfrm rot="605558">
            <a:off x="6910767" y="3377061"/>
            <a:ext cx="1690667" cy="1630924"/>
          </a:xfrm>
          <a:prstGeom prst="rect">
            <a:avLst/>
          </a:prstGeom>
          <a:noFill/>
          <a:ln>
            <a:noFill/>
          </a:ln>
        </p:spPr>
      </p:pic>
      <p:sp>
        <p:nvSpPr>
          <p:cNvPr id="235" name="Google Shape;235;p28"/>
          <p:cNvSpPr/>
          <p:nvPr/>
        </p:nvSpPr>
        <p:spPr>
          <a:xfrm>
            <a:off x="6356900" y="45501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6" name="Google Shape;236;p28"/>
          <p:cNvSpPr/>
          <p:nvPr/>
        </p:nvSpPr>
        <p:spPr>
          <a:xfrm rot="-2700000">
            <a:off x="7414622" y="302695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37" name="Google Shape;237;p28"/>
          <p:cNvGrpSpPr/>
          <p:nvPr/>
        </p:nvGrpSpPr>
        <p:grpSpPr>
          <a:xfrm>
            <a:off x="5349106" y="4261268"/>
            <a:ext cx="492673" cy="492673"/>
            <a:chOff x="6357825" y="1432425"/>
            <a:chExt cx="462300" cy="462300"/>
          </a:xfrm>
        </p:grpSpPr>
        <p:sp>
          <p:nvSpPr>
            <p:cNvPr id="238" name="Google Shape;238;p28"/>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9" name="Google Shape;239;p28"/>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0" name="Google Shape;240;p28"/>
          <p:cNvSpPr/>
          <p:nvPr/>
        </p:nvSpPr>
        <p:spPr>
          <a:xfrm rot="-1800190">
            <a:off x="8297995" y="2859449"/>
            <a:ext cx="718131" cy="300923"/>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41" name="Google Shape;241;p28"/>
          <p:cNvPicPr preferRelativeResize="0"/>
          <p:nvPr/>
        </p:nvPicPr>
        <p:blipFill rotWithShape="1">
          <a:blip r:embed="rId4">
            <a:alphaModFix/>
          </a:blip>
          <a:srcRect/>
          <a:stretch/>
        </p:blipFill>
        <p:spPr>
          <a:xfrm>
            <a:off x="7629200" y="1907025"/>
            <a:ext cx="974749" cy="940351"/>
          </a:xfrm>
          <a:prstGeom prst="rect">
            <a:avLst/>
          </a:prstGeom>
          <a:noFill/>
          <a:ln>
            <a:noFill/>
          </a:ln>
        </p:spPr>
      </p:pic>
      <p:sp>
        <p:nvSpPr>
          <p:cNvPr id="242" name="Google Shape;242;p28"/>
          <p:cNvSpPr/>
          <p:nvPr/>
        </p:nvSpPr>
        <p:spPr>
          <a:xfrm>
            <a:off x="6885127" y="2100324"/>
            <a:ext cx="492677" cy="599677"/>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656364" y="4182662"/>
            <a:ext cx="177600" cy="177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4" name="Google Shape;244;p28"/>
          <p:cNvSpPr/>
          <p:nvPr/>
        </p:nvSpPr>
        <p:spPr>
          <a:xfrm>
            <a:off x="406875" y="16060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5" name="Google Shape;245;p28"/>
          <p:cNvSpPr/>
          <p:nvPr/>
        </p:nvSpPr>
        <p:spPr>
          <a:xfrm rot="-2700000">
            <a:off x="192297" y="243317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46" name="Google Shape;246;p28"/>
          <p:cNvGrpSpPr/>
          <p:nvPr/>
        </p:nvGrpSpPr>
        <p:grpSpPr>
          <a:xfrm rot="5400000">
            <a:off x="-189960" y="359486"/>
            <a:ext cx="596829" cy="596829"/>
            <a:chOff x="6357825" y="1432425"/>
            <a:chExt cx="462300" cy="462300"/>
          </a:xfrm>
        </p:grpSpPr>
        <p:sp>
          <p:nvSpPr>
            <p:cNvPr id="247" name="Google Shape;247;p28"/>
            <p:cNvSpPr/>
            <p:nvPr/>
          </p:nvSpPr>
          <p:spPr>
            <a:xfrm>
              <a:off x="6357825" y="15086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8" name="Google Shape;248;p28"/>
            <p:cNvSpPr/>
            <p:nvPr/>
          </p:nvSpPr>
          <p:spPr>
            <a:xfrm>
              <a:off x="6434025" y="14324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9" name="Google Shape;249;p28"/>
          <p:cNvSpPr/>
          <p:nvPr/>
        </p:nvSpPr>
        <p:spPr>
          <a:xfrm rot="-3600000">
            <a:off x="823925" y="214056"/>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0" name="Google Shape;250;p28"/>
          <p:cNvSpPr/>
          <p:nvPr/>
        </p:nvSpPr>
        <p:spPr>
          <a:xfrm>
            <a:off x="1445950" y="1092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1"/>
        <p:cNvGrpSpPr/>
        <p:nvPr/>
      </p:nvGrpSpPr>
      <p:grpSpPr>
        <a:xfrm>
          <a:off x="0" y="0"/>
          <a:ext cx="0" cy="0"/>
          <a:chOff x="0" y="0"/>
          <a:chExt cx="0" cy="0"/>
        </a:xfrm>
      </p:grpSpPr>
      <p:pic>
        <p:nvPicPr>
          <p:cNvPr id="252" name="Google Shape;252;p29"/>
          <p:cNvPicPr preferRelativeResize="0"/>
          <p:nvPr/>
        </p:nvPicPr>
        <p:blipFill>
          <a:blip r:embed="rId2">
            <a:alphaModFix/>
          </a:blip>
          <a:stretch>
            <a:fillRect/>
          </a:stretch>
        </p:blipFill>
        <p:spPr>
          <a:xfrm rot="-1941841">
            <a:off x="505885" y="1460269"/>
            <a:ext cx="1680898" cy="1621507"/>
          </a:xfrm>
          <a:prstGeom prst="rect">
            <a:avLst/>
          </a:prstGeom>
          <a:noFill/>
          <a:ln>
            <a:noFill/>
          </a:ln>
        </p:spPr>
      </p:pic>
      <p:sp>
        <p:nvSpPr>
          <p:cNvPr id="253" name="Google Shape;253;p29"/>
          <p:cNvSpPr/>
          <p:nvPr/>
        </p:nvSpPr>
        <p:spPr>
          <a:xfrm>
            <a:off x="357675" y="28430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54" name="Google Shape;254;p29"/>
          <p:cNvPicPr preferRelativeResize="0"/>
          <p:nvPr/>
        </p:nvPicPr>
        <p:blipFill>
          <a:blip r:embed="rId3">
            <a:alphaModFix/>
          </a:blip>
          <a:stretch>
            <a:fillRect/>
          </a:stretch>
        </p:blipFill>
        <p:spPr>
          <a:xfrm>
            <a:off x="2262162" y="3306774"/>
            <a:ext cx="1680900" cy="1621501"/>
          </a:xfrm>
          <a:prstGeom prst="rect">
            <a:avLst/>
          </a:prstGeom>
          <a:noFill/>
          <a:ln>
            <a:noFill/>
          </a:ln>
        </p:spPr>
      </p:pic>
      <p:sp>
        <p:nvSpPr>
          <p:cNvPr id="255" name="Google Shape;255;p29"/>
          <p:cNvSpPr/>
          <p:nvPr/>
        </p:nvSpPr>
        <p:spPr>
          <a:xfrm rot="-3400441">
            <a:off x="184473" y="189274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29"/>
          <p:cNvPicPr preferRelativeResize="0"/>
          <p:nvPr/>
        </p:nvPicPr>
        <p:blipFill>
          <a:blip r:embed="rId4">
            <a:alphaModFix/>
          </a:blip>
          <a:stretch>
            <a:fillRect/>
          </a:stretch>
        </p:blipFill>
        <p:spPr>
          <a:xfrm>
            <a:off x="111329" y="2454150"/>
            <a:ext cx="2788448" cy="1552259"/>
          </a:xfrm>
          <a:prstGeom prst="rect">
            <a:avLst/>
          </a:prstGeom>
          <a:noFill/>
          <a:ln>
            <a:noFill/>
          </a:ln>
        </p:spPr>
      </p:pic>
      <p:sp>
        <p:nvSpPr>
          <p:cNvPr id="257" name="Google Shape;257;p29"/>
          <p:cNvSpPr/>
          <p:nvPr/>
        </p:nvSpPr>
        <p:spPr>
          <a:xfrm rot="5400000">
            <a:off x="3589400" y="3437800"/>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229225" y="2217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9" name="Google Shape;259;p29"/>
          <p:cNvSpPr/>
          <p:nvPr/>
        </p:nvSpPr>
        <p:spPr>
          <a:xfrm rot="-2700000">
            <a:off x="2574547" y="218212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0" name="Google Shape;260;p29"/>
          <p:cNvSpPr/>
          <p:nvPr/>
        </p:nvSpPr>
        <p:spPr>
          <a:xfrm rot="-3600000">
            <a:off x="762075" y="3680956"/>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1" name="Google Shape;261;p29"/>
          <p:cNvSpPr/>
          <p:nvPr/>
        </p:nvSpPr>
        <p:spPr>
          <a:xfrm>
            <a:off x="979825" y="45465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2297700" y="3105050"/>
            <a:ext cx="4548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713225" y="2876450"/>
            <a:ext cx="1429800" cy="123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297700" y="4171700"/>
            <a:ext cx="4088400" cy="432300"/>
          </a:xfrm>
          <a:prstGeom prst="rect">
            <a:avLst/>
          </a:prstGeom>
          <a:solidFill>
            <a:schemeClr val="lt1"/>
          </a:solidFill>
          <a:ln>
            <a:noFill/>
          </a:ln>
          <a:effectLst>
            <a:outerShdw blurRad="100013" algn="bl" rotWithShape="0">
              <a:schemeClr val="dk1">
                <a:alpha val="50000"/>
              </a:schemeClr>
            </a:outerShdw>
          </a:effectLst>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rot="-9000018">
            <a:off x="5389972" y="-384852"/>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5325" y="267767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7169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7475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84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1650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09614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9801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8320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759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7358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13086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Jura SemiBold"/>
              <a:buChar char="●"/>
              <a:defRPr/>
            </a:lvl1pPr>
            <a:lvl2pPr marL="914400" lvl="1"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2pPr>
            <a:lvl3pPr marL="1371600" lvl="2"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3pPr>
            <a:lvl4pPr marL="1828800" lvl="3"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4pPr>
            <a:lvl5pPr marL="2286000" lvl="4"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5pPr>
            <a:lvl6pPr marL="2743200" lvl="5"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6pPr>
            <a:lvl7pPr marL="3200400" lvl="6"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7pPr>
            <a:lvl8pPr marL="3657600" lvl="7"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8pPr>
            <a:lvl9pPr marL="4114800" lvl="8"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9pPr>
          </a:lstStyle>
          <a:p>
            <a:endParaRPr/>
          </a:p>
        </p:txBody>
      </p:sp>
      <p:pic>
        <p:nvPicPr>
          <p:cNvPr id="28" name="Google Shape;28;p4"/>
          <p:cNvPicPr preferRelativeResize="0"/>
          <p:nvPr/>
        </p:nvPicPr>
        <p:blipFill rotWithShape="1">
          <a:blip r:embed="rId2">
            <a:alphaModFix/>
          </a:blip>
          <a:srcRect l="42159"/>
          <a:stretch/>
        </p:blipFill>
        <p:spPr>
          <a:xfrm>
            <a:off x="-2" y="200775"/>
            <a:ext cx="720000" cy="1200876"/>
          </a:xfrm>
          <a:prstGeom prst="rect">
            <a:avLst/>
          </a:prstGeom>
          <a:noFill/>
          <a:ln>
            <a:noFill/>
          </a:ln>
        </p:spPr>
      </p:pic>
      <p:sp>
        <p:nvSpPr>
          <p:cNvPr id="29" name="Google Shape;29;p4"/>
          <p:cNvSpPr/>
          <p:nvPr/>
        </p:nvSpPr>
        <p:spPr>
          <a:xfrm>
            <a:off x="7346175" y="-10693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802850" y="35761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31" name="Google Shape;31;p4"/>
          <p:cNvSpPr/>
          <p:nvPr/>
        </p:nvSpPr>
        <p:spPr>
          <a:xfrm>
            <a:off x="2756350" y="4744424"/>
            <a:ext cx="596861" cy="726474"/>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37802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1/21/2025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8912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6"/>
          <p:cNvSpPr/>
          <p:nvPr/>
        </p:nvSpPr>
        <p:spPr>
          <a:xfrm flipH="1">
            <a:off x="-201974" y="457883"/>
            <a:ext cx="693700" cy="598941"/>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rot="-1700863">
            <a:off x="8663123" y="3926020"/>
            <a:ext cx="525849" cy="48631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46;p6"/>
          <p:cNvPicPr preferRelativeResize="0"/>
          <p:nvPr/>
        </p:nvPicPr>
        <p:blipFill>
          <a:blip r:embed="rId2">
            <a:alphaModFix/>
          </a:blip>
          <a:stretch>
            <a:fillRect/>
          </a:stretch>
        </p:blipFill>
        <p:spPr>
          <a:xfrm rot="-1065666">
            <a:off x="8447286" y="1989914"/>
            <a:ext cx="1082630" cy="1044380"/>
          </a:xfrm>
          <a:prstGeom prst="rect">
            <a:avLst/>
          </a:prstGeom>
          <a:noFill/>
          <a:ln>
            <a:noFill/>
          </a:ln>
        </p:spPr>
      </p:pic>
      <p:sp>
        <p:nvSpPr>
          <p:cNvPr id="47" name="Google Shape;47;p6"/>
          <p:cNvSpPr/>
          <p:nvPr/>
        </p:nvSpPr>
        <p:spPr>
          <a:xfrm>
            <a:off x="8705875" y="6775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8" name="Google Shape;48;p6"/>
          <p:cNvSpPr/>
          <p:nvPr/>
        </p:nvSpPr>
        <p:spPr>
          <a:xfrm>
            <a:off x="336475" y="20097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49" name="Google Shape;49;p6"/>
          <p:cNvPicPr preferRelativeResize="0"/>
          <p:nvPr/>
        </p:nvPicPr>
        <p:blipFill>
          <a:blip r:embed="rId3">
            <a:alphaModFix/>
          </a:blip>
          <a:stretch>
            <a:fillRect/>
          </a:stretch>
        </p:blipFill>
        <p:spPr>
          <a:xfrm rot="8432622">
            <a:off x="-431638" y="2771844"/>
            <a:ext cx="1153025" cy="1112305"/>
          </a:xfrm>
          <a:prstGeom prst="rect">
            <a:avLst/>
          </a:prstGeom>
          <a:noFill/>
          <a:ln>
            <a:noFill/>
          </a:ln>
        </p:spPr>
      </p:pic>
      <p:sp>
        <p:nvSpPr>
          <p:cNvPr id="50" name="Google Shape;50;p6"/>
          <p:cNvSpPr/>
          <p:nvPr/>
        </p:nvSpPr>
        <p:spPr>
          <a:xfrm rot="5400000">
            <a:off x="58525" y="3813239"/>
            <a:ext cx="543600" cy="2277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1" name="Google Shape;51;p6"/>
          <p:cNvSpPr/>
          <p:nvPr/>
        </p:nvSpPr>
        <p:spPr>
          <a:xfrm>
            <a:off x="8430775" y="101773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13213" y="1300063"/>
            <a:ext cx="4674300" cy="16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sz="9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 name="Google Shape;61;p9"/>
          <p:cNvSpPr txBox="1">
            <a:spLocks noGrp="1"/>
          </p:cNvSpPr>
          <p:nvPr>
            <p:ph type="subTitle" idx="1"/>
          </p:nvPr>
        </p:nvSpPr>
        <p:spPr>
          <a:xfrm>
            <a:off x="713284" y="3053536"/>
            <a:ext cx="4674300" cy="789900"/>
          </a:xfrm>
          <a:prstGeom prst="rect">
            <a:avLst/>
          </a:prstGeom>
          <a:solidFill>
            <a:schemeClr val="lt1"/>
          </a:solidFill>
          <a:ln>
            <a:noFill/>
          </a:ln>
          <a:effectLst>
            <a:outerShdw blurRad="128588"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p:nvPr/>
        </p:nvSpPr>
        <p:spPr>
          <a:xfrm rot="5400000">
            <a:off x="624277" y="132228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63" name="Google Shape;63;p9"/>
          <p:cNvGrpSpPr/>
          <p:nvPr/>
        </p:nvGrpSpPr>
        <p:grpSpPr>
          <a:xfrm>
            <a:off x="-117885" y="1582286"/>
            <a:ext cx="596829" cy="596829"/>
            <a:chOff x="6357825" y="1432425"/>
            <a:chExt cx="462300" cy="462300"/>
          </a:xfrm>
        </p:grpSpPr>
        <p:sp>
          <p:nvSpPr>
            <p:cNvPr id="64" name="Google Shape;64;p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65" name="Google Shape;65;p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txBox="1">
            <a:spLocks noGrp="1"/>
          </p:cNvSpPr>
          <p:nvPr>
            <p:ph type="title" hasCustomPrompt="1"/>
          </p:nvPr>
        </p:nvSpPr>
        <p:spPr>
          <a:xfrm>
            <a:off x="1284000" y="2943225"/>
            <a:ext cx="6576000" cy="108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1">
                <a:solidFill>
                  <a:schemeClr val="accent1"/>
                </a:solidFill>
                <a:latin typeface="Orbitron"/>
                <a:ea typeface="Orbitron"/>
                <a:cs typeface="Orbitron"/>
                <a:sym typeface="Orbitron"/>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 name="Google Shape;71;p11"/>
          <p:cNvSpPr txBox="1">
            <a:spLocks noGrp="1"/>
          </p:cNvSpPr>
          <p:nvPr>
            <p:ph type="subTitle" idx="1"/>
          </p:nvPr>
        </p:nvSpPr>
        <p:spPr>
          <a:xfrm>
            <a:off x="1284000" y="4030699"/>
            <a:ext cx="6576000" cy="497100"/>
          </a:xfrm>
          <a:prstGeom prst="rect">
            <a:avLst/>
          </a:prstGeom>
          <a:solidFill>
            <a:schemeClr val="lt1"/>
          </a:solidFill>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3"/>
          <p:cNvSpPr txBox="1">
            <a:spLocks noGrp="1"/>
          </p:cNvSpPr>
          <p:nvPr>
            <p:ph type="subTitle" idx="1"/>
          </p:nvPr>
        </p:nvSpPr>
        <p:spPr>
          <a:xfrm>
            <a:off x="720000"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3343071"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720000"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4"/>
          </p:nvPr>
        </p:nvSpPr>
        <p:spPr>
          <a:xfrm>
            <a:off x="3343071"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966149"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6"/>
          </p:nvPr>
        </p:nvSpPr>
        <p:spPr>
          <a:xfrm>
            <a:off x="5966149"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7" hasCustomPrompt="1"/>
          </p:nvPr>
        </p:nvSpPr>
        <p:spPr>
          <a:xfrm>
            <a:off x="720000"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8" hasCustomPrompt="1"/>
          </p:nvPr>
        </p:nvSpPr>
        <p:spPr>
          <a:xfrm>
            <a:off x="720000"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9" hasCustomPrompt="1"/>
          </p:nvPr>
        </p:nvSpPr>
        <p:spPr>
          <a:xfrm>
            <a:off x="3343071"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13" hasCustomPrompt="1"/>
          </p:nvPr>
        </p:nvSpPr>
        <p:spPr>
          <a:xfrm>
            <a:off x="3343071"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14" hasCustomPrompt="1"/>
          </p:nvPr>
        </p:nvSpPr>
        <p:spPr>
          <a:xfrm>
            <a:off x="5966149"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15" hasCustomPrompt="1"/>
          </p:nvPr>
        </p:nvSpPr>
        <p:spPr>
          <a:xfrm>
            <a:off x="5966149"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6"/>
          </p:nvPr>
        </p:nvSpPr>
        <p:spPr>
          <a:xfrm>
            <a:off x="720000"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7"/>
          </p:nvPr>
        </p:nvSpPr>
        <p:spPr>
          <a:xfrm>
            <a:off x="3343071"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8"/>
          </p:nvPr>
        </p:nvSpPr>
        <p:spPr>
          <a:xfrm>
            <a:off x="5966149"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9"/>
          </p:nvPr>
        </p:nvSpPr>
        <p:spPr>
          <a:xfrm>
            <a:off x="720000"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20"/>
          </p:nvPr>
        </p:nvSpPr>
        <p:spPr>
          <a:xfrm>
            <a:off x="3343071"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2" name="Google Shape;92;p13"/>
          <p:cNvSpPr txBox="1">
            <a:spLocks noGrp="1"/>
          </p:cNvSpPr>
          <p:nvPr>
            <p:ph type="subTitle" idx="21"/>
          </p:nvPr>
        </p:nvSpPr>
        <p:spPr>
          <a:xfrm>
            <a:off x="5966149"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93" name="Google Shape;93;p13"/>
          <p:cNvPicPr preferRelativeResize="0"/>
          <p:nvPr/>
        </p:nvPicPr>
        <p:blipFill>
          <a:blip r:embed="rId2">
            <a:alphaModFix/>
          </a:blip>
          <a:stretch>
            <a:fillRect/>
          </a:stretch>
        </p:blipFill>
        <p:spPr>
          <a:xfrm rot="-6592338">
            <a:off x="8001025" y="535412"/>
            <a:ext cx="1868751" cy="1040274"/>
          </a:xfrm>
          <a:prstGeom prst="rect">
            <a:avLst/>
          </a:prstGeom>
          <a:noFill/>
          <a:ln>
            <a:noFill/>
          </a:ln>
        </p:spPr>
      </p:pic>
      <p:sp>
        <p:nvSpPr>
          <p:cNvPr id="94" name="Google Shape;94;p13"/>
          <p:cNvSpPr/>
          <p:nvPr/>
        </p:nvSpPr>
        <p:spPr>
          <a:xfrm rot="-4617226">
            <a:off x="43555" y="472208"/>
            <a:ext cx="539636" cy="518316"/>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453450" y="3116199"/>
            <a:ext cx="524216" cy="48480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5400000">
            <a:off x="8909252" y="390791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97" name="Google Shape;97;p13"/>
          <p:cNvSpPr/>
          <p:nvPr/>
        </p:nvSpPr>
        <p:spPr>
          <a:xfrm rot="5400000">
            <a:off x="624277" y="10566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98" name="Google Shape;98;p13"/>
          <p:cNvPicPr preferRelativeResize="0"/>
          <p:nvPr/>
        </p:nvPicPr>
        <p:blipFill>
          <a:blip r:embed="rId3">
            <a:alphaModFix/>
          </a:blip>
          <a:stretch>
            <a:fillRect/>
          </a:stretch>
        </p:blipFill>
        <p:spPr>
          <a:xfrm rot="-1530761">
            <a:off x="-682830" y="2753629"/>
            <a:ext cx="1373134" cy="13246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Orbitron Medium"/>
              <a:buNone/>
              <a:defRPr sz="3300">
                <a:solidFill>
                  <a:schemeClr val="dk1"/>
                </a:solidFill>
                <a:latin typeface="Orbitron Medium"/>
                <a:ea typeface="Orbitron Medium"/>
                <a:cs typeface="Orbitron Medium"/>
                <a:sym typeface="Orbitron Medium"/>
              </a:defRPr>
            </a:lvl1pPr>
            <a:lvl2pPr lvl="1"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2pPr>
            <a:lvl3pPr lvl="2"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3pPr>
            <a:lvl4pPr lvl="3"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4pPr>
            <a:lvl5pPr lvl="4"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5pPr>
            <a:lvl6pPr lvl="5"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6pPr>
            <a:lvl7pPr lvl="6"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7pPr>
            <a:lvl8pPr lvl="7"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8pPr>
            <a:lvl9pPr lvl="8"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1pPr>
            <a:lvl2pPr marL="914400" lvl="1"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2pPr>
            <a:lvl3pPr marL="1371600" lvl="2"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3pPr>
            <a:lvl4pPr marL="1828800" lvl="3"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4pPr>
            <a:lvl5pPr marL="2286000" lvl="4"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5pPr>
            <a:lvl6pPr marL="2743200" lvl="5"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6pPr>
            <a:lvl7pPr marL="3200400" lvl="6"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7pPr>
            <a:lvl8pPr marL="3657600" lvl="7"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8pPr>
            <a:lvl9pPr marL="4114800" lvl="8"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59" r:id="rId9"/>
    <p:sldLayoutId id="2147483662" r:id="rId10"/>
    <p:sldLayoutId id="2147483663" r:id="rId11"/>
    <p:sldLayoutId id="2147483666" r:id="rId12"/>
    <p:sldLayoutId id="2147483667" r:id="rId13"/>
    <p:sldLayoutId id="2147483668" r:id="rId14"/>
    <p:sldLayoutId id="2147483669" r:id="rId15"/>
    <p:sldLayoutId id="2147483671" r:id="rId16"/>
    <p:sldLayoutId id="2147483672" r:id="rId17"/>
    <p:sldLayoutId id="2147483674" r:id="rId18"/>
    <p:sldLayoutId id="214748367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2025/1/21</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5851787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1/21/2025</a:t>
            </a:fld>
            <a:endParaRPr kumimoji="0" lang="en-US" sz="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77988146"/>
      </p:ext>
    </p:extLst>
  </p:cSld>
  <p:clrMap bg1="lt1" tx1="dk1" bg2="lt2" tx2="dk2" accent1="accent1" accent2="accent2" accent3="accent3" accent4="accent4" accent5="accent5" accent6="accent6" hlink="hlink" folHlink="folHlink"/>
  <p:sldLayoutIdLst>
    <p:sldLayoutId id="2147483726" r:id="rId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1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50.png"/><Relationship Id="rId5" Type="http://schemas.openxmlformats.org/officeDocument/2006/relationships/image" Target="../media/image25.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svg"/><Relationship Id="rId7"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3.svg"/><Relationship Id="rId7" Type="http://schemas.openxmlformats.org/officeDocument/2006/relationships/image" Target="../media/image59.png"/><Relationship Id="rId2" Type="http://schemas.openxmlformats.org/officeDocument/2006/relationships/image" Target="../media/image42.png"/><Relationship Id="rId1" Type="http://schemas.openxmlformats.org/officeDocument/2006/relationships/slideLayout" Target="../slideLayouts/slideLayout3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3.svg"/><Relationship Id="rId7" Type="http://schemas.openxmlformats.org/officeDocument/2006/relationships/image" Target="../media/image64.png"/><Relationship Id="rId2" Type="http://schemas.openxmlformats.org/officeDocument/2006/relationships/image" Target="../media/image42.png"/><Relationship Id="rId1" Type="http://schemas.openxmlformats.org/officeDocument/2006/relationships/slideLayout" Target="../slideLayouts/slideLayout3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3.svg"/><Relationship Id="rId7" Type="http://schemas.openxmlformats.org/officeDocument/2006/relationships/image" Target="../media/image70.png"/><Relationship Id="rId2" Type="http://schemas.openxmlformats.org/officeDocument/2006/relationships/image" Target="../media/image42.png"/><Relationship Id="rId1" Type="http://schemas.openxmlformats.org/officeDocument/2006/relationships/slideLayout" Target="../slideLayouts/slideLayout3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a:spLocks noGrp="1"/>
          </p:cNvSpPr>
          <p:nvPr>
            <p:ph type="ctrTitle"/>
          </p:nvPr>
        </p:nvSpPr>
        <p:spPr>
          <a:xfrm>
            <a:off x="226269" y="762558"/>
            <a:ext cx="8710997" cy="1999800"/>
          </a:xfrm>
          <a:prstGeom prst="rect">
            <a:avLst/>
          </a:prstGeom>
        </p:spPr>
        <p:txBody>
          <a:bodyPr spcFirstLastPara="1" wrap="square" lIns="91425" tIns="91425" rIns="91425" bIns="91425" anchor="b" anchorCtr="0">
            <a:noAutofit/>
          </a:bodyPr>
          <a:lstStyle/>
          <a:p>
            <a:pPr lvl="0" algn="ctr">
              <a:lnSpc>
                <a:spcPct val="150000"/>
              </a:lnSpc>
            </a:pPr>
            <a:r>
              <a:rPr lang="en-US" sz="4300" b="1">
                <a:solidFill>
                  <a:srgbClr val="002948"/>
                </a:solidFill>
                <a:latin typeface="+mn-lt"/>
              </a:rPr>
              <a:t>CHÀO MỪNG CÁC EM </a:t>
            </a:r>
            <a:br>
              <a:rPr lang="en-US" sz="4300" b="1">
                <a:solidFill>
                  <a:srgbClr val="002948"/>
                </a:solidFill>
                <a:latin typeface="+mn-lt"/>
              </a:rPr>
            </a:br>
            <a:r>
              <a:rPr lang="en-US" sz="4300" b="1">
                <a:solidFill>
                  <a:srgbClr val="002948"/>
                </a:solidFill>
                <a:latin typeface="+mn-lt"/>
              </a:rPr>
              <a:t>ĐẾN VỚI TIẾT HỌC MÔN TOÁN!</a:t>
            </a:r>
          </a:p>
        </p:txBody>
      </p:sp>
      <p:pic>
        <p:nvPicPr>
          <p:cNvPr id="273" name="Google Shape;273;p33"/>
          <p:cNvPicPr preferRelativeResize="0"/>
          <p:nvPr/>
        </p:nvPicPr>
        <p:blipFill>
          <a:blip r:embed="rId3">
            <a:alphaModFix/>
          </a:blip>
          <a:stretch>
            <a:fillRect/>
          </a:stretch>
        </p:blipFill>
        <p:spPr>
          <a:xfrm>
            <a:off x="562462" y="3994931"/>
            <a:ext cx="1696699" cy="917310"/>
          </a:xfrm>
          <a:prstGeom prst="rect">
            <a:avLst/>
          </a:prstGeom>
          <a:noFill/>
          <a:ln>
            <a:noFill/>
          </a:ln>
        </p:spPr>
      </p:pic>
      <p:grpSp>
        <p:nvGrpSpPr>
          <p:cNvPr id="276" name="Google Shape;276;p33"/>
          <p:cNvGrpSpPr/>
          <p:nvPr/>
        </p:nvGrpSpPr>
        <p:grpSpPr>
          <a:xfrm>
            <a:off x="5446642" y="3260932"/>
            <a:ext cx="3490624" cy="1729337"/>
            <a:chOff x="4367464" y="2154495"/>
            <a:chExt cx="4624502" cy="2441018"/>
          </a:xfrm>
        </p:grpSpPr>
        <p:pic>
          <p:nvPicPr>
            <p:cNvPr id="277" name="Google Shape;277;p33"/>
            <p:cNvPicPr preferRelativeResize="0"/>
            <p:nvPr/>
          </p:nvPicPr>
          <p:blipFill rotWithShape="1">
            <a:blip r:embed="rId4">
              <a:alphaModFix/>
            </a:blip>
            <a:srcRect/>
            <a:stretch/>
          </p:blipFill>
          <p:spPr>
            <a:xfrm rot="3017587">
              <a:off x="5686927" y="2747346"/>
              <a:ext cx="1919144" cy="1777190"/>
            </a:xfrm>
            <a:prstGeom prst="rect">
              <a:avLst/>
            </a:prstGeom>
            <a:noFill/>
            <a:ln>
              <a:noFill/>
            </a:ln>
          </p:spPr>
        </p:pic>
        <p:pic>
          <p:nvPicPr>
            <p:cNvPr id="278" name="Google Shape;278;p33"/>
            <p:cNvPicPr preferRelativeResize="0"/>
            <p:nvPr/>
          </p:nvPicPr>
          <p:blipFill rotWithShape="1">
            <a:blip r:embed="rId5">
              <a:alphaModFix/>
            </a:blip>
            <a:srcRect t="1428" b="1418"/>
            <a:stretch/>
          </p:blipFill>
          <p:spPr>
            <a:xfrm rot="5822029">
              <a:off x="4400423" y="2121536"/>
              <a:ext cx="1700484" cy="1766401"/>
            </a:xfrm>
            <a:prstGeom prst="rect">
              <a:avLst/>
            </a:prstGeom>
            <a:noFill/>
            <a:ln>
              <a:noFill/>
            </a:ln>
          </p:spPr>
        </p:pic>
        <p:pic>
          <p:nvPicPr>
            <p:cNvPr id="279" name="Google Shape;279;p33"/>
            <p:cNvPicPr preferRelativeResize="0"/>
            <p:nvPr/>
          </p:nvPicPr>
          <p:blipFill>
            <a:blip r:embed="rId6">
              <a:alphaModFix/>
            </a:blip>
            <a:stretch>
              <a:fillRect/>
            </a:stretch>
          </p:blipFill>
          <p:spPr>
            <a:xfrm rot="20054137">
              <a:off x="7123217" y="3096802"/>
              <a:ext cx="1868749" cy="1040273"/>
            </a:xfrm>
            <a:prstGeom prst="rect">
              <a:avLst/>
            </a:prstGeom>
            <a:noFill/>
            <a:ln>
              <a:noFill/>
            </a:ln>
          </p:spPr>
        </p:pic>
      </p:grpSp>
      <p:sp>
        <p:nvSpPr>
          <p:cNvPr id="280" name="Google Shape;280;p33"/>
          <p:cNvSpPr/>
          <p:nvPr/>
        </p:nvSpPr>
        <p:spPr>
          <a:xfrm>
            <a:off x="7560311" y="3149027"/>
            <a:ext cx="556875" cy="50008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8456979" y="4491534"/>
            <a:ext cx="394589" cy="49873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2" name="Google Shape;282;p33"/>
          <p:cNvSpPr/>
          <p:nvPr/>
        </p:nvSpPr>
        <p:spPr>
          <a:xfrm>
            <a:off x="4774316" y="4453586"/>
            <a:ext cx="343527" cy="335841"/>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circle(in)">
                                      <p:cBhvr>
                                        <p:cTn id="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2BD9E33B-BF97-C7CC-FD02-792293CCCB6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4CBC329B-F1B8-431B-E056-9605CB2DF781}"/>
              </a:ext>
            </a:extLst>
          </p:cNvPr>
          <p:cNvSpPr txBox="1"/>
          <p:nvPr/>
        </p:nvSpPr>
        <p:spPr>
          <a:xfrm>
            <a:off x="320458" y="578955"/>
            <a:ext cx="8503081" cy="958660"/>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HĐ2</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Chuẩn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bị</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quan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sát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4 </a:t>
            </a:r>
            <a:r>
              <a:rPr lang="en-US" sz="2000" kern="1200" dirty="0" err="1">
                <a:solidFill>
                  <a:sysClr val="windowText" lastClr="000000"/>
                </a:solidFill>
                <a:latin typeface="Arial" panose="020B0604020202020204" pitchFamily="34" charset="0"/>
                <a:ea typeface="+mn-ea"/>
                <a:cs typeface="Arial" panose="020B0604020202020204" pitchFamily="34" charset="0"/>
              </a:rPr>
              <a:t>rồi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thực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hiện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theo</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từng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bước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đã</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nêu</a:t>
            </a:r>
            <a:r>
              <a:rPr lang="en-US" sz="2000" kern="1200" dirty="0">
                <a:solidFill>
                  <a:sysClr val="windowText" lastClr="000000"/>
                </a:solidFill>
                <a:latin typeface="Arial" panose="020B0604020202020204" pitchFamily="34" charset="0"/>
                <a:ea typeface="+mn-ea"/>
                <a:cs typeface="Arial" panose="020B0604020202020204" pitchFamily="34" charset="0"/>
              </a:rPr>
              <a:t> ở </a:t>
            </a:r>
            <a:r>
              <a:rPr lang="en-US" sz="2000" kern="1200" dirty="0" err="1">
                <a:solidFill>
                  <a:sysClr val="windowText" lastClr="000000"/>
                </a:solidFill>
                <a:latin typeface="Arial" panose="020B0604020202020204" pitchFamily="34" charset="0"/>
                <a:ea typeface="+mn-ea"/>
                <a:cs typeface="Arial" panose="020B0604020202020204" pitchFamily="34" charset="0"/>
              </a:rPr>
              <a:t>các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phần</a:t>
            </a:r>
            <a:r>
              <a:rPr lang="en-US" sz="2000" kern="1200" dirty="0">
                <a:solidFill>
                  <a:sysClr val="windowText" lastClr="000000"/>
                </a:solidFill>
                <a:latin typeface="Arial" panose="020B0604020202020204" pitchFamily="34" charset="0"/>
                <a:ea typeface="+mn-ea"/>
                <a:cs typeface="Arial" panose="020B0604020202020204" pitchFamily="34" charset="0"/>
              </a:rPr>
              <a:t> a), b). </a:t>
            </a:r>
          </a:p>
        </p:txBody>
      </p:sp>
      <p:pic>
        <p:nvPicPr>
          <p:cNvPr id="11" name="Picture 10">
            <a:extLst>
              <a:ext uri="{FF2B5EF4-FFF2-40B4-BE49-F238E27FC236}">
                <a16:creationId xmlns:a16="http://schemas.microsoft.com/office/drawing/2014/main" id="{E8E03F60-EE00-9CD8-95EE-5899B8C0AB74}"/>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A1B519FD-1D23-D021-33DB-FE1A1410FA37}"/>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3FCC1E5A-0D29-B369-70C8-AB1F5CBC306C}"/>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5" name="Picture 4">
            <a:extLst>
              <a:ext uri="{FF2B5EF4-FFF2-40B4-BE49-F238E27FC236}">
                <a16:creationId xmlns:a16="http://schemas.microsoft.com/office/drawing/2014/main" id="{192A7FEB-ACA9-3E3C-F7AD-A056D7C85B7A}"/>
              </a:ext>
            </a:extLst>
          </p:cNvPr>
          <p:cNvPicPr>
            <a:picLocks noChangeAspect="1"/>
          </p:cNvPicPr>
          <p:nvPr/>
        </p:nvPicPr>
        <p:blipFill>
          <a:blip r:embed="rId5">
            <a:clrChange>
              <a:clrFrom>
                <a:srgbClr val="FFFFFF"/>
              </a:clrFrom>
              <a:clrTo>
                <a:srgbClr val="FFFFFF">
                  <a:alpha val="0"/>
                </a:srgbClr>
              </a:clrTo>
            </a:clrChange>
          </a:blip>
          <a:srcRect t="14847" b="62686"/>
          <a:stretch/>
        </p:blipFill>
        <p:spPr>
          <a:xfrm>
            <a:off x="408340" y="1619574"/>
            <a:ext cx="8327313" cy="1692007"/>
          </a:xfrm>
          <a:prstGeom prst="rect">
            <a:avLst/>
          </a:prstGeom>
        </p:spPr>
      </p:pic>
      <p:pic>
        <p:nvPicPr>
          <p:cNvPr id="6" name="Graphic 5">
            <a:extLst>
              <a:ext uri="{FF2B5EF4-FFF2-40B4-BE49-F238E27FC236}">
                <a16:creationId xmlns:a16="http://schemas.microsoft.com/office/drawing/2014/main" id="{93C4ED9D-33D5-4655-838A-CFB7E46F12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1070" y="3463203"/>
            <a:ext cx="6621860" cy="1680297"/>
          </a:xfrm>
          <a:prstGeom prst="rect">
            <a:avLst/>
          </a:prstGeom>
        </p:spPr>
      </p:pic>
    </p:spTree>
    <p:extLst>
      <p:ext uri="{BB962C8B-B14F-4D97-AF65-F5344CB8AC3E}">
        <p14:creationId xmlns:p14="http://schemas.microsoft.com/office/powerpoint/2010/main" val="27356944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CF6F2BB0-94AE-B40C-0CE6-27706457E56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C22270DE-3C48-95F2-2BED-BABCEE1B869C}"/>
              </a:ext>
            </a:extLst>
          </p:cNvPr>
          <p:cNvSpPr txBox="1"/>
          <p:nvPr/>
        </p:nvSpPr>
        <p:spPr>
          <a:xfrm>
            <a:off x="320456" y="709584"/>
            <a:ext cx="8503081" cy="958660"/>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HĐ2</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Chuẩn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bị</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quan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sát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5 </a:t>
            </a:r>
            <a:r>
              <a:rPr lang="en-US" sz="2000" kern="1200" dirty="0" err="1">
                <a:solidFill>
                  <a:sysClr val="windowText" lastClr="000000"/>
                </a:solidFill>
                <a:latin typeface="Arial" panose="020B0604020202020204" pitchFamily="34" charset="0"/>
                <a:ea typeface="+mn-ea"/>
                <a:cs typeface="Arial" panose="020B0604020202020204" pitchFamily="34" charset="0"/>
              </a:rPr>
              <a:t>rồi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thực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hiện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theo</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từng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bước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đã</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nêu</a:t>
            </a:r>
            <a:r>
              <a:rPr lang="en-US" sz="2000" kern="1200" dirty="0">
                <a:solidFill>
                  <a:sysClr val="windowText" lastClr="000000"/>
                </a:solidFill>
                <a:latin typeface="Arial" panose="020B0604020202020204" pitchFamily="34" charset="0"/>
                <a:ea typeface="+mn-ea"/>
                <a:cs typeface="Arial" panose="020B0604020202020204" pitchFamily="34" charset="0"/>
              </a:rPr>
              <a:t> ở </a:t>
            </a:r>
            <a:r>
              <a:rPr lang="en-US" sz="2000" kern="1200" dirty="0" err="1">
                <a:solidFill>
                  <a:sysClr val="windowText" lastClr="000000"/>
                </a:solidFill>
                <a:latin typeface="Arial" panose="020B0604020202020204" pitchFamily="34" charset="0"/>
                <a:ea typeface="+mn-ea"/>
                <a:cs typeface="Arial" panose="020B0604020202020204" pitchFamily="34" charset="0"/>
              </a:rPr>
              <a:t>các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phần</a:t>
            </a:r>
            <a:r>
              <a:rPr lang="en-US" sz="2000" kern="1200" dirty="0">
                <a:solidFill>
                  <a:sysClr val="windowText" lastClr="000000"/>
                </a:solidFill>
                <a:latin typeface="Arial" panose="020B0604020202020204" pitchFamily="34" charset="0"/>
                <a:ea typeface="+mn-ea"/>
                <a:cs typeface="Arial" panose="020B0604020202020204" pitchFamily="34" charset="0"/>
              </a:rPr>
              <a:t> c). </a:t>
            </a:r>
          </a:p>
        </p:txBody>
      </p:sp>
      <p:pic>
        <p:nvPicPr>
          <p:cNvPr id="11" name="Picture 10">
            <a:extLst>
              <a:ext uri="{FF2B5EF4-FFF2-40B4-BE49-F238E27FC236}">
                <a16:creationId xmlns:a16="http://schemas.microsoft.com/office/drawing/2014/main" id="{C2527DDE-DF49-6FB1-7461-92A735F0F634}"/>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C41504A1-DD81-A0D2-706E-FED8A79048D9}"/>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921F26EE-BE2D-FE8B-51CA-0038EC498EDB}"/>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6" name="Picture 5">
            <a:extLst>
              <a:ext uri="{FF2B5EF4-FFF2-40B4-BE49-F238E27FC236}">
                <a16:creationId xmlns:a16="http://schemas.microsoft.com/office/drawing/2014/main" id="{6CE322B7-07F1-961B-969D-A526CAE9906E}"/>
              </a:ext>
            </a:extLst>
          </p:cNvPr>
          <p:cNvPicPr>
            <a:picLocks noChangeAspect="1"/>
          </p:cNvPicPr>
          <p:nvPr/>
        </p:nvPicPr>
        <p:blipFill>
          <a:blip r:embed="rId5">
            <a:clrChange>
              <a:clrFrom>
                <a:srgbClr val="F3ECE4"/>
              </a:clrFrom>
              <a:clrTo>
                <a:srgbClr val="F3ECE4">
                  <a:alpha val="0"/>
                </a:srgbClr>
              </a:clrTo>
            </a:clrChange>
          </a:blip>
          <a:stretch>
            <a:fillRect/>
          </a:stretch>
        </p:blipFill>
        <p:spPr>
          <a:xfrm>
            <a:off x="1234146" y="1880832"/>
            <a:ext cx="6675699" cy="3109229"/>
          </a:xfrm>
          <a:prstGeom prst="rect">
            <a:avLst/>
          </a:prstGeom>
        </p:spPr>
      </p:pic>
    </p:spTree>
    <p:extLst>
      <p:ext uri="{BB962C8B-B14F-4D97-AF65-F5344CB8AC3E}">
        <p14:creationId xmlns:p14="http://schemas.microsoft.com/office/powerpoint/2010/main" val="6859090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E3482931-C9B1-BBC0-9024-C20902510A6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F63AA07-92AE-04FF-AB7A-A6D5B27920A7}"/>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3B1A026A-B05A-48FD-101D-D3361BCBDE5F}"/>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66D7476A-51F9-2FD9-1076-7B152A68FA0A}"/>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5" name="TextBox 4">
            <a:extLst>
              <a:ext uri="{FF2B5EF4-FFF2-40B4-BE49-F238E27FC236}">
                <a16:creationId xmlns:a16="http://schemas.microsoft.com/office/drawing/2014/main" id="{11B67842-7092-97B7-4D4B-40E84796D6E6}"/>
              </a:ext>
            </a:extLst>
          </p:cNvPr>
          <p:cNvSpPr txBox="1"/>
          <p:nvPr/>
        </p:nvSpPr>
        <p:spPr>
          <a:xfrm>
            <a:off x="608661" y="692190"/>
            <a:ext cx="7959299" cy="958660"/>
          </a:xfrm>
          <a:prstGeom prst="rect">
            <a:avLst/>
          </a:prstGeom>
          <a:noFill/>
        </p:spPr>
        <p:txBody>
          <a:bodyPr wrap="square">
            <a:spAutoFit/>
          </a:bodyPr>
          <a:lstStyle/>
          <a:p>
            <a:pPr marL="0" marR="0" algn="just">
              <a:lnSpc>
                <a:spcPct val="150000"/>
              </a:lnSpc>
              <a:spcAft>
                <a:spcPts val="800"/>
              </a:spcAft>
            </a:pPr>
            <a:r>
              <a:rPr lang="da-DK" sz="2000" b="1" dirty="0">
                <a:effectLst/>
                <a:latin typeface="+mj-lt"/>
                <a:ea typeface="Calibri" panose="020F0502020204030204" pitchFamily="34" charset="0"/>
                <a:cs typeface="Times New Roman" panose="02020603050405020304" pitchFamily="18" charset="0"/>
              </a:rPr>
              <a:t>Cách tạo dựng hình trụ từ các hình tròn và hình chữ nhật gồm các bước sau:</a:t>
            </a:r>
            <a:endParaRPr lang="en-US" sz="2000" b="1"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147F271-E4EE-1E56-8D3A-B1F043733A78}"/>
              </a:ext>
            </a:extLst>
          </p:cNvPr>
          <p:cNvSpPr txBox="1"/>
          <p:nvPr/>
        </p:nvSpPr>
        <p:spPr>
          <a:xfrm>
            <a:off x="608661" y="1516567"/>
            <a:ext cx="7959299" cy="1881990"/>
          </a:xfrm>
          <a:prstGeom prst="rect">
            <a:avLst/>
          </a:prstGeom>
          <a:noFill/>
        </p:spPr>
        <p:txBody>
          <a:bodyPr wrap="square">
            <a:spAutoFit/>
          </a:bodyPr>
          <a:lstStyle/>
          <a:p>
            <a:pPr marL="285750" marR="0" indent="-28575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Calibri" panose="020F0502020204030204" pitchFamily="34" charset="0"/>
                <a:cs typeface="Times New Roman" panose="02020603050405020304" pitchFamily="18" charset="0"/>
              </a:rPr>
              <a:t>Bước 1</a:t>
            </a:r>
            <a:r>
              <a:rPr lang="da-DK" sz="2000" dirty="0">
                <a:solidFill>
                  <a:srgbClr val="FF0000"/>
                </a:solidFill>
                <a:effectLst/>
                <a:latin typeface="+mj-lt"/>
                <a:ea typeface="Calibri" panose="020F0502020204030204" pitchFamily="34" charset="0"/>
                <a:cs typeface="Times New Roman" panose="02020603050405020304" pitchFamily="18" charset="0"/>
              </a:rPr>
              <a:t>:</a:t>
            </a:r>
            <a:r>
              <a:rPr lang="da-DK" sz="2000" dirty="0">
                <a:effectLst/>
                <a:latin typeface="+mj-lt"/>
                <a:ea typeface="Calibri" panose="020F0502020204030204" pitchFamily="34" charset="0"/>
                <a:cs typeface="Times New Roman" panose="02020603050405020304" pitchFamily="18" charset="0"/>
              </a:rPr>
              <a:t> Tạo ra hai đáy của hình trụ, bằng cách vẽ trên giấy (hay bìa mỏng) hai hình tròn bằng nhau (tức là hai hình tròn có cùng bán kính, bằng bán kính đáy hình trụ đã định), rồi cắt rời chúng ra (như </a:t>
            </a:r>
            <a:r>
              <a:rPr lang="da-DK" sz="2000" i="1" dirty="0">
                <a:effectLst/>
                <a:latin typeface="+mj-lt"/>
                <a:ea typeface="Calibri" panose="020F0502020204030204" pitchFamily="34" charset="0"/>
                <a:cs typeface="Times New Roman" panose="02020603050405020304" pitchFamily="18" charset="0"/>
              </a:rPr>
              <a:t>Hình 4a</a:t>
            </a:r>
            <a:r>
              <a:rPr lang="da-DK" sz="2000" dirty="0">
                <a:effectLst/>
                <a:latin typeface="+mj-lt"/>
                <a:ea typeface="Calibri" panose="020F0502020204030204" pitchFamily="34" charset="0"/>
                <a:cs typeface="Times New Roman" panose="02020603050405020304" pitchFamily="18" charset="0"/>
              </a:rPr>
              <a:t> trang 93).</a:t>
            </a:r>
            <a:endParaRPr lang="en-US" sz="2000" dirty="0">
              <a:effectLst/>
              <a:latin typeface="+mj-l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BB8F7DE0-9573-6367-DB34-CCF8B3DFC82C}"/>
              </a:ext>
            </a:extLst>
          </p:cNvPr>
          <p:cNvPicPr>
            <a:picLocks noChangeAspect="1"/>
          </p:cNvPicPr>
          <p:nvPr/>
        </p:nvPicPr>
        <p:blipFill>
          <a:blip r:embed="rId5">
            <a:clrChange>
              <a:clrFrom>
                <a:srgbClr val="FFFFFF"/>
              </a:clrFrom>
              <a:clrTo>
                <a:srgbClr val="FFFFFF">
                  <a:alpha val="0"/>
                </a:srgbClr>
              </a:clrTo>
            </a:clrChange>
          </a:blip>
          <a:srcRect l="8047" t="14847" r="60424" b="66346"/>
          <a:stretch/>
        </p:blipFill>
        <p:spPr>
          <a:xfrm>
            <a:off x="3160814" y="3459539"/>
            <a:ext cx="2822372" cy="1522576"/>
          </a:xfrm>
          <a:prstGeom prst="rect">
            <a:avLst/>
          </a:prstGeom>
        </p:spPr>
      </p:pic>
    </p:spTree>
    <p:extLst>
      <p:ext uri="{BB962C8B-B14F-4D97-AF65-F5344CB8AC3E}">
        <p14:creationId xmlns:p14="http://schemas.microsoft.com/office/powerpoint/2010/main" val="169002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733B6097-DE87-0722-08CA-7BB9A2D5ABD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590A55C-D74C-6EEE-4241-440EEC0ED631}"/>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D5AE681A-1219-6671-0AF4-F7B9500F0CC9}"/>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12B813CB-DA09-7357-311F-8E31271846A2}"/>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8" name="TextBox 7">
            <a:extLst>
              <a:ext uri="{FF2B5EF4-FFF2-40B4-BE49-F238E27FC236}">
                <a16:creationId xmlns:a16="http://schemas.microsoft.com/office/drawing/2014/main" id="{327F7D09-1E95-3577-8A29-4E029FE9401E}"/>
              </a:ext>
            </a:extLst>
          </p:cNvPr>
          <p:cNvSpPr txBox="1"/>
          <p:nvPr/>
        </p:nvSpPr>
        <p:spPr>
          <a:xfrm>
            <a:off x="608663" y="707425"/>
            <a:ext cx="7959299"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da-DK" sz="2000" b="1" dirty="0">
                <a:solidFill>
                  <a:srgbClr val="FF0000"/>
                </a:solidFill>
              </a:rPr>
              <a:t>Bước 2: </a:t>
            </a:r>
            <a:r>
              <a:rPr lang="da-DK" sz="2000" dirty="0"/>
              <a:t>Tìm độ dài một cạnh của hình chữ nhật tạo nên mặt xung quanh của hình trụ, bằng cách dùng sợi dây mảnh, không dãn, để quấn quanh hình tròn đáy một vòng, đánh dấu đầu mút (như </a:t>
            </a:r>
            <a:r>
              <a:rPr lang="da-DK" sz="2000" i="1" dirty="0"/>
              <a:t>Hình 4b</a:t>
            </a:r>
            <a:r>
              <a:rPr lang="da-DK" sz="2000" dirty="0"/>
              <a:t> trang 93), rồi cắt dời đoạn dây đó. Độ dài đoạn dây đó chính là độ dài một cạnh của hình chữ nhật tạo nên mặt xung quanh của hình trụ (như </a:t>
            </a:r>
            <a:r>
              <a:rPr lang="da-DK" sz="2000" i="1" dirty="0"/>
              <a:t>Hình 4c</a:t>
            </a:r>
            <a:r>
              <a:rPr lang="da-DK" sz="2000" dirty="0"/>
              <a:t> trang 93).</a:t>
            </a:r>
            <a:endParaRPr lang="en-US" sz="2000" dirty="0"/>
          </a:p>
        </p:txBody>
      </p:sp>
      <p:pic>
        <p:nvPicPr>
          <p:cNvPr id="3" name="Picture 2">
            <a:extLst>
              <a:ext uri="{FF2B5EF4-FFF2-40B4-BE49-F238E27FC236}">
                <a16:creationId xmlns:a16="http://schemas.microsoft.com/office/drawing/2014/main" id="{997D0B95-E342-B8BC-62D7-D0BAFF38D395}"/>
              </a:ext>
            </a:extLst>
          </p:cNvPr>
          <p:cNvPicPr>
            <a:picLocks noChangeAspect="1"/>
          </p:cNvPicPr>
          <p:nvPr/>
        </p:nvPicPr>
        <p:blipFill>
          <a:blip r:embed="rId5">
            <a:clrChange>
              <a:clrFrom>
                <a:srgbClr val="FFFFFF"/>
              </a:clrFrom>
              <a:clrTo>
                <a:srgbClr val="FFFFFF">
                  <a:alpha val="0"/>
                </a:srgbClr>
              </a:clrTo>
            </a:clrChange>
          </a:blip>
          <a:srcRect l="37985" t="15187" r="4768" b="66007"/>
          <a:stretch/>
        </p:blipFill>
        <p:spPr>
          <a:xfrm>
            <a:off x="1869586" y="3446694"/>
            <a:ext cx="5437454" cy="1615520"/>
          </a:xfrm>
          <a:prstGeom prst="rect">
            <a:avLst/>
          </a:prstGeom>
        </p:spPr>
      </p:pic>
    </p:spTree>
    <p:extLst>
      <p:ext uri="{BB962C8B-B14F-4D97-AF65-F5344CB8AC3E}">
        <p14:creationId xmlns:p14="http://schemas.microsoft.com/office/powerpoint/2010/main" val="135950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8D934AE5-C49D-B1E5-9B2E-E921F08455E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BD68CF2-A076-A2B2-3DA9-8DEBFD65F189}"/>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AE420440-C8FA-054E-1CC6-92E105983049}"/>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AFBAE967-6A0B-2EA4-B903-8009F688BEBE}"/>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8" name="TextBox 7">
            <a:extLst>
              <a:ext uri="{FF2B5EF4-FFF2-40B4-BE49-F238E27FC236}">
                <a16:creationId xmlns:a16="http://schemas.microsoft.com/office/drawing/2014/main" id="{A80547D8-5E85-5338-E78D-EFA70855BA00}"/>
              </a:ext>
            </a:extLst>
          </p:cNvPr>
          <p:cNvSpPr txBox="1"/>
          <p:nvPr/>
        </p:nvSpPr>
        <p:spPr>
          <a:xfrm>
            <a:off x="608663" y="707425"/>
            <a:ext cx="7959299"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da-DK" sz="2000" b="1" dirty="0">
                <a:solidFill>
                  <a:srgbClr val="FF0000"/>
                </a:solidFill>
              </a:rPr>
              <a:t>Bước 3:</a:t>
            </a:r>
            <a:r>
              <a:rPr lang="da-DK" sz="2000" b="1" dirty="0"/>
              <a:t> </a:t>
            </a:r>
            <a:r>
              <a:rPr lang="da-DK" sz="2000" dirty="0"/>
              <a:t>Tạo dựng mặt xung quanh của hình trụ, bằng cách vẽ trên giấy (hay bìa mỏng) một hình chữ nhật, có chiều dài như đã tìm được ở Bước 2 và chiều rộng bằng chiều cao của hình trụ đã định, rồi cắt rời hình chữ nhật vừa vẽ ra (như </a:t>
            </a:r>
            <a:r>
              <a:rPr lang="da-DK" sz="2000" i="1" dirty="0"/>
              <a:t>Hình 5a</a:t>
            </a:r>
            <a:r>
              <a:rPr lang="da-DK" sz="2000" dirty="0"/>
              <a:t>, trang 93).</a:t>
            </a:r>
            <a:endParaRPr lang="en-US" sz="2000" dirty="0"/>
          </a:p>
        </p:txBody>
      </p:sp>
      <p:pic>
        <p:nvPicPr>
          <p:cNvPr id="6" name="Picture 5">
            <a:extLst>
              <a:ext uri="{FF2B5EF4-FFF2-40B4-BE49-F238E27FC236}">
                <a16:creationId xmlns:a16="http://schemas.microsoft.com/office/drawing/2014/main" id="{ECC90B11-EDF7-6EAE-629D-ABBC5D6ED760}"/>
              </a:ext>
            </a:extLst>
          </p:cNvPr>
          <p:cNvPicPr>
            <a:picLocks noChangeAspect="1"/>
          </p:cNvPicPr>
          <p:nvPr/>
        </p:nvPicPr>
        <p:blipFill>
          <a:blip r:embed="rId5">
            <a:clrChange>
              <a:clrFrom>
                <a:srgbClr val="F3ECE4"/>
              </a:clrFrom>
              <a:clrTo>
                <a:srgbClr val="F3ECE4">
                  <a:alpha val="0"/>
                </a:srgbClr>
              </a:clrTo>
            </a:clrChange>
          </a:blip>
          <a:stretch>
            <a:fillRect/>
          </a:stretch>
        </p:blipFill>
        <p:spPr>
          <a:xfrm>
            <a:off x="2736945" y="2660636"/>
            <a:ext cx="3670110" cy="2334970"/>
          </a:xfrm>
          <a:prstGeom prst="rect">
            <a:avLst/>
          </a:prstGeom>
        </p:spPr>
      </p:pic>
    </p:spTree>
    <p:extLst>
      <p:ext uri="{BB962C8B-B14F-4D97-AF65-F5344CB8AC3E}">
        <p14:creationId xmlns:p14="http://schemas.microsoft.com/office/powerpoint/2010/main" val="34190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B50693DD-E893-AE36-B706-B63D711E473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B550B75-616C-D846-05F9-908AB67E0049}"/>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F7999893-54D8-5AE9-87EE-8FB206F668CC}"/>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F3139B98-24D4-DA78-9FE3-B1D56124BD26}"/>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8" name="TextBox 7">
            <a:extLst>
              <a:ext uri="{FF2B5EF4-FFF2-40B4-BE49-F238E27FC236}">
                <a16:creationId xmlns:a16="http://schemas.microsoft.com/office/drawing/2014/main" id="{76DE59DA-2456-D3B6-97BD-BAC3F25DA0EB}"/>
              </a:ext>
            </a:extLst>
          </p:cNvPr>
          <p:cNvSpPr txBox="1"/>
          <p:nvPr/>
        </p:nvSpPr>
        <p:spPr>
          <a:xfrm>
            <a:off x="608663" y="849261"/>
            <a:ext cx="7959299"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da-DK" sz="2000" b="1" dirty="0"/>
              <a:t>Bước 4:</a:t>
            </a:r>
            <a:r>
              <a:rPr lang="da-DK" sz="2000" dirty="0"/>
              <a:t> Tạo dựng hình trụ bằng cách ghép (dán) hai đáy và mặt xung quanh đó lại với nhau (như </a:t>
            </a:r>
            <a:r>
              <a:rPr lang="da-DK" sz="2000" i="1" dirty="0"/>
              <a:t>Hình 5b</a:t>
            </a:r>
            <a:r>
              <a:rPr lang="da-DK" sz="2000" dirty="0"/>
              <a:t>, trang 93).</a:t>
            </a:r>
            <a:endParaRPr lang="en-US" sz="2000" dirty="0"/>
          </a:p>
        </p:txBody>
      </p:sp>
      <p:pic>
        <p:nvPicPr>
          <p:cNvPr id="3" name="Picture 2">
            <a:extLst>
              <a:ext uri="{FF2B5EF4-FFF2-40B4-BE49-F238E27FC236}">
                <a16:creationId xmlns:a16="http://schemas.microsoft.com/office/drawing/2014/main" id="{7E1EB27D-31BA-E414-FF69-A0C6CF28EBB1}"/>
              </a:ext>
            </a:extLst>
          </p:cNvPr>
          <p:cNvPicPr>
            <a:picLocks noChangeAspect="1"/>
          </p:cNvPicPr>
          <p:nvPr/>
        </p:nvPicPr>
        <p:blipFill>
          <a:blip r:embed="rId5">
            <a:clrChange>
              <a:clrFrom>
                <a:srgbClr val="FFFFFF"/>
              </a:clrFrom>
              <a:clrTo>
                <a:srgbClr val="FFFFFF">
                  <a:alpha val="0"/>
                </a:srgbClr>
              </a:clrTo>
            </a:clrChange>
          </a:blip>
          <a:srcRect l="63605" t="64850" r="13603" b="3297"/>
          <a:stretch/>
        </p:blipFill>
        <p:spPr>
          <a:xfrm>
            <a:off x="3234815" y="1645470"/>
            <a:ext cx="2674370" cy="3380219"/>
          </a:xfrm>
          <a:prstGeom prst="rect">
            <a:avLst/>
          </a:prstGeom>
        </p:spPr>
      </p:pic>
    </p:spTree>
    <p:extLst>
      <p:ext uri="{BB962C8B-B14F-4D97-AF65-F5344CB8AC3E}">
        <p14:creationId xmlns:p14="http://schemas.microsoft.com/office/powerpoint/2010/main" val="34138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14" name="TextBox 13"/>
          <p:cNvSpPr txBox="1"/>
          <p:nvPr/>
        </p:nvSpPr>
        <p:spPr>
          <a:xfrm>
            <a:off x="441374" y="233165"/>
            <a:ext cx="1245995" cy="473912"/>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Ví</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dụ</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lang="en-US" sz="2000" b="1" dirty="0">
                <a:solidFill>
                  <a:srgbClr val="FFFFFF"/>
                </a:solidFill>
                <a:highlight>
                  <a:srgbClr val="CE4D8E"/>
                </a:highlight>
                <a:ea typeface="+mn-ea"/>
              </a:rPr>
              <a:t>1</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a:t>
            </a:r>
            <a:endParaRPr lang="vi-VN" sz="2000" kern="1200" dirty="0">
              <a:solidFill>
                <a:sysClr val="windowText" lastClr="000000"/>
              </a:solidFill>
              <a:latin typeface="Arial" panose="020B0604020202020204" pitchFamily="34" charset="0"/>
              <a:ea typeface="+mn-ea"/>
              <a:cs typeface="Arial" panose="020B0604020202020204" pitchFamily="34" charset="0"/>
            </a:endParaRPr>
          </a:p>
        </p:txBody>
      </p:sp>
      <p:sp>
        <p:nvSpPr>
          <p:cNvPr id="13" name="Flowchart: Terminator 12"/>
          <p:cNvSpPr/>
          <p:nvPr/>
        </p:nvSpPr>
        <p:spPr>
          <a:xfrm>
            <a:off x="3037704" y="2275892"/>
            <a:ext cx="1092169" cy="47391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dirty="0" err="1"/>
              <a:t>Giải</a:t>
            </a:r>
            <a:r>
              <a:rPr lang="en-US" sz="2000" b="1" i="1" dirty="0"/>
              <a:t>:</a:t>
            </a:r>
          </a:p>
        </p:txBody>
      </p:sp>
      <p:pic>
        <p:nvPicPr>
          <p:cNvPr id="16" name="Google Shape;538;p49"/>
          <p:cNvPicPr preferRelativeResize="0"/>
          <p:nvPr/>
        </p:nvPicPr>
        <p:blipFill>
          <a:blip r:embed="rId3">
            <a:alphaModFix/>
          </a:blip>
          <a:stretch>
            <a:fillRect/>
          </a:stretch>
        </p:blipFill>
        <p:spPr>
          <a:xfrm rot="1297260">
            <a:off x="8001916" y="4582096"/>
            <a:ext cx="1259980" cy="598698"/>
          </a:xfrm>
          <a:prstGeom prst="rect">
            <a:avLst/>
          </a:prstGeom>
          <a:noFill/>
          <a:ln>
            <a:noFill/>
          </a:ln>
        </p:spPr>
      </p:pic>
      <p:pic>
        <p:nvPicPr>
          <p:cNvPr id="2" name="Picture 1">
            <a:extLst>
              <a:ext uri="{FF2B5EF4-FFF2-40B4-BE49-F238E27FC236}">
                <a16:creationId xmlns:a16="http://schemas.microsoft.com/office/drawing/2014/main" id="{FB8DFBD1-A535-5C3B-C2EA-0B1D636886C1}"/>
              </a:ext>
            </a:extLst>
          </p:cNvPr>
          <p:cNvPicPr>
            <a:picLocks noChangeAspect="1"/>
          </p:cNvPicPr>
          <p:nvPr/>
        </p:nvPicPr>
        <p:blipFill>
          <a:blip r:embed="rId4">
            <a:clrChange>
              <a:clrFrom>
                <a:srgbClr val="FFFFFF"/>
              </a:clrFrom>
              <a:clrTo>
                <a:srgbClr val="FFFFFF">
                  <a:alpha val="0"/>
                </a:srgbClr>
              </a:clrTo>
            </a:clrChange>
          </a:blip>
          <a:srcRect l="63605" t="64850" r="13603" b="3297"/>
          <a:stretch/>
        </p:blipFill>
        <p:spPr>
          <a:xfrm>
            <a:off x="6028256" y="1645314"/>
            <a:ext cx="2674370" cy="3380219"/>
          </a:xfrm>
          <a:prstGeom prst="rect">
            <a:avLst/>
          </a:prstGeom>
        </p:spPr>
      </p:pic>
      <p:sp>
        <p:nvSpPr>
          <p:cNvPr id="4" name="TextBox 3">
            <a:extLst>
              <a:ext uri="{FF2B5EF4-FFF2-40B4-BE49-F238E27FC236}">
                <a16:creationId xmlns:a16="http://schemas.microsoft.com/office/drawing/2014/main" id="{D79106F2-9608-EE74-47F5-3F82FD0CCAEB}"/>
              </a:ext>
            </a:extLst>
          </p:cNvPr>
          <p:cNvSpPr txBox="1"/>
          <p:nvPr/>
        </p:nvSpPr>
        <p:spPr>
          <a:xfrm>
            <a:off x="441374" y="662844"/>
            <a:ext cx="7959299" cy="1420325"/>
          </a:xfrm>
          <a:prstGeom prst="rect">
            <a:avLst/>
          </a:prstGeom>
          <a:noFill/>
        </p:spPr>
        <p:txBody>
          <a:bodyPr wrap="square">
            <a:spAutoFit/>
          </a:bodyPr>
          <a:lstStyle/>
          <a:p>
            <a:pPr algn="just">
              <a:lnSpc>
                <a:spcPct val="150000"/>
              </a:lnSpc>
            </a:pPr>
            <a:r>
              <a:rPr lang="en-US" sz="2000" dirty="0" err="1"/>
              <a:t>Đối</a:t>
            </a:r>
            <a:r>
              <a:rPr lang="en-US" sz="2000" dirty="0"/>
              <a:t> </a:t>
            </a:r>
            <a:r>
              <a:rPr lang="en-US" sz="2000" dirty="0" err="1"/>
              <a:t>với</a:t>
            </a:r>
            <a:r>
              <a:rPr lang="en-US" sz="2000" dirty="0"/>
              <a:t> </a:t>
            </a:r>
            <a:r>
              <a:rPr lang="en-US" sz="2000" dirty="0" err="1"/>
              <a:t>hình</a:t>
            </a:r>
            <a:r>
              <a:rPr lang="en-US" sz="2000" dirty="0"/>
              <a:t> </a:t>
            </a:r>
            <a:r>
              <a:rPr lang="en-US" sz="2000" dirty="0" err="1"/>
              <a:t>trụ</a:t>
            </a:r>
            <a:r>
              <a:rPr lang="en-US" sz="2000" dirty="0"/>
              <a:t> </a:t>
            </a:r>
            <a:r>
              <a:rPr lang="en-US" sz="2000" dirty="0" err="1"/>
              <a:t>nhận</a:t>
            </a:r>
            <a:r>
              <a:rPr lang="en-US" sz="2000" dirty="0"/>
              <a:t> </a:t>
            </a:r>
            <a:r>
              <a:rPr lang="en-US" sz="2000" dirty="0" err="1"/>
              <a:t>được</a:t>
            </a:r>
            <a:r>
              <a:rPr lang="en-US" sz="2000" dirty="0"/>
              <a:t> ở </a:t>
            </a:r>
            <a:r>
              <a:rPr lang="en-US" sz="2000" dirty="0" err="1"/>
              <a:t>Hoạt</a:t>
            </a:r>
            <a:r>
              <a:rPr lang="en-US" sz="2000" dirty="0"/>
              <a:t> </a:t>
            </a:r>
            <a:r>
              <a:rPr lang="en-US" sz="2000" dirty="0" err="1"/>
              <a:t>động</a:t>
            </a:r>
            <a:r>
              <a:rPr lang="en-US" sz="2000" dirty="0"/>
              <a:t> 2 (</a:t>
            </a:r>
            <a:r>
              <a:rPr lang="en-US" sz="2000" dirty="0" err="1"/>
              <a:t>Hình</a:t>
            </a:r>
            <a:r>
              <a:rPr lang="en-US" sz="2000" dirty="0"/>
              <a:t> </a:t>
            </a:r>
            <a:r>
              <a:rPr lang="en-US" sz="2000" dirty="0" err="1"/>
              <a:t>5b</a:t>
            </a:r>
            <a:r>
              <a:rPr lang="en-US" sz="2000" dirty="0"/>
              <a:t>), </a:t>
            </a:r>
            <a:r>
              <a:rPr lang="en-US" sz="2000" dirty="0" err="1"/>
              <a:t>hãy</a:t>
            </a:r>
            <a:r>
              <a:rPr lang="en-US" sz="2000" dirty="0"/>
              <a:t> </a:t>
            </a:r>
            <a:r>
              <a:rPr lang="en-US" sz="2000" dirty="0" err="1"/>
              <a:t>chỉ</a:t>
            </a:r>
            <a:r>
              <a:rPr lang="en-US" sz="2000" dirty="0"/>
              <a:t> </a:t>
            </a:r>
            <a:r>
              <a:rPr lang="en-US" sz="2000" dirty="0" err="1"/>
              <a:t>ra</a:t>
            </a:r>
            <a:r>
              <a:rPr lang="en-US" sz="2000" dirty="0"/>
              <a:t>:</a:t>
            </a:r>
          </a:p>
          <a:p>
            <a:pPr marL="457200" indent="-457200" algn="just">
              <a:lnSpc>
                <a:spcPct val="150000"/>
              </a:lnSpc>
              <a:buAutoNum type="alphaLcParenR"/>
            </a:pPr>
            <a:r>
              <a:rPr lang="en-US" sz="2000" dirty="0" err="1"/>
              <a:t>Một</a:t>
            </a:r>
            <a:r>
              <a:rPr lang="en-US" sz="2000" dirty="0"/>
              <a:t> </a:t>
            </a:r>
            <a:r>
              <a:rPr lang="en-US" sz="2000" dirty="0" err="1"/>
              <a:t>đường</a:t>
            </a:r>
            <a:r>
              <a:rPr lang="en-US" sz="2000" dirty="0"/>
              <a:t> </a:t>
            </a:r>
            <a:r>
              <a:rPr lang="en-US" sz="2000" dirty="0" err="1"/>
              <a:t>sinh</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a:t>
            </a:r>
          </a:p>
          <a:p>
            <a:pPr marL="457200" indent="-457200" algn="just">
              <a:lnSpc>
                <a:spcPct val="150000"/>
              </a:lnSpc>
              <a:buAutoNum type="alphaLcParenR"/>
            </a:pPr>
            <a:r>
              <a:rPr lang="en-US" sz="2000" dirty="0" err="1"/>
              <a:t>Độ</a:t>
            </a:r>
            <a:r>
              <a:rPr lang="en-US" sz="2000" dirty="0"/>
              <a:t> </a:t>
            </a:r>
            <a:r>
              <a:rPr lang="en-US" sz="2000" dirty="0" err="1"/>
              <a:t>dài</a:t>
            </a:r>
            <a:r>
              <a:rPr lang="en-US" sz="2000" dirty="0"/>
              <a:t> </a:t>
            </a:r>
            <a:r>
              <a:rPr lang="en-US" sz="2000" dirty="0" err="1"/>
              <a:t>bán</a:t>
            </a:r>
            <a:r>
              <a:rPr lang="en-US" sz="2000" dirty="0"/>
              <a:t> </a:t>
            </a:r>
            <a:r>
              <a:rPr lang="en-US" sz="2000" dirty="0" err="1"/>
              <a:t>kính</a:t>
            </a:r>
            <a:r>
              <a:rPr lang="en-US" sz="2000" dirty="0"/>
              <a:t> </a:t>
            </a:r>
            <a:r>
              <a:rPr lang="en-US" sz="2000" dirty="0" err="1"/>
              <a:t>đáy</a:t>
            </a:r>
            <a:r>
              <a:rPr lang="en-US" sz="2000" dirty="0"/>
              <a:t>, </a:t>
            </a:r>
            <a:r>
              <a:rPr lang="en-US" sz="2000" dirty="0" err="1"/>
              <a:t>chiều</a:t>
            </a:r>
            <a:r>
              <a:rPr lang="en-US" sz="2000" dirty="0"/>
              <a:t> </a:t>
            </a:r>
            <a:r>
              <a:rPr lang="en-US" sz="2000" dirty="0" err="1"/>
              <a:t>cao</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a:t>
            </a:r>
          </a:p>
        </p:txBody>
      </p:sp>
      <p:sp>
        <p:nvSpPr>
          <p:cNvPr id="6" name="TextBox 5">
            <a:extLst>
              <a:ext uri="{FF2B5EF4-FFF2-40B4-BE49-F238E27FC236}">
                <a16:creationId xmlns:a16="http://schemas.microsoft.com/office/drawing/2014/main" id="{81839BB0-451D-8D9A-3536-A89B0035E574}"/>
              </a:ext>
            </a:extLst>
          </p:cNvPr>
          <p:cNvSpPr txBox="1"/>
          <p:nvPr/>
        </p:nvSpPr>
        <p:spPr>
          <a:xfrm>
            <a:off x="441374" y="2749804"/>
            <a:ext cx="5385917" cy="1881990"/>
          </a:xfrm>
          <a:prstGeom prst="rect">
            <a:avLst/>
          </a:prstGeom>
          <a:noFill/>
        </p:spPr>
        <p:txBody>
          <a:bodyPr wrap="square">
            <a:spAutoFit/>
          </a:bodyPr>
          <a:lstStyle/>
          <a:p>
            <a:pPr marL="457200" indent="-457200" algn="just">
              <a:lnSpc>
                <a:spcPct val="150000"/>
              </a:lnSpc>
              <a:buAutoNum type="alphaLcParenR"/>
            </a:pPr>
            <a:r>
              <a:rPr lang="en-US" sz="2000" dirty="0" err="1"/>
              <a:t>Đoạn</a:t>
            </a:r>
            <a:r>
              <a:rPr lang="en-US" sz="2000" dirty="0"/>
              <a:t> </a:t>
            </a:r>
            <a:r>
              <a:rPr lang="en-US" sz="2000" dirty="0" err="1"/>
              <a:t>thẳng</a:t>
            </a:r>
            <a:r>
              <a:rPr lang="en-US" sz="2000" dirty="0"/>
              <a:t> AB </a:t>
            </a:r>
            <a:r>
              <a:rPr lang="en-US" sz="2000" dirty="0" err="1"/>
              <a:t>là</a:t>
            </a:r>
            <a:r>
              <a:rPr lang="en-US" sz="2000" dirty="0"/>
              <a:t> </a:t>
            </a:r>
            <a:r>
              <a:rPr lang="en-US" sz="2000" dirty="0" err="1"/>
              <a:t>một</a:t>
            </a:r>
            <a:r>
              <a:rPr lang="en-US" sz="2000" dirty="0"/>
              <a:t> </a:t>
            </a:r>
            <a:r>
              <a:rPr lang="en-US" sz="2000" dirty="0" err="1"/>
              <a:t>đường</a:t>
            </a:r>
            <a:r>
              <a:rPr lang="en-US" sz="2000" dirty="0"/>
              <a:t> </a:t>
            </a:r>
            <a:r>
              <a:rPr lang="en-US" sz="2000" dirty="0" err="1"/>
              <a:t>sinh</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a:t>
            </a:r>
          </a:p>
          <a:p>
            <a:pPr marL="457200" indent="-457200" algn="just">
              <a:lnSpc>
                <a:spcPct val="150000"/>
              </a:lnSpc>
              <a:buAutoNum type="alphaLcParenR"/>
            </a:pPr>
            <a:r>
              <a:rPr lang="en-US" sz="2000" dirty="0" err="1"/>
              <a:t>Độ</a:t>
            </a:r>
            <a:r>
              <a:rPr lang="en-US" sz="2000" dirty="0"/>
              <a:t> </a:t>
            </a:r>
            <a:r>
              <a:rPr lang="en-US" sz="2000" dirty="0" err="1"/>
              <a:t>dài</a:t>
            </a:r>
            <a:r>
              <a:rPr lang="en-US" sz="2000" dirty="0"/>
              <a:t> </a:t>
            </a:r>
            <a:r>
              <a:rPr lang="en-US" sz="2000" dirty="0" err="1"/>
              <a:t>bán</a:t>
            </a:r>
            <a:r>
              <a:rPr lang="en-US" sz="2000" dirty="0"/>
              <a:t> </a:t>
            </a:r>
            <a:r>
              <a:rPr lang="en-US" sz="2000" dirty="0" err="1"/>
              <a:t>kính</a:t>
            </a:r>
            <a:r>
              <a:rPr lang="en-US" sz="2000" dirty="0"/>
              <a:t> </a:t>
            </a:r>
            <a:r>
              <a:rPr lang="en-US" sz="2000" dirty="0" err="1"/>
              <a:t>đáy</a:t>
            </a:r>
            <a:r>
              <a:rPr lang="en-US" sz="2000" dirty="0"/>
              <a:t>, </a:t>
            </a:r>
            <a:r>
              <a:rPr lang="en-US" sz="2000" dirty="0" err="1"/>
              <a:t>chiều</a:t>
            </a:r>
            <a:r>
              <a:rPr lang="en-US" sz="2000" dirty="0"/>
              <a:t> </a:t>
            </a:r>
            <a:r>
              <a:rPr lang="en-US" sz="2000" dirty="0" err="1"/>
              <a:t>cao</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 </a:t>
            </a:r>
            <a:r>
              <a:rPr lang="en-US" sz="2000" dirty="0" err="1"/>
              <a:t>đó</a:t>
            </a:r>
            <a:r>
              <a:rPr lang="en-US" sz="2000" dirty="0"/>
              <a:t> </a:t>
            </a:r>
            <a:r>
              <a:rPr lang="en-US" sz="2000" dirty="0" err="1"/>
              <a:t>lần</a:t>
            </a:r>
            <a:r>
              <a:rPr lang="en-US" sz="2000" dirty="0"/>
              <a:t> </a:t>
            </a:r>
            <a:r>
              <a:rPr lang="en-US" sz="2000" dirty="0" err="1"/>
              <a:t>lượt</a:t>
            </a:r>
            <a:r>
              <a:rPr lang="en-US" sz="2000" dirty="0"/>
              <a:t> </a:t>
            </a:r>
            <a:r>
              <a:rPr lang="en-US" sz="2000" dirty="0" err="1"/>
              <a:t>là</a:t>
            </a:r>
            <a:r>
              <a:rPr lang="en-US" sz="2000" dirty="0"/>
              <a:t> 2 cm, 4 cm.</a:t>
            </a:r>
          </a:p>
        </p:txBody>
      </p:sp>
    </p:spTree>
    <p:extLst>
      <p:ext uri="{BB962C8B-B14F-4D97-AF65-F5344CB8AC3E}">
        <p14:creationId xmlns:p14="http://schemas.microsoft.com/office/powerpoint/2010/main" val="18212775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additive="base">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81719" y="296400"/>
            <a:ext cx="2143538"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Luyện</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tập</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1</a:t>
            </a:r>
          </a:p>
        </p:txBody>
      </p:sp>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3">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4">
            <a:alphaModFix/>
          </a:blip>
          <a:stretch>
            <a:fillRect/>
          </a:stretch>
        </p:blipFill>
        <p:spPr>
          <a:xfrm rot="1297260">
            <a:off x="8216601" y="1383297"/>
            <a:ext cx="1259980" cy="598698"/>
          </a:xfrm>
          <a:prstGeom prst="rect">
            <a:avLst/>
          </a:prstGeom>
          <a:noFill/>
          <a:ln>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E69FCFF-39F4-39F3-C0A4-B8D34C660CB5}"/>
                  </a:ext>
                </a:extLst>
              </p:cNvPr>
              <p:cNvSpPr txBox="1"/>
              <p:nvPr/>
            </p:nvSpPr>
            <p:spPr>
              <a:xfrm>
                <a:off x="405397" y="1146179"/>
                <a:ext cx="8132511" cy="958660"/>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1.</a:t>
                </a:r>
                <a:r>
                  <a:rPr lang="da-DK" sz="2000" dirty="0">
                    <a:solidFill>
                      <a:srgbClr val="000000"/>
                    </a:solidFill>
                    <a:effectLst/>
                    <a:latin typeface="+mj-lt"/>
                    <a:ea typeface="Times New Roman" panose="02020603050405020304" pitchFamily="18" charset="0"/>
                    <a:cs typeface="Times New Roman" panose="02020603050405020304" pitchFamily="18" charset="0"/>
                  </a:rPr>
                  <a:t> Cắt hai miếng bìa có dạng hình tròn với bán kính bằng 3 cm</a:t>
                </a:r>
                <a14:m>
                  <m:oMath xmlns:m="http://schemas.openxmlformats.org/officeDocument/2006/math">
                    <m:r>
                      <a:rPr lang="da-DK" sz="2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2000" dirty="0">
                    <a:solidFill>
                      <a:srgbClr val="000000"/>
                    </a:solidFill>
                    <a:effectLst/>
                    <a:latin typeface="+mj-lt"/>
                    <a:ea typeface="Times New Roman" panose="02020603050405020304" pitchFamily="18" charset="0"/>
                    <a:cs typeface="Times New Roman" panose="02020603050405020304" pitchFamily="18" charset="0"/>
                  </a:rPr>
                  <a:t>(Hình a).</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E69FCFF-39F4-39F3-C0A4-B8D34C660CB5}"/>
                  </a:ext>
                </a:extLst>
              </p:cNvPr>
              <p:cNvSpPr txBox="1">
                <a:spLocks noRot="1" noChangeAspect="1" noMove="1" noResize="1" noEditPoints="1" noAdjustHandles="1" noChangeArrowheads="1" noChangeShapeType="1" noTextEdit="1"/>
              </p:cNvSpPr>
              <p:nvPr/>
            </p:nvSpPr>
            <p:spPr>
              <a:xfrm>
                <a:off x="405397" y="1146179"/>
                <a:ext cx="8132511" cy="958660"/>
              </a:xfrm>
              <a:prstGeom prst="rect">
                <a:avLst/>
              </a:prstGeom>
              <a:blipFill>
                <a:blip r:embed="rId5"/>
                <a:stretch>
                  <a:fillRect l="-675" r="-750" b="-1082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41B7E50-A4F1-259F-4BB3-2E1CCA8CFDB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4906" y="2131445"/>
            <a:ext cx="5849839" cy="1349256"/>
          </a:xfrm>
          <a:prstGeom prst="rect">
            <a:avLst/>
          </a:prstGeom>
          <a:noFill/>
          <a:ln>
            <a:noFill/>
          </a:ln>
        </p:spPr>
      </p:pic>
      <p:sp>
        <p:nvSpPr>
          <p:cNvPr id="6" name="TextBox 5">
            <a:extLst>
              <a:ext uri="{FF2B5EF4-FFF2-40B4-BE49-F238E27FC236}">
                <a16:creationId xmlns:a16="http://schemas.microsoft.com/office/drawing/2014/main" id="{394A01A6-E7F4-7488-4D2F-6EFC0E348675}"/>
              </a:ext>
            </a:extLst>
          </p:cNvPr>
          <p:cNvSpPr txBox="1"/>
          <p:nvPr/>
        </p:nvSpPr>
        <p:spPr>
          <a:xfrm>
            <a:off x="405397" y="3419082"/>
            <a:ext cx="8340337" cy="1420325"/>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2. </a:t>
            </a:r>
            <a:r>
              <a:rPr lang="da-DK" sz="2000" dirty="0">
                <a:solidFill>
                  <a:srgbClr val="000000"/>
                </a:solidFill>
                <a:effectLst/>
                <a:latin typeface="+mj-lt"/>
                <a:ea typeface="Times New Roman" panose="02020603050405020304" pitchFamily="18" charset="0"/>
                <a:cs typeface="Times New Roman" panose="02020603050405020304" pitchFamily="18" charset="0"/>
              </a:rPr>
              <a:t>Lấy một sợi dây dài mảnh không dãn và tạo vòng dây cuốn quanh (một vòng) miếng bìa tròn thứ nhất (Hình b), cắt vòng dây và kéo thẳng vòng dây đó để nhận được đoạn dây như ở Hình c.</a:t>
            </a:r>
            <a:endParaRPr lang="en-US" sz="20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44FD1CB-7629-B83E-A362-474BB06F4F23}"/>
              </a:ext>
            </a:extLst>
          </p:cNvPr>
          <p:cNvSpPr txBox="1"/>
          <p:nvPr/>
        </p:nvSpPr>
        <p:spPr>
          <a:xfrm>
            <a:off x="2519039" y="160913"/>
            <a:ext cx="6397516" cy="958660"/>
          </a:xfrm>
          <a:prstGeom prst="rect">
            <a:avLst/>
          </a:prstGeom>
          <a:noFill/>
        </p:spPr>
        <p:txBody>
          <a:bodyPr wrap="square">
            <a:spAutoFit/>
          </a:bodyPr>
          <a:lstStyle/>
          <a:p>
            <a:pPr marR="0" algn="just">
              <a:lnSpc>
                <a:spcPct val="150000"/>
              </a:lnSpc>
              <a:spcAft>
                <a:spcPts val="800"/>
              </a:spcAft>
            </a:pPr>
            <a:r>
              <a:rPr lang="da-DK" sz="2000" b="1" dirty="0">
                <a:solidFill>
                  <a:schemeClr val="tx1"/>
                </a:solidFill>
                <a:effectLst/>
                <a:latin typeface="+mj-lt"/>
                <a:ea typeface="Times New Roman" panose="02020603050405020304" pitchFamily="18" charset="0"/>
                <a:cs typeface="Times New Roman" panose="02020603050405020304" pitchFamily="18" charset="0"/>
              </a:rPr>
              <a:t>Tạo dựng hình trụ có bán kính đáy 3 cm, chiều cao là 5 cm.</a:t>
            </a:r>
            <a:endParaRPr lang="en-US" sz="2000" dirty="0">
              <a:solidFill>
                <a:schemeClr val="tx1"/>
              </a:solidFill>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D41977FA-7DAF-26CC-C63E-13A9D103F822}"/>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9A77648E-1A00-664A-8375-CB218C072ACD}"/>
              </a:ext>
            </a:extLst>
          </p:cNvPr>
          <p:cNvSpPr txBox="1"/>
          <p:nvPr/>
        </p:nvSpPr>
        <p:spPr>
          <a:xfrm>
            <a:off x="405397" y="278043"/>
            <a:ext cx="2143538"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Luyện</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tập</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1</a:t>
            </a:r>
          </a:p>
        </p:txBody>
      </p:sp>
      <p:cxnSp>
        <p:nvCxnSpPr>
          <p:cNvPr id="30" name="Google Shape;690;p54">
            <a:extLst>
              <a:ext uri="{FF2B5EF4-FFF2-40B4-BE49-F238E27FC236}">
                <a16:creationId xmlns:a16="http://schemas.microsoft.com/office/drawing/2014/main" id="{38A87FA7-B7AB-AADB-ED6F-45682E5CC18F}"/>
              </a:ext>
            </a:extLst>
          </p:cNvPr>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a:extLst>
              <a:ext uri="{FF2B5EF4-FFF2-40B4-BE49-F238E27FC236}">
                <a16:creationId xmlns:a16="http://schemas.microsoft.com/office/drawing/2014/main" id="{311DB815-A2C9-588F-58C8-4197B8CC2BBD}"/>
              </a:ext>
            </a:extLst>
          </p:cNvPr>
          <p:cNvPicPr preferRelativeResize="0"/>
          <p:nvPr/>
        </p:nvPicPr>
        <p:blipFill>
          <a:blip r:embed="rId3">
            <a:alphaModFix/>
          </a:blip>
          <a:stretch>
            <a:fillRect/>
          </a:stretch>
        </p:blipFill>
        <p:spPr>
          <a:xfrm rot="1360880">
            <a:off x="141176" y="4590389"/>
            <a:ext cx="994760" cy="550135"/>
          </a:xfrm>
          <a:prstGeom prst="rect">
            <a:avLst/>
          </a:prstGeom>
          <a:noFill/>
          <a:ln>
            <a:noFill/>
          </a:ln>
        </p:spPr>
      </p:pic>
      <p:pic>
        <p:nvPicPr>
          <p:cNvPr id="34" name="Google Shape;538;p49">
            <a:extLst>
              <a:ext uri="{FF2B5EF4-FFF2-40B4-BE49-F238E27FC236}">
                <a16:creationId xmlns:a16="http://schemas.microsoft.com/office/drawing/2014/main" id="{C47B1520-7CE5-C8A0-D0EA-1A3286D880FB}"/>
              </a:ext>
            </a:extLst>
          </p:cNvPr>
          <p:cNvPicPr preferRelativeResize="0"/>
          <p:nvPr/>
        </p:nvPicPr>
        <p:blipFill>
          <a:blip r:embed="rId4">
            <a:alphaModFix/>
          </a:blip>
          <a:stretch>
            <a:fillRect/>
          </a:stretch>
        </p:blipFill>
        <p:spPr>
          <a:xfrm rot="1297260">
            <a:off x="8216601" y="1383297"/>
            <a:ext cx="1259980" cy="598698"/>
          </a:xfrm>
          <a:prstGeom prst="rect">
            <a:avLst/>
          </a:prstGeom>
          <a:noFill/>
          <a:ln>
            <a:noFill/>
          </a:ln>
        </p:spPr>
      </p:pic>
      <p:sp>
        <p:nvSpPr>
          <p:cNvPr id="5" name="TextBox 4">
            <a:extLst>
              <a:ext uri="{FF2B5EF4-FFF2-40B4-BE49-F238E27FC236}">
                <a16:creationId xmlns:a16="http://schemas.microsoft.com/office/drawing/2014/main" id="{D642EBA4-83E8-E967-F653-79D02C62571A}"/>
              </a:ext>
            </a:extLst>
          </p:cNvPr>
          <p:cNvSpPr txBox="1"/>
          <p:nvPr/>
        </p:nvSpPr>
        <p:spPr>
          <a:xfrm>
            <a:off x="405397" y="690355"/>
            <a:ext cx="8236185" cy="1984582"/>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3.</a:t>
            </a:r>
            <a:r>
              <a:rPr lang="da-DK" sz="2000" dirty="0">
                <a:solidFill>
                  <a:srgbClr val="000000"/>
                </a:solidFill>
                <a:effectLst/>
                <a:latin typeface="+mj-lt"/>
                <a:ea typeface="Times New Roman" panose="02020603050405020304" pitchFamily="18" charset="0"/>
                <a:cs typeface="Times New Roman" panose="02020603050405020304" pitchFamily="18" charset="0"/>
              </a:rPr>
              <a:t> Cắt một miếng bìa có dạng hình chữ nhật ABCD với chiều dài bằng độ dài đoạn dây ở Hình c và chiều rộng bằng 5 cm .</a:t>
            </a:r>
            <a:endParaRPr lang="en-US" sz="20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4. </a:t>
            </a:r>
            <a:r>
              <a:rPr lang="da-DK" sz="2000" dirty="0">
                <a:solidFill>
                  <a:srgbClr val="000000"/>
                </a:solidFill>
                <a:effectLst/>
                <a:latin typeface="+mj-lt"/>
                <a:ea typeface="Times New Roman" panose="02020603050405020304" pitchFamily="18" charset="0"/>
                <a:cs typeface="Times New Roman" panose="02020603050405020304" pitchFamily="18" charset="0"/>
              </a:rPr>
              <a:t>Ghép và dán các miếng bìa vừa cắt ở Bước 1, Bước 3 (Hình d) để được một hình trụ như ở Hình e.</a:t>
            </a:r>
            <a:endParaRPr lang="en-US" sz="20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D942E9C-4ABD-A1B4-3BB8-D790C70B95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1975" y="2800489"/>
            <a:ext cx="5000050" cy="2173445"/>
          </a:xfrm>
          <a:prstGeom prst="rect">
            <a:avLst/>
          </a:prstGeom>
          <a:noFill/>
          <a:ln>
            <a:noFill/>
          </a:ln>
        </p:spPr>
      </p:pic>
    </p:spTree>
    <p:extLst>
      <p:ext uri="{BB962C8B-B14F-4D97-AF65-F5344CB8AC3E}">
        <p14:creationId xmlns:p14="http://schemas.microsoft.com/office/powerpoint/2010/main" val="17500210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11" name="Google Shape;336;p37"/>
          <p:cNvSpPr txBox="1">
            <a:spLocks noGrp="1"/>
          </p:cNvSpPr>
          <p:nvPr>
            <p:ph type="title"/>
          </p:nvPr>
        </p:nvSpPr>
        <p:spPr>
          <a:xfrm>
            <a:off x="1611928" y="657693"/>
            <a:ext cx="5566352" cy="2246279"/>
          </a:xfrm>
          <a:prstGeom prst="rect">
            <a:avLst/>
          </a:prstGeom>
        </p:spPr>
        <p:txBody>
          <a:bodyPr spcFirstLastPara="1" wrap="square" lIns="91425" tIns="91425" rIns="91425" bIns="91425" anchor="b" anchorCtr="0">
            <a:noAutofit/>
          </a:bodyPr>
          <a:lstStyle/>
          <a:p>
            <a:pPr lvl="0">
              <a:lnSpc>
                <a:spcPct val="150000"/>
              </a:lnSpc>
            </a:pPr>
            <a:r>
              <a:rPr lang="en-US" sz="4700" b="1" dirty="0" err="1">
                <a:latin typeface="+mn-lt"/>
              </a:rPr>
              <a:t>DIỆN</a:t>
            </a:r>
            <a:r>
              <a:rPr lang="en-US" sz="4700" b="1" dirty="0">
                <a:latin typeface="+mn-lt"/>
              </a:rPr>
              <a:t> </a:t>
            </a:r>
            <a:r>
              <a:rPr lang="en-US" sz="4700" b="1" dirty="0" err="1">
                <a:latin typeface="+mn-lt"/>
              </a:rPr>
              <a:t>TÍCH</a:t>
            </a:r>
            <a:r>
              <a:rPr lang="en-US" sz="4700" b="1" dirty="0">
                <a:latin typeface="+mn-lt"/>
              </a:rPr>
              <a:t> </a:t>
            </a:r>
            <a:r>
              <a:rPr lang="en-US" sz="4700" b="1" dirty="0" err="1">
                <a:latin typeface="+mn-lt"/>
              </a:rPr>
              <a:t>XUNG</a:t>
            </a:r>
            <a:r>
              <a:rPr lang="en-US" sz="4700" b="1" dirty="0">
                <a:latin typeface="+mn-lt"/>
              </a:rPr>
              <a:t> </a:t>
            </a:r>
            <a:r>
              <a:rPr lang="en-US" sz="4700" b="1" dirty="0" err="1">
                <a:latin typeface="+mn-lt"/>
              </a:rPr>
              <a:t>QUANH</a:t>
            </a:r>
            <a:r>
              <a:rPr lang="en-US" sz="4700" b="1" dirty="0">
                <a:latin typeface="+mn-lt"/>
              </a:rPr>
              <a:t> </a:t>
            </a:r>
            <a:r>
              <a:rPr lang="en-US" sz="4700" b="1" dirty="0" err="1">
                <a:latin typeface="+mn-lt"/>
              </a:rPr>
              <a:t>HÌNH</a:t>
            </a:r>
            <a:r>
              <a:rPr lang="en-US" sz="4700" b="1" dirty="0">
                <a:latin typeface="+mn-lt"/>
              </a:rPr>
              <a:t> </a:t>
            </a:r>
            <a:r>
              <a:rPr lang="en-US" sz="4700" b="1" dirty="0" err="1">
                <a:latin typeface="+mn-lt"/>
              </a:rPr>
              <a:t>TRỤ</a:t>
            </a:r>
            <a:endParaRPr lang="vi-VN" sz="4700" b="1" dirty="0">
              <a:latin typeface="+mn-lt"/>
            </a:endParaRPr>
          </a:p>
        </p:txBody>
      </p:sp>
      <p:sp>
        <p:nvSpPr>
          <p:cNvPr id="14" name="Google Shape;337;p37"/>
          <p:cNvSpPr txBox="1">
            <a:spLocks/>
          </p:cNvSpPr>
          <p:nvPr/>
        </p:nvSpPr>
        <p:spPr>
          <a:xfrm>
            <a:off x="420979" y="1058296"/>
            <a:ext cx="1097719" cy="12151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1000">
                <a:solidFill>
                  <a:srgbClr val="D37F5A"/>
                </a:solidFill>
                <a:latin typeface="+mj-lt"/>
              </a:rPr>
              <a:t>II</a:t>
            </a:r>
          </a:p>
        </p:txBody>
      </p:sp>
      <p:pic>
        <p:nvPicPr>
          <p:cNvPr id="5" name="Picture 4">
            <a:extLst>
              <a:ext uri="{FF2B5EF4-FFF2-40B4-BE49-F238E27FC236}">
                <a16:creationId xmlns:a16="http://schemas.microsoft.com/office/drawing/2014/main" id="{F72609FE-4322-6E6F-D620-96C6B61A20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15447" y="2708801"/>
            <a:ext cx="2995040" cy="22462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pic>
        <p:nvPicPr>
          <p:cNvPr id="26" name="Google Shape;277;p33"/>
          <p:cNvPicPr preferRelativeResize="0"/>
          <p:nvPr/>
        </p:nvPicPr>
        <p:blipFill rotWithShape="1">
          <a:blip r:embed="rId3">
            <a:alphaModFix/>
          </a:blip>
          <a:srcRect/>
          <a:stretch/>
        </p:blipFill>
        <p:spPr>
          <a:xfrm>
            <a:off x="-800875" y="-231138"/>
            <a:ext cx="1509785" cy="1430106"/>
          </a:xfrm>
          <a:prstGeom prst="rect">
            <a:avLst/>
          </a:prstGeom>
          <a:noFill/>
          <a:ln>
            <a:noFill/>
          </a:ln>
        </p:spPr>
      </p:pic>
      <p:pic>
        <p:nvPicPr>
          <p:cNvPr id="37" name="Google Shape;368;p39"/>
          <p:cNvPicPr preferRelativeResize="0"/>
          <p:nvPr/>
        </p:nvPicPr>
        <p:blipFill>
          <a:blip r:embed="rId4">
            <a:alphaModFix/>
          </a:blip>
          <a:stretch>
            <a:fillRect/>
          </a:stretch>
        </p:blipFill>
        <p:spPr>
          <a:xfrm>
            <a:off x="8583466" y="3991555"/>
            <a:ext cx="1343358" cy="1234255"/>
          </a:xfrm>
          <a:prstGeom prst="rect">
            <a:avLst/>
          </a:prstGeom>
          <a:noFill/>
          <a:ln>
            <a:noFill/>
          </a:ln>
        </p:spPr>
      </p:pic>
      <p:sp>
        <p:nvSpPr>
          <p:cNvPr id="2" name="Title 2">
            <a:extLst>
              <a:ext uri="{FF2B5EF4-FFF2-40B4-BE49-F238E27FC236}">
                <a16:creationId xmlns:a16="http://schemas.microsoft.com/office/drawing/2014/main" id="{0A4B8547-68DB-AE50-F906-383087B644B8}"/>
              </a:ext>
            </a:extLst>
          </p:cNvPr>
          <p:cNvSpPr>
            <a:spLocks noGrp="1"/>
          </p:cNvSpPr>
          <p:nvPr>
            <p:ph type="title"/>
          </p:nvPr>
        </p:nvSpPr>
        <p:spPr>
          <a:xfrm>
            <a:off x="720000" y="224314"/>
            <a:ext cx="7704000" cy="592200"/>
          </a:xfrm>
        </p:spPr>
        <p:txBody>
          <a:bodyPr/>
          <a:lstStyle/>
          <a:p>
            <a:pPr algn="ctr"/>
            <a:r>
              <a:rPr lang="en-US" sz="3600" b="1" dirty="0" err="1">
                <a:solidFill>
                  <a:schemeClr val="accent1">
                    <a:lumMod val="50000"/>
                  </a:schemeClr>
                </a:solidFill>
                <a:latin typeface="+mj-lt"/>
              </a:rPr>
              <a:t>KHỞI</a:t>
            </a:r>
            <a:r>
              <a:rPr lang="en-US" sz="3600" b="1" dirty="0">
                <a:solidFill>
                  <a:schemeClr val="accent1">
                    <a:lumMod val="50000"/>
                  </a:schemeClr>
                </a:solidFill>
                <a:latin typeface="+mj-lt"/>
              </a:rPr>
              <a:t> </a:t>
            </a:r>
            <a:r>
              <a:rPr lang="en-US" sz="3600" b="1" dirty="0" err="1">
                <a:solidFill>
                  <a:schemeClr val="accent1">
                    <a:lumMod val="50000"/>
                  </a:schemeClr>
                </a:solidFill>
                <a:latin typeface="+mj-lt"/>
              </a:rPr>
              <a:t>ĐỘNG</a:t>
            </a:r>
            <a:endParaRPr lang="en-US" sz="3600" b="1" dirty="0">
              <a:solidFill>
                <a:schemeClr val="accent1">
                  <a:lumMod val="50000"/>
                </a:schemeClr>
              </a:solidFill>
              <a:latin typeface="+mj-lt"/>
            </a:endParaRPr>
          </a:p>
        </p:txBody>
      </p:sp>
      <p:pic>
        <p:nvPicPr>
          <p:cNvPr id="3" name="Picture 2">
            <a:extLst>
              <a:ext uri="{FF2B5EF4-FFF2-40B4-BE49-F238E27FC236}">
                <a16:creationId xmlns:a16="http://schemas.microsoft.com/office/drawing/2014/main" id="{09C6B5FB-F4D7-CA5E-9DE4-C2BA20F07F71}"/>
              </a:ext>
            </a:extLst>
          </p:cNvPr>
          <p:cNvPicPr>
            <a:picLocks noChangeAspect="1"/>
          </p:cNvPicPr>
          <p:nvPr/>
        </p:nvPicPr>
        <p:blipFill>
          <a:blip r:embed="rId5">
            <a:clrChange>
              <a:clrFrom>
                <a:srgbClr val="FFFFFF"/>
              </a:clrFrom>
              <a:clrTo>
                <a:srgbClr val="FFFFFF">
                  <a:alpha val="0"/>
                </a:srgbClr>
              </a:clrTo>
            </a:clrChange>
          </a:blip>
          <a:srcRect t="50000" b="14074"/>
          <a:stretch/>
        </p:blipFill>
        <p:spPr>
          <a:xfrm>
            <a:off x="1280402" y="1937657"/>
            <a:ext cx="6583196" cy="2307771"/>
          </a:xfrm>
          <a:prstGeom prst="rect">
            <a:avLst/>
          </a:prstGeom>
        </p:spPr>
      </p:pic>
      <p:sp>
        <p:nvSpPr>
          <p:cNvPr id="5" name="TextBox 4">
            <a:extLst>
              <a:ext uri="{FF2B5EF4-FFF2-40B4-BE49-F238E27FC236}">
                <a16:creationId xmlns:a16="http://schemas.microsoft.com/office/drawing/2014/main" id="{05D27CBD-1E5C-B6DD-C1EE-BD180A5055FD}"/>
              </a:ext>
            </a:extLst>
          </p:cNvPr>
          <p:cNvSpPr txBox="1"/>
          <p:nvPr/>
        </p:nvSpPr>
        <p:spPr>
          <a:xfrm>
            <a:off x="1280402" y="897755"/>
            <a:ext cx="6583196" cy="958660"/>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da-DK" sz="2000" dirty="0">
                <a:solidFill>
                  <a:srgbClr val="000000"/>
                </a:solidFill>
                <a:effectLst/>
                <a:latin typeface="+mj-lt"/>
                <a:ea typeface="Calibri" panose="020F0502020204030204" pitchFamily="34" charset="0"/>
                <a:cs typeface="Times New Roman" panose="02020603050405020304" pitchFamily="18" charset="0"/>
              </a:rPr>
              <a:t>Ở tiểu học, ta đã nhận biết được một số đồ vật có dạng hình trụ như ở Hình 1.</a:t>
            </a:r>
            <a:endParaRPr lang="en-US" sz="2000" dirty="0">
              <a:effectLst/>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960EBE5-18C0-52CF-BA01-62A6AC626AB2}"/>
              </a:ext>
            </a:extLst>
          </p:cNvPr>
          <p:cNvSpPr/>
          <p:nvPr/>
        </p:nvSpPr>
        <p:spPr>
          <a:xfrm>
            <a:off x="2024743" y="4245428"/>
            <a:ext cx="5268686" cy="673758"/>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Hình</a:t>
            </a:r>
            <a:r>
              <a:rPr lang="en-US" sz="2000" dirty="0">
                <a:solidFill>
                  <a:schemeClr val="tx1"/>
                </a:solidFill>
              </a:rPr>
              <a:t> </a:t>
            </a:r>
            <a:r>
              <a:rPr lang="en-US" sz="2000" dirty="0" err="1">
                <a:solidFill>
                  <a:schemeClr val="tx1"/>
                </a:solidFill>
              </a:rPr>
              <a:t>trụ</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những</a:t>
            </a:r>
            <a:r>
              <a:rPr lang="en-US" sz="2000" dirty="0">
                <a:solidFill>
                  <a:schemeClr val="tx1"/>
                </a:solidFill>
              </a:rPr>
              <a:t> </a:t>
            </a:r>
            <a:r>
              <a:rPr lang="en-US" sz="2000" dirty="0" err="1">
                <a:solidFill>
                  <a:schemeClr val="tx1"/>
                </a:solidFill>
              </a:rPr>
              <a:t>đặc</a:t>
            </a:r>
            <a:r>
              <a:rPr lang="en-US" sz="2000" dirty="0">
                <a:solidFill>
                  <a:schemeClr val="tx1"/>
                </a:solidFill>
              </a:rPr>
              <a:t> </a:t>
            </a:r>
            <a:r>
              <a:rPr lang="en-US" sz="2000" dirty="0" err="1">
                <a:solidFill>
                  <a:schemeClr val="tx1"/>
                </a:solidFill>
              </a:rPr>
              <a:t>điểm</a:t>
            </a:r>
            <a:r>
              <a:rPr lang="en-US" sz="2000" dirty="0">
                <a:solidFill>
                  <a:schemeClr val="tx1"/>
                </a:solidFill>
              </a:rPr>
              <a:t> </a:t>
            </a:r>
            <a:r>
              <a:rPr lang="en-US" sz="2000" dirty="0" err="1">
                <a:solidFill>
                  <a:schemeClr val="tx1"/>
                </a:solidFill>
              </a:rPr>
              <a:t>gì</a:t>
            </a:r>
            <a:r>
              <a:rPr lang="en-US" sz="2000" dirty="0">
                <a:solidFill>
                  <a:schemeClr val="tx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2F00B166-9E45-1217-42A7-7F5EC540AB2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C41DA33B-891D-4003-941C-C4FD07DEE725}"/>
              </a:ext>
            </a:extLst>
          </p:cNvPr>
          <p:cNvSpPr txBox="1"/>
          <p:nvPr/>
        </p:nvSpPr>
        <p:spPr>
          <a:xfrm>
            <a:off x="320456" y="496996"/>
            <a:ext cx="8503081" cy="496996"/>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HĐ3</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Chuẩn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bị</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quan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sát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thực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hiện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phần</a:t>
            </a:r>
            <a:r>
              <a:rPr lang="en-US" sz="2000" kern="1200" dirty="0">
                <a:solidFill>
                  <a:sysClr val="windowText" lastClr="000000"/>
                </a:solidFill>
                <a:latin typeface="Arial" panose="020B0604020202020204" pitchFamily="34" charset="0"/>
                <a:ea typeface="+mn-ea"/>
                <a:cs typeface="Arial" panose="020B0604020202020204" pitchFamily="34" charset="0"/>
              </a:rPr>
              <a:t> a), b), c).</a:t>
            </a:r>
          </a:p>
        </p:txBody>
      </p:sp>
      <p:pic>
        <p:nvPicPr>
          <p:cNvPr id="11" name="Picture 10">
            <a:extLst>
              <a:ext uri="{FF2B5EF4-FFF2-40B4-BE49-F238E27FC236}">
                <a16:creationId xmlns:a16="http://schemas.microsoft.com/office/drawing/2014/main" id="{93074104-F0C4-965E-E8F0-C2222DBB1505}"/>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D0FB9CC6-8DFA-C0AA-470E-636B428C989F}"/>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8D31B390-6D5F-8336-4E15-4369B29EE16A}"/>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5" name="Picture 4">
            <a:extLst>
              <a:ext uri="{FF2B5EF4-FFF2-40B4-BE49-F238E27FC236}">
                <a16:creationId xmlns:a16="http://schemas.microsoft.com/office/drawing/2014/main" id="{C39EBB5E-6637-5210-40D3-CD0B903175DF}"/>
              </a:ext>
            </a:extLst>
          </p:cNvPr>
          <p:cNvPicPr>
            <a:picLocks noChangeAspect="1"/>
          </p:cNvPicPr>
          <p:nvPr/>
        </p:nvPicPr>
        <p:blipFill>
          <a:blip r:embed="rId5">
            <a:clrChange>
              <a:clrFrom>
                <a:srgbClr val="FFFFFF"/>
              </a:clrFrom>
              <a:clrTo>
                <a:srgbClr val="FFFFFF">
                  <a:alpha val="0"/>
                </a:srgbClr>
              </a:clrTo>
            </a:clrChange>
          </a:blip>
          <a:srcRect t="19325" b="21856"/>
          <a:stretch/>
        </p:blipFill>
        <p:spPr>
          <a:xfrm>
            <a:off x="1788995" y="971391"/>
            <a:ext cx="5566001" cy="262341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41148A6-DEE8-16C6-DC1C-1122AEECBD42}"/>
                  </a:ext>
                </a:extLst>
              </p:cNvPr>
              <p:cNvSpPr txBox="1"/>
              <p:nvPr/>
            </p:nvSpPr>
            <p:spPr>
              <a:xfrm>
                <a:off x="553368" y="3410650"/>
                <a:ext cx="8037254" cy="1522917"/>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dirty="0">
                    <a:effectLst/>
                    <a:latin typeface="+mj-lt"/>
                    <a:ea typeface="Calibri" panose="020F0502020204030204" pitchFamily="34" charset="0"/>
                    <a:cs typeface="Times New Roman" panose="02020603050405020304" pitchFamily="18" charset="0"/>
                  </a:rPr>
                  <a:t>Trong hình 6b, chiều dài của hình chữ nhật là chu vi hình trong bán kính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r</m:t>
                    </m:r>
                  </m:oMath>
                </a14:m>
                <a:r>
                  <a:rPr lang="da-DK" sz="2000" dirty="0">
                    <a:effectLst/>
                    <a:latin typeface="+mj-lt"/>
                    <a:ea typeface="Calibri" panose="020F0502020204030204" pitchFamily="34" charset="0"/>
                    <a:cs typeface="Times New Roman" panose="02020603050405020304" pitchFamily="18" charset="0"/>
                  </a:rPr>
                  <a:t>, nên </a:t>
                </a:r>
                <a:r>
                  <a:rPr lang="da-DK" sz="2000" b="1" i="1" dirty="0">
                    <a:solidFill>
                      <a:srgbClr val="FF0000"/>
                    </a:solidFill>
                    <a:effectLst/>
                    <a:latin typeface="+mj-lt"/>
                    <a:ea typeface="Calibri" panose="020F0502020204030204" pitchFamily="34" charset="0"/>
                    <a:cs typeface="Times New Roman" panose="02020603050405020304" pitchFamily="18" charset="0"/>
                  </a:rPr>
                  <a:t>chiều dài hình chữ nhật là </a:t>
                </a:r>
                <a14:m>
                  <m:oMath xmlns:m="http://schemas.openxmlformats.org/officeDocument/2006/math">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𝝅</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𝒓</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Aft>
                    <a:spcPts val="800"/>
                  </a:spcAft>
                  <a:buFont typeface="Arial" panose="020B0604020202020204" pitchFamily="34" charset="0"/>
                  <a:buChar char="•"/>
                </a:pPr>
                <a:r>
                  <a:rPr lang="da-DK" sz="2000" b="1" i="1" dirty="0">
                    <a:solidFill>
                      <a:srgbClr val="FF0000"/>
                    </a:solidFill>
                    <a:effectLst/>
                    <a:latin typeface="+mj-lt"/>
                    <a:ea typeface="Times New Roman" panose="02020603050405020304" pitchFamily="18" charset="0"/>
                    <a:cs typeface="Times New Roman" panose="02020603050405020304" pitchFamily="18" charset="0"/>
                  </a:rPr>
                  <a:t>Diện tích hình chữ nhật là: </a:t>
                </a:r>
                <a14:m>
                  <m:oMath xmlns:m="http://schemas.openxmlformats.org/officeDocument/2006/math">
                    <m:r>
                      <a:rPr lang="da-DK" sz="20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da-DK" sz="20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𝝅</m:t>
                    </m:r>
                    <m:r>
                      <a:rPr lang="da-DK" sz="20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𝒓𝒉</m:t>
                    </m:r>
                    <m:r>
                      <a:rPr lang="da-DK"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41148A6-DEE8-16C6-DC1C-1122AEECBD42}"/>
                  </a:ext>
                </a:extLst>
              </p:cNvPr>
              <p:cNvSpPr txBox="1">
                <a:spLocks noRot="1" noChangeAspect="1" noMove="1" noResize="1" noEditPoints="1" noAdjustHandles="1" noChangeArrowheads="1" noChangeShapeType="1" noTextEdit="1"/>
              </p:cNvSpPr>
              <p:nvPr/>
            </p:nvSpPr>
            <p:spPr>
              <a:xfrm>
                <a:off x="553368" y="3410650"/>
                <a:ext cx="8037254" cy="1522917"/>
              </a:xfrm>
              <a:prstGeom prst="rect">
                <a:avLst/>
              </a:prstGeom>
              <a:blipFill>
                <a:blip r:embed="rId6"/>
                <a:stretch>
                  <a:fillRect l="-683" r="-759" b="-6400"/>
                </a:stretch>
              </a:blipFill>
            </p:spPr>
            <p:txBody>
              <a:bodyPr/>
              <a:lstStyle/>
              <a:p>
                <a:r>
                  <a:rPr lang="en-US">
                    <a:noFill/>
                  </a:rPr>
                  <a:t> </a:t>
                </a:r>
              </a:p>
            </p:txBody>
          </p:sp>
        </mc:Fallback>
      </mc:AlternateContent>
    </p:spTree>
    <p:extLst>
      <p:ext uri="{BB962C8B-B14F-4D97-AF65-F5344CB8AC3E}">
        <p14:creationId xmlns:p14="http://schemas.microsoft.com/office/powerpoint/2010/main" val="279599676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7" name="Rectangle 6">
            <a:extLst>
              <a:ext uri="{FF2B5EF4-FFF2-40B4-BE49-F238E27FC236}">
                <a16:creationId xmlns:a16="http://schemas.microsoft.com/office/drawing/2014/main" id="{A510D308-61DB-80B4-8D2A-D942DA396718}"/>
              </a:ext>
            </a:extLst>
          </p:cNvPr>
          <p:cNvSpPr/>
          <p:nvPr/>
        </p:nvSpPr>
        <p:spPr>
          <a:xfrm>
            <a:off x="3726429" y="0"/>
            <a:ext cx="1691142" cy="496996"/>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a:solidFill>
                  <a:srgbClr val="00487E"/>
                </a:solidFill>
                <a:latin typeface="Arial" panose="020B0604020202020204" pitchFamily="34" charset="0"/>
                <a:ea typeface="+mn-ea"/>
                <a:sym typeface="DM Sans SemiBold"/>
              </a:rPr>
              <a:t>Em </a:t>
            </a:r>
            <a:r>
              <a:rPr lang="en-US" sz="2000" b="1" dirty="0" err="1">
                <a:solidFill>
                  <a:srgbClr val="00487E"/>
                </a:solidFill>
                <a:latin typeface="Arial" panose="020B0604020202020204" pitchFamily="34" charset="0"/>
                <a:ea typeface="+mn-ea"/>
                <a:sym typeface="DM Sans SemiBold"/>
              </a:rPr>
              <a:t>có</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biết</a:t>
            </a:r>
            <a:endParaRPr lang="en" sz="2000" b="1" dirty="0">
              <a:solidFill>
                <a:srgbClr val="00487E"/>
              </a:solidFill>
              <a:ea typeface="+mn-ea"/>
              <a:sym typeface="DM Sans SemiBold"/>
            </a:endParaRPr>
          </a:p>
        </p:txBody>
      </p:sp>
      <p:sp>
        <p:nvSpPr>
          <p:cNvPr id="9" name="TextBox 8">
            <a:extLst>
              <a:ext uri="{FF2B5EF4-FFF2-40B4-BE49-F238E27FC236}">
                <a16:creationId xmlns:a16="http://schemas.microsoft.com/office/drawing/2014/main" id="{D9E2EFD1-C9BC-C5EC-818D-9EB41D1DF78F}"/>
              </a:ext>
            </a:extLst>
          </p:cNvPr>
          <p:cNvSpPr txBox="1"/>
          <p:nvPr/>
        </p:nvSpPr>
        <p:spPr>
          <a:xfrm>
            <a:off x="1065125" y="624627"/>
            <a:ext cx="7013750" cy="958660"/>
          </a:xfrm>
          <a:prstGeom prst="rect">
            <a:avLst/>
          </a:prstGeom>
          <a:noFill/>
        </p:spPr>
        <p:txBody>
          <a:bodyPr wrap="square">
            <a:spAutoFit/>
          </a:bodyPr>
          <a:lstStyle/>
          <a:p>
            <a:pPr marL="0" marR="0" algn="just">
              <a:lnSpc>
                <a:spcPct val="150000"/>
              </a:lnSpc>
              <a:spcBef>
                <a:spcPts val="300"/>
              </a:spcBef>
              <a:spcAft>
                <a:spcPts val="300"/>
              </a:spcAft>
              <a:tabLst>
                <a:tab pos="360045" algn="l"/>
                <a:tab pos="720090" algn="l"/>
              </a:tabLst>
            </a:pPr>
            <a:r>
              <a:rPr lang="en-US" sz="2000" dirty="0" err="1">
                <a:solidFill>
                  <a:srgbClr val="FF0000"/>
                </a:solidFill>
                <a:effectLst/>
                <a:latin typeface="+mj-lt"/>
                <a:ea typeface="Calibri" panose="020F0502020204030204" pitchFamily="34" charset="0"/>
                <a:cs typeface="Times New Roman" panose="02020603050405020304" pitchFamily="18" charset="0"/>
              </a:rPr>
              <a:t>Diện</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tích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hình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chữ</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nhật</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trong</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Hình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6b</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có</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thể</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coi</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là</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diện</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tích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xung</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quanh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của</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hình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trụ</a:t>
            </a:r>
            <a:r>
              <a:rPr lang="en-US" sz="2000" dirty="0">
                <a:solidFill>
                  <a:srgbClr val="FF0000"/>
                </a:solidFill>
                <a:effectLst/>
                <a:latin typeface="+mj-lt"/>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71749D24-5B28-C6DB-B888-B40FBE3778F8}"/>
              </a:ext>
            </a:extLst>
          </p:cNvPr>
          <p:cNvSpPr txBox="1"/>
          <p:nvPr/>
        </p:nvSpPr>
        <p:spPr>
          <a:xfrm>
            <a:off x="412347" y="1786782"/>
            <a:ext cx="1908822" cy="400110"/>
          </a:xfrm>
          <a:prstGeom prst="rect">
            <a:avLst/>
          </a:prstGeom>
          <a:noFill/>
          <a:ln w="25400" cap="flat" cmpd="sng" algn="ctr">
            <a:solidFill>
              <a:srgbClr val="FF0000"/>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
                <a:cs typeface="Arial" panose="020B0604020202020204" pitchFamily="34" charset="0"/>
                <a:sym typeface="Arial"/>
              </a:rPr>
              <a:t>CÔNG</a:t>
            </a:r>
            <a:r>
              <a:rPr kumimoji="0" lang="en-US" sz="2000" b="1" i="0" u="none" strike="noStrike" kern="0" cap="none" spc="0" normalizeH="0" noProof="0" dirty="0">
                <a:ln>
                  <a:noFill/>
                </a:ln>
                <a:solidFill>
                  <a:srgbClr val="FF0000"/>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FF0000"/>
                </a:solidFill>
                <a:effectLst/>
                <a:uLnTx/>
                <a:uFillTx/>
                <a:latin typeface="Arial"/>
                <a:cs typeface="Arial" panose="020B0604020202020204" pitchFamily="34" charset="0"/>
                <a:sym typeface="Arial"/>
              </a:rPr>
              <a:t>THỨC</a:t>
            </a:r>
            <a:endParaRPr kumimoji="0" lang="en-US" sz="2000" b="1"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6F25DE-5871-9B32-FEF4-41EE427A148B}"/>
                  </a:ext>
                </a:extLst>
              </p:cNvPr>
              <p:cNvSpPr txBox="1"/>
              <p:nvPr/>
            </p:nvSpPr>
            <p:spPr>
              <a:xfrm>
                <a:off x="567731" y="2352762"/>
                <a:ext cx="8008537" cy="1262140"/>
              </a:xfrm>
              <a:prstGeom prst="rect">
                <a:avLst/>
              </a:prstGeom>
              <a:noFill/>
            </p:spPr>
            <p:txBody>
              <a:bodyPr wrap="square">
                <a:spAutoFit/>
              </a:bodyPr>
              <a:lstStyle/>
              <a:p>
                <a:pPr marL="0" marR="0">
                  <a:lnSpc>
                    <a:spcPct val="150000"/>
                  </a:lnSpc>
                  <a:spcAft>
                    <a:spcPts val="800"/>
                  </a:spcAft>
                </a:pPr>
                <a:r>
                  <a:rPr lang="da-DK" sz="2000" dirty="0">
                    <a:effectLst/>
                    <a:latin typeface="+mj-lt"/>
                    <a:ea typeface="Calibri" panose="020F0502020204030204" pitchFamily="34" charset="0"/>
                    <a:cs typeface="Times New Roman" panose="02020603050405020304" pitchFamily="18" charset="0"/>
                  </a:rPr>
                  <a:t>Diện tích xung quanh </a:t>
                </a:r>
                <a:r>
                  <a:rPr lang="da-DK" sz="2000" dirty="0">
                    <a:effectLst/>
                    <a:latin typeface="+mj-lt"/>
                    <a:ea typeface="Times New Roman" panose="02020603050405020304" pitchFamily="18" charset="0"/>
                    <a:cs typeface="Times New Roman" panose="02020603050405020304" pitchFamily="18" charset="0"/>
                  </a:rPr>
                  <a:t>của hình trụ bằng tích chu vi đáy với chiều cao:</a:t>
                </a:r>
                <a:endParaRPr lang="en-US" sz="2000" dirty="0">
                  <a:effectLst/>
                  <a:latin typeface="+mj-lt"/>
                  <a:ea typeface="Calibri" panose="020F0502020204030204" pitchFamily="34" charset="0"/>
                  <a:cs typeface="Times New Roman" panose="02020603050405020304" pitchFamily="18" charset="0"/>
                </a:endParaRPr>
              </a:p>
              <a:p>
                <a:pPr marL="0" marR="0">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e>
                        <m:sub>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𝒙𝒒</m:t>
                          </m:r>
                        </m:sub>
                      </m:sSub>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𝑪</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𝒉</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𝝅</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𝒓𝒉</m:t>
                      </m:r>
                      <m:r>
                        <a:rPr lang="da-DK"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000" b="1"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596F25DE-5871-9B32-FEF4-41EE427A148B}"/>
                  </a:ext>
                </a:extLst>
              </p:cNvPr>
              <p:cNvSpPr txBox="1">
                <a:spLocks noRot="1" noChangeAspect="1" noMove="1" noResize="1" noEditPoints="1" noAdjustHandles="1" noChangeArrowheads="1" noChangeShapeType="1" noTextEdit="1"/>
              </p:cNvSpPr>
              <p:nvPr/>
            </p:nvSpPr>
            <p:spPr>
              <a:xfrm>
                <a:off x="567731" y="2352762"/>
                <a:ext cx="8008537" cy="1262140"/>
              </a:xfrm>
              <a:prstGeom prst="rect">
                <a:avLst/>
              </a:prstGeom>
              <a:blipFill>
                <a:blip r:embed="rId3"/>
                <a:stretch>
                  <a:fillRect l="-761" r="-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9C10C98-20EB-5722-93D3-E7D557E8EE4B}"/>
                  </a:ext>
                </a:extLst>
              </p:cNvPr>
              <p:cNvSpPr txBox="1"/>
              <p:nvPr/>
            </p:nvSpPr>
            <p:spPr>
              <a:xfrm>
                <a:off x="567731" y="3629506"/>
                <a:ext cx="7645286" cy="999954"/>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dirty="0">
                    <a:effectLst/>
                    <a:latin typeface="+mj-lt"/>
                    <a:ea typeface="Times New Roman" panose="02020603050405020304" pitchFamily="18" charset="0"/>
                    <a:cs typeface="Times New Roman" panose="02020603050405020304" pitchFamily="18" charset="0"/>
                  </a:rPr>
                  <a:t>Trong đó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xq</m:t>
                        </m:r>
                      </m:sub>
                    </m:sSub>
                  </m:oMath>
                </a14:m>
                <a:r>
                  <a:rPr lang="da-DK" sz="2000" dirty="0">
                    <a:effectLst/>
                    <a:latin typeface="+mj-lt"/>
                    <a:ea typeface="Times New Roman" panose="02020603050405020304" pitchFamily="18" charset="0"/>
                    <a:cs typeface="Times New Roman" panose="02020603050405020304" pitchFamily="18" charset="0"/>
                  </a:rPr>
                  <a:t> là diện tích xung quanh,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da-DK" sz="2000" dirty="0">
                    <a:effectLst/>
                    <a:latin typeface="+mj-lt"/>
                    <a:ea typeface="Times New Roman" panose="02020603050405020304" pitchFamily="18" charset="0"/>
                    <a:cs typeface="Times New Roman" panose="02020603050405020304" pitchFamily="18" charset="0"/>
                  </a:rPr>
                  <a:t> là chu vi đáy, </a:t>
                </a:r>
                <a14:m>
                  <m:oMath xmlns:m="http://schemas.openxmlformats.org/officeDocument/2006/math">
                    <m:r>
                      <m:rPr>
                        <m:sty m:val="p"/>
                      </m:rPr>
                      <a:rPr lang="da-DK" sz="2000" i="0">
                        <a:effectLst/>
                        <a:latin typeface="Cambria Math" panose="02040503050406030204" pitchFamily="18" charset="0"/>
                        <a:ea typeface="Times New Roman" panose="02020603050405020304" pitchFamily="18" charset="0"/>
                        <a:cs typeface="Times New Roman" panose="02020603050405020304" pitchFamily="18" charset="0"/>
                      </a:rPr>
                      <m:t>r</m:t>
                    </m:r>
                  </m:oMath>
                </a14:m>
                <a:r>
                  <a:rPr lang="da-DK" sz="2000" dirty="0">
                    <a:effectLst/>
                    <a:latin typeface="+mj-lt"/>
                    <a:ea typeface="Times New Roman" panose="02020603050405020304" pitchFamily="18" charset="0"/>
                    <a:cs typeface="Times New Roman" panose="02020603050405020304" pitchFamily="18" charset="0"/>
                  </a:rPr>
                  <a:t> là bán kính đáy, </a:t>
                </a:r>
                <a14:m>
                  <m:oMath xmlns:m="http://schemas.openxmlformats.org/officeDocument/2006/math">
                    <m:r>
                      <m:rPr>
                        <m:sty m:val="p"/>
                      </m:rPr>
                      <a:rPr lang="da-DK" sz="2000" i="0">
                        <a:effectLst/>
                        <a:latin typeface="Cambria Math" panose="02040503050406030204" pitchFamily="18" charset="0"/>
                        <a:ea typeface="Times New Roman" panose="02020603050405020304" pitchFamily="18" charset="0"/>
                        <a:cs typeface="Times New Roman" panose="02020603050405020304" pitchFamily="18" charset="0"/>
                      </a:rPr>
                      <m:t>h</m:t>
                    </m:r>
                  </m:oMath>
                </a14:m>
                <a:r>
                  <a:rPr lang="da-DK" sz="2000" dirty="0">
                    <a:effectLst/>
                    <a:latin typeface="+mj-lt"/>
                    <a:ea typeface="Times New Roman" panose="02020603050405020304" pitchFamily="18" charset="0"/>
                    <a:cs typeface="Times New Roman" panose="02020603050405020304" pitchFamily="18" charset="0"/>
                  </a:rPr>
                  <a:t> chiều cao của hình trụ.</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19C10C98-20EB-5722-93D3-E7D557E8EE4B}"/>
                  </a:ext>
                </a:extLst>
              </p:cNvPr>
              <p:cNvSpPr txBox="1">
                <a:spLocks noRot="1" noChangeAspect="1" noMove="1" noResize="1" noEditPoints="1" noAdjustHandles="1" noChangeArrowheads="1" noChangeShapeType="1" noTextEdit="1"/>
              </p:cNvSpPr>
              <p:nvPr/>
            </p:nvSpPr>
            <p:spPr>
              <a:xfrm>
                <a:off x="567731" y="3629506"/>
                <a:ext cx="7645286" cy="999954"/>
              </a:xfrm>
              <a:prstGeom prst="rect">
                <a:avLst/>
              </a:prstGeom>
              <a:blipFill>
                <a:blip r:embed="rId4"/>
                <a:stretch>
                  <a:fillRect l="-718" r="-877" b="-10366"/>
                </a:stretch>
              </a:blipFill>
            </p:spPr>
            <p:txBody>
              <a:bodyPr/>
              <a:lstStyle/>
              <a:p>
                <a:r>
                  <a:rPr lang="en-US">
                    <a:noFill/>
                  </a:rPr>
                  <a:t> </a:t>
                </a:r>
              </a:p>
            </p:txBody>
          </p:sp>
        </mc:Fallback>
      </mc:AlternateContent>
    </p:spTree>
    <p:extLst>
      <p:ext uri="{BB962C8B-B14F-4D97-AF65-F5344CB8AC3E}">
        <p14:creationId xmlns:p14="http://schemas.microsoft.com/office/powerpoint/2010/main" val="17533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FB7CB273-489F-91B3-8157-DC5D6B87C48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3D498AD-394B-6126-8E8F-DC956B36ED21}"/>
              </a:ext>
            </a:extLst>
          </p:cNvPr>
          <p:cNvSpPr txBox="1"/>
          <p:nvPr/>
        </p:nvSpPr>
        <p:spPr>
          <a:xfrm>
            <a:off x="592350" y="547803"/>
            <a:ext cx="1245995" cy="473912"/>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Ví</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dụ</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lang="en-US" sz="2000" b="1" noProof="0" dirty="0">
                <a:solidFill>
                  <a:srgbClr val="FFFFFF"/>
                </a:solidFill>
                <a:highlight>
                  <a:srgbClr val="CE4D8E"/>
                </a:highlight>
                <a:ea typeface="+mn-ea"/>
              </a:rPr>
              <a:t>2</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a:t>
            </a:r>
            <a:endParaRPr lang="vi-VN" sz="2000" kern="1200" dirty="0">
              <a:solidFill>
                <a:sysClr val="windowText" lastClr="000000"/>
              </a:solidFill>
              <a:latin typeface="Arial" panose="020B0604020202020204" pitchFamily="34" charset="0"/>
              <a:ea typeface="+mn-ea"/>
              <a:cs typeface="Arial" panose="020B0604020202020204" pitchFamily="34" charset="0"/>
            </a:endParaRPr>
          </a:p>
        </p:txBody>
      </p:sp>
      <p:sp>
        <p:nvSpPr>
          <p:cNvPr id="13" name="Flowchart: Terminator 12">
            <a:extLst>
              <a:ext uri="{FF2B5EF4-FFF2-40B4-BE49-F238E27FC236}">
                <a16:creationId xmlns:a16="http://schemas.microsoft.com/office/drawing/2014/main" id="{6A36D576-CB61-D32D-2012-8E762F28F71E}"/>
              </a:ext>
            </a:extLst>
          </p:cNvPr>
          <p:cNvSpPr/>
          <p:nvPr/>
        </p:nvSpPr>
        <p:spPr>
          <a:xfrm>
            <a:off x="4025914" y="2563082"/>
            <a:ext cx="1092169" cy="47391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dirty="0" err="1"/>
              <a:t>Giải</a:t>
            </a:r>
            <a:r>
              <a:rPr lang="en-US" sz="2000" b="1" i="1" dirty="0"/>
              <a:t>:</a:t>
            </a:r>
          </a:p>
        </p:txBody>
      </p:sp>
      <p:pic>
        <p:nvPicPr>
          <p:cNvPr id="16" name="Google Shape;538;p49">
            <a:extLst>
              <a:ext uri="{FF2B5EF4-FFF2-40B4-BE49-F238E27FC236}">
                <a16:creationId xmlns:a16="http://schemas.microsoft.com/office/drawing/2014/main" id="{84DE5AEF-FFAD-C4B2-B02C-AB736B944FF4}"/>
              </a:ext>
            </a:extLst>
          </p:cNvPr>
          <p:cNvPicPr preferRelativeResize="0"/>
          <p:nvPr/>
        </p:nvPicPr>
        <p:blipFill>
          <a:blip r:embed="rId3">
            <a:alphaModFix/>
          </a:blip>
          <a:stretch>
            <a:fillRect/>
          </a:stretch>
        </p:blipFill>
        <p:spPr>
          <a:xfrm rot="1297260">
            <a:off x="8001916" y="4582096"/>
            <a:ext cx="1259980" cy="598698"/>
          </a:xfrm>
          <a:prstGeom prst="rect">
            <a:avLst/>
          </a:prstGeom>
          <a:noFill/>
          <a:ln>
            <a:noFill/>
          </a:ln>
        </p:spPr>
      </p:pic>
      <p:sp>
        <p:nvSpPr>
          <p:cNvPr id="4" name="TextBox 3">
            <a:extLst>
              <a:ext uri="{FF2B5EF4-FFF2-40B4-BE49-F238E27FC236}">
                <a16:creationId xmlns:a16="http://schemas.microsoft.com/office/drawing/2014/main" id="{85C1C387-EF51-A175-E7C0-1601B7ED035F}"/>
              </a:ext>
            </a:extLst>
          </p:cNvPr>
          <p:cNvSpPr txBox="1"/>
          <p:nvPr/>
        </p:nvSpPr>
        <p:spPr>
          <a:xfrm>
            <a:off x="592350" y="1021715"/>
            <a:ext cx="7959299" cy="1420325"/>
          </a:xfrm>
          <a:prstGeom prst="rect">
            <a:avLst/>
          </a:prstGeom>
          <a:noFill/>
        </p:spPr>
        <p:txBody>
          <a:bodyPr wrap="square">
            <a:spAutoFit/>
          </a:bodyPr>
          <a:lstStyle/>
          <a:p>
            <a:pPr algn="just">
              <a:lnSpc>
                <a:spcPct val="150000"/>
              </a:lnSpc>
            </a:pPr>
            <a:r>
              <a:rPr lang="en-US" sz="2000" dirty="0"/>
              <a:t>Cho </a:t>
            </a:r>
            <a:r>
              <a:rPr lang="en-US" sz="2000" dirty="0" err="1"/>
              <a:t>một</a:t>
            </a:r>
            <a:r>
              <a:rPr lang="en-US" sz="2000" dirty="0"/>
              <a:t> </a:t>
            </a:r>
            <a:r>
              <a:rPr lang="en-US" sz="2000" dirty="0" err="1"/>
              <a:t>hình</a:t>
            </a:r>
            <a:r>
              <a:rPr lang="en-US" sz="2000" dirty="0"/>
              <a:t> </a:t>
            </a:r>
            <a:r>
              <a:rPr lang="en-US" sz="2000" dirty="0" err="1"/>
              <a:t>trụ</a:t>
            </a:r>
            <a:r>
              <a:rPr lang="en-US" sz="2000" dirty="0"/>
              <a:t> </a:t>
            </a:r>
            <a:r>
              <a:rPr lang="en-US" sz="2000" dirty="0" err="1"/>
              <a:t>có</a:t>
            </a:r>
            <a:r>
              <a:rPr lang="en-US" sz="2000" dirty="0"/>
              <a:t> </a:t>
            </a:r>
            <a:r>
              <a:rPr lang="en-US" sz="2000" dirty="0" err="1"/>
              <a:t>bán</a:t>
            </a:r>
            <a:r>
              <a:rPr lang="en-US" sz="2000" dirty="0"/>
              <a:t> </a:t>
            </a:r>
            <a:r>
              <a:rPr lang="en-US" sz="2000" dirty="0" err="1"/>
              <a:t>kính</a:t>
            </a:r>
            <a:r>
              <a:rPr lang="en-US" sz="2000" dirty="0"/>
              <a:t> </a:t>
            </a:r>
            <a:r>
              <a:rPr lang="en-US" sz="2000" dirty="0" err="1"/>
              <a:t>đáy</a:t>
            </a:r>
            <a:r>
              <a:rPr lang="en-US" sz="2000" dirty="0"/>
              <a:t> </a:t>
            </a:r>
            <a:r>
              <a:rPr lang="en-US" sz="2000" dirty="0" err="1"/>
              <a:t>là</a:t>
            </a:r>
            <a:r>
              <a:rPr lang="en-US" sz="2000" dirty="0"/>
              <a:t> 4 cm, </a:t>
            </a:r>
            <a:r>
              <a:rPr lang="en-US" sz="2000" dirty="0" err="1"/>
              <a:t>chiều</a:t>
            </a:r>
            <a:r>
              <a:rPr lang="en-US" sz="2000" dirty="0"/>
              <a:t> </a:t>
            </a:r>
            <a:r>
              <a:rPr lang="en-US" sz="2000" dirty="0" err="1"/>
              <a:t>cao</a:t>
            </a:r>
            <a:r>
              <a:rPr lang="en-US" sz="2000" dirty="0"/>
              <a:t> </a:t>
            </a:r>
            <a:r>
              <a:rPr lang="en-US" sz="2000" dirty="0" err="1"/>
              <a:t>là</a:t>
            </a:r>
            <a:r>
              <a:rPr lang="en-US" sz="2000" dirty="0"/>
              <a:t> 10 cm. </a:t>
            </a:r>
            <a:r>
              <a:rPr lang="en-US" sz="2000" dirty="0" err="1"/>
              <a:t>Hỏi</a:t>
            </a:r>
            <a:r>
              <a:rPr lang="en-US" sz="2000" dirty="0"/>
              <a:t> </a:t>
            </a:r>
            <a:r>
              <a:rPr lang="en-US" sz="2000" dirty="0" err="1"/>
              <a:t>diện</a:t>
            </a:r>
            <a:r>
              <a:rPr lang="en-US" sz="2000" dirty="0"/>
              <a:t> </a:t>
            </a:r>
            <a:r>
              <a:rPr lang="en-US" sz="2000" dirty="0" err="1"/>
              <a:t>tích</a:t>
            </a:r>
            <a:r>
              <a:rPr lang="en-US" sz="2000" dirty="0"/>
              <a:t> </a:t>
            </a:r>
            <a:r>
              <a:rPr lang="en-US" sz="2000" dirty="0" err="1"/>
              <a:t>xung</a:t>
            </a:r>
            <a:r>
              <a:rPr lang="en-US" sz="2000" dirty="0"/>
              <a:t> </a:t>
            </a:r>
            <a:r>
              <a:rPr lang="en-US" sz="2000" dirty="0" err="1"/>
              <a:t>quanh</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 </a:t>
            </a:r>
            <a:r>
              <a:rPr lang="en-US" sz="2000" dirty="0" err="1"/>
              <a:t>đó</a:t>
            </a:r>
            <a:r>
              <a:rPr lang="en-US" sz="2000" dirty="0"/>
              <a:t> </a:t>
            </a:r>
            <a:r>
              <a:rPr lang="en-US" sz="2000" dirty="0" err="1"/>
              <a:t>là</a:t>
            </a:r>
            <a:r>
              <a:rPr lang="en-US" sz="2000" dirty="0"/>
              <a:t> bao </a:t>
            </a:r>
            <a:r>
              <a:rPr lang="en-US" sz="2000" dirty="0" err="1"/>
              <a:t>nhiêu</a:t>
            </a:r>
            <a:r>
              <a:rPr lang="en-US" sz="2000" dirty="0"/>
              <a:t> </a:t>
            </a:r>
            <a:r>
              <a:rPr lang="en-US" sz="2000" dirty="0" err="1"/>
              <a:t>centimet</a:t>
            </a:r>
            <a:r>
              <a:rPr lang="en-US" sz="2000" dirty="0"/>
              <a:t> </a:t>
            </a:r>
            <a:r>
              <a:rPr lang="en-US" sz="2000" dirty="0" err="1"/>
              <a:t>vuông</a:t>
            </a:r>
            <a:r>
              <a:rPr lang="en-US" sz="2000" dirty="0"/>
              <a:t>? (</a:t>
            </a:r>
            <a:r>
              <a:rPr lang="en-US" sz="2000" dirty="0" err="1"/>
              <a:t>làm</a:t>
            </a:r>
            <a:r>
              <a:rPr lang="en-US" sz="2000" dirty="0"/>
              <a:t> </a:t>
            </a:r>
            <a:r>
              <a:rPr lang="en-US" sz="2000" dirty="0" err="1"/>
              <a:t>tròn</a:t>
            </a:r>
            <a:r>
              <a:rPr lang="en-US" sz="2000" dirty="0"/>
              <a:t> </a:t>
            </a:r>
            <a:r>
              <a:rPr lang="en-US" sz="2000" dirty="0" err="1"/>
              <a:t>kết</a:t>
            </a:r>
            <a:r>
              <a:rPr lang="en-US" sz="2000" dirty="0"/>
              <a:t> </a:t>
            </a:r>
            <a:r>
              <a:rPr lang="en-US" sz="2000" dirty="0" err="1"/>
              <a:t>quả</a:t>
            </a:r>
            <a:r>
              <a:rPr lang="en-US" sz="2000" dirty="0"/>
              <a:t> </a:t>
            </a:r>
            <a:r>
              <a:rPr lang="en-US" sz="2000" dirty="0" err="1"/>
              <a:t>đến</a:t>
            </a:r>
            <a:r>
              <a:rPr lang="en-US" sz="2000" dirty="0"/>
              <a:t> </a:t>
            </a:r>
            <a:r>
              <a:rPr lang="en-US" sz="2000" dirty="0" err="1"/>
              <a:t>hàng</a:t>
            </a:r>
            <a:r>
              <a:rPr lang="en-US" sz="2000" dirty="0"/>
              <a:t> </a:t>
            </a:r>
            <a:r>
              <a:rPr lang="en-US" sz="2000" dirty="0" err="1"/>
              <a:t>đơn</a:t>
            </a:r>
            <a:r>
              <a:rPr lang="en-US" sz="2000" dirty="0"/>
              <a:t> </a:t>
            </a:r>
            <a:r>
              <a:rPr lang="en-US" sz="2000" dirty="0" err="1"/>
              <a:t>vị</a:t>
            </a:r>
            <a:r>
              <a:rPr lang="en-US" sz="2000" dirty="0"/>
              <a:t>).</a:t>
            </a:r>
          </a:p>
        </p:txBody>
      </p:sp>
      <p:sp>
        <p:nvSpPr>
          <p:cNvPr id="6" name="TextBox 5">
            <a:extLst>
              <a:ext uri="{FF2B5EF4-FFF2-40B4-BE49-F238E27FC236}">
                <a16:creationId xmlns:a16="http://schemas.microsoft.com/office/drawing/2014/main" id="{1251FC28-6A6A-32C1-8BE2-8A47B5F58794}"/>
              </a:ext>
            </a:extLst>
          </p:cNvPr>
          <p:cNvSpPr txBox="1"/>
          <p:nvPr/>
        </p:nvSpPr>
        <p:spPr>
          <a:xfrm>
            <a:off x="1879039" y="3158036"/>
            <a:ext cx="5385917" cy="496996"/>
          </a:xfrm>
          <a:prstGeom prst="rect">
            <a:avLst/>
          </a:prstGeom>
          <a:noFill/>
        </p:spPr>
        <p:txBody>
          <a:bodyPr wrap="square">
            <a:spAutoFit/>
          </a:bodyPr>
          <a:lstStyle/>
          <a:p>
            <a:pPr algn="just">
              <a:lnSpc>
                <a:spcPct val="150000"/>
              </a:lnSpc>
            </a:pPr>
            <a:r>
              <a:rPr lang="en-US" sz="2000" dirty="0" err="1"/>
              <a:t>Diện</a:t>
            </a:r>
            <a:r>
              <a:rPr lang="en-US" sz="2000" dirty="0"/>
              <a:t> </a:t>
            </a:r>
            <a:r>
              <a:rPr lang="en-US" sz="2000" dirty="0" err="1"/>
              <a:t>tích</a:t>
            </a:r>
            <a:r>
              <a:rPr lang="en-US" sz="2000" dirty="0"/>
              <a:t> </a:t>
            </a:r>
            <a:r>
              <a:rPr lang="en-US" sz="2000" dirty="0" err="1"/>
              <a:t>xung</a:t>
            </a:r>
            <a:r>
              <a:rPr lang="en-US" sz="2000" dirty="0"/>
              <a:t> </a:t>
            </a:r>
            <a:r>
              <a:rPr lang="en-US" sz="2000" dirty="0" err="1"/>
              <a:t>quanh</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 </a:t>
            </a:r>
            <a:r>
              <a:rPr lang="en-US" sz="2000" dirty="0" err="1"/>
              <a:t>đó</a:t>
            </a:r>
            <a:r>
              <a:rPr lang="en-US" sz="2000" dirty="0"/>
              <a:t> </a:t>
            </a:r>
            <a:r>
              <a:rPr lang="en-US" sz="2000" dirty="0" err="1"/>
              <a:t>là</a:t>
            </a:r>
            <a:r>
              <a:rPr lang="en-US" sz="2000" dirty="0"/>
              <a:t>:</a:t>
            </a:r>
          </a:p>
        </p:txBody>
      </p:sp>
      <p:grpSp>
        <p:nvGrpSpPr>
          <p:cNvPr id="7" name="Google Shape;451;p44">
            <a:extLst>
              <a:ext uri="{FF2B5EF4-FFF2-40B4-BE49-F238E27FC236}">
                <a16:creationId xmlns:a16="http://schemas.microsoft.com/office/drawing/2014/main" id="{0E5369FD-14DC-BD2E-1DC0-779FF084BC4E}"/>
              </a:ext>
            </a:extLst>
          </p:cNvPr>
          <p:cNvGrpSpPr/>
          <p:nvPr/>
        </p:nvGrpSpPr>
        <p:grpSpPr>
          <a:xfrm>
            <a:off x="6879801" y="2566001"/>
            <a:ext cx="1948476" cy="2303900"/>
            <a:chOff x="6879801" y="2566001"/>
            <a:chExt cx="1948476" cy="2303900"/>
          </a:xfrm>
        </p:grpSpPr>
        <p:pic>
          <p:nvPicPr>
            <p:cNvPr id="8" name="Google Shape;452;p44">
              <a:extLst>
                <a:ext uri="{FF2B5EF4-FFF2-40B4-BE49-F238E27FC236}">
                  <a16:creationId xmlns:a16="http://schemas.microsoft.com/office/drawing/2014/main" id="{51149485-9B5C-A276-F6DC-59C6B2D7FE88}"/>
                </a:ext>
              </a:extLst>
            </p:cNvPr>
            <p:cNvPicPr preferRelativeResize="0"/>
            <p:nvPr/>
          </p:nvPicPr>
          <p:blipFill>
            <a:blip r:embed="rId4">
              <a:alphaModFix/>
            </a:blip>
            <a:stretch>
              <a:fillRect/>
            </a:stretch>
          </p:blipFill>
          <p:spPr>
            <a:xfrm>
              <a:off x="6879801" y="3519152"/>
              <a:ext cx="1400224" cy="1350749"/>
            </a:xfrm>
            <a:prstGeom prst="rect">
              <a:avLst/>
            </a:prstGeom>
            <a:noFill/>
            <a:ln>
              <a:noFill/>
            </a:ln>
          </p:spPr>
        </p:pic>
        <p:pic>
          <p:nvPicPr>
            <p:cNvPr id="9" name="Google Shape;453;p44">
              <a:extLst>
                <a:ext uri="{FF2B5EF4-FFF2-40B4-BE49-F238E27FC236}">
                  <a16:creationId xmlns:a16="http://schemas.microsoft.com/office/drawing/2014/main" id="{AF3CE806-740C-9C07-04AE-31A595C127C5}"/>
                </a:ext>
              </a:extLst>
            </p:cNvPr>
            <p:cNvPicPr preferRelativeResize="0"/>
            <p:nvPr/>
          </p:nvPicPr>
          <p:blipFill>
            <a:blip r:embed="rId5">
              <a:alphaModFix/>
            </a:blip>
            <a:stretch>
              <a:fillRect/>
            </a:stretch>
          </p:blipFill>
          <p:spPr>
            <a:xfrm>
              <a:off x="7562926" y="2566001"/>
              <a:ext cx="1265351" cy="1220624"/>
            </a:xfrm>
            <a:prstGeom prst="rect">
              <a:avLst/>
            </a:prstGeom>
            <a:noFill/>
            <a:ln>
              <a:noFill/>
            </a:ln>
          </p:spPr>
        </p:pic>
      </p:gr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97544ED-A84A-F660-67C6-BAB3E137D2E4}"/>
                  </a:ext>
                </a:extLst>
              </p:cNvPr>
              <p:cNvSpPr txBox="1"/>
              <p:nvPr/>
            </p:nvSpPr>
            <p:spPr>
              <a:xfrm>
                <a:off x="2302689" y="3886749"/>
                <a:ext cx="4028860" cy="307777"/>
              </a:xfrm>
              <a:prstGeom prst="rect">
                <a:avLst/>
              </a:prstGeom>
              <a:noFill/>
            </p:spPr>
            <p:txBody>
              <a:bodyPr wrap="none" lIns="0" tIns="0" rIns="0" bIns="0" rtlCol="0">
                <a:spAutoFit/>
              </a:bodyPr>
              <a:lstStyle/>
              <a:p>
                <a:r>
                  <a:rPr lang="en-US" sz="2000" dirty="0"/>
                  <a:t>S</a:t>
                </a:r>
                <a:r>
                  <a:rPr lang="en-US" sz="2000" baseline="-25000" dirty="0" err="1"/>
                  <a:t>xq</a:t>
                </a:r>
                <a:r>
                  <a:rPr lang="en-US" sz="2000" dirty="0"/>
                  <a:t> = 2</a:t>
                </a:r>
                <a14:m>
                  <m:oMath xmlns:m="http://schemas.openxmlformats.org/officeDocument/2006/math">
                    <m:r>
                      <a:rPr lang="en-US" sz="2000" i="1" smtClean="0">
                        <a:latin typeface="Cambria Math" panose="02040503050406030204" pitchFamily="18" charset="0"/>
                        <a:ea typeface="Cambria Math" panose="02040503050406030204" pitchFamily="18" charset="0"/>
                      </a:rPr>
                      <m:t>𝜋</m:t>
                    </m:r>
                  </m:oMath>
                </a14:m>
                <a:r>
                  <a:rPr lang="en-US" sz="2000" baseline="-25000" dirty="0"/>
                  <a:t>.</a:t>
                </a:r>
                <a:r>
                  <a:rPr lang="en-US" sz="2000" dirty="0"/>
                  <a:t>. 4 . 10 = 80</a:t>
                </a:r>
                <a14:m>
                  <m:oMath xmlns:m="http://schemas.openxmlformats.org/officeDocument/2006/math">
                    <m:r>
                      <a:rPr lang="en-US" sz="200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 ≈ </m:t>
                    </m:r>
                  </m:oMath>
                </a14:m>
                <a:r>
                  <a:rPr lang="en-US" sz="2000" dirty="0"/>
                  <a:t>251 (</a:t>
                </a:r>
                <a:r>
                  <a:rPr lang="en-US" sz="2000" dirty="0" err="1"/>
                  <a:t>cm</a:t>
                </a:r>
                <a:r>
                  <a:rPr lang="en-US" sz="2000" baseline="30000" dirty="0" err="1"/>
                  <a:t>2</a:t>
                </a:r>
                <a:r>
                  <a:rPr lang="en-US" sz="2000" dirty="0"/>
                  <a:t>)</a:t>
                </a:r>
                <a:endParaRPr lang="en-US" sz="2000" baseline="-25000" dirty="0"/>
              </a:p>
            </p:txBody>
          </p:sp>
        </mc:Choice>
        <mc:Fallback>
          <p:sp>
            <p:nvSpPr>
              <p:cNvPr id="2" name="TextBox 1">
                <a:extLst>
                  <a:ext uri="{FF2B5EF4-FFF2-40B4-BE49-F238E27FC236}">
                    <a16:creationId xmlns:a16="http://schemas.microsoft.com/office/drawing/2014/main" id="{D97544ED-A84A-F660-67C6-BAB3E137D2E4}"/>
                  </a:ext>
                </a:extLst>
              </p:cNvPr>
              <p:cNvSpPr txBox="1">
                <a:spLocks noRot="1" noChangeAspect="1" noMove="1" noResize="1" noEditPoints="1" noAdjustHandles="1" noChangeArrowheads="1" noChangeShapeType="1" noTextEdit="1"/>
              </p:cNvSpPr>
              <p:nvPr/>
            </p:nvSpPr>
            <p:spPr>
              <a:xfrm>
                <a:off x="2302689" y="3886749"/>
                <a:ext cx="4028860" cy="307777"/>
              </a:xfrm>
              <a:prstGeom prst="rect">
                <a:avLst/>
              </a:prstGeom>
              <a:blipFill>
                <a:blip r:embed="rId6"/>
                <a:stretch>
                  <a:fillRect l="-3933" t="-24000" r="-1967" b="-52000"/>
                </a:stretch>
              </a:blipFill>
            </p:spPr>
            <p:txBody>
              <a:bodyPr/>
              <a:lstStyle/>
              <a:p>
                <a:r>
                  <a:rPr lang="en-US">
                    <a:noFill/>
                  </a:rPr>
                  <a:t> </a:t>
                </a:r>
              </a:p>
            </p:txBody>
          </p:sp>
        </mc:Fallback>
      </mc:AlternateContent>
    </p:spTree>
    <p:extLst>
      <p:ext uri="{BB962C8B-B14F-4D97-AF65-F5344CB8AC3E}">
        <p14:creationId xmlns:p14="http://schemas.microsoft.com/office/powerpoint/2010/main" val="228096567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p:bldP spid="6"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906A502B-1959-169E-1660-E5481B621AAB}"/>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6BF53DF1-311C-543A-7DA5-9D9A365AAB3E}"/>
              </a:ext>
            </a:extLst>
          </p:cNvPr>
          <p:cNvSpPr txBox="1"/>
          <p:nvPr/>
        </p:nvSpPr>
        <p:spPr>
          <a:xfrm>
            <a:off x="443906" y="278043"/>
            <a:ext cx="2143538"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Luyện</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tập</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2</a:t>
            </a:r>
          </a:p>
        </p:txBody>
      </p:sp>
      <p:cxnSp>
        <p:nvCxnSpPr>
          <p:cNvPr id="30" name="Google Shape;690;p54">
            <a:extLst>
              <a:ext uri="{FF2B5EF4-FFF2-40B4-BE49-F238E27FC236}">
                <a16:creationId xmlns:a16="http://schemas.microsoft.com/office/drawing/2014/main" id="{CDB2A25B-4BB5-66BB-43A4-163F5C94261C}"/>
              </a:ext>
            </a:extLst>
          </p:cNvPr>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a:extLst>
              <a:ext uri="{FF2B5EF4-FFF2-40B4-BE49-F238E27FC236}">
                <a16:creationId xmlns:a16="http://schemas.microsoft.com/office/drawing/2014/main" id="{DEB57AB8-9FE1-859C-B3A2-6B398BF13A35}"/>
              </a:ext>
            </a:extLst>
          </p:cNvPr>
          <p:cNvPicPr preferRelativeResize="0"/>
          <p:nvPr/>
        </p:nvPicPr>
        <p:blipFill>
          <a:blip r:embed="rId3">
            <a:alphaModFix/>
          </a:blip>
          <a:stretch>
            <a:fillRect/>
          </a:stretch>
        </p:blipFill>
        <p:spPr>
          <a:xfrm rot="1360880">
            <a:off x="141176" y="4590389"/>
            <a:ext cx="994760" cy="550135"/>
          </a:xfrm>
          <a:prstGeom prst="rect">
            <a:avLst/>
          </a:prstGeom>
          <a:noFill/>
          <a:ln>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6BDCBE-4A8C-CA0C-F25E-93A5C0A29401}"/>
                  </a:ext>
                </a:extLst>
              </p:cNvPr>
              <p:cNvSpPr txBox="1"/>
              <p:nvPr/>
            </p:nvSpPr>
            <p:spPr>
              <a:xfrm>
                <a:off x="443905" y="705629"/>
                <a:ext cx="8348403" cy="1712392"/>
              </a:xfrm>
              <a:prstGeom prst="rect">
                <a:avLst/>
              </a:prstGeom>
              <a:noFill/>
            </p:spPr>
            <p:txBody>
              <a:bodyPr wrap="square">
                <a:spAutoFit/>
              </a:bodyPr>
              <a:lstStyle/>
              <a:p>
                <a:pPr algn="just">
                  <a:lnSpc>
                    <a:spcPct val="150000"/>
                  </a:lnSpc>
                  <a:spcAft>
                    <a:spcPts val="800"/>
                  </a:spcAft>
                </a:pPr>
                <a:r>
                  <a:rPr lang="da-DK" sz="1800" dirty="0">
                    <a:solidFill>
                      <a:schemeClr val="tx1"/>
                    </a:solidFill>
                    <a:effectLst/>
                    <a:latin typeface="+mj-lt"/>
                    <a:ea typeface="Times New Roman" panose="02020603050405020304" pitchFamily="18" charset="0"/>
                    <a:cs typeface="Times New Roman" panose="02020603050405020304" pitchFamily="18" charset="0"/>
                  </a:rPr>
                  <a:t>Bác An muốn sơn mặt xung quanh của một cây cột có dạng hình trụ với đường kính đáy là 30 cm và chiều cao là 350 cm. Chi phí để sơn cây cột đó là 40 000 đồng/</a:t>
                </a:r>
                <a14:m>
                  <m:oMath xmlns:m="http://schemas.openxmlformats.org/officeDocument/2006/math">
                    <m:sSup>
                      <m:sSupPr>
                        <m:ctrlPr>
                          <a:rPr lang="en-US" sz="1800" i="1">
                            <a:latin typeface="Cambria Math" panose="02040503050406030204" pitchFamily="18" charset="0"/>
                          </a:rPr>
                        </m:ctrlPr>
                      </m:sSupPr>
                      <m:e>
                        <m:r>
                          <a:rPr lang="da-DK" sz="1800" i="1">
                            <a:latin typeface="Cambria Math" panose="02040503050406030204" pitchFamily="18" charset="0"/>
                          </a:rPr>
                          <m:t> </m:t>
                        </m:r>
                        <m:r>
                          <a:rPr lang="da-DK" sz="1800" i="1">
                            <a:latin typeface="Cambria Math" panose="02040503050406030204" pitchFamily="18" charset="0"/>
                          </a:rPr>
                          <m:t>𝑚</m:t>
                        </m:r>
                      </m:e>
                      <m:sup>
                        <m:r>
                          <a:rPr lang="da-DK" sz="1800" i="1">
                            <a:latin typeface="Cambria Math" panose="02040503050406030204" pitchFamily="18" charset="0"/>
                          </a:rPr>
                          <m:t>2</m:t>
                        </m:r>
                      </m:sup>
                    </m:sSup>
                  </m:oMath>
                </a14:m>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Hỏi</a:t>
                </a:r>
                <a:r>
                  <a:rPr lang="en-US" sz="1800" dirty="0">
                    <a:solidFill>
                      <a:schemeClr val="tx1"/>
                    </a:solidFill>
                    <a:effectLst/>
                    <a:latin typeface="+mj-lt"/>
                    <a:ea typeface="Calibri" panose="020F0502020204030204" pitchFamily="34" charset="0"/>
                    <a:cs typeface="Times New Roman" panose="02020603050405020304" pitchFamily="18" charset="0"/>
                  </a:rPr>
                  <a:t> chi </a:t>
                </a:r>
                <a:r>
                  <a:rPr lang="en-US" sz="1800" dirty="0" err="1">
                    <a:solidFill>
                      <a:schemeClr val="tx1"/>
                    </a:solidFill>
                    <a:effectLst/>
                    <a:latin typeface="+mj-lt"/>
                    <a:ea typeface="Calibri" panose="020F0502020204030204" pitchFamily="34" charset="0"/>
                    <a:cs typeface="Times New Roman" panose="02020603050405020304" pitchFamily="18" charset="0"/>
                  </a:rPr>
                  <a:t>phí</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bác</a:t>
                </a:r>
                <a:r>
                  <a:rPr lang="en-US" sz="1800" dirty="0">
                    <a:solidFill>
                      <a:schemeClr val="tx1"/>
                    </a:solidFill>
                    <a:effectLst/>
                    <a:latin typeface="+mj-lt"/>
                    <a:ea typeface="Calibri" panose="020F0502020204030204" pitchFamily="34" charset="0"/>
                    <a:cs typeface="Times New Roman" panose="02020603050405020304" pitchFamily="18" charset="0"/>
                  </a:rPr>
                  <a:t> An </a:t>
                </a:r>
                <a:r>
                  <a:rPr lang="en-US" sz="1800" dirty="0" err="1">
                    <a:solidFill>
                      <a:schemeClr val="tx1"/>
                    </a:solidFill>
                    <a:effectLst/>
                    <a:latin typeface="+mj-lt"/>
                    <a:ea typeface="Calibri" panose="020F0502020204030204" pitchFamily="34" charset="0"/>
                    <a:cs typeface="Times New Roman" panose="02020603050405020304" pitchFamily="18" charset="0"/>
                  </a:rPr>
                  <a:t>cần</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bỏ</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ra</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để</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sơn</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mặt</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xung</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quanh</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của</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cây</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cột</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đó</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là</a:t>
                </a:r>
                <a:r>
                  <a:rPr lang="en-US" sz="1800" dirty="0">
                    <a:solidFill>
                      <a:schemeClr val="tx1"/>
                    </a:solidFill>
                    <a:effectLst/>
                    <a:latin typeface="+mj-lt"/>
                    <a:ea typeface="Calibri" panose="020F0502020204030204" pitchFamily="34" charset="0"/>
                    <a:cs typeface="Times New Roman" panose="02020603050405020304" pitchFamily="18" charset="0"/>
                  </a:rPr>
                  <a:t> bao </a:t>
                </a:r>
                <a:r>
                  <a:rPr lang="en-US" sz="1800" dirty="0" err="1">
                    <a:solidFill>
                      <a:schemeClr val="tx1"/>
                    </a:solidFill>
                    <a:effectLst/>
                    <a:latin typeface="+mj-lt"/>
                    <a:ea typeface="Calibri" panose="020F0502020204030204" pitchFamily="34" charset="0"/>
                    <a:cs typeface="Times New Roman" panose="02020603050405020304" pitchFamily="18" charset="0"/>
                  </a:rPr>
                  <a:t>nhiêu</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đồng</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làm</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tròn</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kết</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quả</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đến</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hàng</a:t>
                </a:r>
                <a:r>
                  <a:rPr lang="en-US" sz="1800" dirty="0">
                    <a:solidFill>
                      <a:schemeClr val="tx1"/>
                    </a:solidFill>
                    <a:latin typeface="+mj-lt"/>
                    <a:ea typeface="Calibri" panose="020F0502020204030204" pitchFamily="34" charset="0"/>
                    <a:cs typeface="Times New Roman" panose="02020603050405020304" pitchFamily="18" charset="0"/>
                  </a:rPr>
                  <a:t> </a:t>
                </a:r>
                <a:r>
                  <a:rPr lang="en-US" sz="1800" dirty="0" err="1">
                    <a:solidFill>
                      <a:schemeClr val="tx1"/>
                    </a:solidFill>
                    <a:latin typeface="+mj-lt"/>
                    <a:ea typeface="Calibri" panose="020F0502020204030204" pitchFamily="34" charset="0"/>
                    <a:cs typeface="Times New Roman" panose="02020603050405020304" pitchFamily="18" charset="0"/>
                  </a:rPr>
                  <a:t>nghìn</a:t>
                </a:r>
                <a:r>
                  <a:rPr lang="en-US" sz="1800" dirty="0">
                    <a:solidFill>
                      <a:schemeClr val="tx1"/>
                    </a:solidFill>
                    <a:latin typeface="+mj-lt"/>
                    <a:ea typeface="Calibri" panose="020F0502020204030204" pitchFamily="34" charset="0"/>
                    <a:cs typeface="Times New Roman" panose="02020603050405020304" pitchFamily="18" charset="0"/>
                  </a:rPr>
                  <a:t>).</a:t>
                </a:r>
                <a:endParaRPr lang="en-US" sz="1800" dirty="0">
                  <a:solidFill>
                    <a:schemeClr val="tx1"/>
                  </a:solidFill>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9C6BDCBE-4A8C-CA0C-F25E-93A5C0A29401}"/>
                  </a:ext>
                </a:extLst>
              </p:cNvPr>
              <p:cNvSpPr txBox="1">
                <a:spLocks noRot="1" noChangeAspect="1" noMove="1" noResize="1" noEditPoints="1" noAdjustHandles="1" noChangeArrowheads="1" noChangeShapeType="1" noTextEdit="1"/>
              </p:cNvSpPr>
              <p:nvPr/>
            </p:nvSpPr>
            <p:spPr>
              <a:xfrm>
                <a:off x="443905" y="705629"/>
                <a:ext cx="8348403" cy="1712392"/>
              </a:xfrm>
              <a:prstGeom prst="rect">
                <a:avLst/>
              </a:prstGeom>
              <a:blipFill>
                <a:blip r:embed="rId4"/>
                <a:stretch>
                  <a:fillRect l="-657" r="-584" b="-4982"/>
                </a:stretch>
              </a:blipFill>
            </p:spPr>
            <p:txBody>
              <a:bodyPr/>
              <a:lstStyle/>
              <a:p>
                <a:r>
                  <a:rPr lang="en-US">
                    <a:noFill/>
                  </a:rPr>
                  <a:t> </a:t>
                </a:r>
              </a:p>
            </p:txBody>
          </p:sp>
        </mc:Fallback>
      </mc:AlternateContent>
      <p:sp>
        <p:nvSpPr>
          <p:cNvPr id="2" name="Flowchart: Terminator 1">
            <a:extLst>
              <a:ext uri="{FF2B5EF4-FFF2-40B4-BE49-F238E27FC236}">
                <a16:creationId xmlns:a16="http://schemas.microsoft.com/office/drawing/2014/main" id="{ABF109BA-7190-AD2E-14DE-7B3564EF8D67}"/>
              </a:ext>
            </a:extLst>
          </p:cNvPr>
          <p:cNvSpPr/>
          <p:nvPr/>
        </p:nvSpPr>
        <p:spPr>
          <a:xfrm>
            <a:off x="969590" y="2571750"/>
            <a:ext cx="1092169" cy="47391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dirty="0" err="1"/>
              <a:t>Giải</a:t>
            </a:r>
            <a:r>
              <a:rPr lang="en-US" sz="2000" b="1" i="1" dirty="0"/>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26E005-5045-2A04-D566-4BCC7A5F517C}"/>
                  </a:ext>
                </a:extLst>
              </p:cNvPr>
              <p:cNvSpPr txBox="1"/>
              <p:nvPr/>
            </p:nvSpPr>
            <p:spPr>
              <a:xfrm>
                <a:off x="2245807" y="2445497"/>
                <a:ext cx="5632101" cy="2582374"/>
              </a:xfrm>
              <a:prstGeom prst="rect">
                <a:avLst/>
              </a:prstGeom>
              <a:noFill/>
            </p:spPr>
            <p:txBody>
              <a:bodyPr wrap="square">
                <a:spAutoFit/>
              </a:bodyPr>
              <a:lstStyle/>
              <a:p>
                <a:pPr marL="0" marR="0">
                  <a:lnSpc>
                    <a:spcPct val="150000"/>
                  </a:lnSpc>
                  <a:spcAft>
                    <a:spcPts val="800"/>
                  </a:spcAft>
                </a:pPr>
                <a:r>
                  <a:rPr lang="da-DK" sz="1800" dirty="0">
                    <a:effectLst/>
                    <a:latin typeface="+mj-lt"/>
                    <a:ea typeface="Calibri" panose="020F0502020204030204" pitchFamily="34" charset="0"/>
                    <a:cs typeface="Times New Roman" panose="02020603050405020304" pitchFamily="18" charset="0"/>
                  </a:rPr>
                  <a:t>Chu vi đáy của cây cột là: </a:t>
                </a:r>
                <a14:m>
                  <m:oMath xmlns:m="http://schemas.openxmlformats.org/officeDocument/2006/math">
                    <m:r>
                      <a:rPr lang="da-DK" sz="1800" i="1">
                        <a:effectLst/>
                        <a:latin typeface="Cambria Math" panose="02040503050406030204" pitchFamily="18" charset="0"/>
                        <a:ea typeface="Calibri" panose="020F0502020204030204" pitchFamily="34" charset="0"/>
                        <a:cs typeface="Times New Roman" panose="02020603050405020304" pitchFamily="18" charset="0"/>
                      </a:rPr>
                      <m:t>30</m:t>
                    </m:r>
                    <m:r>
                      <a:rPr lang="da-DK" sz="1800" i="1">
                        <a:effectLst/>
                        <a:latin typeface="Cambria Math" panose="02040503050406030204" pitchFamily="18" charset="0"/>
                        <a:ea typeface="Calibri" panose="020F0502020204030204" pitchFamily="34" charset="0"/>
                        <a:cs typeface="Times New Roman" panose="02020603050405020304" pitchFamily="18" charset="0"/>
                      </a:rPr>
                      <m:t>𝜋</m:t>
                    </m:r>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𝑐𝑚</m:t>
                        </m:r>
                      </m:e>
                    </m:d>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dirty="0">
                  <a:effectLst/>
                  <a:latin typeface="+mj-lt"/>
                  <a:ea typeface="Calibri" panose="020F0502020204030204" pitchFamily="34" charset="0"/>
                  <a:cs typeface="Times New Roman" panose="02020603050405020304" pitchFamily="18" charset="0"/>
                </a:endParaRPr>
              </a:p>
              <a:p>
                <a:pPr marL="0" marR="0">
                  <a:lnSpc>
                    <a:spcPct val="150000"/>
                  </a:lnSpc>
                  <a:spcAft>
                    <a:spcPts val="800"/>
                  </a:spcAft>
                </a:pPr>
                <a:r>
                  <a:rPr lang="da-DK" sz="1800" dirty="0">
                    <a:effectLst/>
                    <a:latin typeface="+mj-lt"/>
                    <a:ea typeface="Times New Roman" panose="02020603050405020304" pitchFamily="18" charset="0"/>
                    <a:cs typeface="Times New Roman" panose="02020603050405020304" pitchFamily="18" charset="0"/>
                  </a:rPr>
                  <a:t>Diện tích xung quanh cây cột là:</a:t>
                </a:r>
                <a:endParaRPr lang="en-US" sz="1800" dirty="0">
                  <a:effectLst/>
                  <a:latin typeface="+mj-lt"/>
                  <a:ea typeface="Calibri" panose="020F0502020204030204" pitchFamily="34" charset="0"/>
                  <a:cs typeface="Times New Roman" panose="02020603050405020304" pitchFamily="18" charset="0"/>
                </a:endParaRPr>
              </a:p>
              <a:p>
                <a:pPr marL="0" marR="0">
                  <a:lnSpc>
                    <a:spcPct val="150000"/>
                  </a:lnSpc>
                  <a:spcAft>
                    <a:spcPts val="800"/>
                  </a:spcAft>
                </a:pPr>
                <a14:m>
                  <m:oMathPara xmlns:m="http://schemas.openxmlformats.org/officeDocument/2006/math">
                    <m:oMathParaPr>
                      <m:jc m:val="centerGroup"/>
                    </m:oMathParaPr>
                    <m:oMath xmlns:m="http://schemas.openxmlformats.org/officeDocument/2006/math">
                      <m:r>
                        <a:rPr lang="da-DK" sz="1800" i="1">
                          <a:effectLst/>
                          <a:latin typeface="Cambria Math" panose="02040503050406030204" pitchFamily="18" charset="0"/>
                          <a:ea typeface="Calibri" panose="020F0502020204030204" pitchFamily="34" charset="0"/>
                          <a:cs typeface="Times New Roman" panose="02020603050405020304" pitchFamily="18" charset="0"/>
                        </a:rPr>
                        <m:t>30</m:t>
                      </m:r>
                      <m:r>
                        <a:rPr lang="da-DK" sz="1800" i="1">
                          <a:effectLst/>
                          <a:latin typeface="Cambria Math" panose="02040503050406030204" pitchFamily="18" charset="0"/>
                          <a:ea typeface="Calibri" panose="020F0502020204030204" pitchFamily="34" charset="0"/>
                          <a:cs typeface="Times New Roman" panose="02020603050405020304" pitchFamily="18" charset="0"/>
                        </a:rPr>
                        <m:t>𝜋</m:t>
                      </m:r>
                      <m:r>
                        <a:rPr lang="da-DK" sz="1800" i="1">
                          <a:effectLst/>
                          <a:latin typeface="Cambria Math" panose="02040503050406030204" pitchFamily="18" charset="0"/>
                          <a:ea typeface="Calibri" panose="020F0502020204030204" pitchFamily="34" charset="0"/>
                          <a:cs typeface="Times New Roman" panose="02020603050405020304" pitchFamily="18" charset="0"/>
                        </a:rPr>
                        <m:t> . 350=10500</m:t>
                      </m:r>
                      <m:r>
                        <a:rPr lang="da-DK" sz="1800" i="1">
                          <a:effectLst/>
                          <a:latin typeface="Cambria Math" panose="02040503050406030204" pitchFamily="18" charset="0"/>
                          <a:ea typeface="Calibri" panose="020F0502020204030204" pitchFamily="34" charset="0"/>
                          <a:cs typeface="Times New Roman" panose="02020603050405020304" pitchFamily="18" charset="0"/>
                        </a:rPr>
                        <m:t>𝜋</m:t>
                      </m:r>
                      <m:r>
                        <a:rPr lang="da-DK" sz="1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1800"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da-DK" sz="18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da-DK" sz="1800" i="1">
                          <a:effectLst/>
                          <a:latin typeface="Cambria Math" panose="02040503050406030204" pitchFamily="18" charset="0"/>
                          <a:ea typeface="Calibri" panose="020F0502020204030204" pitchFamily="34" charset="0"/>
                          <a:cs typeface="Times New Roman" panose="02020603050405020304" pitchFamily="18" charset="0"/>
                        </a:rPr>
                        <m:t>=1,05</m:t>
                      </m:r>
                      <m:r>
                        <a:rPr lang="da-DK" sz="18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1800" i="1">
                              <a:effectLst/>
                              <a:latin typeface="Cambria Math" panose="02040503050406030204" pitchFamily="18" charset="0"/>
                              <a:ea typeface="Calibri" panose="020F0502020204030204" pitchFamily="34" charset="0"/>
                              <a:cs typeface="Times New Roman" panose="02020603050405020304" pitchFamily="18" charset="0"/>
                            </a:rPr>
                            <m:t> (</m:t>
                          </m:r>
                          <m:r>
                            <a:rPr lang="da-DK" sz="18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da-DK"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1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dirty="0">
                  <a:effectLst/>
                  <a:latin typeface="+mj-lt"/>
                  <a:ea typeface="Calibri" panose="020F0502020204030204" pitchFamily="34" charset="0"/>
                  <a:cs typeface="Times New Roman" panose="02020603050405020304" pitchFamily="18" charset="0"/>
                </a:endParaRPr>
              </a:p>
              <a:p>
                <a:pPr marL="0" marR="0">
                  <a:lnSpc>
                    <a:spcPct val="150000"/>
                  </a:lnSpc>
                  <a:spcAft>
                    <a:spcPts val="800"/>
                  </a:spcAft>
                </a:pPr>
                <a:r>
                  <a:rPr lang="da-DK" sz="1800" dirty="0">
                    <a:effectLst/>
                    <a:latin typeface="+mj-lt"/>
                    <a:ea typeface="Times New Roman" panose="02020603050405020304" pitchFamily="18" charset="0"/>
                    <a:cs typeface="Times New Roman" panose="02020603050405020304" pitchFamily="18" charset="0"/>
                  </a:rPr>
                  <a:t>Chi phí bác An cần bỏ ra là:</a:t>
                </a:r>
                <a:endParaRPr lang="en-US" sz="1800" dirty="0">
                  <a:effectLst/>
                  <a:latin typeface="+mj-lt"/>
                  <a:ea typeface="Calibri" panose="020F0502020204030204" pitchFamily="34" charset="0"/>
                  <a:cs typeface="Times New Roman" panose="02020603050405020304" pitchFamily="18" charset="0"/>
                </a:endParaRPr>
              </a:p>
              <a:p>
                <a:pPr marL="0" marR="0">
                  <a:lnSpc>
                    <a:spcPct val="150000"/>
                  </a:lnSpc>
                  <a:spcAft>
                    <a:spcPts val="800"/>
                  </a:spcAft>
                </a:pPr>
                <a14:m>
                  <m:oMath xmlns:m="http://schemas.openxmlformats.org/officeDocument/2006/math">
                    <m:r>
                      <a:rPr lang="da-DK" sz="1800" i="1">
                        <a:effectLst/>
                        <a:latin typeface="Cambria Math" panose="02040503050406030204" pitchFamily="18" charset="0"/>
                        <a:ea typeface="Calibri" panose="020F0502020204030204" pitchFamily="34" charset="0"/>
                        <a:cs typeface="Times New Roman" panose="02020603050405020304" pitchFamily="18" charset="0"/>
                      </a:rPr>
                      <m:t>1,05</m:t>
                    </m:r>
                    <m:r>
                      <a:rPr lang="da-DK" sz="1800" i="1">
                        <a:effectLst/>
                        <a:latin typeface="Cambria Math" panose="02040503050406030204" pitchFamily="18" charset="0"/>
                        <a:ea typeface="Calibri" panose="020F0502020204030204" pitchFamily="34" charset="0"/>
                        <a:cs typeface="Times New Roman" panose="02020603050405020304" pitchFamily="18" charset="0"/>
                      </a:rPr>
                      <m:t>𝜋</m:t>
                    </m:r>
                    <m:r>
                      <a:rPr lang="da-DK" sz="1800" i="1">
                        <a:effectLst/>
                        <a:latin typeface="Cambria Math" panose="02040503050406030204" pitchFamily="18" charset="0"/>
                        <a:ea typeface="Calibri" panose="020F0502020204030204" pitchFamily="34" charset="0"/>
                        <a:cs typeface="Times New Roman" panose="02020603050405020304" pitchFamily="18" charset="0"/>
                      </a:rPr>
                      <m:t> . 40000≈132000</m:t>
                    </m:r>
                  </m:oMath>
                </a14:m>
                <a:r>
                  <a:rPr lang="da-DK" sz="1800" dirty="0">
                    <a:effectLst/>
                    <a:latin typeface="+mj-lt"/>
                    <a:ea typeface="Times New Roman" panose="02020603050405020304" pitchFamily="18" charset="0"/>
                    <a:cs typeface="Times New Roman" panose="02020603050405020304" pitchFamily="18" charset="0"/>
                  </a:rPr>
                  <a:t> (đồng).</a:t>
                </a:r>
                <a:endParaRPr lang="en-US" sz="18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126E005-5045-2A04-D566-4BCC7A5F517C}"/>
                  </a:ext>
                </a:extLst>
              </p:cNvPr>
              <p:cNvSpPr txBox="1">
                <a:spLocks noRot="1" noChangeAspect="1" noMove="1" noResize="1" noEditPoints="1" noAdjustHandles="1" noChangeArrowheads="1" noChangeShapeType="1" noTextEdit="1"/>
              </p:cNvSpPr>
              <p:nvPr/>
            </p:nvSpPr>
            <p:spPr>
              <a:xfrm>
                <a:off x="2245807" y="2445497"/>
                <a:ext cx="5632101" cy="2582374"/>
              </a:xfrm>
              <a:prstGeom prst="rect">
                <a:avLst/>
              </a:prstGeom>
              <a:blipFill>
                <a:blip r:embed="rId5"/>
                <a:stretch>
                  <a:fillRect l="-866" b="-2830"/>
                </a:stretch>
              </a:blipFill>
            </p:spPr>
            <p:txBody>
              <a:bodyPr/>
              <a:lstStyle/>
              <a:p>
                <a:r>
                  <a:rPr lang="en-US">
                    <a:noFill/>
                  </a:rPr>
                  <a:t> </a:t>
                </a:r>
              </a:p>
            </p:txBody>
          </p:sp>
        </mc:Fallback>
      </mc:AlternateContent>
    </p:spTree>
    <p:extLst>
      <p:ext uri="{BB962C8B-B14F-4D97-AF65-F5344CB8AC3E}">
        <p14:creationId xmlns:p14="http://schemas.microsoft.com/office/powerpoint/2010/main" val="233348788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 calcmode="lin" valueType="num">
                                      <p:cBhvr additive="base">
                                        <p:cTn id="3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 calcmode="lin" valueType="num">
                                      <p:cBhvr additive="base">
                                        <p:cTn id="3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 calcmode="lin" valueType="num">
                                      <p:cBhvr additive="base">
                                        <p:cTn id="4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2" grpId="0" animBg="1"/>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2" name="Picture 2" descr="https://lh7-rt.googleusercontent.com/slidesz/AGV_vUes1cFJkwmttzj5PBuSpX5qLmLRGW-B8THIjUI7HjnDssKkMDpiHvUNOh_JW-VFPVwelE0-ujjlO8BZPJIxLGgeoUNyF5NBvGq93swioJkTLYb0TTmOf1T_y3rHnef73q5MIgeY9PhKVfD-HybA8HaDdLQx_8QEeYUNg6LTUERe0vOjyHpBoA=s2048?key=fEM3tZR3R5gFDTEQtOeTRA">
            <a:extLst>
              <a:ext uri="{FF2B5EF4-FFF2-40B4-BE49-F238E27FC236}">
                <a16:creationId xmlns:a16="http://schemas.microsoft.com/office/drawing/2014/main" id="{08069CD1-4CD1-0372-84DD-E73072EEA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2" y="592235"/>
            <a:ext cx="1013756" cy="15025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B180FFF-6E08-2432-20B4-7134125D5D4A}"/>
                  </a:ext>
                </a:extLst>
              </p:cNvPr>
              <p:cNvSpPr/>
              <p:nvPr/>
            </p:nvSpPr>
            <p:spPr>
              <a:xfrm>
                <a:off x="1767992" y="698419"/>
                <a:ext cx="6974592" cy="1476751"/>
              </a:xfrm>
              <a:prstGeom prst="rect">
                <a:avLst/>
              </a:prstGeom>
            </p:spPr>
            <p:txBody>
              <a:bodyPr wrap="square">
                <a:spAutoFit/>
              </a:bodyPr>
              <a:lstStyle/>
              <a:p>
                <a:pPr algn="just">
                  <a:lnSpc>
                    <a:spcPct val="150000"/>
                  </a:lnSpc>
                  <a:spcAft>
                    <a:spcPts val="800"/>
                  </a:spcAft>
                </a:pPr>
                <a:r>
                  <a:rPr lang="da-DK" sz="2000" dirty="0"/>
                  <a:t>Tổng của diện tích xung quanh và diện tích hai đáy của hình trụ gọi là diện tích toàn phần của hình trụ. Diện tích toàn phần </a:t>
                </a:r>
                <a14:m>
                  <m:oMath xmlns:m="http://schemas.openxmlformats.org/officeDocument/2006/math">
                    <m:sSub>
                      <m:sSubPr>
                        <m:ctrlPr>
                          <a:rPr lang="en-US" sz="2000" i="1">
                            <a:latin typeface="Cambria Math" panose="02040503050406030204" pitchFamily="18" charset="0"/>
                          </a:rPr>
                        </m:ctrlPr>
                      </m:sSubPr>
                      <m:e>
                        <m:r>
                          <a:rPr lang="da-DK" sz="2000" i="1">
                            <a:latin typeface="Cambria Math" panose="02040503050406030204" pitchFamily="18" charset="0"/>
                          </a:rPr>
                          <m:t>𝑆</m:t>
                        </m:r>
                      </m:e>
                      <m:sub>
                        <m:r>
                          <a:rPr lang="da-DK" sz="2000" i="1">
                            <a:latin typeface="Cambria Math" panose="02040503050406030204" pitchFamily="18" charset="0"/>
                          </a:rPr>
                          <m:t>𝑡𝑝</m:t>
                        </m:r>
                      </m:sub>
                    </m:sSub>
                    <m:r>
                      <a:rPr lang="da-DK" sz="2000" i="1">
                        <a:latin typeface="Cambria Math" panose="02040503050406030204" pitchFamily="18" charset="0"/>
                      </a:rPr>
                      <m:t> </m:t>
                    </m:r>
                  </m:oMath>
                </a14:m>
                <a:r>
                  <a:rPr lang="da-DK" sz="2000" dirty="0"/>
                  <a:t>của hình trụ được tính theo công thức: </a:t>
                </a:r>
                <a:endParaRPr lang="vi-VN" sz="2000" kern="100" dirty="0">
                  <a:effectLst/>
                  <a:latin typeface="+mj-lt"/>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3B180FFF-6E08-2432-20B4-7134125D5D4A}"/>
                  </a:ext>
                </a:extLst>
              </p:cNvPr>
              <p:cNvSpPr>
                <a:spLocks noRot="1" noChangeAspect="1" noMove="1" noResize="1" noEditPoints="1" noAdjustHandles="1" noChangeArrowheads="1" noChangeShapeType="1" noTextEdit="1"/>
              </p:cNvSpPr>
              <p:nvPr/>
            </p:nvSpPr>
            <p:spPr>
              <a:xfrm>
                <a:off x="1767992" y="698419"/>
                <a:ext cx="6974592" cy="1476751"/>
              </a:xfrm>
              <a:prstGeom prst="rect">
                <a:avLst/>
              </a:prstGeom>
              <a:blipFill>
                <a:blip r:embed="rId4"/>
                <a:stretch>
                  <a:fillRect l="-874" r="-962" b="-4545"/>
                </a:stretch>
              </a:blipFill>
            </p:spPr>
            <p:txBody>
              <a:bodyPr/>
              <a:lstStyle/>
              <a:p>
                <a:r>
                  <a:rPr lang="en-US">
                    <a:noFill/>
                  </a:rPr>
                  <a:t> </a:t>
                </a:r>
              </a:p>
            </p:txBody>
          </p:sp>
        </mc:Fallback>
      </mc:AlternateContent>
      <p:pic>
        <p:nvPicPr>
          <p:cNvPr id="4" name="Picture 4" descr="https://lh7-rt.googleusercontent.com/slidesz/AGV_vUfCKf9HVWaf6VXbtT22QIAIJQxe-aq6wVbNIxC7x7WcwKEVkG8eYPam_AtbSPzjlMlTjCbQLJcH3hbMWm1eihZ9VxOMfX-phW5E4oR-52Ib1f6-0X1WGER4OBLk7DwELXxE3IXFuVnMTBJlshZmJT1duGHRvPmtnPRnT4IgbNheKZVjRzOzUJw=s2048?key=fEM3tZR3R5gFDTEQtOeTRA">
            <a:extLst>
              <a:ext uri="{FF2B5EF4-FFF2-40B4-BE49-F238E27FC236}">
                <a16:creationId xmlns:a16="http://schemas.microsoft.com/office/drawing/2014/main" id="{FDB656B8-D508-68C1-A75F-C276DB335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9280" y="3710848"/>
            <a:ext cx="1078911" cy="143265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186C45B-CA64-F907-6919-F8E3CAF92CB1}"/>
                  </a:ext>
                </a:extLst>
              </p:cNvPr>
              <p:cNvSpPr/>
              <p:nvPr/>
            </p:nvSpPr>
            <p:spPr>
              <a:xfrm>
                <a:off x="2030285" y="2451799"/>
                <a:ext cx="4983982" cy="7837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2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𝐒</m:t>
                          </m:r>
                        </m:e>
                        <m:sub>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𝐭𝐩</m:t>
                          </m:r>
                        </m:sub>
                      </m:sSub>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𝛑</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𝐫𝐡</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𝛑</m:t>
                      </m:r>
                      <m:sSup>
                        <m:sSupPr>
                          <m:ctrlPr>
                            <a:rPr lang="en-US"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𝐫</m:t>
                          </m:r>
                        </m:e>
                        <m:sup>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sup>
                      </m:sSup>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𝛑</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𝐫</m:t>
                      </m:r>
                      <m:d>
                        <m:dPr>
                          <m:ctrlPr>
                            <a:rPr lang="en-US" sz="2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𝐡</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𝐫</m:t>
                          </m:r>
                        </m:e>
                      </m:d>
                      <m:r>
                        <a:rPr lang="da-DK" sz="20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F186C45B-CA64-F907-6919-F8E3CAF92CB1}"/>
                  </a:ext>
                </a:extLst>
              </p:cNvPr>
              <p:cNvSpPr>
                <a:spLocks noRot="1" noChangeAspect="1" noMove="1" noResize="1" noEditPoints="1" noAdjustHandles="1" noChangeArrowheads="1" noChangeShapeType="1" noTextEdit="1"/>
              </p:cNvSpPr>
              <p:nvPr/>
            </p:nvSpPr>
            <p:spPr>
              <a:xfrm>
                <a:off x="2030285" y="2451799"/>
                <a:ext cx="4983982" cy="783771"/>
              </a:xfrm>
              <a:prstGeom prst="rect">
                <a:avLst/>
              </a:prstGeom>
              <a:blipFill>
                <a:blip r:embed="rId6"/>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63311F-40A4-CF02-22B7-2B1E1564DF45}"/>
                  </a:ext>
                </a:extLst>
              </p:cNvPr>
              <p:cNvSpPr txBox="1"/>
              <p:nvPr/>
            </p:nvSpPr>
            <p:spPr>
              <a:xfrm>
                <a:off x="1767992" y="3430557"/>
                <a:ext cx="5608016"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da-DK" sz="2000" dirty="0">
                    <a:effectLst/>
                    <a:latin typeface="+mj-lt"/>
                    <a:ea typeface="Times New Roman" panose="02020603050405020304" pitchFamily="18" charset="0"/>
                  </a:rPr>
                  <a:t>Trong đó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𝑟</m:t>
                    </m:r>
                  </m:oMath>
                </a14:m>
                <a:r>
                  <a:rPr lang="da-DK" sz="2000" dirty="0">
                    <a:effectLst/>
                    <a:latin typeface="+mj-lt"/>
                    <a:ea typeface="Times New Roman" panose="02020603050405020304" pitchFamily="18" charset="0"/>
                  </a:rPr>
                  <a:t> là bán kính đáy và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h</m:t>
                    </m:r>
                  </m:oMath>
                </a14:m>
                <a:r>
                  <a:rPr lang="da-DK" sz="2000" dirty="0">
                    <a:effectLst/>
                    <a:latin typeface="+mj-lt"/>
                    <a:ea typeface="Times New Roman" panose="02020603050405020304" pitchFamily="18" charset="0"/>
                  </a:rPr>
                  <a:t> là chiều cao của hình trụ.</a:t>
                </a:r>
                <a:endParaRPr lang="en-US" sz="2000" dirty="0">
                  <a:latin typeface="+mj-lt"/>
                </a:endParaRPr>
              </a:p>
            </p:txBody>
          </p:sp>
        </mc:Choice>
        <mc:Fallback xmlns="">
          <p:sp>
            <p:nvSpPr>
              <p:cNvPr id="7" name="TextBox 6">
                <a:extLst>
                  <a:ext uri="{FF2B5EF4-FFF2-40B4-BE49-F238E27FC236}">
                    <a16:creationId xmlns:a16="http://schemas.microsoft.com/office/drawing/2014/main" id="{B063311F-40A4-CF02-22B7-2B1E1564DF45}"/>
                  </a:ext>
                </a:extLst>
              </p:cNvPr>
              <p:cNvSpPr txBox="1">
                <a:spLocks noRot="1" noChangeAspect="1" noMove="1" noResize="1" noEditPoints="1" noAdjustHandles="1" noChangeArrowheads="1" noChangeShapeType="1" noTextEdit="1"/>
              </p:cNvSpPr>
              <p:nvPr/>
            </p:nvSpPr>
            <p:spPr>
              <a:xfrm>
                <a:off x="1767992" y="3430557"/>
                <a:ext cx="5608016" cy="958660"/>
              </a:xfrm>
              <a:prstGeom prst="rect">
                <a:avLst/>
              </a:prstGeom>
              <a:blipFill>
                <a:blip r:embed="rId7"/>
                <a:stretch>
                  <a:fillRect l="-978" r="-1196" b="-10828"/>
                </a:stretch>
              </a:blipFill>
            </p:spPr>
            <p:txBody>
              <a:bodyPr/>
              <a:lstStyle/>
              <a:p>
                <a:r>
                  <a:rPr lang="en-US">
                    <a:noFill/>
                  </a:rPr>
                  <a:t> </a:t>
                </a:r>
              </a:p>
            </p:txBody>
          </p:sp>
        </mc:Fallback>
      </mc:AlternateContent>
    </p:spTree>
    <p:extLst>
      <p:ext uri="{BB962C8B-B14F-4D97-AF65-F5344CB8AC3E}">
        <p14:creationId xmlns:p14="http://schemas.microsoft.com/office/powerpoint/2010/main" val="28500478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3">
          <a:extLst>
            <a:ext uri="{FF2B5EF4-FFF2-40B4-BE49-F238E27FC236}">
              <a16:creationId xmlns:a16="http://schemas.microsoft.com/office/drawing/2014/main" id="{56AD2C37-29E2-7908-2383-F93026627A98}"/>
            </a:ext>
          </a:extLst>
        </p:cNvPr>
        <p:cNvGrpSpPr/>
        <p:nvPr/>
      </p:nvGrpSpPr>
      <p:grpSpPr>
        <a:xfrm>
          <a:off x="0" y="0"/>
          <a:ext cx="0" cy="0"/>
          <a:chOff x="0" y="0"/>
          <a:chExt cx="0" cy="0"/>
        </a:xfrm>
      </p:grpSpPr>
      <p:sp>
        <p:nvSpPr>
          <p:cNvPr id="11" name="Google Shape;336;p37">
            <a:extLst>
              <a:ext uri="{FF2B5EF4-FFF2-40B4-BE49-F238E27FC236}">
                <a16:creationId xmlns:a16="http://schemas.microsoft.com/office/drawing/2014/main" id="{F682D4E9-09E3-68DD-2ED6-A96993A28030}"/>
              </a:ext>
            </a:extLst>
          </p:cNvPr>
          <p:cNvSpPr txBox="1">
            <a:spLocks noGrp="1"/>
          </p:cNvSpPr>
          <p:nvPr>
            <p:ph type="title"/>
          </p:nvPr>
        </p:nvSpPr>
        <p:spPr>
          <a:xfrm>
            <a:off x="2064104" y="657693"/>
            <a:ext cx="4251343" cy="2246279"/>
          </a:xfrm>
          <a:prstGeom prst="rect">
            <a:avLst/>
          </a:prstGeom>
        </p:spPr>
        <p:txBody>
          <a:bodyPr spcFirstLastPara="1" wrap="square" lIns="91425" tIns="91425" rIns="91425" bIns="91425" anchor="b" anchorCtr="0">
            <a:noAutofit/>
          </a:bodyPr>
          <a:lstStyle/>
          <a:p>
            <a:pPr lvl="0">
              <a:lnSpc>
                <a:spcPct val="150000"/>
              </a:lnSpc>
            </a:pPr>
            <a:r>
              <a:rPr lang="en-US" sz="4700" b="1" dirty="0" err="1">
                <a:latin typeface="+mn-lt"/>
              </a:rPr>
              <a:t>THỂ</a:t>
            </a:r>
            <a:r>
              <a:rPr lang="en-US" sz="4700" b="1" dirty="0">
                <a:latin typeface="+mn-lt"/>
              </a:rPr>
              <a:t> </a:t>
            </a:r>
            <a:r>
              <a:rPr lang="en-US" sz="4700" b="1" dirty="0" err="1">
                <a:latin typeface="+mn-lt"/>
              </a:rPr>
              <a:t>TÍCH</a:t>
            </a:r>
            <a:r>
              <a:rPr lang="en-US" sz="4700" b="1" dirty="0">
                <a:latin typeface="+mn-lt"/>
              </a:rPr>
              <a:t> </a:t>
            </a:r>
            <a:r>
              <a:rPr lang="en-US" sz="4700" b="1" dirty="0" err="1">
                <a:latin typeface="+mn-lt"/>
              </a:rPr>
              <a:t>HÌNH</a:t>
            </a:r>
            <a:r>
              <a:rPr lang="en-US" sz="4700" b="1" dirty="0">
                <a:latin typeface="+mn-lt"/>
              </a:rPr>
              <a:t> </a:t>
            </a:r>
            <a:r>
              <a:rPr lang="en-US" sz="4700" b="1" dirty="0" err="1">
                <a:latin typeface="+mn-lt"/>
              </a:rPr>
              <a:t>TRỤ</a:t>
            </a:r>
            <a:endParaRPr lang="vi-VN" sz="4700" b="1" dirty="0">
              <a:latin typeface="+mn-lt"/>
            </a:endParaRPr>
          </a:p>
        </p:txBody>
      </p:sp>
      <p:sp>
        <p:nvSpPr>
          <p:cNvPr id="14" name="Google Shape;337;p37">
            <a:extLst>
              <a:ext uri="{FF2B5EF4-FFF2-40B4-BE49-F238E27FC236}">
                <a16:creationId xmlns:a16="http://schemas.microsoft.com/office/drawing/2014/main" id="{A408C08E-74BD-DF52-1783-25BB274E1EE6}"/>
              </a:ext>
            </a:extLst>
          </p:cNvPr>
          <p:cNvSpPr txBox="1">
            <a:spLocks/>
          </p:cNvSpPr>
          <p:nvPr/>
        </p:nvSpPr>
        <p:spPr>
          <a:xfrm>
            <a:off x="420979" y="1058296"/>
            <a:ext cx="1458063" cy="12151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1000" dirty="0">
                <a:solidFill>
                  <a:srgbClr val="D37F5A"/>
                </a:solidFill>
                <a:latin typeface="+mj-lt"/>
              </a:rPr>
              <a:t>III</a:t>
            </a:r>
          </a:p>
        </p:txBody>
      </p:sp>
      <p:pic>
        <p:nvPicPr>
          <p:cNvPr id="5" name="Picture 4">
            <a:extLst>
              <a:ext uri="{FF2B5EF4-FFF2-40B4-BE49-F238E27FC236}">
                <a16:creationId xmlns:a16="http://schemas.microsoft.com/office/drawing/2014/main" id="{5DA2C9EC-E77F-6F4F-F3B4-CD764FC660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15447" y="2708801"/>
            <a:ext cx="2995040" cy="2246280"/>
          </a:xfrm>
          <a:prstGeom prst="rect">
            <a:avLst/>
          </a:prstGeom>
        </p:spPr>
      </p:pic>
    </p:spTree>
    <p:extLst>
      <p:ext uri="{BB962C8B-B14F-4D97-AF65-F5344CB8AC3E}">
        <p14:creationId xmlns:p14="http://schemas.microsoft.com/office/powerpoint/2010/main" val="267426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8CDC06D9-82E8-3D4F-A458-2BC6CCD1D783}"/>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13B2531-C808-19A6-1070-48424B25D39B}"/>
              </a:ext>
            </a:extLst>
          </p:cNvPr>
          <p:cNvSpPr txBox="1"/>
          <p:nvPr/>
        </p:nvSpPr>
        <p:spPr>
          <a:xfrm>
            <a:off x="320458" y="578955"/>
            <a:ext cx="8503081" cy="2343655"/>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HĐ4</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endParaRPr lang="en-US" sz="2000" kern="1200" noProof="0" dirty="0">
              <a:solidFill>
                <a:sysClr val="windowText" lastClr="000000"/>
              </a:solidFill>
              <a:latin typeface="Arial" panose="020B0604020202020204" pitchFamily="34" charset="0"/>
              <a:ea typeface="+mn-ea"/>
              <a:cs typeface="Arial" panose="020B0604020202020204" pitchFamily="34" charset="0"/>
            </a:endParaRPr>
          </a:p>
          <a:p>
            <a:pPr marR="0" lvl="0" algn="just" defTabSz="1828800" eaLnBrk="1" fontAlgn="auto" latinLnBrk="0" hangingPunct="1">
              <a:lnSpc>
                <a:spcPct val="150000"/>
              </a:lnSpc>
              <a:spcBef>
                <a:spcPts val="0"/>
              </a:spcBef>
              <a:spcAft>
                <a:spcPts val="0"/>
              </a:spcAft>
              <a:buClr>
                <a:srgbClr val="2D1549"/>
              </a:buClr>
              <a:buSzPts val="1100"/>
              <a:tabLst/>
              <a:defRPr/>
            </a:pPr>
            <a:r>
              <a:rPr lang="en-US" sz="2000" kern="1200" dirty="0">
                <a:solidFill>
                  <a:sysClr val="windowText" lastClr="000000"/>
                </a:solidFill>
                <a:latin typeface="Arial" panose="020B0604020202020204" pitchFamily="34" charset="0"/>
                <a:ea typeface="+mn-ea"/>
                <a:cs typeface="Arial" panose="020B0604020202020204" pitchFamily="34" charset="0"/>
              </a:rPr>
              <a:t>a) </a:t>
            </a:r>
            <a:r>
              <a:rPr lang="en-US" sz="2000" kern="1200" dirty="0" err="1">
                <a:solidFill>
                  <a:sysClr val="windowText" lastClr="000000"/>
                </a:solidFill>
                <a:latin typeface="Arial" panose="020B0604020202020204" pitchFamily="34" charset="0"/>
                <a:ea typeface="+mn-ea"/>
                <a:cs typeface="Arial" panose="020B0604020202020204" pitchFamily="34" charset="0"/>
              </a:rPr>
              <a:t>Nêu</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công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thức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thể</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lăng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đứng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tứ</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giác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ABCD</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A’B’C’D</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7) </a:t>
            </a:r>
            <a:r>
              <a:rPr lang="en-US" sz="2000" kern="1200" dirty="0" err="1">
                <a:solidFill>
                  <a:sysClr val="windowText" lastClr="000000"/>
                </a:solidFill>
                <a:latin typeface="Arial" panose="020B0604020202020204" pitchFamily="34" charset="0"/>
                <a:ea typeface="+mn-ea"/>
                <a:cs typeface="Arial" panose="020B0604020202020204" pitchFamily="34" charset="0"/>
              </a:rPr>
              <a:t>khi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biết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diện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đáy</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là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chiều</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cao</a:t>
            </a:r>
            <a:r>
              <a:rPr lang="en-US" sz="2000" kern="1200" dirty="0">
                <a:solidFill>
                  <a:sysClr val="windowText" lastClr="000000"/>
                </a:solidFill>
                <a:latin typeface="Arial" panose="020B0604020202020204" pitchFamily="34" charset="0"/>
                <a:ea typeface="+mn-ea"/>
                <a:cs typeface="Arial" panose="020B0604020202020204" pitchFamily="34" charset="0"/>
              </a:rPr>
              <a:t>.</a:t>
            </a:r>
          </a:p>
          <a:p>
            <a:pPr marR="0" lvl="0" algn="just" defTabSz="1828800" eaLnBrk="1" fontAlgn="auto" latinLnBrk="0" hangingPunct="1">
              <a:lnSpc>
                <a:spcPct val="150000"/>
              </a:lnSpc>
              <a:spcBef>
                <a:spcPts val="0"/>
              </a:spcBef>
              <a:spcAft>
                <a:spcPts val="0"/>
              </a:spcAft>
              <a:buClr>
                <a:srgbClr val="2D1549"/>
              </a:buClr>
              <a:buSzPts val="1100"/>
              <a:tabLst/>
              <a:defRPr/>
            </a:pPr>
            <a:r>
              <a:rPr lang="en-US" sz="2000" kern="1200" dirty="0">
                <a:solidFill>
                  <a:sysClr val="windowText" lastClr="000000"/>
                </a:solidFill>
                <a:latin typeface="Arial" panose="020B0604020202020204" pitchFamily="34" charset="0"/>
                <a:ea typeface="+mn-ea"/>
                <a:cs typeface="Arial" panose="020B0604020202020204" pitchFamily="34" charset="0"/>
              </a:rPr>
              <a:t>b) </a:t>
            </a:r>
            <a:r>
              <a:rPr lang="en-US" sz="2000" kern="1200" dirty="0" err="1">
                <a:solidFill>
                  <a:sysClr val="windowText" lastClr="000000"/>
                </a:solidFill>
                <a:latin typeface="Arial" panose="020B0604020202020204" pitchFamily="34" charset="0"/>
                <a:ea typeface="+mn-ea"/>
                <a:cs typeface="Arial" panose="020B0604020202020204" pitchFamily="34" charset="0"/>
              </a:rPr>
              <a:t>Cũng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lăng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đứng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tứ</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giác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mỗi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đều</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có</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thể</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Hãy</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dự</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đoán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cách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thể</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của</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8).</a:t>
            </a:r>
          </a:p>
        </p:txBody>
      </p:sp>
      <p:pic>
        <p:nvPicPr>
          <p:cNvPr id="11" name="Picture 10">
            <a:extLst>
              <a:ext uri="{FF2B5EF4-FFF2-40B4-BE49-F238E27FC236}">
                <a16:creationId xmlns:a16="http://schemas.microsoft.com/office/drawing/2014/main" id="{DED194DE-BE0E-A632-3F85-35CC3BF7B2BF}"/>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AC7E4AF6-70B2-BF8F-0A79-06A7547F3F57}"/>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655B7E6C-DBD4-7ED7-85D2-DE15F1D5AB16}"/>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4" name="Picture 3">
            <a:extLst>
              <a:ext uri="{FF2B5EF4-FFF2-40B4-BE49-F238E27FC236}">
                <a16:creationId xmlns:a16="http://schemas.microsoft.com/office/drawing/2014/main" id="{7A5D7DAA-CE50-20A4-65EF-E0BA14092E9D}"/>
              </a:ext>
            </a:extLst>
          </p:cNvPr>
          <p:cNvPicPr>
            <a:picLocks noChangeAspect="1"/>
          </p:cNvPicPr>
          <p:nvPr/>
        </p:nvPicPr>
        <p:blipFill>
          <a:blip r:embed="rId5">
            <a:clrChange>
              <a:clrFrom>
                <a:srgbClr val="FFFFFF"/>
              </a:clrFrom>
              <a:clrTo>
                <a:srgbClr val="FFFFFF">
                  <a:alpha val="0"/>
                </a:srgbClr>
              </a:clrTo>
            </a:clrChange>
          </a:blip>
          <a:srcRect l="14273" t="33437" r="13838" b="13783"/>
          <a:stretch/>
        </p:blipFill>
        <p:spPr>
          <a:xfrm>
            <a:off x="2096105" y="3004569"/>
            <a:ext cx="4973935" cy="1919235"/>
          </a:xfrm>
          <a:prstGeom prst="rect">
            <a:avLst/>
          </a:prstGeom>
        </p:spPr>
      </p:pic>
    </p:spTree>
    <p:extLst>
      <p:ext uri="{BB962C8B-B14F-4D97-AF65-F5344CB8AC3E}">
        <p14:creationId xmlns:p14="http://schemas.microsoft.com/office/powerpoint/2010/main" val="6915491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BDEB11AE-3824-CFD6-1EC1-7B5FE0CE858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5938611-0ABE-5FE9-B76A-DCB752EE926C}"/>
              </a:ext>
            </a:extLst>
          </p:cNvPr>
          <p:cNvSpPr txBox="1"/>
          <p:nvPr/>
        </p:nvSpPr>
        <p:spPr>
          <a:xfrm>
            <a:off x="320458" y="578955"/>
            <a:ext cx="8503081" cy="1420325"/>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HĐ4</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endParaRPr lang="en-US" sz="2000" kern="1200" noProof="0" dirty="0">
              <a:solidFill>
                <a:sysClr val="windowText" lastClr="000000"/>
              </a:solidFill>
              <a:latin typeface="Arial" panose="020B0604020202020204" pitchFamily="34" charset="0"/>
              <a:ea typeface="+mn-ea"/>
              <a:cs typeface="Arial" panose="020B0604020202020204" pitchFamily="34" charset="0"/>
            </a:endParaRPr>
          </a:p>
          <a:p>
            <a:pPr marR="0" lvl="0" algn="just" defTabSz="1828800" eaLnBrk="1" fontAlgn="auto" latinLnBrk="0" hangingPunct="1">
              <a:lnSpc>
                <a:spcPct val="150000"/>
              </a:lnSpc>
              <a:spcBef>
                <a:spcPts val="0"/>
              </a:spcBef>
              <a:spcAft>
                <a:spcPts val="0"/>
              </a:spcAft>
              <a:buClr>
                <a:srgbClr val="2D1549"/>
              </a:buClr>
              <a:buSzPts val="1100"/>
              <a:tabLst/>
              <a:defRPr/>
            </a:pPr>
            <a:r>
              <a:rPr lang="en-US" sz="2000" kern="1200" dirty="0">
                <a:solidFill>
                  <a:sysClr val="windowText" lastClr="000000"/>
                </a:solidFill>
                <a:latin typeface="Arial" panose="020B0604020202020204" pitchFamily="34" charset="0"/>
                <a:ea typeface="+mn-ea"/>
                <a:cs typeface="Arial" panose="020B0604020202020204" pitchFamily="34" charset="0"/>
              </a:rPr>
              <a:t>a) </a:t>
            </a:r>
            <a:r>
              <a:rPr lang="en-US" sz="2000" kern="1200" dirty="0" err="1">
                <a:solidFill>
                  <a:sysClr val="windowText" lastClr="000000"/>
                </a:solidFill>
                <a:latin typeface="Arial" panose="020B0604020202020204" pitchFamily="34" charset="0"/>
                <a:ea typeface="+mn-ea"/>
                <a:cs typeface="Arial" panose="020B0604020202020204" pitchFamily="34" charset="0"/>
              </a:rPr>
              <a:t>Nêu</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công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thức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thể</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lăng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đứng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tứ</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giác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ABCD</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A’B’C’D</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7) </a:t>
            </a:r>
            <a:r>
              <a:rPr lang="en-US" sz="2000" kern="1200" dirty="0" err="1">
                <a:solidFill>
                  <a:sysClr val="windowText" lastClr="000000"/>
                </a:solidFill>
                <a:latin typeface="Arial" panose="020B0604020202020204" pitchFamily="34" charset="0"/>
                <a:ea typeface="+mn-ea"/>
                <a:cs typeface="Arial" panose="020B0604020202020204" pitchFamily="34" charset="0"/>
              </a:rPr>
              <a:t>khi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biết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diện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đáy</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là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chiều</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cao</a:t>
            </a:r>
            <a:r>
              <a:rPr lang="en-US" sz="2000" kern="1200" dirty="0">
                <a:solidFill>
                  <a:sysClr val="windowText" lastClr="000000"/>
                </a:solidFill>
                <a:latin typeface="Arial" panose="020B0604020202020204" pitchFamily="34" charset="0"/>
                <a:ea typeface="+mn-ea"/>
                <a:cs typeface="Arial" panose="020B0604020202020204" pitchFamily="34" charset="0"/>
              </a:rPr>
              <a:t>.</a:t>
            </a:r>
          </a:p>
        </p:txBody>
      </p:sp>
      <p:pic>
        <p:nvPicPr>
          <p:cNvPr id="11" name="Picture 10">
            <a:extLst>
              <a:ext uri="{FF2B5EF4-FFF2-40B4-BE49-F238E27FC236}">
                <a16:creationId xmlns:a16="http://schemas.microsoft.com/office/drawing/2014/main" id="{DCF7F352-D36B-C4BE-D45D-DCA35F7A2041}"/>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5C05949E-944D-709A-6F46-984AC2954CF6}"/>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60E176B1-8CF1-EF67-4BF7-BBFF75882E80}"/>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4" name="Picture 3">
            <a:extLst>
              <a:ext uri="{FF2B5EF4-FFF2-40B4-BE49-F238E27FC236}">
                <a16:creationId xmlns:a16="http://schemas.microsoft.com/office/drawing/2014/main" id="{24A3ECD1-8F4E-1C8A-1688-58EE0D561363}"/>
              </a:ext>
            </a:extLst>
          </p:cNvPr>
          <p:cNvPicPr>
            <a:picLocks noChangeAspect="1"/>
          </p:cNvPicPr>
          <p:nvPr/>
        </p:nvPicPr>
        <p:blipFill>
          <a:blip r:embed="rId5">
            <a:clrChange>
              <a:clrFrom>
                <a:srgbClr val="FFFFFF"/>
              </a:clrFrom>
              <a:clrTo>
                <a:srgbClr val="FFFFFF">
                  <a:alpha val="0"/>
                </a:srgbClr>
              </a:clrTo>
            </a:clrChange>
          </a:blip>
          <a:srcRect l="14273" t="33437" r="13838" b="13783"/>
          <a:stretch/>
        </p:blipFill>
        <p:spPr>
          <a:xfrm>
            <a:off x="2085029" y="1999280"/>
            <a:ext cx="4973935" cy="1919235"/>
          </a:xfrm>
          <a:prstGeom prst="rect">
            <a:avLst/>
          </a:prstGeom>
        </p:spPr>
      </p:pic>
      <p:sp>
        <p:nvSpPr>
          <p:cNvPr id="3" name="Flowchart: Terminator 2">
            <a:extLst>
              <a:ext uri="{FF2B5EF4-FFF2-40B4-BE49-F238E27FC236}">
                <a16:creationId xmlns:a16="http://schemas.microsoft.com/office/drawing/2014/main" id="{AC60241C-4822-C9B9-9DCE-C50785FE8A88}"/>
              </a:ext>
            </a:extLst>
          </p:cNvPr>
          <p:cNvSpPr/>
          <p:nvPr/>
        </p:nvSpPr>
        <p:spPr>
          <a:xfrm>
            <a:off x="2146877" y="4090633"/>
            <a:ext cx="1092169" cy="47391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dirty="0" err="1"/>
              <a:t>Giải</a:t>
            </a:r>
            <a:r>
              <a:rPr lang="en-US" sz="2000" b="1" i="1"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D67286C-757B-17D0-018E-51136FF0B2E6}"/>
                  </a:ext>
                </a:extLst>
              </p:cNvPr>
              <p:cNvSpPr txBox="1"/>
              <p:nvPr/>
            </p:nvSpPr>
            <p:spPr>
              <a:xfrm>
                <a:off x="3511899" y="4136351"/>
                <a:ext cx="5632101" cy="428194"/>
              </a:xfrm>
              <a:prstGeom prst="rect">
                <a:avLst/>
              </a:prstGeom>
              <a:noFill/>
            </p:spPr>
            <p:txBody>
              <a:bodyPr wrap="square">
                <a:spAutoFit/>
              </a:bodyPr>
              <a:lstStyle/>
              <a:p>
                <a:r>
                  <a:rPr lang="en-US" sz="2000" b="1" dirty="0">
                    <a:solidFill>
                      <a:srgbClr val="FF0000"/>
                    </a:solidFill>
                  </a:rPr>
                  <a:t>a)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𝑽</m:t>
                        </m:r>
                      </m:e>
                      <m:sub>
                        <m:r>
                          <a:rPr lang="en-US" sz="2000" b="1" i="1">
                            <a:solidFill>
                              <a:srgbClr val="FF0000"/>
                            </a:solidFill>
                            <a:latin typeface="Cambria Math" panose="02040503050406030204" pitchFamily="18" charset="0"/>
                          </a:rPr>
                          <m:t>𝑨𝑩𝑪𝑫</m:t>
                        </m:r>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𝑨</m:t>
                        </m:r>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𝑩</m:t>
                        </m:r>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𝑪</m:t>
                        </m:r>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𝑫</m:t>
                        </m:r>
                        <m:r>
                          <a:rPr lang="en-US" sz="2000" b="1" i="1">
                            <a:solidFill>
                              <a:srgbClr val="FF0000"/>
                            </a:solidFill>
                            <a:latin typeface="Cambria Math" panose="02040503050406030204" pitchFamily="18" charset="0"/>
                          </a:rPr>
                          <m:t>′</m:t>
                        </m:r>
                      </m:sub>
                    </m:sSub>
                    <m:r>
                      <a:rPr lang="en-US" sz="2000" b="1" i="1">
                        <a:solidFill>
                          <a:srgbClr val="FF0000"/>
                        </a:solidFill>
                        <a:latin typeface="Cambria Math" panose="02040503050406030204" pitchFamily="18" charset="0"/>
                      </a:rPr>
                      <m:t>=</m:t>
                    </m:r>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𝑺</m:t>
                        </m:r>
                      </m:e>
                      <m:sub>
                        <m:r>
                          <a:rPr lang="en-US" sz="2000" b="1" i="1">
                            <a:solidFill>
                              <a:srgbClr val="FF0000"/>
                            </a:solidFill>
                            <a:latin typeface="Cambria Math" panose="02040503050406030204" pitchFamily="18" charset="0"/>
                          </a:rPr>
                          <m:t>đá</m:t>
                        </m:r>
                        <m:r>
                          <a:rPr lang="en-US" sz="2000" b="1" i="1">
                            <a:solidFill>
                              <a:srgbClr val="FF0000"/>
                            </a:solidFill>
                            <a:latin typeface="Cambria Math" panose="02040503050406030204" pitchFamily="18" charset="0"/>
                          </a:rPr>
                          <m:t>𝒚</m:t>
                        </m:r>
                      </m:sub>
                    </m:sSub>
                    <m:r>
                      <a:rPr lang="en-US" sz="2000" b="1" i="1">
                        <a:solidFill>
                          <a:srgbClr val="FF0000"/>
                        </a:solidFill>
                        <a:latin typeface="Cambria Math" panose="02040503050406030204" pitchFamily="18" charset="0"/>
                      </a:rPr>
                      <m:t> . </m:t>
                    </m:r>
                    <m:r>
                      <a:rPr lang="en-US" sz="2000" b="1" i="1">
                        <a:solidFill>
                          <a:srgbClr val="FF0000"/>
                        </a:solidFill>
                        <a:latin typeface="Cambria Math" panose="02040503050406030204" pitchFamily="18" charset="0"/>
                      </a:rPr>
                      <m:t>𝒉</m:t>
                    </m:r>
                  </m:oMath>
                </a14:m>
                <a:endParaRPr lang="en-US" sz="2000" b="1" dirty="0">
                  <a:solidFill>
                    <a:srgbClr val="FF0000"/>
                  </a:solidFill>
                </a:endParaRPr>
              </a:p>
            </p:txBody>
          </p:sp>
        </mc:Choice>
        <mc:Fallback xmlns="">
          <p:sp>
            <p:nvSpPr>
              <p:cNvPr id="5" name="TextBox 4">
                <a:extLst>
                  <a:ext uri="{FF2B5EF4-FFF2-40B4-BE49-F238E27FC236}">
                    <a16:creationId xmlns:a16="http://schemas.microsoft.com/office/drawing/2014/main" id="{7D67286C-757B-17D0-018E-51136FF0B2E6}"/>
                  </a:ext>
                </a:extLst>
              </p:cNvPr>
              <p:cNvSpPr txBox="1">
                <a:spLocks noRot="1" noChangeAspect="1" noMove="1" noResize="1" noEditPoints="1" noAdjustHandles="1" noChangeArrowheads="1" noChangeShapeType="1" noTextEdit="1"/>
              </p:cNvSpPr>
              <p:nvPr/>
            </p:nvSpPr>
            <p:spPr>
              <a:xfrm>
                <a:off x="3511899" y="4136351"/>
                <a:ext cx="5632101" cy="428194"/>
              </a:xfrm>
              <a:prstGeom prst="rect">
                <a:avLst/>
              </a:prstGeom>
              <a:blipFill>
                <a:blip r:embed="rId6"/>
                <a:stretch>
                  <a:fillRect l="-1082" t="-8571" b="-18571"/>
                </a:stretch>
              </a:blipFill>
            </p:spPr>
            <p:txBody>
              <a:bodyPr/>
              <a:lstStyle/>
              <a:p>
                <a:r>
                  <a:rPr lang="en-US">
                    <a:noFill/>
                  </a:rPr>
                  <a:t> </a:t>
                </a:r>
              </a:p>
            </p:txBody>
          </p:sp>
        </mc:Fallback>
      </mc:AlternateContent>
    </p:spTree>
    <p:extLst>
      <p:ext uri="{BB962C8B-B14F-4D97-AF65-F5344CB8AC3E}">
        <p14:creationId xmlns:p14="http://schemas.microsoft.com/office/powerpoint/2010/main" val="58088923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D1DD4772-75FC-1C89-AA7C-E73C8FAF6035}"/>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EC768F1-714C-F8DA-5659-764B21A34A34}"/>
              </a:ext>
            </a:extLst>
          </p:cNvPr>
          <p:cNvSpPr txBox="1"/>
          <p:nvPr/>
        </p:nvSpPr>
        <p:spPr>
          <a:xfrm>
            <a:off x="320458" y="578955"/>
            <a:ext cx="8503081" cy="1420325"/>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HĐ4</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endParaRPr lang="en-US" sz="2000" kern="1200" noProof="0" dirty="0">
              <a:solidFill>
                <a:sysClr val="windowText" lastClr="000000"/>
              </a:solidFill>
              <a:latin typeface="Arial" panose="020B0604020202020204" pitchFamily="34" charset="0"/>
              <a:ea typeface="+mn-ea"/>
              <a:cs typeface="Arial" panose="020B0604020202020204" pitchFamily="34" charset="0"/>
            </a:endParaRPr>
          </a:p>
          <a:p>
            <a:pPr marR="0" lvl="0" algn="just" defTabSz="1828800" eaLnBrk="1" fontAlgn="auto" latinLnBrk="0" hangingPunct="1">
              <a:lnSpc>
                <a:spcPct val="150000"/>
              </a:lnSpc>
              <a:spcBef>
                <a:spcPts val="0"/>
              </a:spcBef>
              <a:spcAft>
                <a:spcPts val="0"/>
              </a:spcAft>
              <a:buClr>
                <a:srgbClr val="2D1549"/>
              </a:buClr>
              <a:buSzPts val="1100"/>
              <a:tabLst/>
              <a:defRPr/>
            </a:pPr>
            <a:r>
              <a:rPr lang="en-US" sz="2000" kern="1200" dirty="0">
                <a:solidFill>
                  <a:sysClr val="windowText" lastClr="000000"/>
                </a:solidFill>
                <a:latin typeface="Arial" panose="020B0604020202020204" pitchFamily="34" charset="0"/>
                <a:ea typeface="+mn-ea"/>
                <a:cs typeface="Arial" panose="020B0604020202020204" pitchFamily="34" charset="0"/>
              </a:rPr>
              <a:t>b) </a:t>
            </a:r>
            <a:r>
              <a:rPr lang="en-US" sz="2000" kern="1200" dirty="0" err="1">
                <a:solidFill>
                  <a:sysClr val="windowText" lastClr="000000"/>
                </a:solidFill>
                <a:latin typeface="Arial" panose="020B0604020202020204" pitchFamily="34" charset="0"/>
                <a:ea typeface="+mn-ea"/>
                <a:cs typeface="Arial" panose="020B0604020202020204" pitchFamily="34" charset="0"/>
              </a:rPr>
              <a:t>Cũng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lăng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đứng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tứ</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giác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mỗi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đều</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có</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thể</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Hãy</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dự</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đoán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cách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thể</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tích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của</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8).</a:t>
            </a:r>
          </a:p>
        </p:txBody>
      </p:sp>
      <p:pic>
        <p:nvPicPr>
          <p:cNvPr id="11" name="Picture 10">
            <a:extLst>
              <a:ext uri="{FF2B5EF4-FFF2-40B4-BE49-F238E27FC236}">
                <a16:creationId xmlns:a16="http://schemas.microsoft.com/office/drawing/2014/main" id="{9B22DB1D-11FA-99BB-978B-5359A944775F}"/>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C93D56F1-9839-4A7F-F66F-503616C49AB2}"/>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DA6ADACD-ECBF-0337-E0B1-EECD3C53C96E}"/>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4" name="Picture 3">
            <a:extLst>
              <a:ext uri="{FF2B5EF4-FFF2-40B4-BE49-F238E27FC236}">
                <a16:creationId xmlns:a16="http://schemas.microsoft.com/office/drawing/2014/main" id="{58102E4C-FD54-77F7-5BC7-4543D1715C2B}"/>
              </a:ext>
            </a:extLst>
          </p:cNvPr>
          <p:cNvPicPr>
            <a:picLocks noChangeAspect="1"/>
          </p:cNvPicPr>
          <p:nvPr/>
        </p:nvPicPr>
        <p:blipFill>
          <a:blip r:embed="rId5">
            <a:clrChange>
              <a:clrFrom>
                <a:srgbClr val="FFFFFF"/>
              </a:clrFrom>
              <a:clrTo>
                <a:srgbClr val="FFFFFF">
                  <a:alpha val="0"/>
                </a:srgbClr>
              </a:clrTo>
            </a:clrChange>
          </a:blip>
          <a:srcRect l="14273" t="33437" r="13838" b="13783"/>
          <a:stretch/>
        </p:blipFill>
        <p:spPr>
          <a:xfrm>
            <a:off x="2085029" y="1999280"/>
            <a:ext cx="4973935" cy="1919235"/>
          </a:xfrm>
          <a:prstGeom prst="rect">
            <a:avLst/>
          </a:prstGeom>
        </p:spPr>
      </p:pic>
      <p:sp>
        <p:nvSpPr>
          <p:cNvPr id="6" name="Flowchart: Terminator 5">
            <a:extLst>
              <a:ext uri="{FF2B5EF4-FFF2-40B4-BE49-F238E27FC236}">
                <a16:creationId xmlns:a16="http://schemas.microsoft.com/office/drawing/2014/main" id="{4E2A5671-173B-1045-757C-8AEC2304DE98}"/>
              </a:ext>
            </a:extLst>
          </p:cNvPr>
          <p:cNvSpPr/>
          <p:nvPr/>
        </p:nvSpPr>
        <p:spPr>
          <a:xfrm>
            <a:off x="2146877" y="4090633"/>
            <a:ext cx="1092169" cy="47391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dirty="0" err="1"/>
              <a:t>Giải</a:t>
            </a:r>
            <a:r>
              <a:rPr lang="en-US" sz="2000" b="1" i="1" dirty="0"/>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ACCD48-B322-40BD-D2BE-4EEFCD5C4A69}"/>
                  </a:ext>
                </a:extLst>
              </p:cNvPr>
              <p:cNvSpPr txBox="1"/>
              <p:nvPr/>
            </p:nvSpPr>
            <p:spPr>
              <a:xfrm>
                <a:off x="3511899" y="3918515"/>
                <a:ext cx="5632101" cy="1035348"/>
              </a:xfrm>
              <a:prstGeom prst="rect">
                <a:avLst/>
              </a:prstGeom>
              <a:noFill/>
            </p:spPr>
            <p:txBody>
              <a:bodyPr wrap="square">
                <a:spAutoFit/>
              </a:bodyPr>
              <a:lstStyle/>
              <a:p>
                <a:pPr algn="just">
                  <a:lnSpc>
                    <a:spcPct val="150000"/>
                  </a:lnSpc>
                </a:pPr>
                <a:r>
                  <a:rPr lang="en-US" sz="2000" b="1" dirty="0">
                    <a:solidFill>
                      <a:srgbClr val="FF0000"/>
                    </a:solidFill>
                  </a:rPr>
                  <a:t>b) </a:t>
                </a:r>
                <a:r>
                  <a:rPr lang="en-US" sz="2000" b="1" dirty="0" err="1">
                    <a:solidFill>
                      <a:srgbClr val="FF0000"/>
                    </a:solidFill>
                  </a:rPr>
                  <a:t>Thể</a:t>
                </a:r>
                <a:r>
                  <a:rPr lang="en-US" sz="2000" b="1" dirty="0">
                    <a:solidFill>
                      <a:srgbClr val="FF0000"/>
                    </a:solidFill>
                  </a:rPr>
                  <a:t> </a:t>
                </a:r>
                <a:r>
                  <a:rPr lang="en-US" sz="2000" b="1" dirty="0" err="1">
                    <a:solidFill>
                      <a:srgbClr val="FF0000"/>
                    </a:solidFill>
                  </a:rPr>
                  <a:t>tích</a:t>
                </a:r>
                <a:r>
                  <a:rPr lang="en-US" sz="2000" b="1" dirty="0">
                    <a:solidFill>
                      <a:srgbClr val="FF0000"/>
                    </a:solidFill>
                  </a:rPr>
                  <a:t> </a:t>
                </a:r>
                <a:r>
                  <a:rPr lang="en-US" sz="2000" b="1" dirty="0" err="1">
                    <a:solidFill>
                      <a:srgbClr val="FF0000"/>
                    </a:solidFill>
                  </a:rPr>
                  <a:t>hình</a:t>
                </a:r>
                <a:r>
                  <a:rPr lang="en-US" sz="2000" b="1" dirty="0">
                    <a:solidFill>
                      <a:srgbClr val="FF0000"/>
                    </a:solidFill>
                  </a:rPr>
                  <a:t> </a:t>
                </a:r>
                <a:r>
                  <a:rPr lang="en-US" sz="2000" b="1" dirty="0" err="1">
                    <a:solidFill>
                      <a:srgbClr val="FF0000"/>
                    </a:solidFill>
                  </a:rPr>
                  <a:t>trụ</a:t>
                </a:r>
                <a:r>
                  <a:rPr lang="en-US" sz="2000" b="1" dirty="0">
                    <a:solidFill>
                      <a:srgbClr val="FF0000"/>
                    </a:solidFill>
                  </a:rPr>
                  <a:t> </a:t>
                </a:r>
                <a:r>
                  <a:rPr lang="en-US" sz="2000" b="1" dirty="0" err="1">
                    <a:solidFill>
                      <a:srgbClr val="FF0000"/>
                    </a:solidFill>
                  </a:rPr>
                  <a:t>là</a:t>
                </a:r>
                <a:r>
                  <a:rPr lang="en-US" sz="2000" b="1" dirty="0">
                    <a:solidFill>
                      <a:srgbClr val="FF0000"/>
                    </a:solidFill>
                  </a:rPr>
                  <a:t>:</a:t>
                </a:r>
              </a:p>
              <a:p>
                <a:pPr algn="just">
                  <a:lnSpc>
                    <a:spcPct val="150000"/>
                  </a:lnSpc>
                </a:pPr>
                <a:r>
                  <a:rPr lang="en-US" sz="2000" b="1" dirty="0">
                    <a:solidFill>
                      <a:srgbClr val="FF0000"/>
                    </a:solidFill>
                  </a:rPr>
                  <a:t> </a:t>
                </a:r>
                <a14:m>
                  <m:oMath xmlns:m="http://schemas.openxmlformats.org/officeDocument/2006/math">
                    <m:r>
                      <a:rPr lang="en-US" sz="2000" b="1" i="1">
                        <a:solidFill>
                          <a:srgbClr val="FF0000"/>
                        </a:solidFill>
                        <a:latin typeface="Cambria Math" panose="02040503050406030204" pitchFamily="18" charset="0"/>
                      </a:rPr>
                      <m:t>𝑽</m:t>
                    </m:r>
                    <m:r>
                      <a:rPr lang="en-US" sz="2000" b="1" i="1">
                        <a:solidFill>
                          <a:srgbClr val="FF0000"/>
                        </a:solidFill>
                        <a:latin typeface="Cambria Math" panose="02040503050406030204" pitchFamily="18" charset="0"/>
                      </a:rPr>
                      <m:t>= </m:t>
                    </m:r>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𝑺</m:t>
                        </m:r>
                      </m:e>
                      <m:sub>
                        <m:r>
                          <a:rPr lang="en-US" sz="2000" b="1" i="1">
                            <a:solidFill>
                              <a:srgbClr val="FF0000"/>
                            </a:solidFill>
                            <a:latin typeface="Cambria Math" panose="02040503050406030204" pitchFamily="18" charset="0"/>
                          </a:rPr>
                          <m:t>đá</m:t>
                        </m:r>
                        <m:r>
                          <a:rPr lang="en-US" sz="2000" b="1" i="1">
                            <a:solidFill>
                              <a:srgbClr val="FF0000"/>
                            </a:solidFill>
                            <a:latin typeface="Cambria Math" panose="02040503050406030204" pitchFamily="18" charset="0"/>
                          </a:rPr>
                          <m:t>𝒚</m:t>
                        </m:r>
                      </m:sub>
                    </m:sSub>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𝒉</m:t>
                    </m:r>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𝝅</m:t>
                    </m:r>
                    <m:sSup>
                      <m:sSupPr>
                        <m:ctrlPr>
                          <a:rPr lang="en-US" sz="2000" b="1" i="1">
                            <a:solidFill>
                              <a:srgbClr val="FF0000"/>
                            </a:solidFill>
                            <a:latin typeface="Cambria Math" panose="02040503050406030204" pitchFamily="18" charset="0"/>
                          </a:rPr>
                        </m:ctrlPr>
                      </m:sSupPr>
                      <m:e>
                        <m:r>
                          <a:rPr lang="en-US" sz="2000" b="1" i="1">
                            <a:solidFill>
                              <a:srgbClr val="FF0000"/>
                            </a:solidFill>
                            <a:latin typeface="Cambria Math" panose="02040503050406030204" pitchFamily="18" charset="0"/>
                          </a:rPr>
                          <m:t>𝒓</m:t>
                        </m:r>
                      </m:e>
                      <m:sup>
                        <m:r>
                          <a:rPr lang="en-US" sz="2000" b="1" i="1">
                            <a:solidFill>
                              <a:srgbClr val="FF0000"/>
                            </a:solidFill>
                            <a:latin typeface="Cambria Math" panose="02040503050406030204" pitchFamily="18" charset="0"/>
                          </a:rPr>
                          <m:t>𝟐</m:t>
                        </m:r>
                      </m:sup>
                    </m:sSup>
                    <m:r>
                      <a:rPr lang="en-US" sz="2000" b="1" i="1">
                        <a:solidFill>
                          <a:srgbClr val="FF0000"/>
                        </a:solidFill>
                        <a:latin typeface="Cambria Math" panose="02040503050406030204" pitchFamily="18" charset="0"/>
                      </a:rPr>
                      <m:t>𝒉</m:t>
                    </m:r>
                  </m:oMath>
                </a14:m>
                <a:r>
                  <a:rPr lang="en-US" sz="2000" b="1" dirty="0">
                    <a:solidFill>
                      <a:srgbClr val="FF0000"/>
                    </a:solidFill>
                  </a:rPr>
                  <a:t>.</a:t>
                </a:r>
              </a:p>
            </p:txBody>
          </p:sp>
        </mc:Choice>
        <mc:Fallback xmlns="">
          <p:sp>
            <p:nvSpPr>
              <p:cNvPr id="7" name="TextBox 6">
                <a:extLst>
                  <a:ext uri="{FF2B5EF4-FFF2-40B4-BE49-F238E27FC236}">
                    <a16:creationId xmlns:a16="http://schemas.microsoft.com/office/drawing/2014/main" id="{95ACCD48-B322-40BD-D2BE-4EEFCD5C4A69}"/>
                  </a:ext>
                </a:extLst>
              </p:cNvPr>
              <p:cNvSpPr txBox="1">
                <a:spLocks noRot="1" noChangeAspect="1" noMove="1" noResize="1" noEditPoints="1" noAdjustHandles="1" noChangeArrowheads="1" noChangeShapeType="1" noTextEdit="1"/>
              </p:cNvSpPr>
              <p:nvPr/>
            </p:nvSpPr>
            <p:spPr>
              <a:xfrm>
                <a:off x="3511899" y="3918515"/>
                <a:ext cx="5632101" cy="1035348"/>
              </a:xfrm>
              <a:prstGeom prst="rect">
                <a:avLst/>
              </a:prstGeom>
              <a:blipFill>
                <a:blip r:embed="rId6"/>
                <a:stretch>
                  <a:fillRect l="-1082" b="-6471"/>
                </a:stretch>
              </a:blipFill>
            </p:spPr>
            <p:txBody>
              <a:bodyPr/>
              <a:lstStyle/>
              <a:p>
                <a:r>
                  <a:rPr lang="en-US">
                    <a:noFill/>
                  </a:rPr>
                  <a:t> </a:t>
                </a:r>
              </a:p>
            </p:txBody>
          </p:sp>
        </mc:Fallback>
      </mc:AlternateContent>
    </p:spTree>
    <p:extLst>
      <p:ext uri="{BB962C8B-B14F-4D97-AF65-F5344CB8AC3E}">
        <p14:creationId xmlns:p14="http://schemas.microsoft.com/office/powerpoint/2010/main" val="18277405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08BAC351-EFDB-2A1A-E79C-47382B5724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299EB63-D8E5-3160-7F89-59A609FEFBFB}"/>
              </a:ext>
            </a:extLst>
          </p:cNvPr>
          <p:cNvSpPr/>
          <p:nvPr/>
        </p:nvSpPr>
        <p:spPr>
          <a:xfrm>
            <a:off x="3726429" y="0"/>
            <a:ext cx="1691142" cy="496996"/>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a:solidFill>
                  <a:srgbClr val="00487E"/>
                </a:solidFill>
                <a:latin typeface="Arial" panose="020B0604020202020204" pitchFamily="34" charset="0"/>
                <a:ea typeface="+mn-ea"/>
                <a:sym typeface="DM Sans SemiBold"/>
              </a:rPr>
              <a:t>Em </a:t>
            </a:r>
            <a:r>
              <a:rPr lang="en-US" sz="2000" b="1" dirty="0" err="1">
                <a:solidFill>
                  <a:srgbClr val="00487E"/>
                </a:solidFill>
                <a:latin typeface="Arial" panose="020B0604020202020204" pitchFamily="34" charset="0"/>
                <a:ea typeface="+mn-ea"/>
                <a:sym typeface="DM Sans SemiBold"/>
              </a:rPr>
              <a:t>có</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biết</a:t>
            </a:r>
            <a:endParaRPr lang="en" sz="2000" b="1" dirty="0">
              <a:solidFill>
                <a:srgbClr val="00487E"/>
              </a:solidFill>
              <a:ea typeface="+mn-ea"/>
              <a:sym typeface="DM Sans SemiBold"/>
            </a:endParaRPr>
          </a:p>
        </p:txBody>
      </p:sp>
      <p:sp>
        <p:nvSpPr>
          <p:cNvPr id="9" name="TextBox 8">
            <a:extLst>
              <a:ext uri="{FF2B5EF4-FFF2-40B4-BE49-F238E27FC236}">
                <a16:creationId xmlns:a16="http://schemas.microsoft.com/office/drawing/2014/main" id="{9068C155-4618-755A-1CB8-814E65961503}"/>
              </a:ext>
            </a:extLst>
          </p:cNvPr>
          <p:cNvSpPr txBox="1"/>
          <p:nvPr/>
        </p:nvSpPr>
        <p:spPr>
          <a:xfrm>
            <a:off x="1065125" y="624627"/>
            <a:ext cx="7013750" cy="958660"/>
          </a:xfrm>
          <a:prstGeom prst="rect">
            <a:avLst/>
          </a:prstGeom>
          <a:noFill/>
        </p:spPr>
        <p:txBody>
          <a:bodyPr wrap="square">
            <a:spAutoFit/>
          </a:bodyPr>
          <a:lstStyle/>
          <a:p>
            <a:pPr marL="0" marR="0" algn="just">
              <a:lnSpc>
                <a:spcPct val="150000"/>
              </a:lnSpc>
              <a:spcBef>
                <a:spcPts val="300"/>
              </a:spcBef>
              <a:spcAft>
                <a:spcPts val="300"/>
              </a:spcAft>
              <a:tabLst>
                <a:tab pos="360045" algn="l"/>
                <a:tab pos="720090" algn="l"/>
              </a:tabLst>
            </a:pPr>
            <a:r>
              <a:rPr lang="en-US" sz="2000" dirty="0">
                <a:solidFill>
                  <a:srgbClr val="FF0000"/>
                </a:solidFill>
                <a:effectLst/>
                <a:latin typeface="+mj-lt"/>
                <a:ea typeface="Calibri" panose="020F0502020204030204" pitchFamily="34" charset="0"/>
                <a:cs typeface="Times New Roman" panose="02020603050405020304" pitchFamily="18" charset="0"/>
              </a:rPr>
              <a:t>Ta </a:t>
            </a:r>
            <a:r>
              <a:rPr lang="en-US" sz="2000" dirty="0" err="1">
                <a:solidFill>
                  <a:srgbClr val="FF0000"/>
                </a:solidFill>
                <a:effectLst/>
                <a:latin typeface="+mj-lt"/>
                <a:ea typeface="Calibri" panose="020F0502020204030204" pitchFamily="34" charset="0"/>
                <a:cs typeface="Times New Roman" panose="02020603050405020304" pitchFamily="18" charset="0"/>
              </a:rPr>
              <a:t>có</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thể</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tính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được</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thể</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tích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của</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hình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trụ</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khi</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biết</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diện</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tích</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đáy</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và</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chiều</a:t>
            </a:r>
            <a:r>
              <a:rPr lang="en-US" sz="2000" dirty="0">
                <a:solidFill>
                  <a:srgbClr val="FF0000"/>
                </a:solidFill>
                <a:effectLst/>
                <a:latin typeface="+mj-lt"/>
                <a:ea typeface="Calibri" panose="020F0502020204030204" pitchFamily="34" charset="0"/>
                <a:cs typeface="Times New Roman" panose="02020603050405020304" pitchFamily="18" charset="0"/>
              </a:rPr>
              <a:t> </a:t>
            </a:r>
            <a:r>
              <a:rPr lang="en-US" sz="2000" dirty="0" err="1">
                <a:solidFill>
                  <a:srgbClr val="FF0000"/>
                </a:solidFill>
                <a:effectLst/>
                <a:latin typeface="+mj-lt"/>
                <a:ea typeface="Calibri" panose="020F0502020204030204" pitchFamily="34" charset="0"/>
                <a:cs typeface="Times New Roman" panose="02020603050405020304" pitchFamily="18" charset="0"/>
              </a:rPr>
              <a:t>cao</a:t>
            </a:r>
            <a:r>
              <a:rPr lang="en-US" sz="2000" dirty="0">
                <a:solidFill>
                  <a:srgbClr val="FF0000"/>
                </a:solidFill>
                <a:effectLst/>
                <a:latin typeface="+mj-lt"/>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CC7AB7EA-CD89-A7B3-9E80-0C24D90E30EC}"/>
              </a:ext>
            </a:extLst>
          </p:cNvPr>
          <p:cNvSpPr txBox="1"/>
          <p:nvPr/>
        </p:nvSpPr>
        <p:spPr>
          <a:xfrm>
            <a:off x="412347" y="1786782"/>
            <a:ext cx="1908822" cy="400110"/>
          </a:xfrm>
          <a:prstGeom prst="rect">
            <a:avLst/>
          </a:prstGeom>
          <a:noFill/>
          <a:ln w="25400" cap="flat" cmpd="sng" algn="ctr">
            <a:solidFill>
              <a:srgbClr val="FF0000"/>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
                <a:cs typeface="Arial" panose="020B0604020202020204" pitchFamily="34" charset="0"/>
                <a:sym typeface="Arial"/>
              </a:rPr>
              <a:t>CÔNG</a:t>
            </a:r>
            <a:r>
              <a:rPr kumimoji="0" lang="en-US" sz="2000" b="1" i="0" u="none" strike="noStrike" kern="0" cap="none" spc="0" normalizeH="0" noProof="0" dirty="0">
                <a:ln>
                  <a:noFill/>
                </a:ln>
                <a:solidFill>
                  <a:srgbClr val="FF0000"/>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FF0000"/>
                </a:solidFill>
                <a:effectLst/>
                <a:uLnTx/>
                <a:uFillTx/>
                <a:latin typeface="Arial"/>
                <a:cs typeface="Arial" panose="020B0604020202020204" pitchFamily="34" charset="0"/>
                <a:sym typeface="Arial"/>
              </a:rPr>
              <a:t>THỨC</a:t>
            </a:r>
            <a:endParaRPr kumimoji="0" lang="en-US" sz="2000" b="1" i="0" u="none" strike="noStrike" kern="0" cap="none" spc="0" normalizeH="0" baseline="0" noProof="0" dirty="0">
              <a:ln>
                <a:noFill/>
              </a:ln>
              <a:solidFill>
                <a:srgbClr val="FF0000"/>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6FEF467-E307-BF05-1F30-A793FC302F62}"/>
                  </a:ext>
                </a:extLst>
              </p:cNvPr>
              <p:cNvSpPr txBox="1"/>
              <p:nvPr/>
            </p:nvSpPr>
            <p:spPr>
              <a:xfrm>
                <a:off x="567731" y="2352762"/>
                <a:ext cx="8008537" cy="1026178"/>
              </a:xfrm>
              <a:prstGeom prst="rect">
                <a:avLst/>
              </a:prstGeom>
              <a:noFill/>
            </p:spPr>
            <p:txBody>
              <a:bodyPr wrap="square">
                <a:spAutoFit/>
              </a:bodyPr>
              <a:lstStyle/>
              <a:p>
                <a:pPr>
                  <a:lnSpc>
                    <a:spcPct val="150000"/>
                  </a:lnSpc>
                </a:pP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 </a:t>
                </a:r>
                <a:r>
                  <a:rPr lang="en-US" sz="2000" dirty="0" err="1"/>
                  <a:t>bằng</a:t>
                </a:r>
                <a:r>
                  <a:rPr lang="en-US" sz="2000" dirty="0"/>
                  <a:t> </a:t>
                </a:r>
                <a:r>
                  <a:rPr lang="en-US" sz="2000" dirty="0" err="1"/>
                  <a:t>tích</a:t>
                </a:r>
                <a:r>
                  <a:rPr lang="en-US" sz="2000" dirty="0"/>
                  <a:t> </a:t>
                </a:r>
                <a:r>
                  <a:rPr lang="en-US" sz="2000" dirty="0" err="1"/>
                  <a:t>của</a:t>
                </a:r>
                <a:r>
                  <a:rPr lang="en-US" sz="2000" dirty="0"/>
                  <a:t> </a:t>
                </a:r>
                <a:r>
                  <a:rPr lang="en-US" sz="2000" dirty="0" err="1"/>
                  <a:t>diện</a:t>
                </a:r>
                <a:r>
                  <a:rPr lang="en-US" sz="2000" dirty="0"/>
                  <a:t> </a:t>
                </a:r>
                <a:r>
                  <a:rPr lang="en-US" sz="2000" dirty="0" err="1"/>
                  <a:t>tích</a:t>
                </a:r>
                <a:r>
                  <a:rPr lang="en-US" sz="2000" dirty="0"/>
                  <a:t> </a:t>
                </a:r>
                <a:r>
                  <a:rPr lang="en-US" sz="2000" dirty="0" err="1"/>
                  <a:t>đáy</a:t>
                </a:r>
                <a:r>
                  <a:rPr lang="en-US" sz="2000" dirty="0"/>
                  <a:t> </a:t>
                </a:r>
                <a:r>
                  <a:rPr lang="en-US" sz="2000" dirty="0" err="1"/>
                  <a:t>với</a:t>
                </a:r>
                <a:r>
                  <a:rPr lang="en-US" sz="2000" dirty="0"/>
                  <a:t> </a:t>
                </a:r>
                <a:r>
                  <a:rPr lang="en-US" sz="2000" dirty="0" err="1"/>
                  <a:t>chiều</a:t>
                </a:r>
                <a:r>
                  <a:rPr lang="en-US" sz="2000" dirty="0"/>
                  <a:t> </a:t>
                </a:r>
                <a:r>
                  <a:rPr lang="en-US" sz="2000" dirty="0" err="1"/>
                  <a:t>cao</a:t>
                </a:r>
                <a:r>
                  <a:rPr lang="en-US" sz="2000" dirty="0"/>
                  <a:t>:</a:t>
                </a:r>
              </a:p>
              <a:p>
                <a:pPr>
                  <a:lnSpc>
                    <a:spcPct val="150000"/>
                  </a:lnSpc>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panose="02040503050406030204" pitchFamily="18" charset="0"/>
                        </a:rPr>
                        <m:t>𝑽</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𝑺</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𝒉</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𝝅</m:t>
                      </m:r>
                      <m:sSup>
                        <m:sSupPr>
                          <m:ctrlPr>
                            <a:rPr lang="en-US" sz="2000" b="1" i="1">
                              <a:solidFill>
                                <a:srgbClr val="FF0000"/>
                              </a:solidFill>
                              <a:latin typeface="Cambria Math" panose="02040503050406030204" pitchFamily="18" charset="0"/>
                            </a:rPr>
                          </m:ctrlPr>
                        </m:sSupPr>
                        <m:e>
                          <m:r>
                            <a:rPr lang="en-US" sz="2000" b="1" i="1">
                              <a:solidFill>
                                <a:srgbClr val="FF0000"/>
                              </a:solidFill>
                              <a:latin typeface="Cambria Math" panose="02040503050406030204" pitchFamily="18" charset="0"/>
                            </a:rPr>
                            <m:t>𝒓</m:t>
                          </m:r>
                        </m:e>
                        <m:sup>
                          <m:r>
                            <a:rPr lang="en-US" sz="2000" b="1" i="1">
                              <a:solidFill>
                                <a:srgbClr val="FF0000"/>
                              </a:solidFill>
                              <a:latin typeface="Cambria Math" panose="02040503050406030204" pitchFamily="18" charset="0"/>
                            </a:rPr>
                            <m:t>𝟐</m:t>
                          </m:r>
                        </m:sup>
                      </m:sSup>
                      <m:r>
                        <a:rPr lang="en-US" sz="2000" b="1" i="1">
                          <a:solidFill>
                            <a:srgbClr val="FF0000"/>
                          </a:solidFill>
                          <a:latin typeface="Cambria Math" panose="02040503050406030204" pitchFamily="18" charset="0"/>
                        </a:rPr>
                        <m:t>𝒉</m:t>
                      </m:r>
                    </m:oMath>
                  </m:oMathPara>
                </a14:m>
                <a:endParaRPr lang="en-US" sz="2000" b="1" dirty="0">
                  <a:solidFill>
                    <a:srgbClr val="FF0000"/>
                  </a:solidFill>
                </a:endParaRPr>
              </a:p>
            </p:txBody>
          </p:sp>
        </mc:Choice>
        <mc:Fallback xmlns="">
          <p:sp>
            <p:nvSpPr>
              <p:cNvPr id="12" name="TextBox 11">
                <a:extLst>
                  <a:ext uri="{FF2B5EF4-FFF2-40B4-BE49-F238E27FC236}">
                    <a16:creationId xmlns:a16="http://schemas.microsoft.com/office/drawing/2014/main" id="{06FEF467-E307-BF05-1F30-A793FC302F62}"/>
                  </a:ext>
                </a:extLst>
              </p:cNvPr>
              <p:cNvSpPr txBox="1">
                <a:spLocks noRot="1" noChangeAspect="1" noMove="1" noResize="1" noEditPoints="1" noAdjustHandles="1" noChangeArrowheads="1" noChangeShapeType="1" noTextEdit="1"/>
              </p:cNvSpPr>
              <p:nvPr/>
            </p:nvSpPr>
            <p:spPr>
              <a:xfrm>
                <a:off x="567731" y="2352762"/>
                <a:ext cx="8008537" cy="1026178"/>
              </a:xfrm>
              <a:prstGeom prst="rect">
                <a:avLst/>
              </a:prstGeom>
              <a:blipFill>
                <a:blip r:embed="rId3"/>
                <a:stretch>
                  <a:fillRect l="-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E93187-EDA4-170E-0D39-6CD655B2DD0B}"/>
                  </a:ext>
                </a:extLst>
              </p:cNvPr>
              <p:cNvSpPr txBox="1"/>
              <p:nvPr/>
            </p:nvSpPr>
            <p:spPr>
              <a:xfrm>
                <a:off x="567731" y="3629506"/>
                <a:ext cx="7645286"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t>Trong </a:t>
                </a:r>
                <a:r>
                  <a:rPr lang="en-US" sz="2000" dirty="0" err="1"/>
                  <a:t>đó</a:t>
                </a:r>
                <a:r>
                  <a:rPr lang="en-US" sz="2000" dirty="0"/>
                  <a:t> </a:t>
                </a:r>
                <a14:m>
                  <m:oMath xmlns:m="http://schemas.openxmlformats.org/officeDocument/2006/math">
                    <m:r>
                      <a:rPr lang="en-US" sz="2000" i="1">
                        <a:latin typeface="Cambria Math" panose="02040503050406030204" pitchFamily="18" charset="0"/>
                      </a:rPr>
                      <m:t>𝑉</m:t>
                    </m:r>
                  </m:oMath>
                </a14:m>
                <a:r>
                  <a:rPr lang="en-US" sz="2000" dirty="0"/>
                  <a:t> </a:t>
                </a:r>
                <a:r>
                  <a:rPr lang="en-US" sz="2000" dirty="0" err="1"/>
                  <a:t>là</a:t>
                </a:r>
                <a:r>
                  <a:rPr lang="en-US" sz="2000" dirty="0"/>
                  <a:t> </a:t>
                </a:r>
                <a:r>
                  <a:rPr lang="en-US" sz="2000" dirty="0" err="1"/>
                  <a:t>thể</a:t>
                </a:r>
                <a:r>
                  <a:rPr lang="en-US" sz="2000" dirty="0"/>
                  <a:t> </a:t>
                </a:r>
                <a:r>
                  <a:rPr lang="en-US" sz="2000" dirty="0" err="1"/>
                  <a:t>tích</a:t>
                </a:r>
                <a:r>
                  <a:rPr lang="en-US" sz="2000" dirty="0"/>
                  <a:t>, </a:t>
                </a:r>
                <a14:m>
                  <m:oMath xmlns:m="http://schemas.openxmlformats.org/officeDocument/2006/math">
                    <m:r>
                      <a:rPr lang="en-US" sz="2000" i="1">
                        <a:latin typeface="Cambria Math" panose="02040503050406030204" pitchFamily="18" charset="0"/>
                      </a:rPr>
                      <m:t>𝑆</m:t>
                    </m:r>
                  </m:oMath>
                </a14:m>
                <a:r>
                  <a:rPr lang="en-US" sz="2000" dirty="0"/>
                  <a:t> </a:t>
                </a:r>
                <a:r>
                  <a:rPr lang="en-US" sz="2000" dirty="0" err="1"/>
                  <a:t>là</a:t>
                </a:r>
                <a:r>
                  <a:rPr lang="en-US" sz="2000" dirty="0"/>
                  <a:t> </a:t>
                </a:r>
                <a:r>
                  <a:rPr lang="en-US" sz="2000" dirty="0" err="1"/>
                  <a:t>diện</a:t>
                </a:r>
                <a:r>
                  <a:rPr lang="en-US" sz="2000" dirty="0"/>
                  <a:t> </a:t>
                </a:r>
                <a:r>
                  <a:rPr lang="en-US" sz="2000" dirty="0" err="1"/>
                  <a:t>tích</a:t>
                </a:r>
                <a:r>
                  <a:rPr lang="en-US" sz="2000" dirty="0"/>
                  <a:t> </a:t>
                </a:r>
                <a:r>
                  <a:rPr lang="en-US" sz="2000" dirty="0" err="1"/>
                  <a:t>đáy</a:t>
                </a:r>
                <a:r>
                  <a:rPr lang="en-US" sz="2000" dirty="0"/>
                  <a:t>, </a:t>
                </a:r>
                <a14:m>
                  <m:oMath xmlns:m="http://schemas.openxmlformats.org/officeDocument/2006/math">
                    <m:r>
                      <a:rPr lang="en-US" sz="2000" i="1">
                        <a:latin typeface="Cambria Math" panose="02040503050406030204" pitchFamily="18" charset="0"/>
                      </a:rPr>
                      <m:t>𝑟</m:t>
                    </m:r>
                  </m:oMath>
                </a14:m>
                <a:r>
                  <a:rPr lang="en-US" sz="2000" dirty="0"/>
                  <a:t> </a:t>
                </a:r>
                <a:r>
                  <a:rPr lang="en-US" sz="2000" dirty="0" err="1"/>
                  <a:t>là</a:t>
                </a:r>
                <a:r>
                  <a:rPr lang="en-US" sz="2000" dirty="0"/>
                  <a:t> </a:t>
                </a:r>
                <a:r>
                  <a:rPr lang="en-US" sz="2000" dirty="0" err="1"/>
                  <a:t>bán</a:t>
                </a:r>
                <a:r>
                  <a:rPr lang="en-US" sz="2000" dirty="0"/>
                  <a:t> </a:t>
                </a:r>
                <a:r>
                  <a:rPr lang="en-US" sz="2000" dirty="0" err="1"/>
                  <a:t>kính</a:t>
                </a:r>
                <a:r>
                  <a:rPr lang="en-US" sz="2000" dirty="0"/>
                  <a:t> </a:t>
                </a:r>
                <a:r>
                  <a:rPr lang="en-US" sz="2000" dirty="0" err="1"/>
                  <a:t>đáy</a:t>
                </a:r>
                <a:r>
                  <a:rPr lang="en-US" sz="2000" dirty="0"/>
                  <a:t>,</a:t>
                </a:r>
                <a14:m>
                  <m:oMath xmlns:m="http://schemas.openxmlformats.org/officeDocument/2006/math">
                    <m:r>
                      <a:rPr lang="en-US" sz="2000" i="1">
                        <a:latin typeface="Cambria Math" panose="02040503050406030204" pitchFamily="18" charset="0"/>
                      </a:rPr>
                      <m:t> </m:t>
                    </m:r>
                    <m:r>
                      <a:rPr lang="en-US" sz="2000" i="1">
                        <a:latin typeface="Cambria Math" panose="02040503050406030204" pitchFamily="18" charset="0"/>
                      </a:rPr>
                      <m:t>h</m:t>
                    </m:r>
                  </m:oMath>
                </a14:m>
                <a:r>
                  <a:rPr lang="en-US" sz="2000" dirty="0"/>
                  <a:t> </a:t>
                </a:r>
                <a:r>
                  <a:rPr lang="en-US" sz="2000" dirty="0" err="1"/>
                  <a:t>là</a:t>
                </a:r>
                <a:r>
                  <a:rPr lang="en-US" sz="2000" dirty="0"/>
                  <a:t> </a:t>
                </a:r>
                <a:r>
                  <a:rPr lang="en-US" sz="2000" dirty="0" err="1"/>
                  <a:t>chiều</a:t>
                </a:r>
                <a:r>
                  <a:rPr lang="en-US" sz="2000" dirty="0"/>
                  <a:t> </a:t>
                </a:r>
                <a:r>
                  <a:rPr lang="en-US" sz="2000" dirty="0" err="1"/>
                  <a:t>cao</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a:t>
                </a:r>
              </a:p>
            </p:txBody>
          </p:sp>
        </mc:Choice>
        <mc:Fallback xmlns="">
          <p:sp>
            <p:nvSpPr>
              <p:cNvPr id="14" name="TextBox 13">
                <a:extLst>
                  <a:ext uri="{FF2B5EF4-FFF2-40B4-BE49-F238E27FC236}">
                    <a16:creationId xmlns:a16="http://schemas.microsoft.com/office/drawing/2014/main" id="{DCE93187-EDA4-170E-0D39-6CD655B2DD0B}"/>
                  </a:ext>
                </a:extLst>
              </p:cNvPr>
              <p:cNvSpPr txBox="1">
                <a:spLocks noRot="1" noChangeAspect="1" noMove="1" noResize="1" noEditPoints="1" noAdjustHandles="1" noChangeArrowheads="1" noChangeShapeType="1" noTextEdit="1"/>
              </p:cNvSpPr>
              <p:nvPr/>
            </p:nvSpPr>
            <p:spPr>
              <a:xfrm>
                <a:off x="567731" y="3629506"/>
                <a:ext cx="7645286" cy="958660"/>
              </a:xfrm>
              <a:prstGeom prst="rect">
                <a:avLst/>
              </a:prstGeom>
              <a:blipFill>
                <a:blip r:embed="rId4"/>
                <a:stretch>
                  <a:fillRect l="-718" r="-877" b="-10127"/>
                </a:stretch>
              </a:blipFill>
            </p:spPr>
            <p:txBody>
              <a:bodyPr/>
              <a:lstStyle/>
              <a:p>
                <a:r>
                  <a:rPr lang="en-US">
                    <a:noFill/>
                  </a:rPr>
                  <a:t> </a:t>
                </a:r>
              </a:p>
            </p:txBody>
          </p:sp>
        </mc:Fallback>
      </mc:AlternateContent>
    </p:spTree>
    <p:extLst>
      <p:ext uri="{BB962C8B-B14F-4D97-AF65-F5344CB8AC3E}">
        <p14:creationId xmlns:p14="http://schemas.microsoft.com/office/powerpoint/2010/main" val="217495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36"/>
          <p:cNvSpPr txBox="1">
            <a:spLocks noGrp="1"/>
          </p:cNvSpPr>
          <p:nvPr>
            <p:ph type="subTitle" idx="1"/>
          </p:nvPr>
        </p:nvSpPr>
        <p:spPr>
          <a:xfrm>
            <a:off x="1637062" y="2659315"/>
            <a:ext cx="5869876" cy="1868269"/>
          </a:xfrm>
          <a:prstGeom prst="rect">
            <a:avLst/>
          </a:prstGeom>
        </p:spPr>
        <p:txBody>
          <a:bodyPr spcFirstLastPara="1" wrap="square" lIns="91425" tIns="91425" rIns="91425" bIns="91425" anchor="ctr" anchorCtr="0">
            <a:noAutofit/>
          </a:bodyPr>
          <a:lstStyle/>
          <a:p>
            <a:pPr marL="0" lvl="0" indent="0" defTabSz="457200">
              <a:lnSpc>
                <a:spcPct val="150000"/>
              </a:lnSpc>
              <a:buClrTx/>
              <a:buSzTx/>
            </a:pPr>
            <a:r>
              <a:rPr lang="vi-VN" sz="4100" b="1" dirty="0">
                <a:solidFill>
                  <a:srgbClr val="C00000"/>
                </a:solidFill>
                <a:latin typeface="Arial" panose="020B0604020202020204" pitchFamily="34" charset="0"/>
                <a:cs typeface="Arial"/>
                <a:sym typeface="Arial"/>
              </a:rPr>
              <a:t>Bài </a:t>
            </a:r>
            <a:r>
              <a:rPr lang="en-US" sz="4100" b="1" dirty="0">
                <a:solidFill>
                  <a:srgbClr val="C00000"/>
                </a:solidFill>
                <a:latin typeface="Arial" panose="020B0604020202020204" pitchFamily="34" charset="0"/>
                <a:cs typeface="Arial"/>
                <a:sym typeface="Arial"/>
              </a:rPr>
              <a:t>1</a:t>
            </a:r>
            <a:r>
              <a:rPr lang="vi-VN" sz="4100" b="1" dirty="0">
                <a:solidFill>
                  <a:srgbClr val="C00000"/>
                </a:solidFill>
                <a:latin typeface="Arial" panose="020B0604020202020204" pitchFamily="34" charset="0"/>
                <a:cs typeface="Arial"/>
                <a:sym typeface="Arial"/>
              </a:rPr>
              <a:t>. </a:t>
            </a:r>
            <a:r>
              <a:rPr lang="en-US" sz="4100" b="1" dirty="0" err="1">
                <a:solidFill>
                  <a:srgbClr val="C00000"/>
                </a:solidFill>
                <a:latin typeface="Arial" panose="020B0604020202020204" pitchFamily="34" charset="0"/>
                <a:cs typeface="Arial"/>
                <a:sym typeface="Arial"/>
              </a:rPr>
              <a:t>HÌNH</a:t>
            </a:r>
            <a:r>
              <a:rPr lang="en-US" sz="4100" b="1" dirty="0">
                <a:solidFill>
                  <a:srgbClr val="C00000"/>
                </a:solidFill>
                <a:latin typeface="Arial" panose="020B0604020202020204" pitchFamily="34" charset="0"/>
                <a:cs typeface="Arial"/>
                <a:sym typeface="Arial"/>
              </a:rPr>
              <a:t> </a:t>
            </a:r>
            <a:r>
              <a:rPr lang="en-US" sz="4100" b="1" dirty="0" err="1">
                <a:solidFill>
                  <a:srgbClr val="C00000"/>
                </a:solidFill>
                <a:latin typeface="Arial" panose="020B0604020202020204" pitchFamily="34" charset="0"/>
                <a:cs typeface="Arial"/>
                <a:sym typeface="Arial"/>
              </a:rPr>
              <a:t>TRỤ</a:t>
            </a:r>
            <a:endParaRPr lang="vi-VN" sz="4100" b="1" dirty="0">
              <a:solidFill>
                <a:srgbClr val="C00000"/>
              </a:solidFill>
              <a:latin typeface="Arial" panose="020B0604020202020204" pitchFamily="34" charset="0"/>
              <a:cs typeface="Arial"/>
              <a:sym typeface="Arial"/>
            </a:endParaRPr>
          </a:p>
        </p:txBody>
      </p:sp>
      <p:pic>
        <p:nvPicPr>
          <p:cNvPr id="324" name="Google Shape;324;p36"/>
          <p:cNvPicPr preferRelativeResize="0"/>
          <p:nvPr/>
        </p:nvPicPr>
        <p:blipFill rotWithShape="1">
          <a:blip r:embed="rId3">
            <a:alphaModFix/>
          </a:blip>
          <a:srcRect r="36712"/>
          <a:stretch/>
        </p:blipFill>
        <p:spPr>
          <a:xfrm>
            <a:off x="8512602" y="1753333"/>
            <a:ext cx="652007" cy="1084983"/>
          </a:xfrm>
          <a:prstGeom prst="rect">
            <a:avLst/>
          </a:prstGeom>
          <a:noFill/>
          <a:ln>
            <a:noFill/>
          </a:ln>
        </p:spPr>
      </p:pic>
      <p:pic>
        <p:nvPicPr>
          <p:cNvPr id="326" name="Google Shape;326;p36"/>
          <p:cNvPicPr preferRelativeResize="0"/>
          <p:nvPr/>
        </p:nvPicPr>
        <p:blipFill>
          <a:blip r:embed="rId4">
            <a:alphaModFix/>
          </a:blip>
          <a:stretch>
            <a:fillRect/>
          </a:stretch>
        </p:blipFill>
        <p:spPr>
          <a:xfrm rot="10985647">
            <a:off x="7645740" y="4296960"/>
            <a:ext cx="1285727" cy="812433"/>
          </a:xfrm>
          <a:prstGeom prst="rect">
            <a:avLst/>
          </a:prstGeom>
          <a:noFill/>
          <a:ln>
            <a:noFill/>
          </a:ln>
        </p:spPr>
      </p:pic>
      <p:sp>
        <p:nvSpPr>
          <p:cNvPr id="5" name="Rectangle 4"/>
          <p:cNvSpPr/>
          <p:nvPr/>
        </p:nvSpPr>
        <p:spPr>
          <a:xfrm>
            <a:off x="953218" y="427556"/>
            <a:ext cx="7237563" cy="1868268"/>
          </a:xfrm>
          <a:prstGeom prst="rect">
            <a:avLst/>
          </a:prstGeom>
        </p:spPr>
        <p:txBody>
          <a:bodyPr wrap="square">
            <a:spAutoFit/>
          </a:bodyPr>
          <a:lstStyle/>
          <a:p>
            <a:pPr lvl="0" algn="ctr" defTabSz="457200">
              <a:lnSpc>
                <a:spcPct val="150000"/>
              </a:lnSpc>
              <a:buClrTx/>
            </a:pPr>
            <a:r>
              <a:rPr lang="en-US" sz="4100" b="1" dirty="0" err="1">
                <a:solidFill>
                  <a:srgbClr val="002948"/>
                </a:solidFill>
                <a:latin typeface="Arial" panose="020B0604020202020204" pitchFamily="34" charset="0"/>
              </a:rPr>
              <a:t>CHƯƠNG</a:t>
            </a:r>
            <a:r>
              <a:rPr lang="en-US" sz="4100" b="1" dirty="0">
                <a:solidFill>
                  <a:srgbClr val="002948"/>
                </a:solidFill>
                <a:latin typeface="Arial" panose="020B0604020202020204" pitchFamily="34" charset="0"/>
              </a:rPr>
              <a:t> X: </a:t>
            </a:r>
            <a:r>
              <a:rPr lang="en-US" sz="4100" b="1" dirty="0" err="1">
                <a:solidFill>
                  <a:srgbClr val="002948"/>
                </a:solidFill>
                <a:latin typeface="Arial" panose="020B0604020202020204" pitchFamily="34" charset="0"/>
              </a:rPr>
              <a:t>HÌNH</a:t>
            </a:r>
            <a:r>
              <a:rPr lang="en-US" sz="4100" b="1" dirty="0">
                <a:solidFill>
                  <a:srgbClr val="002948"/>
                </a:solidFill>
                <a:latin typeface="Arial" panose="020B0604020202020204" pitchFamily="34" charset="0"/>
              </a:rPr>
              <a:t> </a:t>
            </a:r>
            <a:r>
              <a:rPr lang="en-US" sz="4100" b="1" dirty="0" err="1">
                <a:solidFill>
                  <a:srgbClr val="002948"/>
                </a:solidFill>
                <a:latin typeface="Arial" panose="020B0604020202020204" pitchFamily="34" charset="0"/>
              </a:rPr>
              <a:t>HỌC</a:t>
            </a:r>
            <a:r>
              <a:rPr lang="en-US" sz="4100" b="1" dirty="0">
                <a:solidFill>
                  <a:srgbClr val="002948"/>
                </a:solidFill>
                <a:latin typeface="Arial" panose="020B0604020202020204" pitchFamily="34" charset="0"/>
              </a:rPr>
              <a:t> </a:t>
            </a:r>
            <a:r>
              <a:rPr lang="en-US" sz="4100" b="1" dirty="0" err="1">
                <a:solidFill>
                  <a:srgbClr val="002948"/>
                </a:solidFill>
                <a:latin typeface="Arial" panose="020B0604020202020204" pitchFamily="34" charset="0"/>
              </a:rPr>
              <a:t>TRỰC</a:t>
            </a:r>
            <a:r>
              <a:rPr lang="en-US" sz="4100" b="1" dirty="0">
                <a:solidFill>
                  <a:srgbClr val="002948"/>
                </a:solidFill>
                <a:latin typeface="Arial" panose="020B0604020202020204" pitchFamily="34" charset="0"/>
              </a:rPr>
              <a:t> QUAN</a:t>
            </a:r>
            <a:endParaRPr lang="vi-VN" sz="4100" b="1" dirty="0">
              <a:solidFill>
                <a:srgbClr val="002948"/>
              </a:solidFill>
              <a:latin typeface="Arial" panose="020B0604020202020204" pitchFamily="34" charset="0"/>
            </a:endParaRPr>
          </a:p>
        </p:txBody>
      </p:sp>
      <p:sp>
        <p:nvSpPr>
          <p:cNvPr id="6" name="Right Triangle 5"/>
          <p:cNvSpPr/>
          <p:nvPr/>
        </p:nvSpPr>
        <p:spPr>
          <a:xfrm>
            <a:off x="548640" y="4652666"/>
            <a:ext cx="356616" cy="349102"/>
          </a:xfrm>
          <a:prstGeom prst="rtTriangle">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Google Shape;357;p38"/>
          <p:cNvSpPr/>
          <p:nvPr/>
        </p:nvSpPr>
        <p:spPr>
          <a:xfrm rot="-5400000">
            <a:off x="8566806" y="331106"/>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7" name="Rectangle 6"/>
          <p:cNvSpPr/>
          <p:nvPr/>
        </p:nvSpPr>
        <p:spPr>
          <a:xfrm>
            <a:off x="548640" y="1224213"/>
            <a:ext cx="368205" cy="361507"/>
          </a:xfrm>
          <a:prstGeom prst="rect">
            <a:avLst/>
          </a:prstGeom>
          <a:solidFill>
            <a:srgbClr val="F3ECE4"/>
          </a:solidFill>
          <a:ln>
            <a:solidFill>
              <a:srgbClr val="F3ECE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2">
                                            <p:bg/>
                                          </p:spTgt>
                                        </p:tgtEl>
                                        <p:attrNameLst>
                                          <p:attrName>style.visibility</p:attrName>
                                        </p:attrNameLst>
                                      </p:cBhvr>
                                      <p:to>
                                        <p:strVal val="visible"/>
                                      </p:to>
                                    </p:set>
                                    <p:animEffect transition="in" filter="wipe(up)">
                                      <p:cBhvr>
                                        <p:cTn id="11" dur="500"/>
                                        <p:tgtEl>
                                          <p:spTgt spid="322">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22">
                                            <p:txEl>
                                              <p:pRg st="0" end="0"/>
                                            </p:txEl>
                                          </p:spTgt>
                                        </p:tgtEl>
                                        <p:attrNameLst>
                                          <p:attrName>style.visibility</p:attrName>
                                        </p:attrNameLst>
                                      </p:cBhvr>
                                      <p:to>
                                        <p:strVal val="visible"/>
                                      </p:to>
                                    </p:set>
                                    <p:animEffect transition="in" filter="wipe(up)">
                                      <p:cBhvr>
                                        <p:cTn id="14" dur="500"/>
                                        <p:tgtEl>
                                          <p:spTgt spid="3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uiExpand="1" build="p"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9F06A0C0-1080-0A89-1C9A-D1CC31FB66C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CBC52A2-6AA8-C666-6147-8ABF179A7450}"/>
              </a:ext>
            </a:extLst>
          </p:cNvPr>
          <p:cNvSpPr txBox="1"/>
          <p:nvPr/>
        </p:nvSpPr>
        <p:spPr>
          <a:xfrm>
            <a:off x="298676" y="273599"/>
            <a:ext cx="1245995" cy="473912"/>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Ví</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dụ</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lang="en-US" sz="2000" b="1" dirty="0">
                <a:solidFill>
                  <a:srgbClr val="FFFFFF"/>
                </a:solidFill>
                <a:highlight>
                  <a:srgbClr val="CE4D8E"/>
                </a:highlight>
                <a:ea typeface="+mn-ea"/>
              </a:rPr>
              <a:t>3</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a:t>
            </a:r>
            <a:endParaRPr lang="vi-VN" sz="2000" kern="1200" dirty="0">
              <a:solidFill>
                <a:sysClr val="windowText" lastClr="000000"/>
              </a:solidFill>
              <a:latin typeface="Arial" panose="020B0604020202020204" pitchFamily="34" charset="0"/>
              <a:ea typeface="+mn-ea"/>
              <a:cs typeface="Arial" panose="020B0604020202020204" pitchFamily="34" charset="0"/>
            </a:endParaRPr>
          </a:p>
        </p:txBody>
      </p:sp>
      <p:sp>
        <p:nvSpPr>
          <p:cNvPr id="13" name="Flowchart: Terminator 12">
            <a:extLst>
              <a:ext uri="{FF2B5EF4-FFF2-40B4-BE49-F238E27FC236}">
                <a16:creationId xmlns:a16="http://schemas.microsoft.com/office/drawing/2014/main" id="{52EDAE43-B0FC-9D50-44C6-76D85A02DC92}"/>
              </a:ext>
            </a:extLst>
          </p:cNvPr>
          <p:cNvSpPr/>
          <p:nvPr/>
        </p:nvSpPr>
        <p:spPr>
          <a:xfrm>
            <a:off x="375588" y="2334794"/>
            <a:ext cx="1092169" cy="47391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dirty="0" err="1"/>
              <a:t>Giải</a:t>
            </a:r>
            <a:r>
              <a:rPr lang="en-US" sz="2000" b="1" i="1" dirty="0"/>
              <a:t>:</a:t>
            </a:r>
          </a:p>
        </p:txBody>
      </p:sp>
      <p:pic>
        <p:nvPicPr>
          <p:cNvPr id="16" name="Google Shape;538;p49">
            <a:extLst>
              <a:ext uri="{FF2B5EF4-FFF2-40B4-BE49-F238E27FC236}">
                <a16:creationId xmlns:a16="http://schemas.microsoft.com/office/drawing/2014/main" id="{B7C51565-7C27-83A0-6DDB-41CE80D10D33}"/>
              </a:ext>
            </a:extLst>
          </p:cNvPr>
          <p:cNvPicPr preferRelativeResize="0"/>
          <p:nvPr/>
        </p:nvPicPr>
        <p:blipFill>
          <a:blip r:embed="rId3">
            <a:alphaModFix/>
          </a:blip>
          <a:stretch>
            <a:fillRect/>
          </a:stretch>
        </p:blipFill>
        <p:spPr>
          <a:xfrm rot="1297260">
            <a:off x="8001916" y="4582096"/>
            <a:ext cx="1259980" cy="598698"/>
          </a:xfrm>
          <a:prstGeom prst="rect">
            <a:avLst/>
          </a:prstGeom>
          <a:noFill/>
          <a:ln>
            <a:noFill/>
          </a:ln>
        </p:spPr>
      </p:pic>
      <p:sp>
        <p:nvSpPr>
          <p:cNvPr id="4" name="TextBox 3">
            <a:extLst>
              <a:ext uri="{FF2B5EF4-FFF2-40B4-BE49-F238E27FC236}">
                <a16:creationId xmlns:a16="http://schemas.microsoft.com/office/drawing/2014/main" id="{433950B8-F54B-D533-4034-4CDE351F92E4}"/>
              </a:ext>
            </a:extLst>
          </p:cNvPr>
          <p:cNvSpPr txBox="1"/>
          <p:nvPr/>
        </p:nvSpPr>
        <p:spPr>
          <a:xfrm>
            <a:off x="298676" y="747511"/>
            <a:ext cx="7959299" cy="1420325"/>
          </a:xfrm>
          <a:prstGeom prst="rect">
            <a:avLst/>
          </a:prstGeom>
          <a:noFill/>
        </p:spPr>
        <p:txBody>
          <a:bodyPr wrap="square">
            <a:spAutoFit/>
          </a:bodyPr>
          <a:lstStyle/>
          <a:p>
            <a:pPr algn="just">
              <a:lnSpc>
                <a:spcPct val="150000"/>
              </a:lnSpc>
            </a:pPr>
            <a:r>
              <a:rPr lang="en-US" sz="2000" dirty="0" err="1"/>
              <a:t>Một</a:t>
            </a:r>
            <a:r>
              <a:rPr lang="en-US" sz="2000" dirty="0"/>
              <a:t> </a:t>
            </a:r>
            <a:r>
              <a:rPr lang="en-US" sz="2000" dirty="0" err="1"/>
              <a:t>khối</a:t>
            </a:r>
            <a:r>
              <a:rPr lang="en-US" sz="2000" dirty="0"/>
              <a:t> </a:t>
            </a:r>
            <a:r>
              <a:rPr lang="en-US" sz="2000" dirty="0" err="1"/>
              <a:t>gỗ</a:t>
            </a:r>
            <a:r>
              <a:rPr lang="en-US" sz="2000" dirty="0"/>
              <a:t> </a:t>
            </a:r>
            <a:r>
              <a:rPr lang="en-US" sz="2000" dirty="0" err="1"/>
              <a:t>có</a:t>
            </a:r>
            <a:r>
              <a:rPr lang="en-US" sz="2000" dirty="0"/>
              <a:t> </a:t>
            </a:r>
            <a:r>
              <a:rPr lang="en-US" sz="2000" dirty="0" err="1"/>
              <a:t>dạng</a:t>
            </a:r>
            <a:r>
              <a:rPr lang="en-US" sz="2000" dirty="0"/>
              <a:t> </a:t>
            </a:r>
            <a:r>
              <a:rPr lang="en-US" sz="2000" dirty="0" err="1"/>
              <a:t>hình</a:t>
            </a:r>
            <a:r>
              <a:rPr lang="en-US" sz="2000" dirty="0"/>
              <a:t> </a:t>
            </a:r>
            <a:r>
              <a:rPr lang="en-US" sz="2000" dirty="0" err="1"/>
              <a:t>trụ</a:t>
            </a:r>
            <a:r>
              <a:rPr lang="en-US" sz="2000" dirty="0"/>
              <a:t> </a:t>
            </a:r>
            <a:r>
              <a:rPr lang="en-US" sz="2000" dirty="0" err="1"/>
              <a:t>với</a:t>
            </a:r>
            <a:r>
              <a:rPr lang="en-US" sz="2000" dirty="0"/>
              <a:t> </a:t>
            </a:r>
            <a:r>
              <a:rPr lang="en-US" sz="2000" dirty="0" err="1"/>
              <a:t>bán</a:t>
            </a:r>
            <a:r>
              <a:rPr lang="en-US" sz="2000" dirty="0"/>
              <a:t> </a:t>
            </a:r>
            <a:r>
              <a:rPr lang="en-US" sz="2000" dirty="0" err="1"/>
              <a:t>kính</a:t>
            </a:r>
            <a:r>
              <a:rPr lang="en-US" sz="2000" dirty="0"/>
              <a:t> </a:t>
            </a:r>
            <a:r>
              <a:rPr lang="en-US" sz="2000" dirty="0" err="1"/>
              <a:t>đáy</a:t>
            </a:r>
            <a:r>
              <a:rPr lang="en-US" sz="2000" dirty="0"/>
              <a:t> </a:t>
            </a:r>
            <a:r>
              <a:rPr lang="en-US" sz="2000" dirty="0" err="1"/>
              <a:t>khoảng</a:t>
            </a:r>
            <a:r>
              <a:rPr lang="en-US" sz="2000" dirty="0"/>
              <a:t> 13 cm </a:t>
            </a:r>
            <a:r>
              <a:rPr lang="en-US" sz="2000" dirty="0" err="1"/>
              <a:t>và</a:t>
            </a:r>
            <a:r>
              <a:rPr lang="en-US" sz="2000" dirty="0"/>
              <a:t> </a:t>
            </a:r>
            <a:r>
              <a:rPr lang="en-US" sz="2000" dirty="0" err="1"/>
              <a:t>chiều</a:t>
            </a:r>
            <a:r>
              <a:rPr lang="en-US" sz="2000" dirty="0"/>
              <a:t> </a:t>
            </a:r>
            <a:r>
              <a:rPr lang="en-US" sz="2000" dirty="0" err="1"/>
              <a:t>cao</a:t>
            </a:r>
            <a:r>
              <a:rPr lang="en-US" sz="2000" dirty="0"/>
              <a:t> </a:t>
            </a:r>
            <a:r>
              <a:rPr lang="en-US" sz="2000" dirty="0" err="1"/>
              <a:t>khoảng</a:t>
            </a:r>
            <a:r>
              <a:rPr lang="en-US" sz="2000" dirty="0"/>
              <a:t> 43 cm (</a:t>
            </a:r>
            <a:r>
              <a:rPr lang="en-US" sz="2000" dirty="0" err="1"/>
              <a:t>Hình</a:t>
            </a:r>
            <a:r>
              <a:rPr lang="en-US" sz="2000" dirty="0"/>
              <a:t> 9). </a:t>
            </a:r>
            <a:r>
              <a:rPr lang="en-US" sz="2000" dirty="0" err="1"/>
              <a:t>Hỏi</a:t>
            </a:r>
            <a:r>
              <a:rPr lang="en-US" sz="2000" dirty="0"/>
              <a:t> </a:t>
            </a: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khối</a:t>
            </a:r>
            <a:r>
              <a:rPr lang="en-US" sz="2000" dirty="0"/>
              <a:t> </a:t>
            </a:r>
            <a:r>
              <a:rPr lang="en-US" sz="2000" dirty="0" err="1"/>
              <a:t>gỗ</a:t>
            </a:r>
            <a:r>
              <a:rPr lang="en-US" sz="2000" dirty="0"/>
              <a:t> </a:t>
            </a:r>
            <a:r>
              <a:rPr lang="en-US" sz="2000" dirty="0" err="1"/>
              <a:t>đó</a:t>
            </a:r>
            <a:r>
              <a:rPr lang="en-US" sz="2000" dirty="0"/>
              <a:t> </a:t>
            </a:r>
            <a:r>
              <a:rPr lang="en-US" sz="2000" dirty="0" err="1"/>
              <a:t>là</a:t>
            </a:r>
            <a:r>
              <a:rPr lang="en-US" sz="2000" dirty="0"/>
              <a:t> bao </a:t>
            </a:r>
            <a:r>
              <a:rPr lang="en-US" sz="2000" dirty="0" err="1"/>
              <a:t>nhiêu</a:t>
            </a:r>
            <a:r>
              <a:rPr lang="en-US" sz="2000" dirty="0"/>
              <a:t> </a:t>
            </a:r>
            <a:r>
              <a:rPr lang="en-US" sz="2000" dirty="0" err="1"/>
              <a:t>centimet</a:t>
            </a:r>
            <a:r>
              <a:rPr lang="en-US" sz="2000" dirty="0"/>
              <a:t> </a:t>
            </a:r>
            <a:r>
              <a:rPr lang="en-US" sz="2000" dirty="0" err="1"/>
              <a:t>khối</a:t>
            </a:r>
            <a:r>
              <a:rPr lang="en-US" sz="2000" dirty="0"/>
              <a:t>? (</a:t>
            </a:r>
            <a:r>
              <a:rPr lang="en-US" sz="2000" dirty="0" err="1"/>
              <a:t>làm</a:t>
            </a:r>
            <a:r>
              <a:rPr lang="en-US" sz="2000" dirty="0"/>
              <a:t> </a:t>
            </a:r>
            <a:r>
              <a:rPr lang="en-US" sz="2000" dirty="0" err="1"/>
              <a:t>tròn</a:t>
            </a:r>
            <a:r>
              <a:rPr lang="en-US" sz="2000" dirty="0"/>
              <a:t> </a:t>
            </a:r>
            <a:r>
              <a:rPr lang="en-US" sz="2000" dirty="0" err="1"/>
              <a:t>kết</a:t>
            </a:r>
            <a:r>
              <a:rPr lang="en-US" sz="2000" dirty="0"/>
              <a:t> </a:t>
            </a:r>
            <a:r>
              <a:rPr lang="en-US" sz="2000" dirty="0" err="1"/>
              <a:t>quả</a:t>
            </a:r>
            <a:r>
              <a:rPr lang="en-US" sz="2000" dirty="0"/>
              <a:t> </a:t>
            </a:r>
            <a:r>
              <a:rPr lang="en-US" sz="2000" dirty="0" err="1"/>
              <a:t>đến</a:t>
            </a:r>
            <a:r>
              <a:rPr lang="en-US" sz="2000" dirty="0"/>
              <a:t> hang </a:t>
            </a:r>
            <a:r>
              <a:rPr lang="en-US" sz="2000" dirty="0" err="1"/>
              <a:t>phần</a:t>
            </a:r>
            <a:r>
              <a:rPr lang="en-US" sz="2000" dirty="0"/>
              <a:t> </a:t>
            </a:r>
            <a:r>
              <a:rPr lang="en-US" sz="2000" dirty="0" err="1"/>
              <a:t>mời</a:t>
            </a:r>
            <a:r>
              <a:rPr lang="en-US" sz="2000" dirty="0"/>
              <a:t>).</a:t>
            </a:r>
          </a:p>
        </p:txBody>
      </p:sp>
      <p:sp>
        <p:nvSpPr>
          <p:cNvPr id="6" name="TextBox 5">
            <a:extLst>
              <a:ext uri="{FF2B5EF4-FFF2-40B4-BE49-F238E27FC236}">
                <a16:creationId xmlns:a16="http://schemas.microsoft.com/office/drawing/2014/main" id="{5ABA4F79-6E40-6286-3B67-2C36C043A96B}"/>
              </a:ext>
            </a:extLst>
          </p:cNvPr>
          <p:cNvSpPr txBox="1"/>
          <p:nvPr/>
        </p:nvSpPr>
        <p:spPr>
          <a:xfrm>
            <a:off x="375588" y="2977121"/>
            <a:ext cx="4467717" cy="496996"/>
          </a:xfrm>
          <a:prstGeom prst="rect">
            <a:avLst/>
          </a:prstGeom>
          <a:noFill/>
        </p:spPr>
        <p:txBody>
          <a:bodyPr wrap="square">
            <a:spAutoFit/>
          </a:bodyPr>
          <a:lstStyle/>
          <a:p>
            <a:pPr algn="ctr">
              <a:lnSpc>
                <a:spcPct val="150000"/>
              </a:lnSpc>
            </a:pP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khối</a:t>
            </a:r>
            <a:r>
              <a:rPr lang="en-US" sz="2000" dirty="0"/>
              <a:t> </a:t>
            </a:r>
            <a:r>
              <a:rPr lang="en-US" sz="2000" dirty="0" err="1"/>
              <a:t>gỗ</a:t>
            </a:r>
            <a:r>
              <a:rPr lang="en-US" sz="2000" dirty="0"/>
              <a:t> </a:t>
            </a:r>
            <a:r>
              <a:rPr lang="en-US" sz="2000" dirty="0" err="1"/>
              <a:t>đó</a:t>
            </a:r>
            <a:r>
              <a:rPr lang="en-US" sz="2000" dirty="0"/>
              <a:t> </a:t>
            </a:r>
            <a:r>
              <a:rPr lang="en-US" sz="2000" dirty="0" err="1"/>
              <a:t>là</a:t>
            </a:r>
            <a:r>
              <a:rPr lang="en-US" sz="2000" dirty="0"/>
              <a:t>:</a:t>
            </a:r>
          </a:p>
        </p:txBody>
      </p:sp>
      <p:pic>
        <p:nvPicPr>
          <p:cNvPr id="3" name="Picture 2">
            <a:extLst>
              <a:ext uri="{FF2B5EF4-FFF2-40B4-BE49-F238E27FC236}">
                <a16:creationId xmlns:a16="http://schemas.microsoft.com/office/drawing/2014/main" id="{0BC83717-469E-5A26-EE5C-E4BEEEAA14AB}"/>
              </a:ext>
            </a:extLst>
          </p:cNvPr>
          <p:cNvPicPr>
            <a:picLocks noChangeAspect="1"/>
          </p:cNvPicPr>
          <p:nvPr/>
        </p:nvPicPr>
        <p:blipFill>
          <a:blip r:embed="rId4">
            <a:clrChange>
              <a:clrFrom>
                <a:srgbClr val="FFFFFF"/>
              </a:clrFrom>
              <a:clrTo>
                <a:srgbClr val="FFFFFF">
                  <a:alpha val="0"/>
                </a:srgbClr>
              </a:clrTo>
            </a:clrChange>
          </a:blip>
          <a:srcRect l="60892" t="26813" r="5706"/>
          <a:stretch/>
        </p:blipFill>
        <p:spPr>
          <a:xfrm>
            <a:off x="4922289" y="2285905"/>
            <a:ext cx="3709617" cy="2542233"/>
          </a:xfrm>
          <a:prstGeom prst="rect">
            <a:avLst/>
          </a:prstGeom>
        </p:spPr>
      </p:pic>
      <p:pic>
        <p:nvPicPr>
          <p:cNvPr id="15" name="Picture 14">
            <a:extLst>
              <a:ext uri="{FF2B5EF4-FFF2-40B4-BE49-F238E27FC236}">
                <a16:creationId xmlns:a16="http://schemas.microsoft.com/office/drawing/2014/main" id="{EB4621EB-1DE2-1934-E2EE-E139D672A5F6}"/>
              </a:ext>
            </a:extLst>
          </p:cNvPr>
          <p:cNvPicPr>
            <a:picLocks noChangeAspect="1"/>
          </p:cNvPicPr>
          <p:nvPr/>
        </p:nvPicPr>
        <p:blipFill>
          <a:blip r:embed="rId4">
            <a:clrChange>
              <a:clrFrom>
                <a:srgbClr val="FFFFFF"/>
              </a:clrFrom>
              <a:clrTo>
                <a:srgbClr val="FFFFFF">
                  <a:alpha val="0"/>
                </a:srgbClr>
              </a:clrTo>
            </a:clrChange>
          </a:blip>
          <a:srcRect l="11805" t="79762" r="42884" b="6081"/>
          <a:stretch/>
        </p:blipFill>
        <p:spPr>
          <a:xfrm>
            <a:off x="298676" y="3617991"/>
            <a:ext cx="4623613" cy="451841"/>
          </a:xfrm>
          <a:prstGeom prst="rect">
            <a:avLst/>
          </a:prstGeom>
        </p:spPr>
      </p:pic>
    </p:spTree>
    <p:extLst>
      <p:ext uri="{BB962C8B-B14F-4D97-AF65-F5344CB8AC3E}">
        <p14:creationId xmlns:p14="http://schemas.microsoft.com/office/powerpoint/2010/main" val="5866029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4"/>
          <p:cNvSpPr txBox="1">
            <a:spLocks noGrp="1"/>
          </p:cNvSpPr>
          <p:nvPr>
            <p:ph type="title"/>
          </p:nvPr>
        </p:nvSpPr>
        <p:spPr>
          <a:xfrm>
            <a:off x="1873943" y="109802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LUYỆN TẬP</a:t>
            </a:r>
            <a:endParaRPr sz="7000" b="1">
              <a:solidFill>
                <a:srgbClr val="00487E"/>
              </a:solidFill>
              <a:latin typeface="+mj-lt"/>
            </a:endParaRPr>
          </a:p>
        </p:txBody>
      </p:sp>
      <p:grpSp>
        <p:nvGrpSpPr>
          <p:cNvPr id="451" name="Google Shape;451;p44"/>
          <p:cNvGrpSpPr/>
          <p:nvPr/>
        </p:nvGrpSpPr>
        <p:grpSpPr>
          <a:xfrm>
            <a:off x="6879801" y="2566001"/>
            <a:ext cx="1948476" cy="2303900"/>
            <a:chOff x="6879801" y="2566001"/>
            <a:chExt cx="1948476" cy="2303900"/>
          </a:xfrm>
        </p:grpSpPr>
        <p:pic>
          <p:nvPicPr>
            <p:cNvPr id="452" name="Google Shape;452;p44"/>
            <p:cNvPicPr preferRelativeResize="0"/>
            <p:nvPr/>
          </p:nvPicPr>
          <p:blipFill>
            <a:blip r:embed="rId3">
              <a:alphaModFix/>
            </a:blip>
            <a:stretch>
              <a:fillRect/>
            </a:stretch>
          </p:blipFill>
          <p:spPr>
            <a:xfrm>
              <a:off x="6879801" y="3519152"/>
              <a:ext cx="1400224" cy="1350749"/>
            </a:xfrm>
            <a:prstGeom prst="rect">
              <a:avLst/>
            </a:prstGeom>
            <a:noFill/>
            <a:ln>
              <a:noFill/>
            </a:ln>
          </p:spPr>
        </p:pic>
        <p:pic>
          <p:nvPicPr>
            <p:cNvPr id="453" name="Google Shape;453;p44"/>
            <p:cNvPicPr preferRelativeResize="0"/>
            <p:nvPr/>
          </p:nvPicPr>
          <p:blipFill>
            <a:blip r:embed="rId4">
              <a:alphaModFix/>
            </a:blip>
            <a:stretch>
              <a:fillRect/>
            </a:stretch>
          </p:blipFill>
          <p:spPr>
            <a:xfrm>
              <a:off x="7562926" y="2566001"/>
              <a:ext cx="1265351" cy="1220624"/>
            </a:xfrm>
            <a:prstGeom prst="rect">
              <a:avLst/>
            </a:prstGeom>
            <a:noFill/>
            <a:ln>
              <a:noFill/>
            </a:ln>
          </p:spPr>
        </p:pic>
      </p:grpSp>
      <p:grpSp>
        <p:nvGrpSpPr>
          <p:cNvPr id="454" name="Google Shape;454;p44"/>
          <p:cNvGrpSpPr/>
          <p:nvPr/>
        </p:nvGrpSpPr>
        <p:grpSpPr>
          <a:xfrm>
            <a:off x="227835" y="-132869"/>
            <a:ext cx="2594229" cy="2456076"/>
            <a:chOff x="232399" y="-109351"/>
            <a:chExt cx="2594229" cy="2456076"/>
          </a:xfrm>
        </p:grpSpPr>
        <p:pic>
          <p:nvPicPr>
            <p:cNvPr id="455" name="Google Shape;455;p44"/>
            <p:cNvPicPr preferRelativeResize="0"/>
            <p:nvPr/>
          </p:nvPicPr>
          <p:blipFill>
            <a:blip r:embed="rId5">
              <a:alphaModFix/>
            </a:blip>
            <a:stretch>
              <a:fillRect/>
            </a:stretch>
          </p:blipFill>
          <p:spPr>
            <a:xfrm>
              <a:off x="232399" y="1126082"/>
              <a:ext cx="1265351" cy="1220642"/>
            </a:xfrm>
            <a:prstGeom prst="rect">
              <a:avLst/>
            </a:prstGeom>
            <a:noFill/>
            <a:ln>
              <a:noFill/>
            </a:ln>
          </p:spPr>
        </p:pic>
        <p:pic>
          <p:nvPicPr>
            <p:cNvPr id="456" name="Google Shape;456;p44"/>
            <p:cNvPicPr preferRelativeResize="0"/>
            <p:nvPr/>
          </p:nvPicPr>
          <p:blipFill>
            <a:blip r:embed="rId6">
              <a:alphaModFix/>
            </a:blip>
            <a:stretch>
              <a:fillRect/>
            </a:stretch>
          </p:blipFill>
          <p:spPr>
            <a:xfrm rot="1668365">
              <a:off x="938976" y="247597"/>
              <a:ext cx="1766851" cy="955277"/>
            </a:xfrm>
            <a:prstGeom prst="rect">
              <a:avLst/>
            </a:prstGeom>
            <a:noFill/>
            <a:ln>
              <a:noFill/>
            </a:ln>
          </p:spPr>
        </p:pic>
      </p:grpSp>
      <p:sp>
        <p:nvSpPr>
          <p:cNvPr id="457" name="Google Shape;457;p44"/>
          <p:cNvSpPr/>
          <p:nvPr/>
        </p:nvSpPr>
        <p:spPr>
          <a:xfrm rot="1852124">
            <a:off x="8158974" y="2320387"/>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a:off x="1768550" y="140927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59" name="Google Shape;459;p44"/>
          <p:cNvSpPr/>
          <p:nvPr/>
        </p:nvSpPr>
        <p:spPr>
          <a:xfrm>
            <a:off x="6436925" y="4675681"/>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0" name="Google Shape;460;p44"/>
          <p:cNvSpPr/>
          <p:nvPr/>
        </p:nvSpPr>
        <p:spPr>
          <a:xfrm>
            <a:off x="8541900" y="434005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1" name="Google Shape;461;p44"/>
          <p:cNvSpPr/>
          <p:nvPr/>
        </p:nvSpPr>
        <p:spPr>
          <a:xfrm>
            <a:off x="806750" y="2212229"/>
            <a:ext cx="718200" cy="3009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2" name="Google Shape;462;p44"/>
          <p:cNvSpPr/>
          <p:nvPr/>
        </p:nvSpPr>
        <p:spPr>
          <a:xfrm>
            <a:off x="350725" y="450538"/>
            <a:ext cx="177900" cy="17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circle(in)">
                                      <p:cBhvr>
                                        <p:cTn id="7"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102036" y="4556501"/>
            <a:ext cx="9348072" cy="587000"/>
          </a:xfrm>
          <a:prstGeom prst="rect">
            <a:avLst/>
          </a:prstGeom>
          <a:solidFill>
            <a:srgbClr val="FFD68B">
              <a:alpha val="52157"/>
            </a:srgbClr>
          </a:solid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04" y="3453199"/>
            <a:ext cx="901713" cy="1510195"/>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199A7843-1B17-8A35-FCA5-677FB458A3FE}"/>
                  </a:ext>
                </a:extLst>
              </p:cNvPr>
              <p:cNvSpPr/>
              <p:nvPr/>
            </p:nvSpPr>
            <p:spPr>
              <a:xfrm>
                <a:off x="4831772" y="3265495"/>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a:t>
                </a:r>
                <a14:m>
                  <m:oMath xmlns:m="http://schemas.openxmlformats.org/officeDocument/2006/math">
                    <m:r>
                      <a:rPr lang="fr-FR" sz="2000" i="1">
                        <a:solidFill>
                          <a:schemeClr val="tx1"/>
                        </a:solidFill>
                        <a:latin typeface="Cambria Math" panose="02040503050406030204" pitchFamily="18" charset="0"/>
                      </a:rPr>
                      <m:t> 20</m:t>
                    </m:r>
                    <m:r>
                      <a:rPr lang="fr-FR" sz="2000" i="1">
                        <a:solidFill>
                          <a:schemeClr val="tx1"/>
                        </a:solidFill>
                        <a:latin typeface="Cambria Math" panose="02040503050406030204" pitchFamily="18" charset="0"/>
                      </a:rPr>
                      <m:t>𝜋</m:t>
                    </m:r>
                  </m:oMath>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199A7843-1B17-8A35-FCA5-677FB458A3FE}"/>
                  </a:ext>
                </a:extLst>
              </p:cNvPr>
              <p:cNvSpPr>
                <a:spLocks noRot="1" noChangeAspect="1" noMove="1" noResize="1" noEditPoints="1" noAdjustHandles="1" noChangeArrowheads="1" noChangeShapeType="1" noTextEdit="1"/>
              </p:cNvSpPr>
              <p:nvPr/>
            </p:nvSpPr>
            <p:spPr>
              <a:xfrm>
                <a:off x="4831772" y="3265495"/>
                <a:ext cx="3401292" cy="997527"/>
              </a:xfrm>
              <a:prstGeom prst="roundRect">
                <a:avLst/>
              </a:prstGeom>
              <a:blipFill>
                <a:blip r:embed="rId4"/>
                <a:stretch>
                  <a:fillRect l="-5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B80DDEEE-96FC-2546-0D03-2EF1D81F34E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fr-FR" sz="2000" dirty="0">
                    <a:solidFill>
                      <a:schemeClr val="tx1"/>
                    </a:solidFill>
                    <a:latin typeface="Arial" panose="020B0604020202020204" pitchFamily="34" charset="0"/>
                    <a:cs typeface="Arial" panose="020B0604020202020204" pitchFamily="34" charset="0"/>
                  </a:rPr>
                  <a:t>B. </a:t>
                </a:r>
                <a14:m>
                  <m:oMath xmlns:m="http://schemas.openxmlformats.org/officeDocument/2006/math">
                    <m:r>
                      <a:rPr lang="fr-FR" sz="2000" i="1">
                        <a:solidFill>
                          <a:schemeClr val="tx1"/>
                        </a:solidFill>
                        <a:latin typeface="Cambria Math" panose="02040503050406030204" pitchFamily="18" charset="0"/>
                      </a:rPr>
                      <m:t>12</m:t>
                    </m:r>
                    <m:r>
                      <a:rPr lang="fr-FR" sz="2000" i="1">
                        <a:solidFill>
                          <a:schemeClr val="tx1"/>
                        </a:solidFill>
                        <a:latin typeface="Cambria Math" panose="02040503050406030204" pitchFamily="18" charset="0"/>
                      </a:rPr>
                      <m:t>𝜋</m:t>
                    </m:r>
                  </m:oMath>
                </a14:m>
                <a:r>
                  <a:rPr lang="fr-FR" sz="2000" dirty="0">
                    <a:solidFill>
                      <a:schemeClr val="tx1"/>
                    </a:solidFill>
                    <a:latin typeface="Arial" panose="020B0604020202020204" pitchFamily="34" charset="0"/>
                    <a:cs typeface="Arial" panose="020B0604020202020204" pitchFamily="34" charset="0"/>
                  </a:rPr>
                  <a:t> </a:t>
                </a:r>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B80DDEEE-96FC-2546-0D03-2EF1D81F34E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5"/>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CAD496D9-7DF4-A608-78E7-927F33D2029B}"/>
                  </a:ext>
                </a:extLst>
              </p:cNvPr>
              <p:cNvSpPr/>
              <p:nvPr/>
            </p:nvSpPr>
            <p:spPr>
              <a:xfrm>
                <a:off x="4831773" y="205210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fr-FR" sz="2000" dirty="0">
                    <a:solidFill>
                      <a:schemeClr val="tx1"/>
                    </a:solidFill>
                    <a:latin typeface="Arial" panose="020B0604020202020204" pitchFamily="34" charset="0"/>
                    <a:cs typeface="Arial" panose="020B0604020202020204" pitchFamily="34" charset="0"/>
                  </a:rPr>
                  <a:t>C.</a:t>
                </a:r>
                <a14:m>
                  <m:oMath xmlns:m="http://schemas.openxmlformats.org/officeDocument/2006/math">
                    <m:r>
                      <a:rPr lang="fr-FR" sz="2000" i="1">
                        <a:solidFill>
                          <a:schemeClr val="tx1"/>
                        </a:solidFill>
                        <a:latin typeface="Cambria Math" panose="02040503050406030204" pitchFamily="18" charset="0"/>
                      </a:rPr>
                      <m:t> 6</m:t>
                    </m:r>
                    <m:r>
                      <a:rPr lang="fr-FR" sz="2000" i="1">
                        <a:solidFill>
                          <a:schemeClr val="tx1"/>
                        </a:solidFill>
                        <a:latin typeface="Cambria Math" panose="02040503050406030204" pitchFamily="18" charset="0"/>
                      </a:rPr>
                      <m:t>𝜋</m:t>
                    </m:r>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8" name="Đáp án sai 2">
                <a:extLst>
                  <a:ext uri="{FF2B5EF4-FFF2-40B4-BE49-F238E27FC236}">
                    <a16:creationId xmlns:a16="http://schemas.microsoft.com/office/drawing/2014/main" id="{CAD496D9-7DF4-A608-78E7-927F33D2029B}"/>
                  </a:ext>
                </a:extLst>
              </p:cNvPr>
              <p:cNvSpPr>
                <a:spLocks noRot="1" noChangeAspect="1" noMove="1" noResize="1" noEditPoints="1" noAdjustHandles="1" noChangeArrowheads="1" noChangeShapeType="1" noTextEdit="1"/>
              </p:cNvSpPr>
              <p:nvPr/>
            </p:nvSpPr>
            <p:spPr>
              <a:xfrm>
                <a:off x="4831773" y="2052106"/>
                <a:ext cx="3401292" cy="997527"/>
              </a:xfrm>
              <a:prstGeom prst="roundRect">
                <a:avLst/>
              </a:prstGeom>
              <a:blipFill>
                <a:blip r:embed="rId6"/>
                <a:stretch>
                  <a:fillRect l="-5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F815A3FE-92B8-B9E7-C6F5-908B0F718B08}"/>
                  </a:ext>
                </a:extLst>
              </p:cNvPr>
              <p:cNvSpPr/>
              <p:nvPr/>
            </p:nvSpPr>
            <p:spPr>
              <a:xfrm>
                <a:off x="910936" y="2052105"/>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24</m:t>
                    </m:r>
                    <m:r>
                      <a:rPr lang="fr-FR" sz="2000" i="1">
                        <a:solidFill>
                          <a:schemeClr val="tx1"/>
                        </a:solidFill>
                        <a:latin typeface="Cambria Math" panose="02040503050406030204" pitchFamily="18" charset="0"/>
                      </a:rPr>
                      <m:t>𝜋</m:t>
                    </m:r>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9" name="Đáp án sai 3">
                <a:extLst>
                  <a:ext uri="{FF2B5EF4-FFF2-40B4-BE49-F238E27FC236}">
                    <a16:creationId xmlns:a16="http://schemas.microsoft.com/office/drawing/2014/main" id="{F815A3FE-92B8-B9E7-C6F5-908B0F718B08}"/>
                  </a:ext>
                </a:extLst>
              </p:cNvPr>
              <p:cNvSpPr>
                <a:spLocks noRot="1" noChangeAspect="1" noMove="1" noResize="1" noEditPoints="1" noAdjustHandles="1" noChangeArrowheads="1" noChangeShapeType="1" noTextEdit="1"/>
              </p:cNvSpPr>
              <p:nvPr/>
            </p:nvSpPr>
            <p:spPr>
              <a:xfrm>
                <a:off x="910936" y="2052105"/>
                <a:ext cx="3401292" cy="997527"/>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6A553518-89A0-FADE-EA8F-0EF0FBB7532C}"/>
                  </a:ext>
                </a:extLst>
              </p:cNvPr>
              <p:cNvSpPr/>
              <p:nvPr/>
            </p:nvSpPr>
            <p:spPr>
              <a:xfrm>
                <a:off x="910936" y="3265290"/>
                <a:ext cx="3401292" cy="99752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fr-FR" sz="2000" dirty="0">
                    <a:solidFill>
                      <a:schemeClr val="tx1"/>
                    </a:solidFill>
                    <a:latin typeface="Arial" panose="020B0604020202020204" pitchFamily="34" charset="0"/>
                    <a:cs typeface="Arial" panose="020B0604020202020204" pitchFamily="34" charset="0"/>
                  </a:rPr>
                  <a:t>B. </a:t>
                </a:r>
                <a14:m>
                  <m:oMath xmlns:m="http://schemas.openxmlformats.org/officeDocument/2006/math">
                    <m:r>
                      <a:rPr lang="fr-FR" sz="2000" i="1">
                        <a:solidFill>
                          <a:schemeClr val="tx1"/>
                        </a:solidFill>
                        <a:latin typeface="Cambria Math" panose="02040503050406030204" pitchFamily="18" charset="0"/>
                      </a:rPr>
                      <m:t>12</m:t>
                    </m:r>
                    <m:r>
                      <a:rPr lang="fr-FR" sz="2000" i="1">
                        <a:solidFill>
                          <a:schemeClr val="tx1"/>
                        </a:solidFill>
                        <a:latin typeface="Cambria Math" panose="02040503050406030204" pitchFamily="18" charset="0"/>
                      </a:rPr>
                      <m:t>𝜋</m:t>
                    </m:r>
                  </m:oMath>
                </a14:m>
                <a:r>
                  <a:rPr lang="fr-FR" sz="2000" dirty="0">
                    <a:solidFill>
                      <a:schemeClr val="tx1"/>
                    </a:solidFill>
                    <a:latin typeface="Arial" panose="020B0604020202020204" pitchFamily="34" charset="0"/>
                    <a:cs typeface="Arial" panose="020B0604020202020204" pitchFamily="34" charset="0"/>
                  </a:rPr>
                  <a:t> </a:t>
                </a:r>
                <a:endParaRPr lang="vi-VN" sz="2000" dirty="0">
                  <a:solidFill>
                    <a:schemeClr val="tx1"/>
                  </a:solidFill>
                  <a:cs typeface="Arial" panose="020B0604020202020204" pitchFamily="34" charset="0"/>
                </a:endParaRPr>
              </a:p>
            </p:txBody>
          </p:sp>
        </mc:Choice>
        <mc:Fallback xmlns="">
          <p:sp>
            <p:nvSpPr>
              <p:cNvPr id="20" name="Đáp án đúng">
                <a:extLst>
                  <a:ext uri="{FF2B5EF4-FFF2-40B4-BE49-F238E27FC236}">
                    <a16:creationId xmlns:a16="http://schemas.microsoft.com/office/drawing/2014/main" id="{6A553518-89A0-FADE-EA8F-0EF0FBB7532C}"/>
                  </a:ext>
                </a:extLst>
              </p:cNvPr>
              <p:cNvSpPr>
                <a:spLocks noRot="1" noChangeAspect="1" noMove="1" noResize="1" noEditPoints="1" noAdjustHandles="1" noChangeArrowheads="1" noChangeShapeType="1" noTextEdit="1"/>
              </p:cNvSpPr>
              <p:nvPr/>
            </p:nvSpPr>
            <p:spPr>
              <a:xfrm>
                <a:off x="910936" y="3265290"/>
                <a:ext cx="3401292" cy="997527"/>
              </a:xfrm>
              <a:prstGeom prst="roundRect">
                <a:avLst/>
              </a:prstGeom>
              <a:blipFill>
                <a:blip r:embed="rId8"/>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âu hỏi">
                <a:extLst>
                  <a:ext uri="{FF2B5EF4-FFF2-40B4-BE49-F238E27FC236}">
                    <a16:creationId xmlns:a16="http://schemas.microsoft.com/office/drawing/2014/main" id="{D8658E5A-85BA-8D8E-2497-D361155A3CB7}"/>
                  </a:ext>
                </a:extLst>
              </p:cNvPr>
              <p:cNvSpPr/>
              <p:nvPr/>
            </p:nvSpPr>
            <p:spPr>
              <a:xfrm>
                <a:off x="910936" y="232883"/>
                <a:ext cx="7322128" cy="16391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b="1" dirty="0">
                    <a:solidFill>
                      <a:schemeClr val="tx1"/>
                    </a:solidFill>
                    <a:latin typeface="Arial" panose="020B0604020202020204" pitchFamily="34" charset="0"/>
                    <a:cs typeface="Arial" panose="020B0604020202020204" pitchFamily="34" charset="0"/>
                  </a:rPr>
                  <a:t>Câu 1.</a:t>
                </a:r>
                <a:r>
                  <a:rPr lang="fr-FR" sz="2000" dirty="0">
                    <a:solidFill>
                      <a:schemeClr val="tx1"/>
                    </a:solidFill>
                    <a:latin typeface="Arial" panose="020B0604020202020204" pitchFamily="34" charset="0"/>
                    <a:cs typeface="Arial" panose="020B0604020202020204" pitchFamily="34" charset="0"/>
                  </a:rPr>
                  <a:t> Cho </a:t>
                </a:r>
                <a:r>
                  <a:rPr lang="fr-FR" sz="2000" dirty="0" err="1">
                    <a:solidFill>
                      <a:schemeClr val="tx1"/>
                    </a:solidFill>
                    <a:latin typeface="Arial" panose="020B0604020202020204" pitchFamily="34" charset="0"/>
                    <a:cs typeface="Arial" panose="020B0604020202020204" pitchFamily="34" charset="0"/>
                  </a:rPr>
                  <a:t>hình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trụ</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có</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bán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kính</a:t>
                </a:r>
                <a:r>
                  <a:rPr lang="fr-FR"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000" i="1">
                        <a:solidFill>
                          <a:schemeClr val="tx1"/>
                        </a:solidFill>
                        <a:latin typeface="Cambria Math" panose="02040503050406030204" pitchFamily="18" charset="0"/>
                      </a:rPr>
                      <m:t>𝑟</m:t>
                    </m:r>
                    <m:r>
                      <a:rPr lang="fr-FR" sz="2000" i="1">
                        <a:solidFill>
                          <a:schemeClr val="tx1"/>
                        </a:solidFill>
                        <a:latin typeface="Cambria Math" panose="02040503050406030204" pitchFamily="18" charset="0"/>
                      </a:rPr>
                      <m:t> = 2</m:t>
                    </m:r>
                  </m:oMath>
                </a14:m>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và</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chiều</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cao</a:t>
                </a:r>
                <a:r>
                  <a:rPr lang="fr-FR"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000" i="1">
                        <a:solidFill>
                          <a:schemeClr val="tx1"/>
                        </a:solidFill>
                        <a:latin typeface="Cambria Math" panose="02040503050406030204" pitchFamily="18" charset="0"/>
                      </a:rPr>
                      <m:t>h</m:t>
                    </m:r>
                    <m:r>
                      <a:rPr lang="fr-FR" sz="2000" i="1">
                        <a:solidFill>
                          <a:schemeClr val="tx1"/>
                        </a:solidFill>
                        <a:latin typeface="Cambria Math" panose="02040503050406030204" pitchFamily="18" charset="0"/>
                      </a:rPr>
                      <m:t> = 3</m:t>
                    </m:r>
                  </m:oMath>
                </a14:m>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Diện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tích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xung</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quanh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của</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hình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trụ</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này</a:t>
                </a:r>
                <a:r>
                  <a:rPr lang="fr-FR" sz="2000" dirty="0">
                    <a:solidFill>
                      <a:schemeClr val="tx1"/>
                    </a:solidFill>
                    <a:latin typeface="Arial" panose="020B0604020202020204" pitchFamily="34" charset="0"/>
                    <a:cs typeface="Arial" panose="020B0604020202020204" pitchFamily="34" charset="0"/>
                  </a:rPr>
                  <a:t> là :</a:t>
                </a:r>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21" name="Câu hỏi">
                <a:extLst>
                  <a:ext uri="{FF2B5EF4-FFF2-40B4-BE49-F238E27FC236}">
                    <a16:creationId xmlns:a16="http://schemas.microsoft.com/office/drawing/2014/main" id="{D8658E5A-85BA-8D8E-2497-D361155A3CB7}"/>
                  </a:ext>
                </a:extLst>
              </p:cNvPr>
              <p:cNvSpPr>
                <a:spLocks noRot="1" noChangeAspect="1" noMove="1" noResize="1" noEditPoints="1" noAdjustHandles="1" noChangeArrowheads="1" noChangeShapeType="1" noTextEdit="1"/>
              </p:cNvSpPr>
              <p:nvPr/>
            </p:nvSpPr>
            <p:spPr>
              <a:xfrm>
                <a:off x="910936" y="232883"/>
                <a:ext cx="7322128" cy="1639116"/>
              </a:xfrm>
              <a:prstGeom prst="roundRect">
                <a:avLst/>
              </a:prstGeom>
              <a:blipFill>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7216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a:extLst>
            <a:ext uri="{FF2B5EF4-FFF2-40B4-BE49-F238E27FC236}">
              <a16:creationId xmlns:a16="http://schemas.microsoft.com/office/drawing/2014/main" id="{26F857A7-ACC0-CA8C-D373-DBC9E6C71CE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D39A2C9-4A34-A115-E66F-B8754FB6CAD5}"/>
              </a:ext>
            </a:extLst>
          </p:cNvPr>
          <p:cNvSpPr/>
          <p:nvPr/>
        </p:nvSpPr>
        <p:spPr>
          <a:xfrm>
            <a:off x="-102036" y="4556501"/>
            <a:ext cx="9348072" cy="587000"/>
          </a:xfrm>
          <a:prstGeom prst="rect">
            <a:avLst/>
          </a:prstGeom>
          <a:solidFill>
            <a:srgbClr val="FFD68B">
              <a:alpha val="52157"/>
            </a:srgbClr>
          </a:solid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2" name="Picture 19">
            <a:extLst>
              <a:ext uri="{FF2B5EF4-FFF2-40B4-BE49-F238E27FC236}">
                <a16:creationId xmlns:a16="http://schemas.microsoft.com/office/drawing/2014/main" id="{6218BE74-9901-228B-FE0E-D39035A1B7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04" y="3453199"/>
            <a:ext cx="901713" cy="1510195"/>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61CBDFBE-6571-32C7-53C5-89EB67ACE499}"/>
                  </a:ext>
                </a:extLst>
              </p:cNvPr>
              <p:cNvSpPr/>
              <p:nvPr/>
            </p:nvSpPr>
            <p:spPr>
              <a:xfrm>
                <a:off x="4872653" y="336036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 </a:t>
                </a:r>
                <a14:m>
                  <m:oMath xmlns:m="http://schemas.openxmlformats.org/officeDocument/2006/math">
                    <m:r>
                      <a:rPr lang="fr-FR" sz="2000" i="1">
                        <a:solidFill>
                          <a:schemeClr val="tx1"/>
                        </a:solidFill>
                        <a:latin typeface="Cambria Math" panose="02040503050406030204" pitchFamily="18" charset="0"/>
                      </a:rPr>
                      <m:t>4</m:t>
                    </m:r>
                    <m:r>
                      <a:rPr lang="fr-FR" sz="2000" i="1">
                        <a:solidFill>
                          <a:schemeClr val="tx1"/>
                        </a:solidFill>
                        <a:latin typeface="Cambria Math" panose="02040503050406030204" pitchFamily="18" charset="0"/>
                      </a:rPr>
                      <m:t>𝜋</m:t>
                    </m:r>
                    <m:r>
                      <a:rPr lang="fr-FR" sz="2000" i="1">
                        <a:solidFill>
                          <a:schemeClr val="tx1"/>
                        </a:solidFill>
                        <a:latin typeface="Cambria Math" panose="02040503050406030204" pitchFamily="18" charset="0"/>
                      </a:rPr>
                      <m:t>𝑅𝑙</m:t>
                    </m:r>
                  </m:oMath>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61CBDFBE-6571-32C7-53C5-89EB67ACE499}"/>
                  </a:ext>
                </a:extLst>
              </p:cNvPr>
              <p:cNvSpPr>
                <a:spLocks noRot="1" noChangeAspect="1" noMove="1" noResize="1" noEditPoints="1" noAdjustHandles="1" noChangeArrowheads="1" noChangeShapeType="1" noTextEdit="1"/>
              </p:cNvSpPr>
              <p:nvPr/>
            </p:nvSpPr>
            <p:spPr>
              <a:xfrm>
                <a:off x="4872653" y="3360361"/>
                <a:ext cx="3401292" cy="997527"/>
              </a:xfrm>
              <a:prstGeom prst="roundRect">
                <a:avLst/>
              </a:prstGeom>
              <a:blipFill>
                <a:blip r:embed="rId4"/>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20CC9DDB-5F9B-9222-BA36-1FDD24264BF7}"/>
                  </a:ext>
                </a:extLst>
              </p:cNvPr>
              <p:cNvSpPr/>
              <p:nvPr/>
            </p:nvSpPr>
            <p:spPr>
              <a:xfrm>
                <a:off x="951817" y="3360362"/>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B. </a:t>
                </a:r>
                <a14:m>
                  <m:oMath xmlns:m="http://schemas.openxmlformats.org/officeDocument/2006/math">
                    <m:r>
                      <a:rPr lang="fr-FR" sz="2000" i="1">
                        <a:solidFill>
                          <a:schemeClr val="tx1"/>
                        </a:solidFill>
                        <a:latin typeface="Cambria Math" panose="02040503050406030204" pitchFamily="18" charset="0"/>
                      </a:rPr>
                      <m:t>2</m:t>
                    </m:r>
                    <m:r>
                      <a:rPr lang="fr-FR" sz="2000" i="1">
                        <a:solidFill>
                          <a:schemeClr val="tx1"/>
                        </a:solidFill>
                        <a:latin typeface="Cambria Math" panose="02040503050406030204" pitchFamily="18" charset="0"/>
                      </a:rPr>
                      <m:t>𝜋</m:t>
                    </m:r>
                    <m:r>
                      <a:rPr lang="fr-FR" sz="2000" i="1">
                        <a:solidFill>
                          <a:schemeClr val="tx1"/>
                        </a:solidFill>
                        <a:latin typeface="Cambria Math" panose="02040503050406030204" pitchFamily="18" charset="0"/>
                      </a:rPr>
                      <m:t>𝑅</m:t>
                    </m:r>
                    <m:r>
                      <a:rPr lang="fr-FR" sz="2000" i="1">
                        <a:solidFill>
                          <a:schemeClr val="tx1"/>
                        </a:solidFill>
                        <a:latin typeface="Cambria Math" panose="02040503050406030204" pitchFamily="18" charset="0"/>
                      </a:rPr>
                      <m:t>(</m:t>
                    </m:r>
                    <m:r>
                      <a:rPr lang="fr-FR" sz="2000" i="1">
                        <a:solidFill>
                          <a:schemeClr val="tx1"/>
                        </a:solidFill>
                        <a:latin typeface="Cambria Math" panose="02040503050406030204" pitchFamily="18" charset="0"/>
                      </a:rPr>
                      <m:t>𝑅</m:t>
                    </m:r>
                    <m:r>
                      <a:rPr lang="fr-FR" sz="2000" i="1">
                        <a:solidFill>
                          <a:schemeClr val="tx1"/>
                        </a:solidFill>
                        <a:latin typeface="Cambria Math" panose="02040503050406030204" pitchFamily="18" charset="0"/>
                      </a:rPr>
                      <m:t>+</m:t>
                    </m:r>
                    <m:r>
                      <a:rPr lang="fr-FR" sz="2000" i="1">
                        <a:solidFill>
                          <a:schemeClr val="tx1"/>
                        </a:solidFill>
                        <a:latin typeface="Cambria Math" panose="02040503050406030204" pitchFamily="18" charset="0"/>
                      </a:rPr>
                      <m:t>𝑙</m:t>
                    </m:r>
                    <m:r>
                      <a:rPr lang="fr-FR" sz="2000" i="1">
                        <a:solidFill>
                          <a:schemeClr val="tx1"/>
                        </a:solidFill>
                        <a:latin typeface="Cambria Math" panose="02040503050406030204" pitchFamily="18" charset="0"/>
                      </a:rPr>
                      <m:t>)</m:t>
                    </m:r>
                  </m:oMath>
                </a14:m>
                <a:endParaRPr kumimoji="0" lang="en-US"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20CC9DDB-5F9B-9222-BA36-1FDD24264BF7}"/>
                  </a:ext>
                </a:extLst>
              </p:cNvPr>
              <p:cNvSpPr>
                <a:spLocks noRot="1" noChangeAspect="1" noMove="1" noResize="1" noEditPoints="1" noAdjustHandles="1" noChangeArrowheads="1" noChangeShapeType="1" noTextEdit="1"/>
              </p:cNvSpPr>
              <p:nvPr/>
            </p:nvSpPr>
            <p:spPr>
              <a:xfrm>
                <a:off x="951817" y="3360362"/>
                <a:ext cx="3401292" cy="997527"/>
              </a:xfrm>
              <a:prstGeom prst="roundRect">
                <a:avLst/>
              </a:prstGeom>
              <a:blipFill>
                <a:blip r:embed="rId5"/>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6A006BEF-93F6-BAE6-0638-9D890F6EF1D5}"/>
                  </a:ext>
                </a:extLst>
              </p:cNvPr>
              <p:cNvSpPr/>
              <p:nvPr/>
            </p:nvSpPr>
            <p:spPr>
              <a:xfrm>
                <a:off x="4872654" y="214881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C. </a:t>
                </a:r>
                <a14:m>
                  <m:oMath xmlns:m="http://schemas.openxmlformats.org/officeDocument/2006/math">
                    <m:r>
                      <a:rPr lang="fr-FR" sz="2000" i="1">
                        <a:solidFill>
                          <a:schemeClr val="tx1"/>
                        </a:solidFill>
                        <a:latin typeface="Cambria Math" panose="02040503050406030204" pitchFamily="18" charset="0"/>
                      </a:rPr>
                      <m:t>𝜋</m:t>
                    </m:r>
                    <m:r>
                      <a:rPr lang="fr-FR" sz="2000" i="1">
                        <a:solidFill>
                          <a:schemeClr val="tx1"/>
                        </a:solidFill>
                        <a:latin typeface="Cambria Math" panose="02040503050406030204" pitchFamily="18" charset="0"/>
                      </a:rPr>
                      <m:t>𝑅𝑙</m:t>
                    </m:r>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8" name="Đáp án sai 2">
                <a:extLst>
                  <a:ext uri="{FF2B5EF4-FFF2-40B4-BE49-F238E27FC236}">
                    <a16:creationId xmlns:a16="http://schemas.microsoft.com/office/drawing/2014/main" id="{6A006BEF-93F6-BAE6-0638-9D890F6EF1D5}"/>
                  </a:ext>
                </a:extLst>
              </p:cNvPr>
              <p:cNvSpPr>
                <a:spLocks noRot="1" noChangeAspect="1" noMove="1" noResize="1" noEditPoints="1" noAdjustHandles="1" noChangeArrowheads="1" noChangeShapeType="1" noTextEdit="1"/>
              </p:cNvSpPr>
              <p:nvPr/>
            </p:nvSpPr>
            <p:spPr>
              <a:xfrm>
                <a:off x="4872654" y="2148811"/>
                <a:ext cx="3401292" cy="997527"/>
              </a:xfrm>
              <a:prstGeom prst="roundRect">
                <a:avLst/>
              </a:prstGeom>
              <a:blipFill>
                <a:blip r:embed="rId6"/>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475CA6ED-A78F-6E90-B4C2-564E1013D212}"/>
                  </a:ext>
                </a:extLst>
              </p:cNvPr>
              <p:cNvSpPr/>
              <p:nvPr/>
            </p:nvSpPr>
            <p:spPr>
              <a:xfrm>
                <a:off x="951817" y="215824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𝜋</m:t>
                    </m:r>
                    <m:r>
                      <a:rPr lang="fr-FR" sz="2000" i="1">
                        <a:solidFill>
                          <a:schemeClr val="tx1"/>
                        </a:solidFill>
                        <a:latin typeface="Cambria Math" panose="02040503050406030204" pitchFamily="18" charset="0"/>
                      </a:rPr>
                      <m:t>𝑅</m:t>
                    </m:r>
                    <m:r>
                      <a:rPr lang="fr-FR" sz="2000" i="1">
                        <a:solidFill>
                          <a:schemeClr val="tx1"/>
                        </a:solidFill>
                        <a:latin typeface="Cambria Math" panose="02040503050406030204" pitchFamily="18" charset="0"/>
                      </a:rPr>
                      <m:t>(</m:t>
                    </m:r>
                    <m:r>
                      <a:rPr lang="fr-FR" sz="2000" i="1">
                        <a:solidFill>
                          <a:schemeClr val="tx1"/>
                        </a:solidFill>
                        <a:latin typeface="Cambria Math" panose="02040503050406030204" pitchFamily="18" charset="0"/>
                      </a:rPr>
                      <m:t>𝑅</m:t>
                    </m:r>
                    <m:r>
                      <a:rPr lang="fr-FR" sz="2000" i="1">
                        <a:solidFill>
                          <a:schemeClr val="tx1"/>
                        </a:solidFill>
                        <a:latin typeface="Cambria Math" panose="02040503050406030204" pitchFamily="18" charset="0"/>
                      </a:rPr>
                      <m:t>+</m:t>
                    </m:r>
                    <m:r>
                      <a:rPr lang="fr-FR" sz="2000" i="1">
                        <a:solidFill>
                          <a:schemeClr val="tx1"/>
                        </a:solidFill>
                        <a:latin typeface="Cambria Math" panose="02040503050406030204" pitchFamily="18" charset="0"/>
                      </a:rPr>
                      <m:t>𝑙</m:t>
                    </m:r>
                    <m:r>
                      <a:rPr lang="fr-FR" sz="2000" i="1">
                        <a:solidFill>
                          <a:schemeClr val="tx1"/>
                        </a:solidFill>
                        <a:latin typeface="Cambria Math" panose="02040503050406030204" pitchFamily="18" charset="0"/>
                      </a:rPr>
                      <m:t>)</m:t>
                    </m:r>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9" name="Đáp án sai 3">
                <a:extLst>
                  <a:ext uri="{FF2B5EF4-FFF2-40B4-BE49-F238E27FC236}">
                    <a16:creationId xmlns:a16="http://schemas.microsoft.com/office/drawing/2014/main" id="{475CA6ED-A78F-6E90-B4C2-564E1013D212}"/>
                  </a:ext>
                </a:extLst>
              </p:cNvPr>
              <p:cNvSpPr>
                <a:spLocks noRot="1" noChangeAspect="1" noMove="1" noResize="1" noEditPoints="1" noAdjustHandles="1" noChangeArrowheads="1" noChangeShapeType="1" noTextEdit="1"/>
              </p:cNvSpPr>
              <p:nvPr/>
            </p:nvSpPr>
            <p:spPr>
              <a:xfrm>
                <a:off x="951817" y="2158246"/>
                <a:ext cx="3401292" cy="997527"/>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EC28C798-9FC2-2E85-7AED-297362BBE83B}"/>
                  </a:ext>
                </a:extLst>
              </p:cNvPr>
              <p:cNvSpPr/>
              <p:nvPr/>
            </p:nvSpPr>
            <p:spPr>
              <a:xfrm>
                <a:off x="951817" y="3344949"/>
                <a:ext cx="3401292" cy="99752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B. </a:t>
                </a:r>
                <a14:m>
                  <m:oMath xmlns:m="http://schemas.openxmlformats.org/officeDocument/2006/math">
                    <m:r>
                      <a:rPr lang="fr-FR" sz="2000" i="1">
                        <a:solidFill>
                          <a:schemeClr val="tx1"/>
                        </a:solidFill>
                        <a:latin typeface="Cambria Math" panose="02040503050406030204" pitchFamily="18" charset="0"/>
                      </a:rPr>
                      <m:t>2</m:t>
                    </m:r>
                    <m:r>
                      <a:rPr lang="fr-FR" sz="2000" i="1">
                        <a:solidFill>
                          <a:schemeClr val="tx1"/>
                        </a:solidFill>
                        <a:latin typeface="Cambria Math" panose="02040503050406030204" pitchFamily="18" charset="0"/>
                      </a:rPr>
                      <m:t>𝜋</m:t>
                    </m:r>
                    <m:r>
                      <a:rPr lang="fr-FR" sz="2000" i="1">
                        <a:solidFill>
                          <a:schemeClr val="tx1"/>
                        </a:solidFill>
                        <a:latin typeface="Cambria Math" panose="02040503050406030204" pitchFamily="18" charset="0"/>
                      </a:rPr>
                      <m:t>𝑅</m:t>
                    </m:r>
                    <m:r>
                      <a:rPr lang="fr-FR" sz="2000" i="1">
                        <a:solidFill>
                          <a:schemeClr val="tx1"/>
                        </a:solidFill>
                        <a:latin typeface="Cambria Math" panose="02040503050406030204" pitchFamily="18" charset="0"/>
                      </a:rPr>
                      <m:t>(</m:t>
                    </m:r>
                    <m:r>
                      <a:rPr lang="fr-FR" sz="2000" i="1">
                        <a:solidFill>
                          <a:schemeClr val="tx1"/>
                        </a:solidFill>
                        <a:latin typeface="Cambria Math" panose="02040503050406030204" pitchFamily="18" charset="0"/>
                      </a:rPr>
                      <m:t>𝑅</m:t>
                    </m:r>
                    <m:r>
                      <a:rPr lang="fr-FR" sz="2000" i="1">
                        <a:solidFill>
                          <a:schemeClr val="tx1"/>
                        </a:solidFill>
                        <a:latin typeface="Cambria Math" panose="02040503050406030204" pitchFamily="18" charset="0"/>
                      </a:rPr>
                      <m:t>+</m:t>
                    </m:r>
                    <m:r>
                      <a:rPr lang="fr-FR" sz="2000" i="1">
                        <a:solidFill>
                          <a:schemeClr val="tx1"/>
                        </a:solidFill>
                        <a:latin typeface="Cambria Math" panose="02040503050406030204" pitchFamily="18" charset="0"/>
                      </a:rPr>
                      <m:t>𝑙</m:t>
                    </m:r>
                    <m:r>
                      <a:rPr lang="fr-FR" sz="2000" i="1">
                        <a:solidFill>
                          <a:schemeClr val="tx1"/>
                        </a:solidFill>
                        <a:latin typeface="Cambria Math" panose="02040503050406030204" pitchFamily="18" charset="0"/>
                      </a:rPr>
                      <m:t>)</m:t>
                    </m:r>
                  </m:oMath>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20" name="Đáp án đúng">
                <a:extLst>
                  <a:ext uri="{FF2B5EF4-FFF2-40B4-BE49-F238E27FC236}">
                    <a16:creationId xmlns:a16="http://schemas.microsoft.com/office/drawing/2014/main" id="{EC28C798-9FC2-2E85-7AED-297362BBE83B}"/>
                  </a:ext>
                </a:extLst>
              </p:cNvPr>
              <p:cNvSpPr>
                <a:spLocks noRot="1" noChangeAspect="1" noMove="1" noResize="1" noEditPoints="1" noAdjustHandles="1" noChangeArrowheads="1" noChangeShapeType="1" noTextEdit="1"/>
              </p:cNvSpPr>
              <p:nvPr/>
            </p:nvSpPr>
            <p:spPr>
              <a:xfrm>
                <a:off x="951817" y="3344949"/>
                <a:ext cx="3401292" cy="997527"/>
              </a:xfrm>
              <a:prstGeom prst="roundRect">
                <a:avLst/>
              </a:prstGeom>
              <a:blipFill>
                <a:blip r:embed="rId8"/>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âu hỏi">
                <a:extLst>
                  <a:ext uri="{FF2B5EF4-FFF2-40B4-BE49-F238E27FC236}">
                    <a16:creationId xmlns:a16="http://schemas.microsoft.com/office/drawing/2014/main" id="{2BA68B28-2B5E-BF32-2C4B-8B8F12BFE6E7}"/>
                  </a:ext>
                </a:extLst>
              </p:cNvPr>
              <p:cNvSpPr/>
              <p:nvPr/>
            </p:nvSpPr>
            <p:spPr>
              <a:xfrm>
                <a:off x="951817" y="232883"/>
                <a:ext cx="7177299" cy="1736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b="1" dirty="0">
                    <a:solidFill>
                      <a:schemeClr val="tx1"/>
                    </a:solidFill>
                    <a:latin typeface="Arial" panose="020B0604020202020204" pitchFamily="34" charset="0"/>
                    <a:cs typeface="Arial" panose="020B0604020202020204" pitchFamily="34" charset="0"/>
                  </a:rPr>
                  <a:t>Câu 2. </a:t>
                </a:r>
                <a:r>
                  <a:rPr lang="fr-FR" sz="2000" dirty="0" err="1">
                    <a:solidFill>
                      <a:schemeClr val="tx1"/>
                    </a:solidFill>
                    <a:latin typeface="Arial" panose="020B0604020202020204" pitchFamily="34" charset="0"/>
                    <a:cs typeface="Arial" panose="020B0604020202020204" pitchFamily="34" charset="0"/>
                  </a:rPr>
                  <a:t>Một</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hình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trụ</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có</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độ</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dài</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đường</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sinh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bằng</a:t>
                </a:r>
                <a:r>
                  <a:rPr lang="fr-FR"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000" i="1">
                        <a:solidFill>
                          <a:schemeClr val="tx1"/>
                        </a:solidFill>
                        <a:latin typeface="Cambria Math" panose="02040503050406030204" pitchFamily="18" charset="0"/>
                      </a:rPr>
                      <m:t>𝑙</m:t>
                    </m:r>
                  </m:oMath>
                </a14:m>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và</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bán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kính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đường</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tròn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đáy</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bằng</a:t>
                </a:r>
                <a:r>
                  <a:rPr lang="fr-FR"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000" i="1">
                        <a:solidFill>
                          <a:schemeClr val="tx1"/>
                        </a:solidFill>
                        <a:latin typeface="Cambria Math" panose="02040503050406030204" pitchFamily="18" charset="0"/>
                      </a:rPr>
                      <m:t>𝑅</m:t>
                    </m:r>
                  </m:oMath>
                </a14:m>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Diện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tích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toàn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phần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của</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hình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trụ</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đó</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bằng</a:t>
                </a:r>
                <a:r>
                  <a:rPr lang="fr-FR" sz="2000" dirty="0">
                    <a:solidFill>
                      <a:schemeClr val="tx1"/>
                    </a:solidFill>
                    <a:latin typeface="Arial" panose="020B0604020202020204" pitchFamily="34"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21" name="Câu hỏi">
                <a:extLst>
                  <a:ext uri="{FF2B5EF4-FFF2-40B4-BE49-F238E27FC236}">
                    <a16:creationId xmlns:a16="http://schemas.microsoft.com/office/drawing/2014/main" id="{2BA68B28-2B5E-BF32-2C4B-8B8F12BFE6E7}"/>
                  </a:ext>
                </a:extLst>
              </p:cNvPr>
              <p:cNvSpPr>
                <a:spLocks noRot="1" noChangeAspect="1" noMove="1" noResize="1" noEditPoints="1" noAdjustHandles="1" noChangeArrowheads="1" noChangeShapeType="1" noTextEdit="1"/>
              </p:cNvSpPr>
              <p:nvPr/>
            </p:nvSpPr>
            <p:spPr>
              <a:xfrm>
                <a:off x="951817" y="232883"/>
                <a:ext cx="7177299" cy="1736187"/>
              </a:xfrm>
              <a:prstGeom prst="roundRect">
                <a:avLst/>
              </a:prstGeom>
              <a:blipFill>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89886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a:extLst>
            <a:ext uri="{FF2B5EF4-FFF2-40B4-BE49-F238E27FC236}">
              <a16:creationId xmlns:a16="http://schemas.microsoft.com/office/drawing/2014/main" id="{CDBFD596-06C8-529C-B7A2-B3E11546B8C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7CCCB5B-7640-3D81-8FD1-382D4BD18F95}"/>
              </a:ext>
            </a:extLst>
          </p:cNvPr>
          <p:cNvSpPr/>
          <p:nvPr/>
        </p:nvSpPr>
        <p:spPr>
          <a:xfrm>
            <a:off x="-102036" y="4556501"/>
            <a:ext cx="9348072" cy="587000"/>
          </a:xfrm>
          <a:prstGeom prst="rect">
            <a:avLst/>
          </a:prstGeom>
          <a:solidFill>
            <a:srgbClr val="FFD68B">
              <a:alpha val="52157"/>
            </a:srgbClr>
          </a:solid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2" name="Picture 19">
            <a:extLst>
              <a:ext uri="{FF2B5EF4-FFF2-40B4-BE49-F238E27FC236}">
                <a16:creationId xmlns:a16="http://schemas.microsoft.com/office/drawing/2014/main" id="{7D645650-00A6-7205-8E13-0DB025DBD3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04" y="3453199"/>
            <a:ext cx="901713" cy="1510195"/>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B702E5F4-90EE-BD9B-D7BC-6B807769C654}"/>
                  </a:ext>
                </a:extLst>
              </p:cNvPr>
              <p:cNvSpPr/>
              <p:nvPr/>
            </p:nvSpPr>
            <p:spPr>
              <a:xfrm>
                <a:off x="4872653" y="336036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 </a:t>
                </a:r>
                <a14:m>
                  <m:oMath xmlns:m="http://schemas.openxmlformats.org/officeDocument/2006/math">
                    <m:r>
                      <a:rPr lang="fr-FR" sz="2000" i="1">
                        <a:solidFill>
                          <a:schemeClr val="tx1"/>
                        </a:solidFill>
                        <a:latin typeface="Cambria Math" panose="02040503050406030204" pitchFamily="18" charset="0"/>
                      </a:rPr>
                      <m:t>24</m:t>
                    </m:r>
                    <m:r>
                      <a:rPr lang="fr-FR" sz="2000" i="1">
                        <a:solidFill>
                          <a:schemeClr val="tx1"/>
                        </a:solidFill>
                        <a:latin typeface="Cambria Math" panose="02040503050406030204" pitchFamily="18" charset="0"/>
                      </a:rPr>
                      <m:t>𝜋</m:t>
                    </m:r>
                  </m:oMath>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B702E5F4-90EE-BD9B-D7BC-6B807769C654}"/>
                  </a:ext>
                </a:extLst>
              </p:cNvPr>
              <p:cNvSpPr>
                <a:spLocks noRot="1" noChangeAspect="1" noMove="1" noResize="1" noEditPoints="1" noAdjustHandles="1" noChangeArrowheads="1" noChangeShapeType="1" noTextEdit="1"/>
              </p:cNvSpPr>
              <p:nvPr/>
            </p:nvSpPr>
            <p:spPr>
              <a:xfrm>
                <a:off x="4872653" y="3360361"/>
                <a:ext cx="3401292" cy="997527"/>
              </a:xfrm>
              <a:prstGeom prst="roundRect">
                <a:avLst/>
              </a:prstGeom>
              <a:blipFill>
                <a:blip r:embed="rId4"/>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197E639-0493-F338-A5F7-01B859BB771C}"/>
                  </a:ext>
                </a:extLst>
              </p:cNvPr>
              <p:cNvSpPr/>
              <p:nvPr/>
            </p:nvSpPr>
            <p:spPr>
              <a:xfrm>
                <a:off x="951817" y="3360362"/>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B. </a:t>
                </a:r>
                <a14:m>
                  <m:oMath xmlns:m="http://schemas.openxmlformats.org/officeDocument/2006/math">
                    <m:r>
                      <a:rPr lang="fr-FR" sz="2000" i="1">
                        <a:solidFill>
                          <a:schemeClr val="tx1"/>
                        </a:solidFill>
                        <a:latin typeface="Cambria Math" panose="02040503050406030204" pitchFamily="18" charset="0"/>
                      </a:rPr>
                      <m:t>160</m:t>
                    </m:r>
                    <m:r>
                      <a:rPr lang="fr-FR" sz="2000" i="1">
                        <a:solidFill>
                          <a:schemeClr val="tx1"/>
                        </a:solidFill>
                        <a:latin typeface="Cambria Math" panose="02040503050406030204" pitchFamily="18" charset="0"/>
                      </a:rPr>
                      <m:t>𝜋</m:t>
                    </m:r>
                  </m:oMath>
                </a14:m>
                <a:endParaRPr kumimoji="0" lang="en-US"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197E639-0493-F338-A5F7-01B859BB771C}"/>
                  </a:ext>
                </a:extLst>
              </p:cNvPr>
              <p:cNvSpPr>
                <a:spLocks noRot="1" noChangeAspect="1" noMove="1" noResize="1" noEditPoints="1" noAdjustHandles="1" noChangeArrowheads="1" noChangeShapeType="1" noTextEdit="1"/>
              </p:cNvSpPr>
              <p:nvPr/>
            </p:nvSpPr>
            <p:spPr>
              <a:xfrm>
                <a:off x="951817" y="3360362"/>
                <a:ext cx="3401292" cy="997527"/>
              </a:xfrm>
              <a:prstGeom prst="roundRect">
                <a:avLst/>
              </a:prstGeom>
              <a:blipFill>
                <a:blip r:embed="rId5"/>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DF38F606-BBA0-6DFC-483F-EED14900FFB3}"/>
                  </a:ext>
                </a:extLst>
              </p:cNvPr>
              <p:cNvSpPr/>
              <p:nvPr/>
            </p:nvSpPr>
            <p:spPr>
              <a:xfrm>
                <a:off x="4872654" y="214881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C. </a:t>
                </a:r>
                <a14:m>
                  <m:oMath xmlns:m="http://schemas.openxmlformats.org/officeDocument/2006/math">
                    <m:r>
                      <a:rPr lang="fr-FR" sz="2000" i="1">
                        <a:solidFill>
                          <a:schemeClr val="tx1"/>
                        </a:solidFill>
                        <a:latin typeface="Cambria Math" panose="02040503050406030204" pitchFamily="18" charset="0"/>
                      </a:rPr>
                      <m:t>80</m:t>
                    </m:r>
                    <m:r>
                      <a:rPr lang="fr-FR" sz="2000" i="1">
                        <a:solidFill>
                          <a:schemeClr val="tx1"/>
                        </a:solidFill>
                        <a:latin typeface="Cambria Math" panose="02040503050406030204" pitchFamily="18" charset="0"/>
                      </a:rPr>
                      <m:t>𝜋</m:t>
                    </m:r>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8" name="Đáp án sai 2">
                <a:extLst>
                  <a:ext uri="{FF2B5EF4-FFF2-40B4-BE49-F238E27FC236}">
                    <a16:creationId xmlns:a16="http://schemas.microsoft.com/office/drawing/2014/main" id="{DF38F606-BBA0-6DFC-483F-EED14900FFB3}"/>
                  </a:ext>
                </a:extLst>
              </p:cNvPr>
              <p:cNvSpPr>
                <a:spLocks noRot="1" noChangeAspect="1" noMove="1" noResize="1" noEditPoints="1" noAdjustHandles="1" noChangeArrowheads="1" noChangeShapeType="1" noTextEdit="1"/>
              </p:cNvSpPr>
              <p:nvPr/>
            </p:nvSpPr>
            <p:spPr>
              <a:xfrm>
                <a:off x="4872654" y="2148811"/>
                <a:ext cx="3401292" cy="997527"/>
              </a:xfrm>
              <a:prstGeom prst="roundRect">
                <a:avLst/>
              </a:prstGeom>
              <a:blipFill>
                <a:blip r:embed="rId6"/>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310A48C4-9417-81CF-CADB-EE1233669E66}"/>
                  </a:ext>
                </a:extLst>
              </p:cNvPr>
              <p:cNvSpPr/>
              <p:nvPr/>
            </p:nvSpPr>
            <p:spPr>
              <a:xfrm>
                <a:off x="951817" y="215824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48</m:t>
                    </m:r>
                    <m:r>
                      <a:rPr lang="fr-FR" sz="2000" i="1">
                        <a:solidFill>
                          <a:schemeClr val="tx1"/>
                        </a:solidFill>
                        <a:latin typeface="Cambria Math" panose="02040503050406030204" pitchFamily="18" charset="0"/>
                      </a:rPr>
                      <m:t>𝜋</m:t>
                    </m:r>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9" name="Đáp án sai 3">
                <a:extLst>
                  <a:ext uri="{FF2B5EF4-FFF2-40B4-BE49-F238E27FC236}">
                    <a16:creationId xmlns:a16="http://schemas.microsoft.com/office/drawing/2014/main" id="{310A48C4-9417-81CF-CADB-EE1233669E66}"/>
                  </a:ext>
                </a:extLst>
              </p:cNvPr>
              <p:cNvSpPr>
                <a:spLocks noRot="1" noChangeAspect="1" noMove="1" noResize="1" noEditPoints="1" noAdjustHandles="1" noChangeArrowheads="1" noChangeShapeType="1" noTextEdit="1"/>
              </p:cNvSpPr>
              <p:nvPr/>
            </p:nvSpPr>
            <p:spPr>
              <a:xfrm>
                <a:off x="951817" y="2158246"/>
                <a:ext cx="3401292" cy="997527"/>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9F2B7284-6ECB-6ED0-B2B0-726EA6E42450}"/>
                  </a:ext>
                </a:extLst>
              </p:cNvPr>
              <p:cNvSpPr/>
              <p:nvPr/>
            </p:nvSpPr>
            <p:spPr>
              <a:xfrm>
                <a:off x="951817" y="2148810"/>
                <a:ext cx="3401292" cy="99752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48</m:t>
                    </m:r>
                    <m:r>
                      <a:rPr lang="fr-FR" sz="2000" i="1">
                        <a:solidFill>
                          <a:schemeClr val="tx1"/>
                        </a:solidFill>
                        <a:latin typeface="Cambria Math" panose="02040503050406030204" pitchFamily="18" charset="0"/>
                      </a:rPr>
                      <m:t>𝜋</m:t>
                    </m:r>
                  </m:oMath>
                </a14:m>
                <a:endParaRPr lang="vi-VN" sz="2000" dirty="0">
                  <a:solidFill>
                    <a:schemeClr val="tx1"/>
                  </a:solidFill>
                  <a:cs typeface="Arial" panose="020B0604020202020204" pitchFamily="34" charset="0"/>
                </a:endParaRPr>
              </a:p>
            </p:txBody>
          </p:sp>
        </mc:Choice>
        <mc:Fallback xmlns="">
          <p:sp>
            <p:nvSpPr>
              <p:cNvPr id="20" name="Đáp án đúng">
                <a:extLst>
                  <a:ext uri="{FF2B5EF4-FFF2-40B4-BE49-F238E27FC236}">
                    <a16:creationId xmlns:a16="http://schemas.microsoft.com/office/drawing/2014/main" id="{9F2B7284-6ECB-6ED0-B2B0-726EA6E42450}"/>
                  </a:ext>
                </a:extLst>
              </p:cNvPr>
              <p:cNvSpPr>
                <a:spLocks noRot="1" noChangeAspect="1" noMove="1" noResize="1" noEditPoints="1" noAdjustHandles="1" noChangeArrowheads="1" noChangeShapeType="1" noTextEdit="1"/>
              </p:cNvSpPr>
              <p:nvPr/>
            </p:nvSpPr>
            <p:spPr>
              <a:xfrm>
                <a:off x="951817" y="2148810"/>
                <a:ext cx="3401292" cy="997527"/>
              </a:xfrm>
              <a:prstGeom prst="roundRect">
                <a:avLst/>
              </a:prstGeom>
              <a:blipFill>
                <a:blip r:embed="rId8"/>
                <a:stretch>
                  <a:fillRect l="-358"/>
                </a:stretch>
              </a:blipFill>
              <a:ln>
                <a:noFill/>
              </a:ln>
            </p:spPr>
            <p:txBody>
              <a:bodyPr/>
              <a:lstStyle/>
              <a:p>
                <a:r>
                  <a:rPr lang="en-US">
                    <a:noFill/>
                  </a:rPr>
                  <a:t> </a:t>
                </a:r>
              </a:p>
            </p:txBody>
          </p:sp>
        </mc:Fallback>
      </mc:AlternateContent>
      <p:sp>
        <p:nvSpPr>
          <p:cNvPr id="21" name="Câu hỏi">
            <a:extLst>
              <a:ext uri="{FF2B5EF4-FFF2-40B4-BE49-F238E27FC236}">
                <a16:creationId xmlns:a16="http://schemas.microsoft.com/office/drawing/2014/main" id="{140E16F3-B491-1B58-FD32-2A8098104F06}"/>
              </a:ext>
            </a:extLst>
          </p:cNvPr>
          <p:cNvSpPr/>
          <p:nvPr/>
        </p:nvSpPr>
        <p:spPr>
          <a:xfrm>
            <a:off x="788429" y="232883"/>
            <a:ext cx="7567142" cy="1736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b="1" dirty="0" err="1">
                <a:solidFill>
                  <a:schemeClr val="tx1"/>
                </a:solidFill>
                <a:latin typeface="Arial" panose="020B0604020202020204" pitchFamily="34" charset="0"/>
                <a:cs typeface="Arial" panose="020B0604020202020204" pitchFamily="34" charset="0"/>
              </a:rPr>
              <a:t>Câu</a:t>
            </a:r>
            <a:r>
              <a:rPr lang="fr-FR" sz="2000" b="1" dirty="0">
                <a:solidFill>
                  <a:schemeClr val="tx1"/>
                </a:solidFill>
                <a:latin typeface="Arial" panose="020B0604020202020204" pitchFamily="34" charset="0"/>
                <a:cs typeface="Arial" panose="020B0604020202020204" pitchFamily="34" charset="0"/>
              </a:rPr>
              <a:t> 3. </a:t>
            </a:r>
            <a:r>
              <a:rPr lang="fr-FR" sz="2000" dirty="0" err="1">
                <a:solidFill>
                  <a:schemeClr val="tx1"/>
                </a:solidFill>
                <a:latin typeface="Arial" panose="020B0604020202020204" pitchFamily="34" charset="0"/>
                <a:cs typeface="Arial" panose="020B0604020202020204" pitchFamily="34" charset="0"/>
              </a:rPr>
              <a:t>Tính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diện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tích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toàn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phần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của</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hình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trụ</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có</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đường</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cao</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bằng</a:t>
            </a:r>
            <a:r>
              <a:rPr lang="fr-FR" sz="2000" dirty="0">
                <a:solidFill>
                  <a:schemeClr val="tx1"/>
                </a:solidFill>
                <a:latin typeface="Arial" panose="020B0604020202020204" pitchFamily="34" charset="0"/>
                <a:cs typeface="Arial" panose="020B0604020202020204" pitchFamily="34" charset="0"/>
              </a:rPr>
              <a:t> 2 </a:t>
            </a:r>
            <a:r>
              <a:rPr lang="fr-FR" sz="2000" dirty="0" err="1">
                <a:solidFill>
                  <a:schemeClr val="tx1"/>
                </a:solidFill>
                <a:latin typeface="Arial" panose="020B0604020202020204" pitchFamily="34" charset="0"/>
                <a:cs typeface="Arial" panose="020B0604020202020204" pitchFamily="34" charset="0"/>
              </a:rPr>
              <a:t>và</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đường</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kính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đáy</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bằng</a:t>
            </a:r>
            <a:r>
              <a:rPr lang="fr-FR" sz="2000" dirty="0">
                <a:solidFill>
                  <a:schemeClr val="tx1"/>
                </a:solidFill>
                <a:latin typeface="Arial" panose="020B0604020202020204" pitchFamily="34" charset="0"/>
                <a:cs typeface="Arial" panose="020B0604020202020204" pitchFamily="34" charset="0"/>
              </a:rPr>
              <a:t> 8.</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2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a:extLst>
            <a:ext uri="{FF2B5EF4-FFF2-40B4-BE49-F238E27FC236}">
              <a16:creationId xmlns:a16="http://schemas.microsoft.com/office/drawing/2014/main" id="{EC3D1C8A-226E-970E-9771-89DA01BACA7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D0BA3EC-35C5-79C9-94AB-48218E78665B}"/>
              </a:ext>
            </a:extLst>
          </p:cNvPr>
          <p:cNvSpPr/>
          <p:nvPr/>
        </p:nvSpPr>
        <p:spPr>
          <a:xfrm>
            <a:off x="-102036" y="4556501"/>
            <a:ext cx="9348072" cy="587000"/>
          </a:xfrm>
          <a:prstGeom prst="rect">
            <a:avLst/>
          </a:prstGeom>
          <a:solidFill>
            <a:srgbClr val="FFD68B">
              <a:alpha val="52157"/>
            </a:srgbClr>
          </a:solid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2" name="Picture 19">
            <a:extLst>
              <a:ext uri="{FF2B5EF4-FFF2-40B4-BE49-F238E27FC236}">
                <a16:creationId xmlns:a16="http://schemas.microsoft.com/office/drawing/2014/main" id="{296E1935-96AE-5846-1C74-CDD9F8DE82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04" y="3453199"/>
            <a:ext cx="901713" cy="1510195"/>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B55D2E44-6359-8B3B-7F39-7ACBEC5D087F}"/>
                  </a:ext>
                </a:extLst>
              </p:cNvPr>
              <p:cNvSpPr/>
              <p:nvPr/>
            </p:nvSpPr>
            <p:spPr>
              <a:xfrm>
                <a:off x="4872653" y="336036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a:t>
                </a:r>
                <a14:m>
                  <m:oMath xmlns:m="http://schemas.openxmlformats.org/officeDocument/2006/math">
                    <m:r>
                      <a:rPr lang="fr-FR" sz="2000" i="1">
                        <a:solidFill>
                          <a:schemeClr val="tx1"/>
                        </a:solidFill>
                        <a:latin typeface="Cambria Math" panose="02040503050406030204" pitchFamily="18" charset="0"/>
                      </a:rPr>
                      <m:t> </m:t>
                    </m:r>
                    <m:f>
                      <m:fPr>
                        <m:ctrlPr>
                          <a:rPr lang="en-US" sz="2000" i="1">
                            <a:solidFill>
                              <a:schemeClr val="tx1"/>
                            </a:solidFill>
                            <a:latin typeface="Cambria Math" panose="02040503050406030204" pitchFamily="18" charset="0"/>
                          </a:rPr>
                        </m:ctrlPr>
                      </m:fPr>
                      <m:num>
                        <m:r>
                          <a:rPr lang="fr-FR" sz="2000" i="1">
                            <a:solidFill>
                              <a:schemeClr val="tx1"/>
                            </a:solidFill>
                            <a:latin typeface="Cambria Math" panose="02040503050406030204" pitchFamily="18" charset="0"/>
                          </a:rPr>
                          <m:t>1</m:t>
                        </m:r>
                      </m:num>
                      <m:den>
                        <m:r>
                          <a:rPr lang="fr-FR" sz="2000" i="1">
                            <a:solidFill>
                              <a:schemeClr val="tx1"/>
                            </a:solidFill>
                            <a:latin typeface="Cambria Math" panose="02040503050406030204" pitchFamily="18" charset="0"/>
                          </a:rPr>
                          <m:t>3</m:t>
                        </m:r>
                      </m:den>
                    </m:f>
                    <m:r>
                      <a:rPr lang="fr-FR" sz="2000" i="1">
                        <a:solidFill>
                          <a:schemeClr val="tx1"/>
                        </a:solidFill>
                        <a:latin typeface="Cambria Math" panose="02040503050406030204" pitchFamily="18" charset="0"/>
                      </a:rPr>
                      <m:t>𝜋</m:t>
                    </m:r>
                    <m:sSup>
                      <m:sSupPr>
                        <m:ctrlPr>
                          <a:rPr lang="en-US" sz="2000" i="1">
                            <a:solidFill>
                              <a:schemeClr val="tx1"/>
                            </a:solidFill>
                            <a:latin typeface="Cambria Math" panose="02040503050406030204" pitchFamily="18" charset="0"/>
                          </a:rPr>
                        </m:ctrlPr>
                      </m:sSupPr>
                      <m:e>
                        <m:r>
                          <a:rPr lang="fr-FR" sz="2000" i="1">
                            <a:solidFill>
                              <a:schemeClr val="tx1"/>
                            </a:solidFill>
                            <a:latin typeface="Cambria Math" panose="02040503050406030204" pitchFamily="18" charset="0"/>
                          </a:rPr>
                          <m:t>𝑎</m:t>
                        </m:r>
                      </m:e>
                      <m:sup>
                        <m:r>
                          <a:rPr lang="fr-FR" sz="2000" i="1">
                            <a:solidFill>
                              <a:schemeClr val="tx1"/>
                            </a:solidFill>
                            <a:latin typeface="Cambria Math" panose="02040503050406030204" pitchFamily="18" charset="0"/>
                          </a:rPr>
                          <m:t>3</m:t>
                        </m:r>
                      </m:sup>
                    </m:sSup>
                  </m:oMath>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B55D2E44-6359-8B3B-7F39-7ACBEC5D087F}"/>
                  </a:ext>
                </a:extLst>
              </p:cNvPr>
              <p:cNvSpPr>
                <a:spLocks noRot="1" noChangeAspect="1" noMove="1" noResize="1" noEditPoints="1" noAdjustHandles="1" noChangeArrowheads="1" noChangeShapeType="1" noTextEdit="1"/>
              </p:cNvSpPr>
              <p:nvPr/>
            </p:nvSpPr>
            <p:spPr>
              <a:xfrm>
                <a:off x="4872653" y="3360361"/>
                <a:ext cx="3401292" cy="997527"/>
              </a:xfrm>
              <a:prstGeom prst="roundRect">
                <a:avLst/>
              </a:prstGeom>
              <a:blipFill>
                <a:blip r:embed="rId4"/>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C0B43D86-EEB7-6406-1D2E-9A939A898E77}"/>
                  </a:ext>
                </a:extLst>
              </p:cNvPr>
              <p:cNvSpPr/>
              <p:nvPr/>
            </p:nvSpPr>
            <p:spPr>
              <a:xfrm>
                <a:off x="951817" y="3360362"/>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2000" i="1">
                            <a:solidFill>
                              <a:schemeClr val="tx1"/>
                            </a:solidFill>
                            <a:latin typeface="Cambria Math" panose="02040503050406030204" pitchFamily="18" charset="0"/>
                          </a:rPr>
                        </m:ctrlPr>
                      </m:fPr>
                      <m:num>
                        <m:r>
                          <a:rPr lang="fr-FR" sz="2000" i="1">
                            <a:solidFill>
                              <a:schemeClr val="tx1"/>
                            </a:solidFill>
                            <a:latin typeface="Cambria Math" panose="02040503050406030204" pitchFamily="18" charset="0"/>
                          </a:rPr>
                          <m:t>4</m:t>
                        </m:r>
                      </m:num>
                      <m:den>
                        <m:r>
                          <a:rPr lang="fr-FR" sz="2000" i="1">
                            <a:solidFill>
                              <a:schemeClr val="tx1"/>
                            </a:solidFill>
                            <a:latin typeface="Cambria Math" panose="02040503050406030204" pitchFamily="18" charset="0"/>
                          </a:rPr>
                          <m:t>3</m:t>
                        </m:r>
                      </m:den>
                    </m:f>
                    <m:r>
                      <a:rPr lang="fr-FR" sz="2000" i="1">
                        <a:solidFill>
                          <a:schemeClr val="tx1"/>
                        </a:solidFill>
                        <a:latin typeface="Cambria Math" panose="02040503050406030204" pitchFamily="18" charset="0"/>
                      </a:rPr>
                      <m:t>𝜋</m:t>
                    </m:r>
                    <m:sSup>
                      <m:sSupPr>
                        <m:ctrlPr>
                          <a:rPr lang="en-US" sz="2000" i="1">
                            <a:solidFill>
                              <a:schemeClr val="tx1"/>
                            </a:solidFill>
                            <a:latin typeface="Cambria Math" panose="02040503050406030204" pitchFamily="18" charset="0"/>
                          </a:rPr>
                        </m:ctrlPr>
                      </m:sSupPr>
                      <m:e>
                        <m:r>
                          <a:rPr lang="fr-FR" sz="2000" i="1">
                            <a:solidFill>
                              <a:schemeClr val="tx1"/>
                            </a:solidFill>
                            <a:latin typeface="Cambria Math" panose="02040503050406030204" pitchFamily="18" charset="0"/>
                          </a:rPr>
                          <m:t>𝑎</m:t>
                        </m:r>
                      </m:e>
                      <m:sup>
                        <m:r>
                          <a:rPr lang="fr-FR" sz="2000" i="1">
                            <a:solidFill>
                              <a:schemeClr val="tx1"/>
                            </a:solidFill>
                            <a:latin typeface="Cambria Math" panose="02040503050406030204" pitchFamily="18" charset="0"/>
                          </a:rPr>
                          <m:t>3</m:t>
                        </m:r>
                      </m:sup>
                    </m:sSup>
                  </m:oMath>
                </a14:m>
                <a:endParaRPr kumimoji="0" lang="en-US"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C0B43D86-EEB7-6406-1D2E-9A939A898E77}"/>
                  </a:ext>
                </a:extLst>
              </p:cNvPr>
              <p:cNvSpPr>
                <a:spLocks noRot="1" noChangeAspect="1" noMove="1" noResize="1" noEditPoints="1" noAdjustHandles="1" noChangeArrowheads="1" noChangeShapeType="1" noTextEdit="1"/>
              </p:cNvSpPr>
              <p:nvPr/>
            </p:nvSpPr>
            <p:spPr>
              <a:xfrm>
                <a:off x="951817" y="3360362"/>
                <a:ext cx="3401292" cy="997527"/>
              </a:xfrm>
              <a:prstGeom prst="roundRect">
                <a:avLst/>
              </a:prstGeom>
              <a:blipFill>
                <a:blip r:embed="rId5"/>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5426023-A7A5-D50A-79DD-1A4804D1B6D6}"/>
                  </a:ext>
                </a:extLst>
              </p:cNvPr>
              <p:cNvSpPr/>
              <p:nvPr/>
            </p:nvSpPr>
            <p:spPr>
              <a:xfrm>
                <a:off x="4872654" y="214881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C. </a:t>
                </a:r>
                <a14:m>
                  <m:oMath xmlns:m="http://schemas.openxmlformats.org/officeDocument/2006/math">
                    <m:r>
                      <a:rPr lang="fr-FR" sz="2000" i="1">
                        <a:solidFill>
                          <a:schemeClr val="tx1"/>
                        </a:solidFill>
                        <a:latin typeface="Cambria Math" panose="02040503050406030204" pitchFamily="18" charset="0"/>
                      </a:rPr>
                      <m:t>2</m:t>
                    </m:r>
                    <m:r>
                      <a:rPr lang="fr-FR" sz="2000" i="1">
                        <a:solidFill>
                          <a:schemeClr val="tx1"/>
                        </a:solidFill>
                        <a:latin typeface="Cambria Math" panose="02040503050406030204" pitchFamily="18" charset="0"/>
                      </a:rPr>
                      <m:t>𝜋</m:t>
                    </m:r>
                    <m:sSup>
                      <m:sSupPr>
                        <m:ctrlPr>
                          <a:rPr lang="en-US" sz="2000" i="1">
                            <a:solidFill>
                              <a:schemeClr val="tx1"/>
                            </a:solidFill>
                            <a:latin typeface="Cambria Math" panose="02040503050406030204" pitchFamily="18" charset="0"/>
                          </a:rPr>
                        </m:ctrlPr>
                      </m:sSupPr>
                      <m:e>
                        <m:r>
                          <a:rPr lang="fr-FR" sz="2000" i="1">
                            <a:solidFill>
                              <a:schemeClr val="tx1"/>
                            </a:solidFill>
                            <a:latin typeface="Cambria Math" panose="02040503050406030204" pitchFamily="18" charset="0"/>
                          </a:rPr>
                          <m:t>𝑎</m:t>
                        </m:r>
                      </m:e>
                      <m:sup>
                        <m:r>
                          <a:rPr lang="fr-FR" sz="2000" i="1">
                            <a:solidFill>
                              <a:schemeClr val="tx1"/>
                            </a:solidFill>
                            <a:latin typeface="Cambria Math" panose="02040503050406030204" pitchFamily="18" charset="0"/>
                          </a:rPr>
                          <m:t>3</m:t>
                        </m:r>
                      </m:sup>
                    </m:sSup>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8" name="Đáp án sai 2">
                <a:extLst>
                  <a:ext uri="{FF2B5EF4-FFF2-40B4-BE49-F238E27FC236}">
                    <a16:creationId xmlns:a16="http://schemas.microsoft.com/office/drawing/2014/main" id="{75426023-A7A5-D50A-79DD-1A4804D1B6D6}"/>
                  </a:ext>
                </a:extLst>
              </p:cNvPr>
              <p:cNvSpPr>
                <a:spLocks noRot="1" noChangeAspect="1" noMove="1" noResize="1" noEditPoints="1" noAdjustHandles="1" noChangeArrowheads="1" noChangeShapeType="1" noTextEdit="1"/>
              </p:cNvSpPr>
              <p:nvPr/>
            </p:nvSpPr>
            <p:spPr>
              <a:xfrm>
                <a:off x="4872654" y="2148811"/>
                <a:ext cx="3401292" cy="997527"/>
              </a:xfrm>
              <a:prstGeom prst="roundRect">
                <a:avLst/>
              </a:prstGeom>
              <a:blipFill>
                <a:blip r:embed="rId6"/>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337542D7-1552-B536-899B-A1EF8982A0AA}"/>
                  </a:ext>
                </a:extLst>
              </p:cNvPr>
              <p:cNvSpPr/>
              <p:nvPr/>
            </p:nvSpPr>
            <p:spPr>
              <a:xfrm>
                <a:off x="951817" y="215824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𝜋</m:t>
                    </m:r>
                    <m:sSup>
                      <m:sSupPr>
                        <m:ctrlPr>
                          <a:rPr lang="en-US" sz="2000" i="1">
                            <a:solidFill>
                              <a:schemeClr val="tx1"/>
                            </a:solidFill>
                            <a:latin typeface="Cambria Math" panose="02040503050406030204" pitchFamily="18" charset="0"/>
                          </a:rPr>
                        </m:ctrlPr>
                      </m:sSupPr>
                      <m:e>
                        <m:r>
                          <a:rPr lang="fr-FR" sz="2000" i="1">
                            <a:solidFill>
                              <a:schemeClr val="tx1"/>
                            </a:solidFill>
                            <a:latin typeface="Cambria Math" panose="02040503050406030204" pitchFamily="18" charset="0"/>
                          </a:rPr>
                          <m:t>𝑎</m:t>
                        </m:r>
                      </m:e>
                      <m:sup>
                        <m:r>
                          <a:rPr lang="fr-FR" sz="2000" i="1">
                            <a:solidFill>
                              <a:schemeClr val="tx1"/>
                            </a:solidFill>
                            <a:latin typeface="Cambria Math" panose="02040503050406030204" pitchFamily="18" charset="0"/>
                          </a:rPr>
                          <m:t>3</m:t>
                        </m:r>
                      </m:sup>
                    </m:sSup>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9" name="Đáp án sai 3">
                <a:extLst>
                  <a:ext uri="{FF2B5EF4-FFF2-40B4-BE49-F238E27FC236}">
                    <a16:creationId xmlns:a16="http://schemas.microsoft.com/office/drawing/2014/main" id="{337542D7-1552-B536-899B-A1EF8982A0AA}"/>
                  </a:ext>
                </a:extLst>
              </p:cNvPr>
              <p:cNvSpPr>
                <a:spLocks noRot="1" noChangeAspect="1" noMove="1" noResize="1" noEditPoints="1" noAdjustHandles="1" noChangeArrowheads="1" noChangeShapeType="1" noTextEdit="1"/>
              </p:cNvSpPr>
              <p:nvPr/>
            </p:nvSpPr>
            <p:spPr>
              <a:xfrm>
                <a:off x="951817" y="2158246"/>
                <a:ext cx="3401292" cy="997527"/>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35CC334A-C178-1531-882B-A04978CEEE06}"/>
                  </a:ext>
                </a:extLst>
              </p:cNvPr>
              <p:cNvSpPr/>
              <p:nvPr/>
            </p:nvSpPr>
            <p:spPr>
              <a:xfrm>
                <a:off x="951817" y="2156517"/>
                <a:ext cx="3401292" cy="99752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𝜋</m:t>
                    </m:r>
                    <m:sSup>
                      <m:sSupPr>
                        <m:ctrlPr>
                          <a:rPr lang="en-US" sz="2000" i="1">
                            <a:solidFill>
                              <a:schemeClr val="tx1"/>
                            </a:solidFill>
                            <a:latin typeface="Cambria Math" panose="02040503050406030204" pitchFamily="18" charset="0"/>
                          </a:rPr>
                        </m:ctrlPr>
                      </m:sSupPr>
                      <m:e>
                        <m:r>
                          <a:rPr lang="fr-FR" sz="2000" i="1">
                            <a:solidFill>
                              <a:schemeClr val="tx1"/>
                            </a:solidFill>
                            <a:latin typeface="Cambria Math" panose="02040503050406030204" pitchFamily="18" charset="0"/>
                          </a:rPr>
                          <m:t>𝑎</m:t>
                        </m:r>
                      </m:e>
                      <m:sup>
                        <m:r>
                          <a:rPr lang="fr-FR" sz="2000" i="1">
                            <a:solidFill>
                              <a:schemeClr val="tx1"/>
                            </a:solidFill>
                            <a:latin typeface="Cambria Math" panose="02040503050406030204" pitchFamily="18" charset="0"/>
                          </a:rPr>
                          <m:t>3</m:t>
                        </m:r>
                      </m:sup>
                    </m:sSup>
                  </m:oMath>
                </a14:m>
                <a:endParaRPr lang="vi-VN" sz="2000" dirty="0">
                  <a:solidFill>
                    <a:schemeClr val="tx1"/>
                  </a:solidFill>
                  <a:cs typeface="Arial" panose="020B0604020202020204" pitchFamily="34" charset="0"/>
                </a:endParaRPr>
              </a:p>
            </p:txBody>
          </p:sp>
        </mc:Choice>
        <mc:Fallback xmlns="">
          <p:sp>
            <p:nvSpPr>
              <p:cNvPr id="20" name="Đáp án đúng">
                <a:extLst>
                  <a:ext uri="{FF2B5EF4-FFF2-40B4-BE49-F238E27FC236}">
                    <a16:creationId xmlns:a16="http://schemas.microsoft.com/office/drawing/2014/main" id="{35CC334A-C178-1531-882B-A04978CEEE06}"/>
                  </a:ext>
                </a:extLst>
              </p:cNvPr>
              <p:cNvSpPr>
                <a:spLocks noRot="1" noChangeAspect="1" noMove="1" noResize="1" noEditPoints="1" noAdjustHandles="1" noChangeArrowheads="1" noChangeShapeType="1" noTextEdit="1"/>
              </p:cNvSpPr>
              <p:nvPr/>
            </p:nvSpPr>
            <p:spPr>
              <a:xfrm>
                <a:off x="951817" y="2156517"/>
                <a:ext cx="3401292" cy="997527"/>
              </a:xfrm>
              <a:prstGeom prst="roundRect">
                <a:avLst/>
              </a:prstGeom>
              <a:blipFill>
                <a:blip r:embed="rId8"/>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âu hỏi">
                <a:extLst>
                  <a:ext uri="{FF2B5EF4-FFF2-40B4-BE49-F238E27FC236}">
                    <a16:creationId xmlns:a16="http://schemas.microsoft.com/office/drawing/2014/main" id="{DC8D5E56-F44B-06B0-A372-9F489562E6F8}"/>
                  </a:ext>
                </a:extLst>
              </p:cNvPr>
              <p:cNvSpPr/>
              <p:nvPr/>
            </p:nvSpPr>
            <p:spPr>
              <a:xfrm>
                <a:off x="788429" y="232883"/>
                <a:ext cx="7567142" cy="1736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b="1" dirty="0">
                    <a:solidFill>
                      <a:schemeClr val="tx1"/>
                    </a:solidFill>
                    <a:latin typeface="Arial" panose="020B0604020202020204" pitchFamily="34" charset="0"/>
                    <a:cs typeface="Arial" panose="020B0604020202020204" pitchFamily="34" charset="0"/>
                  </a:rPr>
                  <a:t>Câu 4. </a:t>
                </a:r>
                <a:r>
                  <a:rPr lang="fr-FR" sz="2000" dirty="0" err="1">
                    <a:solidFill>
                      <a:schemeClr val="tx1"/>
                    </a:solidFill>
                    <a:latin typeface="Arial" panose="020B0604020202020204" pitchFamily="34" charset="0"/>
                    <a:cs typeface="Arial" panose="020B0604020202020204" pitchFamily="34" charset="0"/>
                  </a:rPr>
                  <a:t>Khối</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trụ</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có</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bán</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kính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đáy</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và</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chiều</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cao</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đều</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bằng</a:t>
                </a:r>
                <a:r>
                  <a:rPr lang="fr-FR"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000" i="1">
                        <a:solidFill>
                          <a:schemeClr val="tx1"/>
                        </a:solidFill>
                        <a:latin typeface="Cambria Math" panose="02040503050406030204" pitchFamily="18" charset="0"/>
                      </a:rPr>
                      <m:t>𝑎</m:t>
                    </m:r>
                  </m:oMath>
                </a14:m>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có</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thể</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tích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bằng</a:t>
                </a:r>
                <a:r>
                  <a:rPr lang="fr-FR" sz="2000" dirty="0">
                    <a:solidFill>
                      <a:schemeClr val="tx1"/>
                    </a:solidFill>
                    <a:latin typeface="Arial" panose="020B0604020202020204" pitchFamily="34"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21" name="Câu hỏi">
                <a:extLst>
                  <a:ext uri="{FF2B5EF4-FFF2-40B4-BE49-F238E27FC236}">
                    <a16:creationId xmlns:a16="http://schemas.microsoft.com/office/drawing/2014/main" id="{DC8D5E56-F44B-06B0-A372-9F489562E6F8}"/>
                  </a:ext>
                </a:extLst>
              </p:cNvPr>
              <p:cNvSpPr>
                <a:spLocks noRot="1" noChangeAspect="1" noMove="1" noResize="1" noEditPoints="1" noAdjustHandles="1" noChangeArrowheads="1" noChangeShapeType="1" noTextEdit="1"/>
              </p:cNvSpPr>
              <p:nvPr/>
            </p:nvSpPr>
            <p:spPr>
              <a:xfrm>
                <a:off x="788429" y="232883"/>
                <a:ext cx="7567142" cy="1736187"/>
              </a:xfrm>
              <a:prstGeom prst="roundRect">
                <a:avLst/>
              </a:prstGeom>
              <a:blipFill>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4816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a:extLst>
            <a:ext uri="{FF2B5EF4-FFF2-40B4-BE49-F238E27FC236}">
              <a16:creationId xmlns:a16="http://schemas.microsoft.com/office/drawing/2014/main" id="{63FE01C9-11D7-BA9B-4962-A4FA5441088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767B229-4923-6B01-200C-2455369D54C8}"/>
              </a:ext>
            </a:extLst>
          </p:cNvPr>
          <p:cNvSpPr/>
          <p:nvPr/>
        </p:nvSpPr>
        <p:spPr>
          <a:xfrm>
            <a:off x="-102036" y="4556501"/>
            <a:ext cx="9348072" cy="587000"/>
          </a:xfrm>
          <a:prstGeom prst="rect">
            <a:avLst/>
          </a:prstGeom>
          <a:solidFill>
            <a:srgbClr val="FFD68B">
              <a:alpha val="52157"/>
            </a:srgbClr>
          </a:solid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2" name="Picture 19">
            <a:extLst>
              <a:ext uri="{FF2B5EF4-FFF2-40B4-BE49-F238E27FC236}">
                <a16:creationId xmlns:a16="http://schemas.microsoft.com/office/drawing/2014/main" id="{7D8F4750-4C73-0077-BC88-A8BB04F05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104" y="3453199"/>
            <a:ext cx="901713" cy="1510195"/>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E25FF7AF-AD91-857A-FFD8-DFBE9CE0A5D3}"/>
                  </a:ext>
                </a:extLst>
              </p:cNvPr>
              <p:cNvSpPr/>
              <p:nvPr/>
            </p:nvSpPr>
            <p:spPr>
              <a:xfrm>
                <a:off x="4872653" y="336036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D.</a:t>
                </a:r>
                <a14:m>
                  <m:oMath xmlns:m="http://schemas.openxmlformats.org/officeDocument/2006/math">
                    <m:r>
                      <a:rPr lang="fr-FR" sz="2000" i="1">
                        <a:solidFill>
                          <a:schemeClr val="tx1"/>
                        </a:solidFill>
                        <a:latin typeface="Cambria Math" panose="02040503050406030204" pitchFamily="18" charset="0"/>
                      </a:rPr>
                      <m:t> </m:t>
                    </m:r>
                    <m:f>
                      <m:fPr>
                        <m:ctrlPr>
                          <a:rPr lang="en-US" sz="2000" i="1">
                            <a:solidFill>
                              <a:schemeClr val="tx1"/>
                            </a:solidFill>
                            <a:latin typeface="Cambria Math" panose="02040503050406030204" pitchFamily="18" charset="0"/>
                          </a:rPr>
                        </m:ctrlPr>
                      </m:fPr>
                      <m:num>
                        <m:r>
                          <a:rPr lang="fr-FR" sz="2000" i="1">
                            <a:solidFill>
                              <a:schemeClr val="tx1"/>
                            </a:solidFill>
                            <a:latin typeface="Cambria Math" panose="02040503050406030204" pitchFamily="18" charset="0"/>
                          </a:rPr>
                          <m:t>2</m:t>
                        </m:r>
                        <m:r>
                          <a:rPr lang="fr-FR" sz="2000" i="1">
                            <a:solidFill>
                              <a:schemeClr val="tx1"/>
                            </a:solidFill>
                            <a:latin typeface="Cambria Math" panose="02040503050406030204" pitchFamily="18" charset="0"/>
                          </a:rPr>
                          <m:t>𝜋</m:t>
                        </m:r>
                      </m:num>
                      <m:den>
                        <m:r>
                          <a:rPr lang="fr-FR" sz="2000" i="1">
                            <a:solidFill>
                              <a:schemeClr val="tx1"/>
                            </a:solidFill>
                            <a:latin typeface="Cambria Math" panose="02040503050406030204" pitchFamily="18" charset="0"/>
                          </a:rPr>
                          <m:t>3</m:t>
                        </m:r>
                      </m:den>
                    </m:f>
                  </m:oMath>
                </a14:m>
                <a:endParaRPr kumimoji="0" lang="en-US"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E25FF7AF-AD91-857A-FFD8-DFBE9CE0A5D3}"/>
                  </a:ext>
                </a:extLst>
              </p:cNvPr>
              <p:cNvSpPr>
                <a:spLocks noRot="1" noChangeAspect="1" noMove="1" noResize="1" noEditPoints="1" noAdjustHandles="1" noChangeArrowheads="1" noChangeShapeType="1" noTextEdit="1"/>
              </p:cNvSpPr>
              <p:nvPr/>
            </p:nvSpPr>
            <p:spPr>
              <a:xfrm>
                <a:off x="4872653" y="3360361"/>
                <a:ext cx="3401292" cy="997527"/>
              </a:xfrm>
              <a:prstGeom prst="roundRect">
                <a:avLst/>
              </a:prstGeom>
              <a:blipFill>
                <a:blip r:embed="rId4"/>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2288A8-AC13-E866-53E2-CD5FB4088F0B}"/>
                  </a:ext>
                </a:extLst>
              </p:cNvPr>
              <p:cNvSpPr/>
              <p:nvPr/>
            </p:nvSpPr>
            <p:spPr>
              <a:xfrm>
                <a:off x="951817" y="3360362"/>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B. </a:t>
                </a:r>
                <a14:m>
                  <m:oMath xmlns:m="http://schemas.openxmlformats.org/officeDocument/2006/math">
                    <m:r>
                      <a:rPr lang="fr-FR" sz="2000" i="1">
                        <a:solidFill>
                          <a:schemeClr val="tx1"/>
                        </a:solidFill>
                        <a:latin typeface="Cambria Math" panose="02040503050406030204" pitchFamily="18" charset="0"/>
                      </a:rPr>
                      <m:t>𝑉</m:t>
                    </m:r>
                    <m:r>
                      <a:rPr lang="fr-FR" sz="2000" i="1">
                        <a:solidFill>
                          <a:schemeClr val="tx1"/>
                        </a:solidFill>
                        <a:latin typeface="Cambria Math" panose="02040503050406030204" pitchFamily="18" charset="0"/>
                      </a:rPr>
                      <m:t>=2</m:t>
                    </m:r>
                    <m:r>
                      <a:rPr lang="fr-FR" sz="2000" i="1">
                        <a:solidFill>
                          <a:schemeClr val="tx1"/>
                        </a:solidFill>
                        <a:latin typeface="Cambria Math" panose="02040503050406030204" pitchFamily="18" charset="0"/>
                      </a:rPr>
                      <m:t>𝜋</m:t>
                    </m:r>
                  </m:oMath>
                </a14:m>
                <a:r>
                  <a:rPr lang="fr-FR" sz="2000" dirty="0">
                    <a:solidFill>
                      <a:schemeClr val="tx1"/>
                    </a:solidFill>
                    <a:latin typeface="Arial" panose="020B0604020202020204" pitchFamily="34" charset="0"/>
                    <a:cs typeface="Arial" panose="020B0604020202020204" pitchFamily="34" charset="0"/>
                  </a:rPr>
                  <a:t>	</a:t>
                </a:r>
                <a:endParaRPr kumimoji="0" lang="en-US"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562288A8-AC13-E866-53E2-CD5FB4088F0B}"/>
                  </a:ext>
                </a:extLst>
              </p:cNvPr>
              <p:cNvSpPr>
                <a:spLocks noRot="1" noChangeAspect="1" noMove="1" noResize="1" noEditPoints="1" noAdjustHandles="1" noChangeArrowheads="1" noChangeShapeType="1" noTextEdit="1"/>
              </p:cNvSpPr>
              <p:nvPr/>
            </p:nvSpPr>
            <p:spPr>
              <a:xfrm>
                <a:off x="951817" y="3360362"/>
                <a:ext cx="3401292" cy="997527"/>
              </a:xfrm>
              <a:prstGeom prst="roundRect">
                <a:avLst/>
              </a:prstGeom>
              <a:blipFill>
                <a:blip r:embed="rId5"/>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2877C3C4-54EB-AF8F-2A3F-49EBC8A59EC1}"/>
                  </a:ext>
                </a:extLst>
              </p:cNvPr>
              <p:cNvSpPr/>
              <p:nvPr/>
            </p:nvSpPr>
            <p:spPr>
              <a:xfrm>
                <a:off x="4872654" y="214881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2000" i="1">
                            <a:solidFill>
                              <a:schemeClr val="tx1"/>
                            </a:solidFill>
                            <a:latin typeface="Cambria Math" panose="02040503050406030204" pitchFamily="18" charset="0"/>
                          </a:rPr>
                        </m:ctrlPr>
                      </m:fPr>
                      <m:num>
                        <m:rad>
                          <m:radPr>
                            <m:degHide m:val="on"/>
                            <m:ctrlPr>
                              <a:rPr lang="en-US" sz="2000" i="1">
                                <a:solidFill>
                                  <a:schemeClr val="tx1"/>
                                </a:solidFill>
                                <a:latin typeface="Cambria Math" panose="02040503050406030204" pitchFamily="18" charset="0"/>
                              </a:rPr>
                            </m:ctrlPr>
                          </m:radPr>
                          <m:deg/>
                          <m:e>
                            <m:r>
                              <a:rPr lang="fr-FR" sz="2000" i="1">
                                <a:solidFill>
                                  <a:schemeClr val="tx1"/>
                                </a:solidFill>
                                <a:latin typeface="Cambria Math" panose="02040503050406030204" pitchFamily="18" charset="0"/>
                              </a:rPr>
                              <m:t>2</m:t>
                            </m:r>
                          </m:e>
                        </m:rad>
                        <m:r>
                          <a:rPr lang="fr-FR" sz="2000" i="1">
                            <a:solidFill>
                              <a:schemeClr val="tx1"/>
                            </a:solidFill>
                            <a:latin typeface="Cambria Math" panose="02040503050406030204" pitchFamily="18" charset="0"/>
                          </a:rPr>
                          <m:t>𝜋</m:t>
                        </m:r>
                      </m:num>
                      <m:den>
                        <m:r>
                          <a:rPr lang="fr-FR" sz="2000" i="1">
                            <a:solidFill>
                              <a:schemeClr val="tx1"/>
                            </a:solidFill>
                            <a:latin typeface="Cambria Math" panose="02040503050406030204" pitchFamily="18" charset="0"/>
                          </a:rPr>
                          <m:t>3</m:t>
                        </m:r>
                      </m:den>
                    </m:f>
                  </m:oMath>
                </a14:m>
                <a:r>
                  <a:rPr lang="fr-FR" sz="2000" dirty="0">
                    <a:solidFill>
                      <a:schemeClr val="tx1"/>
                    </a:solidFill>
                    <a:latin typeface="Arial" panose="020B0604020202020204" pitchFamily="34" charset="0"/>
                    <a:cs typeface="Arial" panose="020B0604020202020204" pitchFamily="34" charset="0"/>
                  </a:rPr>
                  <a:t>		</a:t>
                </a:r>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8" name="Đáp án sai 2">
                <a:extLst>
                  <a:ext uri="{FF2B5EF4-FFF2-40B4-BE49-F238E27FC236}">
                    <a16:creationId xmlns:a16="http://schemas.microsoft.com/office/drawing/2014/main" id="{2877C3C4-54EB-AF8F-2A3F-49EBC8A59EC1}"/>
                  </a:ext>
                </a:extLst>
              </p:cNvPr>
              <p:cNvSpPr>
                <a:spLocks noRot="1" noChangeAspect="1" noMove="1" noResize="1" noEditPoints="1" noAdjustHandles="1" noChangeArrowheads="1" noChangeShapeType="1" noTextEdit="1"/>
              </p:cNvSpPr>
              <p:nvPr/>
            </p:nvSpPr>
            <p:spPr>
              <a:xfrm>
                <a:off x="4872654" y="2148811"/>
                <a:ext cx="3401292" cy="997527"/>
              </a:xfrm>
              <a:prstGeom prst="roundRect">
                <a:avLst/>
              </a:prstGeom>
              <a:blipFill>
                <a:blip r:embed="rId6"/>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BE1B2DF6-CBA8-E8DD-A391-FA46E2573AB7}"/>
                  </a:ext>
                </a:extLst>
              </p:cNvPr>
              <p:cNvSpPr/>
              <p:nvPr/>
            </p:nvSpPr>
            <p:spPr>
              <a:xfrm>
                <a:off x="951817" y="215824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𝑉</m:t>
                    </m:r>
                    <m:r>
                      <a:rPr lang="fr-FR" sz="2000" i="1">
                        <a:solidFill>
                          <a:schemeClr val="tx1"/>
                        </a:solidFill>
                        <a:latin typeface="Cambria Math" panose="02040503050406030204" pitchFamily="18" charset="0"/>
                      </a:rPr>
                      <m:t>=</m:t>
                    </m:r>
                    <m:rad>
                      <m:radPr>
                        <m:degHide m:val="on"/>
                        <m:ctrlPr>
                          <a:rPr lang="en-US" sz="2000" i="1">
                            <a:solidFill>
                              <a:schemeClr val="tx1"/>
                            </a:solidFill>
                            <a:latin typeface="Cambria Math" panose="02040503050406030204" pitchFamily="18" charset="0"/>
                          </a:rPr>
                        </m:ctrlPr>
                      </m:radPr>
                      <m:deg/>
                      <m:e>
                        <m:r>
                          <a:rPr lang="fr-FR" sz="2000" i="1">
                            <a:solidFill>
                              <a:schemeClr val="tx1"/>
                            </a:solidFill>
                            <a:latin typeface="Cambria Math" panose="02040503050406030204" pitchFamily="18" charset="0"/>
                          </a:rPr>
                          <m:t>2</m:t>
                        </m:r>
                      </m:e>
                    </m:rad>
                    <m:r>
                      <a:rPr lang="fr-FR" sz="2000" i="1">
                        <a:solidFill>
                          <a:schemeClr val="tx1"/>
                        </a:solidFill>
                        <a:latin typeface="Cambria Math" panose="02040503050406030204" pitchFamily="18" charset="0"/>
                      </a:rPr>
                      <m:t>𝜋</m:t>
                    </m:r>
                  </m:oMath>
                </a14:m>
                <a:endParaRPr kumimoji="0" lang="vi-VN" sz="20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19" name="Đáp án sai 3">
                <a:extLst>
                  <a:ext uri="{FF2B5EF4-FFF2-40B4-BE49-F238E27FC236}">
                    <a16:creationId xmlns:a16="http://schemas.microsoft.com/office/drawing/2014/main" id="{BE1B2DF6-CBA8-E8DD-A391-FA46E2573AB7}"/>
                  </a:ext>
                </a:extLst>
              </p:cNvPr>
              <p:cNvSpPr>
                <a:spLocks noRot="1" noChangeAspect="1" noMove="1" noResize="1" noEditPoints="1" noAdjustHandles="1" noChangeArrowheads="1" noChangeShapeType="1" noTextEdit="1"/>
              </p:cNvSpPr>
              <p:nvPr/>
            </p:nvSpPr>
            <p:spPr>
              <a:xfrm>
                <a:off x="951817" y="2158246"/>
                <a:ext cx="3401292" cy="997527"/>
              </a:xfrm>
              <a:prstGeom prst="roundRect">
                <a:avLst/>
              </a:prstGeom>
              <a:blipFill>
                <a:blip r:embed="rId7"/>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C57F36C7-F069-B14D-1709-C3760ECC029E}"/>
                  </a:ext>
                </a:extLst>
              </p:cNvPr>
              <p:cNvSpPr/>
              <p:nvPr/>
            </p:nvSpPr>
            <p:spPr>
              <a:xfrm>
                <a:off x="951817" y="2148811"/>
                <a:ext cx="3401292" cy="99752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fr-FR" sz="20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fr-FR" sz="2000" i="1">
                        <a:solidFill>
                          <a:schemeClr val="tx1"/>
                        </a:solidFill>
                        <a:latin typeface="Cambria Math" panose="02040503050406030204" pitchFamily="18" charset="0"/>
                      </a:rPr>
                      <m:t>𝑉</m:t>
                    </m:r>
                    <m:r>
                      <a:rPr lang="fr-FR" sz="2000" i="1">
                        <a:solidFill>
                          <a:schemeClr val="tx1"/>
                        </a:solidFill>
                        <a:latin typeface="Cambria Math" panose="02040503050406030204" pitchFamily="18" charset="0"/>
                      </a:rPr>
                      <m:t>=</m:t>
                    </m:r>
                    <m:rad>
                      <m:radPr>
                        <m:degHide m:val="on"/>
                        <m:ctrlPr>
                          <a:rPr lang="en-US" sz="2000" i="1">
                            <a:solidFill>
                              <a:schemeClr val="tx1"/>
                            </a:solidFill>
                            <a:latin typeface="Cambria Math" panose="02040503050406030204" pitchFamily="18" charset="0"/>
                          </a:rPr>
                        </m:ctrlPr>
                      </m:radPr>
                      <m:deg/>
                      <m:e>
                        <m:r>
                          <a:rPr lang="fr-FR" sz="2000" i="1">
                            <a:solidFill>
                              <a:schemeClr val="tx1"/>
                            </a:solidFill>
                            <a:latin typeface="Cambria Math" panose="02040503050406030204" pitchFamily="18" charset="0"/>
                          </a:rPr>
                          <m:t>2</m:t>
                        </m:r>
                      </m:e>
                    </m:rad>
                    <m:r>
                      <a:rPr lang="fr-FR" sz="2000" i="1">
                        <a:solidFill>
                          <a:schemeClr val="tx1"/>
                        </a:solidFill>
                        <a:latin typeface="Cambria Math" panose="02040503050406030204" pitchFamily="18" charset="0"/>
                      </a:rPr>
                      <m:t>𝜋</m:t>
                    </m:r>
                  </m:oMath>
                </a14:m>
                <a:endParaRPr lang="vi-VN" sz="2000" dirty="0">
                  <a:solidFill>
                    <a:schemeClr val="tx1"/>
                  </a:solidFill>
                  <a:cs typeface="Arial" panose="020B0604020202020204" pitchFamily="34" charset="0"/>
                </a:endParaRPr>
              </a:p>
            </p:txBody>
          </p:sp>
        </mc:Choice>
        <mc:Fallback xmlns="">
          <p:sp>
            <p:nvSpPr>
              <p:cNvPr id="20" name="Đáp án đúng">
                <a:extLst>
                  <a:ext uri="{FF2B5EF4-FFF2-40B4-BE49-F238E27FC236}">
                    <a16:creationId xmlns:a16="http://schemas.microsoft.com/office/drawing/2014/main" id="{C57F36C7-F069-B14D-1709-C3760ECC029E}"/>
                  </a:ext>
                </a:extLst>
              </p:cNvPr>
              <p:cNvSpPr>
                <a:spLocks noRot="1" noChangeAspect="1" noMove="1" noResize="1" noEditPoints="1" noAdjustHandles="1" noChangeArrowheads="1" noChangeShapeType="1" noTextEdit="1"/>
              </p:cNvSpPr>
              <p:nvPr/>
            </p:nvSpPr>
            <p:spPr>
              <a:xfrm>
                <a:off x="951817" y="2148811"/>
                <a:ext cx="3401292" cy="997527"/>
              </a:xfrm>
              <a:prstGeom prst="roundRect">
                <a:avLst/>
              </a:prstGeom>
              <a:blipFill>
                <a:blip r:embed="rId8"/>
                <a:stretch>
                  <a:fillRect l="-3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âu hỏi">
                <a:extLst>
                  <a:ext uri="{FF2B5EF4-FFF2-40B4-BE49-F238E27FC236}">
                    <a16:creationId xmlns:a16="http://schemas.microsoft.com/office/drawing/2014/main" id="{38CC98A1-EF83-96B3-0513-207A75209BCD}"/>
                  </a:ext>
                </a:extLst>
              </p:cNvPr>
              <p:cNvSpPr/>
              <p:nvPr/>
            </p:nvSpPr>
            <p:spPr>
              <a:xfrm>
                <a:off x="788429" y="232883"/>
                <a:ext cx="7567142" cy="1736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b="1" dirty="0">
                    <a:solidFill>
                      <a:schemeClr val="tx1"/>
                    </a:solidFill>
                    <a:latin typeface="Arial" panose="020B0604020202020204" pitchFamily="34" charset="0"/>
                    <a:cs typeface="Arial" panose="020B0604020202020204" pitchFamily="34" charset="0"/>
                  </a:rPr>
                  <a:t>Câu 5. </a:t>
                </a:r>
                <a:r>
                  <a:rPr lang="fr-FR" sz="2000" dirty="0" err="1">
                    <a:solidFill>
                      <a:schemeClr val="tx1"/>
                    </a:solidFill>
                    <a:latin typeface="Arial" panose="020B0604020202020204" pitchFamily="34" charset="0"/>
                    <a:cs typeface="Arial" panose="020B0604020202020204" pitchFamily="34" charset="0"/>
                  </a:rPr>
                  <a:t>Tính</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thể</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tích</a:t>
                </a:r>
                <a:r>
                  <a:rPr lang="fr-FR" sz="2000" dirty="0">
                    <a:solidFill>
                      <a:schemeClr val="tx1"/>
                    </a:solidFill>
                    <a:latin typeface="Arial" panose="020B0604020202020204" pitchFamily="34" charset="0"/>
                    <a:cs typeface="Arial" panose="020B0604020202020204" pitchFamily="34" charset="0"/>
                  </a:rPr>
                  <a:t> V </a:t>
                </a:r>
                <a:r>
                  <a:rPr lang="fr-FR" sz="2000" dirty="0" err="1">
                    <a:solidFill>
                      <a:schemeClr val="tx1"/>
                    </a:solidFill>
                    <a:latin typeface="Arial" panose="020B0604020202020204" pitchFamily="34" charset="0"/>
                    <a:cs typeface="Arial" panose="020B0604020202020204" pitchFamily="34" charset="0"/>
                  </a:rPr>
                  <a:t>của</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khối</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trụ</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có</a:t>
                </a:r>
                <a:r>
                  <a:rPr lang="fr-FR" sz="2000" dirty="0">
                    <a:solidFill>
                      <a:schemeClr val="tx1"/>
                    </a:solidFill>
                    <a:latin typeface="Arial" panose="020B0604020202020204" pitchFamily="34" charset="0"/>
                    <a:cs typeface="Arial" panose="020B0604020202020204" pitchFamily="34" charset="0"/>
                  </a:rPr>
                  <a:t> chu vi </a:t>
                </a:r>
                <a:r>
                  <a:rPr lang="fr-FR" sz="2000" dirty="0" err="1">
                    <a:solidFill>
                      <a:schemeClr val="tx1"/>
                    </a:solidFill>
                    <a:latin typeface="Arial" panose="020B0604020202020204" pitchFamily="34" charset="0"/>
                    <a:cs typeface="Arial" panose="020B0604020202020204" pitchFamily="34" charset="0"/>
                  </a:rPr>
                  <a:t>đáy</a:t>
                </a:r>
                <a:r>
                  <a:rPr lang="fr-FR" sz="2000" dirty="0">
                    <a:solidFill>
                      <a:schemeClr val="tx1"/>
                    </a:solidFill>
                    <a:latin typeface="Arial" panose="020B0604020202020204" pitchFamily="34" charset="0"/>
                    <a:cs typeface="Arial" panose="020B0604020202020204" pitchFamily="34" charset="0"/>
                  </a:rPr>
                  <a:t> là </a:t>
                </a:r>
                <a14:m>
                  <m:oMath xmlns:m="http://schemas.openxmlformats.org/officeDocument/2006/math">
                    <m:r>
                      <a:rPr lang="fr-FR" sz="2000" i="1">
                        <a:solidFill>
                          <a:schemeClr val="tx1"/>
                        </a:solidFill>
                        <a:latin typeface="Cambria Math" panose="02040503050406030204" pitchFamily="18" charset="0"/>
                      </a:rPr>
                      <m:t>2</m:t>
                    </m:r>
                    <m:r>
                      <a:rPr lang="fr-FR" sz="2000" i="1">
                        <a:solidFill>
                          <a:schemeClr val="tx1"/>
                        </a:solidFill>
                        <a:latin typeface="Cambria Math" panose="02040503050406030204" pitchFamily="18" charset="0"/>
                      </a:rPr>
                      <m:t>𝜋</m:t>
                    </m:r>
                  </m:oMath>
                </a14:m>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chiều</a:t>
                </a:r>
                <a:r>
                  <a:rPr lang="fr-FR" sz="2000" dirty="0">
                    <a:solidFill>
                      <a:schemeClr val="tx1"/>
                    </a:solidFill>
                    <a:latin typeface="Arial" panose="020B0604020202020204" pitchFamily="34" charset="0"/>
                    <a:cs typeface="Arial" panose="020B0604020202020204" pitchFamily="34" charset="0"/>
                  </a:rPr>
                  <a:t> </a:t>
                </a:r>
                <a:r>
                  <a:rPr lang="fr-FR" sz="2000" dirty="0" err="1">
                    <a:solidFill>
                      <a:schemeClr val="tx1"/>
                    </a:solidFill>
                    <a:latin typeface="Arial" panose="020B0604020202020204" pitchFamily="34" charset="0"/>
                    <a:cs typeface="Arial" panose="020B0604020202020204" pitchFamily="34" charset="0"/>
                  </a:rPr>
                  <a:t>cao</a:t>
                </a:r>
                <a:r>
                  <a:rPr lang="fr-FR" sz="2000" dirty="0">
                    <a:solidFill>
                      <a:schemeClr val="tx1"/>
                    </a:solidFill>
                    <a:latin typeface="Arial" panose="020B0604020202020204" pitchFamily="34" charset="0"/>
                    <a:cs typeface="Arial" panose="020B0604020202020204" pitchFamily="34" charset="0"/>
                  </a:rPr>
                  <a:t> là </a:t>
                </a:r>
                <a14:m>
                  <m:oMath xmlns:m="http://schemas.openxmlformats.org/officeDocument/2006/math">
                    <m:rad>
                      <m:radPr>
                        <m:degHide m:val="on"/>
                        <m:ctrlPr>
                          <a:rPr lang="en-US" sz="2000" i="1">
                            <a:solidFill>
                              <a:schemeClr val="tx1"/>
                            </a:solidFill>
                            <a:latin typeface="Cambria Math" panose="02040503050406030204" pitchFamily="18" charset="0"/>
                          </a:rPr>
                        </m:ctrlPr>
                      </m:radPr>
                      <m:deg/>
                      <m:e>
                        <m:r>
                          <a:rPr lang="fr-FR" sz="2000" i="1">
                            <a:solidFill>
                              <a:schemeClr val="tx1"/>
                            </a:solidFill>
                            <a:latin typeface="Cambria Math" panose="02040503050406030204" pitchFamily="18" charset="0"/>
                          </a:rPr>
                          <m:t>2</m:t>
                        </m:r>
                      </m:e>
                    </m:rad>
                  </m:oMath>
                </a14:m>
                <a:r>
                  <a:rPr lang="fr-FR" sz="2000" dirty="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21" name="Câu hỏi">
                <a:extLst>
                  <a:ext uri="{FF2B5EF4-FFF2-40B4-BE49-F238E27FC236}">
                    <a16:creationId xmlns:a16="http://schemas.microsoft.com/office/drawing/2014/main" id="{38CC98A1-EF83-96B3-0513-207A75209BCD}"/>
                  </a:ext>
                </a:extLst>
              </p:cNvPr>
              <p:cNvSpPr>
                <a:spLocks noRot="1" noChangeAspect="1" noMove="1" noResize="1" noEditPoints="1" noAdjustHandles="1" noChangeArrowheads="1" noChangeShapeType="1" noTextEdit="1"/>
              </p:cNvSpPr>
              <p:nvPr/>
            </p:nvSpPr>
            <p:spPr>
              <a:xfrm>
                <a:off x="788429" y="232883"/>
                <a:ext cx="7567142" cy="1736187"/>
              </a:xfrm>
              <a:prstGeom prst="roundRect">
                <a:avLst/>
              </a:prstGeom>
              <a:blipFill>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3244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2" name="Group 31"/>
          <p:cNvGrpSpPr/>
          <p:nvPr/>
        </p:nvGrpSpPr>
        <p:grpSpPr>
          <a:xfrm>
            <a:off x="434340" y="500313"/>
            <a:ext cx="8060436" cy="1468204"/>
            <a:chOff x="396417" y="795567"/>
            <a:chExt cx="16120872" cy="2936408"/>
          </a:xfrm>
        </p:grpSpPr>
        <p:sp>
          <p:nvSpPr>
            <p:cNvPr id="33" name="Google Shape;3331;p61"/>
            <p:cNvSpPr txBox="1"/>
            <p:nvPr/>
          </p:nvSpPr>
          <p:spPr>
            <a:xfrm flipH="1">
              <a:off x="561009" y="795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defRPr/>
              </a:pPr>
              <a:r>
                <a:rPr lang="fr-FR" sz="1850" b="1" dirty="0" err="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a:t>
              </a:r>
              <a:r>
                <a:rPr lang="fr-FR" sz="185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1 (SGK – </a:t>
              </a:r>
              <a:r>
                <a:rPr lang="fr-FR" sz="1850" b="1" dirty="0" err="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tr.96</a:t>
              </a:r>
              <a:r>
                <a:rPr lang="fr-FR" sz="185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endParaRPr lang="en-US" sz="185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p:cNvSpPr/>
            <p:nvPr/>
          </p:nvSpPr>
          <p:spPr>
            <a:xfrm>
              <a:off x="396417" y="1814655"/>
              <a:ext cx="16120872" cy="1917320"/>
            </a:xfrm>
            <a:prstGeom prst="rect">
              <a:avLst/>
            </a:prstGeom>
          </p:spPr>
          <p:txBody>
            <a:bodyPr wrap="square">
              <a:spAutoFit/>
            </a:bodyPr>
            <a:lstStyle/>
            <a:p>
              <a:pPr algn="just" defTabSz="457200" eaLnBrk="0" fontAlgn="base" hangingPunct="0">
                <a:lnSpc>
                  <a:spcPct val="150000"/>
                </a:lnSpc>
                <a:spcBef>
                  <a:spcPct val="0"/>
                </a:spcBef>
                <a:spcAft>
                  <a:spcPct val="0"/>
                </a:spcAft>
                <a:buClrTx/>
              </a:pPr>
              <a:r>
                <a:rPr lang="en-US" altLang="en-US" sz="2000" kern="1200" dirty="0">
                  <a:latin typeface="Arial" panose="020B0604020202020204" pitchFamily="34" charset="0"/>
                  <a:ea typeface="Open Sans"/>
                  <a:cs typeface="+mn-cs"/>
                </a:rPr>
                <a:t>Trong </a:t>
              </a:r>
              <a:r>
                <a:rPr lang="en-US" altLang="en-US" sz="2000" kern="1200" dirty="0" err="1">
                  <a:latin typeface="Arial" panose="020B0604020202020204" pitchFamily="34" charset="0"/>
                  <a:ea typeface="Open Sans"/>
                  <a:cs typeface="+mn-cs"/>
                </a:rPr>
                <a:t>những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vật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thể</a:t>
              </a:r>
              <a:r>
                <a:rPr lang="en-US" altLang="en-US" sz="2000" kern="1200" dirty="0">
                  <a:latin typeface="Arial" panose="020B0604020202020204" pitchFamily="34" charset="0"/>
                  <a:ea typeface="Open Sans"/>
                  <a:cs typeface="+mn-cs"/>
                </a:rPr>
                <a:t> ở </a:t>
              </a:r>
              <a:r>
                <a:rPr lang="en-US" altLang="en-US" sz="2000" kern="1200" dirty="0" err="1">
                  <a:latin typeface="Arial" panose="020B0604020202020204" pitchFamily="34" charset="0"/>
                  <a:ea typeface="Open Sans"/>
                  <a:cs typeface="+mn-cs"/>
                </a:rPr>
                <a:t>các</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10a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10b</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10c</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10d</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10e</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vật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thể</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nào</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có</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dạng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trụ</a:t>
              </a:r>
              <a:r>
                <a:rPr lang="en-US" altLang="en-US" sz="2000" kern="1200" dirty="0">
                  <a:latin typeface="Arial" panose="020B0604020202020204" pitchFamily="34" charset="0"/>
                  <a:ea typeface="Open Sans"/>
                  <a:cs typeface="+mn-cs"/>
                </a:rPr>
                <a:t>?</a:t>
              </a:r>
              <a:endParaRPr lang="vi-VN" altLang="en-US" sz="2000" kern="1200" dirty="0">
                <a:latin typeface="Arial" panose="020B0604020202020204" pitchFamily="34" charset="0"/>
                <a:ea typeface="Open Sans"/>
                <a:cs typeface="+mn-cs"/>
              </a:endParaRPr>
            </a:p>
          </p:txBody>
        </p:sp>
      </p:grpSp>
      <p:sp>
        <p:nvSpPr>
          <p:cNvPr id="12" name="Rounded Rectangle 11"/>
          <p:cNvSpPr/>
          <p:nvPr/>
        </p:nvSpPr>
        <p:spPr>
          <a:xfrm>
            <a:off x="8622792" y="1515794"/>
            <a:ext cx="201168" cy="210312"/>
          </a:xfrm>
          <a:prstGeom prst="round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Terminator 37"/>
          <p:cNvSpPr/>
          <p:nvPr/>
        </p:nvSpPr>
        <p:spPr>
          <a:xfrm>
            <a:off x="4016706" y="3777845"/>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b="1" i="1" dirty="0" err="1"/>
              <a:t>Giải</a:t>
            </a:r>
            <a:r>
              <a:rPr lang="en-US" sz="1800" b="1" i="1" dirty="0"/>
              <a:t>:</a:t>
            </a:r>
          </a:p>
        </p:txBody>
      </p:sp>
      <p:sp>
        <p:nvSpPr>
          <p:cNvPr id="13" name="Rectangle 12"/>
          <p:cNvSpPr/>
          <p:nvPr/>
        </p:nvSpPr>
        <p:spPr>
          <a:xfrm>
            <a:off x="2675009" y="4208064"/>
            <a:ext cx="3579095" cy="496996"/>
          </a:xfrm>
          <a:prstGeom prst="rect">
            <a:avLst/>
          </a:prstGeom>
        </p:spPr>
        <p:txBody>
          <a:bodyPr wrap="square">
            <a:spAutoFit/>
          </a:bodyPr>
          <a:lstStyle/>
          <a:p>
            <a:pPr algn="ctr">
              <a:lnSpc>
                <a:spcPct val="150000"/>
              </a:lnSpc>
            </a:pPr>
            <a:r>
              <a:rPr lang="en-US" sz="2000" dirty="0" err="1">
                <a:latin typeface="+mj-lt"/>
                <a:ea typeface="Calibri" panose="020F0502020204030204" pitchFamily="34" charset="0"/>
                <a:cs typeface="Arial" panose="020B0604020202020204" pitchFamily="34" charset="0"/>
              </a:rPr>
              <a:t>Hình</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10e</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có</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dạng</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hình</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trụ</a:t>
            </a:r>
            <a:r>
              <a:rPr lang="en-US" sz="2000" dirty="0">
                <a:latin typeface="+mj-lt"/>
                <a:ea typeface="Calibri" panose="020F0502020204030204" pitchFamily="34" charset="0"/>
                <a:cs typeface="Arial" panose="020B0604020202020204" pitchFamily="34" charset="0"/>
              </a:rPr>
              <a:t>.</a:t>
            </a:r>
            <a:endParaRPr lang="en-US" sz="2000" dirty="0">
              <a:effectLst/>
              <a:latin typeface="+mj-lt"/>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0C2D1A5-3198-6A5F-4E2B-9460B8780EC6}"/>
              </a:ext>
            </a:extLst>
          </p:cNvPr>
          <p:cNvPicPr>
            <a:picLocks noChangeAspect="1"/>
          </p:cNvPicPr>
          <p:nvPr/>
        </p:nvPicPr>
        <p:blipFill>
          <a:blip r:embed="rId3">
            <a:clrChange>
              <a:clrFrom>
                <a:srgbClr val="FFFFFF"/>
              </a:clrFrom>
              <a:clrTo>
                <a:srgbClr val="FFFFFF">
                  <a:alpha val="0"/>
                </a:srgbClr>
              </a:clrTo>
            </a:clrChange>
          </a:blip>
          <a:srcRect t="21576"/>
          <a:stretch/>
        </p:blipFill>
        <p:spPr>
          <a:xfrm>
            <a:off x="1112513" y="1932969"/>
            <a:ext cx="6918974" cy="1804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04693" y="1631343"/>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14" name="Rectangle 13"/>
          <p:cNvSpPr/>
          <p:nvPr/>
        </p:nvSpPr>
        <p:spPr>
          <a:xfrm>
            <a:off x="8236359" y="3711404"/>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grpSp>
        <p:nvGrpSpPr>
          <p:cNvPr id="15" name="Group 14"/>
          <p:cNvGrpSpPr/>
          <p:nvPr/>
        </p:nvGrpSpPr>
        <p:grpSpPr>
          <a:xfrm>
            <a:off x="1003190" y="531655"/>
            <a:ext cx="7488936" cy="1009884"/>
            <a:chOff x="1265097" y="935183"/>
            <a:chExt cx="14977872" cy="2019768"/>
          </a:xfrm>
        </p:grpSpPr>
        <p:sp>
          <p:nvSpPr>
            <p:cNvPr id="16" name="Google Shape;3331;p61"/>
            <p:cNvSpPr txBox="1"/>
            <p:nvPr/>
          </p:nvSpPr>
          <p:spPr>
            <a:xfrm flipH="1">
              <a:off x="1413853" y="93518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2 (SGK – </a:t>
              </a: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tr.96</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1265097" y="1960959"/>
              <a:ext cx="14977872" cy="993992"/>
            </a:xfrm>
            <a:prstGeom prst="rect">
              <a:avLst/>
            </a:prstGeom>
          </p:spPr>
          <p:txBody>
            <a:bodyPr wrap="square">
              <a:spAutoFit/>
            </a:bodyPr>
            <a:lstStyle/>
            <a:p>
              <a:pPr algn="just" defTabSz="457200" eaLnBrk="0" fontAlgn="base" hangingPunct="0">
                <a:lnSpc>
                  <a:spcPct val="150000"/>
                </a:lnSpc>
                <a:spcBef>
                  <a:spcPct val="0"/>
                </a:spcBef>
                <a:spcAft>
                  <a:spcPct val="0"/>
                </a:spcAft>
                <a:buClrTx/>
              </a:pPr>
              <a:r>
                <a:rPr lang="en-US" altLang="en-US" sz="2000" kern="1200" dirty="0">
                  <a:latin typeface="Arial" panose="020B0604020202020204" pitchFamily="34" charset="0"/>
                  <a:ea typeface="Open Sans"/>
                  <a:cs typeface="+mn-cs"/>
                </a:rPr>
                <a:t>Trong </a:t>
              </a:r>
              <a:r>
                <a:rPr lang="en-US" altLang="en-US" sz="2000" kern="1200" dirty="0" err="1">
                  <a:latin typeface="Arial" panose="020B0604020202020204" pitchFamily="34" charset="0"/>
                  <a:ea typeface="Open Sans"/>
                  <a:cs typeface="+mn-cs"/>
                </a:rPr>
                <a:t>những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11a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11b</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11c</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11d</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nào</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có</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dạng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trụ</a:t>
              </a:r>
              <a:r>
                <a:rPr lang="en-US" altLang="en-US" sz="2000" kern="1200" dirty="0">
                  <a:latin typeface="Arial" panose="020B0604020202020204" pitchFamily="34" charset="0"/>
                  <a:ea typeface="Open Sans"/>
                  <a:cs typeface="+mn-cs"/>
                </a:rPr>
                <a:t>?</a:t>
              </a:r>
              <a:endParaRPr lang="vi-VN" altLang="en-US" sz="2000" kern="1200" dirty="0">
                <a:latin typeface="Arial" panose="020B0604020202020204" pitchFamily="34" charset="0"/>
                <a:ea typeface="Open Sans"/>
                <a:cs typeface="+mn-cs"/>
              </a:endParaRPr>
            </a:p>
          </p:txBody>
        </p:sp>
      </p:grpSp>
      <p:pic>
        <p:nvPicPr>
          <p:cNvPr id="3" name="Picture 2">
            <a:extLst>
              <a:ext uri="{FF2B5EF4-FFF2-40B4-BE49-F238E27FC236}">
                <a16:creationId xmlns:a16="http://schemas.microsoft.com/office/drawing/2014/main" id="{96005D60-933D-913C-0A83-6600C013C9F9}"/>
              </a:ext>
            </a:extLst>
          </p:cNvPr>
          <p:cNvPicPr>
            <a:picLocks noChangeAspect="1"/>
          </p:cNvPicPr>
          <p:nvPr/>
        </p:nvPicPr>
        <p:blipFill>
          <a:blip r:embed="rId3">
            <a:clrChange>
              <a:clrFrom>
                <a:srgbClr val="FFFFFF"/>
              </a:clrFrom>
              <a:clrTo>
                <a:srgbClr val="FFFFFF">
                  <a:alpha val="0"/>
                </a:srgbClr>
              </a:clrTo>
            </a:clrChange>
          </a:blip>
          <a:srcRect t="19436"/>
          <a:stretch/>
        </p:blipFill>
        <p:spPr>
          <a:xfrm>
            <a:off x="1247023" y="1634366"/>
            <a:ext cx="6918974" cy="1772942"/>
          </a:xfrm>
          <a:prstGeom prst="rect">
            <a:avLst/>
          </a:prstGeom>
        </p:spPr>
      </p:pic>
      <p:sp>
        <p:nvSpPr>
          <p:cNvPr id="7" name="Flowchart: Terminator 6">
            <a:extLst>
              <a:ext uri="{FF2B5EF4-FFF2-40B4-BE49-F238E27FC236}">
                <a16:creationId xmlns:a16="http://schemas.microsoft.com/office/drawing/2014/main" id="{A53FF729-17BA-59A7-95CB-64C8E173A6B9}"/>
              </a:ext>
            </a:extLst>
          </p:cNvPr>
          <p:cNvSpPr/>
          <p:nvPr/>
        </p:nvSpPr>
        <p:spPr>
          <a:xfrm>
            <a:off x="4288168" y="3516371"/>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b="1" i="1" dirty="0" err="1"/>
              <a:t>Giải</a:t>
            </a:r>
            <a:r>
              <a:rPr lang="en-US" sz="1800" b="1" i="1" dirty="0"/>
              <a:t>:</a:t>
            </a:r>
          </a:p>
        </p:txBody>
      </p:sp>
      <p:sp>
        <p:nvSpPr>
          <p:cNvPr id="9" name="Rectangle 8">
            <a:extLst>
              <a:ext uri="{FF2B5EF4-FFF2-40B4-BE49-F238E27FC236}">
                <a16:creationId xmlns:a16="http://schemas.microsoft.com/office/drawing/2014/main" id="{F702E4B9-E81A-98B6-0C53-5909B7991E66}"/>
              </a:ext>
            </a:extLst>
          </p:cNvPr>
          <p:cNvSpPr/>
          <p:nvPr/>
        </p:nvSpPr>
        <p:spPr>
          <a:xfrm>
            <a:off x="2946471" y="3946590"/>
            <a:ext cx="3579095" cy="496996"/>
          </a:xfrm>
          <a:prstGeom prst="rect">
            <a:avLst/>
          </a:prstGeom>
        </p:spPr>
        <p:txBody>
          <a:bodyPr wrap="square">
            <a:spAutoFit/>
          </a:bodyPr>
          <a:lstStyle/>
          <a:p>
            <a:pPr algn="ctr">
              <a:lnSpc>
                <a:spcPct val="150000"/>
              </a:lnSpc>
            </a:pPr>
            <a:r>
              <a:rPr lang="en-US" sz="2000" dirty="0" err="1">
                <a:latin typeface="+mj-lt"/>
                <a:ea typeface="Calibri" panose="020F0502020204030204" pitchFamily="34" charset="0"/>
                <a:cs typeface="Arial" panose="020B0604020202020204" pitchFamily="34" charset="0"/>
              </a:rPr>
              <a:t>Hình</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11a</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có</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dạng</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hình</a:t>
            </a:r>
            <a:r>
              <a:rPr lang="en-US" sz="2000" dirty="0">
                <a:latin typeface="+mj-lt"/>
                <a:ea typeface="Calibri" panose="020F0502020204030204" pitchFamily="34" charset="0"/>
                <a:cs typeface="Arial" panose="020B0604020202020204" pitchFamily="34" charset="0"/>
              </a:rPr>
              <a:t> </a:t>
            </a:r>
            <a:r>
              <a:rPr lang="en-US" sz="2000" dirty="0" err="1">
                <a:latin typeface="+mj-lt"/>
                <a:ea typeface="Calibri" panose="020F0502020204030204" pitchFamily="34" charset="0"/>
                <a:cs typeface="Arial" panose="020B0604020202020204" pitchFamily="34" charset="0"/>
              </a:rPr>
              <a:t>trụ</a:t>
            </a:r>
            <a:r>
              <a:rPr lang="en-US" sz="2000" dirty="0">
                <a:latin typeface="+mj-lt"/>
                <a:ea typeface="Calibri" panose="020F0502020204030204" pitchFamily="34" charset="0"/>
                <a:cs typeface="Arial" panose="020B0604020202020204" pitchFamily="34" charset="0"/>
              </a:rPr>
              <a:t>.</a:t>
            </a:r>
            <a:endParaRPr lang="en-US" sz="2000" dirty="0">
              <a:effectLst/>
              <a:latin typeface="+mj-lt"/>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8325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grpSp>
        <p:nvGrpSpPr>
          <p:cNvPr id="7" name="Group 6">
            <a:extLst>
              <a:ext uri="{FF2B5EF4-FFF2-40B4-BE49-F238E27FC236}">
                <a16:creationId xmlns:a16="http://schemas.microsoft.com/office/drawing/2014/main" id="{2CDCA58F-0D33-790A-A43A-FD04C809D013}"/>
              </a:ext>
            </a:extLst>
          </p:cNvPr>
          <p:cNvGrpSpPr/>
          <p:nvPr/>
        </p:nvGrpSpPr>
        <p:grpSpPr>
          <a:xfrm>
            <a:off x="325749" y="239685"/>
            <a:ext cx="8492502" cy="3779873"/>
            <a:chOff x="1265097" y="935183"/>
            <a:chExt cx="16985004" cy="7559746"/>
          </a:xfrm>
        </p:grpSpPr>
        <p:sp>
          <p:nvSpPr>
            <p:cNvPr id="8" name="Google Shape;3331;p61">
              <a:extLst>
                <a:ext uri="{FF2B5EF4-FFF2-40B4-BE49-F238E27FC236}">
                  <a16:creationId xmlns:a16="http://schemas.microsoft.com/office/drawing/2014/main" id="{5A444833-FAB6-D5B6-F965-6B50994A1979}"/>
                </a:ext>
              </a:extLst>
            </p:cNvPr>
            <p:cNvSpPr txBox="1"/>
            <p:nvPr/>
          </p:nvSpPr>
          <p:spPr>
            <a:xfrm flipH="1">
              <a:off x="1413853" y="93518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lang="fr-FR" sz="19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3</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(SGK – </a:t>
              </a: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tr.97</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ED10ECD4-08FC-88E7-D9D7-026EF78D9848}"/>
                </a:ext>
              </a:extLst>
            </p:cNvPr>
            <p:cNvSpPr/>
            <p:nvPr/>
          </p:nvSpPr>
          <p:spPr>
            <a:xfrm>
              <a:off x="1265097" y="1960959"/>
              <a:ext cx="16985004" cy="6533970"/>
            </a:xfrm>
            <a:prstGeom prst="rect">
              <a:avLst/>
            </a:prstGeom>
          </p:spPr>
          <p:txBody>
            <a:bodyPr wrap="square">
              <a:spAutoFit/>
            </a:bodyPr>
            <a:lstStyle/>
            <a:p>
              <a:pPr algn="just" defTabSz="457200" eaLnBrk="0" fontAlgn="base" hangingPunct="0">
                <a:lnSpc>
                  <a:spcPct val="150000"/>
                </a:lnSpc>
                <a:spcBef>
                  <a:spcPct val="0"/>
                </a:spcBef>
                <a:spcAft>
                  <a:spcPct val="0"/>
                </a:spcAft>
                <a:buClrTx/>
              </a:pPr>
              <a:r>
                <a:rPr lang="en-US" altLang="en-US" sz="2000" kern="1200" dirty="0">
                  <a:latin typeface="Arial" panose="020B0604020202020204" pitchFamily="34" charset="0"/>
                  <a:ea typeface="Open Sans"/>
                  <a:cs typeface="+mn-cs"/>
                </a:rPr>
                <a:t>Cho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chữ</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nhật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ABCD</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các</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điểm</a:t>
              </a:r>
              <a:r>
                <a:rPr lang="en-US" altLang="en-US" sz="2000" kern="1200" dirty="0">
                  <a:latin typeface="Arial" panose="020B0604020202020204" pitchFamily="34" charset="0"/>
                  <a:ea typeface="Open Sans"/>
                  <a:cs typeface="+mn-cs"/>
                </a:rPr>
                <a:t> O, I </a:t>
              </a:r>
              <a:r>
                <a:rPr lang="en-US" altLang="en-US" sz="2000" kern="1200" dirty="0" err="1">
                  <a:latin typeface="Arial" panose="020B0604020202020204" pitchFamily="34" charset="0"/>
                  <a:ea typeface="Open Sans"/>
                  <a:cs typeface="+mn-cs"/>
                </a:rPr>
                <a:t>lần</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lượt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là</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trung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điểm</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các</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cạnh</a:t>
              </a:r>
              <a:r>
                <a:rPr lang="en-US" altLang="en-US" sz="2000" kern="1200" dirty="0">
                  <a:latin typeface="Arial" panose="020B0604020202020204" pitchFamily="34" charset="0"/>
                  <a:ea typeface="Open Sans"/>
                  <a:cs typeface="+mn-cs"/>
                </a:rPr>
                <a:t> AD, BC. </a:t>
              </a:r>
              <a:r>
                <a:rPr lang="en-US" altLang="en-US" sz="2000" kern="1200" dirty="0" err="1">
                  <a:latin typeface="Arial" panose="020B0604020202020204" pitchFamily="34" charset="0"/>
                  <a:ea typeface="Open Sans"/>
                  <a:cs typeface="+mn-cs"/>
                </a:rPr>
                <a:t>Xét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trụ</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được</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tạo</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ra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khi</a:t>
              </a:r>
              <a:r>
                <a:rPr lang="en-US" altLang="en-US" sz="2000" kern="1200" dirty="0">
                  <a:latin typeface="Arial" panose="020B0604020202020204" pitchFamily="34" charset="0"/>
                  <a:ea typeface="Open Sans"/>
                  <a:cs typeface="+mn-cs"/>
                </a:rPr>
                <a:t> quay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chữ</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nhật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AOIB</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một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vòng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xung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quanh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đường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thẳng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cố</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định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chứa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cạnh</a:t>
              </a:r>
              <a:r>
                <a:rPr lang="en-US" altLang="en-US" sz="2000" kern="1200" dirty="0">
                  <a:latin typeface="Arial" panose="020B0604020202020204" pitchFamily="34" charset="0"/>
                  <a:ea typeface="Open Sans"/>
                  <a:cs typeface="+mn-cs"/>
                </a:rPr>
                <a:t> OI </a:t>
              </a:r>
              <a:r>
                <a:rPr lang="en-US" altLang="en-US" sz="2000" kern="1200" dirty="0" err="1">
                  <a:latin typeface="Arial" panose="020B0604020202020204" pitchFamily="34" charset="0"/>
                  <a:ea typeface="Open Sans"/>
                  <a:cs typeface="+mn-cs"/>
                </a:rPr>
                <a:t>của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chữ</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nhật</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đó</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12).</a:t>
              </a:r>
            </a:p>
            <a:p>
              <a:pPr marL="457200" indent="-457200" algn="just" defTabSz="457200" eaLnBrk="0" fontAlgn="base" hangingPunct="0">
                <a:lnSpc>
                  <a:spcPct val="150000"/>
                </a:lnSpc>
                <a:spcBef>
                  <a:spcPct val="0"/>
                </a:spcBef>
                <a:spcAft>
                  <a:spcPct val="0"/>
                </a:spcAft>
                <a:buClrTx/>
                <a:buAutoNum type="alphaLcParenR"/>
              </a:pPr>
              <a:r>
                <a:rPr lang="en-US" altLang="en-US" sz="2000" kern="1200" dirty="0" err="1">
                  <a:latin typeface="Arial" panose="020B0604020202020204" pitchFamily="34" charset="0"/>
                  <a:ea typeface="Open Sans"/>
                  <a:cs typeface="+mn-cs"/>
                </a:rPr>
                <a:t>Bốn</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bán</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kính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của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trụ</a:t>
              </a:r>
              <a:r>
                <a:rPr lang="en-US" altLang="en-US" sz="2000" kern="1200" dirty="0">
                  <a:latin typeface="Arial" panose="020B0604020202020204" pitchFamily="34" charset="0"/>
                  <a:ea typeface="Open Sans"/>
                  <a:cs typeface="+mn-cs"/>
                </a:rPr>
                <a:t>;</a:t>
              </a:r>
            </a:p>
            <a:p>
              <a:pPr marL="457200" indent="-457200" algn="just" defTabSz="457200" eaLnBrk="0" fontAlgn="base" hangingPunct="0">
                <a:lnSpc>
                  <a:spcPct val="150000"/>
                </a:lnSpc>
                <a:spcBef>
                  <a:spcPct val="0"/>
                </a:spcBef>
                <a:spcAft>
                  <a:spcPct val="0"/>
                </a:spcAft>
                <a:buClrTx/>
                <a:buAutoNum type="alphaLcParenR"/>
              </a:pPr>
              <a:r>
                <a:rPr lang="en-US" altLang="en-US" sz="2000" kern="1200" dirty="0" err="1">
                  <a:latin typeface="Arial" panose="020B0604020202020204" pitchFamily="34" charset="0"/>
                  <a:ea typeface="Open Sans"/>
                  <a:cs typeface="+mn-cs"/>
                </a:rPr>
                <a:t>Chiều</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cao</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của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trụ</a:t>
              </a:r>
              <a:r>
                <a:rPr lang="en-US" altLang="en-US" sz="2000" kern="1200" dirty="0">
                  <a:latin typeface="Arial" panose="020B0604020202020204" pitchFamily="34" charset="0"/>
                  <a:ea typeface="Open Sans"/>
                  <a:cs typeface="+mn-cs"/>
                </a:rPr>
                <a:t>;</a:t>
              </a:r>
            </a:p>
            <a:p>
              <a:pPr marL="457200" indent="-457200" algn="just" defTabSz="457200" eaLnBrk="0" fontAlgn="base" hangingPunct="0">
                <a:lnSpc>
                  <a:spcPct val="150000"/>
                </a:lnSpc>
                <a:spcBef>
                  <a:spcPct val="0"/>
                </a:spcBef>
                <a:spcAft>
                  <a:spcPct val="0"/>
                </a:spcAft>
                <a:buClrTx/>
                <a:buAutoNum type="alphaLcParenR"/>
              </a:pPr>
              <a:r>
                <a:rPr lang="en-US" altLang="en-US" sz="2000" kern="1200" dirty="0">
                  <a:latin typeface="Arial" panose="020B0604020202020204" pitchFamily="34" charset="0"/>
                  <a:ea typeface="Open Sans"/>
                  <a:cs typeface="+mn-cs"/>
                </a:rPr>
                <a:t>Hai </a:t>
              </a:r>
              <a:r>
                <a:rPr lang="en-US" altLang="en-US" sz="2000" kern="1200" dirty="0" err="1">
                  <a:latin typeface="Arial" panose="020B0604020202020204" pitchFamily="34" charset="0"/>
                  <a:ea typeface="Open Sans"/>
                  <a:cs typeface="+mn-cs"/>
                </a:rPr>
                <a:t>đường</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sinh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của</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hình</a:t>
              </a:r>
              <a:r>
                <a:rPr lang="en-US" altLang="en-US" sz="2000" kern="1200" dirty="0">
                  <a:latin typeface="Arial" panose="020B0604020202020204" pitchFamily="34" charset="0"/>
                  <a:ea typeface="Open Sans"/>
                  <a:cs typeface="+mn-cs"/>
                </a:rPr>
                <a:t> </a:t>
              </a:r>
              <a:r>
                <a:rPr lang="en-US" altLang="en-US" sz="2000" kern="1200" dirty="0" err="1">
                  <a:latin typeface="Arial" panose="020B0604020202020204" pitchFamily="34" charset="0"/>
                  <a:ea typeface="Open Sans"/>
                  <a:cs typeface="+mn-cs"/>
                </a:rPr>
                <a:t>trụ</a:t>
              </a:r>
              <a:r>
                <a:rPr lang="en-US" altLang="en-US" sz="2000" kern="1200" dirty="0">
                  <a:latin typeface="Arial" panose="020B0604020202020204" pitchFamily="34" charset="0"/>
                  <a:ea typeface="Open Sans"/>
                  <a:cs typeface="+mn-cs"/>
                </a:rPr>
                <a:t>.</a:t>
              </a:r>
              <a:endParaRPr lang="vi-VN" altLang="en-US" sz="2000" kern="1200" dirty="0">
                <a:latin typeface="Arial" panose="020B0604020202020204" pitchFamily="34" charset="0"/>
                <a:ea typeface="Open Sans"/>
                <a:cs typeface="+mn-cs"/>
              </a:endParaRPr>
            </a:p>
          </p:txBody>
        </p:sp>
      </p:grpSp>
      <p:pic>
        <p:nvPicPr>
          <p:cNvPr id="16" name="Picture 15">
            <a:extLst>
              <a:ext uri="{FF2B5EF4-FFF2-40B4-BE49-F238E27FC236}">
                <a16:creationId xmlns:a16="http://schemas.microsoft.com/office/drawing/2014/main" id="{030BB08C-AD52-8FD3-DA83-80B1AEDF6ED7}"/>
              </a:ext>
            </a:extLst>
          </p:cNvPr>
          <p:cNvPicPr>
            <a:picLocks noChangeAspect="1"/>
          </p:cNvPicPr>
          <p:nvPr/>
        </p:nvPicPr>
        <p:blipFill>
          <a:blip r:embed="rId3">
            <a:clrChange>
              <a:clrFrom>
                <a:srgbClr val="FFFFFF"/>
              </a:clrFrom>
              <a:clrTo>
                <a:srgbClr val="FFFFFF">
                  <a:alpha val="0"/>
                </a:srgbClr>
              </a:clrTo>
            </a:clrChange>
          </a:blip>
          <a:srcRect l="64668"/>
          <a:stretch/>
        </p:blipFill>
        <p:spPr>
          <a:xfrm>
            <a:off x="5070218" y="2080009"/>
            <a:ext cx="3333057" cy="3395254"/>
          </a:xfrm>
          <a:prstGeom prst="rect">
            <a:avLst/>
          </a:prstGeom>
        </p:spPr>
      </p:pic>
    </p:spTree>
    <p:extLst>
      <p:ext uri="{BB962C8B-B14F-4D97-AF65-F5344CB8AC3E}">
        <p14:creationId xmlns:p14="http://schemas.microsoft.com/office/powerpoint/2010/main" val="82243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48" name="Google Shape;911;p39"/>
          <p:cNvSpPr txBox="1">
            <a:spLocks noGrp="1"/>
          </p:cNvSpPr>
          <p:nvPr>
            <p:ph type="title"/>
          </p:nvPr>
        </p:nvSpPr>
        <p:spPr>
          <a:xfrm>
            <a:off x="782317" y="336669"/>
            <a:ext cx="7717500" cy="523200"/>
          </a:xfrm>
          <a:prstGeom prst="rect">
            <a:avLst/>
          </a:prstGeom>
        </p:spPr>
        <p:txBody>
          <a:bodyPr spcFirstLastPara="1" wrap="square" lIns="91425" tIns="91425" rIns="91425" bIns="91425" anchor="t" anchorCtr="0">
            <a:noAutofit/>
          </a:bodyPr>
          <a:lstStyle/>
          <a:p>
            <a:pPr lvl="0" algn="ctr"/>
            <a:r>
              <a:rPr lang="en-US" sz="3600" b="1" dirty="0">
                <a:solidFill>
                  <a:srgbClr val="C00000"/>
                </a:solidFill>
                <a:latin typeface="+mj-lt"/>
              </a:rPr>
              <a:t>NỘI DUNG BÀI HỌC</a:t>
            </a:r>
          </a:p>
        </p:txBody>
      </p:sp>
      <p:cxnSp>
        <p:nvCxnSpPr>
          <p:cNvPr id="49" name="Google Shape;679;p54"/>
          <p:cNvCxnSpPr>
            <a:cxnSpLocks/>
          </p:cNvCxnSpPr>
          <p:nvPr/>
        </p:nvCxnSpPr>
        <p:spPr>
          <a:xfrm rot="10800000">
            <a:off x="2103082" y="1911149"/>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50" name="Google Shape;687;p54"/>
          <p:cNvCxnSpPr>
            <a:cxnSpLocks/>
          </p:cNvCxnSpPr>
          <p:nvPr/>
        </p:nvCxnSpPr>
        <p:spPr>
          <a:xfrm rot="10800000">
            <a:off x="7035975" y="1911149"/>
            <a:ext cx="0" cy="339900"/>
          </a:xfrm>
          <a:prstGeom prst="straightConnector1">
            <a:avLst/>
          </a:prstGeom>
          <a:noFill/>
          <a:ln w="9525" cap="flat" cmpd="sng">
            <a:solidFill>
              <a:srgbClr val="00487E"/>
            </a:solidFill>
            <a:prstDash val="solid"/>
            <a:round/>
            <a:headEnd type="triangle" w="med" len="med"/>
            <a:tailEnd type="none" w="med" len="med"/>
          </a:ln>
        </p:spPr>
      </p:cxnSp>
      <p:sp>
        <p:nvSpPr>
          <p:cNvPr id="51" name="Google Shape;680;p54"/>
          <p:cNvSpPr txBox="1">
            <a:spLocks/>
          </p:cNvSpPr>
          <p:nvPr/>
        </p:nvSpPr>
        <p:spPr>
          <a:xfrm>
            <a:off x="1741758" y="1098154"/>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dirty="0">
                <a:solidFill>
                  <a:srgbClr val="00487E"/>
                </a:solidFill>
                <a:latin typeface="+mj-lt"/>
                <a:ea typeface="Orbitron"/>
                <a:cs typeface="Orbitron"/>
                <a:sym typeface="Orbitron"/>
              </a:rPr>
              <a:t>I</a:t>
            </a:r>
          </a:p>
        </p:txBody>
      </p:sp>
      <p:sp>
        <p:nvSpPr>
          <p:cNvPr id="52" name="Google Shape;688;p54"/>
          <p:cNvSpPr txBox="1">
            <a:spLocks/>
          </p:cNvSpPr>
          <p:nvPr/>
        </p:nvSpPr>
        <p:spPr>
          <a:xfrm>
            <a:off x="6660673" y="1098154"/>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II</a:t>
            </a:r>
          </a:p>
        </p:txBody>
      </p:sp>
      <p:cxnSp>
        <p:nvCxnSpPr>
          <p:cNvPr id="53" name="Google Shape;690;p54"/>
          <p:cNvCxnSpPr>
            <a:cxnSpLocks/>
          </p:cNvCxnSpPr>
          <p:nvPr/>
        </p:nvCxnSpPr>
        <p:spPr>
          <a:xfrm>
            <a:off x="2476458" y="1321954"/>
            <a:ext cx="945300" cy="295800"/>
          </a:xfrm>
          <a:prstGeom prst="bentConnector3">
            <a:avLst>
              <a:gd name="adj1" fmla="val 50000"/>
            </a:avLst>
          </a:prstGeom>
          <a:noFill/>
          <a:ln w="9525" cap="flat" cmpd="sng">
            <a:solidFill>
              <a:srgbClr val="00487E"/>
            </a:solidFill>
            <a:prstDash val="solid"/>
            <a:round/>
            <a:headEnd type="none" w="med" len="med"/>
            <a:tailEnd type="none" w="med" len="med"/>
          </a:ln>
        </p:spPr>
      </p:cxnSp>
      <p:cxnSp>
        <p:nvCxnSpPr>
          <p:cNvPr id="54" name="Google Shape;691;p54"/>
          <p:cNvCxnSpPr>
            <a:cxnSpLocks/>
          </p:cNvCxnSpPr>
          <p:nvPr/>
        </p:nvCxnSpPr>
        <p:spPr>
          <a:xfrm flipV="1">
            <a:off x="5715346" y="1321954"/>
            <a:ext cx="945327" cy="295700"/>
          </a:xfrm>
          <a:prstGeom prst="bentConnector3">
            <a:avLst>
              <a:gd name="adj1" fmla="val 50000"/>
            </a:avLst>
          </a:prstGeom>
          <a:noFill/>
          <a:ln w="9525" cap="flat" cmpd="sng">
            <a:solidFill>
              <a:srgbClr val="00487E"/>
            </a:solidFill>
            <a:prstDash val="solid"/>
            <a:round/>
            <a:headEnd type="none" w="med" len="med"/>
            <a:tailEnd type="none" w="med" len="med"/>
          </a:ln>
        </p:spPr>
      </p:cxnSp>
      <p:sp>
        <p:nvSpPr>
          <p:cNvPr id="55" name="Rectangle 54"/>
          <p:cNvSpPr/>
          <p:nvPr/>
        </p:nvSpPr>
        <p:spPr>
          <a:xfrm>
            <a:off x="955532" y="2479880"/>
            <a:ext cx="2295098"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HÌNH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TRỤ</a:t>
            </a:r>
            <a:endParaRPr lang="en" sz="2000" b="1" dirty="0">
              <a:solidFill>
                <a:srgbClr val="00487E"/>
              </a:solidFill>
              <a:ea typeface="+mn-ea"/>
              <a:sym typeface="DM Sans SemiBold"/>
            </a:endParaRPr>
          </a:p>
        </p:txBody>
      </p:sp>
      <p:sp>
        <p:nvSpPr>
          <p:cNvPr id="56" name="Rectangle 55"/>
          <p:cNvSpPr/>
          <p:nvPr/>
        </p:nvSpPr>
        <p:spPr>
          <a:xfrm>
            <a:off x="5880473" y="2479880"/>
            <a:ext cx="2479755" cy="958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DIỆN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TÍCH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XUNG</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QUANH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HÌNH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TRỤ</a:t>
            </a:r>
            <a:endParaRPr lang="en-US" sz="2000" b="1" dirty="0">
              <a:solidFill>
                <a:srgbClr val="00487E"/>
              </a:solidFill>
              <a:latin typeface="Arial" panose="020B0604020202020204" pitchFamily="34" charset="0"/>
              <a:ea typeface="+mn-ea"/>
              <a:sym typeface="DM Sans SemiBold"/>
            </a:endParaRPr>
          </a:p>
        </p:txBody>
      </p:sp>
      <p:pic>
        <p:nvPicPr>
          <p:cNvPr id="57" name="Picture 56"/>
          <p:cNvPicPr>
            <a:picLocks noChangeAspect="1"/>
          </p:cNvPicPr>
          <p:nvPr/>
        </p:nvPicPr>
        <p:blipFill>
          <a:blip r:embed="rId3"/>
          <a:stretch>
            <a:fillRect/>
          </a:stretch>
        </p:blipFill>
        <p:spPr>
          <a:xfrm>
            <a:off x="4213023" y="1545754"/>
            <a:ext cx="876186" cy="584124"/>
          </a:xfrm>
          <a:prstGeom prst="rect">
            <a:avLst/>
          </a:prstGeom>
        </p:spPr>
      </p:pic>
      <p:cxnSp>
        <p:nvCxnSpPr>
          <p:cNvPr id="2" name="Google Shape;691;p54">
            <a:extLst>
              <a:ext uri="{FF2B5EF4-FFF2-40B4-BE49-F238E27FC236}">
                <a16:creationId xmlns:a16="http://schemas.microsoft.com/office/drawing/2014/main" id="{34D9E6DB-2F2E-7742-5435-CD5E399890CC}"/>
              </a:ext>
            </a:extLst>
          </p:cNvPr>
          <p:cNvCxnSpPr>
            <a:cxnSpLocks/>
          </p:cNvCxnSpPr>
          <p:nvPr/>
        </p:nvCxnSpPr>
        <p:spPr>
          <a:xfrm rot="16200000" flipH="1">
            <a:off x="4417711" y="2414621"/>
            <a:ext cx="630127" cy="261256"/>
          </a:xfrm>
          <a:prstGeom prst="bentConnector3">
            <a:avLst>
              <a:gd name="adj1" fmla="val 50000"/>
            </a:avLst>
          </a:prstGeom>
          <a:noFill/>
          <a:ln w="9525" cap="flat" cmpd="sng">
            <a:solidFill>
              <a:srgbClr val="00487E"/>
            </a:solidFill>
            <a:prstDash val="solid"/>
            <a:round/>
            <a:headEnd type="none" w="med" len="med"/>
            <a:tailEnd type="none" w="med" len="med"/>
          </a:ln>
        </p:spPr>
      </p:cxnSp>
      <p:sp>
        <p:nvSpPr>
          <p:cNvPr id="4" name="Google Shape;688;p54">
            <a:extLst>
              <a:ext uri="{FF2B5EF4-FFF2-40B4-BE49-F238E27FC236}">
                <a16:creationId xmlns:a16="http://schemas.microsoft.com/office/drawing/2014/main" id="{3EEE00D8-C12D-72B7-084F-DFBC3D5B4A5E}"/>
              </a:ext>
            </a:extLst>
          </p:cNvPr>
          <p:cNvSpPr txBox="1">
            <a:spLocks/>
          </p:cNvSpPr>
          <p:nvPr/>
        </p:nvSpPr>
        <p:spPr>
          <a:xfrm>
            <a:off x="4496052" y="303362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dirty="0">
                <a:solidFill>
                  <a:srgbClr val="00487E"/>
                </a:solidFill>
                <a:latin typeface="+mj-lt"/>
                <a:ea typeface="Orbitron"/>
                <a:cs typeface="Orbitron"/>
                <a:sym typeface="Orbitron"/>
              </a:rPr>
              <a:t>III</a:t>
            </a:r>
          </a:p>
        </p:txBody>
      </p:sp>
      <p:sp>
        <p:nvSpPr>
          <p:cNvPr id="5" name="Rectangle 4">
            <a:extLst>
              <a:ext uri="{FF2B5EF4-FFF2-40B4-BE49-F238E27FC236}">
                <a16:creationId xmlns:a16="http://schemas.microsoft.com/office/drawing/2014/main" id="{6C1E3FD2-C178-16F0-2113-3AA3890ED18B}"/>
              </a:ext>
            </a:extLst>
          </p:cNvPr>
          <p:cNvSpPr/>
          <p:nvPr/>
        </p:nvSpPr>
        <p:spPr>
          <a:xfrm>
            <a:off x="2973294" y="4230629"/>
            <a:ext cx="3780217"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THỂ</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TÍCH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HÌNH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TRỤ</a:t>
            </a:r>
            <a:endParaRPr lang="en-US" sz="2000" b="1" dirty="0">
              <a:solidFill>
                <a:srgbClr val="00487E"/>
              </a:solidFill>
              <a:latin typeface="Arial" panose="020B0604020202020204" pitchFamily="34" charset="0"/>
              <a:ea typeface="+mn-ea"/>
              <a:sym typeface="DM Sans SemiBold"/>
            </a:endParaRPr>
          </a:p>
        </p:txBody>
      </p:sp>
      <p:cxnSp>
        <p:nvCxnSpPr>
          <p:cNvPr id="12" name="Google Shape;687;p54">
            <a:extLst>
              <a:ext uri="{FF2B5EF4-FFF2-40B4-BE49-F238E27FC236}">
                <a16:creationId xmlns:a16="http://schemas.microsoft.com/office/drawing/2014/main" id="{D65843B6-A554-FD28-C971-4625983FC51D}"/>
              </a:ext>
            </a:extLst>
          </p:cNvPr>
          <p:cNvCxnSpPr>
            <a:cxnSpLocks/>
          </p:cNvCxnSpPr>
          <p:nvPr/>
        </p:nvCxnSpPr>
        <p:spPr>
          <a:xfrm rot="10800000">
            <a:off x="4863402" y="3685979"/>
            <a:ext cx="0" cy="339900"/>
          </a:xfrm>
          <a:prstGeom prst="straightConnector1">
            <a:avLst/>
          </a:prstGeom>
          <a:noFill/>
          <a:ln w="9525" cap="flat" cmpd="sng">
            <a:solidFill>
              <a:srgbClr val="00487E"/>
            </a:solidFill>
            <a:prstDash val="solid"/>
            <a:round/>
            <a:headEnd type="triangl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par>
                                <p:cTn id="13" presetID="16" presetClass="entr" presetSubtype="2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arn(inVertical)">
                                      <p:cBhvr>
                                        <p:cTn id="15" dur="500"/>
                                        <p:tgtEl>
                                          <p:spTgt spid="57"/>
                                        </p:tgtEl>
                                      </p:cBhvr>
                                    </p:animEffect>
                                  </p:childTnLst>
                                </p:cTn>
                              </p:par>
                              <p:par>
                                <p:cTn id="16" presetID="16" presetClass="entr" presetSubtype="2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up)">
                                      <p:cBhvr>
                                        <p:cTn id="23" dur="500"/>
                                        <p:tgtEl>
                                          <p:spTgt spid="51"/>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up)">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up)">
                                      <p:cBhvr>
                                        <p:cTn id="39" dur="500"/>
                                        <p:tgtEl>
                                          <p:spTgt spid="5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animBg="1"/>
      <p:bldP spid="56" grpId="0" animBg="1"/>
      <p:bldP spid="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
          <a:extLst>
            <a:ext uri="{FF2B5EF4-FFF2-40B4-BE49-F238E27FC236}">
              <a16:creationId xmlns:a16="http://schemas.microsoft.com/office/drawing/2014/main" id="{B2CDD7FB-7DE8-69BC-915D-631F561E49E1}"/>
            </a:ext>
          </a:extLst>
        </p:cNvPr>
        <p:cNvGrpSpPr/>
        <p:nvPr/>
      </p:nvGrpSpPr>
      <p:grpSpPr>
        <a:xfrm>
          <a:off x="0" y="0"/>
          <a:ext cx="0" cy="0"/>
          <a:chOff x="0" y="0"/>
          <a:chExt cx="0" cy="0"/>
        </a:xfrm>
      </p:grpSpPr>
      <p:pic>
        <p:nvPicPr>
          <p:cNvPr id="386" name="Google Shape;386;p40">
            <a:extLst>
              <a:ext uri="{FF2B5EF4-FFF2-40B4-BE49-F238E27FC236}">
                <a16:creationId xmlns:a16="http://schemas.microsoft.com/office/drawing/2014/main" id="{09C528B4-08F3-29B9-CD22-D5D70BD46530}"/>
              </a:ext>
            </a:extLst>
          </p:cNvPr>
          <p:cNvPicPr preferRelativeResize="0"/>
          <p:nvPr/>
        </p:nvPicPr>
        <p:blipFill rotWithShape="1">
          <a:blip r:embed="rId3">
            <a:alphaModFix/>
          </a:blip>
          <a:srcRect l="-593"/>
          <a:stretch/>
        </p:blipFill>
        <p:spPr>
          <a:xfrm rot="10800000">
            <a:off x="6990625" y="-705419"/>
            <a:ext cx="1252174" cy="1200876"/>
          </a:xfrm>
          <a:prstGeom prst="rect">
            <a:avLst/>
          </a:prstGeom>
          <a:noFill/>
          <a:ln>
            <a:noFill/>
          </a:ln>
        </p:spPr>
      </p:pic>
      <p:sp>
        <p:nvSpPr>
          <p:cNvPr id="12" name="Flowchart: Terminator 11">
            <a:extLst>
              <a:ext uri="{FF2B5EF4-FFF2-40B4-BE49-F238E27FC236}">
                <a16:creationId xmlns:a16="http://schemas.microsoft.com/office/drawing/2014/main" id="{575F40D4-936D-A9BD-FF16-25983EA1D075}"/>
              </a:ext>
            </a:extLst>
          </p:cNvPr>
          <p:cNvSpPr/>
          <p:nvPr/>
        </p:nvSpPr>
        <p:spPr>
          <a:xfrm>
            <a:off x="4222143" y="455991"/>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p:pic>
        <p:nvPicPr>
          <p:cNvPr id="4" name="Picture 3">
            <a:extLst>
              <a:ext uri="{FF2B5EF4-FFF2-40B4-BE49-F238E27FC236}">
                <a16:creationId xmlns:a16="http://schemas.microsoft.com/office/drawing/2014/main" id="{AE97553D-A7D8-CD8C-74D1-5CE15A3D8BB7}"/>
              </a:ext>
            </a:extLst>
          </p:cNvPr>
          <p:cNvPicPr>
            <a:picLocks noChangeAspect="1"/>
          </p:cNvPicPr>
          <p:nvPr/>
        </p:nvPicPr>
        <p:blipFill>
          <a:blip r:embed="rId4">
            <a:clrChange>
              <a:clrFrom>
                <a:srgbClr val="FFFFFF"/>
              </a:clrFrom>
              <a:clrTo>
                <a:srgbClr val="FFFFFF">
                  <a:alpha val="0"/>
                </a:srgbClr>
              </a:clrTo>
            </a:clrChange>
          </a:blip>
          <a:srcRect l="64668"/>
          <a:stretch/>
        </p:blipFill>
        <p:spPr>
          <a:xfrm>
            <a:off x="387686" y="1225187"/>
            <a:ext cx="3333057" cy="339525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7A736F4-8D53-D731-20FC-9330D225C7CB}"/>
                  </a:ext>
                </a:extLst>
              </p:cNvPr>
              <p:cNvSpPr txBox="1"/>
              <p:nvPr/>
            </p:nvSpPr>
            <p:spPr>
              <a:xfrm>
                <a:off x="3446585" y="1576365"/>
                <a:ext cx="4682532" cy="2548839"/>
              </a:xfrm>
              <a:prstGeom prst="rect">
                <a:avLst/>
              </a:prstGeom>
              <a:noFill/>
            </p:spPr>
            <p:txBody>
              <a:bodyPr wrap="square">
                <a:spAutoFit/>
              </a:bodyPr>
              <a:lstStyle/>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a) Bốn bán kính đáy của hình trụ là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𝑂𝐴</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𝑂𝐷</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𝐼𝐵</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𝐼𝐶</m:t>
                    </m:r>
                  </m:oMath>
                </a14:m>
                <a:r>
                  <a:rPr lang="da-DK"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b) Chiều cao của hình trụ là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𝑂𝐼</m:t>
                    </m:r>
                  </m:oMath>
                </a14:m>
                <a:r>
                  <a:rPr lang="da-DK"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c) Hai đường sinh của hình trụ là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𝐴𝐵</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𝐷𝐶</m:t>
                    </m:r>
                  </m:oMath>
                </a14:m>
                <a:r>
                  <a:rPr lang="da-DK"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7A736F4-8D53-D731-20FC-9330D225C7CB}"/>
                  </a:ext>
                </a:extLst>
              </p:cNvPr>
              <p:cNvSpPr txBox="1">
                <a:spLocks noRot="1" noChangeAspect="1" noMove="1" noResize="1" noEditPoints="1" noAdjustHandles="1" noChangeArrowheads="1" noChangeShapeType="1" noTextEdit="1"/>
              </p:cNvSpPr>
              <p:nvPr/>
            </p:nvSpPr>
            <p:spPr>
              <a:xfrm>
                <a:off x="3446585" y="1576365"/>
                <a:ext cx="4682532" cy="2548839"/>
              </a:xfrm>
              <a:prstGeom prst="rect">
                <a:avLst/>
              </a:prstGeom>
              <a:blipFill>
                <a:blip r:embed="rId5"/>
                <a:stretch>
                  <a:fillRect l="-1300" r="-1300" b="-3589"/>
                </a:stretch>
              </a:blipFill>
            </p:spPr>
            <p:txBody>
              <a:bodyPr/>
              <a:lstStyle/>
              <a:p>
                <a:r>
                  <a:rPr lang="en-US">
                    <a:noFill/>
                  </a:rPr>
                  <a:t> </a:t>
                </a:r>
              </a:p>
            </p:txBody>
          </p:sp>
        </mc:Fallback>
      </mc:AlternateContent>
    </p:spTree>
    <p:extLst>
      <p:ext uri="{BB962C8B-B14F-4D97-AF65-F5344CB8AC3E}">
        <p14:creationId xmlns:p14="http://schemas.microsoft.com/office/powerpoint/2010/main" val="217619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4" name="Google Shape;514;p48"/>
          <p:cNvGrpSpPr/>
          <p:nvPr/>
        </p:nvGrpSpPr>
        <p:grpSpPr>
          <a:xfrm rot="19836805">
            <a:off x="2245700" y="2218074"/>
            <a:ext cx="4881774" cy="3298925"/>
            <a:chOff x="2002675" y="-418822"/>
            <a:chExt cx="4881774" cy="3298925"/>
          </a:xfrm>
        </p:grpSpPr>
        <p:pic>
          <p:nvPicPr>
            <p:cNvPr id="515" name="Google Shape;515;p48"/>
            <p:cNvPicPr preferRelativeResize="0"/>
            <p:nvPr/>
          </p:nvPicPr>
          <p:blipFill>
            <a:blip r:embed="rId3">
              <a:alphaModFix/>
            </a:blip>
            <a:stretch>
              <a:fillRect/>
            </a:stretch>
          </p:blipFill>
          <p:spPr>
            <a:xfrm>
              <a:off x="3497111" y="441000"/>
              <a:ext cx="1766858" cy="1704432"/>
            </a:xfrm>
            <a:prstGeom prst="rect">
              <a:avLst/>
            </a:prstGeom>
            <a:noFill/>
            <a:ln>
              <a:noFill/>
            </a:ln>
          </p:spPr>
        </p:pic>
        <p:pic>
          <p:nvPicPr>
            <p:cNvPr id="516" name="Google Shape;516;p48"/>
            <p:cNvPicPr preferRelativeResize="0"/>
            <p:nvPr/>
          </p:nvPicPr>
          <p:blipFill>
            <a:blip r:embed="rId4">
              <a:alphaModFix/>
            </a:blip>
            <a:stretch>
              <a:fillRect/>
            </a:stretch>
          </p:blipFill>
          <p:spPr>
            <a:xfrm flipH="1">
              <a:off x="2002675" y="-418822"/>
              <a:ext cx="1400025" cy="1350550"/>
            </a:xfrm>
            <a:prstGeom prst="rect">
              <a:avLst/>
            </a:prstGeom>
            <a:noFill/>
            <a:ln>
              <a:noFill/>
            </a:ln>
          </p:spPr>
        </p:pic>
        <p:pic>
          <p:nvPicPr>
            <p:cNvPr id="517" name="Google Shape;517;p48"/>
            <p:cNvPicPr preferRelativeResize="0"/>
            <p:nvPr/>
          </p:nvPicPr>
          <p:blipFill>
            <a:blip r:embed="rId5">
              <a:alphaModFix/>
            </a:blip>
            <a:stretch>
              <a:fillRect/>
            </a:stretch>
          </p:blipFill>
          <p:spPr>
            <a:xfrm rot="-1287508">
              <a:off x="5556754" y="1584566"/>
              <a:ext cx="1162815" cy="1121720"/>
            </a:xfrm>
            <a:prstGeom prst="rect">
              <a:avLst/>
            </a:prstGeom>
            <a:noFill/>
            <a:ln>
              <a:noFill/>
            </a:ln>
          </p:spPr>
        </p:pic>
      </p:grpSp>
      <p:sp>
        <p:nvSpPr>
          <p:cNvPr id="518" name="Google Shape;518;p48"/>
          <p:cNvSpPr/>
          <p:nvPr/>
        </p:nvSpPr>
        <p:spPr>
          <a:xfrm>
            <a:off x="5283029" y="2536834"/>
            <a:ext cx="756360" cy="726480"/>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8"/>
          <p:cNvSpPr/>
          <p:nvPr/>
        </p:nvSpPr>
        <p:spPr>
          <a:xfrm>
            <a:off x="3576539" y="4069168"/>
            <a:ext cx="351600" cy="351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0" name="Google Shape;520;p48"/>
          <p:cNvSpPr/>
          <p:nvPr/>
        </p:nvSpPr>
        <p:spPr>
          <a:xfrm>
            <a:off x="3408464" y="47509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1" name="Google Shape;521;p48"/>
          <p:cNvSpPr/>
          <p:nvPr/>
        </p:nvSpPr>
        <p:spPr>
          <a:xfrm rot="5400000">
            <a:off x="2449952" y="3907760"/>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2" name="Google Shape;522;p48"/>
          <p:cNvSpPr/>
          <p:nvPr/>
        </p:nvSpPr>
        <p:spPr>
          <a:xfrm>
            <a:off x="6451339" y="3845857"/>
            <a:ext cx="351500" cy="3515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3" name="Google Shape;523;p48"/>
          <p:cNvSpPr/>
          <p:nvPr/>
        </p:nvSpPr>
        <p:spPr>
          <a:xfrm>
            <a:off x="5742489" y="35474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6" name="Google Shape;450;p44"/>
          <p:cNvSpPr txBox="1">
            <a:spLocks noGrp="1"/>
          </p:cNvSpPr>
          <p:nvPr>
            <p:ph type="title"/>
          </p:nvPr>
        </p:nvSpPr>
        <p:spPr>
          <a:xfrm>
            <a:off x="1807052" y="-4249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VẬN DỤNG</a:t>
            </a:r>
            <a:endParaRPr sz="7000" b="1">
              <a:solidFill>
                <a:srgbClr val="00487E"/>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0" name="Rectangle 9"/>
          <p:cNvSpPr/>
          <p:nvPr/>
        </p:nvSpPr>
        <p:spPr>
          <a:xfrm>
            <a:off x="0" y="2914621"/>
            <a:ext cx="768096" cy="1447067"/>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46009" y="441630"/>
            <a:ext cx="4865593" cy="4257935"/>
            <a:chOff x="246009" y="395910"/>
            <a:chExt cx="4865593" cy="4257935"/>
          </a:xfrm>
        </p:grpSpPr>
        <p:sp>
          <p:nvSpPr>
            <p:cNvPr id="21" name="Google Shape;3331;p61"/>
            <p:cNvSpPr txBox="1"/>
            <p:nvPr/>
          </p:nvSpPr>
          <p:spPr>
            <a:xfrm flipH="1">
              <a:off x="321266" y="395910"/>
              <a:ext cx="2357540" cy="476312"/>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lang="fr-FR" sz="19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4</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(SGK – </a:t>
              </a: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tr.97</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46009" y="1083957"/>
                  <a:ext cx="4865593" cy="3569888"/>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en-US" altLang="en-US" sz="1900" kern="1200" dirty="0" err="1">
                      <a:latin typeface="Arial" panose="020B0604020202020204" pitchFamily="34" charset="0"/>
                      <a:ea typeface="Open Sans"/>
                    </a:rPr>
                    <a:t>Một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doanh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nghiệp</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sản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xuất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vỏ</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hộp</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bằng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tôn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dạng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hình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trụ</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với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hai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đát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Hình</a:t>
                  </a:r>
                  <a:r>
                    <a:rPr lang="en-US" altLang="en-US" sz="1900" kern="1200" dirty="0">
                      <a:latin typeface="Arial" panose="020B0604020202020204" pitchFamily="34" charset="0"/>
                      <a:ea typeface="Open Sans"/>
                    </a:rPr>
                    <a:t> 13). </a:t>
                  </a:r>
                  <a:r>
                    <a:rPr lang="en-US" altLang="en-US" sz="1900" kern="1200" dirty="0" err="1">
                      <a:latin typeface="Arial" panose="020B0604020202020204" pitchFamily="34" charset="0"/>
                      <a:ea typeface="Open Sans"/>
                    </a:rPr>
                    <a:t>Hình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trụ</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đường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kính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đáy</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khoảng</a:t>
                  </a:r>
                  <a:r>
                    <a:rPr lang="en-US" altLang="en-US" sz="1900" kern="1200" dirty="0">
                      <a:latin typeface="Arial" panose="020B0604020202020204" pitchFamily="34" charset="0"/>
                      <a:ea typeface="Open Sans"/>
                    </a:rPr>
                    <a:t> 57 cm </a:t>
                  </a:r>
                  <a:r>
                    <a:rPr lang="en-US" altLang="en-US" sz="1900" kern="1200" dirty="0" err="1">
                      <a:latin typeface="Arial" panose="020B0604020202020204" pitchFamily="34" charset="0"/>
                      <a:ea typeface="Open Sans"/>
                    </a:rPr>
                    <a:t>và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chiều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cao</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khoảng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89cm</a:t>
                  </a:r>
                  <a:r>
                    <a:rPr lang="en-US" altLang="en-US" sz="1900" kern="1200" dirty="0">
                      <a:latin typeface="Arial" panose="020B0604020202020204" pitchFamily="34" charset="0"/>
                      <a:ea typeface="Open Sans"/>
                    </a:rPr>
                    <a:t>. Chi </a:t>
                  </a:r>
                  <a:r>
                    <a:rPr lang="en-US" altLang="en-US" sz="1900" kern="1200" dirty="0" err="1">
                      <a:latin typeface="Arial" panose="020B0604020202020204" pitchFamily="34" charset="0"/>
                      <a:ea typeface="Open Sans"/>
                    </a:rPr>
                    <a:t>phí</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để</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sản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xuất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vỏ</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hộp</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a:t>
                  </a:r>
                  <a:r>
                    <a:rPr lang="en-US" altLang="en-US" sz="1900" kern="1200" dirty="0">
                      <a:latin typeface="Arial" panose="020B0604020202020204" pitchFamily="34" charset="0"/>
                      <a:ea typeface="Open Sans"/>
                    </a:rPr>
                    <a:t> 100 000 </a:t>
                  </a:r>
                  <a:r>
                    <a:rPr lang="en-US" altLang="en-US" sz="1900" kern="1200" dirty="0" err="1">
                      <a:latin typeface="Arial" panose="020B0604020202020204" pitchFamily="34" charset="0"/>
                      <a:ea typeface="Open Sans"/>
                    </a:rPr>
                    <a:t>đồng</a:t>
                  </a:r>
                  <a:r>
                    <a:rPr lang="en-US" altLang="en-US" sz="1900" kern="1200" dirty="0">
                      <a:latin typeface="Arial" panose="020B0604020202020204" pitchFamily="34" charset="0"/>
                      <a:ea typeface="Open Sans"/>
                    </a:rPr>
                    <a:t>/</a:t>
                  </a:r>
                  <a:r>
                    <a:rPr lang="en-US" sz="2000" dirty="0"/>
                    <a:t> </a:t>
                  </a:r>
                  <a14:m>
                    <m:oMath xmlns:m="http://schemas.openxmlformats.org/officeDocument/2006/math">
                      <m:sSup>
                        <m:sSupPr>
                          <m:ctrlPr>
                            <a:rPr lang="en-US" sz="2000" i="1">
                              <a:latin typeface="Cambria Math" panose="02040503050406030204" pitchFamily="18" charset="0"/>
                            </a:rPr>
                          </m:ctrlPr>
                        </m:sSupPr>
                        <m:e>
                          <m:r>
                            <a:rPr lang="da-DK" sz="2000" i="1">
                              <a:latin typeface="Cambria Math" panose="02040503050406030204" pitchFamily="18" charset="0"/>
                            </a:rPr>
                            <m:t> </m:t>
                          </m:r>
                          <m:r>
                            <a:rPr lang="da-DK" sz="2000" i="1">
                              <a:latin typeface="Cambria Math" panose="02040503050406030204" pitchFamily="18" charset="0"/>
                            </a:rPr>
                            <m:t>𝑚</m:t>
                          </m:r>
                        </m:e>
                        <m:sup>
                          <m:r>
                            <a:rPr lang="da-DK" sz="2000" i="1">
                              <a:latin typeface="Cambria Math" panose="02040503050406030204" pitchFamily="18" charset="0"/>
                            </a:rPr>
                            <m:t>2</m:t>
                          </m:r>
                        </m:sup>
                      </m:sSup>
                    </m:oMath>
                  </a14:m>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Hỏi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số</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tiền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mà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doanh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nghiệp</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cần</a:t>
                  </a:r>
                  <a:r>
                    <a:rPr lang="en-US" altLang="en-US" sz="1900" kern="1200" dirty="0">
                      <a:latin typeface="Arial" panose="020B0604020202020204" pitchFamily="34" charset="0"/>
                      <a:ea typeface="Open Sans"/>
                    </a:rPr>
                    <a:t> chi </a:t>
                  </a:r>
                  <a:r>
                    <a:rPr lang="en-US" altLang="en-US" sz="1900" kern="1200" dirty="0" err="1">
                      <a:latin typeface="Arial" panose="020B0604020202020204" pitchFamily="34" charset="0"/>
                      <a:ea typeface="Open Sans"/>
                    </a:rPr>
                    <a:t>để</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sản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xuất</a:t>
                  </a:r>
                  <a:r>
                    <a:rPr lang="en-US" altLang="en-US" sz="1900" kern="1200" dirty="0">
                      <a:latin typeface="Arial" panose="020B0604020202020204" pitchFamily="34" charset="0"/>
                      <a:ea typeface="Open Sans"/>
                    </a:rPr>
                    <a:t> 1 000 </a:t>
                  </a:r>
                  <a:r>
                    <a:rPr lang="en-US" altLang="en-US" sz="1900" kern="1200" dirty="0" err="1">
                      <a:latin typeface="Arial" panose="020B0604020202020204" pitchFamily="34" charset="0"/>
                      <a:ea typeface="Open Sans"/>
                    </a:rPr>
                    <a:t>vỏ</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hộp</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a:t>
                  </a:r>
                  <a:r>
                    <a:rPr lang="en-US" altLang="en-US" sz="1900" kern="1200" dirty="0">
                      <a:latin typeface="Arial" panose="020B0604020202020204" pitchFamily="34" charset="0"/>
                      <a:ea typeface="Open Sans"/>
                    </a:rPr>
                    <a:t> bao </a:t>
                  </a:r>
                  <a:r>
                    <a:rPr lang="en-US" altLang="en-US" sz="1900" kern="1200" dirty="0" err="1">
                      <a:latin typeface="Arial" panose="020B0604020202020204" pitchFamily="34" charset="0"/>
                      <a:ea typeface="Open Sans"/>
                    </a:rPr>
                    <a:t>nhiêu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đồng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làm</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tròn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kết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quả</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đến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hàng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nghìn</a:t>
                  </a:r>
                  <a:r>
                    <a:rPr lang="en-US" altLang="en-US" sz="1900" kern="1200" dirty="0">
                      <a:latin typeface="Arial" panose="020B0604020202020204" pitchFamily="34" charset="0"/>
                      <a:ea typeface="Open Sans"/>
                    </a:rPr>
                    <a:t>).</a:t>
                  </a:r>
                  <a:endParaRPr lang="vi-VN" altLang="en-US" sz="1900" kern="1200" dirty="0">
                    <a:latin typeface="Arial" panose="020B0604020202020204" pitchFamily="34" charset="0"/>
                    <a:ea typeface="Open Sans"/>
                  </a:endParaRPr>
                </a:p>
              </p:txBody>
            </p:sp>
          </mc:Choice>
          <mc:Fallback xmlns="">
            <p:sp>
              <p:nvSpPr>
                <p:cNvPr id="9" name="Rectangle 8"/>
                <p:cNvSpPr>
                  <a:spLocks noRot="1" noChangeAspect="1" noMove="1" noResize="1" noEditPoints="1" noAdjustHandles="1" noChangeArrowheads="1" noChangeShapeType="1" noTextEdit="1"/>
                </p:cNvSpPr>
                <p:nvPr/>
              </p:nvSpPr>
              <p:spPr>
                <a:xfrm>
                  <a:off x="246009" y="1083957"/>
                  <a:ext cx="4865593" cy="3569888"/>
                </a:xfrm>
                <a:prstGeom prst="rect">
                  <a:avLst/>
                </a:prstGeom>
                <a:blipFill>
                  <a:blip r:embed="rId3"/>
                  <a:stretch>
                    <a:fillRect l="-1126" r="-1126" b="-1877"/>
                  </a:stretch>
                </a:blipFill>
              </p:spPr>
              <p:txBody>
                <a:bodyPr/>
                <a:lstStyle/>
                <a:p>
                  <a:r>
                    <a:rPr lang="en-US">
                      <a:noFill/>
                    </a:rPr>
                    <a:t> </a:t>
                  </a:r>
                </a:p>
              </p:txBody>
            </p:sp>
          </mc:Fallback>
        </mc:AlternateContent>
      </p:grpSp>
      <p:pic>
        <p:nvPicPr>
          <p:cNvPr id="3" name="Picture 2">
            <a:extLst>
              <a:ext uri="{FF2B5EF4-FFF2-40B4-BE49-F238E27FC236}">
                <a16:creationId xmlns:a16="http://schemas.microsoft.com/office/drawing/2014/main" id="{7FE90DE9-D4CF-1C99-082D-80914219D8F4}"/>
              </a:ext>
            </a:extLst>
          </p:cNvPr>
          <p:cNvPicPr>
            <a:picLocks noChangeAspect="1"/>
          </p:cNvPicPr>
          <p:nvPr/>
        </p:nvPicPr>
        <p:blipFill>
          <a:blip r:embed="rId4">
            <a:clrChange>
              <a:clrFrom>
                <a:srgbClr val="FFFFFF"/>
              </a:clrFrom>
              <a:clrTo>
                <a:srgbClr val="FFFFFF">
                  <a:alpha val="0"/>
                </a:srgbClr>
              </a:clrTo>
            </a:clrChange>
          </a:blip>
          <a:srcRect l="59004" r="4688"/>
          <a:stretch/>
        </p:blipFill>
        <p:spPr>
          <a:xfrm>
            <a:off x="4969085" y="747656"/>
            <a:ext cx="3928906" cy="3951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6" name="Google Shape;386;p40"/>
          <p:cNvPicPr preferRelativeResize="0"/>
          <p:nvPr/>
        </p:nvPicPr>
        <p:blipFill rotWithShape="1">
          <a:blip r:embed="rId3">
            <a:alphaModFix/>
          </a:blip>
          <a:srcRect l="-593"/>
          <a:stretch/>
        </p:blipFill>
        <p:spPr>
          <a:xfrm rot="10800000">
            <a:off x="6990625" y="-705419"/>
            <a:ext cx="1252174" cy="1200876"/>
          </a:xfrm>
          <a:prstGeom prst="rect">
            <a:avLst/>
          </a:prstGeom>
          <a:noFill/>
          <a:ln>
            <a:noFill/>
          </a:ln>
        </p:spPr>
      </p:pic>
      <p:sp>
        <p:nvSpPr>
          <p:cNvPr id="12" name="Flowchart: Terminator 11"/>
          <p:cNvSpPr/>
          <p:nvPr/>
        </p:nvSpPr>
        <p:spPr>
          <a:xfrm>
            <a:off x="4095319" y="280876"/>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p:pic>
        <p:nvPicPr>
          <p:cNvPr id="4" name="Picture 3">
            <a:extLst>
              <a:ext uri="{FF2B5EF4-FFF2-40B4-BE49-F238E27FC236}">
                <a16:creationId xmlns:a16="http://schemas.microsoft.com/office/drawing/2014/main" id="{EA84A48C-9729-BA4D-8AC0-22E76EE91301}"/>
              </a:ext>
            </a:extLst>
          </p:cNvPr>
          <p:cNvPicPr>
            <a:picLocks noChangeAspect="1"/>
          </p:cNvPicPr>
          <p:nvPr/>
        </p:nvPicPr>
        <p:blipFill>
          <a:blip r:embed="rId4">
            <a:clrChange>
              <a:clrFrom>
                <a:srgbClr val="FFFFFF"/>
              </a:clrFrom>
              <a:clrTo>
                <a:srgbClr val="FFFFFF">
                  <a:alpha val="0"/>
                </a:srgbClr>
              </a:clrTo>
            </a:clrChange>
          </a:blip>
          <a:srcRect l="59004" r="4688"/>
          <a:stretch/>
        </p:blipFill>
        <p:spPr>
          <a:xfrm>
            <a:off x="-276155" y="958911"/>
            <a:ext cx="3928906" cy="395190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B90A37-FCCD-A820-6A71-51D9D646AA6D}"/>
                  </a:ext>
                </a:extLst>
              </p:cNvPr>
              <p:cNvSpPr txBox="1"/>
              <p:nvPr/>
            </p:nvSpPr>
            <p:spPr>
              <a:xfrm>
                <a:off x="3117501" y="1019947"/>
                <a:ext cx="5664758" cy="3687163"/>
              </a:xfrm>
              <a:prstGeom prst="rect">
                <a:avLst/>
              </a:prstGeom>
              <a:noFill/>
            </p:spPr>
            <p:txBody>
              <a:bodyPr wrap="square">
                <a:spAutoFit/>
              </a:bodyPr>
              <a:lstStyle/>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Bán kính đáy của hộp là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57 : 2 = 28,5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𝑐𝑚</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da-DK"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Diện tích toàn phần của hộp là: </a:t>
                </a:r>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14:m>
                  <m:oMathPara xmlns:m="http://schemas.openxmlformats.org/officeDocument/2006/math">
                    <m:oMathParaPr>
                      <m:jc m:val="centerGroup"/>
                    </m:oMathParaPr>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2</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 28,5 </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28,5+89</m:t>
                          </m:r>
                        </m:e>
                      </m:d>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13395</m:t>
                          </m:r>
                        </m:num>
                        <m:den>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=0,66975</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Số tiền để sản xuất 1000 vỏ hộp là:</a:t>
                </a:r>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0,66975</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 100000 . 1000≈210 408 000</m:t>
                    </m:r>
                  </m:oMath>
                </a14:m>
                <a:r>
                  <a:rPr lang="da-DK" sz="2000" dirty="0">
                    <a:effectLst/>
                    <a:latin typeface="+mj-lt"/>
                    <a:ea typeface="Times New Roman" panose="02020603050405020304" pitchFamily="18" charset="0"/>
                    <a:cs typeface="Times New Roman" panose="02020603050405020304" pitchFamily="18" charset="0"/>
                  </a:rPr>
                  <a:t> (đồng).</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AB90A37-FCCD-A820-6A71-51D9D646AA6D}"/>
                  </a:ext>
                </a:extLst>
              </p:cNvPr>
              <p:cNvSpPr txBox="1">
                <a:spLocks noRot="1" noChangeAspect="1" noMove="1" noResize="1" noEditPoints="1" noAdjustHandles="1" noChangeArrowheads="1" noChangeShapeType="1" noTextEdit="1"/>
              </p:cNvSpPr>
              <p:nvPr/>
            </p:nvSpPr>
            <p:spPr>
              <a:xfrm>
                <a:off x="3117501" y="1019947"/>
                <a:ext cx="5664758" cy="3687163"/>
              </a:xfrm>
              <a:prstGeom prst="rect">
                <a:avLst/>
              </a:prstGeom>
              <a:blipFill>
                <a:blip r:embed="rId5"/>
                <a:stretch>
                  <a:fillRect l="-1075" b="-2149"/>
                </a:stretch>
              </a:blipFill>
            </p:spPr>
            <p:txBody>
              <a:bodyPr/>
              <a:lstStyle/>
              <a:p>
                <a:r>
                  <a:rPr lang="en-US">
                    <a:noFill/>
                  </a:rPr>
                  <a:t> </a:t>
                </a:r>
              </a:p>
            </p:txBody>
          </p:sp>
        </mc:Fallback>
      </mc:AlternateContent>
    </p:spTree>
    <p:extLst>
      <p:ext uri="{BB962C8B-B14F-4D97-AF65-F5344CB8AC3E}">
        <p14:creationId xmlns:p14="http://schemas.microsoft.com/office/powerpoint/2010/main" val="29249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additive="base">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29" name="Group 28"/>
          <p:cNvGrpSpPr/>
          <p:nvPr/>
        </p:nvGrpSpPr>
        <p:grpSpPr>
          <a:xfrm>
            <a:off x="945866" y="379072"/>
            <a:ext cx="7413774" cy="2399419"/>
            <a:chOff x="2525135" y="906413"/>
            <a:chExt cx="14827548" cy="4798838"/>
          </a:xfrm>
        </p:grpSpPr>
        <p:sp>
          <p:nvSpPr>
            <p:cNvPr id="31" name="Google Shape;3331;p61"/>
            <p:cNvSpPr txBox="1"/>
            <p:nvPr/>
          </p:nvSpPr>
          <p:spPr>
            <a:xfrm flipH="1">
              <a:off x="7581369" y="90641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lang="fr-FR" sz="19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5</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(SGK – </a:t>
              </a: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tr.97</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2" name="Rectangle 31"/>
            <p:cNvSpPr/>
            <p:nvPr/>
          </p:nvSpPr>
          <p:spPr>
            <a:xfrm>
              <a:off x="2525135" y="2120295"/>
              <a:ext cx="14827548" cy="3584956"/>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en-US" altLang="en-US" sz="1900" kern="1200" dirty="0" err="1">
                  <a:latin typeface="Arial" panose="020B0604020202020204" pitchFamily="34" charset="0"/>
                  <a:ea typeface="Open Sans"/>
                </a:rPr>
                <a:t>Một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đường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ống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nối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hai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bể</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cá</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trong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một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thủy</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cung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dạng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hình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trụ</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không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hai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đáy</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với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độ</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dài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chiều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cao</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a:t>
              </a:r>
              <a:r>
                <a:rPr lang="en-US" altLang="en-US" sz="1900" kern="1200" dirty="0">
                  <a:latin typeface="Arial" panose="020B0604020202020204" pitchFamily="34" charset="0"/>
                  <a:ea typeface="Open Sans"/>
                </a:rPr>
                <a:t> 30 m </a:t>
              </a:r>
              <a:r>
                <a:rPr lang="en-US" altLang="en-US" sz="1900" kern="1200" dirty="0" err="1">
                  <a:latin typeface="Arial" panose="020B0604020202020204" pitchFamily="34" charset="0"/>
                  <a:ea typeface="Open Sans"/>
                </a:rPr>
                <a:t>và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có</a:t>
              </a:r>
              <a:r>
                <a:rPr lang="en-US" altLang="en-US" sz="1900" kern="1200" dirty="0">
                  <a:latin typeface="Arial" panose="020B0604020202020204" pitchFamily="34" charset="0"/>
                  <a:ea typeface="Open Sans"/>
                </a:rPr>
                <a:t> dung </a:t>
              </a:r>
              <a:r>
                <a:rPr lang="en-US" altLang="en-US" sz="1900" kern="1200" dirty="0" err="1">
                  <a:latin typeface="Arial" panose="020B0604020202020204" pitchFamily="34" charset="0"/>
                  <a:ea typeface="Open Sans"/>
                </a:rPr>
                <a:t>tích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a:t>
              </a:r>
              <a:r>
                <a:rPr lang="en-US" altLang="en-US" sz="1900" kern="1200" dirty="0">
                  <a:latin typeface="Arial" panose="020B0604020202020204" pitchFamily="34" charset="0"/>
                  <a:ea typeface="Open Sans"/>
                </a:rPr>
                <a:t> 1 800 000 l (</a:t>
              </a:r>
              <a:r>
                <a:rPr lang="en-US" altLang="en-US" sz="1900" kern="1200" dirty="0" err="1">
                  <a:latin typeface="Arial" panose="020B0604020202020204" pitchFamily="34" charset="0"/>
                  <a:ea typeface="Open Sans"/>
                </a:rPr>
                <a:t>Hình</a:t>
              </a:r>
              <a:r>
                <a:rPr lang="en-US" altLang="en-US" sz="1900" kern="1200" dirty="0">
                  <a:latin typeface="Arial" panose="020B0604020202020204" pitchFamily="34" charset="0"/>
                  <a:ea typeface="Open Sans"/>
                </a:rPr>
                <a:t> 14). </a:t>
              </a:r>
              <a:r>
                <a:rPr lang="en-US" altLang="en-US" sz="1900" kern="1200" dirty="0" err="1">
                  <a:latin typeface="Arial" panose="020B0604020202020204" pitchFamily="34" charset="0"/>
                  <a:ea typeface="Open Sans"/>
                </a:rPr>
                <a:t>Hỏi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đường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kính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đáy</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của</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đường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ống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a:t>
              </a:r>
              <a:r>
                <a:rPr lang="en-US" altLang="en-US" sz="1900" kern="1200" dirty="0">
                  <a:latin typeface="Arial" panose="020B0604020202020204" pitchFamily="34" charset="0"/>
                  <a:ea typeface="Open Sans"/>
                </a:rPr>
                <a:t> bao </a:t>
              </a:r>
              <a:r>
                <a:rPr lang="en-US" altLang="en-US" sz="1900" kern="1200" dirty="0" err="1">
                  <a:latin typeface="Arial" panose="020B0604020202020204" pitchFamily="34" charset="0"/>
                  <a:ea typeface="Open Sans"/>
                </a:rPr>
                <a:t>nhiêu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mét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làm</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tròn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kết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quả</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đến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hàng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phần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trăm</a:t>
              </a:r>
              <a:r>
                <a:rPr lang="en-US" altLang="en-US" sz="1900" kern="1200" dirty="0">
                  <a:latin typeface="Arial" panose="020B0604020202020204" pitchFamily="34" charset="0"/>
                  <a:ea typeface="Open Sans"/>
                </a:rPr>
                <a:t>).</a:t>
              </a:r>
              <a:endParaRPr lang="vi-VN" altLang="en-US" sz="1900" kern="1200" dirty="0">
                <a:latin typeface="Arial" panose="020B0604020202020204" pitchFamily="34" charset="0"/>
                <a:ea typeface="Open Sans"/>
              </a:endParaRPr>
            </a:p>
          </p:txBody>
        </p:sp>
      </p:grpSp>
      <p:pic>
        <p:nvPicPr>
          <p:cNvPr id="3" name="Picture 2">
            <a:extLst>
              <a:ext uri="{FF2B5EF4-FFF2-40B4-BE49-F238E27FC236}">
                <a16:creationId xmlns:a16="http://schemas.microsoft.com/office/drawing/2014/main" id="{079E0685-D75B-FCEC-130B-424A63A68BD6}"/>
              </a:ext>
            </a:extLst>
          </p:cNvPr>
          <p:cNvPicPr>
            <a:picLocks noChangeAspect="1"/>
          </p:cNvPicPr>
          <p:nvPr/>
        </p:nvPicPr>
        <p:blipFill>
          <a:blip r:embed="rId3">
            <a:clrChange>
              <a:clrFrom>
                <a:srgbClr val="FFFFFF"/>
              </a:clrFrom>
              <a:clrTo>
                <a:srgbClr val="FFFFFF">
                  <a:alpha val="0"/>
                </a:srgbClr>
              </a:clrTo>
            </a:clrChange>
          </a:blip>
          <a:srcRect l="57220" r="5034"/>
          <a:stretch/>
        </p:blipFill>
        <p:spPr>
          <a:xfrm>
            <a:off x="3094892" y="2647862"/>
            <a:ext cx="3448783" cy="2326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8" name="Flowchart: Terminator 7"/>
          <p:cNvSpPr/>
          <p:nvPr/>
        </p:nvSpPr>
        <p:spPr>
          <a:xfrm>
            <a:off x="4095319" y="267685"/>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p:pic>
        <p:nvPicPr>
          <p:cNvPr id="3" name="Picture 2">
            <a:extLst>
              <a:ext uri="{FF2B5EF4-FFF2-40B4-BE49-F238E27FC236}">
                <a16:creationId xmlns:a16="http://schemas.microsoft.com/office/drawing/2014/main" id="{36B22E9D-61C9-491D-A03C-11F3AC421F5F}"/>
              </a:ext>
            </a:extLst>
          </p:cNvPr>
          <p:cNvPicPr>
            <a:picLocks noChangeAspect="1"/>
          </p:cNvPicPr>
          <p:nvPr/>
        </p:nvPicPr>
        <p:blipFill>
          <a:blip r:embed="rId3">
            <a:clrChange>
              <a:clrFrom>
                <a:srgbClr val="FFFFFF"/>
              </a:clrFrom>
              <a:clrTo>
                <a:srgbClr val="FFFFFF">
                  <a:alpha val="0"/>
                </a:srgbClr>
              </a:clrTo>
            </a:clrChange>
          </a:blip>
          <a:srcRect l="57220" r="-57220"/>
          <a:stretch/>
        </p:blipFill>
        <p:spPr>
          <a:xfrm>
            <a:off x="2813538" y="648240"/>
            <a:ext cx="9136806" cy="232646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D9E55B-CA81-1AC0-262A-D25EC75C5F29}"/>
                  </a:ext>
                </a:extLst>
              </p:cNvPr>
              <p:cNvSpPr txBox="1"/>
              <p:nvPr/>
            </p:nvSpPr>
            <p:spPr>
              <a:xfrm>
                <a:off x="1524221" y="2974705"/>
                <a:ext cx="7048917" cy="1679499"/>
              </a:xfrm>
              <a:prstGeom prst="rect">
                <a:avLst/>
              </a:prstGeom>
              <a:noFill/>
            </p:spPr>
            <p:txBody>
              <a:bodyPr wrap="square">
                <a:spAutoFit/>
              </a:bodyPr>
              <a:lstStyle/>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Đổi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1800000 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𝑙</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 1800</m:t>
                    </m:r>
                  </m:oMath>
                </a14:m>
                <a:r>
                  <a:rPr lang="da-DK" sz="20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Bán kính đáy của đường ống là: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1800 :30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 </m:t>
                        </m:r>
                      </m:e>
                    </m:rad>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=4,37 </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𝑚</m:t>
                        </m:r>
                      </m:e>
                    </m:d>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2000" dirty="0">
                    <a:effectLst/>
                    <a:latin typeface="+mj-lt"/>
                    <a:ea typeface="Times New Roman" panose="02020603050405020304" pitchFamily="18" charset="0"/>
                    <a:cs typeface="Times New Roman" panose="02020603050405020304" pitchFamily="18" charset="0"/>
                  </a:rPr>
                  <a:t>Đường kính đáy của đường ống là: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4,37 . 2≈8,74 (</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da-DK" sz="2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da-DK" sz="2000" dirty="0">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DD9E55B-CA81-1AC0-262A-D25EC75C5F29}"/>
                  </a:ext>
                </a:extLst>
              </p:cNvPr>
              <p:cNvSpPr txBox="1">
                <a:spLocks noRot="1" noChangeAspect="1" noMove="1" noResize="1" noEditPoints="1" noAdjustHandles="1" noChangeArrowheads="1" noChangeShapeType="1" noTextEdit="1"/>
              </p:cNvSpPr>
              <p:nvPr/>
            </p:nvSpPr>
            <p:spPr>
              <a:xfrm>
                <a:off x="1524221" y="2974705"/>
                <a:ext cx="7048917" cy="1679499"/>
              </a:xfrm>
              <a:prstGeom prst="rect">
                <a:avLst/>
              </a:prstGeom>
              <a:blipFill>
                <a:blip r:embed="rId4"/>
                <a:stretch>
                  <a:fillRect l="-865" b="-5818"/>
                </a:stretch>
              </a:blipFill>
            </p:spPr>
            <p:txBody>
              <a:bodyPr/>
              <a:lstStyle/>
              <a:p>
                <a:r>
                  <a:rPr lang="en-US">
                    <a:noFill/>
                  </a:rPr>
                  <a:t> </a:t>
                </a:r>
              </a:p>
            </p:txBody>
          </p:sp>
        </mc:Fallback>
      </mc:AlternateContent>
    </p:spTree>
    <p:extLst>
      <p:ext uri="{BB962C8B-B14F-4D97-AF65-F5344CB8AC3E}">
        <p14:creationId xmlns:p14="http://schemas.microsoft.com/office/powerpoint/2010/main" val="5276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9" name="Group 18"/>
          <p:cNvGrpSpPr/>
          <p:nvPr/>
        </p:nvGrpSpPr>
        <p:grpSpPr>
          <a:xfrm>
            <a:off x="399251" y="117038"/>
            <a:ext cx="6061839" cy="4909424"/>
            <a:chOff x="3016791" y="892567"/>
            <a:chExt cx="12123678" cy="9818848"/>
          </a:xfrm>
        </p:grpSpPr>
        <p:sp>
          <p:nvSpPr>
            <p:cNvPr id="22" name="Google Shape;3331;p61"/>
            <p:cNvSpPr txBox="1"/>
            <p:nvPr/>
          </p:nvSpPr>
          <p:spPr>
            <a:xfrm flipH="1">
              <a:off x="8965089" y="892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lang="fr-FR" sz="19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6</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 </a:t>
              </a:r>
              <a:r>
                <a:rPr kumimoji="0" lang="fr-FR" sz="19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tr.97</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3" name="Rectangle 22"/>
            <p:cNvSpPr/>
            <p:nvPr/>
          </p:nvSpPr>
          <p:spPr>
            <a:xfrm>
              <a:off x="3016791" y="1863479"/>
              <a:ext cx="12123678" cy="8847936"/>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en-US" altLang="en-US" sz="1900" kern="1200" dirty="0">
                  <a:latin typeface="Arial" panose="020B0604020202020204" pitchFamily="34" charset="0"/>
                  <a:ea typeface="Open Sans"/>
                </a:rPr>
                <a:t>Pin </a:t>
              </a:r>
              <a:r>
                <a:rPr lang="en-US" altLang="en-US" sz="1900" kern="1200" dirty="0" err="1">
                  <a:latin typeface="Arial" panose="020B0604020202020204" pitchFamily="34" charset="0"/>
                  <a:ea typeface="Open Sans"/>
                </a:rPr>
                <a:t>là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nguồn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năng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lượng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phổ</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biến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được</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sử</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dụng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trong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nhiều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dụng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cụ</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và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thiết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bị</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trong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gia</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đình</a:t>
              </a:r>
              <a:r>
                <a:rPr lang="en-US" altLang="en-US" sz="1900" kern="1200" dirty="0">
                  <a:latin typeface="Arial" panose="020B0604020202020204" pitchFamily="34" charset="0"/>
                  <a:ea typeface="Open Sans"/>
                </a:rPr>
                <a:t>. Pin AAA (pin </a:t>
              </a:r>
              <a:r>
                <a:rPr lang="en-US" altLang="en-US" sz="1900" kern="1200" dirty="0" err="1">
                  <a:latin typeface="Arial" panose="020B0604020202020204" pitchFamily="34" charset="0"/>
                  <a:ea typeface="Open Sans"/>
                </a:rPr>
                <a:t>3A</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một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loại</a:t>
              </a:r>
              <a:r>
                <a:rPr lang="en-US" altLang="en-US" sz="1900" kern="1200" dirty="0">
                  <a:latin typeface="Arial" panose="020B0604020202020204" pitchFamily="34" charset="0"/>
                  <a:ea typeface="Open Sans"/>
                </a:rPr>
                <a:t> pin </a:t>
              </a:r>
              <a:r>
                <a:rPr lang="en-US" altLang="en-US" sz="1900" kern="1200" dirty="0" err="1">
                  <a:latin typeface="Arial" panose="020B0604020202020204" pitchFamily="34" charset="0"/>
                  <a:ea typeface="Open Sans"/>
                </a:rPr>
                <a:t>khô</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thường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được</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dùng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trong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những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thiết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bị</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điện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tử</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cầm</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tay</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chẳng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hạn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điều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khiển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từ</a:t>
              </a:r>
              <a:r>
                <a:rPr lang="en-US" altLang="en-US" sz="1900" kern="1200" dirty="0">
                  <a:latin typeface="Arial" panose="020B0604020202020204" pitchFamily="34" charset="0"/>
                  <a:ea typeface="Open Sans"/>
                </a:rPr>
                <a:t> xa </a:t>
              </a:r>
              <a:r>
                <a:rPr lang="en-US" altLang="en-US" sz="1900" kern="1200" dirty="0" err="1">
                  <a:latin typeface="Arial" panose="020B0604020202020204" pitchFamily="34" charset="0"/>
                  <a:ea typeface="Open Sans"/>
                </a:rPr>
                <a:t>ti</a:t>
              </a:r>
              <a:r>
                <a:rPr lang="en-US" altLang="en-US" sz="1900" kern="1200" dirty="0">
                  <a:latin typeface="Arial" panose="020B0604020202020204" pitchFamily="34" charset="0"/>
                  <a:ea typeface="Open Sans"/>
                </a:rPr>
                <a:t> vi, </a:t>
              </a:r>
              <a:r>
                <a:rPr lang="en-US" altLang="en-US" sz="1900" kern="1200" dirty="0" err="1">
                  <a:latin typeface="Arial" panose="020B0604020202020204" pitchFamily="34" charset="0"/>
                  <a:ea typeface="Open Sans"/>
                </a:rPr>
                <a:t>máy</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nghe</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nhạc</a:t>
              </a:r>
              <a:r>
                <a:rPr lang="en-US" altLang="en-US" sz="1900" kern="1200" dirty="0">
                  <a:latin typeface="Arial" panose="020B0604020202020204" pitchFamily="34" charset="0"/>
                  <a:ea typeface="Open Sans"/>
                </a:rPr>
                <a:t> MP3, … </a:t>
              </a:r>
              <a:r>
                <a:rPr lang="en-US" altLang="en-US" sz="1900" kern="1200" dirty="0" err="1">
                  <a:latin typeface="Arial" panose="020B0604020202020204" pitchFamily="34" charset="0"/>
                  <a:ea typeface="Open Sans"/>
                </a:rPr>
                <a:t>Mỗi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chiếc</a:t>
              </a:r>
              <a:r>
                <a:rPr lang="en-US" altLang="en-US" sz="1900" kern="1200" dirty="0">
                  <a:latin typeface="Arial" panose="020B0604020202020204" pitchFamily="34" charset="0"/>
                  <a:ea typeface="Open Sans"/>
                </a:rPr>
                <a:t> pin </a:t>
              </a:r>
              <a:r>
                <a:rPr lang="en-US" altLang="en-US" sz="1900" kern="1200" dirty="0" err="1">
                  <a:latin typeface="Arial" panose="020B0604020202020204" pitchFamily="34" charset="0"/>
                  <a:ea typeface="Open Sans"/>
                </a:rPr>
                <a:t>3A</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dạng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hình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trụ</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Hình</a:t>
              </a:r>
              <a:r>
                <a:rPr lang="en-US" altLang="en-US" sz="1900" kern="1200" dirty="0">
                  <a:latin typeface="Arial" panose="020B0604020202020204" pitchFamily="34" charset="0"/>
                  <a:ea typeface="Open Sans"/>
                </a:rPr>
                <a:t> 15), </a:t>
              </a:r>
              <a:r>
                <a:rPr lang="en-US" altLang="en-US" sz="1900" kern="1200" dirty="0" err="1">
                  <a:latin typeface="Arial" panose="020B0604020202020204" pitchFamily="34" charset="0"/>
                  <a:ea typeface="Open Sans"/>
                </a:rPr>
                <a:t>với</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kích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cỡ</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tiêu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chuẩn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chiều</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cao</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khoảng</a:t>
              </a:r>
              <a:r>
                <a:rPr lang="en-US" altLang="en-US" sz="1900" kern="1200" dirty="0">
                  <a:latin typeface="Arial" panose="020B0604020202020204" pitchFamily="34" charset="0"/>
                  <a:ea typeface="Open Sans"/>
                </a:rPr>
                <a:t> 44,5 mm </a:t>
              </a:r>
              <a:r>
                <a:rPr lang="en-US" altLang="en-US" sz="1900" kern="1200" dirty="0" err="1">
                  <a:latin typeface="Arial" panose="020B0604020202020204" pitchFamily="34" charset="0"/>
                  <a:ea typeface="Open Sans"/>
                </a:rPr>
                <a:t>và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đường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kính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đát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khoảng</a:t>
              </a:r>
              <a:r>
                <a:rPr lang="en-US" altLang="en-US" sz="1900" kern="1200" dirty="0">
                  <a:latin typeface="Arial" panose="020B0604020202020204" pitchFamily="34" charset="0"/>
                  <a:ea typeface="Open Sans"/>
                </a:rPr>
                <a:t> 10,5 mm. </a:t>
              </a:r>
              <a:r>
                <a:rPr lang="en-US" altLang="en-US" sz="1900" kern="1200" dirty="0" err="1">
                  <a:latin typeface="Arial" panose="020B0604020202020204" pitchFamily="34" charset="0"/>
                  <a:ea typeface="Open Sans"/>
                </a:rPr>
                <a:t>Tính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diện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tích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xung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quanh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diện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tích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toàn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phần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và</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thể</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tích</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của</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một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chiếc</a:t>
              </a:r>
              <a:r>
                <a:rPr lang="en-US" altLang="en-US" sz="1900" kern="1200" dirty="0">
                  <a:latin typeface="Arial" panose="020B0604020202020204" pitchFamily="34" charset="0"/>
                  <a:ea typeface="Open Sans"/>
                </a:rPr>
                <a:t> pin </a:t>
              </a:r>
              <a:r>
                <a:rPr lang="en-US" altLang="en-US" sz="1900" kern="1200" dirty="0" err="1">
                  <a:latin typeface="Arial" panose="020B0604020202020204" pitchFamily="34" charset="0"/>
                  <a:ea typeface="Open Sans"/>
                </a:rPr>
                <a:t>3A</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đó</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làm</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tròn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kết</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quả</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đến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hàng</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phần</a:t>
              </a:r>
              <a:r>
                <a:rPr lang="en-US" altLang="en-US" sz="1900" kern="1200" dirty="0">
                  <a:latin typeface="Arial" panose="020B0604020202020204" pitchFamily="34" charset="0"/>
                  <a:ea typeface="Open Sans"/>
                </a:rPr>
                <a:t> </a:t>
              </a:r>
              <a:r>
                <a:rPr lang="en-US" altLang="en-US" sz="1900" kern="1200" dirty="0" err="1">
                  <a:latin typeface="Arial" panose="020B0604020202020204" pitchFamily="34" charset="0"/>
                  <a:ea typeface="Open Sans"/>
                </a:rPr>
                <a:t>mười</a:t>
              </a:r>
              <a:r>
                <a:rPr lang="en-US" altLang="en-US" sz="1900" kern="1200" dirty="0">
                  <a:latin typeface="Arial" panose="020B0604020202020204" pitchFamily="34" charset="0"/>
                  <a:ea typeface="Open Sans"/>
                </a:rPr>
                <a:t>).</a:t>
              </a:r>
              <a:endParaRPr lang="vi-VN" altLang="en-US" sz="1900" kern="1200" dirty="0">
                <a:latin typeface="Arial" panose="020B0604020202020204" pitchFamily="34" charset="0"/>
                <a:ea typeface="Open Sans"/>
              </a:endParaRPr>
            </a:p>
          </p:txBody>
        </p:sp>
      </p:grpSp>
      <p:pic>
        <p:nvPicPr>
          <p:cNvPr id="3" name="Picture 2">
            <a:extLst>
              <a:ext uri="{FF2B5EF4-FFF2-40B4-BE49-F238E27FC236}">
                <a16:creationId xmlns:a16="http://schemas.microsoft.com/office/drawing/2014/main" id="{A9A4DF1E-EF92-0045-1967-F87797486DF1}"/>
              </a:ext>
            </a:extLst>
          </p:cNvPr>
          <p:cNvPicPr>
            <a:picLocks noChangeAspect="1"/>
          </p:cNvPicPr>
          <p:nvPr/>
        </p:nvPicPr>
        <p:blipFill>
          <a:blip r:embed="rId3">
            <a:clrChange>
              <a:clrFrom>
                <a:srgbClr val="FFFFFF"/>
              </a:clrFrom>
              <a:clrTo>
                <a:srgbClr val="FFFFFF">
                  <a:alpha val="0"/>
                </a:srgbClr>
              </a:clrTo>
            </a:clrChange>
          </a:blip>
          <a:srcRect l="66750" t="29014" r="3672" b="14450"/>
          <a:stretch/>
        </p:blipFill>
        <p:spPr>
          <a:xfrm>
            <a:off x="6461090" y="1848897"/>
            <a:ext cx="2886560" cy="20976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32" name="Google Shape;538;p49"/>
          <p:cNvPicPr preferRelativeResize="0"/>
          <p:nvPr/>
        </p:nvPicPr>
        <p:blipFill>
          <a:blip r:embed="rId3">
            <a:alphaModFix/>
          </a:blip>
          <a:stretch>
            <a:fillRect/>
          </a:stretch>
        </p:blipFill>
        <p:spPr>
          <a:xfrm rot="913110">
            <a:off x="7065603" y="247069"/>
            <a:ext cx="1766848" cy="955276"/>
          </a:xfrm>
          <a:prstGeom prst="rect">
            <a:avLst/>
          </a:prstGeom>
          <a:noFill/>
          <a:ln>
            <a:noFill/>
          </a:ln>
        </p:spPr>
      </p:pic>
      <p:pic>
        <p:nvPicPr>
          <p:cNvPr id="33" name="Google Shape;536;p49"/>
          <p:cNvPicPr preferRelativeResize="0"/>
          <p:nvPr/>
        </p:nvPicPr>
        <p:blipFill>
          <a:blip r:embed="rId4">
            <a:alphaModFix/>
          </a:blip>
          <a:stretch>
            <a:fillRect/>
          </a:stretch>
        </p:blipFill>
        <p:spPr>
          <a:xfrm rot="20053296">
            <a:off x="7921760" y="226779"/>
            <a:ext cx="1198264" cy="678827"/>
          </a:xfrm>
          <a:prstGeom prst="rect">
            <a:avLst/>
          </a:prstGeom>
          <a:noFill/>
          <a:ln>
            <a:noFill/>
          </a:ln>
        </p:spPr>
      </p:pic>
      <p:sp>
        <p:nvSpPr>
          <p:cNvPr id="9" name="Flowchart: Terminator 8"/>
          <p:cNvSpPr/>
          <p:nvPr/>
        </p:nvSpPr>
        <p:spPr>
          <a:xfrm>
            <a:off x="4095319" y="167588"/>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0FA149E-03AE-E781-397C-B6E62E2DF873}"/>
                  </a:ext>
                </a:extLst>
              </p:cNvPr>
              <p:cNvSpPr txBox="1"/>
              <p:nvPr/>
            </p:nvSpPr>
            <p:spPr>
              <a:xfrm>
                <a:off x="217148" y="691830"/>
                <a:ext cx="6623268" cy="4383059"/>
              </a:xfrm>
              <a:prstGeom prst="rect">
                <a:avLst/>
              </a:prstGeom>
              <a:noFill/>
            </p:spPr>
            <p:txBody>
              <a:bodyPr wrap="square">
                <a:spAutoFit/>
              </a:bodyPr>
              <a:lstStyle/>
              <a:p>
                <a:pPr marL="0" marR="0" algn="just">
                  <a:lnSpc>
                    <a:spcPct val="150000"/>
                  </a:lnSpc>
                  <a:spcAft>
                    <a:spcPts val="800"/>
                  </a:spcAft>
                </a:pPr>
                <a:r>
                  <a:rPr lang="da-DK" sz="1800" dirty="0">
                    <a:effectLst/>
                    <a:latin typeface="+mj-lt"/>
                    <a:ea typeface="Times New Roman" panose="02020603050405020304" pitchFamily="18" charset="0"/>
                    <a:cs typeface="Times New Roman" panose="02020603050405020304" pitchFamily="18" charset="0"/>
                  </a:rPr>
                  <a:t>Diện tích xung quanh một chiếc pin là:</a:t>
                </a:r>
                <a:endParaRPr lang="en-US" sz="18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14:m>
                  <m:oMathPara xmlns:m="http://schemas.openxmlformats.org/officeDocument/2006/math">
                    <m:oMathParaPr>
                      <m:jc m:val="centerGroup"/>
                    </m:oMathParaPr>
                    <m:oMath xmlns:m="http://schemas.openxmlformats.org/officeDocument/2006/math">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10,5</m:t>
                      </m:r>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 . 44,5≈1467,9 </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𝑚𝑚</m:t>
                              </m:r>
                            </m:e>
                            <m: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≈14,7 </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1800" dirty="0">
                    <a:effectLst/>
                    <a:latin typeface="+mj-lt"/>
                    <a:ea typeface="Times New Roman" panose="02020603050405020304" pitchFamily="18" charset="0"/>
                    <a:cs typeface="Times New Roman" panose="02020603050405020304" pitchFamily="18" charset="0"/>
                  </a:rPr>
                  <a:t>Diện tích toàn phần một chiếc pin là:</a:t>
                </a:r>
                <a:endParaRPr lang="en-US" sz="18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14:m>
                  <m:oMathPara xmlns:m="http://schemas.openxmlformats.org/officeDocument/2006/math">
                    <m:oMathParaPr>
                      <m:jc m:val="centerGroup"/>
                    </m:oMathParaPr>
                    <m:oMath xmlns:m="http://schemas.openxmlformats.org/officeDocument/2006/math">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10,5</m:t>
                          </m:r>
                        </m:num>
                        <m:den>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10,5</m:t>
                              </m:r>
                            </m:num>
                            <m:den>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+44,5</m:t>
                          </m:r>
                        </m:e>
                      </m:d>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≈1641,1 </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𝑚𝑚</m:t>
                              </m:r>
                            </m:e>
                            <m: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≈16,4 </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r>
                  <a:rPr lang="da-DK" sz="1800" dirty="0">
                    <a:effectLst/>
                    <a:latin typeface="+mj-lt"/>
                    <a:ea typeface="Times New Roman" panose="02020603050405020304" pitchFamily="18" charset="0"/>
                    <a:cs typeface="Times New Roman" panose="02020603050405020304" pitchFamily="18" charset="0"/>
                  </a:rPr>
                  <a:t>Thể tích một chiếc pin là:</a:t>
                </a:r>
                <a:endParaRPr lang="en-US" sz="1800" dirty="0">
                  <a:effectLst/>
                  <a:latin typeface="+mj-lt"/>
                  <a:ea typeface="Calibri" panose="020F0502020204030204" pitchFamily="34" charset="0"/>
                  <a:cs typeface="Times New Roman" panose="02020603050405020304" pitchFamily="18" charset="0"/>
                </a:endParaRPr>
              </a:p>
              <a:p>
                <a:pPr marL="0" marR="0" algn="just">
                  <a:lnSpc>
                    <a:spcPct val="150000"/>
                  </a:lnSpc>
                  <a:spcAft>
                    <a:spcPts val="800"/>
                  </a:spcAft>
                </a:pPr>
                <a14:m>
                  <m:oMathPara xmlns:m="http://schemas.openxmlformats.org/officeDocument/2006/math">
                    <m:oMathParaPr>
                      <m:jc m:val="centerGroup"/>
                    </m:oMathParaPr>
                    <m:oMath xmlns:m="http://schemas.openxmlformats.org/officeDocument/2006/math">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10,5</m:t>
                                  </m:r>
                                </m:num>
                                <m:den>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  44,5≈3853,3 </m:t>
                      </m:r>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𝑚𝑚</m:t>
                              </m:r>
                            </m:e>
                            <m: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≈3,9 </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da-DK" sz="18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0FA149E-03AE-E781-397C-B6E62E2DF873}"/>
                  </a:ext>
                </a:extLst>
              </p:cNvPr>
              <p:cNvSpPr txBox="1">
                <a:spLocks noRot="1" noChangeAspect="1" noMove="1" noResize="1" noEditPoints="1" noAdjustHandles="1" noChangeArrowheads="1" noChangeShapeType="1" noTextEdit="1"/>
              </p:cNvSpPr>
              <p:nvPr/>
            </p:nvSpPr>
            <p:spPr>
              <a:xfrm>
                <a:off x="217148" y="691830"/>
                <a:ext cx="6623268" cy="4383059"/>
              </a:xfrm>
              <a:prstGeom prst="rect">
                <a:avLst/>
              </a:prstGeom>
              <a:blipFill>
                <a:blip r:embed="rId5"/>
                <a:stretch>
                  <a:fillRect l="-82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2F6DD23-B3C2-9052-B3D9-C39A17263D1D}"/>
              </a:ext>
            </a:extLst>
          </p:cNvPr>
          <p:cNvPicPr>
            <a:picLocks noChangeAspect="1"/>
          </p:cNvPicPr>
          <p:nvPr/>
        </p:nvPicPr>
        <p:blipFill>
          <a:blip r:embed="rId6">
            <a:clrChange>
              <a:clrFrom>
                <a:srgbClr val="FFFFFF"/>
              </a:clrFrom>
              <a:clrTo>
                <a:srgbClr val="FFFFFF">
                  <a:alpha val="0"/>
                </a:srgbClr>
              </a:clrTo>
            </a:clrChange>
          </a:blip>
          <a:srcRect l="66750" t="29014" r="3672" b="14450"/>
          <a:stretch/>
        </p:blipFill>
        <p:spPr>
          <a:xfrm>
            <a:off x="6119446" y="1628377"/>
            <a:ext cx="2886560" cy="2097629"/>
          </a:xfrm>
          <a:prstGeom prst="rect">
            <a:avLst/>
          </a:prstGeom>
        </p:spPr>
      </p:pic>
    </p:spTree>
    <p:extLst>
      <p:ext uri="{BB962C8B-B14F-4D97-AF65-F5344CB8AC3E}">
        <p14:creationId xmlns:p14="http://schemas.microsoft.com/office/powerpoint/2010/main" val="24710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 calcmode="lin" valueType="num">
                                      <p:cBhvr additive="base">
                                        <p:cTn id="3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additive="base">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24" name="Google Shape;911;p39"/>
          <p:cNvSpPr txBox="1">
            <a:spLocks/>
          </p:cNvSpPr>
          <p:nvPr/>
        </p:nvSpPr>
        <p:spPr>
          <a:xfrm>
            <a:off x="713250" y="486450"/>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vi-VN" sz="3600" b="1">
                <a:solidFill>
                  <a:srgbClr val="C00000"/>
                </a:solidFill>
                <a:latin typeface="Arial" panose="020B0604020202020204" pitchFamily="34" charset="0"/>
                <a:cs typeface="Arial" panose="020B0604020202020204" pitchFamily="34" charset="0"/>
              </a:rPr>
              <a:t>HƯỚNG DẪN VỀ NHÀ</a:t>
            </a:r>
            <a:endParaRPr lang="en-US" sz="3600" b="1"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1247579" y="1593342"/>
            <a:ext cx="4721142" cy="527324"/>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en-US" sz="2150" dirty="0" err="1">
                <a:ea typeface="+mn-ea"/>
              </a:rPr>
              <a:t>Ghi</a:t>
            </a:r>
            <a:r>
              <a:rPr lang="en-US" sz="2150" dirty="0">
                <a:ea typeface="+mn-ea"/>
              </a:rPr>
              <a:t> </a:t>
            </a:r>
            <a:r>
              <a:rPr lang="en-US" sz="2150" dirty="0" err="1">
                <a:ea typeface="+mn-ea"/>
              </a:rPr>
              <a:t>nhớ</a:t>
            </a:r>
            <a:r>
              <a:rPr lang="en-US" sz="2150" dirty="0">
                <a:ea typeface="+mn-ea"/>
              </a:rPr>
              <a:t> </a:t>
            </a:r>
            <a:r>
              <a:rPr lang="en-US" sz="2150" dirty="0" err="1">
                <a:ea typeface="+mn-ea"/>
              </a:rPr>
              <a:t>kiến</a:t>
            </a:r>
            <a:r>
              <a:rPr lang="en-US" sz="2150" dirty="0">
                <a:ea typeface="+mn-ea"/>
              </a:rPr>
              <a:t> </a:t>
            </a:r>
            <a:r>
              <a:rPr lang="en-US" sz="2150" dirty="0" err="1">
                <a:ea typeface="+mn-ea"/>
              </a:rPr>
              <a:t>thức</a:t>
            </a:r>
            <a:r>
              <a:rPr lang="en-US" sz="2150" dirty="0">
                <a:ea typeface="+mn-ea"/>
              </a:rPr>
              <a:t> </a:t>
            </a:r>
            <a:r>
              <a:rPr lang="en-US" sz="2150" dirty="0" err="1">
                <a:ea typeface="+mn-ea"/>
              </a:rPr>
              <a:t>trong</a:t>
            </a:r>
            <a:r>
              <a:rPr lang="en-US" sz="2150" dirty="0">
                <a:ea typeface="+mn-ea"/>
              </a:rPr>
              <a:t> </a:t>
            </a:r>
            <a:r>
              <a:rPr lang="en-US" sz="2150" dirty="0" err="1">
                <a:ea typeface="+mn-ea"/>
              </a:rPr>
              <a:t>bài</a:t>
            </a:r>
            <a:r>
              <a:rPr lang="en-US" sz="2150" dirty="0">
                <a:ea typeface="+mn-ea"/>
              </a:rPr>
              <a:t>.</a:t>
            </a:r>
          </a:p>
        </p:txBody>
      </p:sp>
      <p:sp>
        <p:nvSpPr>
          <p:cNvPr id="26" name="Rectangle 25"/>
          <p:cNvSpPr/>
          <p:nvPr/>
        </p:nvSpPr>
        <p:spPr>
          <a:xfrm>
            <a:off x="1257300" y="2469642"/>
            <a:ext cx="5071295" cy="58862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50" dirty="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50" dirty="0">
                <a:latin typeface="Arial" panose="020B0604020202020204" pitchFamily="34" charset="0"/>
                <a:ea typeface="Times New Roman" panose="02020603050405020304" pitchFamily="18" charset="0"/>
                <a:cs typeface="Times New Roman" panose="02020603050405020304" pitchFamily="18" charset="0"/>
              </a:rPr>
              <a:t>.</a:t>
            </a:r>
            <a:endParaRPr lang="en-US" sz="2150" b="1" i="1" dirty="0">
              <a:ea typeface="DengXian"/>
              <a:cs typeface="Times New Roman" panose="02020603050405020304" pitchFamily="18" charset="0"/>
            </a:endParaRPr>
          </a:p>
        </p:txBody>
      </p:sp>
      <p:sp>
        <p:nvSpPr>
          <p:cNvPr id="30" name="Rectangle 29"/>
          <p:cNvSpPr/>
          <p:nvPr/>
        </p:nvSpPr>
        <p:spPr>
          <a:xfrm>
            <a:off x="1257300" y="3345942"/>
            <a:ext cx="7173450" cy="527324"/>
          </a:xfrm>
          <a:prstGeom prst="rect">
            <a:avLst/>
          </a:prstGeom>
        </p:spPr>
        <p:txBody>
          <a:bodyPr wrap="square">
            <a:spAutoFit/>
          </a:bodyPr>
          <a:lstStyle/>
          <a:p>
            <a:pPr marL="342900" indent="-342900" defTabSz="457200">
              <a:lnSpc>
                <a:spcPct val="150000"/>
              </a:lnSpc>
              <a:buClrTx/>
              <a:buFont typeface="Wingdings" panose="05000000000000000000" pitchFamily="2" charset="2"/>
              <a:buChar char="q"/>
              <a:defRPr/>
            </a:pP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Đọc</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chuẩn</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trước</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b="1" i="1"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Hình</a:t>
            </a:r>
            <a:r>
              <a:rPr lang="en-US" sz="2150" b="1" i="1"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b="1" i="1"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nón</a:t>
            </a:r>
            <a:r>
              <a:rPr lang="en-US" sz="2150" b="1" i="1"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15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1129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34" name="Google Shape;534;p49"/>
          <p:cNvGrpSpPr/>
          <p:nvPr/>
        </p:nvGrpSpPr>
        <p:grpSpPr>
          <a:xfrm>
            <a:off x="7876572" y="1485477"/>
            <a:ext cx="2177551" cy="2807475"/>
            <a:chOff x="7455948" y="1380376"/>
            <a:chExt cx="2177551" cy="2807475"/>
          </a:xfrm>
        </p:grpSpPr>
        <p:pic>
          <p:nvPicPr>
            <p:cNvPr id="535" name="Google Shape;535;p49"/>
            <p:cNvPicPr preferRelativeResize="0"/>
            <p:nvPr/>
          </p:nvPicPr>
          <p:blipFill>
            <a:blip r:embed="rId3">
              <a:alphaModFix/>
            </a:blip>
            <a:stretch>
              <a:fillRect/>
            </a:stretch>
          </p:blipFill>
          <p:spPr>
            <a:xfrm rot="-8100000">
              <a:off x="7529408" y="1777128"/>
              <a:ext cx="1458482" cy="811897"/>
            </a:xfrm>
            <a:prstGeom prst="rect">
              <a:avLst/>
            </a:prstGeom>
            <a:noFill/>
            <a:ln>
              <a:noFill/>
            </a:ln>
          </p:spPr>
        </p:pic>
        <p:pic>
          <p:nvPicPr>
            <p:cNvPr id="536" name="Google Shape;536;p49"/>
            <p:cNvPicPr preferRelativeResize="0"/>
            <p:nvPr/>
          </p:nvPicPr>
          <p:blipFill>
            <a:blip r:embed="rId4">
              <a:alphaModFix/>
            </a:blip>
            <a:stretch>
              <a:fillRect/>
            </a:stretch>
          </p:blipFill>
          <p:spPr>
            <a:xfrm>
              <a:off x="7772000" y="3157825"/>
              <a:ext cx="1861500" cy="1030026"/>
            </a:xfrm>
            <a:prstGeom prst="rect">
              <a:avLst/>
            </a:prstGeom>
            <a:noFill/>
            <a:ln>
              <a:noFill/>
            </a:ln>
          </p:spPr>
        </p:pic>
      </p:grpSp>
      <p:grpSp>
        <p:nvGrpSpPr>
          <p:cNvPr id="537" name="Google Shape;537;p49"/>
          <p:cNvGrpSpPr/>
          <p:nvPr/>
        </p:nvGrpSpPr>
        <p:grpSpPr>
          <a:xfrm>
            <a:off x="-757450" y="33507"/>
            <a:ext cx="2533116" cy="4992942"/>
            <a:chOff x="-757450" y="33507"/>
            <a:chExt cx="2533116" cy="4992942"/>
          </a:xfrm>
        </p:grpSpPr>
        <p:pic>
          <p:nvPicPr>
            <p:cNvPr id="538" name="Google Shape;538;p49"/>
            <p:cNvPicPr preferRelativeResize="0"/>
            <p:nvPr/>
          </p:nvPicPr>
          <p:blipFill>
            <a:blip r:embed="rId5">
              <a:alphaModFix/>
            </a:blip>
            <a:stretch>
              <a:fillRect/>
            </a:stretch>
          </p:blipFill>
          <p:spPr>
            <a:xfrm rot="-2700000">
              <a:off x="-70174" y="518286"/>
              <a:ext cx="1766848" cy="955276"/>
            </a:xfrm>
            <a:prstGeom prst="rect">
              <a:avLst/>
            </a:prstGeom>
            <a:noFill/>
            <a:ln>
              <a:noFill/>
            </a:ln>
          </p:spPr>
        </p:pic>
        <p:pic>
          <p:nvPicPr>
            <p:cNvPr id="539" name="Google Shape;539;p49"/>
            <p:cNvPicPr preferRelativeResize="0"/>
            <p:nvPr/>
          </p:nvPicPr>
          <p:blipFill>
            <a:blip r:embed="rId3">
              <a:alphaModFix/>
            </a:blip>
            <a:stretch>
              <a:fillRect/>
            </a:stretch>
          </p:blipFill>
          <p:spPr>
            <a:xfrm rot="-8100000">
              <a:off x="-645551" y="3185320"/>
              <a:ext cx="2221701" cy="1236759"/>
            </a:xfrm>
            <a:prstGeom prst="rect">
              <a:avLst/>
            </a:prstGeom>
            <a:noFill/>
            <a:ln>
              <a:noFill/>
            </a:ln>
          </p:spPr>
        </p:pic>
      </p:grpSp>
      <p:sp>
        <p:nvSpPr>
          <p:cNvPr id="540" name="Google Shape;540;p49"/>
          <p:cNvSpPr/>
          <p:nvPr/>
        </p:nvSpPr>
        <p:spPr>
          <a:xfrm>
            <a:off x="1969382" y="3967512"/>
            <a:ext cx="753840" cy="650880"/>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49"/>
          <p:cNvGrpSpPr/>
          <p:nvPr/>
        </p:nvGrpSpPr>
        <p:grpSpPr>
          <a:xfrm>
            <a:off x="8192624" y="388918"/>
            <a:ext cx="596829" cy="596829"/>
            <a:chOff x="6357825" y="1432425"/>
            <a:chExt cx="462300" cy="462300"/>
          </a:xfrm>
        </p:grpSpPr>
        <p:sp>
          <p:nvSpPr>
            <p:cNvPr id="542" name="Google Shape;542;p4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43" name="Google Shape;543;p4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545" name="Google Shape;545;p49"/>
          <p:cNvSpPr/>
          <p:nvPr/>
        </p:nvSpPr>
        <p:spPr>
          <a:xfrm>
            <a:off x="2630158" y="4817863"/>
            <a:ext cx="278700" cy="2409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anga Light"/>
              <a:ea typeface="Changa Light"/>
              <a:cs typeface="Changa Light"/>
              <a:sym typeface="Changa Light"/>
            </a:endParaRPr>
          </a:p>
        </p:txBody>
      </p:sp>
      <p:sp>
        <p:nvSpPr>
          <p:cNvPr id="26" name="Google Shape;272;p33"/>
          <p:cNvSpPr txBox="1">
            <a:spLocks/>
          </p:cNvSpPr>
          <p:nvPr/>
        </p:nvSpPr>
        <p:spPr>
          <a:xfrm>
            <a:off x="1067282" y="1157912"/>
            <a:ext cx="6887763" cy="19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rbitron Medium"/>
              <a:buNone/>
              <a:defRPr sz="4500" b="1" i="0" u="none" strike="noStrike" cap="none">
                <a:solidFill>
                  <a:schemeClr val="lt2"/>
                </a:solidFill>
                <a:latin typeface="Orbitron"/>
                <a:ea typeface="Orbitron"/>
                <a:cs typeface="Orbitron"/>
                <a:sym typeface="Orbitron"/>
              </a:defRPr>
            </a:lvl1pPr>
            <a:lvl2pPr marR="0" lvl="1"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2pPr>
            <a:lvl3pPr marR="0" lvl="2"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3pPr>
            <a:lvl4pPr marR="0" lvl="3"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4pPr>
            <a:lvl5pPr marR="0" lvl="4"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5pPr>
            <a:lvl6pPr marR="0" lvl="5"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6pPr>
            <a:lvl7pPr marR="0" lvl="6"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7pPr>
            <a:lvl8pPr marR="0" lvl="7"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8pPr>
            <a:lvl9pPr marR="0" lvl="8"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9pPr>
          </a:lstStyle>
          <a:p>
            <a:pPr>
              <a:lnSpc>
                <a:spcPct val="150000"/>
              </a:lnSpc>
            </a:pPr>
            <a:r>
              <a:rPr lang="vi-VN" sz="4300">
                <a:solidFill>
                  <a:srgbClr val="002948"/>
                </a:solidFill>
                <a:latin typeface="+mn-lt"/>
              </a:rPr>
              <a:t>CẢM ƠN CÁC EM</a:t>
            </a:r>
          </a:p>
          <a:p>
            <a:pPr>
              <a:lnSpc>
                <a:spcPct val="150000"/>
              </a:lnSpc>
            </a:pPr>
            <a:r>
              <a:rPr lang="vi-VN" sz="4300">
                <a:solidFill>
                  <a:srgbClr val="002948"/>
                </a:solidFill>
                <a:latin typeface="+mn-lt"/>
              </a:rPr>
              <a:t>ĐÃ THAM GIA TIẾT HỌC!</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1668899" y="1035321"/>
            <a:ext cx="5303219" cy="1023308"/>
          </a:xfrm>
          <a:prstGeom prst="rect">
            <a:avLst/>
          </a:prstGeom>
        </p:spPr>
        <p:txBody>
          <a:bodyPr spcFirstLastPara="1" wrap="square" lIns="91425" tIns="91425" rIns="91425" bIns="91425" anchor="b" anchorCtr="0">
            <a:noAutofit/>
          </a:bodyPr>
          <a:lstStyle/>
          <a:p>
            <a:pPr lvl="0">
              <a:lnSpc>
                <a:spcPct val="150000"/>
              </a:lnSpc>
            </a:pPr>
            <a:r>
              <a:rPr lang="en-US" sz="4700" b="1" dirty="0" err="1">
                <a:latin typeface="+mn-lt"/>
              </a:rPr>
              <a:t>HÌNH</a:t>
            </a:r>
            <a:r>
              <a:rPr lang="en-US" sz="4700" b="1" dirty="0">
                <a:latin typeface="+mn-lt"/>
              </a:rPr>
              <a:t> </a:t>
            </a:r>
            <a:r>
              <a:rPr lang="en-US" sz="4700" b="1" dirty="0" err="1">
                <a:latin typeface="+mn-lt"/>
              </a:rPr>
              <a:t>TRỤ</a:t>
            </a:r>
            <a:endParaRPr lang="vi-VN" sz="4700" b="1" dirty="0">
              <a:latin typeface="+mn-lt"/>
            </a:endParaRPr>
          </a:p>
        </p:txBody>
      </p:sp>
      <p:sp>
        <p:nvSpPr>
          <p:cNvPr id="337" name="Google Shape;337;p37"/>
          <p:cNvSpPr txBox="1">
            <a:spLocks noGrp="1"/>
          </p:cNvSpPr>
          <p:nvPr>
            <p:ph type="title" idx="2"/>
          </p:nvPr>
        </p:nvSpPr>
        <p:spPr>
          <a:xfrm>
            <a:off x="699276" y="931075"/>
            <a:ext cx="592747" cy="123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1000">
                <a:latin typeface="+mj-lt"/>
              </a:rPr>
              <a:t>I</a:t>
            </a:r>
            <a:endParaRPr sz="11000">
              <a:latin typeface="+mj-lt"/>
            </a:endParaRPr>
          </a:p>
        </p:txBody>
      </p:sp>
      <p:grpSp>
        <p:nvGrpSpPr>
          <p:cNvPr id="342" name="Google Shape;342;p37"/>
          <p:cNvGrpSpPr/>
          <p:nvPr/>
        </p:nvGrpSpPr>
        <p:grpSpPr>
          <a:xfrm rot="2577441">
            <a:off x="-36463" y="3164619"/>
            <a:ext cx="3625416" cy="2037849"/>
            <a:chOff x="3901275" y="-612146"/>
            <a:chExt cx="5976754" cy="3289821"/>
          </a:xfrm>
        </p:grpSpPr>
        <p:pic>
          <p:nvPicPr>
            <p:cNvPr id="343" name="Google Shape;343;p37"/>
            <p:cNvPicPr preferRelativeResize="0"/>
            <p:nvPr/>
          </p:nvPicPr>
          <p:blipFill rotWithShape="1">
            <a:blip r:embed="rId3">
              <a:alphaModFix/>
            </a:blip>
            <a:srcRect/>
            <a:stretch/>
          </p:blipFill>
          <p:spPr>
            <a:xfrm>
              <a:off x="3901275" y="647412"/>
              <a:ext cx="1550801" cy="1496075"/>
            </a:xfrm>
            <a:prstGeom prst="rect">
              <a:avLst/>
            </a:prstGeom>
            <a:noFill/>
            <a:ln>
              <a:noFill/>
            </a:ln>
          </p:spPr>
        </p:pic>
        <p:pic>
          <p:nvPicPr>
            <p:cNvPr id="344" name="Google Shape;344;p37"/>
            <p:cNvPicPr preferRelativeResize="0"/>
            <p:nvPr/>
          </p:nvPicPr>
          <p:blipFill>
            <a:blip r:embed="rId4">
              <a:alphaModFix/>
            </a:blip>
            <a:stretch>
              <a:fillRect/>
            </a:stretch>
          </p:blipFill>
          <p:spPr>
            <a:xfrm rot="-1900469">
              <a:off x="7163024" y="-50951"/>
              <a:ext cx="2535496" cy="1402976"/>
            </a:xfrm>
            <a:prstGeom prst="rect">
              <a:avLst/>
            </a:prstGeom>
            <a:noFill/>
            <a:ln>
              <a:noFill/>
            </a:ln>
          </p:spPr>
        </p:pic>
        <p:pic>
          <p:nvPicPr>
            <p:cNvPr id="345" name="Google Shape;345;p37"/>
            <p:cNvPicPr preferRelativeResize="0"/>
            <p:nvPr/>
          </p:nvPicPr>
          <p:blipFill>
            <a:blip r:embed="rId5">
              <a:alphaModFix/>
            </a:blip>
            <a:stretch>
              <a:fillRect/>
            </a:stretch>
          </p:blipFill>
          <p:spPr>
            <a:xfrm rot="32">
              <a:off x="5116950" y="706410"/>
              <a:ext cx="2043450" cy="1971255"/>
            </a:xfrm>
            <a:prstGeom prst="rect">
              <a:avLst/>
            </a:prstGeom>
            <a:noFill/>
            <a:ln>
              <a:noFill/>
            </a:ln>
          </p:spPr>
        </p:pic>
      </p:grpSp>
      <p:pic>
        <p:nvPicPr>
          <p:cNvPr id="4" name="Picture 3"/>
          <p:cNvPicPr>
            <a:picLocks noChangeAspect="1"/>
          </p:cNvPicPr>
          <p:nvPr/>
        </p:nvPicPr>
        <p:blipFill>
          <a:blip r:embed="rId6"/>
          <a:stretch>
            <a:fillRect/>
          </a:stretch>
        </p:blipFill>
        <p:spPr>
          <a:xfrm>
            <a:off x="8284695" y="167102"/>
            <a:ext cx="780356" cy="944962"/>
          </a:xfrm>
          <a:prstGeom prst="rect">
            <a:avLst/>
          </a:prstGeom>
        </p:spPr>
      </p:pic>
      <p:pic>
        <p:nvPicPr>
          <p:cNvPr id="5" name="Picture 4">
            <a:extLst>
              <a:ext uri="{FF2B5EF4-FFF2-40B4-BE49-F238E27FC236}">
                <a16:creationId xmlns:a16="http://schemas.microsoft.com/office/drawing/2014/main" id="{3C8FE13B-BC25-0228-2251-6894332CBC2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320508" y="1708220"/>
            <a:ext cx="4580373" cy="34352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6"/>
                                        </p:tgtEl>
                                        <p:attrNameLst>
                                          <p:attrName>style.visibility</p:attrName>
                                        </p:attrNameLst>
                                      </p:cBhvr>
                                      <p:to>
                                        <p:strVal val="visible"/>
                                      </p:to>
                                    </p:set>
                                    <p:anim calcmode="lin" valueType="num">
                                      <p:cBhvr>
                                        <p:cTn id="7" dur="500" fill="hold"/>
                                        <p:tgtEl>
                                          <p:spTgt spid="336"/>
                                        </p:tgtEl>
                                        <p:attrNameLst>
                                          <p:attrName>ppt_w</p:attrName>
                                        </p:attrNameLst>
                                      </p:cBhvr>
                                      <p:tavLst>
                                        <p:tav tm="0">
                                          <p:val>
                                            <p:fltVal val="0"/>
                                          </p:val>
                                        </p:tav>
                                        <p:tav tm="100000">
                                          <p:val>
                                            <p:strVal val="#ppt_w"/>
                                          </p:val>
                                        </p:tav>
                                      </p:tavLst>
                                    </p:anim>
                                    <p:anim calcmode="lin" valueType="num">
                                      <p:cBhvr>
                                        <p:cTn id="8" dur="500" fill="hold"/>
                                        <p:tgtEl>
                                          <p:spTgt spid="336"/>
                                        </p:tgtEl>
                                        <p:attrNameLst>
                                          <p:attrName>ppt_h</p:attrName>
                                        </p:attrNameLst>
                                      </p:cBhvr>
                                      <p:tavLst>
                                        <p:tav tm="0">
                                          <p:val>
                                            <p:fltVal val="0"/>
                                          </p:val>
                                        </p:tav>
                                        <p:tav tm="100000">
                                          <p:val>
                                            <p:strVal val="#ppt_h"/>
                                          </p:val>
                                        </p:tav>
                                      </p:tavLst>
                                    </p:anim>
                                    <p:animEffect transition="in" filter="fade">
                                      <p:cBhvr>
                                        <p:cTn id="9" dur="500"/>
                                        <p:tgtEl>
                                          <p:spTgt spid="3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7"/>
                                        </p:tgtEl>
                                        <p:attrNameLst>
                                          <p:attrName>style.visibility</p:attrName>
                                        </p:attrNameLst>
                                      </p:cBhvr>
                                      <p:to>
                                        <p:strVal val="visible"/>
                                      </p:to>
                                    </p:set>
                                    <p:anim calcmode="lin" valueType="num">
                                      <p:cBhvr>
                                        <p:cTn id="12" dur="500" fill="hold"/>
                                        <p:tgtEl>
                                          <p:spTgt spid="337"/>
                                        </p:tgtEl>
                                        <p:attrNameLst>
                                          <p:attrName>ppt_w</p:attrName>
                                        </p:attrNameLst>
                                      </p:cBhvr>
                                      <p:tavLst>
                                        <p:tav tm="0">
                                          <p:val>
                                            <p:fltVal val="0"/>
                                          </p:val>
                                        </p:tav>
                                        <p:tav tm="100000">
                                          <p:val>
                                            <p:strVal val="#ppt_w"/>
                                          </p:val>
                                        </p:tav>
                                      </p:tavLst>
                                    </p:anim>
                                    <p:anim calcmode="lin" valueType="num">
                                      <p:cBhvr>
                                        <p:cTn id="13" dur="500" fill="hold"/>
                                        <p:tgtEl>
                                          <p:spTgt spid="337"/>
                                        </p:tgtEl>
                                        <p:attrNameLst>
                                          <p:attrName>ppt_h</p:attrName>
                                        </p:attrNameLst>
                                      </p:cBhvr>
                                      <p:tavLst>
                                        <p:tav tm="0">
                                          <p:val>
                                            <p:fltVal val="0"/>
                                          </p:val>
                                        </p:tav>
                                        <p:tav tm="100000">
                                          <p:val>
                                            <p:strVal val="#ppt_h"/>
                                          </p:val>
                                        </p:tav>
                                      </p:tavLst>
                                    </p:anim>
                                    <p:animEffect transition="in" filter="fade">
                                      <p:cBhvr>
                                        <p:cTn id="14"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14" name="TextBox 13"/>
          <p:cNvSpPr txBox="1"/>
          <p:nvPr/>
        </p:nvSpPr>
        <p:spPr>
          <a:xfrm>
            <a:off x="320458" y="578955"/>
            <a:ext cx="8503081" cy="958660"/>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HĐ1</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Chuẩn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bị</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một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tấm</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bìa</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có</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dạng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chữ</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nhật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được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gắn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với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một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trục</a:t>
            </a:r>
            <a:r>
              <a:rPr lang="en-US" sz="2000" kern="1200" dirty="0">
                <a:solidFill>
                  <a:sysClr val="windowText" lastClr="000000"/>
                </a:solidFill>
                <a:latin typeface="Arial" panose="020B0604020202020204" pitchFamily="34" charset="0"/>
                <a:ea typeface="+mn-ea"/>
                <a:cs typeface="Arial" panose="020B0604020202020204" pitchFamily="34" charset="0"/>
              </a:rPr>
              <a:t> DC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2a</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vật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quen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thuộc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có</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dạng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p>
        </p:txBody>
      </p:sp>
      <p:pic>
        <p:nvPicPr>
          <p:cNvPr id="11" name="Picture 10"/>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177CECEC-B063-6D19-0730-1DD7E21524ED}"/>
              </a:ext>
            </a:extLst>
          </p:cNvPr>
          <p:cNvSpPr/>
          <p:nvPr/>
        </p:nvSpPr>
        <p:spPr>
          <a:xfrm>
            <a:off x="3189331" y="0"/>
            <a:ext cx="2765336"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endParaRPr lang="en" sz="2000" b="1" dirty="0">
              <a:solidFill>
                <a:srgbClr val="00487E"/>
              </a:solidFill>
              <a:ea typeface="+mn-ea"/>
              <a:sym typeface="DM Sans SemiBold"/>
            </a:endParaRPr>
          </a:p>
        </p:txBody>
      </p:sp>
      <p:pic>
        <p:nvPicPr>
          <p:cNvPr id="4" name="Picture 3">
            <a:extLst>
              <a:ext uri="{FF2B5EF4-FFF2-40B4-BE49-F238E27FC236}">
                <a16:creationId xmlns:a16="http://schemas.microsoft.com/office/drawing/2014/main" id="{3163A112-1AED-4DDE-B6DA-A2705E6B86C6}"/>
              </a:ext>
            </a:extLst>
          </p:cNvPr>
          <p:cNvPicPr>
            <a:picLocks noChangeAspect="1"/>
          </p:cNvPicPr>
          <p:nvPr/>
        </p:nvPicPr>
        <p:blipFill>
          <a:blip r:embed="rId5">
            <a:clrChange>
              <a:clrFrom>
                <a:srgbClr val="FFFFFF"/>
              </a:clrFrom>
              <a:clrTo>
                <a:srgbClr val="FFFFFF">
                  <a:alpha val="0"/>
                </a:srgbClr>
              </a:clrTo>
            </a:clrChange>
          </a:blip>
          <a:srcRect l="60032" t="14754" r="5996"/>
          <a:stretch/>
        </p:blipFill>
        <p:spPr>
          <a:xfrm>
            <a:off x="5085848" y="1339758"/>
            <a:ext cx="3548322" cy="3537990"/>
          </a:xfrm>
          <a:prstGeom prst="rect">
            <a:avLst/>
          </a:prstGeom>
        </p:spPr>
      </p:pic>
      <p:sp>
        <p:nvSpPr>
          <p:cNvPr id="13" name="TextBox 12">
            <a:extLst>
              <a:ext uri="{FF2B5EF4-FFF2-40B4-BE49-F238E27FC236}">
                <a16:creationId xmlns:a16="http://schemas.microsoft.com/office/drawing/2014/main" id="{178271E0-A02A-4753-57E7-01580741ADCC}"/>
              </a:ext>
            </a:extLst>
          </p:cNvPr>
          <p:cNvSpPr txBox="1"/>
          <p:nvPr/>
        </p:nvSpPr>
        <p:spPr>
          <a:xfrm>
            <a:off x="365386" y="1764042"/>
            <a:ext cx="4531093" cy="2805320"/>
          </a:xfrm>
          <a:prstGeom prst="rect">
            <a:avLst/>
          </a:prstGeom>
          <a:noFill/>
        </p:spPr>
        <p:txBody>
          <a:bodyPr wrap="square">
            <a:spAutoFit/>
          </a:bodyPr>
          <a:lstStyle/>
          <a:p>
            <a:pPr marL="342900" marR="0" lvl="0" indent="-342900" algn="just" defTabSz="1828800" eaLnBrk="1" fontAlgn="auto" latinLnBrk="0" hangingPunct="1">
              <a:lnSpc>
                <a:spcPct val="150000"/>
              </a:lnSpc>
              <a:spcBef>
                <a:spcPts val="0"/>
              </a:spcBef>
              <a:spcAft>
                <a:spcPts val="0"/>
              </a:spcAft>
              <a:buClr>
                <a:srgbClr val="2D1549"/>
              </a:buClr>
              <a:buSzPts val="1100"/>
              <a:buFont typeface="Arial" panose="020B0604020202020204" pitchFamily="34" charset="0"/>
              <a:buChar char="•"/>
              <a:tabLst/>
              <a:defRPr/>
            </a:pPr>
            <a:r>
              <a:rPr kumimoji="0" lang="en-US" sz="20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Quan </a:t>
            </a:r>
            <a:r>
              <a:rPr kumimoji="0" lang="en-US" sz="2000" b="0" i="1"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sát</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và</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nhận</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xét</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hình</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dạng</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tấm</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bìa</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342900" marR="0" lvl="0" indent="-342900" algn="just" defTabSz="1828800" eaLnBrk="1" fontAlgn="auto" latinLnBrk="0" hangingPunct="1">
              <a:lnSpc>
                <a:spcPct val="150000"/>
              </a:lnSpc>
              <a:spcBef>
                <a:spcPts val="0"/>
              </a:spcBef>
              <a:spcAft>
                <a:spcPts val="0"/>
              </a:spcAft>
              <a:buClr>
                <a:srgbClr val="2D1549"/>
              </a:buClr>
              <a:buSzPts val="1100"/>
              <a:buFont typeface="Arial" panose="020B0604020202020204" pitchFamily="34" charset="0"/>
              <a:buChar char="•"/>
              <a:tabLst/>
              <a:defRPr/>
            </a:pPr>
            <a:r>
              <a:rPr lang="en-US" sz="2000" i="1" kern="1200" baseline="0" dirty="0">
                <a:solidFill>
                  <a:sysClr val="windowText" lastClr="000000"/>
                </a:solidFill>
                <a:latin typeface="Arial" panose="020B0604020202020204" pitchFamily="34" charset="0"/>
                <a:ea typeface="+mn-ea"/>
                <a:cs typeface="Arial" panose="020B0604020202020204" pitchFamily="34" charset="0"/>
              </a:rPr>
              <a:t>Quay</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tấm</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bìa</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một</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vòng</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quanh</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cạnh</a:t>
            </a:r>
            <a:r>
              <a:rPr lang="en-US" sz="2000" i="1" kern="1200" dirty="0">
                <a:solidFill>
                  <a:sysClr val="windowText" lastClr="000000"/>
                </a:solidFill>
                <a:latin typeface="Arial" panose="020B0604020202020204" pitchFamily="34" charset="0"/>
                <a:ea typeface="+mn-ea"/>
                <a:cs typeface="Arial" panose="020B0604020202020204" pitchFamily="34" charset="0"/>
              </a:rPr>
              <a:t> CD </a:t>
            </a:r>
            <a:r>
              <a:rPr lang="en-US" sz="2000" i="1" kern="1200" dirty="0" err="1">
                <a:solidFill>
                  <a:sysClr val="windowText" lastClr="000000"/>
                </a:solidFill>
                <a:latin typeface="Arial" panose="020B0604020202020204" pitchFamily="34" charset="0"/>
                <a:ea typeface="+mn-ea"/>
                <a:cs typeface="Arial" panose="020B0604020202020204" pitchFamily="34" charset="0"/>
              </a:rPr>
              <a:t>cố</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định</a:t>
            </a:r>
            <a:r>
              <a:rPr lang="en-US" sz="2000" i="1" kern="1200" dirty="0">
                <a:solidFill>
                  <a:sysClr val="windowText" lastClr="000000"/>
                </a:solidFill>
                <a:latin typeface="Arial" panose="020B0604020202020204" pitchFamily="34" charset="0"/>
                <a:ea typeface="+mn-ea"/>
                <a:cs typeface="Arial" panose="020B0604020202020204" pitchFamily="34" charset="0"/>
              </a:rPr>
              <a:t>.</a:t>
            </a:r>
          </a:p>
          <a:p>
            <a:pPr marL="342900" marR="0" lvl="0" indent="-342900" algn="just" defTabSz="1828800" eaLnBrk="1" fontAlgn="auto" latinLnBrk="0" hangingPunct="1">
              <a:lnSpc>
                <a:spcPct val="150000"/>
              </a:lnSpc>
              <a:spcBef>
                <a:spcPts val="0"/>
              </a:spcBef>
              <a:spcAft>
                <a:spcPts val="0"/>
              </a:spcAft>
              <a:buClr>
                <a:srgbClr val="2D1549"/>
              </a:buClr>
              <a:buSzPts val="1100"/>
              <a:buFont typeface="Arial" panose="020B0604020202020204" pitchFamily="34" charset="0"/>
              <a:buChar char="•"/>
              <a:tabLst/>
              <a:defRPr/>
            </a:pPr>
            <a:r>
              <a:rPr kumimoji="0" lang="en-US" sz="20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So</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sánh</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hình</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tạo</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ra</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với</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các</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đồ</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quen</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thuộc</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20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458225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1CF5EB2F-5AFC-99BD-7606-EA26A4632B28}"/>
              </a:ext>
            </a:extLst>
          </p:cNvPr>
          <p:cNvSpPr txBox="1"/>
          <p:nvPr/>
        </p:nvSpPr>
        <p:spPr>
          <a:xfrm>
            <a:off x="628759" y="432757"/>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pic>
        <p:nvPicPr>
          <p:cNvPr id="5" name="Picture 4">
            <a:extLst>
              <a:ext uri="{FF2B5EF4-FFF2-40B4-BE49-F238E27FC236}">
                <a16:creationId xmlns:a16="http://schemas.microsoft.com/office/drawing/2014/main" id="{23E86E60-630F-4AB3-1ADC-37AF254EE46B}"/>
              </a:ext>
            </a:extLst>
          </p:cNvPr>
          <p:cNvPicPr>
            <a:picLocks noChangeAspect="1"/>
          </p:cNvPicPr>
          <p:nvPr/>
        </p:nvPicPr>
        <p:blipFill>
          <a:blip r:embed="rId5">
            <a:clrChange>
              <a:clrFrom>
                <a:srgbClr val="FFFFFF"/>
              </a:clrFrom>
              <a:clrTo>
                <a:srgbClr val="FFFFFF">
                  <a:alpha val="0"/>
                </a:srgbClr>
              </a:clrTo>
            </a:clrChange>
          </a:blip>
          <a:srcRect l="60032" t="14754" r="5996"/>
          <a:stretch/>
        </p:blipFill>
        <p:spPr>
          <a:xfrm>
            <a:off x="432034" y="1116457"/>
            <a:ext cx="3548322" cy="3537990"/>
          </a:xfrm>
          <a:prstGeom prst="rect">
            <a:avLst/>
          </a:prstGeom>
        </p:spPr>
      </p:pic>
      <p:sp>
        <p:nvSpPr>
          <p:cNvPr id="9" name="TextBox 8">
            <a:extLst>
              <a:ext uri="{FF2B5EF4-FFF2-40B4-BE49-F238E27FC236}">
                <a16:creationId xmlns:a16="http://schemas.microsoft.com/office/drawing/2014/main" id="{50069EE0-0CBE-2D34-D637-A271C301A0CD}"/>
              </a:ext>
            </a:extLst>
          </p:cNvPr>
          <p:cNvSpPr txBox="1"/>
          <p:nvPr/>
        </p:nvSpPr>
        <p:spPr>
          <a:xfrm>
            <a:off x="4088776" y="1200663"/>
            <a:ext cx="4623190" cy="3369577"/>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dirty="0">
                <a:effectLst/>
                <a:latin typeface="+mn-lt"/>
                <a:ea typeface="Calibri" panose="020F0502020204030204" pitchFamily="34" charset="0"/>
                <a:cs typeface="Times New Roman" panose="02020603050405020304" pitchFamily="18" charset="0"/>
              </a:rPr>
              <a:t>Hình được tạo ra có dạng giống với cột nhà, lon sữa đặc, thùng chứa, ống nước.</a:t>
            </a:r>
          </a:p>
          <a:p>
            <a:pPr marL="285750" indent="-285750" algn="just">
              <a:lnSpc>
                <a:spcPct val="150000"/>
              </a:lnSpc>
              <a:spcAft>
                <a:spcPts val="800"/>
              </a:spcAft>
              <a:buFont typeface="Arial" panose="020B0604020202020204" pitchFamily="34" charset="0"/>
              <a:buChar char="•"/>
            </a:pPr>
            <a:r>
              <a:rPr lang="da-DK" sz="2000" dirty="0">
                <a:latin typeface="+mn-lt"/>
              </a:rPr>
              <a:t>Hình được tạo ra khi quay một hình chữ nhật một vòng xung quanh đường thẳng cố định chứa một cạnh của nó là hình trụ.</a:t>
            </a:r>
            <a:endParaRPr lang="en-US" sz="2000" dirty="0">
              <a:latin typeface="+mn-lt"/>
            </a:endParaRPr>
          </a:p>
        </p:txBody>
      </p:sp>
    </p:spTree>
    <p:extLst>
      <p:ext uri="{BB962C8B-B14F-4D97-AF65-F5344CB8AC3E}">
        <p14:creationId xmlns:p14="http://schemas.microsoft.com/office/powerpoint/2010/main" val="12413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6BE4A934-7446-896F-A8C6-D8260EA56F8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98EAED9-670A-5C48-5782-9146FD711FD8}"/>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87AF95EC-93EA-B780-8E73-B1F51462B608}"/>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621A9622-A01D-AC9E-3E4D-AC2667EF5D85}"/>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3" name="TextBox 2">
            <a:extLst>
              <a:ext uri="{FF2B5EF4-FFF2-40B4-BE49-F238E27FC236}">
                <a16:creationId xmlns:a16="http://schemas.microsoft.com/office/drawing/2014/main" id="{509B077B-D12E-27F4-0385-E84441706813}"/>
              </a:ext>
            </a:extLst>
          </p:cNvPr>
          <p:cNvSpPr txBox="1"/>
          <p:nvPr/>
        </p:nvSpPr>
        <p:spPr>
          <a:xfrm>
            <a:off x="2471895" y="243637"/>
            <a:ext cx="4963884" cy="496996"/>
          </a:xfrm>
          <a:prstGeom prst="rect">
            <a:avLst/>
          </a:prstGeom>
          <a:noFill/>
        </p:spPr>
        <p:txBody>
          <a:bodyPr wrap="square">
            <a:spAutoFit/>
          </a:bodyPr>
          <a:lstStyle/>
          <a:p>
            <a:pPr marL="0" marR="0" algn="just">
              <a:lnSpc>
                <a:spcPct val="150000"/>
              </a:lnSpc>
              <a:spcAft>
                <a:spcPts val="800"/>
              </a:spcAft>
            </a:pPr>
            <a:r>
              <a:rPr lang="da-DK" sz="2000" dirty="0">
                <a:effectLst/>
                <a:latin typeface="+mj-lt"/>
                <a:ea typeface="Calibri" panose="020F0502020204030204" pitchFamily="34" charset="0"/>
                <a:cs typeface="Times New Roman" panose="02020603050405020304" pitchFamily="18" charset="0"/>
              </a:rPr>
              <a:t>Hình trụ như ở </a:t>
            </a:r>
            <a:r>
              <a:rPr lang="da-DK" sz="2000" i="1" dirty="0">
                <a:effectLst/>
                <a:latin typeface="+mj-lt"/>
                <a:ea typeface="Calibri" panose="020F0502020204030204" pitchFamily="34" charset="0"/>
                <a:cs typeface="Times New Roman" panose="02020603050405020304" pitchFamily="18" charset="0"/>
              </a:rPr>
              <a:t>Hình 3</a:t>
            </a:r>
            <a:r>
              <a:rPr lang="da-DK" sz="2000" dirty="0">
                <a:effectLst/>
                <a:latin typeface="+mj-lt"/>
                <a:ea typeface="Calibri" panose="020F0502020204030204" pitchFamily="34" charset="0"/>
                <a:cs typeface="Times New Roman" panose="02020603050405020304" pitchFamily="18" charset="0"/>
              </a:rPr>
              <a:t>, ta có:</a:t>
            </a:r>
            <a:endParaRPr lang="en-US" sz="2000" dirty="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D08EE76-927F-2C2E-E268-2CFF29DC1E9B}"/>
              </a:ext>
            </a:extLst>
          </p:cNvPr>
          <p:cNvPicPr>
            <a:picLocks noChangeAspect="1"/>
          </p:cNvPicPr>
          <p:nvPr/>
        </p:nvPicPr>
        <p:blipFill>
          <a:blip r:embed="rId5">
            <a:clrChange>
              <a:clrFrom>
                <a:srgbClr val="FFFFFF"/>
              </a:clrFrom>
              <a:clrTo>
                <a:srgbClr val="FFFFFF">
                  <a:alpha val="0"/>
                </a:srgbClr>
              </a:clrTo>
            </a:clrChange>
          </a:blip>
          <a:srcRect l="53361" t="19442" r="5812" b="19720"/>
          <a:stretch/>
        </p:blipFill>
        <p:spPr>
          <a:xfrm>
            <a:off x="2793442" y="653394"/>
            <a:ext cx="3516924" cy="2390506"/>
          </a:xfrm>
          <a:prstGeom prst="rect">
            <a:avLst/>
          </a:prstGeom>
        </p:spPr>
      </p:pic>
      <p:sp>
        <p:nvSpPr>
          <p:cNvPr id="10" name="TextBox 9">
            <a:extLst>
              <a:ext uri="{FF2B5EF4-FFF2-40B4-BE49-F238E27FC236}">
                <a16:creationId xmlns:a16="http://schemas.microsoft.com/office/drawing/2014/main" id="{9351BB1E-1FBD-2C83-E93D-EFE6ABEBCC40}"/>
              </a:ext>
            </a:extLst>
          </p:cNvPr>
          <p:cNvSpPr txBox="1"/>
          <p:nvPr/>
        </p:nvSpPr>
        <p:spPr>
          <a:xfrm>
            <a:off x="378565" y="2869074"/>
            <a:ext cx="8346678" cy="1984582"/>
          </a:xfrm>
          <a:prstGeom prst="rect">
            <a:avLst/>
          </a:prstGeom>
          <a:noFill/>
        </p:spPr>
        <p:txBody>
          <a:bodyPr wrap="square">
            <a:spAutoFit/>
          </a:bodyPr>
          <a:lstStyle/>
          <a:p>
            <a:pPr marL="342900" marR="0" lvl="0" indent="-342900" algn="just">
              <a:lnSpc>
                <a:spcPct val="150000"/>
              </a:lnSpc>
              <a:spcAft>
                <a:spcPts val="800"/>
              </a:spcAft>
              <a:buFont typeface="Arial" panose="020B0604020202020204" pitchFamily="34" charset="0"/>
              <a:buChar char="•"/>
              <a:tabLst>
                <a:tab pos="99695" algn="l"/>
              </a:tabLst>
            </a:pPr>
            <a:r>
              <a:rPr lang="da-DK" sz="2000" dirty="0">
                <a:effectLst/>
                <a:latin typeface="+mn-lt"/>
                <a:ea typeface="Calibri" panose="020F0502020204030204" pitchFamily="34" charset="0"/>
                <a:cs typeface="Times New Roman" panose="02020603050405020304" pitchFamily="18" charset="0"/>
              </a:rPr>
              <a:t>Hình tròn tâm D bán kính DA và hình tròn tâm C bán kính CB là hai</a:t>
            </a:r>
            <a:r>
              <a:rPr lang="da-DK" sz="2000" i="1" dirty="0">
                <a:effectLst/>
                <a:latin typeface="+mn-lt"/>
                <a:ea typeface="Calibri" panose="020F0502020204030204" pitchFamily="34" charset="0"/>
                <a:cs typeface="Times New Roman" panose="02020603050405020304" pitchFamily="18" charset="0"/>
              </a:rPr>
              <a:t> </a:t>
            </a:r>
            <a:r>
              <a:rPr lang="da-DK" sz="2000" i="1" u="sng" dirty="0">
                <a:effectLst/>
                <a:latin typeface="+mn-lt"/>
                <a:ea typeface="Calibri" panose="020F0502020204030204" pitchFamily="34" charset="0"/>
                <a:cs typeface="Times New Roman" panose="02020603050405020304" pitchFamily="18" charset="0"/>
              </a:rPr>
              <a:t>mặt đáy</a:t>
            </a:r>
            <a:r>
              <a:rPr lang="da-DK" sz="2000" dirty="0">
                <a:effectLst/>
                <a:latin typeface="+mn-lt"/>
                <a:ea typeface="Calibri" panose="020F0502020204030204" pitchFamily="34" charset="0"/>
                <a:cs typeface="Times New Roman" panose="02020603050405020304" pitchFamily="18" charset="0"/>
              </a:rPr>
              <a:t>; hai mặt đáy của hình trụ bằng nhau và nằm trong hai mặt phẳng song song;</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gn="just">
              <a:lnSpc>
                <a:spcPct val="150000"/>
              </a:lnSpc>
              <a:spcAft>
                <a:spcPts val="800"/>
              </a:spcAft>
              <a:buFont typeface="Arial" panose="020B0604020202020204" pitchFamily="34" charset="0"/>
              <a:buChar char="•"/>
              <a:tabLst>
                <a:tab pos="99695" algn="l"/>
              </a:tabLst>
            </a:pPr>
            <a:r>
              <a:rPr lang="da-DK" sz="2000" dirty="0">
                <a:effectLst/>
                <a:latin typeface="+mn-lt"/>
                <a:ea typeface="Calibri" panose="020F0502020204030204" pitchFamily="34" charset="0"/>
                <a:cs typeface="Times New Roman" panose="02020603050405020304" pitchFamily="18" charset="0"/>
              </a:rPr>
              <a:t>Độ dài cạnh DA được gọi là </a:t>
            </a:r>
            <a:r>
              <a:rPr lang="da-DK" sz="2000" i="1" u="sng" dirty="0">
                <a:effectLst/>
                <a:latin typeface="+mn-lt"/>
                <a:ea typeface="Calibri" panose="020F0502020204030204" pitchFamily="34" charset="0"/>
                <a:cs typeface="Times New Roman" panose="02020603050405020304" pitchFamily="18" charset="0"/>
              </a:rPr>
              <a:t>bán kính đáy</a:t>
            </a:r>
            <a:r>
              <a:rPr lang="da-DK" sz="2000" dirty="0">
                <a:effectLst/>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56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 calcmode="lin" valueType="num">
                                      <p:cBhvr additive="base">
                                        <p:cTn id="2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89573091-0799-76D7-7324-82B3DA9BCB9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E411CC5-597A-2009-8D60-428C4E61EBEF}"/>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C247BB69-CF60-9FB5-ECAC-8BADAADEEE35}"/>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388C5F89-F278-990A-641A-413C2920CD43}"/>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3" name="TextBox 2">
            <a:extLst>
              <a:ext uri="{FF2B5EF4-FFF2-40B4-BE49-F238E27FC236}">
                <a16:creationId xmlns:a16="http://schemas.microsoft.com/office/drawing/2014/main" id="{AC474049-5D2A-B115-2046-FB94B3B8B721}"/>
              </a:ext>
            </a:extLst>
          </p:cNvPr>
          <p:cNvSpPr txBox="1"/>
          <p:nvPr/>
        </p:nvSpPr>
        <p:spPr>
          <a:xfrm>
            <a:off x="2471895" y="243637"/>
            <a:ext cx="4963884" cy="496996"/>
          </a:xfrm>
          <a:prstGeom prst="rect">
            <a:avLst/>
          </a:prstGeom>
          <a:noFill/>
        </p:spPr>
        <p:txBody>
          <a:bodyPr wrap="square">
            <a:spAutoFit/>
          </a:bodyPr>
          <a:lstStyle/>
          <a:p>
            <a:pPr marL="0" marR="0" algn="just">
              <a:lnSpc>
                <a:spcPct val="150000"/>
              </a:lnSpc>
              <a:spcAft>
                <a:spcPts val="800"/>
              </a:spcAft>
            </a:pPr>
            <a:r>
              <a:rPr lang="da-DK" sz="2000" dirty="0">
                <a:effectLst/>
                <a:latin typeface="+mj-lt"/>
                <a:ea typeface="Calibri" panose="020F0502020204030204" pitchFamily="34" charset="0"/>
                <a:cs typeface="Times New Roman" panose="02020603050405020304" pitchFamily="18" charset="0"/>
              </a:rPr>
              <a:t>Hình trụ như ở </a:t>
            </a:r>
            <a:r>
              <a:rPr lang="da-DK" sz="2000" i="1" dirty="0">
                <a:effectLst/>
                <a:latin typeface="+mj-lt"/>
                <a:ea typeface="Calibri" panose="020F0502020204030204" pitchFamily="34" charset="0"/>
                <a:cs typeface="Times New Roman" panose="02020603050405020304" pitchFamily="18" charset="0"/>
              </a:rPr>
              <a:t>Hình 3</a:t>
            </a:r>
            <a:r>
              <a:rPr lang="da-DK" sz="2000" dirty="0">
                <a:effectLst/>
                <a:latin typeface="+mj-lt"/>
                <a:ea typeface="Calibri" panose="020F0502020204030204" pitchFamily="34" charset="0"/>
                <a:cs typeface="Times New Roman" panose="02020603050405020304" pitchFamily="18" charset="0"/>
              </a:rPr>
              <a:t>, ta có:</a:t>
            </a:r>
            <a:endParaRPr lang="en-US" sz="2000" dirty="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DED933C-D121-40AD-5E8D-F5CC184F3902}"/>
              </a:ext>
            </a:extLst>
          </p:cNvPr>
          <p:cNvPicPr>
            <a:picLocks noChangeAspect="1"/>
          </p:cNvPicPr>
          <p:nvPr/>
        </p:nvPicPr>
        <p:blipFill>
          <a:blip r:embed="rId5">
            <a:clrChange>
              <a:clrFrom>
                <a:srgbClr val="FFFFFF"/>
              </a:clrFrom>
              <a:clrTo>
                <a:srgbClr val="FFFFFF">
                  <a:alpha val="0"/>
                </a:srgbClr>
              </a:clrTo>
            </a:clrChange>
          </a:blip>
          <a:srcRect l="53361" t="19442" r="5812" b="19720"/>
          <a:stretch/>
        </p:blipFill>
        <p:spPr>
          <a:xfrm>
            <a:off x="2793442" y="653394"/>
            <a:ext cx="3516924" cy="2390506"/>
          </a:xfrm>
          <a:prstGeom prst="rect">
            <a:avLst/>
          </a:prstGeom>
        </p:spPr>
      </p:pic>
      <p:sp>
        <p:nvSpPr>
          <p:cNvPr id="10" name="TextBox 9">
            <a:extLst>
              <a:ext uri="{FF2B5EF4-FFF2-40B4-BE49-F238E27FC236}">
                <a16:creationId xmlns:a16="http://schemas.microsoft.com/office/drawing/2014/main" id="{1D81053A-F791-9C79-F3D8-5235E0F21828}"/>
              </a:ext>
            </a:extLst>
          </p:cNvPr>
          <p:cNvSpPr txBox="1"/>
          <p:nvPr/>
        </p:nvSpPr>
        <p:spPr>
          <a:xfrm>
            <a:off x="378565" y="3017873"/>
            <a:ext cx="8346678" cy="1881990"/>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da-DK" sz="2000" dirty="0">
                <a:latin typeface="+mn-lt"/>
              </a:rPr>
              <a:t>Độ dài cạnh CD được gọi là </a:t>
            </a:r>
            <a:r>
              <a:rPr lang="da-DK" sz="2000" i="1" u="sng" dirty="0">
                <a:latin typeface="+mn-lt"/>
              </a:rPr>
              <a:t>chiều cao</a:t>
            </a:r>
            <a:r>
              <a:rPr lang="da-DK" sz="2000" dirty="0">
                <a:latin typeface="+mn-lt"/>
              </a:rPr>
              <a:t>;</a:t>
            </a:r>
            <a:endParaRPr lang="en-US" sz="2000" dirty="0">
              <a:latin typeface="+mn-lt"/>
            </a:endParaRPr>
          </a:p>
          <a:p>
            <a:pPr marL="285750" lvl="0" indent="-285750" algn="just">
              <a:lnSpc>
                <a:spcPct val="150000"/>
              </a:lnSpc>
              <a:buFont typeface="Arial" panose="020B0604020202020204" pitchFamily="34" charset="0"/>
              <a:buChar char="•"/>
            </a:pPr>
            <a:r>
              <a:rPr lang="da-DK" sz="2000" dirty="0">
                <a:latin typeface="+mn-lt"/>
              </a:rPr>
              <a:t>Cạnh AB quét nên </a:t>
            </a:r>
            <a:r>
              <a:rPr lang="da-DK" sz="2000" i="1" u="sng" dirty="0">
                <a:latin typeface="+mn-lt"/>
              </a:rPr>
              <a:t>mặt xung quanh</a:t>
            </a:r>
            <a:r>
              <a:rPr lang="da-DK" sz="2000" dirty="0">
                <a:latin typeface="+mn-lt"/>
              </a:rPr>
              <a:t> của hình trụ, mỗi vị trí của cạnh AB được gọi là một </a:t>
            </a:r>
            <a:r>
              <a:rPr lang="da-DK" sz="2000" i="1" u="sng" dirty="0">
                <a:latin typeface="+mn-lt"/>
              </a:rPr>
              <a:t>đường sinh</a:t>
            </a:r>
            <a:r>
              <a:rPr lang="da-DK" sz="2000" dirty="0">
                <a:latin typeface="+mn-lt"/>
              </a:rPr>
              <a:t>; độ dài đường sinh bằng chiều cao của hình trụ.</a:t>
            </a:r>
            <a:endParaRPr lang="en-US" sz="2000" dirty="0">
              <a:latin typeface="+mn-lt"/>
            </a:endParaRPr>
          </a:p>
        </p:txBody>
      </p:sp>
    </p:spTree>
    <p:extLst>
      <p:ext uri="{BB962C8B-B14F-4D97-AF65-F5344CB8AC3E}">
        <p14:creationId xmlns:p14="http://schemas.microsoft.com/office/powerpoint/2010/main" val="318636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Geometry - Math - 7th grade by Slidesgo">
  <a:themeElements>
    <a:clrScheme name="Simple Light">
      <a:dk1>
        <a:srgbClr val="1B2020"/>
      </a:dk1>
      <a:lt1>
        <a:srgbClr val="F3ECE4"/>
      </a:lt1>
      <a:dk2>
        <a:srgbClr val="EEC36D"/>
      </a:dk2>
      <a:lt2>
        <a:srgbClr val="D37F5A"/>
      </a:lt2>
      <a:accent1>
        <a:srgbClr val="7D92A7"/>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1563</TotalTime>
  <Words>2551</Words>
  <Application>Microsoft Office PowerPoint</Application>
  <PresentationFormat>On-screen Show (16:9)</PresentationFormat>
  <Paragraphs>192</Paragraphs>
  <Slides>49</Slides>
  <Notes>44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49</vt:i4>
      </vt:variant>
    </vt:vector>
  </HeadingPairs>
  <TitlesOfParts>
    <vt:vector size="68" baseType="lpstr">
      <vt:lpstr>Changa Light</vt:lpstr>
      <vt:lpstr>DM Sans</vt:lpstr>
      <vt:lpstr>Changa Medium</vt:lpstr>
      <vt:lpstr>等线 Light</vt:lpstr>
      <vt:lpstr>DengXian</vt:lpstr>
      <vt:lpstr>Wingdings</vt:lpstr>
      <vt:lpstr>Anaheim</vt:lpstr>
      <vt:lpstr>Arial</vt:lpstr>
      <vt:lpstr>Calibri</vt:lpstr>
      <vt:lpstr>Times New Roman</vt:lpstr>
      <vt:lpstr>Orbitron Medium</vt:lpstr>
      <vt:lpstr>Cambria Math</vt:lpstr>
      <vt:lpstr>Jura SemiBold</vt:lpstr>
      <vt:lpstr>Jura Medium</vt:lpstr>
      <vt:lpstr>Orbitron</vt:lpstr>
      <vt:lpstr>Elsie</vt:lpstr>
      <vt:lpstr>Geometry - Math - 7th grade by Slidesgo</vt:lpstr>
      <vt:lpstr>1_Office 主题​​</vt:lpstr>
      <vt:lpstr>Office Theme</vt:lpstr>
      <vt:lpstr>CHÀO MỪNG CÁC EM  ĐẾN VỚI TIẾT HỌC MÔN TOÁN!</vt:lpstr>
      <vt:lpstr>KHỞI ĐỘNG</vt:lpstr>
      <vt:lpstr>PowerPoint Presentation</vt:lpstr>
      <vt:lpstr>NỘI DUNG BÀI HỌC</vt:lpstr>
      <vt:lpstr>HÌNH TRỤ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DIỆN TÍCH XUNG QUANH HÌNH TRỤ</vt:lpstr>
      <vt:lpstr>PowerPoint Presentation</vt:lpstr>
      <vt:lpstr>PowerPoint Presentation</vt:lpstr>
      <vt:lpstr>PowerPoint Presentation</vt:lpstr>
      <vt:lpstr>PowerPoint Presentation</vt:lpstr>
      <vt:lpstr>PowerPoint Presentation</vt:lpstr>
      <vt:lpstr>THỂ TÍCH HÌNH TRỤ</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MÔN TOÁN!</dc:title>
  <dc:creator>Admin</dc:creator>
  <cp:lastModifiedBy>nhingocbui@outlook.com</cp:lastModifiedBy>
  <cp:revision>130</cp:revision>
  <dcterms:modified xsi:type="dcterms:W3CDTF">2025-01-21T10:43:50Z</dcterms:modified>
</cp:coreProperties>
</file>