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3" r:id="rId3"/>
  </p:sldMasterIdLst>
  <p:notesMasterIdLst>
    <p:notesMasterId r:id="rId33"/>
  </p:notesMasterIdLst>
  <p:sldIdLst>
    <p:sldId id="256" r:id="rId4"/>
    <p:sldId id="486" r:id="rId5"/>
    <p:sldId id="487" r:id="rId6"/>
    <p:sldId id="488" r:id="rId7"/>
    <p:sldId id="310" r:id="rId8"/>
    <p:sldId id="407" r:id="rId9"/>
    <p:sldId id="449" r:id="rId10"/>
    <p:sldId id="451" r:id="rId11"/>
    <p:sldId id="343" r:id="rId12"/>
    <p:sldId id="350" r:id="rId13"/>
    <p:sldId id="345" r:id="rId14"/>
    <p:sldId id="408" r:id="rId15"/>
    <p:sldId id="410" r:id="rId16"/>
    <p:sldId id="260" r:id="rId17"/>
    <p:sldId id="258" r:id="rId18"/>
    <p:sldId id="490" r:id="rId19"/>
    <p:sldId id="414" r:id="rId20"/>
    <p:sldId id="473" r:id="rId21"/>
    <p:sldId id="491" r:id="rId22"/>
    <p:sldId id="366" r:id="rId23"/>
    <p:sldId id="492" r:id="rId24"/>
    <p:sldId id="445" r:id="rId25"/>
    <p:sldId id="493" r:id="rId26"/>
    <p:sldId id="417" r:id="rId27"/>
    <p:sldId id="425" r:id="rId28"/>
    <p:sldId id="263" r:id="rId29"/>
    <p:sldId id="494" r:id="rId30"/>
    <p:sldId id="264" r:id="rId31"/>
    <p:sldId id="261" r:id="rId32"/>
  </p:sldIdLst>
  <p:sldSz cx="18288000" cy="10287000"/>
  <p:notesSz cx="6858000" cy="9144000"/>
  <p:embeddedFontLst>
    <p:embeddedFont>
      <p:font typeface="Aharoni" panose="02010803020104030203" pitchFamily="2" charset="-79"/>
      <p:bold r:id="rId34"/>
    </p:embeddedFont>
    <p:embeddedFont>
      <p:font typeface="Cambria Math" panose="02040503050406030204" pitchFamily="18"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D85D"/>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0" autoAdjust="0"/>
    <p:restoredTop sz="93023" autoAdjust="0"/>
  </p:normalViewPr>
  <p:slideViewPr>
    <p:cSldViewPr>
      <p:cViewPr varScale="1">
        <p:scale>
          <a:sx n="37" d="100"/>
          <a:sy n="37" d="100"/>
        </p:scale>
        <p:origin x="992"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font" Target="fonts/font1.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9EDF2-19B2-49A8-8CFA-940DE9BCA7D0}" type="datetimeFigureOut">
              <a:rPr lang="en-US" smtClean="0"/>
              <a:t>11/10/2024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A7274-2722-4ED5-82D1-3F365BFF4E5B}" type="slidenum">
              <a:rPr lang="en-US" smtClean="0"/>
              <a:t>‹#›</a:t>
            </a:fld>
            <a:endParaRPr lang="en-US"/>
          </a:p>
        </p:txBody>
      </p:sp>
    </p:spTree>
    <p:extLst>
      <p:ext uri="{BB962C8B-B14F-4D97-AF65-F5344CB8AC3E}">
        <p14:creationId xmlns:p14="http://schemas.microsoft.com/office/powerpoint/2010/main" val="1760540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latin typeface="Arial" panose="020B0604020202020204" pitchFamily="34" charset="0"/>
                <a:cs typeface="Arial" panose="020B0604020202020204" pitchFamily="34" charset="0"/>
              </a:rPr>
              <a:t>GV chọn đáp án đúng bằng cách bấm vào từng ô đáp án</a:t>
            </a:r>
          </a:p>
          <a:p>
            <a:pPr marL="0" lvl="0" indent="0" algn="l" rtl="0">
              <a:spcBef>
                <a:spcPts val="0"/>
              </a:spcBef>
              <a:spcAft>
                <a:spcPts val="0"/>
              </a:spcAft>
              <a:buNone/>
            </a:pPr>
            <a:endParaRPr/>
          </a:p>
        </p:txBody>
      </p:sp>
    </p:spTree>
    <p:extLst>
      <p:ext uri="{BB962C8B-B14F-4D97-AF65-F5344CB8AC3E}">
        <p14:creationId xmlns:p14="http://schemas.microsoft.com/office/powerpoint/2010/main" val="911792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latin typeface="Arial" panose="020B0604020202020204" pitchFamily="34" charset="0"/>
                <a:cs typeface="Arial" panose="020B0604020202020204" pitchFamily="34" charset="0"/>
              </a:rPr>
              <a:t>GV chọn đáp án đúng bằng cách bấm vào từng ô đáp án</a:t>
            </a:r>
          </a:p>
          <a:p>
            <a:pPr marL="0" lvl="0" indent="0" algn="l" rtl="0">
              <a:spcBef>
                <a:spcPts val="0"/>
              </a:spcBef>
              <a:spcAft>
                <a:spcPts val="0"/>
              </a:spcAft>
              <a:buNone/>
            </a:pPr>
            <a:endParaRPr/>
          </a:p>
        </p:txBody>
      </p:sp>
    </p:spTree>
    <p:extLst>
      <p:ext uri="{BB962C8B-B14F-4D97-AF65-F5344CB8AC3E}">
        <p14:creationId xmlns:p14="http://schemas.microsoft.com/office/powerpoint/2010/main" val="151881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latin typeface="Arial" panose="020B0604020202020204" pitchFamily="34" charset="0"/>
                <a:cs typeface="Arial" panose="020B0604020202020204" pitchFamily="34" charset="0"/>
              </a:rPr>
              <a:t>GV chọn đáp án đúng bằng cách bấm vào từng ô đáp án</a:t>
            </a:r>
          </a:p>
          <a:p>
            <a:pPr marL="0" lvl="0" indent="0" algn="l" rtl="0">
              <a:spcBef>
                <a:spcPts val="0"/>
              </a:spcBef>
              <a:spcAft>
                <a:spcPts val="0"/>
              </a:spcAft>
              <a:buNone/>
            </a:pPr>
            <a:endParaRPr/>
          </a:p>
        </p:txBody>
      </p:sp>
    </p:spTree>
    <p:extLst>
      <p:ext uri="{BB962C8B-B14F-4D97-AF65-F5344CB8AC3E}">
        <p14:creationId xmlns:p14="http://schemas.microsoft.com/office/powerpoint/2010/main" val="2885714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11337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1261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6995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4315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9149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0068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1940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5831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1053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0007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1939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6"/>
        <p:cNvGrpSpPr/>
        <p:nvPr/>
      </p:nvGrpSpPr>
      <p:grpSpPr>
        <a:xfrm>
          <a:off x="0" y="0"/>
          <a:ext cx="0" cy="0"/>
          <a:chOff x="0" y="0"/>
          <a:chExt cx="0" cy="0"/>
        </a:xfrm>
      </p:grpSpPr>
      <p:sp>
        <p:nvSpPr>
          <p:cNvPr id="57" name="Google Shape;57;p4"/>
          <p:cNvSpPr txBox="1">
            <a:spLocks noGrp="1"/>
          </p:cNvSpPr>
          <p:nvPr>
            <p:ph type="title"/>
          </p:nvPr>
        </p:nvSpPr>
        <p:spPr>
          <a:xfrm>
            <a:off x="1426450" y="1079000"/>
            <a:ext cx="15435000" cy="14148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8" name="Google Shape;58;p4"/>
          <p:cNvSpPr txBox="1">
            <a:spLocks noGrp="1"/>
          </p:cNvSpPr>
          <p:nvPr>
            <p:ph type="body" idx="1"/>
          </p:nvPr>
        </p:nvSpPr>
        <p:spPr>
          <a:xfrm>
            <a:off x="1426450" y="2493900"/>
            <a:ext cx="15435000" cy="6714000"/>
          </a:xfrm>
          <a:prstGeom prst="rect">
            <a:avLst/>
          </a:prstGeom>
        </p:spPr>
        <p:txBody>
          <a:bodyPr spcFirstLastPara="1" wrap="square" lIns="91425" tIns="91425" rIns="91425" bIns="91425" anchor="t" anchorCtr="0">
            <a:noAutofit/>
          </a:bodyPr>
          <a:lstStyle>
            <a:lvl1pPr marL="914400" lvl="0" indent="-660400">
              <a:spcBef>
                <a:spcPts val="0"/>
              </a:spcBef>
              <a:spcAft>
                <a:spcPts val="0"/>
              </a:spcAft>
              <a:buSzPts val="1600"/>
              <a:buChar char="●"/>
              <a:defRPr/>
            </a:lvl1pPr>
            <a:lvl2pPr marL="1828800" lvl="1" indent="-660400">
              <a:spcBef>
                <a:spcPts val="0"/>
              </a:spcBef>
              <a:spcAft>
                <a:spcPts val="0"/>
              </a:spcAft>
              <a:buSzPts val="1600"/>
              <a:buChar char="○"/>
              <a:defRPr/>
            </a:lvl2pPr>
            <a:lvl3pPr marL="2743200" lvl="2" indent="-660400">
              <a:spcBef>
                <a:spcPts val="0"/>
              </a:spcBef>
              <a:spcAft>
                <a:spcPts val="0"/>
              </a:spcAft>
              <a:buSzPts val="1600"/>
              <a:buChar char="■"/>
              <a:defRPr/>
            </a:lvl3pPr>
            <a:lvl4pPr marL="3657600" lvl="3" indent="-660400">
              <a:spcBef>
                <a:spcPts val="0"/>
              </a:spcBef>
              <a:spcAft>
                <a:spcPts val="0"/>
              </a:spcAft>
              <a:buSzPts val="1600"/>
              <a:buChar char="●"/>
              <a:defRPr/>
            </a:lvl4pPr>
            <a:lvl5pPr marL="4572000" lvl="4" indent="-660400">
              <a:spcBef>
                <a:spcPts val="0"/>
              </a:spcBef>
              <a:spcAft>
                <a:spcPts val="0"/>
              </a:spcAft>
              <a:buSzPts val="1600"/>
              <a:buChar char="○"/>
              <a:defRPr/>
            </a:lvl5pPr>
            <a:lvl6pPr marL="5486400" lvl="5" indent="-660400">
              <a:spcBef>
                <a:spcPts val="0"/>
              </a:spcBef>
              <a:spcAft>
                <a:spcPts val="0"/>
              </a:spcAft>
              <a:buSzPts val="1600"/>
              <a:buChar char="■"/>
              <a:defRPr/>
            </a:lvl6pPr>
            <a:lvl7pPr marL="6400800" lvl="6" indent="-660400">
              <a:spcBef>
                <a:spcPts val="0"/>
              </a:spcBef>
              <a:spcAft>
                <a:spcPts val="0"/>
              </a:spcAft>
              <a:buSzPts val="1600"/>
              <a:buChar char="●"/>
              <a:defRPr/>
            </a:lvl7pPr>
            <a:lvl8pPr marL="7315200" lvl="7" indent="-660400">
              <a:spcBef>
                <a:spcPts val="0"/>
              </a:spcBef>
              <a:spcAft>
                <a:spcPts val="0"/>
              </a:spcAft>
              <a:buSzPts val="1600"/>
              <a:buChar char="○"/>
              <a:defRPr/>
            </a:lvl8pPr>
            <a:lvl9pPr marL="8229600" lvl="8" indent="-660400">
              <a:spcBef>
                <a:spcPts val="0"/>
              </a:spcBef>
              <a:spcAft>
                <a:spcPts val="0"/>
              </a:spcAft>
              <a:buSzPts val="1600"/>
              <a:buChar char="■"/>
              <a:defRPr/>
            </a:lvl9pPr>
          </a:lstStyle>
          <a:p>
            <a:endParaRPr/>
          </a:p>
        </p:txBody>
      </p:sp>
      <p:pic>
        <p:nvPicPr>
          <p:cNvPr id="59" name="Google Shape;59;p4"/>
          <p:cNvPicPr preferRelativeResize="0"/>
          <p:nvPr/>
        </p:nvPicPr>
        <p:blipFill rotWithShape="1">
          <a:blip r:embed="rId2">
            <a:alphaModFix/>
          </a:blip>
          <a:srcRect/>
          <a:stretch/>
        </p:blipFill>
        <p:spPr>
          <a:xfrm rot="10800000" flipH="1">
            <a:off x="0" y="-12588"/>
            <a:ext cx="18288000" cy="10312176"/>
          </a:xfrm>
          <a:prstGeom prst="rect">
            <a:avLst/>
          </a:prstGeom>
          <a:noFill/>
          <a:ln>
            <a:noFill/>
          </a:ln>
        </p:spPr>
      </p:pic>
      <p:grpSp>
        <p:nvGrpSpPr>
          <p:cNvPr id="60" name="Google Shape;60;p4"/>
          <p:cNvGrpSpPr/>
          <p:nvPr/>
        </p:nvGrpSpPr>
        <p:grpSpPr>
          <a:xfrm rot="10800000" flipH="1">
            <a:off x="648487" y="292187"/>
            <a:ext cx="16991050" cy="4495934"/>
            <a:chOff x="245800" y="1896900"/>
            <a:chExt cx="7086100" cy="1875025"/>
          </a:xfrm>
        </p:grpSpPr>
        <p:sp>
          <p:nvSpPr>
            <p:cNvPr id="61" name="Google Shape;61;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2" name="Google Shape;62;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3" name="Google Shape;63;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4" name="Google Shape;64;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5" name="Google Shape;65;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6" name="Google Shape;66;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7" name="Google Shape;67;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8" name="Google Shape;68;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9" name="Google Shape;69;p4"/>
          <p:cNvGrpSpPr/>
          <p:nvPr/>
        </p:nvGrpSpPr>
        <p:grpSpPr>
          <a:xfrm flipH="1">
            <a:off x="648487" y="5486287"/>
            <a:ext cx="16991050" cy="4495934"/>
            <a:chOff x="245800" y="1896900"/>
            <a:chExt cx="7086100" cy="1875025"/>
          </a:xfrm>
        </p:grpSpPr>
        <p:sp>
          <p:nvSpPr>
            <p:cNvPr id="70" name="Google Shape;70;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1" name="Google Shape;71;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2" name="Google Shape;72;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3" name="Google Shape;73;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4" name="Google Shape;74;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5" name="Google Shape;75;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6" name="Google Shape;76;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7" name="Google Shape;77;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78" name="Google Shape;78;p4"/>
          <p:cNvPicPr preferRelativeResize="0"/>
          <p:nvPr/>
        </p:nvPicPr>
        <p:blipFill>
          <a:blip r:embed="rId3">
            <a:alphaModFix/>
          </a:blip>
          <a:stretch>
            <a:fillRect/>
          </a:stretch>
        </p:blipFill>
        <p:spPr>
          <a:xfrm>
            <a:off x="16716650" y="760853"/>
            <a:ext cx="2013300" cy="4147398"/>
          </a:xfrm>
          <a:prstGeom prst="rect">
            <a:avLst/>
          </a:prstGeom>
          <a:noFill/>
          <a:ln>
            <a:noFill/>
          </a:ln>
        </p:spPr>
      </p:pic>
      <p:pic>
        <p:nvPicPr>
          <p:cNvPr id="79" name="Google Shape;79;p4"/>
          <p:cNvPicPr preferRelativeResize="0"/>
          <p:nvPr/>
        </p:nvPicPr>
        <p:blipFill>
          <a:blip r:embed="rId4">
            <a:alphaModFix/>
          </a:blip>
          <a:stretch>
            <a:fillRect/>
          </a:stretch>
        </p:blipFill>
        <p:spPr>
          <a:xfrm rot="-3411980">
            <a:off x="16044601" y="1082574"/>
            <a:ext cx="816950" cy="1407668"/>
          </a:xfrm>
          <a:prstGeom prst="rect">
            <a:avLst/>
          </a:prstGeom>
          <a:noFill/>
          <a:ln>
            <a:noFill/>
          </a:ln>
        </p:spPr>
      </p:pic>
      <p:pic>
        <p:nvPicPr>
          <p:cNvPr id="80" name="Google Shape;80;p4"/>
          <p:cNvPicPr preferRelativeResize="0"/>
          <p:nvPr/>
        </p:nvPicPr>
        <p:blipFill>
          <a:blip r:embed="rId5">
            <a:alphaModFix/>
          </a:blip>
          <a:stretch>
            <a:fillRect/>
          </a:stretch>
        </p:blipFill>
        <p:spPr>
          <a:xfrm>
            <a:off x="213750" y="3956201"/>
            <a:ext cx="2148200" cy="4016498"/>
          </a:xfrm>
          <a:prstGeom prst="rect">
            <a:avLst/>
          </a:prstGeom>
          <a:noFill/>
          <a:ln>
            <a:noFill/>
          </a:ln>
        </p:spPr>
      </p:pic>
    </p:spTree>
    <p:extLst>
      <p:ext uri="{BB962C8B-B14F-4D97-AF65-F5344CB8AC3E}">
        <p14:creationId xmlns:p14="http://schemas.microsoft.com/office/powerpoint/2010/main" val="548475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2928248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
        <p:cNvGrpSpPr/>
        <p:nvPr/>
      </p:nvGrpSpPr>
      <p:grpSpPr>
        <a:xfrm>
          <a:off x="0" y="0"/>
          <a:ext cx="0" cy="0"/>
          <a:chOff x="0" y="0"/>
          <a:chExt cx="0" cy="0"/>
        </a:xfrm>
      </p:grpSpPr>
      <p:sp>
        <p:nvSpPr>
          <p:cNvPr id="13" name="Google Shape;13;p20"/>
          <p:cNvSpPr txBox="1">
            <a:spLocks noGrp="1"/>
          </p:cNvSpPr>
          <p:nvPr>
            <p:ph type="ctrTitle"/>
          </p:nvPr>
        </p:nvSpPr>
        <p:spPr>
          <a:xfrm>
            <a:off x="2286000" y="1683544"/>
            <a:ext cx="13716000" cy="3581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0"/>
          <p:cNvSpPr txBox="1">
            <a:spLocks noGrp="1"/>
          </p:cNvSpPr>
          <p:nvPr>
            <p:ph type="subTitle" idx="1"/>
          </p:nvPr>
        </p:nvSpPr>
        <p:spPr>
          <a:xfrm>
            <a:off x="2286000" y="5403056"/>
            <a:ext cx="13716000" cy="248364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500"/>
              </a:spcBef>
              <a:spcAft>
                <a:spcPts val="0"/>
              </a:spcAft>
              <a:buClr>
                <a:schemeClr val="dk1"/>
              </a:buClr>
              <a:buSzPts val="2400"/>
              <a:buNone/>
              <a:defRPr sz="3600"/>
            </a:lvl1pPr>
            <a:lvl2pPr lvl="1" algn="ctr">
              <a:lnSpc>
                <a:spcPct val="90000"/>
              </a:lnSpc>
              <a:spcBef>
                <a:spcPts val="750"/>
              </a:spcBef>
              <a:spcAft>
                <a:spcPts val="0"/>
              </a:spcAft>
              <a:buClr>
                <a:schemeClr val="dk1"/>
              </a:buClr>
              <a:buSzPts val="2000"/>
              <a:buNone/>
              <a:defRPr sz="3000"/>
            </a:lvl2pPr>
            <a:lvl3pPr lvl="2" algn="ctr">
              <a:lnSpc>
                <a:spcPct val="90000"/>
              </a:lnSpc>
              <a:spcBef>
                <a:spcPts val="750"/>
              </a:spcBef>
              <a:spcAft>
                <a:spcPts val="0"/>
              </a:spcAft>
              <a:buClr>
                <a:schemeClr val="dk1"/>
              </a:buClr>
              <a:buSzPts val="1800"/>
              <a:buNone/>
              <a:defRPr sz="2700"/>
            </a:lvl3pPr>
            <a:lvl4pPr lvl="3" algn="ctr">
              <a:lnSpc>
                <a:spcPct val="90000"/>
              </a:lnSpc>
              <a:spcBef>
                <a:spcPts val="750"/>
              </a:spcBef>
              <a:spcAft>
                <a:spcPts val="0"/>
              </a:spcAft>
              <a:buClr>
                <a:schemeClr val="dk1"/>
              </a:buClr>
              <a:buSzPts val="1600"/>
              <a:buNone/>
              <a:defRPr sz="2400"/>
            </a:lvl4pPr>
            <a:lvl5pPr lvl="4" algn="ctr">
              <a:lnSpc>
                <a:spcPct val="90000"/>
              </a:lnSpc>
              <a:spcBef>
                <a:spcPts val="750"/>
              </a:spcBef>
              <a:spcAft>
                <a:spcPts val="0"/>
              </a:spcAft>
              <a:buClr>
                <a:schemeClr val="dk1"/>
              </a:buClr>
              <a:buSzPts val="1600"/>
              <a:buNone/>
              <a:defRPr sz="2400"/>
            </a:lvl5pPr>
            <a:lvl6pPr lvl="5" algn="ctr">
              <a:lnSpc>
                <a:spcPct val="90000"/>
              </a:lnSpc>
              <a:spcBef>
                <a:spcPts val="750"/>
              </a:spcBef>
              <a:spcAft>
                <a:spcPts val="0"/>
              </a:spcAft>
              <a:buClr>
                <a:schemeClr val="dk1"/>
              </a:buClr>
              <a:buSzPts val="1600"/>
              <a:buNone/>
              <a:defRPr sz="2400"/>
            </a:lvl6pPr>
            <a:lvl7pPr lvl="6" algn="ctr">
              <a:lnSpc>
                <a:spcPct val="90000"/>
              </a:lnSpc>
              <a:spcBef>
                <a:spcPts val="750"/>
              </a:spcBef>
              <a:spcAft>
                <a:spcPts val="0"/>
              </a:spcAft>
              <a:buClr>
                <a:schemeClr val="dk1"/>
              </a:buClr>
              <a:buSzPts val="1600"/>
              <a:buNone/>
              <a:defRPr sz="2400"/>
            </a:lvl7pPr>
            <a:lvl8pPr lvl="7" algn="ctr">
              <a:lnSpc>
                <a:spcPct val="90000"/>
              </a:lnSpc>
              <a:spcBef>
                <a:spcPts val="750"/>
              </a:spcBef>
              <a:spcAft>
                <a:spcPts val="0"/>
              </a:spcAft>
              <a:buClr>
                <a:schemeClr val="dk1"/>
              </a:buClr>
              <a:buSzPts val="1600"/>
              <a:buNone/>
              <a:defRPr sz="2400"/>
            </a:lvl8pPr>
            <a:lvl9pPr lvl="8" algn="ctr">
              <a:lnSpc>
                <a:spcPct val="90000"/>
              </a:lnSpc>
              <a:spcBef>
                <a:spcPts val="750"/>
              </a:spcBef>
              <a:spcAft>
                <a:spcPts val="0"/>
              </a:spcAft>
              <a:buClr>
                <a:schemeClr val="dk1"/>
              </a:buClr>
              <a:buSzPts val="1600"/>
              <a:buNone/>
              <a:defRPr sz="2400"/>
            </a:lvl9pPr>
          </a:lstStyle>
          <a:p>
            <a:endParaRPr/>
          </a:p>
        </p:txBody>
      </p:sp>
      <p:sp>
        <p:nvSpPr>
          <p:cNvPr id="15" name="Google Shape;15;p20"/>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0"/>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48674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p21"/>
          <p:cNvSpPr txBox="1">
            <a:spLocks noGrp="1"/>
          </p:cNvSpPr>
          <p:nvPr>
            <p:ph type="title"/>
          </p:nvPr>
        </p:nvSpPr>
        <p:spPr>
          <a:xfrm>
            <a:off x="1257300" y="547688"/>
            <a:ext cx="15773400" cy="1988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1"/>
          <p:cNvSpPr txBox="1">
            <a:spLocks noGrp="1"/>
          </p:cNvSpPr>
          <p:nvPr>
            <p:ph type="body" idx="1"/>
          </p:nvPr>
        </p:nvSpPr>
        <p:spPr>
          <a:xfrm>
            <a:off x="1257300" y="2738438"/>
            <a:ext cx="15773400" cy="6527008"/>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21" name="Google Shape;21;p21"/>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1"/>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34536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1247776" y="2564609"/>
            <a:ext cx="15773400" cy="427910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1247776" y="6884196"/>
            <a:ext cx="15773400" cy="2250280"/>
          </a:xfrm>
          <a:prstGeom prst="rect">
            <a:avLst/>
          </a:prstGeom>
          <a:noFill/>
          <a:ln>
            <a:noFill/>
          </a:ln>
        </p:spPr>
        <p:txBody>
          <a:bodyPr spcFirstLastPara="1" wrap="square" lIns="91425" tIns="45700" rIns="91425" bIns="45700" anchor="t" anchorCtr="0">
            <a:normAutofit/>
          </a:bodyPr>
          <a:lstStyle>
            <a:lvl1pPr marL="685800" lvl="0" indent="-342900" algn="l">
              <a:lnSpc>
                <a:spcPct val="90000"/>
              </a:lnSpc>
              <a:spcBef>
                <a:spcPts val="1500"/>
              </a:spcBef>
              <a:spcAft>
                <a:spcPts val="0"/>
              </a:spcAft>
              <a:buClr>
                <a:srgbClr val="888888"/>
              </a:buClr>
              <a:buSzPts val="2400"/>
              <a:buNone/>
              <a:defRPr sz="3600">
                <a:solidFill>
                  <a:srgbClr val="888888"/>
                </a:solidFill>
              </a:defRPr>
            </a:lvl1pPr>
            <a:lvl2pPr marL="1371600" lvl="1" indent="-342900" algn="l">
              <a:lnSpc>
                <a:spcPct val="90000"/>
              </a:lnSpc>
              <a:spcBef>
                <a:spcPts val="750"/>
              </a:spcBef>
              <a:spcAft>
                <a:spcPts val="0"/>
              </a:spcAft>
              <a:buClr>
                <a:srgbClr val="888888"/>
              </a:buClr>
              <a:buSzPts val="2000"/>
              <a:buNone/>
              <a:defRPr sz="3000">
                <a:solidFill>
                  <a:srgbClr val="888888"/>
                </a:solidFill>
              </a:defRPr>
            </a:lvl2pPr>
            <a:lvl3pPr marL="2057400" lvl="2" indent="-342900" algn="l">
              <a:lnSpc>
                <a:spcPct val="90000"/>
              </a:lnSpc>
              <a:spcBef>
                <a:spcPts val="750"/>
              </a:spcBef>
              <a:spcAft>
                <a:spcPts val="0"/>
              </a:spcAft>
              <a:buClr>
                <a:srgbClr val="888888"/>
              </a:buClr>
              <a:buSzPts val="1800"/>
              <a:buNone/>
              <a:defRPr sz="2700">
                <a:solidFill>
                  <a:srgbClr val="888888"/>
                </a:solidFill>
              </a:defRPr>
            </a:lvl3pPr>
            <a:lvl4pPr marL="2743200" lvl="3" indent="-342900" algn="l">
              <a:lnSpc>
                <a:spcPct val="90000"/>
              </a:lnSpc>
              <a:spcBef>
                <a:spcPts val="750"/>
              </a:spcBef>
              <a:spcAft>
                <a:spcPts val="0"/>
              </a:spcAft>
              <a:buClr>
                <a:srgbClr val="888888"/>
              </a:buClr>
              <a:buSzPts val="1600"/>
              <a:buNone/>
              <a:defRPr sz="2400">
                <a:solidFill>
                  <a:srgbClr val="888888"/>
                </a:solidFill>
              </a:defRPr>
            </a:lvl4pPr>
            <a:lvl5pPr marL="3429000" lvl="4" indent="-342900" algn="l">
              <a:lnSpc>
                <a:spcPct val="90000"/>
              </a:lnSpc>
              <a:spcBef>
                <a:spcPts val="750"/>
              </a:spcBef>
              <a:spcAft>
                <a:spcPts val="0"/>
              </a:spcAft>
              <a:buClr>
                <a:srgbClr val="888888"/>
              </a:buClr>
              <a:buSzPts val="1600"/>
              <a:buNone/>
              <a:defRPr sz="2400">
                <a:solidFill>
                  <a:srgbClr val="888888"/>
                </a:solidFill>
              </a:defRPr>
            </a:lvl5pPr>
            <a:lvl6pPr marL="4114800" lvl="5" indent="-342900" algn="l">
              <a:lnSpc>
                <a:spcPct val="90000"/>
              </a:lnSpc>
              <a:spcBef>
                <a:spcPts val="750"/>
              </a:spcBef>
              <a:spcAft>
                <a:spcPts val="0"/>
              </a:spcAft>
              <a:buClr>
                <a:srgbClr val="888888"/>
              </a:buClr>
              <a:buSzPts val="1600"/>
              <a:buNone/>
              <a:defRPr sz="2400">
                <a:solidFill>
                  <a:srgbClr val="888888"/>
                </a:solidFill>
              </a:defRPr>
            </a:lvl6pPr>
            <a:lvl7pPr marL="4800600" lvl="6" indent="-342900" algn="l">
              <a:lnSpc>
                <a:spcPct val="90000"/>
              </a:lnSpc>
              <a:spcBef>
                <a:spcPts val="750"/>
              </a:spcBef>
              <a:spcAft>
                <a:spcPts val="0"/>
              </a:spcAft>
              <a:buClr>
                <a:srgbClr val="888888"/>
              </a:buClr>
              <a:buSzPts val="1600"/>
              <a:buNone/>
              <a:defRPr sz="2400">
                <a:solidFill>
                  <a:srgbClr val="888888"/>
                </a:solidFill>
              </a:defRPr>
            </a:lvl7pPr>
            <a:lvl8pPr marL="5486400" lvl="7" indent="-342900" algn="l">
              <a:lnSpc>
                <a:spcPct val="90000"/>
              </a:lnSpc>
              <a:spcBef>
                <a:spcPts val="750"/>
              </a:spcBef>
              <a:spcAft>
                <a:spcPts val="0"/>
              </a:spcAft>
              <a:buClr>
                <a:srgbClr val="888888"/>
              </a:buClr>
              <a:buSzPts val="1600"/>
              <a:buNone/>
              <a:defRPr sz="2400">
                <a:solidFill>
                  <a:srgbClr val="888888"/>
                </a:solidFill>
              </a:defRPr>
            </a:lvl8pPr>
            <a:lvl9pPr marL="6172200" lvl="8" indent="-342900" algn="l">
              <a:lnSpc>
                <a:spcPct val="90000"/>
              </a:lnSpc>
              <a:spcBef>
                <a:spcPts val="750"/>
              </a:spcBef>
              <a:spcAft>
                <a:spcPts val="0"/>
              </a:spcAft>
              <a:buClr>
                <a:srgbClr val="888888"/>
              </a:buClr>
              <a:buSzPts val="1600"/>
              <a:buNone/>
              <a:defRPr sz="2400">
                <a:solidFill>
                  <a:srgbClr val="888888"/>
                </a:solidFill>
              </a:defRPr>
            </a:lvl9pPr>
          </a:lstStyle>
          <a:p>
            <a:endParaRPr/>
          </a:p>
        </p:txBody>
      </p:sp>
      <p:sp>
        <p:nvSpPr>
          <p:cNvPr id="27" name="Google Shape;27;p22"/>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2"/>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6194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1257300" y="547688"/>
            <a:ext cx="15773400" cy="1988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3"/>
          <p:cNvSpPr txBox="1">
            <a:spLocks noGrp="1"/>
          </p:cNvSpPr>
          <p:nvPr>
            <p:ph type="body" idx="1"/>
          </p:nvPr>
        </p:nvSpPr>
        <p:spPr>
          <a:xfrm>
            <a:off x="1257300" y="2738438"/>
            <a:ext cx="7772400" cy="6527008"/>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33" name="Google Shape;33;p23"/>
          <p:cNvSpPr txBox="1">
            <a:spLocks noGrp="1"/>
          </p:cNvSpPr>
          <p:nvPr>
            <p:ph type="body" idx="2"/>
          </p:nvPr>
        </p:nvSpPr>
        <p:spPr>
          <a:xfrm>
            <a:off x="9258300" y="2738438"/>
            <a:ext cx="7772400" cy="6527008"/>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34" name="Google Shape;34;p23"/>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90471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1259682" y="547688"/>
            <a:ext cx="15773400" cy="1988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4"/>
          <p:cNvSpPr txBox="1">
            <a:spLocks noGrp="1"/>
          </p:cNvSpPr>
          <p:nvPr>
            <p:ph type="body" idx="1"/>
          </p:nvPr>
        </p:nvSpPr>
        <p:spPr>
          <a:xfrm>
            <a:off x="1259684" y="2521744"/>
            <a:ext cx="7736680" cy="1235868"/>
          </a:xfrm>
          <a:prstGeom prst="rect">
            <a:avLst/>
          </a:prstGeom>
          <a:noFill/>
          <a:ln>
            <a:noFill/>
          </a:ln>
        </p:spPr>
        <p:txBody>
          <a:bodyPr spcFirstLastPara="1" wrap="square" lIns="91425" tIns="45700" rIns="91425" bIns="45700" anchor="b" anchorCtr="0">
            <a:normAutofit/>
          </a:bodyPr>
          <a:lstStyle>
            <a:lvl1pPr marL="685800" lvl="0" indent="-342900" algn="l">
              <a:lnSpc>
                <a:spcPct val="90000"/>
              </a:lnSpc>
              <a:spcBef>
                <a:spcPts val="1500"/>
              </a:spcBef>
              <a:spcAft>
                <a:spcPts val="0"/>
              </a:spcAft>
              <a:buClr>
                <a:schemeClr val="dk1"/>
              </a:buClr>
              <a:buSzPts val="2400"/>
              <a:buNone/>
              <a:defRPr sz="3600" b="1"/>
            </a:lvl1pPr>
            <a:lvl2pPr marL="1371600" lvl="1" indent="-342900" algn="l">
              <a:lnSpc>
                <a:spcPct val="90000"/>
              </a:lnSpc>
              <a:spcBef>
                <a:spcPts val="750"/>
              </a:spcBef>
              <a:spcAft>
                <a:spcPts val="0"/>
              </a:spcAft>
              <a:buClr>
                <a:schemeClr val="dk1"/>
              </a:buClr>
              <a:buSzPts val="2000"/>
              <a:buNone/>
              <a:defRPr sz="3000" b="1"/>
            </a:lvl2pPr>
            <a:lvl3pPr marL="2057400" lvl="2" indent="-342900" algn="l">
              <a:lnSpc>
                <a:spcPct val="90000"/>
              </a:lnSpc>
              <a:spcBef>
                <a:spcPts val="750"/>
              </a:spcBef>
              <a:spcAft>
                <a:spcPts val="0"/>
              </a:spcAft>
              <a:buClr>
                <a:schemeClr val="dk1"/>
              </a:buClr>
              <a:buSzPts val="1800"/>
              <a:buNone/>
              <a:defRPr sz="2700" b="1"/>
            </a:lvl3pPr>
            <a:lvl4pPr marL="2743200" lvl="3" indent="-342900" algn="l">
              <a:lnSpc>
                <a:spcPct val="90000"/>
              </a:lnSpc>
              <a:spcBef>
                <a:spcPts val="750"/>
              </a:spcBef>
              <a:spcAft>
                <a:spcPts val="0"/>
              </a:spcAft>
              <a:buClr>
                <a:schemeClr val="dk1"/>
              </a:buClr>
              <a:buSzPts val="1600"/>
              <a:buNone/>
              <a:defRPr sz="2400" b="1"/>
            </a:lvl4pPr>
            <a:lvl5pPr marL="3429000" lvl="4" indent="-342900" algn="l">
              <a:lnSpc>
                <a:spcPct val="90000"/>
              </a:lnSpc>
              <a:spcBef>
                <a:spcPts val="750"/>
              </a:spcBef>
              <a:spcAft>
                <a:spcPts val="0"/>
              </a:spcAft>
              <a:buClr>
                <a:schemeClr val="dk1"/>
              </a:buClr>
              <a:buSzPts val="1600"/>
              <a:buNone/>
              <a:defRPr sz="2400" b="1"/>
            </a:lvl5pPr>
            <a:lvl6pPr marL="4114800" lvl="5" indent="-342900" algn="l">
              <a:lnSpc>
                <a:spcPct val="90000"/>
              </a:lnSpc>
              <a:spcBef>
                <a:spcPts val="750"/>
              </a:spcBef>
              <a:spcAft>
                <a:spcPts val="0"/>
              </a:spcAft>
              <a:buClr>
                <a:schemeClr val="dk1"/>
              </a:buClr>
              <a:buSzPts val="1600"/>
              <a:buNone/>
              <a:defRPr sz="2400" b="1"/>
            </a:lvl6pPr>
            <a:lvl7pPr marL="4800600" lvl="6" indent="-342900" algn="l">
              <a:lnSpc>
                <a:spcPct val="90000"/>
              </a:lnSpc>
              <a:spcBef>
                <a:spcPts val="750"/>
              </a:spcBef>
              <a:spcAft>
                <a:spcPts val="0"/>
              </a:spcAft>
              <a:buClr>
                <a:schemeClr val="dk1"/>
              </a:buClr>
              <a:buSzPts val="1600"/>
              <a:buNone/>
              <a:defRPr sz="2400" b="1"/>
            </a:lvl7pPr>
            <a:lvl8pPr marL="5486400" lvl="7" indent="-342900" algn="l">
              <a:lnSpc>
                <a:spcPct val="90000"/>
              </a:lnSpc>
              <a:spcBef>
                <a:spcPts val="750"/>
              </a:spcBef>
              <a:spcAft>
                <a:spcPts val="0"/>
              </a:spcAft>
              <a:buClr>
                <a:schemeClr val="dk1"/>
              </a:buClr>
              <a:buSzPts val="1600"/>
              <a:buNone/>
              <a:defRPr sz="2400" b="1"/>
            </a:lvl8pPr>
            <a:lvl9pPr marL="6172200" lvl="8" indent="-342900" algn="l">
              <a:lnSpc>
                <a:spcPct val="90000"/>
              </a:lnSpc>
              <a:spcBef>
                <a:spcPts val="750"/>
              </a:spcBef>
              <a:spcAft>
                <a:spcPts val="0"/>
              </a:spcAft>
              <a:buClr>
                <a:schemeClr val="dk1"/>
              </a:buClr>
              <a:buSzPts val="1600"/>
              <a:buNone/>
              <a:defRPr sz="2400" b="1"/>
            </a:lvl9pPr>
          </a:lstStyle>
          <a:p>
            <a:endParaRPr/>
          </a:p>
        </p:txBody>
      </p:sp>
      <p:sp>
        <p:nvSpPr>
          <p:cNvPr id="40" name="Google Shape;40;p24"/>
          <p:cNvSpPr txBox="1">
            <a:spLocks noGrp="1"/>
          </p:cNvSpPr>
          <p:nvPr>
            <p:ph type="body" idx="2"/>
          </p:nvPr>
        </p:nvSpPr>
        <p:spPr>
          <a:xfrm>
            <a:off x="1259684" y="3757613"/>
            <a:ext cx="7736680" cy="5526882"/>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41" name="Google Shape;41;p24"/>
          <p:cNvSpPr txBox="1">
            <a:spLocks noGrp="1"/>
          </p:cNvSpPr>
          <p:nvPr>
            <p:ph type="body" idx="3"/>
          </p:nvPr>
        </p:nvSpPr>
        <p:spPr>
          <a:xfrm>
            <a:off x="9258301" y="2521744"/>
            <a:ext cx="7774782" cy="1235868"/>
          </a:xfrm>
          <a:prstGeom prst="rect">
            <a:avLst/>
          </a:prstGeom>
          <a:noFill/>
          <a:ln>
            <a:noFill/>
          </a:ln>
        </p:spPr>
        <p:txBody>
          <a:bodyPr spcFirstLastPara="1" wrap="square" lIns="91425" tIns="45700" rIns="91425" bIns="45700" anchor="b" anchorCtr="0">
            <a:normAutofit/>
          </a:bodyPr>
          <a:lstStyle>
            <a:lvl1pPr marL="685800" lvl="0" indent="-342900" algn="l">
              <a:lnSpc>
                <a:spcPct val="90000"/>
              </a:lnSpc>
              <a:spcBef>
                <a:spcPts val="1500"/>
              </a:spcBef>
              <a:spcAft>
                <a:spcPts val="0"/>
              </a:spcAft>
              <a:buClr>
                <a:schemeClr val="dk1"/>
              </a:buClr>
              <a:buSzPts val="2400"/>
              <a:buNone/>
              <a:defRPr sz="3600" b="1"/>
            </a:lvl1pPr>
            <a:lvl2pPr marL="1371600" lvl="1" indent="-342900" algn="l">
              <a:lnSpc>
                <a:spcPct val="90000"/>
              </a:lnSpc>
              <a:spcBef>
                <a:spcPts val="750"/>
              </a:spcBef>
              <a:spcAft>
                <a:spcPts val="0"/>
              </a:spcAft>
              <a:buClr>
                <a:schemeClr val="dk1"/>
              </a:buClr>
              <a:buSzPts val="2000"/>
              <a:buNone/>
              <a:defRPr sz="3000" b="1"/>
            </a:lvl2pPr>
            <a:lvl3pPr marL="2057400" lvl="2" indent="-342900" algn="l">
              <a:lnSpc>
                <a:spcPct val="90000"/>
              </a:lnSpc>
              <a:spcBef>
                <a:spcPts val="750"/>
              </a:spcBef>
              <a:spcAft>
                <a:spcPts val="0"/>
              </a:spcAft>
              <a:buClr>
                <a:schemeClr val="dk1"/>
              </a:buClr>
              <a:buSzPts val="1800"/>
              <a:buNone/>
              <a:defRPr sz="2700" b="1"/>
            </a:lvl3pPr>
            <a:lvl4pPr marL="2743200" lvl="3" indent="-342900" algn="l">
              <a:lnSpc>
                <a:spcPct val="90000"/>
              </a:lnSpc>
              <a:spcBef>
                <a:spcPts val="750"/>
              </a:spcBef>
              <a:spcAft>
                <a:spcPts val="0"/>
              </a:spcAft>
              <a:buClr>
                <a:schemeClr val="dk1"/>
              </a:buClr>
              <a:buSzPts val="1600"/>
              <a:buNone/>
              <a:defRPr sz="2400" b="1"/>
            </a:lvl4pPr>
            <a:lvl5pPr marL="3429000" lvl="4" indent="-342900" algn="l">
              <a:lnSpc>
                <a:spcPct val="90000"/>
              </a:lnSpc>
              <a:spcBef>
                <a:spcPts val="750"/>
              </a:spcBef>
              <a:spcAft>
                <a:spcPts val="0"/>
              </a:spcAft>
              <a:buClr>
                <a:schemeClr val="dk1"/>
              </a:buClr>
              <a:buSzPts val="1600"/>
              <a:buNone/>
              <a:defRPr sz="2400" b="1"/>
            </a:lvl5pPr>
            <a:lvl6pPr marL="4114800" lvl="5" indent="-342900" algn="l">
              <a:lnSpc>
                <a:spcPct val="90000"/>
              </a:lnSpc>
              <a:spcBef>
                <a:spcPts val="750"/>
              </a:spcBef>
              <a:spcAft>
                <a:spcPts val="0"/>
              </a:spcAft>
              <a:buClr>
                <a:schemeClr val="dk1"/>
              </a:buClr>
              <a:buSzPts val="1600"/>
              <a:buNone/>
              <a:defRPr sz="2400" b="1"/>
            </a:lvl6pPr>
            <a:lvl7pPr marL="4800600" lvl="6" indent="-342900" algn="l">
              <a:lnSpc>
                <a:spcPct val="90000"/>
              </a:lnSpc>
              <a:spcBef>
                <a:spcPts val="750"/>
              </a:spcBef>
              <a:spcAft>
                <a:spcPts val="0"/>
              </a:spcAft>
              <a:buClr>
                <a:schemeClr val="dk1"/>
              </a:buClr>
              <a:buSzPts val="1600"/>
              <a:buNone/>
              <a:defRPr sz="2400" b="1"/>
            </a:lvl7pPr>
            <a:lvl8pPr marL="5486400" lvl="7" indent="-342900" algn="l">
              <a:lnSpc>
                <a:spcPct val="90000"/>
              </a:lnSpc>
              <a:spcBef>
                <a:spcPts val="750"/>
              </a:spcBef>
              <a:spcAft>
                <a:spcPts val="0"/>
              </a:spcAft>
              <a:buClr>
                <a:schemeClr val="dk1"/>
              </a:buClr>
              <a:buSzPts val="1600"/>
              <a:buNone/>
              <a:defRPr sz="2400" b="1"/>
            </a:lvl8pPr>
            <a:lvl9pPr marL="6172200" lvl="8" indent="-342900" algn="l">
              <a:lnSpc>
                <a:spcPct val="90000"/>
              </a:lnSpc>
              <a:spcBef>
                <a:spcPts val="750"/>
              </a:spcBef>
              <a:spcAft>
                <a:spcPts val="0"/>
              </a:spcAft>
              <a:buClr>
                <a:schemeClr val="dk1"/>
              </a:buClr>
              <a:buSzPts val="1600"/>
              <a:buNone/>
              <a:defRPr sz="2400" b="1"/>
            </a:lvl9pPr>
          </a:lstStyle>
          <a:p>
            <a:endParaRPr/>
          </a:p>
        </p:txBody>
      </p:sp>
      <p:sp>
        <p:nvSpPr>
          <p:cNvPr id="42" name="Google Shape;42;p24"/>
          <p:cNvSpPr txBox="1">
            <a:spLocks noGrp="1"/>
          </p:cNvSpPr>
          <p:nvPr>
            <p:ph type="body" idx="4"/>
          </p:nvPr>
        </p:nvSpPr>
        <p:spPr>
          <a:xfrm>
            <a:off x="9258301" y="3757613"/>
            <a:ext cx="7774782" cy="5526882"/>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43" name="Google Shape;43;p24"/>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4"/>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74930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6"/>
        <p:cNvGrpSpPr/>
        <p:nvPr/>
      </p:nvGrpSpPr>
      <p:grpSpPr>
        <a:xfrm>
          <a:off x="0" y="0"/>
          <a:ext cx="0" cy="0"/>
          <a:chOff x="0" y="0"/>
          <a:chExt cx="0" cy="0"/>
        </a:xfrm>
      </p:grpSpPr>
      <p:sp>
        <p:nvSpPr>
          <p:cNvPr id="47" name="Google Shape;47;p25"/>
          <p:cNvSpPr txBox="1">
            <a:spLocks noGrp="1"/>
          </p:cNvSpPr>
          <p:nvPr>
            <p:ph type="title"/>
          </p:nvPr>
        </p:nvSpPr>
        <p:spPr>
          <a:xfrm>
            <a:off x="1257300" y="547688"/>
            <a:ext cx="15773400" cy="1988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5"/>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5"/>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23842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26"/>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6"/>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636214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1259682" y="685800"/>
            <a:ext cx="5898356" cy="24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7"/>
          <p:cNvSpPr txBox="1">
            <a:spLocks noGrp="1"/>
          </p:cNvSpPr>
          <p:nvPr>
            <p:ph type="body" idx="1"/>
          </p:nvPr>
        </p:nvSpPr>
        <p:spPr>
          <a:xfrm>
            <a:off x="7774782" y="1481139"/>
            <a:ext cx="9258300" cy="7310438"/>
          </a:xfrm>
          <a:prstGeom prst="rect">
            <a:avLst/>
          </a:prstGeom>
          <a:noFill/>
          <a:ln>
            <a:noFill/>
          </a:ln>
        </p:spPr>
        <p:txBody>
          <a:bodyPr spcFirstLastPara="1" wrap="square" lIns="91425" tIns="45700" rIns="91425" bIns="45700" anchor="t" anchorCtr="0">
            <a:normAutofit/>
          </a:bodyPr>
          <a:lstStyle>
            <a:lvl1pPr marL="685800" lvl="0" indent="-647700" algn="l">
              <a:lnSpc>
                <a:spcPct val="90000"/>
              </a:lnSpc>
              <a:spcBef>
                <a:spcPts val="1500"/>
              </a:spcBef>
              <a:spcAft>
                <a:spcPts val="0"/>
              </a:spcAft>
              <a:buClr>
                <a:schemeClr val="dk1"/>
              </a:buClr>
              <a:buSzPts val="3200"/>
              <a:buChar char="•"/>
              <a:defRPr sz="4800"/>
            </a:lvl1pPr>
            <a:lvl2pPr marL="1371600" lvl="1" indent="-609600" algn="l">
              <a:lnSpc>
                <a:spcPct val="90000"/>
              </a:lnSpc>
              <a:spcBef>
                <a:spcPts val="750"/>
              </a:spcBef>
              <a:spcAft>
                <a:spcPts val="0"/>
              </a:spcAft>
              <a:buClr>
                <a:schemeClr val="dk1"/>
              </a:buClr>
              <a:buSzPts val="2800"/>
              <a:buChar char="•"/>
              <a:defRPr sz="4200"/>
            </a:lvl2pPr>
            <a:lvl3pPr marL="2057400" lvl="2" indent="-571500" algn="l">
              <a:lnSpc>
                <a:spcPct val="90000"/>
              </a:lnSpc>
              <a:spcBef>
                <a:spcPts val="750"/>
              </a:spcBef>
              <a:spcAft>
                <a:spcPts val="0"/>
              </a:spcAft>
              <a:buClr>
                <a:schemeClr val="dk1"/>
              </a:buClr>
              <a:buSzPts val="2400"/>
              <a:buChar char="•"/>
              <a:defRPr sz="3600"/>
            </a:lvl3pPr>
            <a:lvl4pPr marL="2743200" lvl="3" indent="-533400" algn="l">
              <a:lnSpc>
                <a:spcPct val="90000"/>
              </a:lnSpc>
              <a:spcBef>
                <a:spcPts val="750"/>
              </a:spcBef>
              <a:spcAft>
                <a:spcPts val="0"/>
              </a:spcAft>
              <a:buClr>
                <a:schemeClr val="dk1"/>
              </a:buClr>
              <a:buSzPts val="2000"/>
              <a:buChar char="•"/>
              <a:defRPr sz="3000"/>
            </a:lvl4pPr>
            <a:lvl5pPr marL="3429000" lvl="4" indent="-533400" algn="l">
              <a:lnSpc>
                <a:spcPct val="90000"/>
              </a:lnSpc>
              <a:spcBef>
                <a:spcPts val="750"/>
              </a:spcBef>
              <a:spcAft>
                <a:spcPts val="0"/>
              </a:spcAft>
              <a:buClr>
                <a:schemeClr val="dk1"/>
              </a:buClr>
              <a:buSzPts val="2000"/>
              <a:buChar char="•"/>
              <a:defRPr sz="3000"/>
            </a:lvl5pPr>
            <a:lvl6pPr marL="4114800" lvl="5" indent="-533400" algn="l">
              <a:lnSpc>
                <a:spcPct val="90000"/>
              </a:lnSpc>
              <a:spcBef>
                <a:spcPts val="750"/>
              </a:spcBef>
              <a:spcAft>
                <a:spcPts val="0"/>
              </a:spcAft>
              <a:buClr>
                <a:schemeClr val="dk1"/>
              </a:buClr>
              <a:buSzPts val="2000"/>
              <a:buChar char="•"/>
              <a:defRPr sz="3000"/>
            </a:lvl6pPr>
            <a:lvl7pPr marL="4800600" lvl="6" indent="-533400" algn="l">
              <a:lnSpc>
                <a:spcPct val="90000"/>
              </a:lnSpc>
              <a:spcBef>
                <a:spcPts val="750"/>
              </a:spcBef>
              <a:spcAft>
                <a:spcPts val="0"/>
              </a:spcAft>
              <a:buClr>
                <a:schemeClr val="dk1"/>
              </a:buClr>
              <a:buSzPts val="2000"/>
              <a:buChar char="•"/>
              <a:defRPr sz="3000"/>
            </a:lvl7pPr>
            <a:lvl8pPr marL="5486400" lvl="7" indent="-533400" algn="l">
              <a:lnSpc>
                <a:spcPct val="90000"/>
              </a:lnSpc>
              <a:spcBef>
                <a:spcPts val="750"/>
              </a:spcBef>
              <a:spcAft>
                <a:spcPts val="0"/>
              </a:spcAft>
              <a:buClr>
                <a:schemeClr val="dk1"/>
              </a:buClr>
              <a:buSzPts val="2000"/>
              <a:buChar char="•"/>
              <a:defRPr sz="3000"/>
            </a:lvl8pPr>
            <a:lvl9pPr marL="6172200" lvl="8" indent="-533400" algn="l">
              <a:lnSpc>
                <a:spcPct val="90000"/>
              </a:lnSpc>
              <a:spcBef>
                <a:spcPts val="750"/>
              </a:spcBef>
              <a:spcAft>
                <a:spcPts val="0"/>
              </a:spcAft>
              <a:buClr>
                <a:schemeClr val="dk1"/>
              </a:buClr>
              <a:buSzPts val="2000"/>
              <a:buChar char="•"/>
              <a:defRPr sz="3000"/>
            </a:lvl9pPr>
          </a:lstStyle>
          <a:p>
            <a:endParaRPr/>
          </a:p>
        </p:txBody>
      </p:sp>
      <p:sp>
        <p:nvSpPr>
          <p:cNvPr id="58" name="Google Shape;58;p27"/>
          <p:cNvSpPr txBox="1">
            <a:spLocks noGrp="1"/>
          </p:cNvSpPr>
          <p:nvPr>
            <p:ph type="body" idx="2"/>
          </p:nvPr>
        </p:nvSpPr>
        <p:spPr>
          <a:xfrm>
            <a:off x="1259682" y="3086101"/>
            <a:ext cx="5898356" cy="5717382"/>
          </a:xfrm>
          <a:prstGeom prst="rect">
            <a:avLst/>
          </a:prstGeom>
          <a:noFill/>
          <a:ln>
            <a:noFill/>
          </a:ln>
        </p:spPr>
        <p:txBody>
          <a:bodyPr spcFirstLastPara="1" wrap="square" lIns="91425" tIns="45700" rIns="91425" bIns="45700" anchor="t" anchorCtr="0">
            <a:normAutofit/>
          </a:bodyPr>
          <a:lstStyle>
            <a:lvl1pPr marL="685800" lvl="0" indent="-342900" algn="l">
              <a:lnSpc>
                <a:spcPct val="90000"/>
              </a:lnSpc>
              <a:spcBef>
                <a:spcPts val="1500"/>
              </a:spcBef>
              <a:spcAft>
                <a:spcPts val="0"/>
              </a:spcAft>
              <a:buClr>
                <a:schemeClr val="dk1"/>
              </a:buClr>
              <a:buSzPts val="1600"/>
              <a:buNone/>
              <a:defRPr sz="2400"/>
            </a:lvl1pPr>
            <a:lvl2pPr marL="1371600" lvl="1" indent="-342900" algn="l">
              <a:lnSpc>
                <a:spcPct val="90000"/>
              </a:lnSpc>
              <a:spcBef>
                <a:spcPts val="750"/>
              </a:spcBef>
              <a:spcAft>
                <a:spcPts val="0"/>
              </a:spcAft>
              <a:buClr>
                <a:schemeClr val="dk1"/>
              </a:buClr>
              <a:buSzPts val="1400"/>
              <a:buNone/>
              <a:defRPr sz="2100"/>
            </a:lvl2pPr>
            <a:lvl3pPr marL="2057400" lvl="2" indent="-342900" algn="l">
              <a:lnSpc>
                <a:spcPct val="90000"/>
              </a:lnSpc>
              <a:spcBef>
                <a:spcPts val="750"/>
              </a:spcBef>
              <a:spcAft>
                <a:spcPts val="0"/>
              </a:spcAft>
              <a:buClr>
                <a:schemeClr val="dk1"/>
              </a:buClr>
              <a:buSzPts val="1200"/>
              <a:buNone/>
              <a:defRPr sz="1800"/>
            </a:lvl3pPr>
            <a:lvl4pPr marL="2743200" lvl="3" indent="-342900" algn="l">
              <a:lnSpc>
                <a:spcPct val="90000"/>
              </a:lnSpc>
              <a:spcBef>
                <a:spcPts val="750"/>
              </a:spcBef>
              <a:spcAft>
                <a:spcPts val="0"/>
              </a:spcAft>
              <a:buClr>
                <a:schemeClr val="dk1"/>
              </a:buClr>
              <a:buSzPts val="1000"/>
              <a:buNone/>
              <a:defRPr sz="1500"/>
            </a:lvl4pPr>
            <a:lvl5pPr marL="3429000" lvl="4" indent="-342900" algn="l">
              <a:lnSpc>
                <a:spcPct val="90000"/>
              </a:lnSpc>
              <a:spcBef>
                <a:spcPts val="750"/>
              </a:spcBef>
              <a:spcAft>
                <a:spcPts val="0"/>
              </a:spcAft>
              <a:buClr>
                <a:schemeClr val="dk1"/>
              </a:buClr>
              <a:buSzPts val="1000"/>
              <a:buNone/>
              <a:defRPr sz="1500"/>
            </a:lvl5pPr>
            <a:lvl6pPr marL="4114800" lvl="5" indent="-342900" algn="l">
              <a:lnSpc>
                <a:spcPct val="90000"/>
              </a:lnSpc>
              <a:spcBef>
                <a:spcPts val="750"/>
              </a:spcBef>
              <a:spcAft>
                <a:spcPts val="0"/>
              </a:spcAft>
              <a:buClr>
                <a:schemeClr val="dk1"/>
              </a:buClr>
              <a:buSzPts val="1000"/>
              <a:buNone/>
              <a:defRPr sz="1500"/>
            </a:lvl6pPr>
            <a:lvl7pPr marL="4800600" lvl="6" indent="-342900" algn="l">
              <a:lnSpc>
                <a:spcPct val="90000"/>
              </a:lnSpc>
              <a:spcBef>
                <a:spcPts val="750"/>
              </a:spcBef>
              <a:spcAft>
                <a:spcPts val="0"/>
              </a:spcAft>
              <a:buClr>
                <a:schemeClr val="dk1"/>
              </a:buClr>
              <a:buSzPts val="1000"/>
              <a:buNone/>
              <a:defRPr sz="1500"/>
            </a:lvl7pPr>
            <a:lvl8pPr marL="5486400" lvl="7" indent="-342900" algn="l">
              <a:lnSpc>
                <a:spcPct val="90000"/>
              </a:lnSpc>
              <a:spcBef>
                <a:spcPts val="750"/>
              </a:spcBef>
              <a:spcAft>
                <a:spcPts val="0"/>
              </a:spcAft>
              <a:buClr>
                <a:schemeClr val="dk1"/>
              </a:buClr>
              <a:buSzPts val="1000"/>
              <a:buNone/>
              <a:defRPr sz="1500"/>
            </a:lvl8pPr>
            <a:lvl9pPr marL="6172200" lvl="8" indent="-342900" algn="l">
              <a:lnSpc>
                <a:spcPct val="90000"/>
              </a:lnSpc>
              <a:spcBef>
                <a:spcPts val="750"/>
              </a:spcBef>
              <a:spcAft>
                <a:spcPts val="0"/>
              </a:spcAft>
              <a:buClr>
                <a:schemeClr val="dk1"/>
              </a:buClr>
              <a:buSzPts val="1000"/>
              <a:buNone/>
              <a:defRPr sz="1500"/>
            </a:lvl9pPr>
          </a:lstStyle>
          <a:p>
            <a:endParaRPr/>
          </a:p>
        </p:txBody>
      </p:sp>
      <p:sp>
        <p:nvSpPr>
          <p:cNvPr id="59" name="Google Shape;59;p27"/>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7"/>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010358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2"/>
        <p:cNvGrpSpPr/>
        <p:nvPr/>
      </p:nvGrpSpPr>
      <p:grpSpPr>
        <a:xfrm>
          <a:off x="0" y="0"/>
          <a:ext cx="0" cy="0"/>
          <a:chOff x="0" y="0"/>
          <a:chExt cx="0" cy="0"/>
        </a:xfrm>
      </p:grpSpPr>
      <p:sp>
        <p:nvSpPr>
          <p:cNvPr id="63" name="Google Shape;63;p28"/>
          <p:cNvSpPr txBox="1">
            <a:spLocks noGrp="1"/>
          </p:cNvSpPr>
          <p:nvPr>
            <p:ph type="title"/>
          </p:nvPr>
        </p:nvSpPr>
        <p:spPr>
          <a:xfrm>
            <a:off x="1259682" y="685800"/>
            <a:ext cx="5898356" cy="24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8"/>
          <p:cNvSpPr>
            <a:spLocks noGrp="1"/>
          </p:cNvSpPr>
          <p:nvPr>
            <p:ph type="pic" idx="2"/>
          </p:nvPr>
        </p:nvSpPr>
        <p:spPr>
          <a:xfrm>
            <a:off x="7774782" y="1481139"/>
            <a:ext cx="9258300" cy="7310438"/>
          </a:xfrm>
          <a:prstGeom prst="rect">
            <a:avLst/>
          </a:prstGeom>
          <a:noFill/>
          <a:ln>
            <a:noFill/>
          </a:ln>
        </p:spPr>
      </p:sp>
      <p:sp>
        <p:nvSpPr>
          <p:cNvPr id="65" name="Google Shape;65;p28"/>
          <p:cNvSpPr txBox="1">
            <a:spLocks noGrp="1"/>
          </p:cNvSpPr>
          <p:nvPr>
            <p:ph type="body" idx="1"/>
          </p:nvPr>
        </p:nvSpPr>
        <p:spPr>
          <a:xfrm>
            <a:off x="1259682" y="3086101"/>
            <a:ext cx="5898356" cy="5717382"/>
          </a:xfrm>
          <a:prstGeom prst="rect">
            <a:avLst/>
          </a:prstGeom>
          <a:noFill/>
          <a:ln>
            <a:noFill/>
          </a:ln>
        </p:spPr>
        <p:txBody>
          <a:bodyPr spcFirstLastPara="1" wrap="square" lIns="91425" tIns="45700" rIns="91425" bIns="45700" anchor="t" anchorCtr="0">
            <a:normAutofit/>
          </a:bodyPr>
          <a:lstStyle>
            <a:lvl1pPr marL="685800" lvl="0" indent="-342900" algn="l">
              <a:lnSpc>
                <a:spcPct val="90000"/>
              </a:lnSpc>
              <a:spcBef>
                <a:spcPts val="1500"/>
              </a:spcBef>
              <a:spcAft>
                <a:spcPts val="0"/>
              </a:spcAft>
              <a:buClr>
                <a:schemeClr val="dk1"/>
              </a:buClr>
              <a:buSzPts val="1600"/>
              <a:buNone/>
              <a:defRPr sz="2400"/>
            </a:lvl1pPr>
            <a:lvl2pPr marL="1371600" lvl="1" indent="-342900" algn="l">
              <a:lnSpc>
                <a:spcPct val="90000"/>
              </a:lnSpc>
              <a:spcBef>
                <a:spcPts val="750"/>
              </a:spcBef>
              <a:spcAft>
                <a:spcPts val="0"/>
              </a:spcAft>
              <a:buClr>
                <a:schemeClr val="dk1"/>
              </a:buClr>
              <a:buSzPts val="1400"/>
              <a:buNone/>
              <a:defRPr sz="2100"/>
            </a:lvl2pPr>
            <a:lvl3pPr marL="2057400" lvl="2" indent="-342900" algn="l">
              <a:lnSpc>
                <a:spcPct val="90000"/>
              </a:lnSpc>
              <a:spcBef>
                <a:spcPts val="750"/>
              </a:spcBef>
              <a:spcAft>
                <a:spcPts val="0"/>
              </a:spcAft>
              <a:buClr>
                <a:schemeClr val="dk1"/>
              </a:buClr>
              <a:buSzPts val="1200"/>
              <a:buNone/>
              <a:defRPr sz="1800"/>
            </a:lvl3pPr>
            <a:lvl4pPr marL="2743200" lvl="3" indent="-342900" algn="l">
              <a:lnSpc>
                <a:spcPct val="90000"/>
              </a:lnSpc>
              <a:spcBef>
                <a:spcPts val="750"/>
              </a:spcBef>
              <a:spcAft>
                <a:spcPts val="0"/>
              </a:spcAft>
              <a:buClr>
                <a:schemeClr val="dk1"/>
              </a:buClr>
              <a:buSzPts val="1000"/>
              <a:buNone/>
              <a:defRPr sz="1500"/>
            </a:lvl4pPr>
            <a:lvl5pPr marL="3429000" lvl="4" indent="-342900" algn="l">
              <a:lnSpc>
                <a:spcPct val="90000"/>
              </a:lnSpc>
              <a:spcBef>
                <a:spcPts val="750"/>
              </a:spcBef>
              <a:spcAft>
                <a:spcPts val="0"/>
              </a:spcAft>
              <a:buClr>
                <a:schemeClr val="dk1"/>
              </a:buClr>
              <a:buSzPts val="1000"/>
              <a:buNone/>
              <a:defRPr sz="1500"/>
            </a:lvl5pPr>
            <a:lvl6pPr marL="4114800" lvl="5" indent="-342900" algn="l">
              <a:lnSpc>
                <a:spcPct val="90000"/>
              </a:lnSpc>
              <a:spcBef>
                <a:spcPts val="750"/>
              </a:spcBef>
              <a:spcAft>
                <a:spcPts val="0"/>
              </a:spcAft>
              <a:buClr>
                <a:schemeClr val="dk1"/>
              </a:buClr>
              <a:buSzPts val="1000"/>
              <a:buNone/>
              <a:defRPr sz="1500"/>
            </a:lvl6pPr>
            <a:lvl7pPr marL="4800600" lvl="6" indent="-342900" algn="l">
              <a:lnSpc>
                <a:spcPct val="90000"/>
              </a:lnSpc>
              <a:spcBef>
                <a:spcPts val="750"/>
              </a:spcBef>
              <a:spcAft>
                <a:spcPts val="0"/>
              </a:spcAft>
              <a:buClr>
                <a:schemeClr val="dk1"/>
              </a:buClr>
              <a:buSzPts val="1000"/>
              <a:buNone/>
              <a:defRPr sz="1500"/>
            </a:lvl7pPr>
            <a:lvl8pPr marL="5486400" lvl="7" indent="-342900" algn="l">
              <a:lnSpc>
                <a:spcPct val="90000"/>
              </a:lnSpc>
              <a:spcBef>
                <a:spcPts val="750"/>
              </a:spcBef>
              <a:spcAft>
                <a:spcPts val="0"/>
              </a:spcAft>
              <a:buClr>
                <a:schemeClr val="dk1"/>
              </a:buClr>
              <a:buSzPts val="1000"/>
              <a:buNone/>
              <a:defRPr sz="1500"/>
            </a:lvl8pPr>
            <a:lvl9pPr marL="6172200" lvl="8" indent="-342900" algn="l">
              <a:lnSpc>
                <a:spcPct val="90000"/>
              </a:lnSpc>
              <a:spcBef>
                <a:spcPts val="750"/>
              </a:spcBef>
              <a:spcAft>
                <a:spcPts val="0"/>
              </a:spcAft>
              <a:buClr>
                <a:schemeClr val="dk1"/>
              </a:buClr>
              <a:buSzPts val="1000"/>
              <a:buNone/>
              <a:defRPr sz="1500"/>
            </a:lvl9pPr>
          </a:lstStyle>
          <a:p>
            <a:endParaRPr/>
          </a:p>
        </p:txBody>
      </p:sp>
      <p:sp>
        <p:nvSpPr>
          <p:cNvPr id="66" name="Google Shape;66;p28"/>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8"/>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233056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9"/>
        <p:cNvGrpSpPr/>
        <p:nvPr/>
      </p:nvGrpSpPr>
      <p:grpSpPr>
        <a:xfrm>
          <a:off x="0" y="0"/>
          <a:ext cx="0" cy="0"/>
          <a:chOff x="0" y="0"/>
          <a:chExt cx="0" cy="0"/>
        </a:xfrm>
      </p:grpSpPr>
      <p:sp>
        <p:nvSpPr>
          <p:cNvPr id="70" name="Google Shape;70;p29"/>
          <p:cNvSpPr txBox="1">
            <a:spLocks noGrp="1"/>
          </p:cNvSpPr>
          <p:nvPr>
            <p:ph type="title"/>
          </p:nvPr>
        </p:nvSpPr>
        <p:spPr>
          <a:xfrm>
            <a:off x="1257300" y="547688"/>
            <a:ext cx="15773400" cy="1988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9"/>
          <p:cNvSpPr txBox="1">
            <a:spLocks noGrp="1"/>
          </p:cNvSpPr>
          <p:nvPr>
            <p:ph type="body" idx="1"/>
          </p:nvPr>
        </p:nvSpPr>
        <p:spPr>
          <a:xfrm rot="5400000">
            <a:off x="5880496" y="-1884760"/>
            <a:ext cx="6527008" cy="15773400"/>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72" name="Google Shape;72;p29"/>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9"/>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41568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rot="5400000">
            <a:off x="10700147" y="2934893"/>
            <a:ext cx="8717758" cy="39433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0"/>
          <p:cNvSpPr txBox="1">
            <a:spLocks noGrp="1"/>
          </p:cNvSpPr>
          <p:nvPr>
            <p:ph type="body" idx="1"/>
          </p:nvPr>
        </p:nvSpPr>
        <p:spPr>
          <a:xfrm rot="5400000">
            <a:off x="2699147" y="-894159"/>
            <a:ext cx="8717758" cy="11601450"/>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78" name="Google Shape;78;p30"/>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0"/>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32765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7459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1257300" y="547688"/>
            <a:ext cx="15773400" cy="198834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1257300" y="2738438"/>
            <a:ext cx="15773400" cy="652700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20898528"/>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3.svg"/><Relationship Id="rId7" Type="http://schemas.openxmlformats.org/officeDocument/2006/relationships/image" Target="../media/image46.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33.svg"/><Relationship Id="rId7" Type="http://schemas.openxmlformats.org/officeDocument/2006/relationships/image" Target="../media/image56.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svg"/><Relationship Id="rId7" Type="http://schemas.openxmlformats.org/officeDocument/2006/relationships/image" Target="../media/image61.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svg"/><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svg"/><Relationship Id="rId7" Type="http://schemas.openxmlformats.org/officeDocument/2006/relationships/image" Target="../media/image6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16.sv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svg"/><Relationship Id="rId7" Type="http://schemas.openxmlformats.org/officeDocument/2006/relationships/image" Target="../media/image6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16.sv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16.sv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svg"/><Relationship Id="rId7" Type="http://schemas.openxmlformats.org/officeDocument/2006/relationships/image" Target="../media/image67.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70.png"/><Relationship Id="rId4" Type="http://schemas.openxmlformats.org/officeDocument/2006/relationships/image" Target="../media/image69.png"/></Relationships>
</file>

<file path=ppt/slides/_rels/slide1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16.svg"/><Relationship Id="rId7" Type="http://schemas.openxmlformats.org/officeDocument/2006/relationships/image" Target="../media/image67.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70.png"/><Relationship Id="rId4" Type="http://schemas.openxmlformats.org/officeDocument/2006/relationships/image" Target="../media/image71.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2.mp3"/><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xml"/><Relationship Id="rId11" Type="http://schemas.openxmlformats.org/officeDocument/2006/relationships/image" Target="../media/image21.svg"/><Relationship Id="rId5" Type="http://schemas.openxmlformats.org/officeDocument/2006/relationships/slideLayout" Target="../slideLayouts/slideLayout23.xml"/><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image" Target="../media/image19.svg"/></Relationships>
</file>

<file path=ppt/slides/_rels/slide2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svg"/><Relationship Id="rId7" Type="http://schemas.openxmlformats.org/officeDocument/2006/relationships/image" Target="../media/image2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6.svg"/><Relationship Id="rId10" Type="http://schemas.openxmlformats.org/officeDocument/2006/relationships/image" Target="../media/image75.png"/><Relationship Id="rId4" Type="http://schemas.openxmlformats.org/officeDocument/2006/relationships/image" Target="../media/image15.png"/><Relationship Id="rId9" Type="http://schemas.openxmlformats.org/officeDocument/2006/relationships/image" Target="../media/image74.png"/></Relationships>
</file>

<file path=ppt/slides/_rels/slide2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svg"/><Relationship Id="rId7" Type="http://schemas.openxmlformats.org/officeDocument/2006/relationships/image" Target="../media/image2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6.svg"/><Relationship Id="rId10" Type="http://schemas.openxmlformats.org/officeDocument/2006/relationships/image" Target="../media/image76.png"/><Relationship Id="rId4" Type="http://schemas.openxmlformats.org/officeDocument/2006/relationships/image" Target="../media/image15.png"/><Relationship Id="rId9" Type="http://schemas.openxmlformats.org/officeDocument/2006/relationships/image" Target="../media/image75.png"/></Relationships>
</file>

<file path=ppt/slides/_rels/slide22.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6.svg"/><Relationship Id="rId7" Type="http://schemas.openxmlformats.org/officeDocument/2006/relationships/image" Target="../media/image2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6.svg"/><Relationship Id="rId10" Type="http://schemas.openxmlformats.org/officeDocument/2006/relationships/image" Target="../media/image79.png"/><Relationship Id="rId4" Type="http://schemas.openxmlformats.org/officeDocument/2006/relationships/image" Target="../media/image15.png"/><Relationship Id="rId9" Type="http://schemas.openxmlformats.org/officeDocument/2006/relationships/image" Target="../media/image78.png"/></Relationships>
</file>

<file path=ppt/slides/_rels/slide2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6.svg"/><Relationship Id="rId7" Type="http://schemas.openxmlformats.org/officeDocument/2006/relationships/image" Target="../media/image2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22.png"/><Relationship Id="rId5" Type="http://schemas.openxmlformats.org/officeDocument/2006/relationships/image" Target="../media/image16.svg"/><Relationship Id="rId10" Type="http://schemas.openxmlformats.org/officeDocument/2006/relationships/image" Target="../media/image80.png"/><Relationship Id="rId4" Type="http://schemas.openxmlformats.org/officeDocument/2006/relationships/image" Target="../media/image15.png"/><Relationship Id="rId9" Type="http://schemas.openxmlformats.org/officeDocument/2006/relationships/image" Target="../media/image78.png"/></Relationships>
</file>

<file path=ppt/slides/_rels/slide2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6.sv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6.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85.svg"/><Relationship Id="rId4" Type="http://schemas.openxmlformats.org/officeDocument/2006/relationships/image" Target="../media/image84.png"/></Relationships>
</file>

<file path=ppt/slides/_rels/slide2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5.svg"/><Relationship Id="rId4" Type="http://schemas.openxmlformats.org/officeDocument/2006/relationships/image" Target="../media/image84.png"/></Relationships>
</file>

<file path=ppt/slides/_rels/slide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90.png"/></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2.mp3"/><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11" Type="http://schemas.openxmlformats.org/officeDocument/2006/relationships/image" Target="../media/image21.svg"/><Relationship Id="rId5" Type="http://schemas.openxmlformats.org/officeDocument/2006/relationships/slideLayout" Target="../slideLayouts/slideLayout23.xml"/><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image" Target="../media/image19.sv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9.svg"/><Relationship Id="rId3" Type="http://schemas.microsoft.com/office/2007/relationships/media" Target="../media/media2.mp3"/><Relationship Id="rId7" Type="http://schemas.openxmlformats.org/officeDocument/2006/relationships/image" Target="../media/image220.png"/><Relationship Id="rId12" Type="http://schemas.openxmlformats.org/officeDocument/2006/relationships/image" Target="../media/image18.png"/><Relationship Id="rId2" Type="http://schemas.openxmlformats.org/officeDocument/2006/relationships/audio" Target="../media/media1.mp3"/><Relationship Id="rId16" Type="http://schemas.openxmlformats.org/officeDocument/2006/relationships/image" Target="../media/image26.png"/><Relationship Id="rId1" Type="http://schemas.microsoft.com/office/2007/relationships/media" Target="../media/media1.mp3"/><Relationship Id="rId6" Type="http://schemas.openxmlformats.org/officeDocument/2006/relationships/notesSlide" Target="../notesSlides/notesSlide3.xml"/><Relationship Id="rId11" Type="http://schemas.openxmlformats.org/officeDocument/2006/relationships/image" Target="../media/image17.png"/><Relationship Id="rId5" Type="http://schemas.openxmlformats.org/officeDocument/2006/relationships/slideLayout" Target="../slideLayouts/slideLayout23.xml"/><Relationship Id="rId15" Type="http://schemas.openxmlformats.org/officeDocument/2006/relationships/image" Target="../media/image21.svg"/><Relationship Id="rId10" Type="http://schemas.openxmlformats.org/officeDocument/2006/relationships/image" Target="../media/image25.png"/><Relationship Id="rId4" Type="http://schemas.openxmlformats.org/officeDocument/2006/relationships/audio" Target="../media/media2.mp3"/><Relationship Id="rId9" Type="http://schemas.openxmlformats.org/officeDocument/2006/relationships/image" Target="../media/image24.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8.sv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0.svg"/><Relationship Id="rId7" Type="http://schemas.openxmlformats.org/officeDocument/2006/relationships/image" Target="../media/image2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24600" y="2351748"/>
            <a:ext cx="6110056" cy="6110056"/>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478396">
            <a:off x="14958560" y="6953277"/>
            <a:ext cx="2636567" cy="157240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54568" y="-2115728"/>
            <a:ext cx="5236901" cy="628885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806400" y="6113872"/>
            <a:ext cx="5236901" cy="6288855"/>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22079" y="926724"/>
            <a:ext cx="2211353" cy="292366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508484">
            <a:off x="54008" y="9067800"/>
            <a:ext cx="4455000" cy="4114800"/>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5400000" flipH="1">
            <a:off x="15456051" y="4564240"/>
            <a:ext cx="802895" cy="1193897"/>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089724" flipH="1" flipV="1">
            <a:off x="2545038" y="6630170"/>
            <a:ext cx="802895" cy="1193897"/>
          </a:xfrm>
          <a:prstGeom prst="rect">
            <a:avLst/>
          </a:prstGeom>
        </p:spPr>
      </p:pic>
      <p:sp>
        <p:nvSpPr>
          <p:cNvPr id="12" name="Rectangle 11"/>
          <p:cNvSpPr/>
          <p:nvPr/>
        </p:nvSpPr>
        <p:spPr>
          <a:xfrm>
            <a:off x="3962400" y="2318130"/>
            <a:ext cx="10653878" cy="5286062"/>
          </a:xfrm>
          <a:prstGeom prst="rect">
            <a:avLst/>
          </a:prstGeom>
        </p:spPr>
        <p:txBody>
          <a:bodyPr wrap="none">
            <a:spAutoFit/>
          </a:bodyPr>
          <a:lstStyle/>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CHÀO MỪNG CÁC EM </a:t>
            </a:r>
          </a:p>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ĐẾN VỚI TIẾT HỌC </a:t>
            </a:r>
          </a:p>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HÔM NAY!</a:t>
            </a:r>
            <a:endParaRPr lang="en-US" sz="7500"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p:transition spd="med">
    <p:circl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CF53"/>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7" name="Rectangle 26"/>
              <p:cNvSpPr/>
              <p:nvPr/>
            </p:nvSpPr>
            <p:spPr>
              <a:xfrm>
                <a:off x="2652054" y="1455802"/>
                <a:ext cx="15062366" cy="1936812"/>
              </a:xfrm>
              <a:prstGeom prst="rect">
                <a:avLst/>
              </a:prstGeom>
            </p:spPr>
            <p:txBody>
              <a:bodyPr wrap="square">
                <a:spAutoFit/>
              </a:bodyPr>
              <a:lstStyle/>
              <a:p>
                <a:pPr marR="30480" lvl="0" algn="just">
                  <a:lnSpc>
                    <a:spcPct val="150000"/>
                  </a:lnSpc>
                </a:pPr>
                <a:r>
                  <a:rPr lang="fr-FR" sz="4000" kern="0">
                    <a:latin typeface="Arial" panose="020B0604020202020204" pitchFamily="34" charset="0"/>
                    <a:ea typeface="Calibri" panose="020F0502020204030204" pitchFamily="34" charset="0"/>
                  </a:rPr>
                  <a:t>Cho tam giác đều </a:t>
                </a:r>
                <a14:m>
                  <m:oMath xmlns:m="http://schemas.openxmlformats.org/officeDocument/2006/math">
                    <m:r>
                      <a:rPr lang="fr-FR" sz="4000" i="1" kern="0">
                        <a:latin typeface="Cambria Math" panose="02040503050406030204" pitchFamily="18" charset="0"/>
                        <a:ea typeface="Calibri" panose="020F0502020204030204" pitchFamily="34" charset="0"/>
                        <a:cs typeface="Arial" panose="020B0604020202020204" pitchFamily="34" charset="0"/>
                      </a:rPr>
                      <m:t>𝐴𝐵𝐶</m:t>
                    </m:r>
                  </m:oMath>
                </a14:m>
                <a:r>
                  <a:rPr lang="fr-FR" sz="4000" kern="0">
                    <a:latin typeface="Arial" panose="020B0604020202020204" pitchFamily="34" charset="0"/>
                    <a:ea typeface="Calibri" panose="020F0502020204030204" pitchFamily="34" charset="0"/>
                  </a:rPr>
                  <a:t> nội tiếp đường tròn </a:t>
                </a:r>
                <a14:m>
                  <m:oMath xmlns:m="http://schemas.openxmlformats.org/officeDocument/2006/math">
                    <m:r>
                      <a:rPr lang="fr-FR" sz="4000" i="1" kern="0">
                        <a:latin typeface="Cambria Math" panose="02040503050406030204" pitchFamily="18" charset="0"/>
                        <a:ea typeface="Calibri" panose="020F0502020204030204" pitchFamily="34" charset="0"/>
                        <a:cs typeface="Arial" panose="020B0604020202020204" pitchFamily="34" charset="0"/>
                      </a:rPr>
                      <m:t>(</m:t>
                    </m:r>
                    <m:r>
                      <a:rPr lang="fr-FR" sz="4000" i="1" kern="0">
                        <a:latin typeface="Cambria Math" panose="02040503050406030204" pitchFamily="18" charset="0"/>
                        <a:ea typeface="Calibri" panose="020F0502020204030204" pitchFamily="34" charset="0"/>
                        <a:cs typeface="Arial" panose="020B0604020202020204" pitchFamily="34" charset="0"/>
                      </a:rPr>
                      <m:t>𝑂</m:t>
                    </m:r>
                    <m:r>
                      <a:rPr lang="fr-FR" sz="4000" i="1" kern="0">
                        <a:latin typeface="Cambria Math" panose="02040503050406030204" pitchFamily="18" charset="0"/>
                        <a:ea typeface="Calibri" panose="020F0502020204030204" pitchFamily="34" charset="0"/>
                        <a:cs typeface="Arial" panose="020B0604020202020204" pitchFamily="34" charset="0"/>
                      </a:rPr>
                      <m:t>)</m:t>
                    </m:r>
                  </m:oMath>
                </a14:m>
                <a:r>
                  <a:rPr lang="fr-FR" sz="4000" kern="0">
                    <a:latin typeface="Arial" panose="020B0604020202020204" pitchFamily="34" charset="0"/>
                    <a:ea typeface="Calibri" panose="020F0502020204030204" pitchFamily="34" charset="0"/>
                  </a:rPr>
                  <a:t>. Vẽ </a:t>
                </a:r>
                <a14:m>
                  <m:oMath xmlns:m="http://schemas.openxmlformats.org/officeDocument/2006/math">
                    <m:r>
                      <a:rPr lang="fr-FR" sz="4000" i="1" kern="0">
                        <a:latin typeface="Cambria Math" panose="02040503050406030204" pitchFamily="18" charset="0"/>
                        <a:ea typeface="Calibri" panose="020F0502020204030204" pitchFamily="34" charset="0"/>
                        <a:cs typeface="Arial" panose="020B0604020202020204" pitchFamily="34" charset="0"/>
                      </a:rPr>
                      <m:t>𝑀</m:t>
                    </m:r>
                    <m:r>
                      <a:rPr lang="fr-FR" sz="4000" i="1" kern="0">
                        <a:latin typeface="Cambria Math" panose="02040503050406030204" pitchFamily="18" charset="0"/>
                        <a:ea typeface="Calibri" panose="020F0502020204030204" pitchFamily="34" charset="0"/>
                        <a:cs typeface="Arial" panose="020B0604020202020204" pitchFamily="34" charset="0"/>
                      </a:rPr>
                      <m:t>,</m:t>
                    </m:r>
                    <m:r>
                      <a:rPr lang="fr-FR" sz="4000" i="1" kern="0">
                        <a:latin typeface="Cambria Math" panose="02040503050406030204" pitchFamily="18" charset="0"/>
                        <a:ea typeface="Calibri" panose="020F0502020204030204" pitchFamily="34" charset="0"/>
                        <a:cs typeface="Arial" panose="020B0604020202020204" pitchFamily="34" charset="0"/>
                      </a:rPr>
                      <m:t>𝑁</m:t>
                    </m:r>
                  </m:oMath>
                </a14:m>
                <a:r>
                  <a:rPr lang="fr-FR" sz="4000" kern="0">
                    <a:latin typeface="Arial" panose="020B0604020202020204" pitchFamily="34" charset="0"/>
                    <a:ea typeface="Calibri" panose="020F0502020204030204" pitchFamily="34" charset="0"/>
                  </a:rPr>
                  <a:t> lần lượt là điểm chính giữa cung </a:t>
                </a:r>
                <a14:m>
                  <m:oMath xmlns:m="http://schemas.openxmlformats.org/officeDocument/2006/math">
                    <m:groupChr>
                      <m:groupChrPr>
                        <m:chr m:val="⏜"/>
                        <m:pos m:val="top"/>
                        <m:vertJc m:val="bot"/>
                        <m:ctrlPr>
                          <a:rPr lang="en-US" sz="4000" i="1">
                            <a:latin typeface="Cambria Math" panose="02040503050406030204" pitchFamily="18" charset="0"/>
                            <a:cs typeface="Arial" panose="020B0604020202020204" pitchFamily="34" charset="0"/>
                          </a:rPr>
                        </m:ctrlPr>
                      </m:groupChrPr>
                      <m:e>
                        <m:r>
                          <a:rPr lang="fr-FR" sz="4000" i="1" kern="0">
                            <a:latin typeface="Cambria Math" panose="02040503050406030204" pitchFamily="18" charset="0"/>
                            <a:ea typeface="Calibri" panose="020F0502020204030204" pitchFamily="34" charset="0"/>
                            <a:cs typeface="Arial" panose="020B0604020202020204" pitchFamily="34" charset="0"/>
                          </a:rPr>
                          <m:t>𝐴𝐶</m:t>
                        </m:r>
                      </m:e>
                    </m:groupChr>
                    <m:r>
                      <a:rPr lang="fr-FR" sz="4000" i="1" kern="0">
                        <a:latin typeface="Cambria Math" panose="02040503050406030204" pitchFamily="18" charset="0"/>
                        <a:ea typeface="Calibri" panose="020F0502020204030204" pitchFamily="34" charset="0"/>
                        <a:cs typeface="Arial" panose="020B0604020202020204" pitchFamily="34" charset="0"/>
                      </a:rPr>
                      <m:t>, </m:t>
                    </m:r>
                    <m:groupChr>
                      <m:groupChrPr>
                        <m:chr m:val="⏜"/>
                        <m:pos m:val="top"/>
                        <m:vertJc m:val="bot"/>
                        <m:ctrlPr>
                          <a:rPr lang="en-US" sz="4000" i="1">
                            <a:latin typeface="Cambria Math" panose="02040503050406030204" pitchFamily="18" charset="0"/>
                            <a:cs typeface="Arial" panose="020B0604020202020204" pitchFamily="34" charset="0"/>
                          </a:rPr>
                        </m:ctrlPr>
                      </m:groupChrPr>
                      <m:e>
                        <m:r>
                          <a:rPr lang="fr-FR" sz="4000" i="1" kern="0">
                            <a:latin typeface="Cambria Math" panose="02040503050406030204" pitchFamily="18" charset="0"/>
                            <a:ea typeface="Calibri" panose="020F0502020204030204" pitchFamily="34" charset="0"/>
                            <a:cs typeface="Arial" panose="020B0604020202020204" pitchFamily="34" charset="0"/>
                          </a:rPr>
                          <m:t>𝐵𝐶</m:t>
                        </m:r>
                      </m:e>
                    </m:groupChr>
                  </m:oMath>
                </a14:m>
                <a:r>
                  <a:rPr lang="fr-FR" sz="4000" kern="0">
                    <a:latin typeface="Arial" panose="020B0604020202020204" pitchFamily="34" charset="0"/>
                    <a:ea typeface="Calibri" panose="020F0502020204030204" pitchFamily="34" charset="0"/>
                  </a:rPr>
                  <a:t>. Số đo của cung nhỏ </a:t>
                </a:r>
                <a14:m>
                  <m:oMath xmlns:m="http://schemas.openxmlformats.org/officeDocument/2006/math">
                    <m:r>
                      <a:rPr lang="fr-FR" sz="4000" i="1" kern="0">
                        <a:latin typeface="Cambria Math" panose="02040503050406030204" pitchFamily="18" charset="0"/>
                        <a:ea typeface="Calibri" panose="020F0502020204030204" pitchFamily="34" charset="0"/>
                        <a:cs typeface="Arial" panose="020B0604020202020204" pitchFamily="34" charset="0"/>
                      </a:rPr>
                      <m:t>𝐴𝑀𝑁</m:t>
                    </m:r>
                  </m:oMath>
                </a14:m>
                <a:r>
                  <a:rPr lang="fr-FR" sz="4000" kern="0">
                    <a:latin typeface="Arial" panose="020B0604020202020204" pitchFamily="34" charset="0"/>
                    <a:ea typeface="Calibri" panose="020F0502020204030204" pitchFamily="34" charset="0"/>
                  </a:rPr>
                  <a:t> là:</a:t>
                </a:r>
                <a:endParaRPr kumimoji="0" lang="en-US" sz="4000" b="0" i="0" u="none" strike="noStrike" kern="1200" cap="none" spc="0" normalizeH="0" baseline="0" noProof="0" dirty="0">
                  <a:ln>
                    <a:noFill/>
                  </a:ln>
                  <a:solidFill>
                    <a:prstClr val="black"/>
                  </a:solidFill>
                  <a:effectLst/>
                  <a:uLnTx/>
                  <a:uFillTx/>
                  <a:latin typeface="Arial (Body)"/>
                  <a:ea typeface="Times New Roman" panose="02020603050405020304" pitchFamily="18" charset="0"/>
                  <a:cs typeface="Arial" panose="020B0604020202020204" pitchFamily="34"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2652054" y="1455802"/>
                <a:ext cx="15062366" cy="1936812"/>
              </a:xfrm>
              <a:prstGeom prst="rect">
                <a:avLst/>
              </a:prstGeom>
              <a:blipFill>
                <a:blip r:embed="rId2"/>
                <a:stretch>
                  <a:fillRect l="-1416" r="-1255" b="-12579"/>
                </a:stretch>
              </a:blipFill>
            </p:spPr>
            <p:txBody>
              <a:bodyPr/>
              <a:lstStyle/>
              <a:p>
                <a:r>
                  <a:rPr lang="en-US">
                    <a:noFill/>
                  </a:rPr>
                  <a:t> </a:t>
                </a:r>
              </a:p>
            </p:txBody>
          </p:sp>
        </mc:Fallback>
      </mc:AlternateContent>
      <p:grpSp>
        <p:nvGrpSpPr>
          <p:cNvPr id="42" name="Group 41"/>
          <p:cNvGrpSpPr/>
          <p:nvPr/>
        </p:nvGrpSpPr>
        <p:grpSpPr>
          <a:xfrm>
            <a:off x="1996652" y="6176037"/>
            <a:ext cx="4692593" cy="2033354"/>
            <a:chOff x="558969" y="2865239"/>
            <a:chExt cx="7793278" cy="3230759"/>
          </a:xfrm>
        </p:grpSpPr>
        <p:grpSp>
          <p:nvGrpSpPr>
            <p:cNvPr id="8" name="Group 8"/>
            <p:cNvGrpSpPr/>
            <p:nvPr/>
          </p:nvGrpSpPr>
          <p:grpSpPr>
            <a:xfrm>
              <a:off x="1186877" y="2865239"/>
              <a:ext cx="7165370" cy="3230759"/>
              <a:chOff x="-8513" y="-38100"/>
              <a:chExt cx="1887176" cy="850900"/>
            </a:xfrm>
          </p:grpSpPr>
          <p:sp>
            <p:nvSpPr>
              <p:cNvPr id="9" name="Freeform 9"/>
              <p:cNvSpPr/>
              <p:nvPr/>
            </p:nvSpPr>
            <p:spPr>
              <a:xfrm>
                <a:off x="-8513" y="4911"/>
                <a:ext cx="1887176"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 name="Group 14"/>
            <p:cNvGrpSpPr/>
            <p:nvPr/>
          </p:nvGrpSpPr>
          <p:grpSpPr>
            <a:xfrm>
              <a:off x="558969" y="3558513"/>
              <a:ext cx="1600327" cy="1439800"/>
              <a:chOff x="-11915" y="-101557"/>
              <a:chExt cx="1013949" cy="912241"/>
            </a:xfrm>
          </p:grpSpPr>
          <p:sp>
            <p:nvSpPr>
              <p:cNvPr id="15"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31" name="TextBox 31"/>
                <p:cNvSpPr txBox="1"/>
                <p:nvPr/>
              </p:nvSpPr>
              <p:spPr>
                <a:xfrm>
                  <a:off x="1702392" y="3561029"/>
                  <a:ext cx="6192864" cy="1467062"/>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vi-VN" sz="4000" i="1" kern="0" smtClean="0">
                            <a:solidFill>
                              <a:schemeClr val="bg1"/>
                            </a:solidFill>
                            <a:latin typeface="Cambria Math" panose="02040503050406030204" pitchFamily="18" charset="0"/>
                            <a:ea typeface="Calibri" panose="020F0502020204030204" pitchFamily="34" charset="0"/>
                            <a:cs typeface="Arial" panose="020B0604020202020204" pitchFamily="34" charset="0"/>
                          </a:rPr>
                          <m:t>3</m:t>
                        </m:r>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0°</m:t>
                        </m:r>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mc:Choice>
          <mc:Fallback xmlns="">
            <p:sp>
              <p:nvSpPr>
                <p:cNvPr id="31" name="TextBox 31"/>
                <p:cNvSpPr txBox="1">
                  <a:spLocks noRot="1" noChangeAspect="1" noMove="1" noResize="1" noEditPoints="1" noAdjustHandles="1" noChangeArrowheads="1" noChangeShapeType="1" noTextEdit="1"/>
                </p:cNvSpPr>
                <p:nvPr/>
              </p:nvSpPr>
              <p:spPr>
                <a:xfrm>
                  <a:off x="1702392" y="3561029"/>
                  <a:ext cx="6192864" cy="1467062"/>
                </a:xfrm>
                <a:prstGeom prst="rect">
                  <a:avLst/>
                </a:prstGeom>
                <a:blipFill>
                  <a:blip r:embed="rId3"/>
                  <a:stretch>
                    <a:fillRect/>
                  </a:stretch>
                </a:blipFill>
              </p:spPr>
              <p:txBody>
                <a:bodyPr/>
                <a:lstStyle/>
                <a:p>
                  <a:r>
                    <a:rPr lang="en-US">
                      <a:noFill/>
                    </a:rPr>
                    <a:t> </a:t>
                  </a:r>
                </a:p>
              </p:txBody>
            </p:sp>
          </mc:Fallback>
        </mc:AlternateContent>
        <p:sp>
          <p:nvSpPr>
            <p:cNvPr id="32" name="TextBox 32"/>
            <p:cNvSpPr txBox="1"/>
            <p:nvPr/>
          </p:nvSpPr>
          <p:spPr>
            <a:xfrm>
              <a:off x="953382" y="3574362"/>
              <a:ext cx="740025" cy="1148282"/>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40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40" name="Group 36"/>
          <p:cNvGrpSpPr/>
          <p:nvPr/>
        </p:nvGrpSpPr>
        <p:grpSpPr>
          <a:xfrm>
            <a:off x="-425961" y="1366772"/>
            <a:ext cx="3386223" cy="2606598"/>
            <a:chOff x="753603" y="-238327"/>
            <a:chExt cx="4244565" cy="5458075"/>
          </a:xfrm>
        </p:grpSpPr>
        <p:sp>
          <p:nvSpPr>
            <p:cNvPr id="46" name="Freeform 37"/>
            <p:cNvSpPr/>
            <p:nvPr/>
          </p:nvSpPr>
          <p:spPr>
            <a:xfrm rot="20551586">
              <a:off x="1735913" y="391436"/>
              <a:ext cx="2402754" cy="4828312"/>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7" name="TextBox 38"/>
            <p:cNvSpPr txBox="1"/>
            <p:nvPr/>
          </p:nvSpPr>
          <p:spPr>
            <a:xfrm rot="20550000">
              <a:off x="753603" y="-238327"/>
              <a:ext cx="4244565" cy="3732944"/>
            </a:xfrm>
            <a:prstGeom prst="rect">
              <a:avLst/>
            </a:prstGeom>
          </p:spPr>
          <p:txBody>
            <a:bodyPr wrap="square" lIns="0" tIns="0" rIns="0" bIns="0" rtlCol="0" anchor="t">
              <a:spAutoFit/>
            </a:bodyPr>
            <a:lstStyle/>
            <a:p>
              <a:pPr marL="0" marR="0" lvl="0" indent="0" algn="ctr" defTabSz="914400" rtl="0" eaLnBrk="1" fontAlgn="auto" latinLnBrk="0" hangingPunct="1">
                <a:lnSpc>
                  <a:spcPts val="17211"/>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DEF"/>
                  </a:solidFill>
                  <a:effectLst/>
                  <a:uLnTx/>
                  <a:uFillTx/>
                  <a:latin typeface="Arial" panose="020B0604020202020204" pitchFamily="34" charset="0"/>
                  <a:ea typeface="+mn-ea"/>
                  <a:cs typeface="Arial" panose="020B0604020202020204" pitchFamily="34" charset="0"/>
                </a:rPr>
                <a:t>Câu</a:t>
              </a:r>
              <a:r>
                <a:rPr kumimoji="0" lang="en-US"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 2</a:t>
              </a:r>
            </a:p>
          </p:txBody>
        </p:sp>
      </p:grpSp>
      <p:grpSp>
        <p:nvGrpSpPr>
          <p:cNvPr id="57" name="Group 56"/>
          <p:cNvGrpSpPr/>
          <p:nvPr/>
        </p:nvGrpSpPr>
        <p:grpSpPr>
          <a:xfrm>
            <a:off x="1974757" y="8073675"/>
            <a:ext cx="4709045" cy="2033354"/>
            <a:chOff x="558969" y="2865239"/>
            <a:chExt cx="7820600" cy="3230759"/>
          </a:xfrm>
        </p:grpSpPr>
        <p:grpSp>
          <p:nvGrpSpPr>
            <p:cNvPr id="58" name="Group 8"/>
            <p:cNvGrpSpPr/>
            <p:nvPr/>
          </p:nvGrpSpPr>
          <p:grpSpPr>
            <a:xfrm>
              <a:off x="1186877" y="2865239"/>
              <a:ext cx="7192692" cy="3230759"/>
              <a:chOff x="-8513" y="-38100"/>
              <a:chExt cx="1894372" cy="850900"/>
            </a:xfrm>
          </p:grpSpPr>
          <p:sp>
            <p:nvSpPr>
              <p:cNvPr id="64" name="Freeform 9"/>
              <p:cNvSpPr/>
              <p:nvPr/>
            </p:nvSpPr>
            <p:spPr>
              <a:xfrm>
                <a:off x="-8513" y="4911"/>
                <a:ext cx="1894372"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65"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nvGrpSpPr>
            <p:cNvPr id="59" name="Group 14"/>
            <p:cNvGrpSpPr/>
            <p:nvPr/>
          </p:nvGrpSpPr>
          <p:grpSpPr>
            <a:xfrm>
              <a:off x="558969" y="3558513"/>
              <a:ext cx="1600327" cy="1439800"/>
              <a:chOff x="-11915" y="-101557"/>
              <a:chExt cx="1013949" cy="912241"/>
            </a:xfrm>
          </p:grpSpPr>
          <p:sp>
            <p:nvSpPr>
              <p:cNvPr id="62"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63"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60" name="TextBox 31"/>
                <p:cNvSpPr txBox="1"/>
                <p:nvPr/>
              </p:nvSpPr>
              <p:spPr>
                <a:xfrm>
                  <a:off x="1971666" y="3671110"/>
                  <a:ext cx="5428894" cy="1467062"/>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vi-VN" sz="4000" i="1" kern="0" smtClean="0">
                            <a:solidFill>
                              <a:schemeClr val="bg1"/>
                            </a:solidFill>
                            <a:latin typeface="Cambria Math" panose="02040503050406030204" pitchFamily="18" charset="0"/>
                            <a:ea typeface="Calibri" panose="020F0502020204030204" pitchFamily="34" charset="0"/>
                            <a:cs typeface="Arial" panose="020B0604020202020204" pitchFamily="34" charset="0"/>
                          </a:rPr>
                          <m:t>4</m:t>
                        </m:r>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5°</m:t>
                        </m:r>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mc:Choice>
          <mc:Fallback xmlns="">
            <p:sp>
              <p:nvSpPr>
                <p:cNvPr id="60" name="TextBox 31"/>
                <p:cNvSpPr txBox="1">
                  <a:spLocks noRot="1" noChangeAspect="1" noMove="1" noResize="1" noEditPoints="1" noAdjustHandles="1" noChangeArrowheads="1" noChangeShapeType="1" noTextEdit="1"/>
                </p:cNvSpPr>
                <p:nvPr/>
              </p:nvSpPr>
              <p:spPr>
                <a:xfrm>
                  <a:off x="1971666" y="3671110"/>
                  <a:ext cx="5428894" cy="1467062"/>
                </a:xfrm>
                <a:prstGeom prst="rect">
                  <a:avLst/>
                </a:prstGeom>
                <a:blipFill>
                  <a:blip r:embed="rId6"/>
                  <a:stretch>
                    <a:fillRect/>
                  </a:stretch>
                </a:blipFill>
              </p:spPr>
              <p:txBody>
                <a:bodyPr/>
                <a:lstStyle/>
                <a:p>
                  <a:r>
                    <a:rPr lang="en-US">
                      <a:noFill/>
                    </a:rPr>
                    <a:t> </a:t>
                  </a:r>
                </a:p>
              </p:txBody>
            </p:sp>
          </mc:Fallback>
        </mc:AlternateContent>
        <p:sp>
          <p:nvSpPr>
            <p:cNvPr id="61"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B</a:t>
              </a:r>
              <a:endPar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nvGrpSpPr>
          <p:cNvPr id="66" name="Group 65"/>
          <p:cNvGrpSpPr/>
          <p:nvPr/>
        </p:nvGrpSpPr>
        <p:grpSpPr>
          <a:xfrm>
            <a:off x="11309914" y="6176037"/>
            <a:ext cx="4493381" cy="2033354"/>
            <a:chOff x="558969" y="2865239"/>
            <a:chExt cx="7462433" cy="3230759"/>
          </a:xfrm>
        </p:grpSpPr>
        <p:grpSp>
          <p:nvGrpSpPr>
            <p:cNvPr id="67" name="Group 8"/>
            <p:cNvGrpSpPr/>
            <p:nvPr/>
          </p:nvGrpSpPr>
          <p:grpSpPr>
            <a:xfrm>
              <a:off x="1186877" y="2865239"/>
              <a:ext cx="6834525" cy="3230759"/>
              <a:chOff x="-8513" y="-38100"/>
              <a:chExt cx="1800040" cy="850900"/>
            </a:xfrm>
          </p:grpSpPr>
          <p:sp>
            <p:nvSpPr>
              <p:cNvPr id="73" name="Freeform 9"/>
              <p:cNvSpPr/>
              <p:nvPr/>
            </p:nvSpPr>
            <p:spPr>
              <a:xfrm>
                <a:off x="-8513" y="4911"/>
                <a:ext cx="1800040"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74"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nvGrpSpPr>
            <p:cNvPr id="68" name="Group 14"/>
            <p:cNvGrpSpPr/>
            <p:nvPr/>
          </p:nvGrpSpPr>
          <p:grpSpPr>
            <a:xfrm>
              <a:off x="558969" y="3558513"/>
              <a:ext cx="1600327" cy="1439800"/>
              <a:chOff x="-11915" y="-101557"/>
              <a:chExt cx="1013949" cy="912241"/>
            </a:xfrm>
          </p:grpSpPr>
          <p:sp>
            <p:nvSpPr>
              <p:cNvPr id="71"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72"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69" name="TextBox 31"/>
                <p:cNvSpPr txBox="1"/>
                <p:nvPr/>
              </p:nvSpPr>
              <p:spPr>
                <a:xfrm>
                  <a:off x="2298369" y="3618234"/>
                  <a:ext cx="5228835" cy="1467062"/>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vi-VN" sz="4000" i="1" kern="0" smtClean="0">
                            <a:solidFill>
                              <a:schemeClr val="bg1"/>
                            </a:solidFill>
                            <a:latin typeface="Cambria Math" panose="02040503050406030204" pitchFamily="18" charset="0"/>
                            <a:ea typeface="Calibri" panose="020F0502020204030204" pitchFamily="34" charset="0"/>
                            <a:cs typeface="Arial" panose="020B0604020202020204" pitchFamily="34" charset="0"/>
                          </a:rPr>
                          <m:t>6</m:t>
                        </m:r>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0°</m:t>
                        </m:r>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mc:Choice>
          <mc:Fallback xmlns="">
            <p:sp>
              <p:nvSpPr>
                <p:cNvPr id="69" name="TextBox 31"/>
                <p:cNvSpPr txBox="1">
                  <a:spLocks noRot="1" noChangeAspect="1" noMove="1" noResize="1" noEditPoints="1" noAdjustHandles="1" noChangeArrowheads="1" noChangeShapeType="1" noTextEdit="1"/>
                </p:cNvSpPr>
                <p:nvPr/>
              </p:nvSpPr>
              <p:spPr>
                <a:xfrm>
                  <a:off x="2298369" y="3618234"/>
                  <a:ext cx="5228835" cy="1467062"/>
                </a:xfrm>
                <a:prstGeom prst="rect">
                  <a:avLst/>
                </a:prstGeom>
                <a:blipFill>
                  <a:blip r:embed="rId7"/>
                  <a:stretch>
                    <a:fillRect/>
                  </a:stretch>
                </a:blipFill>
              </p:spPr>
              <p:txBody>
                <a:bodyPr/>
                <a:lstStyle/>
                <a:p>
                  <a:r>
                    <a:rPr lang="en-US">
                      <a:noFill/>
                    </a:rPr>
                    <a:t> </a:t>
                  </a:r>
                </a:p>
              </p:txBody>
            </p:sp>
          </mc:Fallback>
        </mc:AlternateContent>
        <p:sp>
          <p:nvSpPr>
            <p:cNvPr id="70"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a:t>
              </a:r>
              <a:endPar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nvGrpSpPr>
          <p:cNvPr id="75" name="Group 74"/>
          <p:cNvGrpSpPr/>
          <p:nvPr/>
        </p:nvGrpSpPr>
        <p:grpSpPr>
          <a:xfrm>
            <a:off x="11347605" y="8215546"/>
            <a:ext cx="4455690" cy="2033354"/>
            <a:chOff x="558969" y="2865239"/>
            <a:chExt cx="7399838" cy="3230759"/>
          </a:xfrm>
        </p:grpSpPr>
        <p:grpSp>
          <p:nvGrpSpPr>
            <p:cNvPr id="76" name="Group 8"/>
            <p:cNvGrpSpPr/>
            <p:nvPr/>
          </p:nvGrpSpPr>
          <p:grpSpPr>
            <a:xfrm>
              <a:off x="1186877" y="2865239"/>
              <a:ext cx="6771930" cy="3230759"/>
              <a:chOff x="-8513" y="-38100"/>
              <a:chExt cx="1783554" cy="850900"/>
            </a:xfrm>
          </p:grpSpPr>
          <p:sp>
            <p:nvSpPr>
              <p:cNvPr id="82" name="Freeform 9"/>
              <p:cNvSpPr/>
              <p:nvPr/>
            </p:nvSpPr>
            <p:spPr>
              <a:xfrm>
                <a:off x="-8513" y="4911"/>
                <a:ext cx="1783554"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83"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nvGrpSpPr>
            <p:cNvPr id="77" name="Group 14"/>
            <p:cNvGrpSpPr/>
            <p:nvPr/>
          </p:nvGrpSpPr>
          <p:grpSpPr>
            <a:xfrm>
              <a:off x="558969" y="3558513"/>
              <a:ext cx="1600327" cy="1439800"/>
              <a:chOff x="-11915" y="-101557"/>
              <a:chExt cx="1013949" cy="912241"/>
            </a:xfrm>
          </p:grpSpPr>
          <p:sp>
            <p:nvSpPr>
              <p:cNvPr id="80"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81"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78" name="TextBox 31"/>
                <p:cNvSpPr txBox="1"/>
                <p:nvPr/>
              </p:nvSpPr>
              <p:spPr>
                <a:xfrm>
                  <a:off x="2475760" y="3595023"/>
                  <a:ext cx="4278023" cy="1467062"/>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vi-VN" sz="4000" i="1" kern="0" smtClean="0">
                            <a:solidFill>
                              <a:schemeClr val="bg1"/>
                            </a:solidFill>
                            <a:latin typeface="Cambria Math" panose="02040503050406030204" pitchFamily="18" charset="0"/>
                            <a:ea typeface="Calibri" panose="020F0502020204030204" pitchFamily="34" charset="0"/>
                            <a:cs typeface="Arial" panose="020B0604020202020204" pitchFamily="34" charset="0"/>
                          </a:rPr>
                          <m:t>9</m:t>
                        </m:r>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0°</m:t>
                        </m:r>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mc:Choice>
          <mc:Fallback xmlns="">
            <p:sp>
              <p:nvSpPr>
                <p:cNvPr id="78" name="TextBox 31"/>
                <p:cNvSpPr txBox="1">
                  <a:spLocks noRot="1" noChangeAspect="1" noMove="1" noResize="1" noEditPoints="1" noAdjustHandles="1" noChangeArrowheads="1" noChangeShapeType="1" noTextEdit="1"/>
                </p:cNvSpPr>
                <p:nvPr/>
              </p:nvSpPr>
              <p:spPr>
                <a:xfrm>
                  <a:off x="2475760" y="3595023"/>
                  <a:ext cx="4278023" cy="1467062"/>
                </a:xfrm>
                <a:prstGeom prst="rect">
                  <a:avLst/>
                </a:prstGeom>
                <a:blipFill>
                  <a:blip r:embed="rId8"/>
                  <a:stretch>
                    <a:fillRect/>
                  </a:stretch>
                </a:blipFill>
              </p:spPr>
              <p:txBody>
                <a:bodyPr/>
                <a:lstStyle/>
                <a:p>
                  <a:r>
                    <a:rPr lang="en-US">
                      <a:noFill/>
                    </a:rPr>
                    <a:t> </a:t>
                  </a:r>
                </a:p>
              </p:txBody>
            </p:sp>
          </mc:Fallback>
        </mc:AlternateContent>
        <p:sp>
          <p:nvSpPr>
            <p:cNvPr id="79"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D</a:t>
              </a:r>
              <a:endPar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pic>
        <p:nvPicPr>
          <p:cNvPr id="84" name="Picture 83"/>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a:off x="5676703" y="7830447"/>
            <a:ext cx="1621756" cy="1636567"/>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7950873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up)">
                                      <p:cBhvr>
                                        <p:cTn id="10" dur="500"/>
                                        <p:tgtEl>
                                          <p:spTgt spid="27"/>
                                        </p:tgtEl>
                                      </p:cBhvr>
                                    </p:animEffect>
                                  </p:childTnLst>
                                </p:cTn>
                              </p:par>
                              <p:par>
                                <p:cTn id="11" presetID="42"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anim calcmode="lin" valueType="num">
                                      <p:cBhvr>
                                        <p:cTn id="14" dur="500" fill="hold"/>
                                        <p:tgtEl>
                                          <p:spTgt spid="42"/>
                                        </p:tgtEl>
                                        <p:attrNameLst>
                                          <p:attrName>ppt_x</p:attrName>
                                        </p:attrNameLst>
                                      </p:cBhvr>
                                      <p:tavLst>
                                        <p:tav tm="0">
                                          <p:val>
                                            <p:strVal val="#ppt_x"/>
                                          </p:val>
                                        </p:tav>
                                        <p:tav tm="100000">
                                          <p:val>
                                            <p:strVal val="#ppt_x"/>
                                          </p:val>
                                        </p:tav>
                                      </p:tavLst>
                                    </p:anim>
                                    <p:anim calcmode="lin" valueType="num">
                                      <p:cBhvr>
                                        <p:cTn id="15" dur="500" fill="hold"/>
                                        <p:tgtEl>
                                          <p:spTgt spid="4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anim calcmode="lin" valueType="num">
                                      <p:cBhvr>
                                        <p:cTn id="19" dur="500" fill="hold"/>
                                        <p:tgtEl>
                                          <p:spTgt spid="57"/>
                                        </p:tgtEl>
                                        <p:attrNameLst>
                                          <p:attrName>ppt_x</p:attrName>
                                        </p:attrNameLst>
                                      </p:cBhvr>
                                      <p:tavLst>
                                        <p:tav tm="0">
                                          <p:val>
                                            <p:strVal val="#ppt_x"/>
                                          </p:val>
                                        </p:tav>
                                        <p:tav tm="100000">
                                          <p:val>
                                            <p:strVal val="#ppt_x"/>
                                          </p:val>
                                        </p:tav>
                                      </p:tavLst>
                                    </p:anim>
                                    <p:anim calcmode="lin" valueType="num">
                                      <p:cBhvr>
                                        <p:cTn id="20" dur="500" fill="hold"/>
                                        <p:tgtEl>
                                          <p:spTgt spid="5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500"/>
                                        <p:tgtEl>
                                          <p:spTgt spid="66"/>
                                        </p:tgtEl>
                                      </p:cBhvr>
                                    </p:animEffect>
                                    <p:anim calcmode="lin" valueType="num">
                                      <p:cBhvr>
                                        <p:cTn id="24" dur="500" fill="hold"/>
                                        <p:tgtEl>
                                          <p:spTgt spid="66"/>
                                        </p:tgtEl>
                                        <p:attrNameLst>
                                          <p:attrName>ppt_x</p:attrName>
                                        </p:attrNameLst>
                                      </p:cBhvr>
                                      <p:tavLst>
                                        <p:tav tm="0">
                                          <p:val>
                                            <p:strVal val="#ppt_x"/>
                                          </p:val>
                                        </p:tav>
                                        <p:tav tm="100000">
                                          <p:val>
                                            <p:strVal val="#ppt_x"/>
                                          </p:val>
                                        </p:tav>
                                      </p:tavLst>
                                    </p:anim>
                                    <p:anim calcmode="lin" valueType="num">
                                      <p:cBhvr>
                                        <p:cTn id="25" dur="500" fill="hold"/>
                                        <p:tgtEl>
                                          <p:spTgt spid="6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anim calcmode="lin" valueType="num">
                                      <p:cBhvr>
                                        <p:cTn id="29" dur="500" fill="hold"/>
                                        <p:tgtEl>
                                          <p:spTgt spid="75"/>
                                        </p:tgtEl>
                                        <p:attrNameLst>
                                          <p:attrName>ppt_x</p:attrName>
                                        </p:attrNameLst>
                                      </p:cBhvr>
                                      <p:tavLst>
                                        <p:tav tm="0">
                                          <p:val>
                                            <p:strVal val="#ppt_x"/>
                                          </p:val>
                                        </p:tav>
                                        <p:tav tm="100000">
                                          <p:val>
                                            <p:strVal val="#ppt_x"/>
                                          </p:val>
                                        </p:tav>
                                      </p:tavLst>
                                    </p:anim>
                                    <p:anim calcmode="lin" valueType="num">
                                      <p:cBhvr>
                                        <p:cTn id="30" dur="5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sp>
        <p:nvSpPr>
          <p:cNvPr id="37" name="Freeform 37"/>
          <p:cNvSpPr/>
          <p:nvPr/>
        </p:nvSpPr>
        <p:spPr>
          <a:xfrm rot="20551586">
            <a:off x="621711" y="1124064"/>
            <a:ext cx="2223276" cy="2857013"/>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mc:AlternateContent xmlns:mc="http://schemas.openxmlformats.org/markup-compatibility/2006" xmlns:a14="http://schemas.microsoft.com/office/drawing/2010/main">
        <mc:Choice Requires="a14">
          <p:sp>
            <p:nvSpPr>
              <p:cNvPr id="39" name="Rectangle 38"/>
              <p:cNvSpPr/>
              <p:nvPr/>
            </p:nvSpPr>
            <p:spPr>
              <a:xfrm>
                <a:off x="4510649" y="1357875"/>
                <a:ext cx="11477643" cy="1893403"/>
              </a:xfrm>
              <a:prstGeom prst="rect">
                <a:avLst/>
              </a:prstGeom>
            </p:spPr>
            <p:txBody>
              <a:bodyPr wrap="square">
                <a:spAutoFit/>
              </a:bodyPr>
              <a:lstStyle/>
              <a:p>
                <a:pPr lvl="0" algn="just">
                  <a:lnSpc>
                    <a:spcPct val="150000"/>
                  </a:lnSpc>
                  <a:spcBef>
                    <a:spcPts val="300"/>
                  </a:spcBef>
                  <a:spcAft>
                    <a:spcPts val="300"/>
                  </a:spcAft>
                </a:pPr>
                <a:r>
                  <a:rPr lang="fr-FR" sz="4000" kern="0">
                    <a:solidFill>
                      <a:schemeClr val="bg1"/>
                    </a:solidFill>
                    <a:latin typeface="Arial" panose="020B0604020202020204" pitchFamily="34" charset="0"/>
                    <a:ea typeface="Calibri" panose="020F0502020204030204" pitchFamily="34" charset="0"/>
                  </a:rPr>
                  <a:t>Cho tứ giác </a:t>
                </a:r>
                <a14:m>
                  <m:oMath xmlns:m="http://schemas.openxmlformats.org/officeDocument/2006/math">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𝐴𝐵𝐶𝐷</m:t>
                    </m:r>
                  </m:oMath>
                </a14:m>
                <a:r>
                  <a:rPr lang="fr-FR" sz="4000" kern="0">
                    <a:solidFill>
                      <a:schemeClr val="bg1"/>
                    </a:solidFill>
                    <a:latin typeface="Arial" panose="020B0604020202020204" pitchFamily="34" charset="0"/>
                    <a:ea typeface="Calibri" panose="020F0502020204030204" pitchFamily="34" charset="0"/>
                  </a:rPr>
                  <a:t> nội tiếp đường tròn </a:t>
                </a:r>
                <a14:m>
                  <m:oMath xmlns:m="http://schemas.openxmlformats.org/officeDocument/2006/math">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𝑂</m:t>
                    </m:r>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fr-FR" sz="4000" kern="0">
                    <a:solidFill>
                      <a:schemeClr val="bg1"/>
                    </a:solidFill>
                    <a:latin typeface="Arial" panose="020B0604020202020204" pitchFamily="34" charset="0"/>
                    <a:ea typeface="Calibri" panose="020F0502020204030204" pitchFamily="34" charset="0"/>
                  </a:rPr>
                  <a:t>. Biết </a:t>
                </a:r>
                <a14:m>
                  <m:oMath xmlns:m="http://schemas.openxmlformats.org/officeDocument/2006/math">
                    <m:acc>
                      <m:accPr>
                        <m:chr m:val="̂"/>
                        <m:ctrlPr>
                          <a:rPr lang="en-US" sz="4000" i="1">
                            <a:solidFill>
                              <a:schemeClr val="bg1"/>
                            </a:solidFill>
                            <a:latin typeface="Cambria Math" panose="02040503050406030204" pitchFamily="18" charset="0"/>
                            <a:cs typeface="Arial" panose="020B0604020202020204" pitchFamily="34" charset="0"/>
                          </a:rPr>
                        </m:ctrlPr>
                      </m:accPr>
                      <m:e>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𝐴𝑂𝐷</m:t>
                        </m:r>
                      </m:e>
                    </m:acc>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=85°;</m:t>
                    </m:r>
                    <m:acc>
                      <m:accPr>
                        <m:chr m:val="̂"/>
                        <m:ctrlPr>
                          <a:rPr lang="en-US" sz="4000" i="1">
                            <a:solidFill>
                              <a:schemeClr val="bg1"/>
                            </a:solidFill>
                            <a:latin typeface="Cambria Math" panose="02040503050406030204" pitchFamily="18" charset="0"/>
                            <a:cs typeface="Arial" panose="020B0604020202020204" pitchFamily="34" charset="0"/>
                          </a:rPr>
                        </m:ctrlPr>
                      </m:accPr>
                      <m:e>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𝑂𝐷𝐶</m:t>
                        </m:r>
                      </m:e>
                    </m:acc>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=27,5°</m:t>
                    </m:r>
                  </m:oMath>
                </a14:m>
                <a:r>
                  <a:rPr lang="fr-FR" sz="4000" kern="0">
                    <a:solidFill>
                      <a:schemeClr val="bg1"/>
                    </a:solidFill>
                    <a:latin typeface="Arial" panose="020B0604020202020204" pitchFamily="34" charset="0"/>
                    <a:ea typeface="Calibri" panose="020F0502020204030204" pitchFamily="34" charset="0"/>
                  </a:rPr>
                  <a:t>. Số đo góc </a:t>
                </a:r>
                <a14:m>
                  <m:oMath xmlns:m="http://schemas.openxmlformats.org/officeDocument/2006/math">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𝐴𝐵𝐶</m:t>
                    </m:r>
                  </m:oMath>
                </a14:m>
                <a:r>
                  <a:rPr lang="fr-FR" sz="4000" kern="0">
                    <a:solidFill>
                      <a:schemeClr val="bg1"/>
                    </a:solidFill>
                    <a:latin typeface="Arial" panose="020B0604020202020204" pitchFamily="34" charset="0"/>
                    <a:ea typeface="Calibri" panose="020F0502020204030204" pitchFamily="34" charset="0"/>
                  </a:rPr>
                  <a:t> là:</a:t>
                </a:r>
                <a:endParaRPr kumimoji="0" lang="en-US" sz="4000" b="0" i="0" u="none" strike="noStrike" kern="1200" cap="none" spc="0" normalizeH="0" baseline="0" noProof="0" dirty="0">
                  <a:ln>
                    <a:noFill/>
                  </a:ln>
                  <a:solidFill>
                    <a:schemeClr val="bg1"/>
                  </a:solidFill>
                  <a:effectLst/>
                  <a:uLnTx/>
                  <a:uFillTx/>
                  <a:ea typeface="Arial" panose="020B0604020202020204" pitchFamily="34" charset="0"/>
                  <a:cs typeface="Times New Roman" panose="02020603050405020304" pitchFamily="18"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4510649" y="1357875"/>
                <a:ext cx="11477643" cy="1893403"/>
              </a:xfrm>
              <a:prstGeom prst="rect">
                <a:avLst/>
              </a:prstGeom>
              <a:blipFill>
                <a:blip r:embed="rId4"/>
                <a:stretch>
                  <a:fillRect l="-1912" r="-1859" b="-10645"/>
                </a:stretch>
              </a:blipFill>
            </p:spPr>
            <p:txBody>
              <a:bodyPr/>
              <a:lstStyle/>
              <a:p>
                <a:r>
                  <a:rPr lang="en-US">
                    <a:noFill/>
                  </a:rPr>
                  <a:t> </a:t>
                </a:r>
              </a:p>
            </p:txBody>
          </p:sp>
        </mc:Fallback>
      </mc:AlternateContent>
      <p:grpSp>
        <p:nvGrpSpPr>
          <p:cNvPr id="44" name="Group 43"/>
          <p:cNvGrpSpPr/>
          <p:nvPr/>
        </p:nvGrpSpPr>
        <p:grpSpPr>
          <a:xfrm>
            <a:off x="1143000" y="4966558"/>
            <a:ext cx="7163528" cy="1587253"/>
            <a:chOff x="507541" y="3413410"/>
            <a:chExt cx="6149546" cy="3230759"/>
          </a:xfrm>
        </p:grpSpPr>
        <p:grpSp>
          <p:nvGrpSpPr>
            <p:cNvPr id="8" name="Group 8"/>
            <p:cNvGrpSpPr/>
            <p:nvPr/>
          </p:nvGrpSpPr>
          <p:grpSpPr>
            <a:xfrm>
              <a:off x="1028700" y="3413410"/>
              <a:ext cx="5628387" cy="3230759"/>
              <a:chOff x="0" y="-38100"/>
              <a:chExt cx="1482374" cy="850900"/>
            </a:xfrm>
          </p:grpSpPr>
          <p:sp>
            <p:nvSpPr>
              <p:cNvPr id="9" name="Freeform 9"/>
              <p:cNvSpPr/>
              <p:nvPr/>
            </p:nvSpPr>
            <p:spPr>
              <a:xfrm>
                <a:off x="0" y="0"/>
                <a:ext cx="1482374"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 name="Group 14"/>
            <p:cNvGrpSpPr/>
            <p:nvPr/>
          </p:nvGrpSpPr>
          <p:grpSpPr>
            <a:xfrm>
              <a:off x="507541" y="4098292"/>
              <a:ext cx="1042316" cy="1839687"/>
              <a:chOff x="76200" y="-106875"/>
              <a:chExt cx="660400" cy="1165605"/>
            </a:xfrm>
          </p:grpSpPr>
          <p:sp>
            <p:nvSpPr>
              <p:cNvPr id="15" name="Freeform 15"/>
              <p:cNvSpPr/>
              <p:nvPr/>
            </p:nvSpPr>
            <p:spPr>
              <a:xfrm>
                <a:off x="159487" y="-106875"/>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2" name="TextBox 32"/>
            <p:cNvSpPr txBox="1"/>
            <p:nvPr/>
          </p:nvSpPr>
          <p:spPr>
            <a:xfrm>
              <a:off x="658687" y="4076770"/>
              <a:ext cx="740026" cy="1471009"/>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40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0" name="Rectangle 39"/>
                <p:cNvSpPr/>
                <p:nvPr/>
              </p:nvSpPr>
              <p:spPr>
                <a:xfrm>
                  <a:off x="1283885" y="3951318"/>
                  <a:ext cx="4575978" cy="1816736"/>
                </a:xfrm>
                <a:prstGeom prst="rect">
                  <a:avLst/>
                </a:prstGeom>
              </p:spPr>
              <p:txBody>
                <a:bodyPr wrap="square">
                  <a:spAutoFit/>
                </a:bodyPr>
                <a:lstStyle/>
                <a:p>
                  <a:pPr lvl="0">
                    <a:lnSpc>
                      <a:spcPct val="130000"/>
                    </a:lnSpc>
                    <a:defRPr/>
                  </a:pPr>
                  <a14:m>
                    <m:oMathPara xmlns:m="http://schemas.openxmlformats.org/officeDocument/2006/math">
                      <m:oMathParaPr>
                        <m:jc m:val="centerGroup"/>
                      </m:oMathParaPr>
                      <m:oMath xmlns:m="http://schemas.openxmlformats.org/officeDocument/2006/math">
                        <m:r>
                          <a:rPr lang="vi-VN" sz="4000" i="1" kern="0">
                            <a:latin typeface="Cambria Math" panose="02040503050406030204" pitchFamily="18" charset="0"/>
                            <a:ea typeface="Calibri" panose="020F0502020204030204" pitchFamily="34" charset="0"/>
                            <a:cs typeface="Arial" panose="020B0604020202020204" pitchFamily="34" charset="0"/>
                          </a:rPr>
                          <m:t>1</m:t>
                        </m:r>
                        <m:r>
                          <a:rPr lang="fr-FR" sz="4000" i="1" kern="0">
                            <a:latin typeface="Cambria Math" panose="02040503050406030204" pitchFamily="18" charset="0"/>
                            <a:ea typeface="Calibri" panose="020F0502020204030204" pitchFamily="34" charset="0"/>
                            <a:cs typeface="Arial" panose="020B0604020202020204" pitchFamily="34" charset="0"/>
                          </a:rPr>
                          <m:t>05°</m:t>
                        </m:r>
                      </m:oMath>
                    </m:oMathPara>
                  </a14:m>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1283885" y="3951318"/>
                  <a:ext cx="4575978" cy="1816736"/>
                </a:xfrm>
                <a:prstGeom prst="rect">
                  <a:avLst/>
                </a:prstGeom>
                <a:blipFill>
                  <a:blip r:embed="rId5"/>
                  <a:stretch>
                    <a:fillRect/>
                  </a:stretch>
                </a:blipFill>
              </p:spPr>
              <p:txBody>
                <a:bodyPr/>
                <a:lstStyle/>
                <a:p>
                  <a:r>
                    <a:rPr lang="en-US">
                      <a:noFill/>
                    </a:rPr>
                    <a:t> </a:t>
                  </a:r>
                </a:p>
              </p:txBody>
            </p:sp>
          </mc:Fallback>
        </mc:AlternateContent>
      </p:grpSp>
      <p:sp>
        <p:nvSpPr>
          <p:cNvPr id="49" name="TextBox 38"/>
          <p:cNvSpPr txBox="1"/>
          <p:nvPr/>
        </p:nvSpPr>
        <p:spPr>
          <a:xfrm rot="20550000">
            <a:off x="-1025627" y="869358"/>
            <a:ext cx="5517952" cy="1800236"/>
          </a:xfrm>
          <a:prstGeom prst="rect">
            <a:avLst/>
          </a:prstGeom>
        </p:spPr>
        <p:txBody>
          <a:bodyPr wrap="square" lIns="0" tIns="0" rIns="0" bIns="0" rtlCol="0" anchor="t">
            <a:spAutoFit/>
          </a:bodyPr>
          <a:lstStyle/>
          <a:p>
            <a:pPr marL="0" marR="0" lvl="0" indent="0" algn="ctr" defTabSz="914400" rtl="0" eaLnBrk="1" fontAlgn="auto" latinLnBrk="0" hangingPunct="1">
              <a:lnSpc>
                <a:spcPts val="17211"/>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DEF"/>
                </a:solidFill>
                <a:effectLst/>
                <a:uLnTx/>
                <a:uFillTx/>
                <a:latin typeface="Arial" panose="020B0604020202020204" pitchFamily="34" charset="0"/>
                <a:ea typeface="+mn-ea"/>
                <a:cs typeface="Arial" panose="020B0604020202020204" pitchFamily="34" charset="0"/>
              </a:rPr>
              <a:t>Câu</a:t>
            </a:r>
            <a:r>
              <a:rPr kumimoji="0" lang="en-US"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 3</a:t>
            </a:r>
          </a:p>
        </p:txBody>
      </p:sp>
      <p:grpSp>
        <p:nvGrpSpPr>
          <p:cNvPr id="50" name="Group 49"/>
          <p:cNvGrpSpPr/>
          <p:nvPr/>
        </p:nvGrpSpPr>
        <p:grpSpPr>
          <a:xfrm>
            <a:off x="1148317" y="7406220"/>
            <a:ext cx="7163528" cy="1587253"/>
            <a:chOff x="507541" y="3413410"/>
            <a:chExt cx="6149546" cy="3230759"/>
          </a:xfrm>
        </p:grpSpPr>
        <p:grpSp>
          <p:nvGrpSpPr>
            <p:cNvPr id="51" name="Group 8"/>
            <p:cNvGrpSpPr/>
            <p:nvPr/>
          </p:nvGrpSpPr>
          <p:grpSpPr>
            <a:xfrm>
              <a:off x="1028700" y="3413410"/>
              <a:ext cx="5628387" cy="3230759"/>
              <a:chOff x="0" y="-38100"/>
              <a:chExt cx="1482374" cy="850900"/>
            </a:xfrm>
          </p:grpSpPr>
          <p:sp>
            <p:nvSpPr>
              <p:cNvPr id="57" name="Freeform 9"/>
              <p:cNvSpPr/>
              <p:nvPr/>
            </p:nvSpPr>
            <p:spPr>
              <a:xfrm>
                <a:off x="0" y="0"/>
                <a:ext cx="1482374"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58"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2" name="Group 14"/>
            <p:cNvGrpSpPr/>
            <p:nvPr/>
          </p:nvGrpSpPr>
          <p:grpSpPr>
            <a:xfrm>
              <a:off x="507541" y="4098292"/>
              <a:ext cx="1042316" cy="1839687"/>
              <a:chOff x="76200" y="-106875"/>
              <a:chExt cx="660400" cy="1165605"/>
            </a:xfrm>
          </p:grpSpPr>
          <p:sp>
            <p:nvSpPr>
              <p:cNvPr id="55" name="Freeform 15"/>
              <p:cNvSpPr/>
              <p:nvPr/>
            </p:nvSpPr>
            <p:spPr>
              <a:xfrm>
                <a:off x="159487" y="-106875"/>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5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53" name="TextBox 32"/>
            <p:cNvSpPr txBox="1"/>
            <p:nvPr/>
          </p:nvSpPr>
          <p:spPr>
            <a:xfrm>
              <a:off x="658687" y="4076770"/>
              <a:ext cx="740026" cy="1471009"/>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40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4" name="Rectangle 53"/>
                <p:cNvSpPr/>
                <p:nvPr/>
              </p:nvSpPr>
              <p:spPr>
                <a:xfrm>
                  <a:off x="1400247" y="4261364"/>
                  <a:ext cx="4575978" cy="1816736"/>
                </a:xfrm>
                <a:prstGeom prst="rect">
                  <a:avLst/>
                </a:prstGeom>
              </p:spPr>
              <p:txBody>
                <a:bodyPr wrap="square">
                  <a:spAutoFit/>
                </a:bodyPr>
                <a:lstStyle/>
                <a:p>
                  <a:pPr lvl="0">
                    <a:lnSpc>
                      <a:spcPct val="130000"/>
                    </a:lnSpc>
                    <a:defRPr/>
                  </a:pPr>
                  <a14:m>
                    <m:oMathPara xmlns:m="http://schemas.openxmlformats.org/officeDocument/2006/math">
                      <m:oMathParaPr>
                        <m:jc m:val="centerGroup"/>
                      </m:oMathParaPr>
                      <m:oMath xmlns:m="http://schemas.openxmlformats.org/officeDocument/2006/math">
                        <m:r>
                          <a:rPr lang="vi-VN" sz="4000" i="1" kern="0">
                            <a:latin typeface="Cambria Math" panose="02040503050406030204" pitchFamily="18" charset="0"/>
                            <a:ea typeface="Calibri" panose="020F0502020204030204" pitchFamily="34" charset="0"/>
                            <a:cs typeface="Arial" panose="020B0604020202020204" pitchFamily="34" charset="0"/>
                          </a:rPr>
                          <m:t>8</m:t>
                        </m:r>
                        <m:r>
                          <a:rPr lang="fr-FR" sz="4000" i="1" kern="0">
                            <a:latin typeface="Cambria Math" panose="02040503050406030204" pitchFamily="18" charset="0"/>
                            <a:ea typeface="Calibri" panose="020F0502020204030204" pitchFamily="34" charset="0"/>
                            <a:cs typeface="Arial" panose="020B0604020202020204" pitchFamily="34" charset="0"/>
                          </a:rPr>
                          <m:t>5°</m:t>
                        </m:r>
                      </m:oMath>
                    </m:oMathPara>
                  </a14:m>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1400247" y="4261364"/>
                  <a:ext cx="4575978" cy="1816736"/>
                </a:xfrm>
                <a:prstGeom prst="rect">
                  <a:avLst/>
                </a:prstGeom>
                <a:blipFill>
                  <a:blip r:embed="rId6"/>
                  <a:stretch>
                    <a:fillRect/>
                  </a:stretch>
                </a:blipFill>
              </p:spPr>
              <p:txBody>
                <a:bodyPr/>
                <a:lstStyle/>
                <a:p>
                  <a:r>
                    <a:rPr lang="en-US">
                      <a:noFill/>
                    </a:rPr>
                    <a:t> </a:t>
                  </a:r>
                </a:p>
              </p:txBody>
            </p:sp>
          </mc:Fallback>
        </mc:AlternateContent>
      </p:grpSp>
      <p:grpSp>
        <p:nvGrpSpPr>
          <p:cNvPr id="59" name="Group 58"/>
          <p:cNvGrpSpPr/>
          <p:nvPr/>
        </p:nvGrpSpPr>
        <p:grpSpPr>
          <a:xfrm>
            <a:off x="9448800" y="4945675"/>
            <a:ext cx="8001727" cy="1587253"/>
            <a:chOff x="507541" y="3413410"/>
            <a:chExt cx="6869099" cy="3230759"/>
          </a:xfrm>
        </p:grpSpPr>
        <p:grpSp>
          <p:nvGrpSpPr>
            <p:cNvPr id="60" name="Group 8"/>
            <p:cNvGrpSpPr/>
            <p:nvPr/>
          </p:nvGrpSpPr>
          <p:grpSpPr>
            <a:xfrm>
              <a:off x="1028700" y="3413410"/>
              <a:ext cx="6347940" cy="3230759"/>
              <a:chOff x="0" y="-38100"/>
              <a:chExt cx="1671886" cy="850900"/>
            </a:xfrm>
          </p:grpSpPr>
          <p:sp>
            <p:nvSpPr>
              <p:cNvPr id="66" name="Freeform 9"/>
              <p:cNvSpPr/>
              <p:nvPr/>
            </p:nvSpPr>
            <p:spPr>
              <a:xfrm>
                <a:off x="0" y="0"/>
                <a:ext cx="1671886"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67"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1" name="Group 14"/>
            <p:cNvGrpSpPr/>
            <p:nvPr/>
          </p:nvGrpSpPr>
          <p:grpSpPr>
            <a:xfrm>
              <a:off x="507541" y="4098292"/>
              <a:ext cx="1042316" cy="1839687"/>
              <a:chOff x="76200" y="-106875"/>
              <a:chExt cx="660400" cy="1165605"/>
            </a:xfrm>
          </p:grpSpPr>
          <p:sp>
            <p:nvSpPr>
              <p:cNvPr id="64" name="Freeform 15"/>
              <p:cNvSpPr/>
              <p:nvPr/>
            </p:nvSpPr>
            <p:spPr>
              <a:xfrm>
                <a:off x="159487" y="-106875"/>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65"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62" name="TextBox 32"/>
            <p:cNvSpPr txBox="1"/>
            <p:nvPr/>
          </p:nvSpPr>
          <p:spPr>
            <a:xfrm>
              <a:off x="658687" y="4076770"/>
              <a:ext cx="740026" cy="1471009"/>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40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3" name="Rectangle 62"/>
                <p:cNvSpPr/>
                <p:nvPr/>
              </p:nvSpPr>
              <p:spPr>
                <a:xfrm>
                  <a:off x="1264627" y="3924279"/>
                  <a:ext cx="5849732" cy="1816736"/>
                </a:xfrm>
                <a:prstGeom prst="rect">
                  <a:avLst/>
                </a:prstGeom>
              </p:spPr>
              <p:txBody>
                <a:bodyPr wrap="square">
                  <a:spAutoFit/>
                </a:bodyPr>
                <a:lstStyle/>
                <a:p>
                  <a:pPr lvl="0">
                    <a:lnSpc>
                      <a:spcPct val="130000"/>
                    </a:lnSpc>
                    <a:defRPr/>
                  </a:pPr>
                  <a14:m>
                    <m:oMathPara xmlns:m="http://schemas.openxmlformats.org/officeDocument/2006/math">
                      <m:oMathParaPr>
                        <m:jc m:val="centerGroup"/>
                      </m:oMathParaPr>
                      <m:oMath xmlns:m="http://schemas.openxmlformats.org/officeDocument/2006/math">
                        <m:r>
                          <a:rPr lang="vi-VN" sz="4000" i="1" kern="0">
                            <a:latin typeface="Cambria Math" panose="02040503050406030204" pitchFamily="18" charset="0"/>
                            <a:ea typeface="Calibri" panose="020F0502020204030204" pitchFamily="34" charset="0"/>
                            <a:cs typeface="Arial" panose="020B0604020202020204" pitchFamily="34" charset="0"/>
                          </a:rPr>
                          <m:t>3</m:t>
                        </m:r>
                        <m:r>
                          <a:rPr lang="fr-FR" sz="4000" i="1" kern="0">
                            <a:latin typeface="Cambria Math" panose="02040503050406030204" pitchFamily="18" charset="0"/>
                            <a:ea typeface="Calibri" panose="020F0502020204030204" pitchFamily="34" charset="0"/>
                            <a:cs typeface="Arial" panose="020B0604020202020204" pitchFamily="34" charset="0"/>
                          </a:rPr>
                          <m:t>7,5°</m:t>
                        </m:r>
                      </m:oMath>
                    </m:oMathPara>
                  </a14:m>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63" name="Rectangle 62"/>
                <p:cNvSpPr>
                  <a:spLocks noRot="1" noChangeAspect="1" noMove="1" noResize="1" noEditPoints="1" noAdjustHandles="1" noChangeArrowheads="1" noChangeShapeType="1" noTextEdit="1"/>
                </p:cNvSpPr>
                <p:nvPr/>
              </p:nvSpPr>
              <p:spPr>
                <a:xfrm>
                  <a:off x="1264627" y="3924279"/>
                  <a:ext cx="5849732" cy="1816736"/>
                </a:xfrm>
                <a:prstGeom prst="rect">
                  <a:avLst/>
                </a:prstGeom>
                <a:blipFill>
                  <a:blip r:embed="rId7"/>
                  <a:stretch>
                    <a:fillRect/>
                  </a:stretch>
                </a:blipFill>
              </p:spPr>
              <p:txBody>
                <a:bodyPr/>
                <a:lstStyle/>
                <a:p>
                  <a:r>
                    <a:rPr lang="en-US">
                      <a:noFill/>
                    </a:rPr>
                    <a:t> </a:t>
                  </a:r>
                </a:p>
              </p:txBody>
            </p:sp>
          </mc:Fallback>
        </mc:AlternateContent>
      </p:grpSp>
      <p:grpSp>
        <p:nvGrpSpPr>
          <p:cNvPr id="68" name="Group 67"/>
          <p:cNvGrpSpPr/>
          <p:nvPr/>
        </p:nvGrpSpPr>
        <p:grpSpPr>
          <a:xfrm>
            <a:off x="9448801" y="7374620"/>
            <a:ext cx="8001726" cy="1587253"/>
            <a:chOff x="507541" y="3413410"/>
            <a:chExt cx="6869099" cy="3230759"/>
          </a:xfrm>
        </p:grpSpPr>
        <p:grpSp>
          <p:nvGrpSpPr>
            <p:cNvPr id="69" name="Group 8"/>
            <p:cNvGrpSpPr/>
            <p:nvPr/>
          </p:nvGrpSpPr>
          <p:grpSpPr>
            <a:xfrm>
              <a:off x="1028700" y="3413410"/>
              <a:ext cx="6347940" cy="3230759"/>
              <a:chOff x="0" y="-38100"/>
              <a:chExt cx="1671886" cy="850900"/>
            </a:xfrm>
          </p:grpSpPr>
          <p:sp>
            <p:nvSpPr>
              <p:cNvPr id="75" name="Freeform 9"/>
              <p:cNvSpPr/>
              <p:nvPr/>
            </p:nvSpPr>
            <p:spPr>
              <a:xfrm>
                <a:off x="0" y="0"/>
                <a:ext cx="1671886"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76"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0" name="Group 14"/>
            <p:cNvGrpSpPr/>
            <p:nvPr/>
          </p:nvGrpSpPr>
          <p:grpSpPr>
            <a:xfrm>
              <a:off x="507541" y="4098292"/>
              <a:ext cx="1042316" cy="1839687"/>
              <a:chOff x="76200" y="-106875"/>
              <a:chExt cx="660400" cy="1165605"/>
            </a:xfrm>
          </p:grpSpPr>
          <p:sp>
            <p:nvSpPr>
              <p:cNvPr id="73" name="Freeform 15"/>
              <p:cNvSpPr/>
              <p:nvPr/>
            </p:nvSpPr>
            <p:spPr>
              <a:xfrm>
                <a:off x="159487" y="-106875"/>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74"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71" name="TextBox 32"/>
            <p:cNvSpPr txBox="1"/>
            <p:nvPr/>
          </p:nvSpPr>
          <p:spPr>
            <a:xfrm>
              <a:off x="658687" y="4076770"/>
              <a:ext cx="740026" cy="1471009"/>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40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72" name="Rectangle 71"/>
                <p:cNvSpPr/>
                <p:nvPr/>
              </p:nvSpPr>
              <p:spPr>
                <a:xfrm>
                  <a:off x="1357923" y="4162613"/>
                  <a:ext cx="5772358" cy="1816736"/>
                </a:xfrm>
                <a:prstGeom prst="rect">
                  <a:avLst/>
                </a:prstGeom>
              </p:spPr>
              <p:txBody>
                <a:bodyPr wrap="square">
                  <a:spAutoFit/>
                </a:bodyPr>
                <a:lstStyle/>
                <a:p>
                  <a:pPr lvl="0">
                    <a:lnSpc>
                      <a:spcPct val="130000"/>
                    </a:lnSpc>
                    <a:defRPr/>
                  </a:pPr>
                  <a14:m>
                    <m:oMathPara xmlns:m="http://schemas.openxmlformats.org/officeDocument/2006/math">
                      <m:oMathParaPr>
                        <m:jc m:val="centerGroup"/>
                      </m:oMathParaPr>
                      <m:oMath xmlns:m="http://schemas.openxmlformats.org/officeDocument/2006/math">
                        <m:r>
                          <a:rPr lang="vi-VN" sz="4000" i="1" kern="0">
                            <a:latin typeface="Cambria Math" panose="02040503050406030204" pitchFamily="18" charset="0"/>
                            <a:ea typeface="Calibri" panose="020F0502020204030204" pitchFamily="34" charset="0"/>
                            <a:cs typeface="Arial" panose="020B0604020202020204" pitchFamily="34" charset="0"/>
                          </a:rPr>
                          <m:t>1</m:t>
                        </m:r>
                        <m:r>
                          <a:rPr lang="fr-FR" sz="4000" i="1" kern="0">
                            <a:latin typeface="Cambria Math" panose="02040503050406030204" pitchFamily="18" charset="0"/>
                            <a:ea typeface="Calibri" panose="020F0502020204030204" pitchFamily="34" charset="0"/>
                            <a:cs typeface="Arial" panose="020B0604020202020204" pitchFamily="34" charset="0"/>
                          </a:rPr>
                          <m:t>37,5°</m:t>
                        </m:r>
                      </m:oMath>
                    </m:oMathPara>
                  </a14:m>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72" name="Rectangle 71"/>
                <p:cNvSpPr>
                  <a:spLocks noRot="1" noChangeAspect="1" noMove="1" noResize="1" noEditPoints="1" noAdjustHandles="1" noChangeArrowheads="1" noChangeShapeType="1" noTextEdit="1"/>
                </p:cNvSpPr>
                <p:nvPr/>
              </p:nvSpPr>
              <p:spPr>
                <a:xfrm>
                  <a:off x="1357923" y="4162613"/>
                  <a:ext cx="5772358" cy="1816736"/>
                </a:xfrm>
                <a:prstGeom prst="rect">
                  <a:avLst/>
                </a:prstGeom>
                <a:blipFill>
                  <a:blip r:embed="rId8"/>
                  <a:stretch>
                    <a:fillRect/>
                  </a:stretch>
                </a:blipFill>
              </p:spPr>
              <p:txBody>
                <a:bodyPr/>
                <a:lstStyle/>
                <a:p>
                  <a:r>
                    <a:rPr lang="en-US">
                      <a:noFill/>
                    </a:rPr>
                    <a:t> </a:t>
                  </a:r>
                </a:p>
              </p:txBody>
            </p:sp>
          </mc:Fallback>
        </mc:AlternateContent>
      </p:grpSp>
      <p:pic>
        <p:nvPicPr>
          <p:cNvPr id="77" name="Picture 7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37489" y="4945675"/>
            <a:ext cx="1325962" cy="1338071"/>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4145929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randombar(horizontal)">
                                      <p:cBhvr>
                                        <p:cTn id="10" dur="500"/>
                                        <p:tgtEl>
                                          <p:spTgt spid="49"/>
                                        </p:tgtEl>
                                      </p:cBhvr>
                                    </p:animEffect>
                                  </p:childTnLst>
                                </p:cTn>
                              </p:par>
                              <p:par>
                                <p:cTn id="11" presetID="14" presetClass="entr" presetSubtype="1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randombar(horizontal)">
                                      <p:cBhvr>
                                        <p:cTn id="13" dur="500"/>
                                        <p:tgtEl>
                                          <p:spTgt spid="37"/>
                                        </p:tgtEl>
                                      </p:cBhvr>
                                    </p:animEffect>
                                  </p:childTnLst>
                                </p:cTn>
                              </p:par>
                              <p:par>
                                <p:cTn id="14" presetID="42" presetClass="entr" presetSubtype="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anim calcmode="lin" valueType="num">
                                      <p:cBhvr>
                                        <p:cTn id="17" dur="500" fill="hold"/>
                                        <p:tgtEl>
                                          <p:spTgt spid="44"/>
                                        </p:tgtEl>
                                        <p:attrNameLst>
                                          <p:attrName>ppt_x</p:attrName>
                                        </p:attrNameLst>
                                      </p:cBhvr>
                                      <p:tavLst>
                                        <p:tav tm="0">
                                          <p:val>
                                            <p:strVal val="#ppt_x"/>
                                          </p:val>
                                        </p:tav>
                                        <p:tav tm="100000">
                                          <p:val>
                                            <p:strVal val="#ppt_x"/>
                                          </p:val>
                                        </p:tav>
                                      </p:tavLst>
                                    </p:anim>
                                    <p:anim calcmode="lin" valueType="num">
                                      <p:cBhvr>
                                        <p:cTn id="18" dur="500" fill="hold"/>
                                        <p:tgtEl>
                                          <p:spTgt spid="4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anim calcmode="lin" valueType="num">
                                      <p:cBhvr>
                                        <p:cTn id="22" dur="500" fill="hold"/>
                                        <p:tgtEl>
                                          <p:spTgt spid="50"/>
                                        </p:tgtEl>
                                        <p:attrNameLst>
                                          <p:attrName>ppt_x</p:attrName>
                                        </p:attrNameLst>
                                      </p:cBhvr>
                                      <p:tavLst>
                                        <p:tav tm="0">
                                          <p:val>
                                            <p:strVal val="#ppt_x"/>
                                          </p:val>
                                        </p:tav>
                                        <p:tav tm="100000">
                                          <p:val>
                                            <p:strVal val="#ppt_x"/>
                                          </p:val>
                                        </p:tav>
                                      </p:tavLst>
                                    </p:anim>
                                    <p:anim calcmode="lin" valueType="num">
                                      <p:cBhvr>
                                        <p:cTn id="23" dur="500" fill="hold"/>
                                        <p:tgtEl>
                                          <p:spTgt spid="5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500"/>
                                        <p:tgtEl>
                                          <p:spTgt spid="59"/>
                                        </p:tgtEl>
                                      </p:cBhvr>
                                    </p:animEffect>
                                    <p:anim calcmode="lin" valueType="num">
                                      <p:cBhvr>
                                        <p:cTn id="27" dur="500" fill="hold"/>
                                        <p:tgtEl>
                                          <p:spTgt spid="59"/>
                                        </p:tgtEl>
                                        <p:attrNameLst>
                                          <p:attrName>ppt_x</p:attrName>
                                        </p:attrNameLst>
                                      </p:cBhvr>
                                      <p:tavLst>
                                        <p:tav tm="0">
                                          <p:val>
                                            <p:strVal val="#ppt_x"/>
                                          </p:val>
                                        </p:tav>
                                        <p:tav tm="100000">
                                          <p:val>
                                            <p:strVal val="#ppt_x"/>
                                          </p:val>
                                        </p:tav>
                                      </p:tavLst>
                                    </p:anim>
                                    <p:anim calcmode="lin" valueType="num">
                                      <p:cBhvr>
                                        <p:cTn id="28" dur="500" fill="hold"/>
                                        <p:tgtEl>
                                          <p:spTgt spid="5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500"/>
                                        <p:tgtEl>
                                          <p:spTgt spid="68"/>
                                        </p:tgtEl>
                                      </p:cBhvr>
                                    </p:animEffect>
                                    <p:anim calcmode="lin" valueType="num">
                                      <p:cBhvr>
                                        <p:cTn id="32" dur="500" fill="hold"/>
                                        <p:tgtEl>
                                          <p:spTgt spid="68"/>
                                        </p:tgtEl>
                                        <p:attrNameLst>
                                          <p:attrName>ppt_x</p:attrName>
                                        </p:attrNameLst>
                                      </p:cBhvr>
                                      <p:tavLst>
                                        <p:tav tm="0">
                                          <p:val>
                                            <p:strVal val="#ppt_x"/>
                                          </p:val>
                                        </p:tav>
                                        <p:tav tm="100000">
                                          <p:val>
                                            <p:strVal val="#ppt_x"/>
                                          </p:val>
                                        </p:tav>
                                      </p:tavLst>
                                    </p:anim>
                                    <p:anim calcmode="lin" valueType="num">
                                      <p:cBhvr>
                                        <p:cTn id="33" dur="5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77"/>
                                        </p:tgtEl>
                                        <p:attrNameLst>
                                          <p:attrName>style.visibility</p:attrName>
                                        </p:attrNameLst>
                                      </p:cBhvr>
                                      <p:to>
                                        <p:strVal val="visible"/>
                                      </p:to>
                                    </p:set>
                                    <p:anim calcmode="lin" valueType="num">
                                      <p:cBhvr>
                                        <p:cTn id="38" dur="500" fill="hold"/>
                                        <p:tgtEl>
                                          <p:spTgt spid="77"/>
                                        </p:tgtEl>
                                        <p:attrNameLst>
                                          <p:attrName>ppt_w</p:attrName>
                                        </p:attrNameLst>
                                      </p:cBhvr>
                                      <p:tavLst>
                                        <p:tav tm="0">
                                          <p:val>
                                            <p:fltVal val="0"/>
                                          </p:val>
                                        </p:tav>
                                        <p:tav tm="100000">
                                          <p:val>
                                            <p:strVal val="#ppt_w"/>
                                          </p:val>
                                        </p:tav>
                                      </p:tavLst>
                                    </p:anim>
                                    <p:anim calcmode="lin" valueType="num">
                                      <p:cBhvr>
                                        <p:cTn id="39" dur="500" fill="hold"/>
                                        <p:tgtEl>
                                          <p:spTgt spid="77"/>
                                        </p:tgtEl>
                                        <p:attrNameLst>
                                          <p:attrName>ppt_h</p:attrName>
                                        </p:attrNameLst>
                                      </p:cBhvr>
                                      <p:tavLst>
                                        <p:tav tm="0">
                                          <p:val>
                                            <p:fltVal val="0"/>
                                          </p:val>
                                        </p:tav>
                                        <p:tav tm="100000">
                                          <p:val>
                                            <p:strVal val="#ppt_h"/>
                                          </p:val>
                                        </p:tav>
                                      </p:tavLst>
                                    </p:anim>
                                    <p:animEffect transition="in" filter="fade">
                                      <p:cBhvr>
                                        <p:cTn id="4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CF53"/>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7" name="Rectangle 26"/>
              <p:cNvSpPr/>
              <p:nvPr/>
            </p:nvSpPr>
            <p:spPr>
              <a:xfrm>
                <a:off x="3610973" y="1667068"/>
                <a:ext cx="13076827" cy="2363532"/>
              </a:xfrm>
              <a:prstGeom prst="rect">
                <a:avLst/>
              </a:prstGeom>
            </p:spPr>
            <p:txBody>
              <a:bodyPr wrap="square">
                <a:spAutoFit/>
              </a:bodyPr>
              <a:lstStyle/>
              <a:p>
                <a:pPr marR="30480" lvl="0" algn="just">
                  <a:lnSpc>
                    <a:spcPct val="200000"/>
                  </a:lnSpc>
                </a:pPr>
                <a:r>
                  <a:rPr lang="fr-FR" sz="4000" kern="0">
                    <a:latin typeface="Arial" panose="020B0604020202020204" pitchFamily="34" charset="0"/>
                    <a:ea typeface="Calibri" panose="020F0502020204030204" pitchFamily="34" charset="0"/>
                  </a:rPr>
                  <a:t>Cho tam giác </a:t>
                </a:r>
                <a14:m>
                  <m:oMath xmlns:m="http://schemas.openxmlformats.org/officeDocument/2006/math">
                    <m:r>
                      <a:rPr lang="fr-FR" sz="4000" i="1" kern="0">
                        <a:latin typeface="Cambria Math" panose="02040503050406030204" pitchFamily="18" charset="0"/>
                        <a:ea typeface="Calibri" panose="020F0502020204030204" pitchFamily="34" charset="0"/>
                        <a:cs typeface="Arial" panose="020B0604020202020204" pitchFamily="34" charset="0"/>
                      </a:rPr>
                      <m:t>𝐴𝐵𝐶</m:t>
                    </m:r>
                  </m:oMath>
                </a14:m>
                <a:r>
                  <a:rPr lang="fr-FR" sz="4000" kern="0">
                    <a:latin typeface="Arial" panose="020B0604020202020204" pitchFamily="34" charset="0"/>
                    <a:ea typeface="Calibri" panose="020F0502020204030204" pitchFamily="34" charset="0"/>
                  </a:rPr>
                  <a:t> vuông tại </a:t>
                </a:r>
                <a14:m>
                  <m:oMath xmlns:m="http://schemas.openxmlformats.org/officeDocument/2006/math">
                    <m:r>
                      <a:rPr lang="fr-FR" sz="4000" i="1" kern="0">
                        <a:latin typeface="Cambria Math" panose="02040503050406030204" pitchFamily="18" charset="0"/>
                        <a:ea typeface="Calibri" panose="020F0502020204030204" pitchFamily="34" charset="0"/>
                        <a:cs typeface="Arial" panose="020B0604020202020204" pitchFamily="34" charset="0"/>
                      </a:rPr>
                      <m:t>𝐴</m:t>
                    </m:r>
                  </m:oMath>
                </a14:m>
                <a:r>
                  <a:rPr lang="fr-FR" sz="4000" kern="0">
                    <a:latin typeface="Arial" panose="020B0604020202020204" pitchFamily="34" charset="0"/>
                    <a:ea typeface="Calibri" panose="020F0502020204030204" pitchFamily="34" charset="0"/>
                  </a:rPr>
                  <a:t>. Có </a:t>
                </a:r>
                <a14:m>
                  <m:oMath xmlns:m="http://schemas.openxmlformats.org/officeDocument/2006/math">
                    <m:r>
                      <a:rPr lang="fr-FR" sz="4000" i="1" kern="0">
                        <a:latin typeface="Cambria Math" panose="02040503050406030204" pitchFamily="18" charset="0"/>
                        <a:ea typeface="Calibri" panose="020F0502020204030204" pitchFamily="34" charset="0"/>
                        <a:cs typeface="Arial" panose="020B0604020202020204" pitchFamily="34" charset="0"/>
                      </a:rPr>
                      <m:t>𝐴𝐵</m:t>
                    </m:r>
                    <m:r>
                      <a:rPr lang="fr-FR" sz="4000" i="1" kern="0">
                        <a:latin typeface="Cambria Math" panose="02040503050406030204" pitchFamily="18" charset="0"/>
                        <a:ea typeface="Calibri" panose="020F0502020204030204" pitchFamily="34" charset="0"/>
                        <a:cs typeface="Arial" panose="020B0604020202020204" pitchFamily="34" charset="0"/>
                      </a:rPr>
                      <m:t>=6</m:t>
                    </m:r>
                    <m:r>
                      <a:rPr lang="fr-FR" sz="4000" i="1" kern="0">
                        <a:latin typeface="Cambria Math" panose="02040503050406030204" pitchFamily="18" charset="0"/>
                        <a:ea typeface="Calibri" panose="020F0502020204030204" pitchFamily="34" charset="0"/>
                        <a:cs typeface="Arial" panose="020B0604020202020204" pitchFamily="34" charset="0"/>
                      </a:rPr>
                      <m:t>𝑐𝑚</m:t>
                    </m:r>
                  </m:oMath>
                </a14:m>
                <a:r>
                  <a:rPr lang="fr-FR" sz="4000" kern="0">
                    <a:latin typeface="Arial" panose="020B0604020202020204" pitchFamily="34" charset="0"/>
                    <a:ea typeface="Calibri" panose="020F0502020204030204" pitchFamily="34" charset="0"/>
                  </a:rPr>
                  <a:t>, bán kính đường tròn ngoại tiếp là </a:t>
                </a:r>
                <a14:m>
                  <m:oMath xmlns:m="http://schemas.openxmlformats.org/officeDocument/2006/math">
                    <m:r>
                      <a:rPr lang="fr-FR" sz="4000" i="1" kern="0">
                        <a:latin typeface="Cambria Math" panose="02040503050406030204" pitchFamily="18" charset="0"/>
                        <a:ea typeface="Calibri" panose="020F0502020204030204" pitchFamily="34" charset="0"/>
                        <a:cs typeface="Arial" panose="020B0604020202020204" pitchFamily="34" charset="0"/>
                      </a:rPr>
                      <m:t>5 </m:t>
                    </m:r>
                    <m:r>
                      <a:rPr lang="fr-FR" sz="4000" i="1" kern="0">
                        <a:latin typeface="Cambria Math" panose="02040503050406030204" pitchFamily="18" charset="0"/>
                        <a:ea typeface="Calibri" panose="020F0502020204030204" pitchFamily="34" charset="0"/>
                        <a:cs typeface="Arial" panose="020B0604020202020204" pitchFamily="34" charset="0"/>
                      </a:rPr>
                      <m:t>𝑐𝑚</m:t>
                    </m:r>
                  </m:oMath>
                </a14:m>
                <a:r>
                  <a:rPr lang="fr-FR" sz="4000" kern="0">
                    <a:latin typeface="Arial" panose="020B0604020202020204" pitchFamily="34" charset="0"/>
                    <a:ea typeface="Calibri" panose="020F0502020204030204" pitchFamily="34" charset="0"/>
                  </a:rPr>
                  <a:t>. Độ dài cạnh </a:t>
                </a:r>
                <a14:m>
                  <m:oMath xmlns:m="http://schemas.openxmlformats.org/officeDocument/2006/math">
                    <m:r>
                      <a:rPr lang="fr-FR" sz="4000" i="1" kern="0">
                        <a:latin typeface="Cambria Math" panose="02040503050406030204" pitchFamily="18" charset="0"/>
                        <a:ea typeface="Calibri" panose="020F0502020204030204" pitchFamily="34" charset="0"/>
                        <a:cs typeface="Arial" panose="020B0604020202020204" pitchFamily="34" charset="0"/>
                      </a:rPr>
                      <m:t>𝐴𝐶</m:t>
                    </m:r>
                  </m:oMath>
                </a14:m>
                <a:r>
                  <a:rPr lang="fr-FR" sz="4000" kern="0">
                    <a:latin typeface="Arial" panose="020B0604020202020204" pitchFamily="34" charset="0"/>
                    <a:ea typeface="Calibri" panose="020F0502020204030204" pitchFamily="34" charset="0"/>
                  </a:rPr>
                  <a:t> là :</a:t>
                </a:r>
                <a:endParaRPr kumimoji="0" lang="en-US" sz="4000" b="0" i="0" u="none" strike="noStrike" kern="1200" cap="none" spc="0" normalizeH="0" baseline="0" noProof="0" dirty="0">
                  <a:ln>
                    <a:noFill/>
                  </a:ln>
                  <a:solidFill>
                    <a:prstClr val="black"/>
                  </a:solidFill>
                  <a:effectLst/>
                  <a:uLnTx/>
                  <a:uFillTx/>
                  <a:latin typeface="Arial (Body)"/>
                  <a:ea typeface="Times New Roman" panose="02020603050405020304" pitchFamily="18" charset="0"/>
                  <a:cs typeface="Arial" panose="020B0604020202020204" pitchFamily="34"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3610973" y="1667068"/>
                <a:ext cx="13076827" cy="2363532"/>
              </a:xfrm>
              <a:prstGeom prst="rect">
                <a:avLst/>
              </a:prstGeom>
              <a:blipFill>
                <a:blip r:embed="rId2"/>
                <a:stretch>
                  <a:fillRect l="-1631" r="-1398" b="-10052"/>
                </a:stretch>
              </a:blipFill>
            </p:spPr>
            <p:txBody>
              <a:bodyPr/>
              <a:lstStyle/>
              <a:p>
                <a:r>
                  <a:rPr lang="en-US">
                    <a:noFill/>
                  </a:rPr>
                  <a:t> </a:t>
                </a:r>
              </a:p>
            </p:txBody>
          </p:sp>
        </mc:Fallback>
      </mc:AlternateContent>
      <p:grpSp>
        <p:nvGrpSpPr>
          <p:cNvPr id="42" name="Group 41"/>
          <p:cNvGrpSpPr/>
          <p:nvPr/>
        </p:nvGrpSpPr>
        <p:grpSpPr>
          <a:xfrm>
            <a:off x="1890694" y="5584330"/>
            <a:ext cx="4692593" cy="2033354"/>
            <a:chOff x="558969" y="2865239"/>
            <a:chExt cx="7793278" cy="3230759"/>
          </a:xfrm>
        </p:grpSpPr>
        <p:grpSp>
          <p:nvGrpSpPr>
            <p:cNvPr id="8" name="Group 8"/>
            <p:cNvGrpSpPr/>
            <p:nvPr/>
          </p:nvGrpSpPr>
          <p:grpSpPr>
            <a:xfrm>
              <a:off x="1186877" y="2865239"/>
              <a:ext cx="7165370" cy="3230759"/>
              <a:chOff x="-8513" y="-38100"/>
              <a:chExt cx="1887176" cy="850900"/>
            </a:xfrm>
          </p:grpSpPr>
          <p:sp>
            <p:nvSpPr>
              <p:cNvPr id="9" name="Freeform 9"/>
              <p:cNvSpPr/>
              <p:nvPr/>
            </p:nvSpPr>
            <p:spPr>
              <a:xfrm>
                <a:off x="-8513" y="4911"/>
                <a:ext cx="1887176"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nvGrpSpPr>
            <p:cNvPr id="14" name="Group 14"/>
            <p:cNvGrpSpPr/>
            <p:nvPr/>
          </p:nvGrpSpPr>
          <p:grpSpPr>
            <a:xfrm>
              <a:off x="558969" y="3558513"/>
              <a:ext cx="1600327" cy="1439800"/>
              <a:chOff x="-11915" y="-101557"/>
              <a:chExt cx="1013949" cy="912241"/>
            </a:xfrm>
          </p:grpSpPr>
          <p:sp>
            <p:nvSpPr>
              <p:cNvPr id="15"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31" name="TextBox 31"/>
                <p:cNvSpPr txBox="1"/>
                <p:nvPr/>
              </p:nvSpPr>
              <p:spPr>
                <a:xfrm>
                  <a:off x="1811746" y="3505595"/>
                  <a:ext cx="6192864" cy="1467062"/>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vi-VN" sz="4000" i="1" kern="0" smtClean="0">
                            <a:solidFill>
                              <a:schemeClr val="bg1"/>
                            </a:solidFill>
                            <a:latin typeface="Cambria Math" panose="02040503050406030204" pitchFamily="18" charset="0"/>
                            <a:ea typeface="Calibri" panose="020F0502020204030204" pitchFamily="34" charset="0"/>
                            <a:cs typeface="Arial" panose="020B0604020202020204" pitchFamily="34" charset="0"/>
                          </a:rPr>
                          <m:t>5 </m:t>
                        </m:r>
                        <m:r>
                          <a:rPr lang="en-US"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𝑐𝑚</m:t>
                        </m:r>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mc:Choice>
          <mc:Fallback xmlns="">
            <p:sp>
              <p:nvSpPr>
                <p:cNvPr id="31" name="TextBox 31"/>
                <p:cNvSpPr txBox="1">
                  <a:spLocks noRot="1" noChangeAspect="1" noMove="1" noResize="1" noEditPoints="1" noAdjustHandles="1" noChangeArrowheads="1" noChangeShapeType="1" noTextEdit="1"/>
                </p:cNvSpPr>
                <p:nvPr/>
              </p:nvSpPr>
              <p:spPr>
                <a:xfrm>
                  <a:off x="1811746" y="3505595"/>
                  <a:ext cx="6192864" cy="1467062"/>
                </a:xfrm>
                <a:prstGeom prst="rect">
                  <a:avLst/>
                </a:prstGeom>
                <a:blipFill>
                  <a:blip r:embed="rId3"/>
                  <a:stretch>
                    <a:fillRect/>
                  </a:stretch>
                </a:blipFill>
              </p:spPr>
              <p:txBody>
                <a:bodyPr/>
                <a:lstStyle/>
                <a:p>
                  <a:r>
                    <a:rPr lang="en-US">
                      <a:noFill/>
                    </a:rPr>
                    <a:t> </a:t>
                  </a:r>
                </a:p>
              </p:txBody>
            </p:sp>
          </mc:Fallback>
        </mc:AlternateContent>
        <p:sp>
          <p:nvSpPr>
            <p:cNvPr id="32" name="TextBox 32"/>
            <p:cNvSpPr txBox="1"/>
            <p:nvPr/>
          </p:nvSpPr>
          <p:spPr>
            <a:xfrm>
              <a:off x="953382" y="3574362"/>
              <a:ext cx="740025" cy="1148282"/>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a:t>
              </a:r>
              <a:endPar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nvGrpSpPr>
          <p:cNvPr id="40" name="Group 36"/>
          <p:cNvGrpSpPr/>
          <p:nvPr/>
        </p:nvGrpSpPr>
        <p:grpSpPr>
          <a:xfrm>
            <a:off x="-62902" y="1586469"/>
            <a:ext cx="3386223" cy="2606598"/>
            <a:chOff x="753603" y="-238327"/>
            <a:chExt cx="4244565" cy="5458075"/>
          </a:xfrm>
        </p:grpSpPr>
        <p:sp>
          <p:nvSpPr>
            <p:cNvPr id="46" name="Freeform 37"/>
            <p:cNvSpPr/>
            <p:nvPr/>
          </p:nvSpPr>
          <p:spPr>
            <a:xfrm rot="20551586">
              <a:off x="1735913" y="391436"/>
              <a:ext cx="2402754" cy="4828312"/>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7" name="TextBox 38"/>
            <p:cNvSpPr txBox="1"/>
            <p:nvPr/>
          </p:nvSpPr>
          <p:spPr>
            <a:xfrm rot="20550000">
              <a:off x="753603" y="-238327"/>
              <a:ext cx="4244565" cy="3732944"/>
            </a:xfrm>
            <a:prstGeom prst="rect">
              <a:avLst/>
            </a:prstGeom>
          </p:spPr>
          <p:txBody>
            <a:bodyPr wrap="square" lIns="0" tIns="0" rIns="0" bIns="0" rtlCol="0" anchor="t">
              <a:spAutoFit/>
            </a:bodyPr>
            <a:lstStyle/>
            <a:p>
              <a:pPr marL="0" marR="0" lvl="0" indent="0" algn="ctr" defTabSz="914400" rtl="0" eaLnBrk="1" fontAlgn="auto" latinLnBrk="0" hangingPunct="1">
                <a:lnSpc>
                  <a:spcPts val="17211"/>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DEF"/>
                  </a:solidFill>
                  <a:effectLst/>
                  <a:uLnTx/>
                  <a:uFillTx/>
                  <a:latin typeface="Arial" panose="020B0604020202020204" pitchFamily="34" charset="0"/>
                  <a:ea typeface="+mn-ea"/>
                  <a:cs typeface="Arial" panose="020B0604020202020204" pitchFamily="34" charset="0"/>
                </a:rPr>
                <a:t>Câu</a:t>
              </a:r>
              <a:r>
                <a:rPr kumimoji="0" lang="en-US"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 4</a:t>
              </a:r>
            </a:p>
          </p:txBody>
        </p:sp>
      </p:grpSp>
      <p:grpSp>
        <p:nvGrpSpPr>
          <p:cNvPr id="57" name="Group 56"/>
          <p:cNvGrpSpPr/>
          <p:nvPr/>
        </p:nvGrpSpPr>
        <p:grpSpPr>
          <a:xfrm>
            <a:off x="1981200" y="7617684"/>
            <a:ext cx="4709045" cy="2033354"/>
            <a:chOff x="558969" y="2865239"/>
            <a:chExt cx="7820600" cy="3230759"/>
          </a:xfrm>
        </p:grpSpPr>
        <p:grpSp>
          <p:nvGrpSpPr>
            <p:cNvPr id="58" name="Group 8"/>
            <p:cNvGrpSpPr/>
            <p:nvPr/>
          </p:nvGrpSpPr>
          <p:grpSpPr>
            <a:xfrm>
              <a:off x="1186877" y="2865239"/>
              <a:ext cx="7192692" cy="3230759"/>
              <a:chOff x="-8513" y="-38100"/>
              <a:chExt cx="1894372" cy="850900"/>
            </a:xfrm>
          </p:grpSpPr>
          <p:sp>
            <p:nvSpPr>
              <p:cNvPr id="64" name="Freeform 9"/>
              <p:cNvSpPr/>
              <p:nvPr/>
            </p:nvSpPr>
            <p:spPr>
              <a:xfrm>
                <a:off x="-8513" y="4911"/>
                <a:ext cx="1894372"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65"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nvGrpSpPr>
            <p:cNvPr id="59" name="Group 14"/>
            <p:cNvGrpSpPr/>
            <p:nvPr/>
          </p:nvGrpSpPr>
          <p:grpSpPr>
            <a:xfrm>
              <a:off x="558969" y="3558513"/>
              <a:ext cx="1600327" cy="1439800"/>
              <a:chOff x="-11915" y="-101557"/>
              <a:chExt cx="1013949" cy="912241"/>
            </a:xfrm>
          </p:grpSpPr>
          <p:sp>
            <p:nvSpPr>
              <p:cNvPr id="62"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63"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60" name="TextBox 31"/>
                <p:cNvSpPr txBox="1"/>
                <p:nvPr/>
              </p:nvSpPr>
              <p:spPr>
                <a:xfrm>
                  <a:off x="2266624" y="3596628"/>
                  <a:ext cx="5428894" cy="1467062"/>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vi-VN" sz="4000" i="1" kern="0" smtClean="0">
                            <a:solidFill>
                              <a:schemeClr val="bg1"/>
                            </a:solidFill>
                            <a:latin typeface="Cambria Math" panose="02040503050406030204" pitchFamily="18" charset="0"/>
                            <a:ea typeface="Calibri" panose="020F0502020204030204" pitchFamily="34" charset="0"/>
                            <a:cs typeface="Arial" panose="020B0604020202020204" pitchFamily="34" charset="0"/>
                          </a:rPr>
                          <m:t>1</m:t>
                        </m:r>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0 </m:t>
                        </m:r>
                        <m:r>
                          <a:rPr lang="en-US"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𝑐𝑚</m:t>
                        </m:r>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mc:Choice>
          <mc:Fallback xmlns="">
            <p:sp>
              <p:nvSpPr>
                <p:cNvPr id="60" name="TextBox 31"/>
                <p:cNvSpPr txBox="1">
                  <a:spLocks noRot="1" noChangeAspect="1" noMove="1" noResize="1" noEditPoints="1" noAdjustHandles="1" noChangeArrowheads="1" noChangeShapeType="1" noTextEdit="1"/>
                </p:cNvSpPr>
                <p:nvPr/>
              </p:nvSpPr>
              <p:spPr>
                <a:xfrm>
                  <a:off x="2266624" y="3596628"/>
                  <a:ext cx="5428894" cy="1467062"/>
                </a:xfrm>
                <a:prstGeom prst="rect">
                  <a:avLst/>
                </a:prstGeom>
                <a:blipFill>
                  <a:blip r:embed="rId6"/>
                  <a:stretch>
                    <a:fillRect/>
                  </a:stretch>
                </a:blipFill>
              </p:spPr>
              <p:txBody>
                <a:bodyPr/>
                <a:lstStyle/>
                <a:p>
                  <a:r>
                    <a:rPr lang="en-US">
                      <a:noFill/>
                    </a:rPr>
                    <a:t> </a:t>
                  </a:r>
                </a:p>
              </p:txBody>
            </p:sp>
          </mc:Fallback>
        </mc:AlternateContent>
        <p:sp>
          <p:nvSpPr>
            <p:cNvPr id="61"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B</a:t>
              </a:r>
              <a:endPar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nvGrpSpPr>
          <p:cNvPr id="66" name="Group 65"/>
          <p:cNvGrpSpPr/>
          <p:nvPr/>
        </p:nvGrpSpPr>
        <p:grpSpPr>
          <a:xfrm>
            <a:off x="11203956" y="5584330"/>
            <a:ext cx="4493381" cy="2033354"/>
            <a:chOff x="558969" y="2865239"/>
            <a:chExt cx="7462433" cy="3230759"/>
          </a:xfrm>
        </p:grpSpPr>
        <p:grpSp>
          <p:nvGrpSpPr>
            <p:cNvPr id="67" name="Group 8"/>
            <p:cNvGrpSpPr/>
            <p:nvPr/>
          </p:nvGrpSpPr>
          <p:grpSpPr>
            <a:xfrm>
              <a:off x="1186877" y="2865239"/>
              <a:ext cx="6834525" cy="3230759"/>
              <a:chOff x="-8513" y="-38100"/>
              <a:chExt cx="1800040" cy="850900"/>
            </a:xfrm>
          </p:grpSpPr>
          <p:sp>
            <p:nvSpPr>
              <p:cNvPr id="73" name="Freeform 9"/>
              <p:cNvSpPr/>
              <p:nvPr/>
            </p:nvSpPr>
            <p:spPr>
              <a:xfrm>
                <a:off x="-8513" y="4911"/>
                <a:ext cx="1800040"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74"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nvGrpSpPr>
            <p:cNvPr id="68" name="Group 14"/>
            <p:cNvGrpSpPr/>
            <p:nvPr/>
          </p:nvGrpSpPr>
          <p:grpSpPr>
            <a:xfrm>
              <a:off x="558969" y="3558513"/>
              <a:ext cx="1600327" cy="1439800"/>
              <a:chOff x="-11915" y="-101557"/>
              <a:chExt cx="1013949" cy="912241"/>
            </a:xfrm>
          </p:grpSpPr>
          <p:sp>
            <p:nvSpPr>
              <p:cNvPr id="71"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72"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69" name="TextBox 31"/>
                <p:cNvSpPr txBox="1"/>
                <p:nvPr/>
              </p:nvSpPr>
              <p:spPr>
                <a:xfrm>
                  <a:off x="2061511" y="3339384"/>
                  <a:ext cx="5228835" cy="1467062"/>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vi-VN" sz="4000" i="1" kern="0" smtClean="0">
                            <a:solidFill>
                              <a:schemeClr val="bg1"/>
                            </a:solidFill>
                            <a:latin typeface="Cambria Math" panose="02040503050406030204" pitchFamily="18" charset="0"/>
                            <a:ea typeface="Calibri" panose="020F0502020204030204" pitchFamily="34" charset="0"/>
                            <a:cs typeface="Arial" panose="020B0604020202020204" pitchFamily="34" charset="0"/>
                          </a:rPr>
                          <m:t>8 </m:t>
                        </m:r>
                        <m:r>
                          <a:rPr lang="en-US"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𝑐𝑚</m:t>
                        </m:r>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mc:Choice>
          <mc:Fallback xmlns="">
            <p:sp>
              <p:nvSpPr>
                <p:cNvPr id="69" name="TextBox 31"/>
                <p:cNvSpPr txBox="1">
                  <a:spLocks noRot="1" noChangeAspect="1" noMove="1" noResize="1" noEditPoints="1" noAdjustHandles="1" noChangeArrowheads="1" noChangeShapeType="1" noTextEdit="1"/>
                </p:cNvSpPr>
                <p:nvPr/>
              </p:nvSpPr>
              <p:spPr>
                <a:xfrm>
                  <a:off x="2061511" y="3339384"/>
                  <a:ext cx="5228835" cy="1467062"/>
                </a:xfrm>
                <a:prstGeom prst="rect">
                  <a:avLst/>
                </a:prstGeom>
                <a:blipFill>
                  <a:blip r:embed="rId7"/>
                  <a:stretch>
                    <a:fillRect/>
                  </a:stretch>
                </a:blipFill>
              </p:spPr>
              <p:txBody>
                <a:bodyPr/>
                <a:lstStyle/>
                <a:p>
                  <a:r>
                    <a:rPr lang="en-US">
                      <a:noFill/>
                    </a:rPr>
                    <a:t> </a:t>
                  </a:r>
                </a:p>
              </p:txBody>
            </p:sp>
          </mc:Fallback>
        </mc:AlternateContent>
        <p:sp>
          <p:nvSpPr>
            <p:cNvPr id="70"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a:t>
              </a:r>
              <a:endPar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nvGrpSpPr>
          <p:cNvPr id="75" name="Group 74"/>
          <p:cNvGrpSpPr/>
          <p:nvPr/>
        </p:nvGrpSpPr>
        <p:grpSpPr>
          <a:xfrm>
            <a:off x="11241647" y="7623839"/>
            <a:ext cx="4455690" cy="2033354"/>
            <a:chOff x="558969" y="2865239"/>
            <a:chExt cx="7399838" cy="3230759"/>
          </a:xfrm>
        </p:grpSpPr>
        <p:grpSp>
          <p:nvGrpSpPr>
            <p:cNvPr id="76" name="Group 8"/>
            <p:cNvGrpSpPr/>
            <p:nvPr/>
          </p:nvGrpSpPr>
          <p:grpSpPr>
            <a:xfrm>
              <a:off x="1186877" y="2865239"/>
              <a:ext cx="6771930" cy="3230759"/>
              <a:chOff x="-8513" y="-38100"/>
              <a:chExt cx="1783554" cy="850900"/>
            </a:xfrm>
          </p:grpSpPr>
          <p:sp>
            <p:nvSpPr>
              <p:cNvPr id="82" name="Freeform 9"/>
              <p:cNvSpPr/>
              <p:nvPr/>
            </p:nvSpPr>
            <p:spPr>
              <a:xfrm>
                <a:off x="-8513" y="4911"/>
                <a:ext cx="1783554"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83"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nvGrpSpPr>
            <p:cNvPr id="77" name="Group 14"/>
            <p:cNvGrpSpPr/>
            <p:nvPr/>
          </p:nvGrpSpPr>
          <p:grpSpPr>
            <a:xfrm>
              <a:off x="558969" y="3558513"/>
              <a:ext cx="1600327" cy="1439800"/>
              <a:chOff x="-11915" y="-101557"/>
              <a:chExt cx="1013949" cy="912241"/>
            </a:xfrm>
          </p:grpSpPr>
          <p:sp>
            <p:nvSpPr>
              <p:cNvPr id="80"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81"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78" name="TextBox 31"/>
                <p:cNvSpPr txBox="1"/>
                <p:nvPr/>
              </p:nvSpPr>
              <p:spPr>
                <a:xfrm>
                  <a:off x="1879092" y="3557192"/>
                  <a:ext cx="5900677" cy="1467062"/>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vi-VN" sz="4000" i="1" kern="0" smtClean="0">
                            <a:solidFill>
                              <a:schemeClr val="bg1"/>
                            </a:solidFill>
                            <a:latin typeface="Cambria Math" panose="02040503050406030204" pitchFamily="18" charset="0"/>
                            <a:ea typeface="Calibri" panose="020F0502020204030204" pitchFamily="34" charset="0"/>
                            <a:cs typeface="Arial" panose="020B0604020202020204" pitchFamily="34" charset="0"/>
                          </a:rPr>
                          <m:t>1</m:t>
                        </m:r>
                        <m:r>
                          <a:rPr lang="en-US"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1 </m:t>
                        </m:r>
                        <m:r>
                          <a:rPr lang="en-US"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𝑐𝑚</m:t>
                        </m:r>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mc:Choice>
          <mc:Fallback xmlns="">
            <p:sp>
              <p:nvSpPr>
                <p:cNvPr id="78" name="TextBox 31"/>
                <p:cNvSpPr txBox="1">
                  <a:spLocks noRot="1" noChangeAspect="1" noMove="1" noResize="1" noEditPoints="1" noAdjustHandles="1" noChangeArrowheads="1" noChangeShapeType="1" noTextEdit="1"/>
                </p:cNvSpPr>
                <p:nvPr/>
              </p:nvSpPr>
              <p:spPr>
                <a:xfrm>
                  <a:off x="1879092" y="3557192"/>
                  <a:ext cx="5900677" cy="1467062"/>
                </a:xfrm>
                <a:prstGeom prst="rect">
                  <a:avLst/>
                </a:prstGeom>
                <a:blipFill>
                  <a:blip r:embed="rId8"/>
                  <a:stretch>
                    <a:fillRect/>
                  </a:stretch>
                </a:blipFill>
              </p:spPr>
              <p:txBody>
                <a:bodyPr/>
                <a:lstStyle/>
                <a:p>
                  <a:r>
                    <a:rPr lang="en-US">
                      <a:noFill/>
                    </a:rPr>
                    <a:t> </a:t>
                  </a:r>
                </a:p>
              </p:txBody>
            </p:sp>
          </mc:Fallback>
        </mc:AlternateContent>
        <p:sp>
          <p:nvSpPr>
            <p:cNvPr id="79"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D</a:t>
              </a:r>
              <a:endPar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pic>
        <p:nvPicPr>
          <p:cNvPr id="84" name="Picture 83"/>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a:off x="14360398" y="5526125"/>
            <a:ext cx="1621756" cy="1636567"/>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1007172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up)">
                                      <p:cBhvr>
                                        <p:cTn id="10" dur="500"/>
                                        <p:tgtEl>
                                          <p:spTgt spid="27"/>
                                        </p:tgtEl>
                                      </p:cBhvr>
                                    </p:animEffect>
                                  </p:childTnLst>
                                </p:cTn>
                              </p:par>
                              <p:par>
                                <p:cTn id="11" presetID="42"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anim calcmode="lin" valueType="num">
                                      <p:cBhvr>
                                        <p:cTn id="14" dur="500" fill="hold"/>
                                        <p:tgtEl>
                                          <p:spTgt spid="42"/>
                                        </p:tgtEl>
                                        <p:attrNameLst>
                                          <p:attrName>ppt_x</p:attrName>
                                        </p:attrNameLst>
                                      </p:cBhvr>
                                      <p:tavLst>
                                        <p:tav tm="0">
                                          <p:val>
                                            <p:strVal val="#ppt_x"/>
                                          </p:val>
                                        </p:tav>
                                        <p:tav tm="100000">
                                          <p:val>
                                            <p:strVal val="#ppt_x"/>
                                          </p:val>
                                        </p:tav>
                                      </p:tavLst>
                                    </p:anim>
                                    <p:anim calcmode="lin" valueType="num">
                                      <p:cBhvr>
                                        <p:cTn id="15" dur="500" fill="hold"/>
                                        <p:tgtEl>
                                          <p:spTgt spid="4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anim calcmode="lin" valueType="num">
                                      <p:cBhvr>
                                        <p:cTn id="19" dur="500" fill="hold"/>
                                        <p:tgtEl>
                                          <p:spTgt spid="57"/>
                                        </p:tgtEl>
                                        <p:attrNameLst>
                                          <p:attrName>ppt_x</p:attrName>
                                        </p:attrNameLst>
                                      </p:cBhvr>
                                      <p:tavLst>
                                        <p:tav tm="0">
                                          <p:val>
                                            <p:strVal val="#ppt_x"/>
                                          </p:val>
                                        </p:tav>
                                        <p:tav tm="100000">
                                          <p:val>
                                            <p:strVal val="#ppt_x"/>
                                          </p:val>
                                        </p:tav>
                                      </p:tavLst>
                                    </p:anim>
                                    <p:anim calcmode="lin" valueType="num">
                                      <p:cBhvr>
                                        <p:cTn id="20" dur="500" fill="hold"/>
                                        <p:tgtEl>
                                          <p:spTgt spid="5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500"/>
                                        <p:tgtEl>
                                          <p:spTgt spid="66"/>
                                        </p:tgtEl>
                                      </p:cBhvr>
                                    </p:animEffect>
                                    <p:anim calcmode="lin" valueType="num">
                                      <p:cBhvr>
                                        <p:cTn id="24" dur="500" fill="hold"/>
                                        <p:tgtEl>
                                          <p:spTgt spid="66"/>
                                        </p:tgtEl>
                                        <p:attrNameLst>
                                          <p:attrName>ppt_x</p:attrName>
                                        </p:attrNameLst>
                                      </p:cBhvr>
                                      <p:tavLst>
                                        <p:tav tm="0">
                                          <p:val>
                                            <p:strVal val="#ppt_x"/>
                                          </p:val>
                                        </p:tav>
                                        <p:tav tm="100000">
                                          <p:val>
                                            <p:strVal val="#ppt_x"/>
                                          </p:val>
                                        </p:tav>
                                      </p:tavLst>
                                    </p:anim>
                                    <p:anim calcmode="lin" valueType="num">
                                      <p:cBhvr>
                                        <p:cTn id="25" dur="500" fill="hold"/>
                                        <p:tgtEl>
                                          <p:spTgt spid="6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anim calcmode="lin" valueType="num">
                                      <p:cBhvr>
                                        <p:cTn id="29" dur="500" fill="hold"/>
                                        <p:tgtEl>
                                          <p:spTgt spid="75"/>
                                        </p:tgtEl>
                                        <p:attrNameLst>
                                          <p:attrName>ppt_x</p:attrName>
                                        </p:attrNameLst>
                                      </p:cBhvr>
                                      <p:tavLst>
                                        <p:tav tm="0">
                                          <p:val>
                                            <p:strVal val="#ppt_x"/>
                                          </p:val>
                                        </p:tav>
                                        <p:tav tm="100000">
                                          <p:val>
                                            <p:strVal val="#ppt_x"/>
                                          </p:val>
                                        </p:tav>
                                      </p:tavLst>
                                    </p:anim>
                                    <p:anim calcmode="lin" valueType="num">
                                      <p:cBhvr>
                                        <p:cTn id="30" dur="5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grpSp>
        <p:nvGrpSpPr>
          <p:cNvPr id="50" name="Group 36"/>
          <p:cNvGrpSpPr/>
          <p:nvPr/>
        </p:nvGrpSpPr>
        <p:grpSpPr>
          <a:xfrm rot="674540">
            <a:off x="-750181" y="1454408"/>
            <a:ext cx="4027636" cy="3112870"/>
            <a:chOff x="818619" y="24800"/>
            <a:chExt cx="4244565" cy="5194948"/>
          </a:xfrm>
        </p:grpSpPr>
        <p:sp>
          <p:nvSpPr>
            <p:cNvPr id="51" name="Freeform 37"/>
            <p:cNvSpPr/>
            <p:nvPr/>
          </p:nvSpPr>
          <p:spPr>
            <a:xfrm rot="20551586">
              <a:off x="1735913" y="391436"/>
              <a:ext cx="2402754" cy="4828312"/>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2" name="TextBox 38"/>
            <p:cNvSpPr txBox="1"/>
            <p:nvPr/>
          </p:nvSpPr>
          <p:spPr>
            <a:xfrm rot="20550000">
              <a:off x="818619" y="24800"/>
              <a:ext cx="4244565" cy="3732944"/>
            </a:xfrm>
            <a:prstGeom prst="rect">
              <a:avLst/>
            </a:prstGeom>
          </p:spPr>
          <p:txBody>
            <a:bodyPr wrap="square" lIns="0" tIns="0" rIns="0" bIns="0" rtlCol="0" anchor="t">
              <a:spAutoFit/>
            </a:bodyPr>
            <a:lstStyle/>
            <a:p>
              <a:pPr marL="0" marR="0" lvl="0" indent="0" algn="ctr" defTabSz="914400" rtl="0" eaLnBrk="1" fontAlgn="auto" latinLnBrk="0" hangingPunct="1">
                <a:lnSpc>
                  <a:spcPts val="17211"/>
                </a:lnSpc>
                <a:spcBef>
                  <a:spcPts val="0"/>
                </a:spcBef>
                <a:spcAft>
                  <a:spcPts val="0"/>
                </a:spcAft>
                <a:buClrTx/>
                <a:buSzTx/>
                <a:buFontTx/>
                <a:buNone/>
                <a:tabLst/>
                <a:defRPr/>
              </a:pPr>
              <a:r>
                <a:rPr kumimoji="0" lang="en-US" sz="44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Câu 5</a:t>
              </a:r>
              <a:endParaRPr kumimoji="0" lang="en-US"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B074197E-0894-770D-1E7D-D7F69BCD6EB0}"/>
                  </a:ext>
                </a:extLst>
              </p:cNvPr>
              <p:cNvSpPr/>
              <p:nvPr/>
            </p:nvSpPr>
            <p:spPr>
              <a:xfrm>
                <a:off x="2844760" y="1173514"/>
                <a:ext cx="14600450" cy="3686266"/>
              </a:xfrm>
              <a:prstGeom prst="rect">
                <a:avLst/>
              </a:prstGeom>
            </p:spPr>
            <p:txBody>
              <a:bodyPr wrap="square">
                <a:spAutoFit/>
              </a:bodyPr>
              <a:lstStyle/>
              <a:p>
                <a:pPr marR="30480" algn="just">
                  <a:lnSpc>
                    <a:spcPct val="150000"/>
                  </a:lnSpc>
                  <a:spcBef>
                    <a:spcPts val="300"/>
                  </a:spcBef>
                  <a:spcAft>
                    <a:spcPts val="300"/>
                  </a:spcAft>
                </a:pPr>
                <a:r>
                  <a:rPr lang="fr-FR" sz="4000" kern="0">
                    <a:solidFill>
                      <a:schemeClr val="bg1"/>
                    </a:solidFill>
                    <a:latin typeface="Arial" panose="020B0604020202020204" pitchFamily="34" charset="0"/>
                    <a:ea typeface="Calibri" panose="020F0502020204030204" pitchFamily="34" charset="0"/>
                  </a:rPr>
                  <a:t>Một thợ cơ khí uốn một thanh nhôm thành hình tròn có bán kính </a:t>
                </a:r>
                <a14:m>
                  <m:oMath xmlns:m="http://schemas.openxmlformats.org/officeDocument/2006/math">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7,5 </m:t>
                    </m:r>
                    <m:r>
                      <a:rPr lang="fr-FR"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𝑐𝑚</m:t>
                    </m:r>
                  </m:oMath>
                </a14:m>
                <a:r>
                  <a:rPr lang="fr-FR" sz="4000" kern="0">
                    <a:solidFill>
                      <a:schemeClr val="bg1"/>
                    </a:solidFill>
                    <a:latin typeface="Arial" panose="020B0604020202020204" pitchFamily="34" charset="0"/>
                    <a:ea typeface="Calibri" panose="020F0502020204030204" pitchFamily="34" charset="0"/>
                  </a:rPr>
                  <a:t>. Tiếp theo anh ấy muốn uốn một thanh nhôm khác thành một hình chữ nhật nội tiếp trong hình tròn trên. Hỏi kích thước hình chữ nhật nào dưới đây thỏa mãn điều đó ?</a:t>
                </a:r>
                <a:endParaRPr lang="en-US" sz="4000" dirty="0">
                  <a:solidFill>
                    <a:schemeClr val="bg1"/>
                  </a:solidFill>
                  <a:ea typeface="Times New Roman" panose="02020603050405020304" pitchFamily="18" charset="0"/>
                </a:endParaRPr>
              </a:p>
            </p:txBody>
          </p:sp>
        </mc:Choice>
        <mc:Fallback xmlns="">
          <p:sp>
            <p:nvSpPr>
              <p:cNvPr id="14" name="Rectangle 13">
                <a:extLst>
                  <a:ext uri="{FF2B5EF4-FFF2-40B4-BE49-F238E27FC236}">
                    <a16:creationId xmlns:a16="http://schemas.microsoft.com/office/drawing/2014/main" id="{B074197E-0894-770D-1E7D-D7F69BCD6EB0}"/>
                  </a:ext>
                </a:extLst>
              </p:cNvPr>
              <p:cNvSpPr>
                <a:spLocks noRot="1" noChangeAspect="1" noMove="1" noResize="1" noEditPoints="1" noAdjustHandles="1" noChangeArrowheads="1" noChangeShapeType="1" noTextEdit="1"/>
              </p:cNvSpPr>
              <p:nvPr/>
            </p:nvSpPr>
            <p:spPr>
              <a:xfrm>
                <a:off x="2844760" y="1173514"/>
                <a:ext cx="14600450" cy="3686266"/>
              </a:xfrm>
              <a:prstGeom prst="rect">
                <a:avLst/>
              </a:prstGeom>
              <a:blipFill>
                <a:blip r:embed="rId4"/>
                <a:stretch>
                  <a:fillRect l="-1503" r="-1253" b="-5960"/>
                </a:stretch>
              </a:blipFill>
            </p:spPr>
            <p:txBody>
              <a:bodyPr/>
              <a:lstStyle/>
              <a:p>
                <a:r>
                  <a:rPr lang="en-US">
                    <a:noFill/>
                  </a:rPr>
                  <a:t> </a:t>
                </a:r>
              </a:p>
            </p:txBody>
          </p:sp>
        </mc:Fallback>
      </mc:AlternateContent>
      <p:grpSp>
        <p:nvGrpSpPr>
          <p:cNvPr id="19" name="Group 18">
            <a:extLst>
              <a:ext uri="{FF2B5EF4-FFF2-40B4-BE49-F238E27FC236}">
                <a16:creationId xmlns:a16="http://schemas.microsoft.com/office/drawing/2014/main" id="{C629A082-D522-F39C-9AC6-66591E924C7B}"/>
              </a:ext>
            </a:extLst>
          </p:cNvPr>
          <p:cNvGrpSpPr/>
          <p:nvPr/>
        </p:nvGrpSpPr>
        <p:grpSpPr>
          <a:xfrm>
            <a:off x="746114" y="5411497"/>
            <a:ext cx="7163528" cy="2060180"/>
            <a:chOff x="507541" y="2450795"/>
            <a:chExt cx="6149546" cy="4193374"/>
          </a:xfrm>
        </p:grpSpPr>
        <p:grpSp>
          <p:nvGrpSpPr>
            <p:cNvPr id="20" name="Group 8">
              <a:extLst>
                <a:ext uri="{FF2B5EF4-FFF2-40B4-BE49-F238E27FC236}">
                  <a16:creationId xmlns:a16="http://schemas.microsoft.com/office/drawing/2014/main" id="{8D761247-7397-97B1-82F3-C2E86F8B20C2}"/>
                </a:ext>
              </a:extLst>
            </p:cNvPr>
            <p:cNvGrpSpPr/>
            <p:nvPr/>
          </p:nvGrpSpPr>
          <p:grpSpPr>
            <a:xfrm>
              <a:off x="1028700" y="2482800"/>
              <a:ext cx="5628387" cy="4161369"/>
              <a:chOff x="0" y="-283199"/>
              <a:chExt cx="1482374" cy="1095999"/>
            </a:xfrm>
          </p:grpSpPr>
          <p:sp>
            <p:nvSpPr>
              <p:cNvPr id="49" name="Freeform 9">
                <a:extLst>
                  <a:ext uri="{FF2B5EF4-FFF2-40B4-BE49-F238E27FC236}">
                    <a16:creationId xmlns:a16="http://schemas.microsoft.com/office/drawing/2014/main" id="{487C56A5-09D2-6EB8-ABF5-59D549A9F2ED}"/>
                  </a:ext>
                </a:extLst>
              </p:cNvPr>
              <p:cNvSpPr/>
              <p:nvPr/>
            </p:nvSpPr>
            <p:spPr>
              <a:xfrm>
                <a:off x="0" y="-283199"/>
                <a:ext cx="1482374" cy="1095999"/>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53" name="TextBox 10">
                <a:extLst>
                  <a:ext uri="{FF2B5EF4-FFF2-40B4-BE49-F238E27FC236}">
                    <a16:creationId xmlns:a16="http://schemas.microsoft.com/office/drawing/2014/main" id="{4BF4A5BF-F853-294A-428A-E3D3C0F81CC6}"/>
                  </a:ext>
                </a:extLst>
              </p:cNvPr>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1" name="Group 14">
              <a:extLst>
                <a:ext uri="{FF2B5EF4-FFF2-40B4-BE49-F238E27FC236}">
                  <a16:creationId xmlns:a16="http://schemas.microsoft.com/office/drawing/2014/main" id="{2703B022-E468-FBCB-D8B3-BC72A6D2DA84}"/>
                </a:ext>
              </a:extLst>
            </p:cNvPr>
            <p:cNvGrpSpPr/>
            <p:nvPr/>
          </p:nvGrpSpPr>
          <p:grpSpPr>
            <a:xfrm>
              <a:off x="507541" y="3897840"/>
              <a:ext cx="1042316" cy="1839687"/>
              <a:chOff x="76200" y="-233879"/>
              <a:chExt cx="660400" cy="1165605"/>
            </a:xfrm>
          </p:grpSpPr>
          <p:sp>
            <p:nvSpPr>
              <p:cNvPr id="37" name="Freeform 15">
                <a:extLst>
                  <a:ext uri="{FF2B5EF4-FFF2-40B4-BE49-F238E27FC236}">
                    <a16:creationId xmlns:a16="http://schemas.microsoft.com/office/drawing/2014/main" id="{E86B59C7-A0E7-92A3-F9EC-AED70C47E3B8}"/>
                  </a:ext>
                </a:extLst>
              </p:cNvPr>
              <p:cNvSpPr/>
              <p:nvPr/>
            </p:nvSpPr>
            <p:spPr>
              <a:xfrm>
                <a:off x="159487" y="-233879"/>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38" name="TextBox 16">
                <a:extLst>
                  <a:ext uri="{FF2B5EF4-FFF2-40B4-BE49-F238E27FC236}">
                    <a16:creationId xmlns:a16="http://schemas.microsoft.com/office/drawing/2014/main" id="{AB8B3CEC-DBE8-410A-2EE0-525D7A5F13E3}"/>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2" name="TextBox 32">
              <a:extLst>
                <a:ext uri="{FF2B5EF4-FFF2-40B4-BE49-F238E27FC236}">
                  <a16:creationId xmlns:a16="http://schemas.microsoft.com/office/drawing/2014/main" id="{CF12D6BC-CA48-BAEC-A1C0-AB6650077CF6}"/>
                </a:ext>
              </a:extLst>
            </p:cNvPr>
            <p:cNvSpPr txBox="1"/>
            <p:nvPr/>
          </p:nvSpPr>
          <p:spPr>
            <a:xfrm>
              <a:off x="658687" y="3876318"/>
              <a:ext cx="740026" cy="1644459"/>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37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37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AEAAFC96-71EE-B13D-B664-62F30C277299}"/>
                    </a:ext>
                  </a:extLst>
                </p:cNvPr>
                <p:cNvSpPr/>
                <p:nvPr/>
              </p:nvSpPr>
              <p:spPr>
                <a:xfrm>
                  <a:off x="1978719" y="2450795"/>
                  <a:ext cx="3636034" cy="4136991"/>
                </a:xfrm>
                <a:prstGeom prst="rect">
                  <a:avLst/>
                </a:prstGeom>
              </p:spPr>
              <p:txBody>
                <a:bodyPr wrap="squar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m:rPr>
                            <m:nor/>
                          </m:rPr>
                          <a:rPr lang="fr-FR" sz="4000" kern="0">
                            <a:latin typeface="Arial" panose="020B0604020202020204" pitchFamily="34" charset="0"/>
                            <a:ea typeface="Calibri" panose="020F0502020204030204" pitchFamily="34" charset="0"/>
                          </a:rPr>
                          <m:t>Chi</m:t>
                        </m:r>
                        <m:r>
                          <m:rPr>
                            <m:nor/>
                          </m:rPr>
                          <a:rPr lang="fr-FR" sz="4000" kern="0">
                            <a:latin typeface="Arial" panose="020B0604020202020204" pitchFamily="34" charset="0"/>
                            <a:ea typeface="Calibri" panose="020F0502020204030204" pitchFamily="34" charset="0"/>
                          </a:rPr>
                          <m:t>ề</m:t>
                        </m:r>
                        <m:r>
                          <m:rPr>
                            <m:nor/>
                          </m:rPr>
                          <a:rPr lang="fr-FR" sz="4000" kern="0">
                            <a:latin typeface="Arial" panose="020B0604020202020204" pitchFamily="34" charset="0"/>
                            <a:ea typeface="Calibri" panose="020F0502020204030204" pitchFamily="34" charset="0"/>
                          </a:rPr>
                          <m:t>u</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d</m:t>
                        </m:r>
                        <m:r>
                          <m:rPr>
                            <m:nor/>
                          </m:rPr>
                          <a:rPr lang="fr-FR" sz="4000" kern="0">
                            <a:latin typeface="Arial" panose="020B0604020202020204" pitchFamily="34" charset="0"/>
                            <a:ea typeface="Calibri" panose="020F0502020204030204" pitchFamily="34" charset="0"/>
                          </a:rPr>
                          <m:t>à</m:t>
                        </m:r>
                        <m:r>
                          <m:rPr>
                            <m:nor/>
                          </m:rPr>
                          <a:rPr lang="fr-FR" sz="4000" kern="0">
                            <a:latin typeface="Arial" panose="020B0604020202020204" pitchFamily="34" charset="0"/>
                            <a:ea typeface="Calibri" panose="020F0502020204030204" pitchFamily="34" charset="0"/>
                          </a:rPr>
                          <m:t>i</m:t>
                        </m:r>
                        <m:r>
                          <m:rPr>
                            <m:nor/>
                          </m:rPr>
                          <a:rPr lang="fr-FR" sz="4000" kern="0">
                            <a:latin typeface="Arial" panose="020B0604020202020204" pitchFamily="34" charset="0"/>
                            <a:ea typeface="Calibri" panose="020F0502020204030204" pitchFamily="34" charset="0"/>
                          </a:rPr>
                          <m:t> 7 </m:t>
                        </m:r>
                        <m:r>
                          <m:rPr>
                            <m:nor/>
                          </m:rPr>
                          <a:rPr lang="fr-FR" sz="4000" kern="0">
                            <a:latin typeface="Arial" panose="020B0604020202020204" pitchFamily="34" charset="0"/>
                            <a:ea typeface="Calibri" panose="020F0502020204030204" pitchFamily="34" charset="0"/>
                          </a:rPr>
                          <m:t>cm</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chi</m:t>
                        </m:r>
                        <m:r>
                          <m:rPr>
                            <m:nor/>
                          </m:rPr>
                          <a:rPr lang="fr-FR" sz="4000" kern="0">
                            <a:latin typeface="Arial" panose="020B0604020202020204" pitchFamily="34" charset="0"/>
                            <a:ea typeface="Calibri" panose="020F0502020204030204" pitchFamily="34" charset="0"/>
                          </a:rPr>
                          <m:t>ề</m:t>
                        </m:r>
                        <m:r>
                          <m:rPr>
                            <m:nor/>
                          </m:rPr>
                          <a:rPr lang="fr-FR" sz="4000" kern="0">
                            <a:latin typeface="Arial" panose="020B0604020202020204" pitchFamily="34" charset="0"/>
                            <a:ea typeface="Calibri" panose="020F0502020204030204" pitchFamily="34" charset="0"/>
                          </a:rPr>
                          <m:t>u</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r</m:t>
                        </m:r>
                        <m:r>
                          <m:rPr>
                            <m:nor/>
                          </m:rPr>
                          <a:rPr lang="fr-FR" sz="4000" kern="0">
                            <a:latin typeface="Arial" panose="020B0604020202020204" pitchFamily="34" charset="0"/>
                            <a:ea typeface="Calibri" panose="020F0502020204030204" pitchFamily="34" charset="0"/>
                          </a:rPr>
                          <m:t>ộ</m:t>
                        </m:r>
                        <m:r>
                          <m:rPr>
                            <m:nor/>
                          </m:rPr>
                          <a:rPr lang="fr-FR" sz="4000" kern="0">
                            <a:latin typeface="Arial" panose="020B0604020202020204" pitchFamily="34" charset="0"/>
                            <a:ea typeface="Calibri" panose="020F0502020204030204" pitchFamily="34" charset="0"/>
                          </a:rPr>
                          <m:t>ng</m:t>
                        </m:r>
                        <m:r>
                          <m:rPr>
                            <m:nor/>
                          </m:rPr>
                          <a:rPr lang="fr-FR" sz="4000" kern="0">
                            <a:latin typeface="Arial" panose="020B0604020202020204" pitchFamily="34" charset="0"/>
                            <a:ea typeface="Calibri" panose="020F0502020204030204" pitchFamily="34" charset="0"/>
                          </a:rPr>
                          <m:t> 4 </m:t>
                        </m:r>
                        <m:r>
                          <m:rPr>
                            <m:nor/>
                          </m:rPr>
                          <a:rPr lang="fr-FR" sz="4000" kern="0">
                            <a:latin typeface="Arial" panose="020B0604020202020204" pitchFamily="34" charset="0"/>
                            <a:ea typeface="Calibri" panose="020F0502020204030204" pitchFamily="34" charset="0"/>
                          </a:rPr>
                          <m:t>cm</m:t>
                        </m:r>
                      </m:oMath>
                    </m:oMathPara>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6" name="Rectangle 35">
                  <a:extLst>
                    <a:ext uri="{FF2B5EF4-FFF2-40B4-BE49-F238E27FC236}">
                      <a16:creationId xmlns:a16="http://schemas.microsoft.com/office/drawing/2014/main" id="{AEAAFC96-71EE-B13D-B664-62F30C277299}"/>
                    </a:ext>
                  </a:extLst>
                </p:cNvPr>
                <p:cNvSpPr>
                  <a:spLocks noRot="1" noChangeAspect="1" noMove="1" noResize="1" noEditPoints="1" noAdjustHandles="1" noChangeArrowheads="1" noChangeShapeType="1" noTextEdit="1"/>
                </p:cNvSpPr>
                <p:nvPr/>
              </p:nvSpPr>
              <p:spPr>
                <a:xfrm>
                  <a:off x="1978719" y="2450795"/>
                  <a:ext cx="3636034" cy="4136991"/>
                </a:xfrm>
                <a:prstGeom prst="rect">
                  <a:avLst/>
                </a:prstGeom>
                <a:blipFill>
                  <a:blip r:embed="rId5"/>
                  <a:stretch>
                    <a:fillRect/>
                  </a:stretch>
                </a:blipFill>
              </p:spPr>
              <p:txBody>
                <a:bodyPr/>
                <a:lstStyle/>
                <a:p>
                  <a:r>
                    <a:rPr lang="en-US">
                      <a:noFill/>
                    </a:rPr>
                    <a:t> </a:t>
                  </a:r>
                </a:p>
              </p:txBody>
            </p:sp>
          </mc:Fallback>
        </mc:AlternateContent>
      </p:grpSp>
      <p:grpSp>
        <p:nvGrpSpPr>
          <p:cNvPr id="2" name="Group 1">
            <a:extLst>
              <a:ext uri="{FF2B5EF4-FFF2-40B4-BE49-F238E27FC236}">
                <a16:creationId xmlns:a16="http://schemas.microsoft.com/office/drawing/2014/main" id="{78DF235B-40A4-255E-2CB7-CCE56CF12B0D}"/>
              </a:ext>
            </a:extLst>
          </p:cNvPr>
          <p:cNvGrpSpPr/>
          <p:nvPr/>
        </p:nvGrpSpPr>
        <p:grpSpPr>
          <a:xfrm>
            <a:off x="715634" y="7766703"/>
            <a:ext cx="7163528" cy="2081245"/>
            <a:chOff x="507541" y="2482800"/>
            <a:chExt cx="6149546" cy="4236251"/>
          </a:xfrm>
        </p:grpSpPr>
        <p:grpSp>
          <p:nvGrpSpPr>
            <p:cNvPr id="3" name="Group 8">
              <a:extLst>
                <a:ext uri="{FF2B5EF4-FFF2-40B4-BE49-F238E27FC236}">
                  <a16:creationId xmlns:a16="http://schemas.microsoft.com/office/drawing/2014/main" id="{418ADDF4-3C1C-56B5-6269-91EB5BA136E8}"/>
                </a:ext>
              </a:extLst>
            </p:cNvPr>
            <p:cNvGrpSpPr/>
            <p:nvPr/>
          </p:nvGrpSpPr>
          <p:grpSpPr>
            <a:xfrm>
              <a:off x="1028700" y="2482800"/>
              <a:ext cx="5628387" cy="4161369"/>
              <a:chOff x="0" y="-283199"/>
              <a:chExt cx="1482374" cy="1095999"/>
            </a:xfrm>
          </p:grpSpPr>
          <p:sp>
            <p:nvSpPr>
              <p:cNvPr id="9" name="Freeform 9">
                <a:extLst>
                  <a:ext uri="{FF2B5EF4-FFF2-40B4-BE49-F238E27FC236}">
                    <a16:creationId xmlns:a16="http://schemas.microsoft.com/office/drawing/2014/main" id="{22F42FEC-89D1-8226-F9E3-9A4BE5E5C428}"/>
                  </a:ext>
                </a:extLst>
              </p:cNvPr>
              <p:cNvSpPr/>
              <p:nvPr/>
            </p:nvSpPr>
            <p:spPr>
              <a:xfrm>
                <a:off x="0" y="-283199"/>
                <a:ext cx="1482374" cy="1095999"/>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0" name="TextBox 10">
                <a:extLst>
                  <a:ext uri="{FF2B5EF4-FFF2-40B4-BE49-F238E27FC236}">
                    <a16:creationId xmlns:a16="http://schemas.microsoft.com/office/drawing/2014/main" id="{4B75C8BC-7682-117D-DBC5-F880D28504B8}"/>
                  </a:ext>
                </a:extLst>
              </p:cNvPr>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4" name="Group 14">
              <a:extLst>
                <a:ext uri="{FF2B5EF4-FFF2-40B4-BE49-F238E27FC236}">
                  <a16:creationId xmlns:a16="http://schemas.microsoft.com/office/drawing/2014/main" id="{2D6BD933-F889-3741-8884-30CD9E9E29D6}"/>
                </a:ext>
              </a:extLst>
            </p:cNvPr>
            <p:cNvGrpSpPr/>
            <p:nvPr/>
          </p:nvGrpSpPr>
          <p:grpSpPr>
            <a:xfrm>
              <a:off x="507541" y="3897840"/>
              <a:ext cx="1042316" cy="1839687"/>
              <a:chOff x="76200" y="-233879"/>
              <a:chExt cx="660400" cy="1165605"/>
            </a:xfrm>
          </p:grpSpPr>
          <p:sp>
            <p:nvSpPr>
              <p:cNvPr id="7" name="Freeform 15">
                <a:extLst>
                  <a:ext uri="{FF2B5EF4-FFF2-40B4-BE49-F238E27FC236}">
                    <a16:creationId xmlns:a16="http://schemas.microsoft.com/office/drawing/2014/main" id="{F917280C-9891-A0E3-6D0A-13393BF35DD4}"/>
                  </a:ext>
                </a:extLst>
              </p:cNvPr>
              <p:cNvSpPr/>
              <p:nvPr/>
            </p:nvSpPr>
            <p:spPr>
              <a:xfrm>
                <a:off x="159487" y="-233879"/>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8" name="TextBox 16">
                <a:extLst>
                  <a:ext uri="{FF2B5EF4-FFF2-40B4-BE49-F238E27FC236}">
                    <a16:creationId xmlns:a16="http://schemas.microsoft.com/office/drawing/2014/main" id="{CB13AE39-6256-C672-7204-A3E6A1FF2B7B}"/>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5" name="TextBox 32">
              <a:extLst>
                <a:ext uri="{FF2B5EF4-FFF2-40B4-BE49-F238E27FC236}">
                  <a16:creationId xmlns:a16="http://schemas.microsoft.com/office/drawing/2014/main" id="{0BD04BF0-A417-D3A6-A7E6-E1D153B0325C}"/>
                </a:ext>
              </a:extLst>
            </p:cNvPr>
            <p:cNvSpPr txBox="1"/>
            <p:nvPr/>
          </p:nvSpPr>
          <p:spPr>
            <a:xfrm>
              <a:off x="658687" y="3876318"/>
              <a:ext cx="740026" cy="1453128"/>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B</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F4F2AFD-CA27-A9D2-DDC7-3A2AFF1AC3F1}"/>
                    </a:ext>
                  </a:extLst>
                </p:cNvPr>
                <p:cNvSpPr/>
                <p:nvPr/>
              </p:nvSpPr>
              <p:spPr>
                <a:xfrm>
                  <a:off x="1554903" y="2582060"/>
                  <a:ext cx="4575978" cy="4136991"/>
                </a:xfrm>
                <a:prstGeom prst="rect">
                  <a:avLst/>
                </a:prstGeom>
              </p:spPr>
              <p:txBody>
                <a:bodyPr wrap="squar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m:rPr>
                            <m:nor/>
                          </m:rPr>
                          <a:rPr lang="fr-FR" sz="4000" kern="0">
                            <a:latin typeface="Arial" panose="020B0604020202020204" pitchFamily="34" charset="0"/>
                            <a:ea typeface="Calibri" panose="020F0502020204030204" pitchFamily="34" charset="0"/>
                          </a:rPr>
                          <m:t>Chi</m:t>
                        </m:r>
                        <m:r>
                          <m:rPr>
                            <m:nor/>
                          </m:rPr>
                          <a:rPr lang="fr-FR" sz="4000" kern="0">
                            <a:latin typeface="Arial" panose="020B0604020202020204" pitchFamily="34" charset="0"/>
                            <a:ea typeface="Calibri" panose="020F0502020204030204" pitchFamily="34" charset="0"/>
                          </a:rPr>
                          <m:t>ề</m:t>
                        </m:r>
                        <m:r>
                          <m:rPr>
                            <m:nor/>
                          </m:rPr>
                          <a:rPr lang="fr-FR" sz="4000" kern="0">
                            <a:latin typeface="Arial" panose="020B0604020202020204" pitchFamily="34" charset="0"/>
                            <a:ea typeface="Calibri" panose="020F0502020204030204" pitchFamily="34" charset="0"/>
                          </a:rPr>
                          <m:t>u</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d</m:t>
                        </m:r>
                        <m:r>
                          <m:rPr>
                            <m:nor/>
                          </m:rPr>
                          <a:rPr lang="fr-FR" sz="4000" kern="0">
                            <a:latin typeface="Arial" panose="020B0604020202020204" pitchFamily="34" charset="0"/>
                            <a:ea typeface="Calibri" panose="020F0502020204030204" pitchFamily="34" charset="0"/>
                          </a:rPr>
                          <m:t>à</m:t>
                        </m:r>
                        <m:r>
                          <m:rPr>
                            <m:nor/>
                          </m:rPr>
                          <a:rPr lang="fr-FR" sz="4000" kern="0">
                            <a:latin typeface="Arial" panose="020B0604020202020204" pitchFamily="34" charset="0"/>
                            <a:ea typeface="Calibri" panose="020F0502020204030204" pitchFamily="34" charset="0"/>
                          </a:rPr>
                          <m:t>i</m:t>
                        </m:r>
                        <m:r>
                          <m:rPr>
                            <m:nor/>
                          </m:rPr>
                          <a:rPr lang="fr-FR" sz="4000" kern="0">
                            <a:latin typeface="Arial" panose="020B0604020202020204" pitchFamily="34" charset="0"/>
                            <a:ea typeface="Calibri" panose="020F0502020204030204" pitchFamily="34" charset="0"/>
                          </a:rPr>
                          <m:t> 12 </m:t>
                        </m:r>
                        <m:r>
                          <m:rPr>
                            <m:nor/>
                          </m:rPr>
                          <a:rPr lang="fr-FR" sz="4000" kern="0">
                            <a:latin typeface="Arial" panose="020B0604020202020204" pitchFamily="34" charset="0"/>
                            <a:ea typeface="Calibri" panose="020F0502020204030204" pitchFamily="34" charset="0"/>
                          </a:rPr>
                          <m:t>cm</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chi</m:t>
                        </m:r>
                        <m:r>
                          <m:rPr>
                            <m:nor/>
                          </m:rPr>
                          <a:rPr lang="fr-FR" sz="4000" kern="0">
                            <a:latin typeface="Arial" panose="020B0604020202020204" pitchFamily="34" charset="0"/>
                            <a:ea typeface="Calibri" panose="020F0502020204030204" pitchFamily="34" charset="0"/>
                          </a:rPr>
                          <m:t>ề</m:t>
                        </m:r>
                        <m:r>
                          <m:rPr>
                            <m:nor/>
                          </m:rPr>
                          <a:rPr lang="fr-FR" sz="4000" kern="0">
                            <a:latin typeface="Arial" panose="020B0604020202020204" pitchFamily="34" charset="0"/>
                            <a:ea typeface="Calibri" panose="020F0502020204030204" pitchFamily="34" charset="0"/>
                          </a:rPr>
                          <m:t>u</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r</m:t>
                        </m:r>
                        <m:r>
                          <m:rPr>
                            <m:nor/>
                          </m:rPr>
                          <a:rPr lang="fr-FR" sz="4000" kern="0">
                            <a:latin typeface="Arial" panose="020B0604020202020204" pitchFamily="34" charset="0"/>
                            <a:ea typeface="Calibri" panose="020F0502020204030204" pitchFamily="34" charset="0"/>
                          </a:rPr>
                          <m:t>ộ</m:t>
                        </m:r>
                        <m:r>
                          <m:rPr>
                            <m:nor/>
                          </m:rPr>
                          <a:rPr lang="fr-FR" sz="4000" kern="0">
                            <a:latin typeface="Arial" panose="020B0604020202020204" pitchFamily="34" charset="0"/>
                            <a:ea typeface="Calibri" panose="020F0502020204030204" pitchFamily="34" charset="0"/>
                          </a:rPr>
                          <m:t>ng</m:t>
                        </m:r>
                        <m:r>
                          <m:rPr>
                            <m:nor/>
                          </m:rPr>
                          <a:rPr lang="fr-FR" sz="4000" kern="0">
                            <a:latin typeface="Arial" panose="020B0604020202020204" pitchFamily="34" charset="0"/>
                            <a:ea typeface="Calibri" panose="020F0502020204030204" pitchFamily="34" charset="0"/>
                          </a:rPr>
                          <m:t> 9 </m:t>
                        </m:r>
                        <m:r>
                          <m:rPr>
                            <m:nor/>
                          </m:rPr>
                          <a:rPr lang="fr-FR" sz="4000" kern="0">
                            <a:latin typeface="Arial" panose="020B0604020202020204" pitchFamily="34" charset="0"/>
                            <a:ea typeface="Calibri" panose="020F0502020204030204" pitchFamily="34" charset="0"/>
                          </a:rPr>
                          <m:t>cm</m:t>
                        </m:r>
                      </m:oMath>
                    </m:oMathPara>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6" name="Rectangle 5">
                  <a:extLst>
                    <a:ext uri="{FF2B5EF4-FFF2-40B4-BE49-F238E27FC236}">
                      <a16:creationId xmlns:a16="http://schemas.microsoft.com/office/drawing/2014/main" id="{3F4F2AFD-CA27-A9D2-DDC7-3A2AFF1AC3F1}"/>
                    </a:ext>
                  </a:extLst>
                </p:cNvPr>
                <p:cNvSpPr>
                  <a:spLocks noRot="1" noChangeAspect="1" noMove="1" noResize="1" noEditPoints="1" noAdjustHandles="1" noChangeArrowheads="1" noChangeShapeType="1" noTextEdit="1"/>
                </p:cNvSpPr>
                <p:nvPr/>
              </p:nvSpPr>
              <p:spPr>
                <a:xfrm>
                  <a:off x="1554903" y="2582060"/>
                  <a:ext cx="4575978" cy="4136991"/>
                </a:xfrm>
                <a:prstGeom prst="rect">
                  <a:avLst/>
                </a:prstGeom>
                <a:blipFill>
                  <a:blip r:embed="rId6"/>
                  <a:stretch>
                    <a:fillRect/>
                  </a:stretch>
                </a:blipFill>
              </p:spPr>
              <p:txBody>
                <a:bodyPr/>
                <a:lstStyle/>
                <a:p>
                  <a:r>
                    <a:rPr lang="en-US">
                      <a:noFill/>
                    </a:rPr>
                    <a:t> </a:t>
                  </a:r>
                </a:p>
              </p:txBody>
            </p:sp>
          </mc:Fallback>
        </mc:AlternateContent>
      </p:grpSp>
      <p:grpSp>
        <p:nvGrpSpPr>
          <p:cNvPr id="11" name="Group 10">
            <a:extLst>
              <a:ext uri="{FF2B5EF4-FFF2-40B4-BE49-F238E27FC236}">
                <a16:creationId xmlns:a16="http://schemas.microsoft.com/office/drawing/2014/main" id="{4C9F4625-E752-778D-B838-041832F70A0C}"/>
              </a:ext>
            </a:extLst>
          </p:cNvPr>
          <p:cNvGrpSpPr/>
          <p:nvPr/>
        </p:nvGrpSpPr>
        <p:grpSpPr>
          <a:xfrm>
            <a:off x="9801747" y="5427221"/>
            <a:ext cx="7163528" cy="2044456"/>
            <a:chOff x="507541" y="2482800"/>
            <a:chExt cx="6149546" cy="4161369"/>
          </a:xfrm>
        </p:grpSpPr>
        <p:grpSp>
          <p:nvGrpSpPr>
            <p:cNvPr id="12" name="Group 8">
              <a:extLst>
                <a:ext uri="{FF2B5EF4-FFF2-40B4-BE49-F238E27FC236}">
                  <a16:creationId xmlns:a16="http://schemas.microsoft.com/office/drawing/2014/main" id="{7F576674-E32F-1C2A-E198-BEA06A57763D}"/>
                </a:ext>
              </a:extLst>
            </p:cNvPr>
            <p:cNvGrpSpPr/>
            <p:nvPr/>
          </p:nvGrpSpPr>
          <p:grpSpPr>
            <a:xfrm>
              <a:off x="1028700" y="2482800"/>
              <a:ext cx="5628387" cy="4161369"/>
              <a:chOff x="0" y="-283199"/>
              <a:chExt cx="1482374" cy="1095999"/>
            </a:xfrm>
          </p:grpSpPr>
          <p:sp>
            <p:nvSpPr>
              <p:cNvPr id="23" name="Freeform 9">
                <a:extLst>
                  <a:ext uri="{FF2B5EF4-FFF2-40B4-BE49-F238E27FC236}">
                    <a16:creationId xmlns:a16="http://schemas.microsoft.com/office/drawing/2014/main" id="{C7834B15-1144-DAF6-AA1D-EF3FDFD011F8}"/>
                  </a:ext>
                </a:extLst>
              </p:cNvPr>
              <p:cNvSpPr/>
              <p:nvPr/>
            </p:nvSpPr>
            <p:spPr>
              <a:xfrm>
                <a:off x="0" y="-283199"/>
                <a:ext cx="1482374" cy="1095999"/>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24" name="TextBox 10">
                <a:extLst>
                  <a:ext uri="{FF2B5EF4-FFF2-40B4-BE49-F238E27FC236}">
                    <a16:creationId xmlns:a16="http://schemas.microsoft.com/office/drawing/2014/main" id="{B1EA8026-66F4-DE8D-FA85-F57B98F7E63A}"/>
                  </a:ext>
                </a:extLst>
              </p:cNvPr>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3" name="Group 14">
              <a:extLst>
                <a:ext uri="{FF2B5EF4-FFF2-40B4-BE49-F238E27FC236}">
                  <a16:creationId xmlns:a16="http://schemas.microsoft.com/office/drawing/2014/main" id="{C7D49B75-4506-70DF-E9D3-1E126509932D}"/>
                </a:ext>
              </a:extLst>
            </p:cNvPr>
            <p:cNvGrpSpPr/>
            <p:nvPr/>
          </p:nvGrpSpPr>
          <p:grpSpPr>
            <a:xfrm>
              <a:off x="507541" y="3897840"/>
              <a:ext cx="1042316" cy="1839687"/>
              <a:chOff x="76200" y="-233879"/>
              <a:chExt cx="660400" cy="1165605"/>
            </a:xfrm>
          </p:grpSpPr>
          <p:sp>
            <p:nvSpPr>
              <p:cNvPr id="17" name="Freeform 15">
                <a:extLst>
                  <a:ext uri="{FF2B5EF4-FFF2-40B4-BE49-F238E27FC236}">
                    <a16:creationId xmlns:a16="http://schemas.microsoft.com/office/drawing/2014/main" id="{908203C4-A6C5-4060-06AC-5C4A26AC5933}"/>
                  </a:ext>
                </a:extLst>
              </p:cNvPr>
              <p:cNvSpPr/>
              <p:nvPr/>
            </p:nvSpPr>
            <p:spPr>
              <a:xfrm>
                <a:off x="159487" y="-233879"/>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8" name="TextBox 16">
                <a:extLst>
                  <a:ext uri="{FF2B5EF4-FFF2-40B4-BE49-F238E27FC236}">
                    <a16:creationId xmlns:a16="http://schemas.microsoft.com/office/drawing/2014/main" id="{16FE8507-7FC0-A23F-92FF-0C7AAEAE713F}"/>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5" name="TextBox 32">
              <a:extLst>
                <a:ext uri="{FF2B5EF4-FFF2-40B4-BE49-F238E27FC236}">
                  <a16:creationId xmlns:a16="http://schemas.microsoft.com/office/drawing/2014/main" id="{F22EAFB0-DF43-34AE-C6B0-C718A0D8B8B4}"/>
                </a:ext>
              </a:extLst>
            </p:cNvPr>
            <p:cNvSpPr txBox="1"/>
            <p:nvPr/>
          </p:nvSpPr>
          <p:spPr>
            <a:xfrm>
              <a:off x="658687" y="3876318"/>
              <a:ext cx="740026" cy="1453128"/>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lang="en-US" sz="3700" b="1" dirty="0">
                  <a:solidFill>
                    <a:srgbClr val="FFFDEF"/>
                  </a:solidFill>
                  <a:latin typeface="Arial" panose="020B0604020202020204" pitchFamily="34" charset="0"/>
                  <a:cs typeface="Arial" panose="020B0604020202020204" pitchFamily="34" charset="0"/>
                </a:rPr>
                <a:t>C</a:t>
              </a:r>
              <a:endParaRPr kumimoji="0" lang="en-US" sz="37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BE0B4D7F-85D7-B01A-D1B0-41A2127250C3}"/>
                    </a:ext>
                  </a:extLst>
                </p:cNvPr>
                <p:cNvSpPr/>
                <p:nvPr/>
              </p:nvSpPr>
              <p:spPr>
                <a:xfrm>
                  <a:off x="1592720" y="2494988"/>
                  <a:ext cx="4575978" cy="4136991"/>
                </a:xfrm>
                <a:prstGeom prst="rect">
                  <a:avLst/>
                </a:prstGeom>
              </p:spPr>
              <p:txBody>
                <a:bodyPr wrap="squar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m:rPr>
                            <m:nor/>
                          </m:rPr>
                          <a:rPr lang="fr-FR" sz="4000" kern="0">
                            <a:latin typeface="Arial" panose="020B0604020202020204" pitchFamily="34" charset="0"/>
                            <a:ea typeface="Calibri" panose="020F0502020204030204" pitchFamily="34" charset="0"/>
                          </a:rPr>
                          <m:t>Chi</m:t>
                        </m:r>
                        <m:r>
                          <m:rPr>
                            <m:nor/>
                          </m:rPr>
                          <a:rPr lang="fr-FR" sz="4000" kern="0">
                            <a:latin typeface="Arial" panose="020B0604020202020204" pitchFamily="34" charset="0"/>
                            <a:ea typeface="Calibri" panose="020F0502020204030204" pitchFamily="34" charset="0"/>
                          </a:rPr>
                          <m:t>ề</m:t>
                        </m:r>
                        <m:r>
                          <m:rPr>
                            <m:nor/>
                          </m:rPr>
                          <a:rPr lang="fr-FR" sz="4000" kern="0">
                            <a:latin typeface="Arial" panose="020B0604020202020204" pitchFamily="34" charset="0"/>
                            <a:ea typeface="Calibri" panose="020F0502020204030204" pitchFamily="34" charset="0"/>
                          </a:rPr>
                          <m:t>u</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d</m:t>
                        </m:r>
                        <m:r>
                          <m:rPr>
                            <m:nor/>
                          </m:rPr>
                          <a:rPr lang="fr-FR" sz="4000" kern="0">
                            <a:latin typeface="Arial" panose="020B0604020202020204" pitchFamily="34" charset="0"/>
                            <a:ea typeface="Calibri" panose="020F0502020204030204" pitchFamily="34" charset="0"/>
                          </a:rPr>
                          <m:t>à</m:t>
                        </m:r>
                        <m:r>
                          <m:rPr>
                            <m:nor/>
                          </m:rPr>
                          <a:rPr lang="fr-FR" sz="4000" kern="0">
                            <a:latin typeface="Arial" panose="020B0604020202020204" pitchFamily="34" charset="0"/>
                            <a:ea typeface="Calibri" panose="020F0502020204030204" pitchFamily="34" charset="0"/>
                          </a:rPr>
                          <m:t>i</m:t>
                        </m:r>
                        <m:r>
                          <m:rPr>
                            <m:nor/>
                          </m:rPr>
                          <a:rPr lang="fr-FR" sz="4000" kern="0">
                            <a:latin typeface="Arial" panose="020B0604020202020204" pitchFamily="34" charset="0"/>
                            <a:ea typeface="Calibri" panose="020F0502020204030204" pitchFamily="34" charset="0"/>
                          </a:rPr>
                          <m:t> 10 </m:t>
                        </m:r>
                        <m:r>
                          <m:rPr>
                            <m:nor/>
                          </m:rPr>
                          <a:rPr lang="fr-FR" sz="4000" kern="0">
                            <a:latin typeface="Arial" panose="020B0604020202020204" pitchFamily="34" charset="0"/>
                            <a:ea typeface="Calibri" panose="020F0502020204030204" pitchFamily="34" charset="0"/>
                          </a:rPr>
                          <m:t>cm</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chi</m:t>
                        </m:r>
                        <m:r>
                          <m:rPr>
                            <m:nor/>
                          </m:rPr>
                          <a:rPr lang="fr-FR" sz="4000" kern="0">
                            <a:latin typeface="Arial" panose="020B0604020202020204" pitchFamily="34" charset="0"/>
                            <a:ea typeface="Calibri" panose="020F0502020204030204" pitchFamily="34" charset="0"/>
                          </a:rPr>
                          <m:t>ề</m:t>
                        </m:r>
                        <m:r>
                          <m:rPr>
                            <m:nor/>
                          </m:rPr>
                          <a:rPr lang="fr-FR" sz="4000" kern="0">
                            <a:latin typeface="Arial" panose="020B0604020202020204" pitchFamily="34" charset="0"/>
                            <a:ea typeface="Calibri" panose="020F0502020204030204" pitchFamily="34" charset="0"/>
                          </a:rPr>
                          <m:t>u</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r</m:t>
                        </m:r>
                        <m:r>
                          <m:rPr>
                            <m:nor/>
                          </m:rPr>
                          <a:rPr lang="fr-FR" sz="4000" kern="0">
                            <a:latin typeface="Arial" panose="020B0604020202020204" pitchFamily="34" charset="0"/>
                            <a:ea typeface="Calibri" panose="020F0502020204030204" pitchFamily="34" charset="0"/>
                          </a:rPr>
                          <m:t>ộ</m:t>
                        </m:r>
                        <m:r>
                          <m:rPr>
                            <m:nor/>
                          </m:rPr>
                          <a:rPr lang="fr-FR" sz="4000" kern="0">
                            <a:latin typeface="Arial" panose="020B0604020202020204" pitchFamily="34" charset="0"/>
                            <a:ea typeface="Calibri" panose="020F0502020204030204" pitchFamily="34" charset="0"/>
                          </a:rPr>
                          <m:t>ng</m:t>
                        </m:r>
                        <m:r>
                          <m:rPr>
                            <m:nor/>
                          </m:rPr>
                          <a:rPr lang="fr-FR" sz="4000" kern="0">
                            <a:latin typeface="Arial" panose="020B0604020202020204" pitchFamily="34" charset="0"/>
                            <a:ea typeface="Calibri" panose="020F0502020204030204" pitchFamily="34" charset="0"/>
                          </a:rPr>
                          <m:t> 8 </m:t>
                        </m:r>
                        <m:r>
                          <m:rPr>
                            <m:nor/>
                          </m:rPr>
                          <a:rPr lang="fr-FR" sz="4000" kern="0">
                            <a:latin typeface="Arial" panose="020B0604020202020204" pitchFamily="34" charset="0"/>
                            <a:ea typeface="Calibri" panose="020F0502020204030204" pitchFamily="34" charset="0"/>
                          </a:rPr>
                          <m:t>cm</m:t>
                        </m:r>
                      </m:oMath>
                    </m:oMathPara>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6" name="Rectangle 15">
                  <a:extLst>
                    <a:ext uri="{FF2B5EF4-FFF2-40B4-BE49-F238E27FC236}">
                      <a16:creationId xmlns:a16="http://schemas.microsoft.com/office/drawing/2014/main" id="{BE0B4D7F-85D7-B01A-D1B0-41A2127250C3}"/>
                    </a:ext>
                  </a:extLst>
                </p:cNvPr>
                <p:cNvSpPr>
                  <a:spLocks noRot="1" noChangeAspect="1" noMove="1" noResize="1" noEditPoints="1" noAdjustHandles="1" noChangeArrowheads="1" noChangeShapeType="1" noTextEdit="1"/>
                </p:cNvSpPr>
                <p:nvPr/>
              </p:nvSpPr>
              <p:spPr>
                <a:xfrm>
                  <a:off x="1592720" y="2494988"/>
                  <a:ext cx="4575978" cy="4136991"/>
                </a:xfrm>
                <a:prstGeom prst="rect">
                  <a:avLst/>
                </a:prstGeom>
                <a:blipFill>
                  <a:blip r:embed="rId7"/>
                  <a:stretch>
                    <a:fillRect/>
                  </a:stretch>
                </a:blipFill>
              </p:spPr>
              <p:txBody>
                <a:bodyPr/>
                <a:lstStyle/>
                <a:p>
                  <a:r>
                    <a:rPr lang="en-US">
                      <a:noFill/>
                    </a:rPr>
                    <a:t> </a:t>
                  </a:r>
                </a:p>
              </p:txBody>
            </p:sp>
          </mc:Fallback>
        </mc:AlternateContent>
      </p:grpSp>
      <p:grpSp>
        <p:nvGrpSpPr>
          <p:cNvPr id="25" name="Group 24">
            <a:extLst>
              <a:ext uri="{FF2B5EF4-FFF2-40B4-BE49-F238E27FC236}">
                <a16:creationId xmlns:a16="http://schemas.microsoft.com/office/drawing/2014/main" id="{DADEE176-C648-BECE-CEC7-1B885FD19F8E}"/>
              </a:ext>
            </a:extLst>
          </p:cNvPr>
          <p:cNvGrpSpPr/>
          <p:nvPr/>
        </p:nvGrpSpPr>
        <p:grpSpPr>
          <a:xfrm>
            <a:off x="9771267" y="7766703"/>
            <a:ext cx="7163528" cy="2081245"/>
            <a:chOff x="507541" y="2482800"/>
            <a:chExt cx="6149546" cy="4236251"/>
          </a:xfrm>
        </p:grpSpPr>
        <p:grpSp>
          <p:nvGrpSpPr>
            <p:cNvPr id="26" name="Group 8">
              <a:extLst>
                <a:ext uri="{FF2B5EF4-FFF2-40B4-BE49-F238E27FC236}">
                  <a16:creationId xmlns:a16="http://schemas.microsoft.com/office/drawing/2014/main" id="{ADB76760-19F1-3D0C-3904-C34C81ED1700}"/>
                </a:ext>
              </a:extLst>
            </p:cNvPr>
            <p:cNvGrpSpPr/>
            <p:nvPr/>
          </p:nvGrpSpPr>
          <p:grpSpPr>
            <a:xfrm>
              <a:off x="1028700" y="2482800"/>
              <a:ext cx="5628387" cy="4161369"/>
              <a:chOff x="0" y="-283199"/>
              <a:chExt cx="1482374" cy="1095999"/>
            </a:xfrm>
          </p:grpSpPr>
          <p:sp>
            <p:nvSpPr>
              <p:cNvPr id="32" name="Freeform 9">
                <a:extLst>
                  <a:ext uri="{FF2B5EF4-FFF2-40B4-BE49-F238E27FC236}">
                    <a16:creationId xmlns:a16="http://schemas.microsoft.com/office/drawing/2014/main" id="{40EE11F7-A2AA-B101-3A32-F609035879A7}"/>
                  </a:ext>
                </a:extLst>
              </p:cNvPr>
              <p:cNvSpPr/>
              <p:nvPr/>
            </p:nvSpPr>
            <p:spPr>
              <a:xfrm>
                <a:off x="0" y="-283199"/>
                <a:ext cx="1482374" cy="1095999"/>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33" name="TextBox 10">
                <a:extLst>
                  <a:ext uri="{FF2B5EF4-FFF2-40B4-BE49-F238E27FC236}">
                    <a16:creationId xmlns:a16="http://schemas.microsoft.com/office/drawing/2014/main" id="{EFD946FE-9597-4F2A-BFD0-78CBE5105B24}"/>
                  </a:ext>
                </a:extLst>
              </p:cNvPr>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7" name="Group 14">
              <a:extLst>
                <a:ext uri="{FF2B5EF4-FFF2-40B4-BE49-F238E27FC236}">
                  <a16:creationId xmlns:a16="http://schemas.microsoft.com/office/drawing/2014/main" id="{98246868-2C57-82E2-4234-9B1F225CC6F3}"/>
                </a:ext>
              </a:extLst>
            </p:cNvPr>
            <p:cNvGrpSpPr/>
            <p:nvPr/>
          </p:nvGrpSpPr>
          <p:grpSpPr>
            <a:xfrm>
              <a:off x="507541" y="3897840"/>
              <a:ext cx="1042316" cy="1839687"/>
              <a:chOff x="76200" y="-233879"/>
              <a:chExt cx="660400" cy="1165605"/>
            </a:xfrm>
          </p:grpSpPr>
          <p:sp>
            <p:nvSpPr>
              <p:cNvPr id="30" name="Freeform 15">
                <a:extLst>
                  <a:ext uri="{FF2B5EF4-FFF2-40B4-BE49-F238E27FC236}">
                    <a16:creationId xmlns:a16="http://schemas.microsoft.com/office/drawing/2014/main" id="{CAFA4381-AF3E-7A55-FC10-3570AB45CD29}"/>
                  </a:ext>
                </a:extLst>
              </p:cNvPr>
              <p:cNvSpPr/>
              <p:nvPr/>
            </p:nvSpPr>
            <p:spPr>
              <a:xfrm>
                <a:off x="159487" y="-233879"/>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31" name="TextBox 16">
                <a:extLst>
                  <a:ext uri="{FF2B5EF4-FFF2-40B4-BE49-F238E27FC236}">
                    <a16:creationId xmlns:a16="http://schemas.microsoft.com/office/drawing/2014/main" id="{F768CBA7-F1BA-92B5-0667-26167B290AFB}"/>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8" name="TextBox 32">
              <a:extLst>
                <a:ext uri="{FF2B5EF4-FFF2-40B4-BE49-F238E27FC236}">
                  <a16:creationId xmlns:a16="http://schemas.microsoft.com/office/drawing/2014/main" id="{F15AC71D-835F-4E1C-289B-3025E78ED90E}"/>
                </a:ext>
              </a:extLst>
            </p:cNvPr>
            <p:cNvSpPr txBox="1"/>
            <p:nvPr/>
          </p:nvSpPr>
          <p:spPr>
            <a:xfrm>
              <a:off x="658687" y="3876318"/>
              <a:ext cx="740026" cy="1453128"/>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lang="en-US" sz="3700" b="1" dirty="0">
                  <a:solidFill>
                    <a:srgbClr val="FFFDEF"/>
                  </a:solidFill>
                  <a:latin typeface="Arial" panose="020B0604020202020204" pitchFamily="34" charset="0"/>
                  <a:cs typeface="Arial" panose="020B0604020202020204" pitchFamily="34" charset="0"/>
                </a:rPr>
                <a:t>D</a:t>
              </a:r>
              <a:endParaRPr kumimoji="0" lang="en-US" sz="37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7E7B9F79-1593-D994-2000-4740FEA5E59C}"/>
                    </a:ext>
                  </a:extLst>
                </p:cNvPr>
                <p:cNvSpPr/>
                <p:nvPr/>
              </p:nvSpPr>
              <p:spPr>
                <a:xfrm>
                  <a:off x="1681310" y="2582060"/>
                  <a:ext cx="4575978" cy="4136991"/>
                </a:xfrm>
                <a:prstGeom prst="rect">
                  <a:avLst/>
                </a:prstGeom>
              </p:spPr>
              <p:txBody>
                <a:bodyPr wrap="squar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m:rPr>
                            <m:nor/>
                          </m:rPr>
                          <a:rPr lang="fr-FR" sz="4000" kern="0">
                            <a:latin typeface="Arial" panose="020B0604020202020204" pitchFamily="34" charset="0"/>
                            <a:ea typeface="Calibri" panose="020F0502020204030204" pitchFamily="34" charset="0"/>
                          </a:rPr>
                          <m:t>Chi</m:t>
                        </m:r>
                        <m:r>
                          <m:rPr>
                            <m:nor/>
                          </m:rPr>
                          <a:rPr lang="fr-FR" sz="4000" kern="0">
                            <a:latin typeface="Arial" panose="020B0604020202020204" pitchFamily="34" charset="0"/>
                            <a:ea typeface="Calibri" panose="020F0502020204030204" pitchFamily="34" charset="0"/>
                          </a:rPr>
                          <m:t>ề</m:t>
                        </m:r>
                        <m:r>
                          <m:rPr>
                            <m:nor/>
                          </m:rPr>
                          <a:rPr lang="fr-FR" sz="4000" kern="0">
                            <a:latin typeface="Arial" panose="020B0604020202020204" pitchFamily="34" charset="0"/>
                            <a:ea typeface="Calibri" panose="020F0502020204030204" pitchFamily="34" charset="0"/>
                          </a:rPr>
                          <m:t>u</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d</m:t>
                        </m:r>
                        <m:r>
                          <m:rPr>
                            <m:nor/>
                          </m:rPr>
                          <a:rPr lang="fr-FR" sz="4000" kern="0">
                            <a:latin typeface="Arial" panose="020B0604020202020204" pitchFamily="34" charset="0"/>
                            <a:ea typeface="Calibri" panose="020F0502020204030204" pitchFamily="34" charset="0"/>
                          </a:rPr>
                          <m:t>à</m:t>
                        </m:r>
                        <m:r>
                          <m:rPr>
                            <m:nor/>
                          </m:rPr>
                          <a:rPr lang="fr-FR" sz="4000" kern="0">
                            <a:latin typeface="Arial" panose="020B0604020202020204" pitchFamily="34" charset="0"/>
                            <a:ea typeface="Calibri" panose="020F0502020204030204" pitchFamily="34" charset="0"/>
                          </a:rPr>
                          <m:t>i</m:t>
                        </m:r>
                        <m:r>
                          <m:rPr>
                            <m:nor/>
                          </m:rPr>
                          <a:rPr lang="fr-FR" sz="4000" kern="0">
                            <a:latin typeface="Arial" panose="020B0604020202020204" pitchFamily="34" charset="0"/>
                            <a:ea typeface="Calibri" panose="020F0502020204030204" pitchFamily="34" charset="0"/>
                          </a:rPr>
                          <m:t> 11 </m:t>
                        </m:r>
                        <m:r>
                          <m:rPr>
                            <m:nor/>
                          </m:rPr>
                          <a:rPr lang="fr-FR" sz="4000" kern="0">
                            <a:latin typeface="Arial" panose="020B0604020202020204" pitchFamily="34" charset="0"/>
                            <a:ea typeface="Calibri" panose="020F0502020204030204" pitchFamily="34" charset="0"/>
                          </a:rPr>
                          <m:t>cm</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chi</m:t>
                        </m:r>
                        <m:r>
                          <m:rPr>
                            <m:nor/>
                          </m:rPr>
                          <a:rPr lang="fr-FR" sz="4000" kern="0">
                            <a:latin typeface="Arial" panose="020B0604020202020204" pitchFamily="34" charset="0"/>
                            <a:ea typeface="Calibri" panose="020F0502020204030204" pitchFamily="34" charset="0"/>
                          </a:rPr>
                          <m:t>ề</m:t>
                        </m:r>
                        <m:r>
                          <m:rPr>
                            <m:nor/>
                          </m:rPr>
                          <a:rPr lang="fr-FR" sz="4000" kern="0">
                            <a:latin typeface="Arial" panose="020B0604020202020204" pitchFamily="34" charset="0"/>
                            <a:ea typeface="Calibri" panose="020F0502020204030204" pitchFamily="34" charset="0"/>
                          </a:rPr>
                          <m:t>u</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r</m:t>
                        </m:r>
                        <m:r>
                          <m:rPr>
                            <m:nor/>
                          </m:rPr>
                          <a:rPr lang="fr-FR" sz="4000" kern="0">
                            <a:latin typeface="Arial" panose="020B0604020202020204" pitchFamily="34" charset="0"/>
                            <a:ea typeface="Calibri" panose="020F0502020204030204" pitchFamily="34" charset="0"/>
                          </a:rPr>
                          <m:t>ộ</m:t>
                        </m:r>
                        <m:r>
                          <m:rPr>
                            <m:nor/>
                          </m:rPr>
                          <a:rPr lang="fr-FR" sz="4000" kern="0">
                            <a:latin typeface="Arial" panose="020B0604020202020204" pitchFamily="34" charset="0"/>
                            <a:ea typeface="Calibri" panose="020F0502020204030204" pitchFamily="34" charset="0"/>
                          </a:rPr>
                          <m:t>ng</m:t>
                        </m:r>
                        <m:r>
                          <m:rPr>
                            <m:nor/>
                          </m:rPr>
                          <a:rPr lang="fr-FR" sz="4000" kern="0">
                            <a:latin typeface="Arial" panose="020B0604020202020204" pitchFamily="34" charset="0"/>
                            <a:ea typeface="Calibri" panose="020F0502020204030204" pitchFamily="34" charset="0"/>
                          </a:rPr>
                          <m:t> 9 </m:t>
                        </m:r>
                        <m:r>
                          <m:rPr>
                            <m:nor/>
                          </m:rPr>
                          <a:rPr lang="fr-FR" sz="4000" kern="0">
                            <a:latin typeface="Arial" panose="020B0604020202020204" pitchFamily="34" charset="0"/>
                            <a:ea typeface="Calibri" panose="020F0502020204030204" pitchFamily="34" charset="0"/>
                          </a:rPr>
                          <m:t>cm</m:t>
                        </m:r>
                      </m:oMath>
                    </m:oMathPara>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9" name="Rectangle 28">
                  <a:extLst>
                    <a:ext uri="{FF2B5EF4-FFF2-40B4-BE49-F238E27FC236}">
                      <a16:creationId xmlns:a16="http://schemas.microsoft.com/office/drawing/2014/main" id="{7E7B9F79-1593-D994-2000-4740FEA5E59C}"/>
                    </a:ext>
                  </a:extLst>
                </p:cNvPr>
                <p:cNvSpPr>
                  <a:spLocks noRot="1" noChangeAspect="1" noMove="1" noResize="1" noEditPoints="1" noAdjustHandles="1" noChangeArrowheads="1" noChangeShapeType="1" noTextEdit="1"/>
                </p:cNvSpPr>
                <p:nvPr/>
              </p:nvSpPr>
              <p:spPr>
                <a:xfrm>
                  <a:off x="1681310" y="2582060"/>
                  <a:ext cx="4575978" cy="4136991"/>
                </a:xfrm>
                <a:prstGeom prst="rect">
                  <a:avLst/>
                </a:prstGeom>
                <a:blipFill>
                  <a:blip r:embed="rId8"/>
                  <a:stretch>
                    <a:fillRect/>
                  </a:stretch>
                </a:blipFill>
              </p:spPr>
              <p:txBody>
                <a:bodyPr/>
                <a:lstStyle/>
                <a:p>
                  <a:r>
                    <a:rPr lang="en-US">
                      <a:noFill/>
                    </a:rPr>
                    <a:t> </a:t>
                  </a:r>
                </a:p>
              </p:txBody>
            </p:sp>
          </mc:Fallback>
        </mc:AlternateContent>
      </p:grpSp>
      <p:pic>
        <p:nvPicPr>
          <p:cNvPr id="81" name="Picture 80">
            <a:extLst>
              <a:ext uri="{FF2B5EF4-FFF2-40B4-BE49-F238E27FC236}">
                <a16:creationId xmlns:a16="http://schemas.microsoft.com/office/drawing/2014/main" id="{707B8DA7-953C-8522-E4AB-1C92DA695F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49721" y="8191506"/>
            <a:ext cx="1325962" cy="1338071"/>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392113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anim calcmode="lin" valueType="num">
                                      <p:cBhvr>
                                        <p:cTn id="8" dur="500" fill="hold"/>
                                        <p:tgtEl>
                                          <p:spTgt spid="50"/>
                                        </p:tgtEl>
                                        <p:attrNameLst>
                                          <p:attrName>ppt_x</p:attrName>
                                        </p:attrNameLst>
                                      </p:cBhvr>
                                      <p:tavLst>
                                        <p:tav tm="0">
                                          <p:val>
                                            <p:strVal val="#ppt_x"/>
                                          </p:val>
                                        </p:tav>
                                        <p:tav tm="100000">
                                          <p:val>
                                            <p:strVal val="#ppt_x"/>
                                          </p:val>
                                        </p:tav>
                                      </p:tavLst>
                                    </p:anim>
                                    <p:anim calcmode="lin" valueType="num">
                                      <p:cBhvr>
                                        <p:cTn id="9" dur="5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81"/>
                                        </p:tgtEl>
                                        <p:attrNameLst>
                                          <p:attrName>style.visibility</p:attrName>
                                        </p:attrNameLst>
                                      </p:cBhvr>
                                      <p:to>
                                        <p:strVal val="visible"/>
                                      </p:to>
                                    </p:set>
                                    <p:anim calcmode="lin" valueType="num">
                                      <p:cBhvr>
                                        <p:cTn id="17" dur="500" fill="hold"/>
                                        <p:tgtEl>
                                          <p:spTgt spid="81"/>
                                        </p:tgtEl>
                                        <p:attrNameLst>
                                          <p:attrName>ppt_w</p:attrName>
                                        </p:attrNameLst>
                                      </p:cBhvr>
                                      <p:tavLst>
                                        <p:tav tm="0">
                                          <p:val>
                                            <p:fltVal val="0"/>
                                          </p:val>
                                        </p:tav>
                                        <p:tav tm="100000">
                                          <p:val>
                                            <p:strVal val="#ppt_w"/>
                                          </p:val>
                                        </p:tav>
                                      </p:tavLst>
                                    </p:anim>
                                    <p:anim calcmode="lin" valueType="num">
                                      <p:cBhvr>
                                        <p:cTn id="18" dur="500" fill="hold"/>
                                        <p:tgtEl>
                                          <p:spTgt spid="81"/>
                                        </p:tgtEl>
                                        <p:attrNameLst>
                                          <p:attrName>ppt_h</p:attrName>
                                        </p:attrNameLst>
                                      </p:cBhvr>
                                      <p:tavLst>
                                        <p:tav tm="0">
                                          <p:val>
                                            <p:fltVal val="0"/>
                                          </p:val>
                                        </p:tav>
                                        <p:tav tm="100000">
                                          <p:val>
                                            <p:strVal val="#ppt_h"/>
                                          </p:val>
                                        </p:tav>
                                      </p:tavLst>
                                    </p:anim>
                                    <p:animEffect transition="in" filter="fade">
                                      <p:cBhvr>
                                        <p:cTn id="19" dur="500"/>
                                        <p:tgtEl>
                                          <p:spTgt spid="81"/>
                                        </p:tgtEl>
                                      </p:cBhvr>
                                    </p:animEffect>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anim calcmode="lin" valueType="num">
                                      <p:cBhvr>
                                        <p:cTn id="33" dur="500" fill="hold"/>
                                        <p:tgtEl>
                                          <p:spTgt spid="25"/>
                                        </p:tgtEl>
                                        <p:attrNameLst>
                                          <p:attrName>ppt_x</p:attrName>
                                        </p:attrNameLst>
                                      </p:cBhvr>
                                      <p:tavLst>
                                        <p:tav tm="0">
                                          <p:val>
                                            <p:strVal val="#ppt_x"/>
                                          </p:val>
                                        </p:tav>
                                        <p:tav tm="100000">
                                          <p:val>
                                            <p:strVal val="#ppt_x"/>
                                          </p:val>
                                        </p:tav>
                                      </p:tavLst>
                                    </p:anim>
                                    <p:anim calcmode="lin" valueType="num">
                                      <p:cBhvr>
                                        <p:cTn id="34"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algn="just">
              <a:lnSpc>
                <a:spcPct val="150000"/>
              </a:lnSpc>
              <a:spcAft>
                <a:spcPts val="1200"/>
              </a:spcAft>
            </a:pP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890861EA-97E8-C070-43DF-3F939704CC41}"/>
              </a:ext>
            </a:extLst>
          </p:cNvPr>
          <p:cNvGrpSpPr/>
          <p:nvPr/>
        </p:nvGrpSpPr>
        <p:grpSpPr>
          <a:xfrm>
            <a:off x="936281" y="1390543"/>
            <a:ext cx="16230730" cy="2896883"/>
            <a:chOff x="1211090" y="2572332"/>
            <a:chExt cx="16230730" cy="2896883"/>
          </a:xfrm>
        </p:grpSpPr>
        <mc:AlternateContent xmlns:mc="http://schemas.openxmlformats.org/markup-compatibility/2006" xmlns:a14="http://schemas.microsoft.com/office/drawing/2010/main">
          <mc:Choice Requires="a14">
            <p:sp>
              <p:nvSpPr>
                <p:cNvPr id="8" name="Rectangle 7"/>
                <p:cNvSpPr/>
                <p:nvPr/>
              </p:nvSpPr>
              <p:spPr>
                <a:xfrm>
                  <a:off x="1576001" y="2572332"/>
                  <a:ext cx="15865819" cy="2896883"/>
                </a:xfrm>
                <a:prstGeom prst="rect">
                  <a:avLst/>
                </a:prstGeom>
              </p:spPr>
              <p:txBody>
                <a:bodyPr wrap="square">
                  <a:spAutoFit/>
                </a:bodyPr>
                <a:lstStyle/>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Cho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tứ</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effectLst/>
                          <a:latin typeface="Cambria Math" panose="02040503050406030204" pitchFamily="18" charset="0"/>
                          <a:ea typeface="Times New Roman" panose="02020603050405020304" pitchFamily="18" charset="0"/>
                          <a:cs typeface="Arial" panose="020B0604020202020204" pitchFamily="34" charset="0"/>
                        </a:rPr>
                        <m:t>𝐴𝐵𝐶𝐷</m:t>
                      </m:r>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nội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000" i="1" kern="100">
                              <a:effectLst/>
                              <a:latin typeface="Cambria Math" panose="02040503050406030204" pitchFamily="18" charset="0"/>
                              <a:ea typeface="Times New Roman" panose="02020603050405020304" pitchFamily="18" charset="0"/>
                              <a:cs typeface="Arial" panose="020B0604020202020204" pitchFamily="34" charset="0"/>
                            </a:rPr>
                          </m:ctrlPr>
                        </m:accPr>
                        <m:e>
                          <m:r>
                            <a:rPr lang="en-US" sz="4000" i="1" kern="100">
                              <a:effectLst/>
                              <a:latin typeface="Cambria Math" panose="02040503050406030204" pitchFamily="18" charset="0"/>
                              <a:ea typeface="Times New Roman" panose="02020603050405020304" pitchFamily="18" charset="0"/>
                              <a:cs typeface="Arial" panose="020B0604020202020204" pitchFamily="34" charset="0"/>
                            </a:rPr>
                            <m:t>𝐶</m:t>
                          </m:r>
                        </m:e>
                      </m:acc>
                      <m:r>
                        <a:rPr lang="en-US" sz="4000" i="1" kern="100">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kern="100">
                              <a:effectLst/>
                              <a:latin typeface="Cambria Math" panose="02040503050406030204" pitchFamily="18" charset="0"/>
                              <a:ea typeface="Times New Roman" panose="02020603050405020304" pitchFamily="18" charset="0"/>
                              <a:cs typeface="Arial" panose="020B0604020202020204" pitchFamily="34" charset="0"/>
                            </a:rPr>
                            <m:t>80</m:t>
                          </m:r>
                        </m:e>
                        <m:sup>
                          <m:r>
                            <a:rPr lang="en-US" sz="4000" i="1" kern="100">
                              <a:effectLst/>
                              <a:latin typeface="Cambria Math" panose="02040503050406030204" pitchFamily="18" charset="0"/>
                              <a:ea typeface="Times New Roman" panose="02020603050405020304" pitchFamily="18" charset="0"/>
                              <a:cs typeface="Arial" panose="020B0604020202020204" pitchFamily="34" charset="0"/>
                            </a:rPr>
                            <m:t>𝑜</m:t>
                          </m:r>
                        </m:sup>
                      </m:sSup>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góc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effectLst/>
                          <a:latin typeface="Cambria Math" panose="02040503050406030204" pitchFamily="18" charset="0"/>
                          <a:ea typeface="Times New Roman" panose="02020603050405020304" pitchFamily="18" charset="0"/>
                          <a:cs typeface="Arial" panose="020B0604020202020204" pitchFamily="34" charset="0"/>
                        </a:rPr>
                        <m:t>𝐴</m:t>
                      </m:r>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sSup>
                        <m:sSupPr>
                          <m:ctrlPr>
                            <a:rPr lang="en-US" sz="4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kern="100">
                              <a:effectLst/>
                              <a:latin typeface="Cambria Math" panose="02040503050406030204" pitchFamily="18" charset="0"/>
                              <a:ea typeface="Times New Roman" panose="02020603050405020304" pitchFamily="18" charset="0"/>
                              <a:cs typeface="Arial" panose="020B0604020202020204" pitchFamily="34" charset="0"/>
                            </a:rPr>
                            <m:t>80</m:t>
                          </m:r>
                        </m:e>
                        <m:sup>
                          <m:r>
                            <a:rPr lang="en-US" sz="4000" i="1" kern="100">
                              <a:effectLst/>
                              <a:latin typeface="Cambria Math" panose="02040503050406030204" pitchFamily="18" charset="0"/>
                              <a:ea typeface="Times New Roman" panose="02020603050405020304" pitchFamily="18" charset="0"/>
                              <a:cs typeface="Arial" panose="020B0604020202020204" pitchFamily="34" charset="0"/>
                            </a:rPr>
                            <m:t>𝑜</m:t>
                          </m:r>
                        </m:sup>
                      </m:sSup>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sSup>
                        <m:sSupPr>
                          <m:ctrlPr>
                            <a:rPr lang="en-US" sz="4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kern="100">
                              <a:effectLst/>
                              <a:latin typeface="Cambria Math" panose="02040503050406030204" pitchFamily="18" charset="0"/>
                              <a:ea typeface="Times New Roman" panose="02020603050405020304" pitchFamily="18" charset="0"/>
                              <a:cs typeface="Arial" panose="020B0604020202020204" pitchFamily="34" charset="0"/>
                            </a:rPr>
                            <m:t>160</m:t>
                          </m:r>
                        </m:e>
                        <m:sup>
                          <m:r>
                            <a:rPr lang="en-US" sz="4000" i="1" kern="100">
                              <a:effectLst/>
                              <a:latin typeface="Cambria Math" panose="02040503050406030204" pitchFamily="18" charset="0"/>
                              <a:ea typeface="Times New Roman" panose="02020603050405020304" pitchFamily="18" charset="0"/>
                              <a:cs typeface="Arial" panose="020B0604020202020204" pitchFamily="34" charset="0"/>
                            </a:rPr>
                            <m:t>𝑜</m:t>
                          </m:r>
                        </m:sup>
                      </m:sSup>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C. </a:t>
                  </a:r>
                  <a14:m>
                    <m:oMath xmlns:m="http://schemas.openxmlformats.org/officeDocument/2006/math">
                      <m:sSup>
                        <m:sSupPr>
                          <m:ctrlPr>
                            <a:rPr lang="en-US" sz="4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kern="100">
                              <a:effectLst/>
                              <a:latin typeface="Cambria Math" panose="02040503050406030204" pitchFamily="18" charset="0"/>
                              <a:ea typeface="Times New Roman" panose="02020603050405020304" pitchFamily="18" charset="0"/>
                              <a:cs typeface="Arial" panose="020B0604020202020204" pitchFamily="34" charset="0"/>
                            </a:rPr>
                            <m:t>40</m:t>
                          </m:r>
                        </m:e>
                        <m:sup>
                          <m:r>
                            <a:rPr lang="en-US" sz="4000" i="1" kern="100">
                              <a:effectLst/>
                              <a:latin typeface="Cambria Math" panose="02040503050406030204" pitchFamily="18" charset="0"/>
                              <a:ea typeface="Times New Roman" panose="02020603050405020304" pitchFamily="18" charset="0"/>
                              <a:cs typeface="Arial" panose="020B0604020202020204" pitchFamily="34" charset="0"/>
                            </a:rPr>
                            <m:t>𝑜</m:t>
                          </m:r>
                        </m:sup>
                      </m:sSup>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D. </a:t>
                  </a:r>
                  <a14:m>
                    <m:oMath xmlns:m="http://schemas.openxmlformats.org/officeDocument/2006/math">
                      <m:sSup>
                        <m:sSupPr>
                          <m:ctrlPr>
                            <a:rPr lang="en-US" sz="4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kern="100">
                              <a:effectLst/>
                              <a:latin typeface="Cambria Math" panose="02040503050406030204" pitchFamily="18" charset="0"/>
                              <a:ea typeface="Times New Roman" panose="02020603050405020304" pitchFamily="18" charset="0"/>
                              <a:cs typeface="Arial" panose="020B0604020202020204" pitchFamily="34" charset="0"/>
                            </a:rPr>
                            <m:t>100</m:t>
                          </m:r>
                        </m:e>
                        <m:sup>
                          <m:r>
                            <a:rPr lang="en-US" sz="4000" i="1" kern="100">
                              <a:effectLst/>
                              <a:latin typeface="Cambria Math" panose="02040503050406030204" pitchFamily="18" charset="0"/>
                              <a:ea typeface="Times New Roman" panose="02020603050405020304" pitchFamily="18" charset="0"/>
                              <a:cs typeface="Arial" panose="020B0604020202020204" pitchFamily="34" charset="0"/>
                            </a:rPr>
                            <m:t>𝑜</m:t>
                          </m:r>
                        </m:sup>
                      </m:sSup>
                    </m:oMath>
                  </a14:m>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576001" y="2572332"/>
                  <a:ext cx="15865819" cy="2896883"/>
                </a:xfrm>
                <a:prstGeom prst="rect">
                  <a:avLst/>
                </a:prstGeom>
                <a:blipFill>
                  <a:blip r:embed="rId6"/>
                  <a:stretch>
                    <a:fillRect l="-1345" r="-1383" b="-7579"/>
                  </a:stretch>
                </a:blipFill>
              </p:spPr>
              <p:txBody>
                <a:bodyPr/>
                <a:lstStyle/>
                <a:p>
                  <a:r>
                    <a:rPr lang="en-US">
                      <a:noFill/>
                    </a:rPr>
                    <a:t> </a:t>
                  </a:r>
                </a:p>
              </p:txBody>
            </p:sp>
          </mc:Fallback>
        </mc:AlternateContent>
        <p:sp>
          <p:nvSpPr>
            <p:cNvPr id="12" name="Rectangle 11"/>
            <p:cNvSpPr/>
            <p:nvPr/>
          </p:nvSpPr>
          <p:spPr>
            <a:xfrm>
              <a:off x="1211090" y="2696599"/>
              <a:ext cx="5573962" cy="707886"/>
            </a:xfrm>
            <a:prstGeom prst="rect">
              <a:avLst/>
            </a:prstGeom>
          </p:spPr>
          <p:txBody>
            <a:bodyPr wrap="none">
              <a:spAutoFit/>
            </a:bodyPr>
            <a:lstStyle/>
            <a:p>
              <a:r>
                <a:rPr lang="fr-FR" sz="4000" b="1" dirty="0" err="1">
                  <a:solidFill>
                    <a:srgbClr val="C00000"/>
                  </a:solidFill>
                  <a:latin typeface="Arial" panose="020B0604020202020204" pitchFamily="34" charset="0"/>
                  <a:ea typeface="Calibri" panose="020F0502020204030204" pitchFamily="34" charset="0"/>
                </a:rPr>
                <a:t>Bài</a:t>
              </a:r>
              <a:r>
                <a:rPr lang="fr-FR" sz="4000" b="1" dirty="0">
                  <a:solidFill>
                    <a:srgbClr val="C00000"/>
                  </a:solidFill>
                  <a:latin typeface="Arial" panose="020B0604020202020204" pitchFamily="34" charset="0"/>
                  <a:ea typeface="Calibri" panose="020F0502020204030204" pitchFamily="34" charset="0"/>
                </a:rPr>
                <a:t> 1 (SGK – </a:t>
              </a:r>
              <a:r>
                <a:rPr lang="fr-FR" sz="4000" b="1" dirty="0" err="1">
                  <a:solidFill>
                    <a:srgbClr val="C00000"/>
                  </a:solidFill>
                  <a:latin typeface="Arial" panose="020B0604020202020204" pitchFamily="34" charset="0"/>
                  <a:ea typeface="Calibri" panose="020F0502020204030204" pitchFamily="34" charset="0"/>
                </a:rPr>
                <a:t>trang</a:t>
              </a:r>
              <a:r>
                <a:rPr lang="fr-FR" sz="4000" b="1" dirty="0">
                  <a:solidFill>
                    <a:srgbClr val="C00000"/>
                  </a:solidFill>
                  <a:latin typeface="Arial" panose="020B0604020202020204" pitchFamily="34" charset="0"/>
                  <a:ea typeface="Calibri" panose="020F0502020204030204" pitchFamily="34" charset="0"/>
                </a:rPr>
                <a:t> 79)</a:t>
              </a:r>
              <a:endParaRPr lang="en-US" sz="4000" dirty="0">
                <a:solidFill>
                  <a:srgbClr val="C00000"/>
                </a:solidFill>
              </a:endParaRPr>
            </a:p>
          </p:txBody>
        </p:sp>
      </p:grpSp>
      <p:sp>
        <p:nvSpPr>
          <p:cNvPr id="4" name="Oval Callout 9">
            <a:extLst>
              <a:ext uri="{FF2B5EF4-FFF2-40B4-BE49-F238E27FC236}">
                <a16:creationId xmlns:a16="http://schemas.microsoft.com/office/drawing/2014/main" id="{90EEA451-31A6-CB59-D9B4-159AC3570B2C}"/>
              </a:ext>
            </a:extLst>
          </p:cNvPr>
          <p:cNvSpPr/>
          <p:nvPr/>
        </p:nvSpPr>
        <p:spPr>
          <a:xfrm>
            <a:off x="660110" y="5398250"/>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7B41D7F-646F-7184-9E99-9E837374626F}"/>
                  </a:ext>
                </a:extLst>
              </p:cNvPr>
              <p:cNvSpPr txBox="1"/>
              <p:nvPr/>
            </p:nvSpPr>
            <p:spPr>
              <a:xfrm>
                <a:off x="3723262" y="5398250"/>
                <a:ext cx="12858815" cy="3977884"/>
              </a:xfrm>
              <a:prstGeom prst="rect">
                <a:avLst/>
              </a:prstGeom>
              <a:noFill/>
            </p:spPr>
            <p:txBody>
              <a:bodyPr wrap="square">
                <a:spAutoFit/>
              </a:bodyPr>
              <a:lstStyle/>
              <a:p>
                <a:pPr marR="30480" algn="just">
                  <a:lnSpc>
                    <a:spcPct val="200000"/>
                  </a:lnSpc>
                  <a:spcBef>
                    <a:spcPts val="600"/>
                  </a:spcBef>
                  <a:spcAft>
                    <a:spcPts val="600"/>
                  </a:spcAft>
                  <a:tabLst>
                    <a:tab pos="1207135" algn="l"/>
                  </a:tabLst>
                </a:pPr>
                <a:r>
                  <a:rPr lang="fr-FR" sz="4000">
                    <a:solidFill>
                      <a:srgbClr val="000000"/>
                    </a:solidFill>
                    <a:latin typeface="Arial" panose="020B0604020202020204" pitchFamily="34" charset="0"/>
                    <a:ea typeface="Calibri" panose="020F0502020204030204" pitchFamily="34" charset="0"/>
                  </a:rPr>
                  <a:t>Đáp án : D</a:t>
                </a:r>
                <a:endParaRPr lang="en-US" sz="4000">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tabLst>
                    <a:tab pos="1207135" algn="l"/>
                  </a:tabLst>
                </a:pPr>
                <a:r>
                  <a:rPr lang="fr-FR" sz="4000">
                    <a:solidFill>
                      <a:srgbClr val="000000"/>
                    </a:solidFill>
                    <a:latin typeface="Arial" panose="020B0604020202020204" pitchFamily="34" charset="0"/>
                    <a:ea typeface="Calibri" panose="020F0502020204030204" pitchFamily="34" charset="0"/>
                  </a:rPr>
                  <a:t>Vì tứ giác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𝐴𝐵𝐶𝐷</m:t>
                    </m:r>
                  </m:oMath>
                </a14:m>
                <a:r>
                  <a:rPr lang="fr-FR" sz="4000">
                    <a:solidFill>
                      <a:srgbClr val="000000"/>
                    </a:solidFill>
                    <a:latin typeface="Arial" panose="020B0604020202020204" pitchFamily="34" charset="0"/>
                    <a:ea typeface="Calibri" panose="020F0502020204030204" pitchFamily="34" charset="0"/>
                  </a:rPr>
                  <a:t> nội tiếp đường tròn nên </a:t>
                </a:r>
                <a14:m>
                  <m:oMath xmlns:m="http://schemas.openxmlformats.org/officeDocument/2006/math">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𝐶</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=180°</m:t>
                    </m:r>
                  </m:oMath>
                </a14:m>
                <a:endParaRPr lang="en-US" sz="4000">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tabLst>
                    <a:tab pos="1207135" algn="l"/>
                  </a:tabLst>
                </a:pPr>
                <a:r>
                  <a:rPr lang="fr-FR" sz="4000">
                    <a:solidFill>
                      <a:srgbClr val="000000"/>
                    </a:solidFill>
                    <a:latin typeface="Arial" panose="020B0604020202020204" pitchFamily="34" charset="0"/>
                    <a:ea typeface="Calibri" panose="020F0502020204030204" pitchFamily="34" charset="0"/>
                  </a:rPr>
                  <a:t>Suy ra </a:t>
                </a:r>
                <a14:m>
                  <m:oMath xmlns:m="http://schemas.openxmlformats.org/officeDocument/2006/math">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=180°−</m:t>
                    </m:r>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𝐶</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=180°−80°=100°</m:t>
                    </m:r>
                  </m:oMath>
                </a14:m>
                <a:r>
                  <a:rPr lang="fr-FR" sz="4000">
                    <a:solidFill>
                      <a:srgbClr val="000000"/>
                    </a:solidFill>
                    <a:latin typeface="Arial" panose="020B0604020202020204" pitchFamily="34" charset="0"/>
                    <a:ea typeface="Calibri" panose="020F0502020204030204" pitchFamily="34" charset="0"/>
                  </a:rPr>
                  <a:t>.</a:t>
                </a:r>
                <a:endParaRPr lang="en-US" sz="4000">
                  <a:latin typeface="Times New Roman" panose="02020603050405020304" pitchFamily="18" charset="0"/>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A7B41D7F-646F-7184-9E99-9E837374626F}"/>
                  </a:ext>
                </a:extLst>
              </p:cNvPr>
              <p:cNvSpPr txBox="1">
                <a:spLocks noRot="1" noChangeAspect="1" noMove="1" noResize="1" noEditPoints="1" noAdjustHandles="1" noChangeArrowheads="1" noChangeShapeType="1" noTextEdit="1"/>
              </p:cNvSpPr>
              <p:nvPr/>
            </p:nvSpPr>
            <p:spPr>
              <a:xfrm>
                <a:off x="3723262" y="5398250"/>
                <a:ext cx="12858815" cy="3977884"/>
              </a:xfrm>
              <a:prstGeom prst="rect">
                <a:avLst/>
              </a:prstGeom>
              <a:blipFill>
                <a:blip r:embed="rId7"/>
                <a:stretch>
                  <a:fillRect l="-1707" b="-5675"/>
                </a:stretch>
              </a:blipFill>
            </p:spPr>
            <p:txBody>
              <a:bodyPr/>
              <a:lstStyle/>
              <a:p>
                <a:r>
                  <a:rPr lang="en-US">
                    <a:noFill/>
                  </a:rPr>
                  <a:t> </a:t>
                </a:r>
              </a:p>
            </p:txBody>
          </p:sp>
        </mc:Fallback>
      </mc:AlternateContent>
      <p:pic>
        <p:nvPicPr>
          <p:cNvPr id="9" name="Google Shape;219;p3">
            <a:extLst>
              <a:ext uri="{FF2B5EF4-FFF2-40B4-BE49-F238E27FC236}">
                <a16:creationId xmlns:a16="http://schemas.microsoft.com/office/drawing/2014/main" id="{F7ECDAF7-D51D-BBC1-3B09-D61289179D1E}"/>
              </a:ext>
            </a:extLst>
          </p:cNvPr>
          <p:cNvPicPr preferRelativeResize="0"/>
          <p:nvPr/>
        </p:nvPicPr>
        <p:blipFill rotWithShape="1">
          <a:blip r:embed="rId8">
            <a:alphaModFix/>
          </a:blip>
          <a:srcRect/>
          <a:stretch/>
        </p:blipFill>
        <p:spPr>
          <a:xfrm>
            <a:off x="14893591" y="51994"/>
            <a:ext cx="3239172" cy="859855"/>
          </a:xfrm>
          <a:prstGeom prst="rect">
            <a:avLst/>
          </a:prstGeom>
          <a:noFill/>
          <a:ln>
            <a:noFill/>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038231" y="341205"/>
            <a:ext cx="1082759" cy="1610050"/>
          </a:xfrm>
          <a:prstGeom prst="rect">
            <a:avLst/>
          </a:prstGeom>
        </p:spPr>
      </p:pic>
      <p:grpSp>
        <p:nvGrpSpPr>
          <p:cNvPr id="3" name="Group 2">
            <a:extLst>
              <a:ext uri="{FF2B5EF4-FFF2-40B4-BE49-F238E27FC236}">
                <a16:creationId xmlns:a16="http://schemas.microsoft.com/office/drawing/2014/main" id="{04A693FA-1A6D-69B2-0A90-A7C410BD4E91}"/>
              </a:ext>
            </a:extLst>
          </p:cNvPr>
          <p:cNvGrpSpPr/>
          <p:nvPr/>
        </p:nvGrpSpPr>
        <p:grpSpPr>
          <a:xfrm>
            <a:off x="1264831" y="264159"/>
            <a:ext cx="15773400" cy="3427825"/>
            <a:chOff x="-876253" y="56001"/>
            <a:chExt cx="15773400" cy="3427825"/>
          </a:xfrm>
        </p:grpSpPr>
        <p:sp>
          <p:nvSpPr>
            <p:cNvPr id="16" name="Rectangle 15"/>
            <p:cNvSpPr/>
            <p:nvPr/>
          </p:nvSpPr>
          <p:spPr>
            <a:xfrm>
              <a:off x="-876253" y="56001"/>
              <a:ext cx="5573962" cy="1147109"/>
            </a:xfrm>
            <a:prstGeom prst="rect">
              <a:avLst/>
            </a:prstGeom>
          </p:spPr>
          <p:txBody>
            <a:bodyPr wrap="none">
              <a:spAutoFit/>
            </a:bodyPr>
            <a:lstStyle/>
            <a:p>
              <a:pPr>
                <a:lnSpc>
                  <a:spcPct val="200000"/>
                </a:lnSpc>
              </a:pPr>
              <a:r>
                <a:rPr lang="fr-FR" sz="4000" b="1" dirty="0" err="1">
                  <a:solidFill>
                    <a:srgbClr val="C00000"/>
                  </a:solidFill>
                  <a:latin typeface="Arial" panose="020B0604020202020204" pitchFamily="34" charset="0"/>
                  <a:ea typeface="Calibri" panose="020F0502020204030204" pitchFamily="34" charset="0"/>
                </a:rPr>
                <a:t>Bài</a:t>
              </a:r>
              <a:r>
                <a:rPr lang="fr-FR" sz="4000" b="1" dirty="0">
                  <a:solidFill>
                    <a:srgbClr val="C00000"/>
                  </a:solidFill>
                  <a:latin typeface="Arial" panose="020B0604020202020204" pitchFamily="34" charset="0"/>
                  <a:ea typeface="Calibri" panose="020F0502020204030204" pitchFamily="34" charset="0"/>
                </a:rPr>
                <a:t> 2 (SGK – </a:t>
              </a:r>
              <a:r>
                <a:rPr lang="fr-FR" sz="4000" b="1" dirty="0" err="1">
                  <a:solidFill>
                    <a:srgbClr val="C00000"/>
                  </a:solidFill>
                  <a:latin typeface="Arial" panose="020B0604020202020204" pitchFamily="34" charset="0"/>
                  <a:ea typeface="Calibri" panose="020F0502020204030204" pitchFamily="34" charset="0"/>
                </a:rPr>
                <a:t>trang</a:t>
              </a:r>
              <a:r>
                <a:rPr lang="fr-FR" sz="4000" b="1" dirty="0">
                  <a:solidFill>
                    <a:srgbClr val="C00000"/>
                  </a:solidFill>
                  <a:latin typeface="Arial" panose="020B0604020202020204" pitchFamily="34" charset="0"/>
                  <a:ea typeface="Calibri" panose="020F0502020204030204" pitchFamily="34" charset="0"/>
                </a:rPr>
                <a:t> 79)</a:t>
              </a:r>
              <a:endParaRPr lang="en-US" sz="4000" dirty="0">
                <a:solidFill>
                  <a:srgbClr val="C00000"/>
                </a:solidFill>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91215A1-19A2-863C-36EA-65A1A1502F0A}"/>
                    </a:ext>
                  </a:extLst>
                </p:cNvPr>
                <p:cNvSpPr/>
                <p:nvPr/>
              </p:nvSpPr>
              <p:spPr>
                <a:xfrm>
                  <a:off x="-876253" y="349635"/>
                  <a:ext cx="15773400" cy="3134191"/>
                </a:xfrm>
                <a:prstGeom prst="rect">
                  <a:avLst/>
                </a:prstGeom>
              </p:spPr>
              <p:txBody>
                <a:bodyPr wrap="square">
                  <a:spAutoFit/>
                </a:bodyPr>
                <a:lstStyle/>
                <a:p>
                  <a:pPr algn="just">
                    <a:lnSpc>
                      <a:spcPct val="150000"/>
                    </a:lnSpc>
                    <a:spcAft>
                      <a:spcPts val="800"/>
                    </a:spcAft>
                  </a:pPr>
                  <a:r>
                    <a:rPr lang="en-US" sz="4000" dirty="0">
                      <a:effectLst/>
                      <a:latin typeface="Arial" panose="020B0604020202020204" pitchFamily="34" charset="0"/>
                      <a:ea typeface="Times New Roman" panose="02020603050405020304" pitchFamily="18" charset="0"/>
                    </a:rPr>
                    <a:t>						Cho </a:t>
                  </a:r>
                  <a:r>
                    <a:rPr lang="en-US" sz="4000" dirty="0" err="1">
                      <a:effectLst/>
                      <a:latin typeface="Arial" panose="020B0604020202020204" pitchFamily="34" charset="0"/>
                      <a:ea typeface="Times New Roman" panose="02020603050405020304" pitchFamily="18" charset="0"/>
                    </a:rPr>
                    <a:t>đường</a:t>
                  </a:r>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tròn</a:t>
                  </a:r>
                  <a:r>
                    <a:rPr lang="en-US" sz="4000" dirty="0">
                      <a:effectLst/>
                      <a:latin typeface="Arial" panose="020B0604020202020204" pitchFamily="34" charset="0"/>
                      <a:ea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𝐼</m:t>
                      </m:r>
                      <m:r>
                        <a:rPr lang="en-US" sz="4000" i="1">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nội</a:t>
                  </a:r>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tiếp</a:t>
                  </a:r>
                  <a:r>
                    <a:rPr lang="en-US" sz="4000" dirty="0">
                      <a:effectLst/>
                      <a:latin typeface="Arial" panose="020B0604020202020204" pitchFamily="34" charset="0"/>
                      <a:ea typeface="Times New Roman" panose="02020603050405020304" pitchFamily="18" charset="0"/>
                    </a:rPr>
                    <a:t> tam </a:t>
                  </a:r>
                  <a:r>
                    <a:rPr lang="en-US" sz="4000" dirty="0" err="1">
                      <a:effectLst/>
                      <a:latin typeface="Arial" panose="020B0604020202020204" pitchFamily="34" charset="0"/>
                      <a:ea typeface="Times New Roman" panose="02020603050405020304" pitchFamily="18" charset="0"/>
                    </a:rPr>
                    <a:t>giác</a:t>
                  </a:r>
                  <a:r>
                    <a:rPr lang="en-US" sz="4000" dirty="0">
                      <a:effectLst/>
                      <a:latin typeface="Arial" panose="020B0604020202020204" pitchFamily="34" charset="0"/>
                      <a:ea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và</a:t>
                  </a:r>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lần</a:t>
                  </a:r>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lượt</a:t>
                  </a:r>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tiếp</a:t>
                  </a:r>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xúc</a:t>
                  </a:r>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với</a:t>
                  </a:r>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các</a:t>
                  </a:r>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cạnh</a:t>
                  </a:r>
                  <a:r>
                    <a:rPr lang="en-US" sz="4000" dirty="0">
                      <a:effectLst/>
                      <a:latin typeface="Arial" panose="020B0604020202020204" pitchFamily="34" charset="0"/>
                      <a:ea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𝐵𝐶</m:t>
                      </m:r>
                      <m:r>
                        <a:rPr lang="en-US" sz="4000" i="1">
                          <a:effectLst/>
                          <a:latin typeface="Cambria Math" panose="02040503050406030204" pitchFamily="18" charset="0"/>
                          <a:ea typeface="Times New Roman" panose="02020603050405020304" pitchFamily="18" charset="0"/>
                          <a:cs typeface="Arial" panose="020B0604020202020204" pitchFamily="34" charset="0"/>
                        </a:rPr>
                        <m:t>, </m:t>
                      </m:r>
                      <m:r>
                        <a:rPr lang="en-US" sz="4000" i="1">
                          <a:effectLst/>
                          <a:latin typeface="Cambria Math" panose="02040503050406030204" pitchFamily="18" charset="0"/>
                          <a:ea typeface="Times New Roman" panose="02020603050405020304" pitchFamily="18" charset="0"/>
                          <a:cs typeface="Arial" panose="020B0604020202020204" pitchFamily="34" charset="0"/>
                        </a:rPr>
                        <m:t>𝐶𝐴</m:t>
                      </m:r>
                      <m:r>
                        <a:rPr lang="en-US" sz="4000" i="1">
                          <a:effectLst/>
                          <a:latin typeface="Cambria Math" panose="02040503050406030204" pitchFamily="18" charset="0"/>
                          <a:ea typeface="Times New Roman" panose="02020603050405020304" pitchFamily="18" charset="0"/>
                          <a:cs typeface="Arial" panose="020B0604020202020204" pitchFamily="34" charset="0"/>
                        </a:rPr>
                        <m:t>, </m:t>
                      </m:r>
                      <m:r>
                        <a:rPr lang="en-US" sz="4000" i="1">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tại</a:t>
                  </a:r>
                  <a:r>
                    <a:rPr lang="en-US" sz="4000" dirty="0">
                      <a:effectLst/>
                      <a:latin typeface="Arial" panose="020B0604020202020204" pitchFamily="34" charset="0"/>
                      <a:ea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𝑀</m:t>
                      </m:r>
                      <m:r>
                        <a:rPr lang="en-US" sz="4000" i="1">
                          <a:effectLst/>
                          <a:latin typeface="Cambria Math" panose="02040503050406030204" pitchFamily="18" charset="0"/>
                          <a:ea typeface="Times New Roman" panose="02020603050405020304" pitchFamily="18" charset="0"/>
                          <a:cs typeface="Arial" panose="020B0604020202020204" pitchFamily="34" charset="0"/>
                        </a:rPr>
                        <m:t>, </m:t>
                      </m:r>
                      <m:r>
                        <a:rPr lang="en-US" sz="4000" i="1">
                          <a:effectLst/>
                          <a:latin typeface="Cambria Math" panose="02040503050406030204" pitchFamily="18" charset="0"/>
                          <a:ea typeface="Times New Roman" panose="02020603050405020304" pitchFamily="18" charset="0"/>
                          <a:cs typeface="Arial" panose="020B0604020202020204" pitchFamily="34" charset="0"/>
                        </a:rPr>
                        <m:t>𝑁</m:t>
                      </m:r>
                      <m:r>
                        <a:rPr lang="en-US" sz="4000" i="1">
                          <a:effectLst/>
                          <a:latin typeface="Cambria Math" panose="02040503050406030204" pitchFamily="18" charset="0"/>
                          <a:ea typeface="Times New Roman" panose="02020603050405020304" pitchFamily="18" charset="0"/>
                          <a:cs typeface="Arial" panose="020B0604020202020204" pitchFamily="34" charset="0"/>
                        </a:rPr>
                        <m:t>, </m:t>
                      </m:r>
                      <m:r>
                        <a:rPr lang="en-US" sz="4000" i="1">
                          <a:effectLst/>
                          <a:latin typeface="Cambria Math" panose="02040503050406030204" pitchFamily="18" charset="0"/>
                          <a:ea typeface="Times New Roman" panose="02020603050405020304" pitchFamily="18" charset="0"/>
                          <a:cs typeface="Arial" panose="020B0604020202020204" pitchFamily="34" charset="0"/>
                        </a:rPr>
                        <m:t>𝑃</m:t>
                      </m:r>
                    </m:oMath>
                  </a14:m>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Chứng</a:t>
                  </a:r>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minh</a:t>
                  </a:r>
                  <a:r>
                    <a:rPr lang="en-US" sz="4000" dirty="0">
                      <a:effectLst/>
                      <a:latin typeface="Arial" panose="020B0604020202020204" pitchFamily="34" charset="0"/>
                      <a:ea typeface="Times New Roman" panose="02020603050405020304" pitchFamily="18" charset="0"/>
                    </a:rPr>
                    <a:t>: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4000" i="1">
                              <a:effectLst/>
                              <a:latin typeface="Cambria Math" panose="02040503050406030204" pitchFamily="18" charset="0"/>
                              <a:ea typeface="Times New Roman" panose="02020603050405020304" pitchFamily="18" charset="0"/>
                              <a:cs typeface="Arial" panose="020B0604020202020204" pitchFamily="34" charset="0"/>
                            </a:rPr>
                            <m:t>𝐴𝐼𝑁</m:t>
                          </m:r>
                        </m:e>
                      </m:acc>
                      <m:r>
                        <a:rPr lang="en-US" sz="4000" i="1">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4000" i="1">
                              <a:effectLst/>
                              <a:latin typeface="Cambria Math" panose="02040503050406030204" pitchFamily="18" charset="0"/>
                              <a:ea typeface="Times New Roman" panose="02020603050405020304" pitchFamily="18" charset="0"/>
                              <a:cs typeface="Arial" panose="020B0604020202020204" pitchFamily="34" charset="0"/>
                            </a:rPr>
                            <m:t>𝑃𝑀𝑁</m:t>
                          </m:r>
                        </m:e>
                      </m:acc>
                      <m:r>
                        <a:rPr lang="en-US" sz="4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1</m:t>
                          </m:r>
                        </m:num>
                        <m:den>
                          <m:r>
                            <a:rPr lang="en-US" sz="4000" i="1">
                              <a:effectLst/>
                              <a:latin typeface="Cambria Math" panose="02040503050406030204" pitchFamily="18" charset="0"/>
                              <a:ea typeface="Times New Roman" panose="02020603050405020304" pitchFamily="18" charset="0"/>
                              <a:cs typeface="Arial" panose="020B0604020202020204" pitchFamily="34" charset="0"/>
                            </a:rPr>
                            <m:t>2</m:t>
                          </m:r>
                        </m:den>
                      </m:f>
                      <m:acc>
                        <m:accPr>
                          <m:chr m:val="̂"/>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4000" i="1">
                              <a:effectLst/>
                              <a:latin typeface="Cambria Math" panose="02040503050406030204" pitchFamily="18" charset="0"/>
                              <a:ea typeface="Times New Roman" panose="02020603050405020304" pitchFamily="18" charset="0"/>
                              <a:cs typeface="Arial" panose="020B0604020202020204" pitchFamily="34" charset="0"/>
                            </a:rPr>
                            <m:t>𝑃𝐼𝑁</m:t>
                          </m:r>
                        </m:e>
                      </m:acc>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891215A1-19A2-863C-36EA-65A1A1502F0A}"/>
                    </a:ext>
                  </a:extLst>
                </p:cNvPr>
                <p:cNvSpPr>
                  <a:spLocks noRot="1" noChangeAspect="1" noMove="1" noResize="1" noEditPoints="1" noAdjustHandles="1" noChangeArrowheads="1" noChangeShapeType="1" noTextEdit="1"/>
                </p:cNvSpPr>
                <p:nvPr/>
              </p:nvSpPr>
              <p:spPr>
                <a:xfrm>
                  <a:off x="-876253" y="349635"/>
                  <a:ext cx="15773400" cy="3134191"/>
                </a:xfrm>
                <a:prstGeom prst="rect">
                  <a:avLst/>
                </a:prstGeom>
                <a:blipFill>
                  <a:blip r:embed="rId6"/>
                  <a:stretch>
                    <a:fillRect l="-1352" r="-1352"/>
                  </a:stretch>
                </a:blipFill>
              </p:spPr>
              <p:txBody>
                <a:bodyPr/>
                <a:lstStyle/>
                <a:p>
                  <a:r>
                    <a:rPr lang="en-US">
                      <a:noFill/>
                    </a:rPr>
                    <a:t> </a:t>
                  </a:r>
                </a:p>
              </p:txBody>
            </p:sp>
          </mc:Fallback>
        </mc:AlternateContent>
      </p:grpSp>
      <p:sp>
        <p:nvSpPr>
          <p:cNvPr id="4" name="Oval Callout 9">
            <a:extLst>
              <a:ext uri="{FF2B5EF4-FFF2-40B4-BE49-F238E27FC236}">
                <a16:creationId xmlns:a16="http://schemas.microsoft.com/office/drawing/2014/main" id="{4FDC8D18-1DD8-F4D1-E91D-0FC093D6F1E0}"/>
              </a:ext>
            </a:extLst>
          </p:cNvPr>
          <p:cNvSpPr/>
          <p:nvPr/>
        </p:nvSpPr>
        <p:spPr>
          <a:xfrm>
            <a:off x="15096984" y="3470611"/>
            <a:ext cx="1794022" cy="786468"/>
          </a:xfrm>
          <a:prstGeom prst="wedgeEllipseCallout">
            <a:avLst>
              <a:gd name="adj1" fmla="val -27540"/>
              <a:gd name="adj2" fmla="val 7167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737F103-EF8B-15CB-6F31-1DF22B5AEA6F}"/>
                  </a:ext>
                </a:extLst>
              </p:cNvPr>
              <p:cNvSpPr txBox="1"/>
              <p:nvPr/>
            </p:nvSpPr>
            <p:spPr>
              <a:xfrm>
                <a:off x="7637146" y="4959953"/>
                <a:ext cx="9253860" cy="4769254"/>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dirty="0" err="1">
                    <a:solidFill>
                      <a:srgbClr val="000000"/>
                    </a:solidFill>
                    <a:latin typeface="Arial" panose="020B0604020202020204" pitchFamily="34" charset="0"/>
                    <a:ea typeface="Calibri" panose="020F0502020204030204" pitchFamily="34" charset="0"/>
                  </a:rPr>
                  <a:t>Vì</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đường</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tròn</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𝐼</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lần</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lượt</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tiếp</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xúc</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với</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các</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cạnh</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𝐶𝐴</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𝐴𝐵</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 </m:t>
                    </m:r>
                  </m:oMath>
                </a14:m>
                <a:r>
                  <a:rPr lang="fr-FR" sz="4000" dirty="0" err="1">
                    <a:solidFill>
                      <a:srgbClr val="000000"/>
                    </a:solidFill>
                    <a:latin typeface="Arial" panose="020B0604020202020204" pitchFamily="34" charset="0"/>
                    <a:ea typeface="Calibri" panose="020F0502020204030204" pitchFamily="34" charset="0"/>
                  </a:rPr>
                  <a:t>tại</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𝑁</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𝑃</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nên</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𝐴𝐶</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𝐴𝐵</m:t>
                    </m:r>
                  </m:oMath>
                </a14:m>
                <a:r>
                  <a:rPr lang="fr-FR" sz="4000" dirty="0">
                    <a:solidFill>
                      <a:srgbClr val="000000"/>
                    </a:solidFill>
                    <a:latin typeface="Arial" panose="020B0604020202020204" pitchFamily="34" charset="0"/>
                    <a:ea typeface="Calibri" panose="020F0502020204030204" pitchFamily="34" charset="0"/>
                  </a:rPr>
                  <a:t> là </a:t>
                </a:r>
                <a:r>
                  <a:rPr lang="fr-FR" sz="4000" dirty="0" err="1">
                    <a:solidFill>
                      <a:srgbClr val="000000"/>
                    </a:solidFill>
                    <a:latin typeface="Arial" panose="020B0604020202020204" pitchFamily="34" charset="0"/>
                    <a:ea typeface="Calibri" panose="020F0502020204030204" pitchFamily="34" charset="0"/>
                  </a:rPr>
                  <a:t>hai</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tiếp</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tuyến</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của</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𝐼</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cắt</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nhau</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tại</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oMath>
                </a14:m>
                <a:r>
                  <a:rPr lang="fr-FR" sz="4000" dirty="0">
                    <a:solidFill>
                      <a:srgbClr val="000000"/>
                    </a:solidFill>
                    <a:latin typeface="Arial" panose="020B0604020202020204" pitchFamily="34" charset="0"/>
                    <a:ea typeface="Calibri" panose="020F0502020204030204" pitchFamily="34" charset="0"/>
                  </a:rPr>
                  <a:t>.</a:t>
                </a:r>
                <a:endParaRPr lang="en-US" sz="40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Do </a:t>
                </a:r>
                <a:r>
                  <a:rPr lang="fr-FR" sz="4000" dirty="0" err="1">
                    <a:solidFill>
                      <a:srgbClr val="000000"/>
                    </a:solidFill>
                    <a:latin typeface="Arial" panose="020B0604020202020204" pitchFamily="34" charset="0"/>
                    <a:ea typeface="Calibri" panose="020F0502020204030204" pitchFamily="34" charset="0"/>
                  </a:rPr>
                  <a:t>đó</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nên</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𝐼𝐴</m:t>
                    </m:r>
                  </m:oMath>
                </a14:m>
                <a:r>
                  <a:rPr lang="fr-FR" sz="4000" dirty="0">
                    <a:solidFill>
                      <a:srgbClr val="000000"/>
                    </a:solidFill>
                    <a:latin typeface="Arial" panose="020B0604020202020204" pitchFamily="34" charset="0"/>
                    <a:ea typeface="Calibri" panose="020F0502020204030204" pitchFamily="34" charset="0"/>
                  </a:rPr>
                  <a:t> là </a:t>
                </a:r>
                <a:r>
                  <a:rPr lang="fr-FR" sz="4000" dirty="0" err="1">
                    <a:solidFill>
                      <a:srgbClr val="000000"/>
                    </a:solidFill>
                    <a:latin typeface="Arial" panose="020B0604020202020204" pitchFamily="34" charset="0"/>
                    <a:ea typeface="Calibri" panose="020F0502020204030204" pitchFamily="34" charset="0"/>
                  </a:rPr>
                  <a:t>phân</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giác</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của</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góc</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𝑃𝐼𝑁</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 </m:t>
                    </m:r>
                  </m:oMath>
                </a14:m>
                <a:r>
                  <a:rPr lang="fr-FR" sz="4000" dirty="0">
                    <a:solidFill>
                      <a:srgbClr val="000000"/>
                    </a:solidFill>
                    <a:latin typeface="Arial" panose="020B0604020202020204" pitchFamily="34" charset="0"/>
                    <a:ea typeface="Calibri" panose="020F0502020204030204" pitchFamily="34" charset="0"/>
                  </a:rPr>
                  <a:t>(</a:t>
                </a:r>
                <a:r>
                  <a:rPr lang="fr-FR" sz="4000" dirty="0" err="1">
                    <a:solidFill>
                      <a:srgbClr val="000000"/>
                    </a:solidFill>
                    <a:latin typeface="Arial" panose="020B0604020202020204" pitchFamily="34" charset="0"/>
                    <a:ea typeface="Calibri" panose="020F0502020204030204" pitchFamily="34" charset="0"/>
                  </a:rPr>
                  <a:t>tính</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chất</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hai</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tiếp</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tuyến</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cắt</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nhau</a:t>
                </a:r>
                <a:r>
                  <a:rPr lang="fr-FR" sz="4000" dirty="0">
                    <a:solidFill>
                      <a:srgbClr val="000000"/>
                    </a:solidFill>
                    <a:latin typeface="Arial" panose="020B0604020202020204" pitchFamily="34" charset="0"/>
                    <a:ea typeface="Calibri" panose="020F0502020204030204" pitchFamily="34" charset="0"/>
                  </a:rPr>
                  <a:t>)</a:t>
                </a:r>
                <a:endParaRPr lang="en-US" sz="4000" dirty="0">
                  <a:latin typeface="Times New Roman" panose="02020603050405020304" pitchFamily="18" charset="0"/>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A737F103-EF8B-15CB-6F31-1DF22B5AEA6F}"/>
                  </a:ext>
                </a:extLst>
              </p:cNvPr>
              <p:cNvSpPr txBox="1">
                <a:spLocks noRot="1" noChangeAspect="1" noMove="1" noResize="1" noEditPoints="1" noAdjustHandles="1" noChangeArrowheads="1" noChangeShapeType="1" noTextEdit="1"/>
              </p:cNvSpPr>
              <p:nvPr/>
            </p:nvSpPr>
            <p:spPr>
              <a:xfrm>
                <a:off x="7637146" y="4959953"/>
                <a:ext cx="9253860" cy="4769254"/>
              </a:xfrm>
              <a:prstGeom prst="rect">
                <a:avLst/>
              </a:prstGeom>
              <a:blipFill>
                <a:blip r:embed="rId7"/>
                <a:stretch>
                  <a:fillRect l="-2372" r="-1976" b="-4476"/>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E68D487B-62E2-867D-4C5E-0CECEAEC3C0B}"/>
              </a:ext>
            </a:extLst>
          </p:cNvPr>
          <p:cNvPicPr>
            <a:picLocks noChangeAspect="1"/>
          </p:cNvPicPr>
          <p:nvPr/>
        </p:nvPicPr>
        <p:blipFill>
          <a:blip r:embed="rId8"/>
          <a:stretch>
            <a:fillRect/>
          </a:stretch>
        </p:blipFill>
        <p:spPr>
          <a:xfrm>
            <a:off x="454389" y="5229616"/>
            <a:ext cx="6384404" cy="4078201"/>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038231" y="341205"/>
            <a:ext cx="1082759" cy="1610050"/>
          </a:xfrm>
          <a:prstGeom prst="rect">
            <a:avLst/>
          </a:prstGeom>
        </p:spPr>
      </p:pic>
      <p:grpSp>
        <p:nvGrpSpPr>
          <p:cNvPr id="3" name="Group 2">
            <a:extLst>
              <a:ext uri="{FF2B5EF4-FFF2-40B4-BE49-F238E27FC236}">
                <a16:creationId xmlns:a16="http://schemas.microsoft.com/office/drawing/2014/main" id="{04A693FA-1A6D-69B2-0A90-A7C410BD4E91}"/>
              </a:ext>
            </a:extLst>
          </p:cNvPr>
          <p:cNvGrpSpPr/>
          <p:nvPr/>
        </p:nvGrpSpPr>
        <p:grpSpPr>
          <a:xfrm>
            <a:off x="1264831" y="264159"/>
            <a:ext cx="15773400" cy="3427825"/>
            <a:chOff x="-876253" y="56001"/>
            <a:chExt cx="15773400" cy="3427825"/>
          </a:xfrm>
        </p:grpSpPr>
        <p:sp>
          <p:nvSpPr>
            <p:cNvPr id="16" name="Rectangle 15"/>
            <p:cNvSpPr/>
            <p:nvPr/>
          </p:nvSpPr>
          <p:spPr>
            <a:xfrm>
              <a:off x="-876253" y="56001"/>
              <a:ext cx="5573962" cy="1147109"/>
            </a:xfrm>
            <a:prstGeom prst="rect">
              <a:avLst/>
            </a:prstGeom>
          </p:spPr>
          <p:txBody>
            <a:bodyPr wrap="none">
              <a:spAutoFit/>
            </a:bodyPr>
            <a:lstStyle/>
            <a:p>
              <a:pPr>
                <a:lnSpc>
                  <a:spcPct val="200000"/>
                </a:lnSpc>
              </a:pPr>
              <a:r>
                <a:rPr lang="fr-FR" sz="4000" b="1" dirty="0" err="1">
                  <a:solidFill>
                    <a:srgbClr val="C00000"/>
                  </a:solidFill>
                  <a:latin typeface="Arial" panose="020B0604020202020204" pitchFamily="34" charset="0"/>
                  <a:ea typeface="Calibri" panose="020F0502020204030204" pitchFamily="34" charset="0"/>
                </a:rPr>
                <a:t>Bài</a:t>
              </a:r>
              <a:r>
                <a:rPr lang="fr-FR" sz="4000" b="1" dirty="0">
                  <a:solidFill>
                    <a:srgbClr val="C00000"/>
                  </a:solidFill>
                  <a:latin typeface="Arial" panose="020B0604020202020204" pitchFamily="34" charset="0"/>
                  <a:ea typeface="Calibri" panose="020F0502020204030204" pitchFamily="34" charset="0"/>
                </a:rPr>
                <a:t> 2 (SGK – </a:t>
              </a:r>
              <a:r>
                <a:rPr lang="fr-FR" sz="4000" b="1" dirty="0" err="1">
                  <a:solidFill>
                    <a:srgbClr val="C00000"/>
                  </a:solidFill>
                  <a:latin typeface="Arial" panose="020B0604020202020204" pitchFamily="34" charset="0"/>
                  <a:ea typeface="Calibri" panose="020F0502020204030204" pitchFamily="34" charset="0"/>
                </a:rPr>
                <a:t>trang</a:t>
              </a:r>
              <a:r>
                <a:rPr lang="fr-FR" sz="4000" b="1" dirty="0">
                  <a:solidFill>
                    <a:srgbClr val="C00000"/>
                  </a:solidFill>
                  <a:latin typeface="Arial" panose="020B0604020202020204" pitchFamily="34" charset="0"/>
                  <a:ea typeface="Calibri" panose="020F0502020204030204" pitchFamily="34" charset="0"/>
                </a:rPr>
                <a:t> 79)</a:t>
              </a:r>
              <a:endParaRPr lang="en-US" sz="4000" dirty="0">
                <a:solidFill>
                  <a:srgbClr val="C00000"/>
                </a:solidFill>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91215A1-19A2-863C-36EA-65A1A1502F0A}"/>
                    </a:ext>
                  </a:extLst>
                </p:cNvPr>
                <p:cNvSpPr/>
                <p:nvPr/>
              </p:nvSpPr>
              <p:spPr>
                <a:xfrm>
                  <a:off x="-876253" y="349635"/>
                  <a:ext cx="15773400" cy="3134191"/>
                </a:xfrm>
                <a:prstGeom prst="rect">
                  <a:avLst/>
                </a:prstGeom>
              </p:spPr>
              <p:txBody>
                <a:bodyPr wrap="square">
                  <a:spAutoFit/>
                </a:bodyPr>
                <a:lstStyle/>
                <a:p>
                  <a:pPr algn="just">
                    <a:lnSpc>
                      <a:spcPct val="150000"/>
                    </a:lnSpc>
                    <a:spcAft>
                      <a:spcPts val="800"/>
                    </a:spcAft>
                  </a:pPr>
                  <a:r>
                    <a:rPr lang="en-US" sz="4000" dirty="0">
                      <a:effectLst/>
                      <a:latin typeface="Arial" panose="020B0604020202020204" pitchFamily="34" charset="0"/>
                      <a:ea typeface="Times New Roman" panose="02020603050405020304" pitchFamily="18" charset="0"/>
                    </a:rPr>
                    <a:t>						Cho </a:t>
                  </a:r>
                  <a:r>
                    <a:rPr lang="en-US" sz="4000" dirty="0" err="1">
                      <a:effectLst/>
                      <a:latin typeface="Arial" panose="020B0604020202020204" pitchFamily="34" charset="0"/>
                      <a:ea typeface="Times New Roman" panose="02020603050405020304" pitchFamily="18" charset="0"/>
                    </a:rPr>
                    <a:t>đường</a:t>
                  </a:r>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tròn</a:t>
                  </a:r>
                  <a:r>
                    <a:rPr lang="en-US" sz="4000" dirty="0">
                      <a:effectLst/>
                      <a:latin typeface="Arial" panose="020B0604020202020204" pitchFamily="34" charset="0"/>
                      <a:ea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𝐼</m:t>
                      </m:r>
                      <m:r>
                        <a:rPr lang="en-US" sz="4000" i="1">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nội</a:t>
                  </a:r>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tiếp</a:t>
                  </a:r>
                  <a:r>
                    <a:rPr lang="en-US" sz="4000" dirty="0">
                      <a:effectLst/>
                      <a:latin typeface="Arial" panose="020B0604020202020204" pitchFamily="34" charset="0"/>
                      <a:ea typeface="Times New Roman" panose="02020603050405020304" pitchFamily="18" charset="0"/>
                    </a:rPr>
                    <a:t> tam </a:t>
                  </a:r>
                  <a:r>
                    <a:rPr lang="en-US" sz="4000" dirty="0" err="1">
                      <a:effectLst/>
                      <a:latin typeface="Arial" panose="020B0604020202020204" pitchFamily="34" charset="0"/>
                      <a:ea typeface="Times New Roman" panose="02020603050405020304" pitchFamily="18" charset="0"/>
                    </a:rPr>
                    <a:t>giác</a:t>
                  </a:r>
                  <a:r>
                    <a:rPr lang="en-US" sz="4000" dirty="0">
                      <a:effectLst/>
                      <a:latin typeface="Arial" panose="020B0604020202020204" pitchFamily="34" charset="0"/>
                      <a:ea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và</a:t>
                  </a:r>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lần</a:t>
                  </a:r>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lượt</a:t>
                  </a:r>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tiếp</a:t>
                  </a:r>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xúc</a:t>
                  </a:r>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với</a:t>
                  </a:r>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các</a:t>
                  </a:r>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cạnh</a:t>
                  </a:r>
                  <a:r>
                    <a:rPr lang="en-US" sz="4000" dirty="0">
                      <a:effectLst/>
                      <a:latin typeface="Arial" panose="020B0604020202020204" pitchFamily="34" charset="0"/>
                      <a:ea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𝐵𝐶</m:t>
                      </m:r>
                      <m:r>
                        <a:rPr lang="en-US" sz="4000" i="1">
                          <a:effectLst/>
                          <a:latin typeface="Cambria Math" panose="02040503050406030204" pitchFamily="18" charset="0"/>
                          <a:ea typeface="Times New Roman" panose="02020603050405020304" pitchFamily="18" charset="0"/>
                          <a:cs typeface="Arial" panose="020B0604020202020204" pitchFamily="34" charset="0"/>
                        </a:rPr>
                        <m:t>, </m:t>
                      </m:r>
                      <m:r>
                        <a:rPr lang="en-US" sz="4000" i="1">
                          <a:effectLst/>
                          <a:latin typeface="Cambria Math" panose="02040503050406030204" pitchFamily="18" charset="0"/>
                          <a:ea typeface="Times New Roman" panose="02020603050405020304" pitchFamily="18" charset="0"/>
                          <a:cs typeface="Arial" panose="020B0604020202020204" pitchFamily="34" charset="0"/>
                        </a:rPr>
                        <m:t>𝐶𝐴</m:t>
                      </m:r>
                      <m:r>
                        <a:rPr lang="en-US" sz="4000" i="1">
                          <a:effectLst/>
                          <a:latin typeface="Cambria Math" panose="02040503050406030204" pitchFamily="18" charset="0"/>
                          <a:ea typeface="Times New Roman" panose="02020603050405020304" pitchFamily="18" charset="0"/>
                          <a:cs typeface="Arial" panose="020B0604020202020204" pitchFamily="34" charset="0"/>
                        </a:rPr>
                        <m:t>, </m:t>
                      </m:r>
                      <m:r>
                        <a:rPr lang="en-US" sz="4000" i="1">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tại</a:t>
                  </a:r>
                  <a:r>
                    <a:rPr lang="en-US" sz="4000" dirty="0">
                      <a:effectLst/>
                      <a:latin typeface="Arial" panose="020B0604020202020204" pitchFamily="34" charset="0"/>
                      <a:ea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𝑀</m:t>
                      </m:r>
                      <m:r>
                        <a:rPr lang="en-US" sz="4000" i="1">
                          <a:effectLst/>
                          <a:latin typeface="Cambria Math" panose="02040503050406030204" pitchFamily="18" charset="0"/>
                          <a:ea typeface="Times New Roman" panose="02020603050405020304" pitchFamily="18" charset="0"/>
                          <a:cs typeface="Arial" panose="020B0604020202020204" pitchFamily="34" charset="0"/>
                        </a:rPr>
                        <m:t>, </m:t>
                      </m:r>
                      <m:r>
                        <a:rPr lang="en-US" sz="4000" i="1">
                          <a:effectLst/>
                          <a:latin typeface="Cambria Math" panose="02040503050406030204" pitchFamily="18" charset="0"/>
                          <a:ea typeface="Times New Roman" panose="02020603050405020304" pitchFamily="18" charset="0"/>
                          <a:cs typeface="Arial" panose="020B0604020202020204" pitchFamily="34" charset="0"/>
                        </a:rPr>
                        <m:t>𝑁</m:t>
                      </m:r>
                      <m:r>
                        <a:rPr lang="en-US" sz="4000" i="1">
                          <a:effectLst/>
                          <a:latin typeface="Cambria Math" panose="02040503050406030204" pitchFamily="18" charset="0"/>
                          <a:ea typeface="Times New Roman" panose="02020603050405020304" pitchFamily="18" charset="0"/>
                          <a:cs typeface="Arial" panose="020B0604020202020204" pitchFamily="34" charset="0"/>
                        </a:rPr>
                        <m:t>, </m:t>
                      </m:r>
                      <m:r>
                        <a:rPr lang="en-US" sz="4000" i="1">
                          <a:effectLst/>
                          <a:latin typeface="Cambria Math" panose="02040503050406030204" pitchFamily="18" charset="0"/>
                          <a:ea typeface="Times New Roman" panose="02020603050405020304" pitchFamily="18" charset="0"/>
                          <a:cs typeface="Arial" panose="020B0604020202020204" pitchFamily="34" charset="0"/>
                        </a:rPr>
                        <m:t>𝑃</m:t>
                      </m:r>
                    </m:oMath>
                  </a14:m>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Chứng</a:t>
                  </a:r>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minh</a:t>
                  </a:r>
                  <a:r>
                    <a:rPr lang="en-US" sz="4000" dirty="0">
                      <a:effectLst/>
                      <a:latin typeface="Arial" panose="020B0604020202020204" pitchFamily="34" charset="0"/>
                      <a:ea typeface="Times New Roman" panose="02020603050405020304" pitchFamily="18" charset="0"/>
                    </a:rPr>
                    <a:t>: </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4000" i="1">
                              <a:effectLst/>
                              <a:latin typeface="Cambria Math" panose="02040503050406030204" pitchFamily="18" charset="0"/>
                              <a:ea typeface="Times New Roman" panose="02020603050405020304" pitchFamily="18" charset="0"/>
                              <a:cs typeface="Arial" panose="020B0604020202020204" pitchFamily="34" charset="0"/>
                            </a:rPr>
                            <m:t>𝐴𝐼𝑁</m:t>
                          </m:r>
                        </m:e>
                      </m:acc>
                      <m:r>
                        <a:rPr lang="en-US" sz="4000" i="1">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4000" i="1">
                              <a:effectLst/>
                              <a:latin typeface="Cambria Math" panose="02040503050406030204" pitchFamily="18" charset="0"/>
                              <a:ea typeface="Times New Roman" panose="02020603050405020304" pitchFamily="18" charset="0"/>
                              <a:cs typeface="Arial" panose="020B0604020202020204" pitchFamily="34" charset="0"/>
                            </a:rPr>
                            <m:t>𝑃𝑀𝑁</m:t>
                          </m:r>
                        </m:e>
                      </m:acc>
                      <m:r>
                        <a:rPr lang="en-US" sz="4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1</m:t>
                          </m:r>
                        </m:num>
                        <m:den>
                          <m:r>
                            <a:rPr lang="en-US" sz="4000" i="1">
                              <a:effectLst/>
                              <a:latin typeface="Cambria Math" panose="02040503050406030204" pitchFamily="18" charset="0"/>
                              <a:ea typeface="Times New Roman" panose="02020603050405020304" pitchFamily="18" charset="0"/>
                              <a:cs typeface="Arial" panose="020B0604020202020204" pitchFamily="34" charset="0"/>
                            </a:rPr>
                            <m:t>2</m:t>
                          </m:r>
                        </m:den>
                      </m:f>
                      <m:acc>
                        <m:accPr>
                          <m:chr m:val="̂"/>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4000" i="1">
                              <a:effectLst/>
                              <a:latin typeface="Cambria Math" panose="02040503050406030204" pitchFamily="18" charset="0"/>
                              <a:ea typeface="Times New Roman" panose="02020603050405020304" pitchFamily="18" charset="0"/>
                              <a:cs typeface="Arial" panose="020B0604020202020204" pitchFamily="34" charset="0"/>
                            </a:rPr>
                            <m:t>𝑃𝐼𝑁</m:t>
                          </m:r>
                        </m:e>
                      </m:acc>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891215A1-19A2-863C-36EA-65A1A1502F0A}"/>
                    </a:ext>
                  </a:extLst>
                </p:cNvPr>
                <p:cNvSpPr>
                  <a:spLocks noRot="1" noChangeAspect="1" noMove="1" noResize="1" noEditPoints="1" noAdjustHandles="1" noChangeArrowheads="1" noChangeShapeType="1" noTextEdit="1"/>
                </p:cNvSpPr>
                <p:nvPr/>
              </p:nvSpPr>
              <p:spPr>
                <a:xfrm>
                  <a:off x="-876253" y="349635"/>
                  <a:ext cx="15773400" cy="3134191"/>
                </a:xfrm>
                <a:prstGeom prst="rect">
                  <a:avLst/>
                </a:prstGeom>
                <a:blipFill>
                  <a:blip r:embed="rId6"/>
                  <a:stretch>
                    <a:fillRect l="-1352" r="-1352"/>
                  </a:stretch>
                </a:blipFill>
              </p:spPr>
              <p:txBody>
                <a:bodyPr/>
                <a:lstStyle/>
                <a:p>
                  <a:r>
                    <a:rPr lang="en-US">
                      <a:noFill/>
                    </a:rPr>
                    <a:t> </a:t>
                  </a:r>
                </a:p>
              </p:txBody>
            </p:sp>
          </mc:Fallback>
        </mc:AlternateContent>
      </p:grpSp>
      <p:sp>
        <p:nvSpPr>
          <p:cNvPr id="4" name="Oval Callout 9">
            <a:extLst>
              <a:ext uri="{FF2B5EF4-FFF2-40B4-BE49-F238E27FC236}">
                <a16:creationId xmlns:a16="http://schemas.microsoft.com/office/drawing/2014/main" id="{4FDC8D18-1DD8-F4D1-E91D-0FC093D6F1E0}"/>
              </a:ext>
            </a:extLst>
          </p:cNvPr>
          <p:cNvSpPr/>
          <p:nvPr/>
        </p:nvSpPr>
        <p:spPr>
          <a:xfrm>
            <a:off x="15096984" y="3470611"/>
            <a:ext cx="1794022" cy="786468"/>
          </a:xfrm>
          <a:prstGeom prst="wedgeEllipseCallout">
            <a:avLst>
              <a:gd name="adj1" fmla="val -27540"/>
              <a:gd name="adj2" fmla="val 7167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737F103-EF8B-15CB-6F31-1DF22B5AEA6F}"/>
                  </a:ext>
                </a:extLst>
              </p:cNvPr>
              <p:cNvSpPr txBox="1"/>
              <p:nvPr/>
            </p:nvSpPr>
            <p:spPr>
              <a:xfrm>
                <a:off x="7637146" y="4785270"/>
                <a:ext cx="9253860" cy="4769254"/>
              </a:xfrm>
              <a:prstGeom prst="rect">
                <a:avLst/>
              </a:prstGeom>
              <a:noFill/>
            </p:spPr>
            <p:txBody>
              <a:bodyPr wrap="square">
                <a:spAutoFit/>
              </a:bodyPr>
              <a:lstStyle/>
              <a:p>
                <a:pPr marR="30480" lvl="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Suy ra </a:t>
                </a:r>
                <a14:m>
                  <m:oMath xmlns:m="http://schemas.openxmlformats.org/officeDocument/2006/math">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𝐴𝐼𝑁</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𝑃𝐼𝑁</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 </m:t>
                    </m:r>
                  </m:oMath>
                </a14:m>
                <a:r>
                  <a:rPr lang="fr-FR" sz="4000" dirty="0">
                    <a:solidFill>
                      <a:srgbClr val="000000"/>
                    </a:solidFill>
                    <a:latin typeface="Arial" panose="020B0604020202020204" pitchFamily="34" charset="0"/>
                    <a:ea typeface="Calibri" panose="020F0502020204030204" pitchFamily="34" charset="0"/>
                  </a:rPr>
                  <a:t>(1)</a:t>
                </a:r>
                <a:endParaRPr lang="en-US" sz="4000" dirty="0">
                  <a:solidFill>
                    <a:prstClr val="black"/>
                  </a:solidFill>
                  <a:latin typeface="Times New Roman" panose="02020603050405020304" pitchFamily="18" charset="0"/>
                  <a:ea typeface="Times New Roman" panose="02020603050405020304" pitchFamily="18" charset="0"/>
                </a:endParaRPr>
              </a:p>
              <a:p>
                <a:pPr marR="30480" lvl="0" algn="just">
                  <a:lnSpc>
                    <a:spcPct val="150000"/>
                  </a:lnSpc>
                  <a:spcBef>
                    <a:spcPts val="600"/>
                  </a:spcBef>
                  <a:spcAft>
                    <a:spcPts val="600"/>
                  </a:spcAft>
                  <a:tabLst>
                    <a:tab pos="1207135" algn="l"/>
                  </a:tabLst>
                </a:pPr>
                <a:r>
                  <a:rPr lang="fr-FR" sz="4000" dirty="0" err="1">
                    <a:solidFill>
                      <a:srgbClr val="000000"/>
                    </a:solidFill>
                    <a:latin typeface="Arial" panose="020B0604020202020204" pitchFamily="34" charset="0"/>
                    <a:ea typeface="Calibri" panose="020F0502020204030204" pitchFamily="34" charset="0"/>
                  </a:rPr>
                  <a:t>Xét</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đường</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tròn</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𝐼</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có</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𝑃𝐼𝑁</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 </m:t>
                    </m:r>
                  </m:oMath>
                </a14:m>
                <a:r>
                  <a:rPr lang="fr-FR" sz="4000" dirty="0" err="1">
                    <a:solidFill>
                      <a:srgbClr val="000000"/>
                    </a:solidFill>
                    <a:latin typeface="Arial" panose="020B0604020202020204" pitchFamily="34" charset="0"/>
                    <a:ea typeface="Calibri" panose="020F0502020204030204" pitchFamily="34" charset="0"/>
                  </a:rPr>
                  <a:t>và</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𝑃𝑀𝑁</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 </m:t>
                    </m:r>
                  </m:oMath>
                </a14:m>
                <a:r>
                  <a:rPr lang="fr-FR" sz="4000" dirty="0" err="1">
                    <a:solidFill>
                      <a:srgbClr val="000000"/>
                    </a:solidFill>
                    <a:latin typeface="Arial" panose="020B0604020202020204" pitchFamily="34" charset="0"/>
                    <a:ea typeface="Calibri" panose="020F0502020204030204" pitchFamily="34" charset="0"/>
                  </a:rPr>
                  <a:t>lần</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lượt</a:t>
                </a:r>
                <a:r>
                  <a:rPr lang="fr-FR" sz="4000" dirty="0">
                    <a:solidFill>
                      <a:srgbClr val="000000"/>
                    </a:solidFill>
                    <a:latin typeface="Arial" panose="020B0604020202020204" pitchFamily="34" charset="0"/>
                    <a:ea typeface="Calibri" panose="020F0502020204030204" pitchFamily="34" charset="0"/>
                  </a:rPr>
                  <a:t> là </a:t>
                </a:r>
                <a:r>
                  <a:rPr lang="fr-FR" sz="4000" dirty="0" err="1">
                    <a:solidFill>
                      <a:srgbClr val="000000"/>
                    </a:solidFill>
                    <a:latin typeface="Arial" panose="020B0604020202020204" pitchFamily="34" charset="0"/>
                    <a:ea typeface="Calibri" panose="020F0502020204030204" pitchFamily="34" charset="0"/>
                  </a:rPr>
                  <a:t>góc</a:t>
                </a:r>
                <a:r>
                  <a:rPr lang="fr-FR" sz="4000" dirty="0">
                    <a:solidFill>
                      <a:srgbClr val="000000"/>
                    </a:solidFill>
                    <a:latin typeface="Arial" panose="020B0604020202020204" pitchFamily="34" charset="0"/>
                    <a:ea typeface="Calibri" panose="020F0502020204030204" pitchFamily="34" charset="0"/>
                  </a:rPr>
                  <a:t> ở </a:t>
                </a:r>
                <a:r>
                  <a:rPr lang="fr-FR" sz="4000" dirty="0" err="1">
                    <a:solidFill>
                      <a:srgbClr val="000000"/>
                    </a:solidFill>
                    <a:latin typeface="Arial" panose="020B0604020202020204" pitchFamily="34" charset="0"/>
                    <a:ea typeface="Calibri" panose="020F0502020204030204" pitchFamily="34" charset="0"/>
                  </a:rPr>
                  <a:t>tâm</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và</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góc</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nội</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tiếp</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cùng</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chắn</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cung</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𝑃𝑁</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nên</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𝑃𝑀𝑁</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𝑃𝐼𝑁</m:t>
                        </m:r>
                      </m:e>
                    </m:acc>
                  </m:oMath>
                </a14:m>
                <a:r>
                  <a:rPr lang="fr-FR" sz="4000" dirty="0">
                    <a:solidFill>
                      <a:srgbClr val="000000"/>
                    </a:solidFill>
                    <a:latin typeface="Arial" panose="020B0604020202020204" pitchFamily="34" charset="0"/>
                    <a:ea typeface="Calibri" panose="020F0502020204030204" pitchFamily="34" charset="0"/>
                  </a:rPr>
                  <a:t>.</a:t>
                </a:r>
                <a:endParaRPr lang="en-US" sz="4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A737F103-EF8B-15CB-6F31-1DF22B5AEA6F}"/>
                  </a:ext>
                </a:extLst>
              </p:cNvPr>
              <p:cNvSpPr txBox="1">
                <a:spLocks noRot="1" noChangeAspect="1" noMove="1" noResize="1" noEditPoints="1" noAdjustHandles="1" noChangeArrowheads="1" noChangeShapeType="1" noTextEdit="1"/>
              </p:cNvSpPr>
              <p:nvPr/>
            </p:nvSpPr>
            <p:spPr>
              <a:xfrm>
                <a:off x="7637146" y="4785270"/>
                <a:ext cx="9253860" cy="4769254"/>
              </a:xfrm>
              <a:prstGeom prst="rect">
                <a:avLst/>
              </a:prstGeom>
              <a:blipFill>
                <a:blip r:embed="rId7"/>
                <a:stretch>
                  <a:fillRect l="-2372" r="-1976"/>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E68D487B-62E2-867D-4C5E-0CECEAEC3C0B}"/>
              </a:ext>
            </a:extLst>
          </p:cNvPr>
          <p:cNvPicPr>
            <a:picLocks noChangeAspect="1"/>
          </p:cNvPicPr>
          <p:nvPr/>
        </p:nvPicPr>
        <p:blipFill>
          <a:blip r:embed="rId8"/>
          <a:stretch>
            <a:fillRect/>
          </a:stretch>
        </p:blipFill>
        <p:spPr>
          <a:xfrm>
            <a:off x="454389" y="5229616"/>
            <a:ext cx="6384404" cy="4078201"/>
          </a:xfrm>
          <a:prstGeom prst="rect">
            <a:avLst/>
          </a:prstGeom>
        </p:spPr>
      </p:pic>
    </p:spTree>
    <p:extLst>
      <p:ext uri="{BB962C8B-B14F-4D97-AF65-F5344CB8AC3E}">
        <p14:creationId xmlns:p14="http://schemas.microsoft.com/office/powerpoint/2010/main" val="17684663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717418">
            <a:off x="12063102" y="2494814"/>
            <a:ext cx="10773397" cy="987561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2400" y="8267700"/>
            <a:ext cx="1082759" cy="1610050"/>
          </a:xfrm>
          <a:prstGeom prst="rect">
            <a:avLst/>
          </a:prstGeom>
        </p:spPr>
      </p:pic>
      <p:sp>
        <p:nvSpPr>
          <p:cNvPr id="10" name="Rectangle 9"/>
          <p:cNvSpPr/>
          <p:nvPr/>
        </p:nvSpPr>
        <p:spPr>
          <a:xfrm>
            <a:off x="1031015" y="1759454"/>
            <a:ext cx="557396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rPr>
              <a:t>Bài</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a:t>
            </a:r>
            <a:r>
              <a:rPr lang="fr-FR" sz="4000" b="1" dirty="0">
                <a:solidFill>
                  <a:srgbClr val="C00000"/>
                </a:solidFill>
                <a:latin typeface="Arial" panose="020B0604020202020204" pitchFamily="34" charset="0"/>
                <a:ea typeface="Calibri" panose="020F0502020204030204" pitchFamily="34" charset="0"/>
              </a:rPr>
              <a:t>3</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(SGK – </a:t>
            </a: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rPr>
              <a:t>trang</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a:t>
            </a:r>
            <a:r>
              <a:rPr lang="fr-FR" sz="4000" b="1" dirty="0">
                <a:solidFill>
                  <a:srgbClr val="C00000"/>
                </a:solidFill>
                <a:latin typeface="Arial" panose="020B0604020202020204" pitchFamily="34" charset="0"/>
                <a:ea typeface="Calibri" panose="020F0502020204030204" pitchFamily="34" charset="0"/>
              </a:rPr>
              <a:t>79</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a:t>
            </a:r>
            <a:endParaRPr kumimoji="0" lang="en-US" sz="4000" b="0" i="0" u="none" strike="noStrike" kern="1200" cap="none" spc="0" normalizeH="0" baseline="0" noProof="0" dirty="0">
              <a:ln>
                <a:noFill/>
              </a:ln>
              <a:solidFill>
                <a:srgbClr val="C00000"/>
              </a:solidFill>
              <a:effectLst/>
              <a:uLnTx/>
              <a:uFillTx/>
              <a:latin typeface="Calibri"/>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25AC2F0-26EB-2709-EBCB-AA220F3E1D45}"/>
                  </a:ext>
                </a:extLst>
              </p:cNvPr>
              <p:cNvSpPr/>
              <p:nvPr/>
            </p:nvSpPr>
            <p:spPr>
              <a:xfrm>
                <a:off x="1158063" y="1268860"/>
                <a:ext cx="15971873" cy="7651710"/>
              </a:xfrm>
              <a:prstGeom prst="rect">
                <a:avLst/>
              </a:prstGeom>
            </p:spPr>
            <p:txBody>
              <a:bodyPr wrap="square">
                <a:spAutoFit/>
              </a:bodyPr>
              <a:lstStyle/>
              <a:p>
                <a:pPr algn="just">
                  <a:lnSpc>
                    <a:spcPct val="200000"/>
                  </a:lnSpc>
                  <a:spcAft>
                    <a:spcPts val="800"/>
                  </a:spcAft>
                </a:pPr>
                <a:r>
                  <a:rPr lang="en-US" sz="4000" kern="100" dirty="0">
                    <a:latin typeface="Arial" panose="020B0604020202020204" pitchFamily="34" charset="0"/>
                    <a:ea typeface="Times New Roman" panose="02020603050405020304" pitchFamily="18" charset="0"/>
                    <a:cs typeface="Times New Roman" panose="02020603050405020304" pitchFamily="18" charset="0"/>
                  </a:rPr>
                  <a:t>						Cho tam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nhọn</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nội</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r>
                          <a:rPr lang="en-US" sz="4000" i="1" kern="100">
                            <a:latin typeface="Cambria Math" panose="02040503050406030204" pitchFamily="18" charset="0"/>
                            <a:ea typeface="Times New Roman" panose="02020603050405020304" pitchFamily="18" charset="0"/>
                            <a:cs typeface="Arial" panose="020B0604020202020204" pitchFamily="34" charset="0"/>
                          </a:rPr>
                          <m:t>𝑂</m:t>
                        </m:r>
                      </m:e>
                    </m:d>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cao</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𝐴𝐾</m:t>
                    </m:r>
                    <m:r>
                      <a:rPr lang="en-US" sz="4000" i="1" kern="100">
                        <a:latin typeface="Cambria Math" panose="02040503050406030204" pitchFamily="18" charset="0"/>
                        <a:ea typeface="Times New Roman" panose="02020603050405020304" pitchFamily="18" charset="0"/>
                        <a:cs typeface="Arial" panose="020B0604020202020204" pitchFamily="34" charset="0"/>
                      </a:rPr>
                      <m:t>, </m:t>
                    </m:r>
                    <m:r>
                      <a:rPr lang="en-US" sz="4000" i="1" kern="100">
                        <a:latin typeface="Cambria Math" panose="02040503050406030204" pitchFamily="18" charset="0"/>
                        <a:ea typeface="Times New Roman" panose="02020603050405020304" pitchFamily="18" charset="0"/>
                        <a:cs typeface="Arial" panose="020B0604020202020204" pitchFamily="34" charset="0"/>
                      </a:rPr>
                      <m:t>𝐵𝑀</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cắt</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tại</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trực</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tâm</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𝐻</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Tia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𝐴𝐾</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cắt</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m:t>
                    </m:r>
                    <m:r>
                      <a:rPr lang="en-US" sz="4000" i="1" kern="100">
                        <a:latin typeface="Cambria Math" panose="02040503050406030204" pitchFamily="18" charset="0"/>
                        <a:ea typeface="Times New Roman" panose="02020603050405020304" pitchFamily="18" charset="0"/>
                        <a:cs typeface="Arial" panose="020B0604020202020204" pitchFamily="34" charset="0"/>
                      </a:rPr>
                      <m:t>𝑂</m:t>
                    </m:r>
                    <m:r>
                      <a:rPr lang="en-US" sz="4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tại</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𝑁</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khác</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𝐴</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Chứng</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minh</a:t>
                </a:r>
                <a:r>
                  <a:rPr lang="en-US" sz="4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4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acc>
                      <m:accPr>
                        <m:chr m:val="̂"/>
                        <m:ctrlPr>
                          <a:rPr lang="en-US" sz="40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4000" i="1" kern="100">
                            <a:latin typeface="Cambria Math" panose="02040503050406030204" pitchFamily="18" charset="0"/>
                            <a:ea typeface="Times New Roman" panose="02020603050405020304" pitchFamily="18" charset="0"/>
                            <a:cs typeface="Arial" panose="020B0604020202020204" pitchFamily="34" charset="0"/>
                          </a:rPr>
                          <m:t>𝐶𝐵𝑀</m:t>
                        </m:r>
                      </m:e>
                    </m:acc>
                    <m:r>
                      <a:rPr lang="en-US" sz="40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kern="100">
                            <a:latin typeface="Cambria Math" panose="02040503050406030204" pitchFamily="18" charset="0"/>
                            <a:ea typeface="Times New Roman" panose="02020603050405020304" pitchFamily="18" charset="0"/>
                            <a:cs typeface="Arial" panose="020B0604020202020204" pitchFamily="34" charset="0"/>
                          </a:rPr>
                        </m:ctrlPr>
                      </m:accPr>
                      <m:e>
                        <m:r>
                          <a:rPr lang="en-US" sz="4000" i="1" kern="100">
                            <a:latin typeface="Cambria Math" panose="02040503050406030204" pitchFamily="18" charset="0"/>
                            <a:ea typeface="Times New Roman" panose="02020603050405020304" pitchFamily="18" charset="0"/>
                            <a:cs typeface="Arial" panose="020B0604020202020204" pitchFamily="34" charset="0"/>
                          </a:rPr>
                          <m:t>𝐶𝐴𝐾</m:t>
                        </m:r>
                      </m:e>
                    </m:acc>
                  </m:oMath>
                </a14:m>
                <a:endParaRPr lang="en-US" sz="4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kern="100" dirty="0">
                    <a:latin typeface="Arial" panose="020B0604020202020204" pitchFamily="34" charset="0"/>
                    <a:ea typeface="Times New Roman" panose="02020603050405020304" pitchFamily="18" charset="0"/>
                    <a:cs typeface="Times New Roman" panose="02020603050405020304" pitchFamily="18" charset="0"/>
                  </a:rPr>
                  <a:t>b) Tam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latin typeface="Cambria Math" panose="02040503050406030204" pitchFamily="18" charset="0"/>
                        <a:ea typeface="Times New Roman" panose="02020603050405020304" pitchFamily="18" charset="0"/>
                        <a:cs typeface="Arial" panose="020B0604020202020204" pitchFamily="34" charset="0"/>
                      </a:rPr>
                      <m:t>𝐵𝐻𝑁</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cân</a:t>
                </a:r>
                <a:endParaRPr lang="en-US" sz="4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kern="100" dirty="0">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𝐵𝐶</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trung</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trực</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𝐻𝑁</m:t>
                    </m:r>
                  </m:oMath>
                </a14:m>
                <a:endParaRPr lang="en-US" sz="4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225AC2F0-26EB-2709-EBCB-AA220F3E1D45}"/>
                  </a:ext>
                </a:extLst>
              </p:cNvPr>
              <p:cNvSpPr>
                <a:spLocks noRot="1" noChangeAspect="1" noMove="1" noResize="1" noEditPoints="1" noAdjustHandles="1" noChangeArrowheads="1" noChangeShapeType="1" noTextEdit="1"/>
              </p:cNvSpPr>
              <p:nvPr/>
            </p:nvSpPr>
            <p:spPr>
              <a:xfrm>
                <a:off x="1158063" y="1268860"/>
                <a:ext cx="15971873" cy="7651710"/>
              </a:xfrm>
              <a:prstGeom prst="rect">
                <a:avLst/>
              </a:prstGeom>
              <a:blipFill>
                <a:blip r:embed="rId6"/>
                <a:stretch>
                  <a:fillRect l="-1374" r="-1336" b="-2311"/>
                </a:stretch>
              </a:blipFill>
            </p:spPr>
            <p:txBody>
              <a:bodyPr/>
              <a:lstStyle/>
              <a:p>
                <a:r>
                  <a:rPr lang="en-US">
                    <a:noFill/>
                  </a:rPr>
                  <a:t> </a:t>
                </a:r>
              </a:p>
            </p:txBody>
          </p:sp>
        </mc:Fallback>
      </mc:AlternateContent>
    </p:spTree>
    <p:extLst>
      <p:ext uri="{BB962C8B-B14F-4D97-AF65-F5344CB8AC3E}">
        <p14:creationId xmlns:p14="http://schemas.microsoft.com/office/powerpoint/2010/main" val="6627899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0" y="8676950"/>
            <a:ext cx="1082759" cy="1610050"/>
          </a:xfrm>
          <a:prstGeom prst="rect">
            <a:avLst/>
          </a:prstGeom>
        </p:spPr>
      </p:pic>
      <p:sp>
        <p:nvSpPr>
          <p:cNvPr id="5" name="Oval Callout 9">
            <a:extLst>
              <a:ext uri="{FF2B5EF4-FFF2-40B4-BE49-F238E27FC236}">
                <a16:creationId xmlns:a16="http://schemas.microsoft.com/office/drawing/2014/main" id="{A6E64D26-010E-2FD8-7C8D-B49147807D25}"/>
              </a:ext>
            </a:extLst>
          </p:cNvPr>
          <p:cNvSpPr/>
          <p:nvPr/>
        </p:nvSpPr>
        <p:spPr>
          <a:xfrm>
            <a:off x="670919" y="973196"/>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8DAD66F-3854-8998-3B43-3E33DFABB6AC}"/>
                  </a:ext>
                </a:extLst>
              </p:cNvPr>
              <p:cNvSpPr txBox="1"/>
              <p:nvPr/>
            </p:nvSpPr>
            <p:spPr>
              <a:xfrm>
                <a:off x="1043306" y="2028735"/>
                <a:ext cx="10855323" cy="6991529"/>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a) </a:t>
                </a:r>
                <a:r>
                  <a:rPr lang="fr-FR" sz="4000" dirty="0" err="1">
                    <a:solidFill>
                      <a:srgbClr val="000000"/>
                    </a:solidFill>
                    <a:latin typeface="Arial" panose="020B0604020202020204" pitchFamily="34" charset="0"/>
                    <a:ea typeface="Calibri" panose="020F0502020204030204" pitchFamily="34" charset="0"/>
                  </a:rPr>
                  <a:t>Xét</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𝐴𝐵𝐶</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có</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các</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đường</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cao</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𝐴𝐾</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𝐵𝑀</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cắt</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nhau</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tại</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trực</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tâm</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𝐻</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nên</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𝐴𝐾</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𝐵𝐶</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và</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𝐵𝑀</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𝐴𝐶</m:t>
                    </m:r>
                  </m:oMath>
                </a14:m>
                <a:r>
                  <a:rPr lang="fr-FR" sz="4000" dirty="0">
                    <a:solidFill>
                      <a:srgbClr val="000000"/>
                    </a:solidFill>
                    <a:latin typeface="Arial" panose="020B0604020202020204" pitchFamily="34" charset="0"/>
                    <a:ea typeface="Calibri" panose="020F0502020204030204" pitchFamily="34" charset="0"/>
                  </a:rPr>
                  <a:t>.</a:t>
                </a:r>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err="1">
                    <a:solidFill>
                      <a:srgbClr val="000000"/>
                    </a:solidFill>
                    <a:latin typeface="Arial" panose="020B0604020202020204" pitchFamily="34" charset="0"/>
                    <a:ea typeface="Calibri" panose="020F0502020204030204" pitchFamily="34" charset="0"/>
                  </a:rPr>
                  <a:t>Vì</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𝐴𝐾𝐶</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vuông</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tại</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𝐾</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có</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𝐾𝐴𝐶</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𝐶</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=90°</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tổng</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hai</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góc</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nhọn</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của</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tam</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giác</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vuông</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bằng</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90°</m:t>
                    </m:r>
                  </m:oMath>
                </a14:m>
                <a:r>
                  <a:rPr lang="fr-FR" sz="4000" dirty="0">
                    <a:solidFill>
                      <a:srgbClr val="000000"/>
                    </a:solidFill>
                    <a:latin typeface="Arial" panose="020B0604020202020204" pitchFamily="34" charset="0"/>
                    <a:ea typeface="Calibri" panose="020F0502020204030204" pitchFamily="34" charset="0"/>
                  </a:rPr>
                  <a:t>).</a:t>
                </a:r>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err="1">
                    <a:solidFill>
                      <a:srgbClr val="000000"/>
                    </a:solidFill>
                    <a:latin typeface="Arial" panose="020B0604020202020204" pitchFamily="34" charset="0"/>
                    <a:ea typeface="Calibri" panose="020F0502020204030204" pitchFamily="34" charset="0"/>
                  </a:rPr>
                  <a:t>Vì</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𝐵𝑀𝐶</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vuông</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tại</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𝑀</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có</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𝐶𝐵𝑀</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𝐶</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=90°</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tổng</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hai</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góc</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nhọn</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của</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tam</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giác</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vuông</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bằng</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90°</m:t>
                    </m:r>
                  </m:oMath>
                </a14:m>
                <a:r>
                  <a:rPr lang="fr-FR" sz="4000" dirty="0">
                    <a:solidFill>
                      <a:srgbClr val="000000"/>
                    </a:solidFill>
                    <a:latin typeface="Arial" panose="020B0604020202020204" pitchFamily="34" charset="0"/>
                    <a:ea typeface="Calibri" panose="020F0502020204030204" pitchFamily="34" charset="0"/>
                  </a:rPr>
                  <a:t>).</a:t>
                </a:r>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err="1">
                    <a:solidFill>
                      <a:srgbClr val="000000"/>
                    </a:solidFill>
                    <a:latin typeface="Arial" panose="020B0604020202020204" pitchFamily="34" charset="0"/>
                    <a:ea typeface="Calibri" panose="020F0502020204030204" pitchFamily="34" charset="0"/>
                  </a:rPr>
                  <a:t>Suy</a:t>
                </a:r>
                <a:r>
                  <a:rPr lang="fr-FR" sz="4000" dirty="0">
                    <a:solidFill>
                      <a:srgbClr val="000000"/>
                    </a:solidFill>
                    <a:latin typeface="Arial" panose="020B0604020202020204" pitchFamily="34" charset="0"/>
                    <a:ea typeface="Calibri" panose="020F0502020204030204" pitchFamily="34" charset="0"/>
                  </a:rPr>
                  <a:t> ra </a:t>
                </a:r>
                <a14:m>
                  <m:oMath xmlns:m="http://schemas.openxmlformats.org/officeDocument/2006/math">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𝐶𝐵𝑀</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𝐶𝐴𝐾</m:t>
                        </m:r>
                      </m:e>
                    </m:acc>
                  </m:oMath>
                </a14:m>
                <a:r>
                  <a:rPr lang="fr-FR" sz="4000" dirty="0">
                    <a:solidFill>
                      <a:srgbClr val="000000"/>
                    </a:solidFill>
                    <a:latin typeface="Arial" panose="020B0604020202020204" pitchFamily="34" charset="0"/>
                    <a:ea typeface="Calibri" panose="020F0502020204030204" pitchFamily="34" charset="0"/>
                  </a:rPr>
                  <a:t>.</a:t>
                </a:r>
                <a:endParaRPr lang="en-US" sz="3600" dirty="0">
                  <a:latin typeface="Times New Roman" panose="02020603050405020304" pitchFamily="18" charset="0"/>
                  <a:ea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38DAD66F-3854-8998-3B43-3E33DFABB6AC}"/>
                  </a:ext>
                </a:extLst>
              </p:cNvPr>
              <p:cNvSpPr txBox="1">
                <a:spLocks noRot="1" noChangeAspect="1" noMove="1" noResize="1" noEditPoints="1" noAdjustHandles="1" noChangeArrowheads="1" noChangeShapeType="1" noTextEdit="1"/>
              </p:cNvSpPr>
              <p:nvPr/>
            </p:nvSpPr>
            <p:spPr>
              <a:xfrm>
                <a:off x="1043306" y="2028735"/>
                <a:ext cx="10855323" cy="6991529"/>
              </a:xfrm>
              <a:prstGeom prst="rect">
                <a:avLst/>
              </a:prstGeom>
              <a:blipFill>
                <a:blip r:embed="rId4"/>
                <a:stretch>
                  <a:fillRect l="-1965" r="-1741" b="-2703"/>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238633DE-F1FA-779F-9999-7FDB7973D45C}"/>
              </a:ext>
            </a:extLst>
          </p:cNvPr>
          <p:cNvPicPr>
            <a:picLocks noChangeAspect="1"/>
          </p:cNvPicPr>
          <p:nvPr/>
        </p:nvPicPr>
        <p:blipFill>
          <a:blip r:embed="rId5"/>
          <a:stretch>
            <a:fillRect/>
          </a:stretch>
        </p:blipFill>
        <p:spPr>
          <a:xfrm>
            <a:off x="11752498" y="723900"/>
            <a:ext cx="5260450" cy="4800600"/>
          </a:xfrm>
          <a:prstGeom prst="rect">
            <a:avLst/>
          </a:prstGeom>
        </p:spPr>
      </p:pic>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6717418">
            <a:off x="12347744" y="2888047"/>
            <a:ext cx="10773397" cy="9875614"/>
          </a:xfrm>
          <a:prstGeom prst="rect">
            <a:avLst/>
          </a:prstGeom>
        </p:spPr>
      </p:pic>
      <p:pic>
        <p:nvPicPr>
          <p:cNvPr id="3" name="Google Shape;219;p3">
            <a:extLst>
              <a:ext uri="{FF2B5EF4-FFF2-40B4-BE49-F238E27FC236}">
                <a16:creationId xmlns:a16="http://schemas.microsoft.com/office/drawing/2014/main" id="{0C1AAD0F-3798-457B-51A3-7B76C237C66C}"/>
              </a:ext>
            </a:extLst>
          </p:cNvPr>
          <p:cNvPicPr preferRelativeResize="0"/>
          <p:nvPr/>
        </p:nvPicPr>
        <p:blipFill rotWithShape="1">
          <a:blip r:embed="rId8">
            <a:alphaModFix/>
          </a:blip>
          <a:srcRect/>
          <a:stretch/>
        </p:blipFill>
        <p:spPr>
          <a:xfrm>
            <a:off x="14893591" y="51994"/>
            <a:ext cx="3239172" cy="859855"/>
          </a:xfrm>
          <a:prstGeom prst="rect">
            <a:avLst/>
          </a:prstGeom>
          <a:noFill/>
          <a:ln>
            <a:noFill/>
          </a:ln>
        </p:spPr>
      </p:pic>
    </p:spTree>
    <p:extLst>
      <p:ext uri="{BB962C8B-B14F-4D97-AF65-F5344CB8AC3E}">
        <p14:creationId xmlns:p14="http://schemas.microsoft.com/office/powerpoint/2010/main" val="39244133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0" y="8676950"/>
            <a:ext cx="1082759" cy="1610050"/>
          </a:xfrm>
          <a:prstGeom prst="rect">
            <a:avLst/>
          </a:prstGeom>
        </p:spPr>
      </p:pic>
      <p:sp>
        <p:nvSpPr>
          <p:cNvPr id="5" name="Oval Callout 9">
            <a:extLst>
              <a:ext uri="{FF2B5EF4-FFF2-40B4-BE49-F238E27FC236}">
                <a16:creationId xmlns:a16="http://schemas.microsoft.com/office/drawing/2014/main" id="{A6E64D26-010E-2FD8-7C8D-B49147807D25}"/>
              </a:ext>
            </a:extLst>
          </p:cNvPr>
          <p:cNvSpPr/>
          <p:nvPr/>
        </p:nvSpPr>
        <p:spPr>
          <a:xfrm>
            <a:off x="541379" y="257899"/>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8DAD66F-3854-8998-3B43-3E33DFABB6AC}"/>
                  </a:ext>
                </a:extLst>
              </p:cNvPr>
              <p:cNvSpPr txBox="1"/>
              <p:nvPr/>
            </p:nvSpPr>
            <p:spPr>
              <a:xfrm>
                <a:off x="761999" y="419100"/>
                <a:ext cx="16687801" cy="6075638"/>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		b) </a:t>
                </a:r>
                <a:r>
                  <a:rPr lang="fr-FR" sz="4000" dirty="0" err="1">
                    <a:solidFill>
                      <a:srgbClr val="000000"/>
                    </a:solidFill>
                    <a:latin typeface="Arial" panose="020B0604020202020204" pitchFamily="34" charset="0"/>
                    <a:ea typeface="Calibri" panose="020F0502020204030204" pitchFamily="34" charset="0"/>
                  </a:rPr>
                  <a:t>Xét</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đường</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tròn</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𝑂</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có</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𝐶𝐴𝑁</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𝐶𝐵𝑁</m:t>
                        </m:r>
                      </m:e>
                    </m:acc>
                  </m:oMath>
                </a14:m>
                <a:r>
                  <a:rPr lang="fr-FR" sz="4000" dirty="0">
                    <a:solidFill>
                      <a:srgbClr val="000000"/>
                    </a:solidFill>
                    <a:latin typeface="Arial" panose="020B0604020202020204" pitchFamily="34" charset="0"/>
                    <a:ea typeface="Calibri" panose="020F0502020204030204" pitchFamily="34" charset="0"/>
                  </a:rPr>
                  <a:t> là </a:t>
                </a:r>
                <a:r>
                  <a:rPr lang="fr-FR" sz="4000" dirty="0" err="1">
                    <a:solidFill>
                      <a:srgbClr val="000000"/>
                    </a:solidFill>
                    <a:latin typeface="Arial" panose="020B0604020202020204" pitchFamily="34" charset="0"/>
                    <a:ea typeface="Calibri" panose="020F0502020204030204" pitchFamily="34" charset="0"/>
                  </a:rPr>
                  <a:t>hai</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góc</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nội</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tiếp</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cùng</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chắn</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cung</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𝐶𝑁</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nên</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𝐶𝐴𝑁</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𝐶𝐵𝑁</m:t>
                        </m:r>
                      </m:e>
                    </m:acc>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hay</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𝐶𝐴𝐾</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𝐾𝐵𝑁</m:t>
                        </m:r>
                      </m:e>
                    </m:acc>
                  </m:oMath>
                </a14:m>
                <a:r>
                  <a:rPr lang="fr-FR" sz="4000" dirty="0">
                    <a:solidFill>
                      <a:srgbClr val="000000"/>
                    </a:solidFill>
                    <a:latin typeface="Arial" panose="020B0604020202020204" pitchFamily="34" charset="0"/>
                    <a:ea typeface="Calibri" panose="020F0502020204030204" pitchFamily="34" charset="0"/>
                  </a:rPr>
                  <a:t>.</a:t>
                </a:r>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err="1">
                    <a:solidFill>
                      <a:srgbClr val="000000"/>
                    </a:solidFill>
                    <a:latin typeface="Arial" panose="020B0604020202020204" pitchFamily="34" charset="0"/>
                    <a:ea typeface="Calibri" panose="020F0502020204030204" pitchFamily="34" charset="0"/>
                  </a:rPr>
                  <a:t>Mà</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𝐶𝐵𝑀</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𝐶𝐴𝐾</m:t>
                        </m:r>
                      </m:e>
                    </m:acc>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nên</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𝐾𝐵𝑁</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𝐶𝐵𝑀</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 </m:t>
                    </m:r>
                  </m:oMath>
                </a14:m>
                <a:r>
                  <a:rPr lang="fr-FR" sz="4000" dirty="0" err="1">
                    <a:solidFill>
                      <a:srgbClr val="000000"/>
                    </a:solidFill>
                    <a:latin typeface="Arial" panose="020B0604020202020204" pitchFamily="34" charset="0"/>
                    <a:ea typeface="Calibri" panose="020F0502020204030204" pitchFamily="34" charset="0"/>
                  </a:rPr>
                  <a:t>hay</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𝐾𝐵𝑁</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𝐾𝐵𝐻</m:t>
                        </m:r>
                      </m:e>
                    </m:acc>
                  </m:oMath>
                </a14:m>
                <a:r>
                  <a:rPr lang="fr-FR" sz="4000" dirty="0">
                    <a:solidFill>
                      <a:srgbClr val="000000"/>
                    </a:solidFill>
                    <a:latin typeface="Arial" panose="020B0604020202020204" pitchFamily="34" charset="0"/>
                    <a:ea typeface="Calibri" panose="020F0502020204030204" pitchFamily="34" charset="0"/>
                  </a:rPr>
                  <a:t>.</a:t>
                </a:r>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Do </a:t>
                </a:r>
                <a:r>
                  <a:rPr lang="fr-FR" sz="4000" dirty="0" err="1">
                    <a:solidFill>
                      <a:srgbClr val="000000"/>
                    </a:solidFill>
                    <a:latin typeface="Arial" panose="020B0604020202020204" pitchFamily="34" charset="0"/>
                    <a:ea typeface="Calibri" panose="020F0502020204030204" pitchFamily="34" charset="0"/>
                  </a:rPr>
                  <a:t>đó</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𝐵𝐾</m:t>
                    </m:r>
                  </m:oMath>
                </a14:m>
                <a:r>
                  <a:rPr lang="fr-FR" sz="4000" dirty="0">
                    <a:solidFill>
                      <a:srgbClr val="000000"/>
                    </a:solidFill>
                    <a:latin typeface="Arial" panose="020B0604020202020204" pitchFamily="34" charset="0"/>
                    <a:ea typeface="Calibri" panose="020F0502020204030204" pitchFamily="34" charset="0"/>
                  </a:rPr>
                  <a:t> là </a:t>
                </a:r>
                <a:r>
                  <a:rPr lang="fr-FR" sz="4000" dirty="0" err="1">
                    <a:solidFill>
                      <a:srgbClr val="000000"/>
                    </a:solidFill>
                    <a:latin typeface="Arial" panose="020B0604020202020204" pitchFamily="34" charset="0"/>
                    <a:ea typeface="Calibri" panose="020F0502020204030204" pitchFamily="34" charset="0"/>
                  </a:rPr>
                  <a:t>đường</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phân</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giác</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của</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góc</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𝐻𝐵𝑁</m:t>
                    </m:r>
                  </m:oMath>
                </a14:m>
                <a:r>
                  <a:rPr lang="fr-FR" sz="4000" dirty="0">
                    <a:solidFill>
                      <a:srgbClr val="000000"/>
                    </a:solidFill>
                    <a:latin typeface="Arial" panose="020B0604020202020204" pitchFamily="34" charset="0"/>
                    <a:ea typeface="Calibri" panose="020F0502020204030204" pitchFamily="34" charset="0"/>
                  </a:rPr>
                  <a:t>.</a:t>
                </a:r>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err="1">
                    <a:solidFill>
                      <a:srgbClr val="000000"/>
                    </a:solidFill>
                    <a:latin typeface="Arial" panose="020B0604020202020204" pitchFamily="34" charset="0"/>
                    <a:ea typeface="Calibri" panose="020F0502020204030204" pitchFamily="34" charset="0"/>
                  </a:rPr>
                  <a:t>Xét</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𝐵𝐻𝑁</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có</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đường</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cao</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𝐵𝐾</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 </m:t>
                    </m:r>
                  </m:oMath>
                </a14:m>
                <a:r>
                  <a:rPr lang="fr-FR" sz="4000" dirty="0" err="1">
                    <a:solidFill>
                      <a:srgbClr val="000000"/>
                    </a:solidFill>
                    <a:latin typeface="Arial" panose="020B0604020202020204" pitchFamily="34" charset="0"/>
                    <a:ea typeface="Calibri" panose="020F0502020204030204" pitchFamily="34" charset="0"/>
                  </a:rPr>
                  <a:t>đồng</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thời</a:t>
                </a:r>
                <a:r>
                  <a:rPr lang="fr-FR" sz="4000" dirty="0">
                    <a:solidFill>
                      <a:srgbClr val="000000"/>
                    </a:solidFill>
                    <a:latin typeface="Arial" panose="020B0604020202020204" pitchFamily="34" charset="0"/>
                    <a:ea typeface="Calibri" panose="020F0502020204030204" pitchFamily="34" charset="0"/>
                  </a:rPr>
                  <a:t> là </a:t>
                </a:r>
                <a:r>
                  <a:rPr lang="fr-FR" sz="4000" dirty="0" err="1">
                    <a:solidFill>
                      <a:srgbClr val="000000"/>
                    </a:solidFill>
                    <a:latin typeface="Arial" panose="020B0604020202020204" pitchFamily="34" charset="0"/>
                    <a:ea typeface="Calibri" panose="020F0502020204030204" pitchFamily="34" charset="0"/>
                  </a:rPr>
                  <a:t>đường</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phân</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giác</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nên</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𝐵𝐻𝑁</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 </m:t>
                    </m:r>
                  </m:oMath>
                </a14:m>
                <a:r>
                  <a:rPr lang="fr-FR" sz="4000" dirty="0" err="1">
                    <a:solidFill>
                      <a:srgbClr val="000000"/>
                    </a:solidFill>
                    <a:latin typeface="Arial" panose="020B0604020202020204" pitchFamily="34" charset="0"/>
                    <a:ea typeface="Calibri" panose="020F0502020204030204" pitchFamily="34" charset="0"/>
                  </a:rPr>
                  <a:t>cân</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tại</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𝐵</m:t>
                    </m:r>
                  </m:oMath>
                </a14:m>
                <a:r>
                  <a:rPr lang="fr-FR" sz="4000" dirty="0">
                    <a:solidFill>
                      <a:srgbClr val="000000"/>
                    </a:solidFill>
                    <a:latin typeface="Arial" panose="020B0604020202020204" pitchFamily="34" charset="0"/>
                    <a:ea typeface="Calibri" panose="020F0502020204030204" pitchFamily="34" charset="0"/>
                  </a:rPr>
                  <a:t>.</a:t>
                </a:r>
                <a:endParaRPr lang="en-US" sz="3600" dirty="0">
                  <a:latin typeface="Times New Roman" panose="02020603050405020304" pitchFamily="18" charset="0"/>
                  <a:ea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38DAD66F-3854-8998-3B43-3E33DFABB6AC}"/>
                  </a:ext>
                </a:extLst>
              </p:cNvPr>
              <p:cNvSpPr txBox="1">
                <a:spLocks noRot="1" noChangeAspect="1" noMove="1" noResize="1" noEditPoints="1" noAdjustHandles="1" noChangeArrowheads="1" noChangeShapeType="1" noTextEdit="1"/>
              </p:cNvSpPr>
              <p:nvPr/>
            </p:nvSpPr>
            <p:spPr>
              <a:xfrm>
                <a:off x="761999" y="419100"/>
                <a:ext cx="16687801" cy="6075638"/>
              </a:xfrm>
              <a:prstGeom prst="rect">
                <a:avLst/>
              </a:prstGeom>
              <a:blipFill>
                <a:blip r:embed="rId4"/>
                <a:stretch>
                  <a:fillRect l="-1278" r="-1059" b="-3414"/>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238633DE-F1FA-779F-9999-7FDB7973D45C}"/>
              </a:ext>
            </a:extLst>
          </p:cNvPr>
          <p:cNvPicPr>
            <a:picLocks noChangeAspect="1"/>
          </p:cNvPicPr>
          <p:nvPr/>
        </p:nvPicPr>
        <p:blipFill>
          <a:blip r:embed="rId5"/>
          <a:stretch>
            <a:fillRect/>
          </a:stretch>
        </p:blipFill>
        <p:spPr>
          <a:xfrm>
            <a:off x="11887200" y="5827026"/>
            <a:ext cx="4419600" cy="4033254"/>
          </a:xfrm>
          <a:prstGeom prst="rect">
            <a:avLst/>
          </a:prstGeom>
        </p:spPr>
      </p:pic>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6717418">
            <a:off x="14963091" y="4824083"/>
            <a:ext cx="10773397" cy="9875614"/>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3CE96FE-8684-1975-570E-F0C384CC0E43}"/>
                  </a:ext>
                </a:extLst>
              </p:cNvPr>
              <p:cNvSpPr txBox="1"/>
              <p:nvPr/>
            </p:nvSpPr>
            <p:spPr>
              <a:xfrm>
                <a:off x="1227166" y="6786732"/>
                <a:ext cx="10530867" cy="2751074"/>
              </a:xfrm>
              <a:prstGeom prst="rect">
                <a:avLst/>
              </a:prstGeom>
              <a:noFill/>
            </p:spPr>
            <p:txBody>
              <a:bodyPr wrap="square">
                <a:spAutoFit/>
              </a:bodyPr>
              <a:lstStyle/>
              <a:p>
                <a:pPr marR="30480" algn="just">
                  <a:lnSpc>
                    <a:spcPct val="150000"/>
                  </a:lnSpc>
                  <a:tabLst>
                    <a:tab pos="1207135" algn="l"/>
                  </a:tabLst>
                </a:pPr>
                <a:r>
                  <a:rPr lang="fr-FR" sz="4000" dirty="0">
                    <a:solidFill>
                      <a:srgbClr val="000000"/>
                    </a:solidFill>
                    <a:effectLst/>
                    <a:latin typeface="Arial" panose="020B0604020202020204" pitchFamily="34" charset="0"/>
                    <a:ea typeface="Calibri" panose="020F0502020204030204" pitchFamily="34" charset="0"/>
                  </a:rPr>
                  <a:t>c) </a:t>
                </a:r>
                <a:r>
                  <a:rPr lang="fr-FR" sz="4000" dirty="0" err="1">
                    <a:solidFill>
                      <a:srgbClr val="000000"/>
                    </a:solidFill>
                    <a:effectLst/>
                    <a:latin typeface="Arial" panose="020B0604020202020204" pitchFamily="34" charset="0"/>
                    <a:ea typeface="Calibri" panose="020F0502020204030204" pitchFamily="34" charset="0"/>
                  </a:rPr>
                  <a:t>Vì</a:t>
                </a:r>
                <a:r>
                  <a:rPr lang="fr-FR" sz="4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𝐵𝐻𝑁</m:t>
                    </m:r>
                  </m:oMath>
                </a14:m>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cân</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tại</a:t>
                </a:r>
                <a:r>
                  <a:rPr lang="fr-FR" sz="4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oMath>
                </a14:m>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nên</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đường</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cao</a:t>
                </a:r>
                <a:r>
                  <a:rPr lang="fr-FR" sz="4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𝐵𝐾</m:t>
                    </m:r>
                  </m:oMath>
                </a14:m>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đồng</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thời</a:t>
                </a:r>
                <a:r>
                  <a:rPr lang="fr-FR" sz="4000" dirty="0">
                    <a:solidFill>
                      <a:srgbClr val="000000"/>
                    </a:solidFill>
                    <a:effectLst/>
                    <a:latin typeface="Arial" panose="020B0604020202020204" pitchFamily="34" charset="0"/>
                    <a:ea typeface="Calibri" panose="020F0502020204030204" pitchFamily="34" charset="0"/>
                  </a:rPr>
                  <a:t> là </a:t>
                </a:r>
                <a:r>
                  <a:rPr lang="fr-FR" sz="4000" dirty="0" err="1">
                    <a:solidFill>
                      <a:srgbClr val="000000"/>
                    </a:solidFill>
                    <a:effectLst/>
                    <a:latin typeface="Arial" panose="020B0604020202020204" pitchFamily="34" charset="0"/>
                    <a:ea typeface="Calibri" panose="020F0502020204030204" pitchFamily="34" charset="0"/>
                  </a:rPr>
                  <a:t>đường</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trung</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trực</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của</a:t>
                </a:r>
                <a:r>
                  <a:rPr lang="fr-FR" sz="4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𝐻𝑁</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effectLst/>
                  <a:latin typeface="Times New Roman" panose="02020603050405020304" pitchFamily="18" charset="0"/>
                  <a:ea typeface="Times New Roman" panose="02020603050405020304" pitchFamily="18" charset="0"/>
                </a:endParaRPr>
              </a:p>
              <a:p>
                <a:pPr algn="just">
                  <a:lnSpc>
                    <a:spcPct val="150000"/>
                  </a:lnSpc>
                  <a:tabLst>
                    <a:tab pos="1207135" algn="l"/>
                  </a:tabLst>
                </a:pPr>
                <a:r>
                  <a:rPr lang="fr-FR" sz="4000" dirty="0" err="1">
                    <a:solidFill>
                      <a:srgbClr val="000000"/>
                    </a:solidFill>
                    <a:effectLst/>
                    <a:latin typeface="Arial" panose="020B0604020202020204" pitchFamily="34" charset="0"/>
                    <a:ea typeface="Calibri" panose="020F0502020204030204" pitchFamily="34" charset="0"/>
                  </a:rPr>
                  <a:t>Vậy</a:t>
                </a:r>
                <a:r>
                  <a:rPr lang="fr-FR" sz="4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𝐵𝐶</m:t>
                    </m:r>
                  </m:oMath>
                </a14:m>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đường</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trung</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trực</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của</a:t>
                </a:r>
                <a:r>
                  <a:rPr lang="fr-FR" sz="4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𝐻𝑁</m:t>
                    </m:r>
                  </m:oMath>
                </a14:m>
                <a:r>
                  <a:rPr lang="fr-FR" sz="4000" dirty="0">
                    <a:solidFill>
                      <a:srgbClr val="000000"/>
                    </a:solidFill>
                    <a:effectLst/>
                    <a:latin typeface="Arial" panose="020B0604020202020204" pitchFamily="34" charset="0"/>
                    <a:ea typeface="Calibri" panose="020F0502020204030204" pitchFamily="34" charset="0"/>
                  </a:rPr>
                  <a:t>.</a:t>
                </a:r>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B3CE96FE-8684-1975-570E-F0C384CC0E43}"/>
                  </a:ext>
                </a:extLst>
              </p:cNvPr>
              <p:cNvSpPr txBox="1">
                <a:spLocks noRot="1" noChangeAspect="1" noMove="1" noResize="1" noEditPoints="1" noAdjustHandles="1" noChangeArrowheads="1" noChangeShapeType="1" noTextEdit="1"/>
              </p:cNvSpPr>
              <p:nvPr/>
            </p:nvSpPr>
            <p:spPr>
              <a:xfrm>
                <a:off x="1227166" y="6786732"/>
                <a:ext cx="10530867" cy="2751074"/>
              </a:xfrm>
              <a:prstGeom prst="rect">
                <a:avLst/>
              </a:prstGeom>
              <a:blipFill>
                <a:blip r:embed="rId8"/>
                <a:stretch>
                  <a:fillRect l="-2025" b="-8407"/>
                </a:stretch>
              </a:blipFill>
            </p:spPr>
            <p:txBody>
              <a:bodyPr/>
              <a:lstStyle/>
              <a:p>
                <a:r>
                  <a:rPr lang="en-US">
                    <a:noFill/>
                  </a:rPr>
                  <a:t> </a:t>
                </a:r>
              </a:p>
            </p:txBody>
          </p:sp>
        </mc:Fallback>
      </mc:AlternateContent>
    </p:spTree>
    <p:extLst>
      <p:ext uri="{BB962C8B-B14F-4D97-AF65-F5344CB8AC3E}">
        <p14:creationId xmlns:p14="http://schemas.microsoft.com/office/powerpoint/2010/main" val="2259514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593695" y="876300"/>
            <a:ext cx="15435000" cy="974726"/>
          </a:xfrm>
        </p:spPr>
        <p:txBody>
          <a:bodyPr/>
          <a:lstStyle/>
          <a:p>
            <a:r>
              <a:rPr lang="en-US" sz="5000" b="1" dirty="0">
                <a:latin typeface="Arial" panose="020B0604020202020204" pitchFamily="34" charset="0"/>
                <a:cs typeface="Arial" panose="020B0604020202020204" pitchFamily="34" charset="0"/>
              </a:rPr>
              <a:t>PHIẾU BÀI TẬP</a:t>
            </a:r>
          </a:p>
        </p:txBody>
      </p:sp>
      <p:sp>
        <p:nvSpPr>
          <p:cNvPr id="8" name="Câu hỏi">
            <a:extLst>
              <a:ext uri="{FF2B5EF4-FFF2-40B4-BE49-F238E27FC236}">
                <a16:creationId xmlns:a16="http://schemas.microsoft.com/office/drawing/2014/main" id="{4ADFFF1A-F500-CC57-185E-00F4826D0836}"/>
              </a:ext>
            </a:extLst>
          </p:cNvPr>
          <p:cNvSpPr/>
          <p:nvPr/>
        </p:nvSpPr>
        <p:spPr>
          <a:xfrm>
            <a:off x="1549770" y="2179685"/>
            <a:ext cx="15188458" cy="144134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Đáp án đúng">
            <a:extLst>
              <a:ext uri="{FF2B5EF4-FFF2-40B4-BE49-F238E27FC236}">
                <a16:creationId xmlns:a16="http://schemas.microsoft.com/office/drawing/2014/main" id="{8B66CBE4-2DB9-BCF7-D1C4-281B894BFE17}"/>
              </a:ext>
            </a:extLst>
          </p:cNvPr>
          <p:cNvSpPr/>
          <p:nvPr/>
        </p:nvSpPr>
        <p:spPr>
          <a:xfrm>
            <a:off x="1116674" y="6922397"/>
            <a:ext cx="7788439" cy="22991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da-DK" sz="4000" kern="0" dirty="0">
                <a:solidFill>
                  <a:srgbClr val="000000"/>
                </a:solidFill>
                <a:latin typeface="Arial" panose="020B0604020202020204" pitchFamily="34" charset="0"/>
                <a:ea typeface="Calibri" panose="020F0502020204030204" pitchFamily="34" charset="0"/>
              </a:rPr>
              <a:t>C. Giao điểm ba đường trung trực</a:t>
            </a:r>
            <a:endParaRPr kumimoji="0" lang="vi-VN" sz="4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endParaRPr>
          </a:p>
        </p:txBody>
      </p:sp>
      <p:sp>
        <p:nvSpPr>
          <p:cNvPr id="10" name="Đáp án sai 1">
            <a:extLst>
              <a:ext uri="{FF2B5EF4-FFF2-40B4-BE49-F238E27FC236}">
                <a16:creationId xmlns:a16="http://schemas.microsoft.com/office/drawing/2014/main" id="{3FCD9830-5FD1-BD44-878B-228BD96CE996}"/>
              </a:ext>
            </a:extLst>
          </p:cNvPr>
          <p:cNvSpPr/>
          <p:nvPr/>
        </p:nvSpPr>
        <p:spPr>
          <a:xfrm>
            <a:off x="9044772" y="4045609"/>
            <a:ext cx="7788439" cy="22991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da-DK" sz="4000" kern="0">
                <a:solidFill>
                  <a:srgbClr val="000000"/>
                </a:solidFill>
                <a:latin typeface="Arial" panose="020B0604020202020204" pitchFamily="34" charset="0"/>
                <a:ea typeface="Calibri" panose="020F0502020204030204" pitchFamily="34" charset="0"/>
              </a:rPr>
              <a:t>B. Giao điểm ba đường trung tuyến</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1" name="Đáp án sai 2">
            <a:extLst>
              <a:ext uri="{FF2B5EF4-FFF2-40B4-BE49-F238E27FC236}">
                <a16:creationId xmlns:a16="http://schemas.microsoft.com/office/drawing/2014/main" id="{6A919885-0285-0403-1E09-FA94D8BC080B}"/>
              </a:ext>
            </a:extLst>
          </p:cNvPr>
          <p:cNvSpPr/>
          <p:nvPr/>
        </p:nvSpPr>
        <p:spPr>
          <a:xfrm>
            <a:off x="9044772" y="6922397"/>
            <a:ext cx="7788439" cy="22991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a-DK" sz="4000" kern="0">
                <a:solidFill>
                  <a:srgbClr val="000000"/>
                </a:solidFill>
                <a:latin typeface="Arial" panose="020B0604020202020204" pitchFamily="34" charset="0"/>
                <a:ea typeface="Calibri" panose="020F0502020204030204" pitchFamily="34" charset="0"/>
              </a:rPr>
              <a:t>D. Giao điểm ba đường phân giác</a:t>
            </a:r>
            <a:endParaRPr kumimoji="0" lang="vi-VN" sz="4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Đáp án sai 3">
            <a:extLst>
              <a:ext uri="{FF2B5EF4-FFF2-40B4-BE49-F238E27FC236}">
                <a16:creationId xmlns:a16="http://schemas.microsoft.com/office/drawing/2014/main" id="{2E7D83A4-3758-8699-4DD0-010A80780539}"/>
              </a:ext>
            </a:extLst>
          </p:cNvPr>
          <p:cNvSpPr/>
          <p:nvPr/>
        </p:nvSpPr>
        <p:spPr>
          <a:xfrm>
            <a:off x="1066800" y="4045609"/>
            <a:ext cx="7788439" cy="22991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da-DK" sz="4000" kern="0">
                <a:solidFill>
                  <a:srgbClr val="000000"/>
                </a:solidFill>
                <a:latin typeface="Arial" panose="020B0604020202020204" pitchFamily="34" charset="0"/>
                <a:ea typeface="Calibri" panose="020F0502020204030204" pitchFamily="34" charset="0"/>
              </a:rPr>
              <a:t>A. Giao điểm ba đường cao</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247632" y="7879287"/>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452599" y="7475143"/>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60283" y="4686035"/>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452599" y="4500593"/>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5538451" y="-1274532"/>
            <a:ext cx="974726" cy="974726"/>
          </a:xfrm>
          <a:prstGeom prst="rect">
            <a:avLst/>
          </a:prstGeom>
        </p:spPr>
      </p:pic>
      <p:sp>
        <p:nvSpPr>
          <p:cNvPr id="5" name="Rectangle 4"/>
          <p:cNvSpPr/>
          <p:nvPr/>
        </p:nvSpPr>
        <p:spPr>
          <a:xfrm>
            <a:off x="1993304" y="2325054"/>
            <a:ext cx="14602295" cy="901593"/>
          </a:xfrm>
          <a:prstGeom prst="rect">
            <a:avLst/>
          </a:prstGeom>
        </p:spPr>
        <p:txBody>
          <a:bodyPr wrap="square">
            <a:spAutoFit/>
          </a:bodyPr>
          <a:lstStyle/>
          <a:p>
            <a:pPr lvl="0" algn="ctr">
              <a:lnSpc>
                <a:spcPct val="150000"/>
              </a:lnSpc>
            </a:pPr>
            <a:r>
              <a:rPr lang="da-DK" sz="4000" b="1" kern="0" dirty="0">
                <a:solidFill>
                  <a:srgbClr val="000000"/>
                </a:solidFill>
                <a:latin typeface="Arial" panose="020B0604020202020204" pitchFamily="34" charset="0"/>
                <a:ea typeface="Calibri" panose="020F0502020204030204" pitchFamily="34" charset="0"/>
              </a:rPr>
              <a:t>Câu 1: </a:t>
            </a:r>
            <a:r>
              <a:rPr lang="da-DK" sz="4000" kern="0" dirty="0">
                <a:solidFill>
                  <a:srgbClr val="000000"/>
                </a:solidFill>
                <a:latin typeface="Arial" panose="020B0604020202020204" pitchFamily="34" charset="0"/>
                <a:ea typeface="Calibri" panose="020F0502020204030204" pitchFamily="34" charset="0"/>
              </a:rPr>
              <a:t>Tâm đường tròn ngoại tiếp một tam giác bất kì là</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202498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strips(downLeft)">
                                      <p:cBhvr>
                                        <p:cTn id="18" dur="500"/>
                                        <p:tgtEl>
                                          <p:spTgt spid="11"/>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Left)">
                                      <p:cBhvr>
                                        <p:cTn id="21" dur="500"/>
                                        <p:tgtEl>
                                          <p:spTgt spid="10"/>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Left)">
                                      <p:cBhvr>
                                        <p:cTn id="24" dur="500"/>
                                        <p:tgtEl>
                                          <p:spTgt spid="12"/>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9"/>
                                        </p:tgtEl>
                                        <p:attrNameLst>
                                          <p:attrName>fillcolor</p:attrName>
                                        </p:attrNameLst>
                                      </p:cBhvr>
                                      <p:to>
                                        <a:srgbClr val="92D050"/>
                                      </p:to>
                                    </p:animClr>
                                    <p:set>
                                      <p:cBhvr>
                                        <p:cTn id="33" dur="500" fill="hold"/>
                                        <p:tgtEl>
                                          <p:spTgt spid="9"/>
                                        </p:tgtEl>
                                        <p:attrNameLst>
                                          <p:attrName>fill.type</p:attrName>
                                        </p:attrNameLst>
                                      </p:cBhvr>
                                      <p:to>
                                        <p:strVal val="solid"/>
                                      </p:to>
                                    </p:set>
                                    <p:set>
                                      <p:cBhvr>
                                        <p:cTn id="34" dur="500" fill="hold"/>
                                        <p:tgtEl>
                                          <p:spTgt spid="9"/>
                                        </p:tgtEl>
                                        <p:attrNameLst>
                                          <p:attrName>fill.on</p:attrName>
                                        </p:attrNameLst>
                                      </p:cBhvr>
                                      <p:to>
                                        <p:strVal val="true"/>
                                      </p:to>
                                    </p:set>
                                  </p:childTnLst>
                                </p:cTn>
                              </p:par>
                              <p:par>
                                <p:cTn id="35" presetID="1" presetClass="mediacall" presetSubtype="0" fill="hold" nodeType="withEffect">
                                  <p:stCondLst>
                                    <p:cond delay="0"/>
                                  </p:stCondLst>
                                  <p:childTnLst>
                                    <p:cmd type="call" cmd="playFrom(0.0)">
                                      <p:cBhvr>
                                        <p:cTn id="36" dur="835" fill="hold"/>
                                        <p:tgtEl>
                                          <p:spTgt spid="13"/>
                                        </p:tgtEl>
                                      </p:cBhvr>
                                    </p:cmd>
                                  </p:childTnLst>
                                </p:cTn>
                              </p:par>
                              <p:par>
                                <p:cTn id="37" presetID="1" presetClass="entr" presetSubtype="0" fill="hold" nodeType="withEffect">
                                  <p:stCondLst>
                                    <p:cond delay="0"/>
                                  </p:stCondLst>
                                  <p:childTnLst>
                                    <p:set>
                                      <p:cBhvr>
                                        <p:cTn id="38" dur="1" fill="hold">
                                          <p:stCondLst>
                                            <p:cond delay="9"/>
                                          </p:stCondLst>
                                        </p:cTn>
                                        <p:tgtEl>
                                          <p:spTgt spid="14"/>
                                        </p:tgtEl>
                                        <p:attrNameLst>
                                          <p:attrName>style.visibility</p:attrName>
                                        </p:attrNameLst>
                                      </p:cBhvr>
                                      <p:to>
                                        <p:strVal val="visible"/>
                                      </p:to>
                                    </p:set>
                                  </p:childTnLst>
                                </p:cTn>
                              </p:par>
                              <p:par>
                                <p:cTn id="39" presetID="26" presetClass="emph" presetSubtype="0" repeatCount="4000" fill="hold" grpId="1" nodeType="withEffect">
                                  <p:stCondLst>
                                    <p:cond delay="0"/>
                                  </p:stCondLst>
                                  <p:childTnLst>
                                    <p:animEffect transition="out" filter="fade">
                                      <p:cBhvr>
                                        <p:cTn id="40" dur="500" tmFilter="0, 0; .2, .5; .8, .5; 1, 0"/>
                                        <p:tgtEl>
                                          <p:spTgt spid="9"/>
                                        </p:tgtEl>
                                      </p:cBhvr>
                                    </p:animEffect>
                                    <p:animScale>
                                      <p:cBhvr>
                                        <p:cTn id="41"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10"/>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10"/>
                                        </p:tgtEl>
                                        <p:attrNameLst>
                                          <p:attrName>fillcolor</p:attrName>
                                        </p:attrNameLst>
                                      </p:cBhvr>
                                      <p:to>
                                        <a:srgbClr val="D99694"/>
                                      </p:to>
                                    </p:animClr>
                                    <p:set>
                                      <p:cBhvr>
                                        <p:cTn id="47" dur="500" fill="hold"/>
                                        <p:tgtEl>
                                          <p:spTgt spid="10"/>
                                        </p:tgtEl>
                                        <p:attrNameLst>
                                          <p:attrName>fill.type</p:attrName>
                                        </p:attrNameLst>
                                      </p:cBhvr>
                                      <p:to>
                                        <p:strVal val="solid"/>
                                      </p:to>
                                    </p:set>
                                    <p:set>
                                      <p:cBhvr>
                                        <p:cTn id="48" dur="500" fill="hold"/>
                                        <p:tgtEl>
                                          <p:spTgt spid="10"/>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862" fill="hold"/>
                                        <p:tgtEl>
                                          <p:spTgt spid="18"/>
                                        </p:tgtEl>
                                      </p:cBhvr>
                                    </p:cmd>
                                  </p:childTnLst>
                                </p:cTn>
                              </p:par>
                              <p:par>
                                <p:cTn id="51" presetID="1"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26" presetClass="emph" presetSubtype="0" repeatCount="4000" fill="hold" grpId="1" nodeType="withEffect">
                                  <p:stCondLst>
                                    <p:cond delay="0"/>
                                  </p:stCondLst>
                                  <p:childTnLst>
                                    <p:animEffect transition="out" filter="fade">
                                      <p:cBhvr>
                                        <p:cTn id="54" dur="500" tmFilter="0, 0; .2, .5; .8, .5; 1, 0"/>
                                        <p:tgtEl>
                                          <p:spTgt spid="10"/>
                                        </p:tgtEl>
                                      </p:cBhvr>
                                    </p:animEffect>
                                    <p:animScale>
                                      <p:cBhvr>
                                        <p:cTn id="55"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6" restart="whenNotActive" fill="hold" evtFilter="cancelBubble" nodeType="interactiveSeq">
                <p:stCondLst>
                  <p:cond evt="onClick" delay="0">
                    <p:tgtEl>
                      <p:spTgt spid="11"/>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11"/>
                                        </p:tgtEl>
                                        <p:attrNameLst>
                                          <p:attrName>fillcolor</p:attrName>
                                        </p:attrNameLst>
                                      </p:cBhvr>
                                      <p:to>
                                        <a:srgbClr val="D99694"/>
                                      </p:to>
                                    </p:animClr>
                                    <p:set>
                                      <p:cBhvr>
                                        <p:cTn id="61" dur="500" fill="hold"/>
                                        <p:tgtEl>
                                          <p:spTgt spid="11"/>
                                        </p:tgtEl>
                                        <p:attrNameLst>
                                          <p:attrName>fill.type</p:attrName>
                                        </p:attrNameLst>
                                      </p:cBhvr>
                                      <p:to>
                                        <p:strVal val="solid"/>
                                      </p:to>
                                    </p:set>
                                    <p:set>
                                      <p:cBhvr>
                                        <p:cTn id="62" dur="500" fill="hold"/>
                                        <p:tgtEl>
                                          <p:spTgt spid="11"/>
                                        </p:tgtEl>
                                        <p:attrNameLst>
                                          <p:attrName>fill.on</p:attrName>
                                        </p:attrNameLst>
                                      </p:cBhvr>
                                      <p:to>
                                        <p:strVal val="true"/>
                                      </p:to>
                                    </p:set>
                                  </p:childTnLst>
                                </p:cTn>
                              </p:par>
                              <p:par>
                                <p:cTn id="63" presetID="1" presetClass="mediacall" presetSubtype="0" fill="hold" nodeType="withEffect">
                                  <p:stCondLst>
                                    <p:cond delay="0"/>
                                  </p:stCondLst>
                                  <p:childTnLst>
                                    <p:cmd type="call" cmd="playFrom(0.0)">
                                      <p:cBhvr>
                                        <p:cTn id="64" dur="862" fill="hold"/>
                                        <p:tgtEl>
                                          <p:spTgt spid="18"/>
                                        </p:tgtEl>
                                      </p:cBhvr>
                                    </p:cmd>
                                  </p:childTnLst>
                                </p:cTn>
                              </p:par>
                              <p:par>
                                <p:cTn id="65" presetID="1" presetClass="entr" presetSubtype="0" fill="hold" nodeType="withEffect">
                                  <p:stCondLst>
                                    <p:cond delay="0"/>
                                  </p:stCondLst>
                                  <p:childTnLst>
                                    <p:set>
                                      <p:cBhvr>
                                        <p:cTn id="66" dur="1" fill="hold">
                                          <p:stCondLst>
                                            <p:cond delay="9"/>
                                          </p:stCondLst>
                                        </p:cTn>
                                        <p:tgtEl>
                                          <p:spTgt spid="15"/>
                                        </p:tgtEl>
                                        <p:attrNameLst>
                                          <p:attrName>style.visibility</p:attrName>
                                        </p:attrNameLst>
                                      </p:cBhvr>
                                      <p:to>
                                        <p:strVal val="visible"/>
                                      </p:to>
                                    </p:set>
                                  </p:childTnLst>
                                </p:cTn>
                              </p:par>
                              <p:par>
                                <p:cTn id="67" presetID="26" presetClass="emph" presetSubtype="0" repeatCount="4000" fill="hold" grpId="1" nodeType="withEffect">
                                  <p:stCondLst>
                                    <p:cond delay="0"/>
                                  </p:stCondLst>
                                  <p:childTnLst>
                                    <p:animEffect transition="out" filter="fade">
                                      <p:cBhvr>
                                        <p:cTn id="68" dur="500" tmFilter="0, 0; .2, .5; .8, .5; 1, 0"/>
                                        <p:tgtEl>
                                          <p:spTgt spid="11"/>
                                        </p:tgtEl>
                                      </p:cBhvr>
                                    </p:animEffect>
                                    <p:animScale>
                                      <p:cBhvr>
                                        <p:cTn id="6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70" restart="whenNotActive" fill="hold" evtFilter="cancelBubble" nodeType="interactiveSeq">
                <p:stCondLst>
                  <p:cond evt="onClick" delay="0">
                    <p:tgtEl>
                      <p:spTgt spid="12"/>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500" fill="hold"/>
                                        <p:tgtEl>
                                          <p:spTgt spid="12"/>
                                        </p:tgtEl>
                                        <p:attrNameLst>
                                          <p:attrName>fillcolor</p:attrName>
                                        </p:attrNameLst>
                                      </p:cBhvr>
                                      <p:to>
                                        <a:srgbClr val="D99694"/>
                                      </p:to>
                                    </p:animClr>
                                    <p:set>
                                      <p:cBhvr>
                                        <p:cTn id="75" dur="500" fill="hold"/>
                                        <p:tgtEl>
                                          <p:spTgt spid="12"/>
                                        </p:tgtEl>
                                        <p:attrNameLst>
                                          <p:attrName>fill.type</p:attrName>
                                        </p:attrNameLst>
                                      </p:cBhvr>
                                      <p:to>
                                        <p:strVal val="solid"/>
                                      </p:to>
                                    </p:set>
                                    <p:set>
                                      <p:cBhvr>
                                        <p:cTn id="76" dur="500" fill="hold"/>
                                        <p:tgtEl>
                                          <p:spTgt spid="12"/>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862" fill="hold"/>
                                        <p:tgtEl>
                                          <p:spTgt spid="18"/>
                                        </p:tgtEl>
                                      </p:cBhvr>
                                    </p:cmd>
                                  </p:childTnLst>
                                </p:cTn>
                              </p:par>
                              <p:par>
                                <p:cTn id="79" presetID="1" presetClass="entr" presetSubtype="0" fill="hold" nodeType="withEffect">
                                  <p:stCondLst>
                                    <p:cond delay="0"/>
                                  </p:stCondLst>
                                  <p:childTnLst>
                                    <p:set>
                                      <p:cBhvr>
                                        <p:cTn id="80" dur="1" fill="hold">
                                          <p:stCondLst>
                                            <p:cond delay="9"/>
                                          </p:stCondLst>
                                        </p:cTn>
                                        <p:tgtEl>
                                          <p:spTgt spid="16"/>
                                        </p:tgtEl>
                                        <p:attrNameLst>
                                          <p:attrName>style.visibility</p:attrName>
                                        </p:attrNameLst>
                                      </p:cBhvr>
                                      <p:to>
                                        <p:strVal val="visible"/>
                                      </p:to>
                                    </p:set>
                                  </p:childTnLst>
                                </p:cTn>
                              </p:par>
                              <p:par>
                                <p:cTn id="81" presetID="26" presetClass="emph" presetSubtype="0" repeatCount="4000" fill="hold" grpId="1" nodeType="withEffect">
                                  <p:stCondLst>
                                    <p:cond delay="0"/>
                                  </p:stCondLst>
                                  <p:childTnLst>
                                    <p:animEffect transition="out" filter="fade">
                                      <p:cBhvr>
                                        <p:cTn id="82" dur="500" tmFilter="0, 0; .2, .5; .8, .5; 1, 0"/>
                                        <p:tgtEl>
                                          <p:spTgt spid="12"/>
                                        </p:tgtEl>
                                      </p:cBhvr>
                                    </p:animEffect>
                                    <p:animScale>
                                      <p:cBhvr>
                                        <p:cTn id="83"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4" fill="hold" display="0">
                  <p:stCondLst>
                    <p:cond delay="indefinite"/>
                  </p:stCondLst>
                  <p:endCondLst>
                    <p:cond evt="onStopAudio" delay="0">
                      <p:tgtEl>
                        <p:sldTgt/>
                      </p:tgtEl>
                    </p:cond>
                  </p:endCondLst>
                </p:cTn>
                <p:tgtEl>
                  <p:spTgt spid="13"/>
                </p:tgtEl>
              </p:cMediaNode>
            </p:audio>
            <p:audio>
              <p:cMediaNode vol="80000">
                <p:cTn id="85" fill="hold" display="0">
                  <p:stCondLst>
                    <p:cond delay="indefinite"/>
                  </p:stCondLst>
                  <p:endCondLst>
                    <p:cond evt="onStopAudio" delay="0">
                      <p:tgtEl>
                        <p:sldTgt/>
                      </p:tgtEl>
                    </p:cond>
                  </p:endCondLst>
                </p:cTn>
                <p:tgtEl>
                  <p:spTgt spid="18"/>
                </p:tgtEl>
              </p:cMediaNode>
            </p:audio>
          </p:childTnLst>
        </p:cTn>
      </p:par>
    </p:tnLst>
    <p:bldLst>
      <p:bldP spid="2" grpId="0"/>
      <p:bldP spid="8" grpId="0" animBg="1"/>
      <p:bldP spid="9" grpId="0" animBg="1"/>
      <p:bldP spid="9" grpId="1" animBg="1"/>
      <p:bldP spid="10" grpId="0" animBg="1"/>
      <p:bldP spid="10" grpId="1" animBg="1"/>
      <p:bldP spid="11" grpId="0" animBg="1"/>
      <p:bldP spid="11" grpId="1" animBg="1"/>
      <p:bldP spid="12" grpId="0" animBg="1"/>
      <p:bldP spid="12" grpId="1"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54200" y="-2120104"/>
            <a:ext cx="4240207" cy="424020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348889" y="8709034"/>
            <a:ext cx="1082759" cy="1610050"/>
          </a:xfrm>
          <a:prstGeom prst="rect">
            <a:avLst/>
          </a:prstGeom>
        </p:spPr>
      </p:pic>
      <p:pic>
        <p:nvPicPr>
          <p:cNvPr id="13"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529860">
            <a:off x="-168219" y="9613230"/>
            <a:ext cx="1279098" cy="762833"/>
          </a:xfrm>
          <a:prstGeom prst="rect">
            <a:avLst/>
          </a:prstGeom>
        </p:spPr>
      </p:pic>
      <p:sp>
        <p:nvSpPr>
          <p:cNvPr id="14" name="Oval Callout 15">
            <a:extLst>
              <a:ext uri="{FF2B5EF4-FFF2-40B4-BE49-F238E27FC236}">
                <a16:creationId xmlns:a16="http://schemas.microsoft.com/office/drawing/2014/main" id="{C9AC5CB0-3134-42F3-5A60-6C6A827D8CC5}"/>
              </a:ext>
            </a:extLst>
          </p:cNvPr>
          <p:cNvSpPr/>
          <p:nvPr/>
        </p:nvSpPr>
        <p:spPr>
          <a:xfrm>
            <a:off x="15690753" y="3171046"/>
            <a:ext cx="1794022" cy="786468"/>
          </a:xfrm>
          <a:prstGeom prst="wedgeEllipseCallout">
            <a:avLst>
              <a:gd name="adj1" fmla="val -24857"/>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46827C0-6E26-9B10-3347-4721A3508F49}"/>
                  </a:ext>
                </a:extLst>
              </p:cNvPr>
              <p:cNvSpPr txBox="1"/>
              <p:nvPr/>
            </p:nvSpPr>
            <p:spPr>
              <a:xfrm>
                <a:off x="1176891" y="4774751"/>
                <a:ext cx="9544449" cy="4836324"/>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a) </a:t>
                </a:r>
                <a:r>
                  <a:rPr lang="fr-FR" sz="4000" dirty="0" err="1">
                    <a:solidFill>
                      <a:srgbClr val="000000"/>
                    </a:solidFill>
                    <a:latin typeface="Arial" panose="020B0604020202020204" pitchFamily="34" charset="0"/>
                    <a:ea typeface="Calibri" panose="020F0502020204030204" pitchFamily="34" charset="0"/>
                  </a:rPr>
                  <a:t>Vì</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tứ</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giác</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𝐴𝐵𝐶𝐷</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nội</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tiếp</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đường</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tròn</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𝑂</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nên</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các</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góc</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đối</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diện</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có</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tổng</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số</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đo</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bằng</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180°</m:t>
                    </m:r>
                  </m:oMath>
                </a14:m>
                <a:r>
                  <a:rPr lang="fr-FR" sz="4000" dirty="0">
                    <a:solidFill>
                      <a:srgbClr val="000000"/>
                    </a:solidFill>
                    <a:latin typeface="Arial" panose="020B0604020202020204" pitchFamily="34" charset="0"/>
                    <a:ea typeface="Calibri" panose="020F0502020204030204" pitchFamily="34" charset="0"/>
                  </a:rPr>
                  <a:t>. Do </a:t>
                </a:r>
                <a:r>
                  <a:rPr lang="fr-FR" sz="4000" dirty="0" err="1">
                    <a:solidFill>
                      <a:srgbClr val="000000"/>
                    </a:solidFill>
                    <a:latin typeface="Arial" panose="020B0604020202020204" pitchFamily="34" charset="0"/>
                    <a:ea typeface="Calibri" panose="020F0502020204030204" pitchFamily="34" charset="0"/>
                  </a:rPr>
                  <a:t>đó</a:t>
                </a:r>
                <a:r>
                  <a:rPr lang="fr-FR" sz="4000" dirty="0">
                    <a:solidFill>
                      <a:srgbClr val="000000"/>
                    </a:solidFill>
                    <a:latin typeface="Arial" panose="020B0604020202020204" pitchFamily="34" charset="0"/>
                    <a:ea typeface="Calibri" panose="020F0502020204030204" pitchFamily="34" charset="0"/>
                  </a:rPr>
                  <a:t> : </a:t>
                </a:r>
                <a14:m>
                  <m:oMath xmlns:m="http://schemas.openxmlformats.org/officeDocument/2006/math">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𝐵𝐴𝐷</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𝐵𝐶𝐷</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=180°</m:t>
                    </m:r>
                  </m:oMath>
                </a14:m>
                <a:endParaRPr lang="en-US" sz="40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err="1">
                    <a:solidFill>
                      <a:srgbClr val="000000"/>
                    </a:solidFill>
                    <a:latin typeface="Arial" panose="020B0604020202020204" pitchFamily="34" charset="0"/>
                    <a:ea typeface="Calibri" panose="020F0502020204030204" pitchFamily="34" charset="0"/>
                  </a:rPr>
                  <a:t>Mà</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𝐵𝐴𝐷</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𝐼𝐴𝐷</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=180°</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hai</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góc</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kề</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bù</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nên</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𝐼𝐴𝐷</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𝐵𝐶𝐷</m:t>
                        </m:r>
                      </m:e>
                    </m:acc>
                  </m:oMath>
                </a14:m>
                <a:r>
                  <a:rPr lang="fr-FR" sz="4000" dirty="0">
                    <a:solidFill>
                      <a:srgbClr val="000000"/>
                    </a:solidFill>
                    <a:latin typeface="Arial" panose="020B0604020202020204" pitchFamily="34" charset="0"/>
                    <a:ea typeface="Calibri" panose="020F0502020204030204" pitchFamily="34" charset="0"/>
                  </a:rPr>
                  <a:t>.</a:t>
                </a:r>
                <a:endParaRPr lang="en-US" sz="4000" dirty="0">
                  <a:latin typeface="Times New Roman" panose="02020603050405020304" pitchFamily="18" charset="0"/>
                  <a:ea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F46827C0-6E26-9B10-3347-4721A3508F49}"/>
                  </a:ext>
                </a:extLst>
              </p:cNvPr>
              <p:cNvSpPr txBox="1">
                <a:spLocks noRot="1" noChangeAspect="1" noMove="1" noResize="1" noEditPoints="1" noAdjustHandles="1" noChangeArrowheads="1" noChangeShapeType="1" noTextEdit="1"/>
              </p:cNvSpPr>
              <p:nvPr/>
            </p:nvSpPr>
            <p:spPr>
              <a:xfrm>
                <a:off x="1176891" y="4774751"/>
                <a:ext cx="9544449" cy="4836324"/>
              </a:xfrm>
              <a:prstGeom prst="rect">
                <a:avLst/>
              </a:prstGeom>
              <a:blipFill>
                <a:blip r:embed="rId8"/>
                <a:stretch>
                  <a:fillRect l="-2235" r="-1980" b="-4282"/>
                </a:stretch>
              </a:blipFill>
            </p:spPr>
            <p:txBody>
              <a:bodyPr/>
              <a:lstStyle/>
              <a:p>
                <a:r>
                  <a:rPr lang="en-US">
                    <a:noFill/>
                  </a:rPr>
                  <a:t> </a:t>
                </a:r>
              </a:p>
            </p:txBody>
          </p:sp>
        </mc:Fallback>
      </mc:AlternateContent>
      <p:sp>
        <p:nvSpPr>
          <p:cNvPr id="15" name="Rectangle 14"/>
          <p:cNvSpPr/>
          <p:nvPr/>
        </p:nvSpPr>
        <p:spPr>
          <a:xfrm>
            <a:off x="560811" y="858068"/>
            <a:ext cx="557396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rPr>
              <a:t>Bài</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a:t>
            </a:r>
            <a:r>
              <a:rPr lang="fr-FR" sz="4000" b="1" dirty="0">
                <a:solidFill>
                  <a:srgbClr val="C00000"/>
                </a:solidFill>
                <a:latin typeface="Arial" panose="020B0604020202020204" pitchFamily="34" charset="0"/>
                <a:ea typeface="Calibri" panose="020F0502020204030204" pitchFamily="34" charset="0"/>
              </a:rPr>
              <a:t>4</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(SGK – </a:t>
            </a: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rPr>
              <a:t>trang</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a:t>
            </a:r>
            <a:r>
              <a:rPr lang="fr-FR" sz="4000" b="1" noProof="0" dirty="0">
                <a:solidFill>
                  <a:srgbClr val="C00000"/>
                </a:solidFill>
                <a:latin typeface="Arial" panose="020B0604020202020204" pitchFamily="34" charset="0"/>
                <a:ea typeface="Calibri" panose="020F0502020204030204" pitchFamily="34" charset="0"/>
              </a:rPr>
              <a:t>79</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a:t>
            </a:r>
            <a:endParaRPr kumimoji="0" lang="en-US" sz="4000" b="0" i="0" u="none" strike="noStrike" kern="1200" cap="none" spc="0" normalizeH="0" baseline="0" noProof="0" dirty="0">
              <a:ln>
                <a:noFill/>
              </a:ln>
              <a:solidFill>
                <a:srgbClr val="C00000"/>
              </a:solidFill>
              <a:effectLst/>
              <a:uLnTx/>
              <a:uFillTx/>
              <a:latin typeface="Calibri"/>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261A71E8-2462-0008-EFFA-23CF62C7E9B2}"/>
                  </a:ext>
                </a:extLst>
              </p:cNvPr>
              <p:cNvSpPr/>
              <p:nvPr/>
            </p:nvSpPr>
            <p:spPr>
              <a:xfrm>
                <a:off x="738290" y="675925"/>
                <a:ext cx="16811420" cy="2888355"/>
              </a:xfrm>
              <a:prstGeom prst="rect">
                <a:avLst/>
              </a:prstGeom>
            </p:spPr>
            <p:txBody>
              <a:bodyPr wrap="square">
                <a:spAutoFit/>
              </a:bodyPr>
              <a:lstStyle/>
              <a:p>
                <a:pPr algn="just">
                  <a:lnSpc>
                    <a:spcPct val="150000"/>
                  </a:lnSpc>
                  <a:spcAft>
                    <a:spcPts val="800"/>
                  </a:spcAft>
                </a:pPr>
                <a:r>
                  <a:rPr lang="pt-BR" sz="4000" dirty="0">
                    <a:latin typeface="Arial" panose="020B0604020202020204" pitchFamily="34" charset="0"/>
                    <a:ea typeface="Times New Roman" panose="02020603050405020304" pitchFamily="18" charset="0"/>
                  </a:rPr>
                  <a:t>						</a:t>
                </a:r>
                <a:r>
                  <a:rPr lang="en-US" sz="4000" kern="100" dirty="0">
                    <a:latin typeface="Arial" panose="020B0604020202020204" pitchFamily="34" charset="0"/>
                    <a:ea typeface="Times New Roman" panose="02020603050405020304" pitchFamily="18" charset="0"/>
                    <a:cs typeface="Times New Roman" panose="02020603050405020304" pitchFamily="18" charset="0"/>
                  </a:rPr>
                  <a:t>Cho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tứ</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nội</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𝐴𝐵𝐶𝐷</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tia</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𝐶𝐷</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𝐵𝐴</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cắt</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tại</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𝐼</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Chứng</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minh</a:t>
                </a:r>
                <a:r>
                  <a:rPr lang="en-US" sz="4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4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acc>
                      <m:accPr>
                        <m:chr m:val="̂"/>
                        <m:ctrlPr>
                          <a:rPr lang="en-US" sz="4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4000" i="1" kern="100">
                            <a:latin typeface="Cambria Math" panose="02040503050406030204" pitchFamily="18" charset="0"/>
                            <a:ea typeface="Times New Roman" panose="02020603050405020304" pitchFamily="18" charset="0"/>
                            <a:cs typeface="Arial" panose="020B0604020202020204" pitchFamily="34" charset="0"/>
                          </a:rPr>
                          <m:t>𝐼𝐴𝐷</m:t>
                        </m:r>
                      </m:e>
                    </m:acc>
                    <m:r>
                      <a:rPr lang="en-US" sz="40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4000" i="1" kern="100">
                            <a:latin typeface="Cambria Math" panose="02040503050406030204" pitchFamily="18" charset="0"/>
                            <a:ea typeface="Times New Roman" panose="02020603050405020304" pitchFamily="18" charset="0"/>
                            <a:cs typeface="Arial" panose="020B0604020202020204" pitchFamily="34" charset="0"/>
                          </a:rPr>
                          <m:t>𝐵𝐶𝐷</m:t>
                        </m:r>
                      </m:e>
                    </m:acc>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𝐼𝐴</m:t>
                    </m:r>
                    <m:r>
                      <a:rPr lang="en-US" sz="4000" i="1" kern="100">
                        <a:latin typeface="Cambria Math" panose="02040503050406030204" pitchFamily="18" charset="0"/>
                        <a:ea typeface="Times New Roman" panose="02020603050405020304" pitchFamily="18" charset="0"/>
                        <a:cs typeface="Arial" panose="020B0604020202020204" pitchFamily="34" charset="0"/>
                      </a:rPr>
                      <m:t>. </m:t>
                    </m:r>
                    <m:r>
                      <a:rPr lang="pt-BR" sz="4000" i="1" kern="100">
                        <a:latin typeface="Cambria Math" panose="02040503050406030204" pitchFamily="18" charset="0"/>
                        <a:ea typeface="Times New Roman" panose="02020603050405020304" pitchFamily="18" charset="0"/>
                        <a:cs typeface="Arial" panose="020B0604020202020204" pitchFamily="34" charset="0"/>
                      </a:rPr>
                      <m:t>𝐼𝐵</m:t>
                    </m:r>
                    <m:r>
                      <a:rPr lang="en-US"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𝐼𝐷</m:t>
                    </m:r>
                    <m:r>
                      <a:rPr lang="en-US" sz="4000" i="1" kern="100">
                        <a:latin typeface="Cambria Math" panose="02040503050406030204" pitchFamily="18" charset="0"/>
                        <a:ea typeface="Times New Roman" panose="02020603050405020304" pitchFamily="18" charset="0"/>
                        <a:cs typeface="Arial" panose="020B0604020202020204" pitchFamily="34" charset="0"/>
                      </a:rPr>
                      <m:t>. </m:t>
                    </m:r>
                    <m:r>
                      <a:rPr lang="pt-BR" sz="4000" i="1" kern="100">
                        <a:latin typeface="Cambria Math" panose="02040503050406030204" pitchFamily="18" charset="0"/>
                        <a:ea typeface="Times New Roman" panose="02020603050405020304" pitchFamily="18" charset="0"/>
                        <a:cs typeface="Arial" panose="020B0604020202020204" pitchFamily="34" charset="0"/>
                      </a:rPr>
                      <m:t>𝐼𝐶</m:t>
                    </m:r>
                  </m:oMath>
                </a14:m>
                <a:endParaRPr lang="en-US" sz="4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261A71E8-2462-0008-EFFA-23CF62C7E9B2}"/>
                  </a:ext>
                </a:extLst>
              </p:cNvPr>
              <p:cNvSpPr>
                <a:spLocks noRot="1" noChangeAspect="1" noMove="1" noResize="1" noEditPoints="1" noAdjustHandles="1" noChangeArrowheads="1" noChangeShapeType="1" noTextEdit="1"/>
              </p:cNvSpPr>
              <p:nvPr/>
            </p:nvSpPr>
            <p:spPr>
              <a:xfrm>
                <a:off x="738290" y="675925"/>
                <a:ext cx="16811420" cy="2888355"/>
              </a:xfrm>
              <a:prstGeom prst="rect">
                <a:avLst/>
              </a:prstGeom>
              <a:blipFill>
                <a:blip r:embed="rId9"/>
                <a:stretch>
                  <a:fillRect l="-1269" b="-759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4092FD5A-2713-B05F-308F-5832F0AEB96C}"/>
              </a:ext>
            </a:extLst>
          </p:cNvPr>
          <p:cNvPicPr>
            <a:picLocks noChangeAspect="1"/>
          </p:cNvPicPr>
          <p:nvPr/>
        </p:nvPicPr>
        <p:blipFill>
          <a:blip r:embed="rId10"/>
          <a:stretch>
            <a:fillRect/>
          </a:stretch>
        </p:blipFill>
        <p:spPr>
          <a:xfrm>
            <a:off x="10721340" y="5143500"/>
            <a:ext cx="6888063" cy="4015713"/>
          </a:xfrm>
          <a:prstGeom prst="rect">
            <a:avLst/>
          </a:prstGeom>
        </p:spPr>
      </p:pic>
    </p:spTree>
    <p:extLst>
      <p:ext uri="{BB962C8B-B14F-4D97-AF65-F5344CB8AC3E}">
        <p14:creationId xmlns:p14="http://schemas.microsoft.com/office/powerpoint/2010/main" val="3572522515"/>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15"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54200" y="-2120104"/>
            <a:ext cx="4240207" cy="424020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348889" y="8709034"/>
            <a:ext cx="1082759" cy="1610050"/>
          </a:xfrm>
          <a:prstGeom prst="rect">
            <a:avLst/>
          </a:prstGeom>
        </p:spPr>
      </p:pic>
      <p:pic>
        <p:nvPicPr>
          <p:cNvPr id="13"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529860">
            <a:off x="-168219" y="9613230"/>
            <a:ext cx="1279098" cy="762833"/>
          </a:xfrm>
          <a:prstGeom prst="rect">
            <a:avLst/>
          </a:prstGeom>
        </p:spPr>
      </p:pic>
      <p:sp>
        <p:nvSpPr>
          <p:cNvPr id="14" name="Oval Callout 15">
            <a:extLst>
              <a:ext uri="{FF2B5EF4-FFF2-40B4-BE49-F238E27FC236}">
                <a16:creationId xmlns:a16="http://schemas.microsoft.com/office/drawing/2014/main" id="{C9AC5CB0-3134-42F3-5A60-6C6A827D8CC5}"/>
              </a:ext>
            </a:extLst>
          </p:cNvPr>
          <p:cNvSpPr/>
          <p:nvPr/>
        </p:nvSpPr>
        <p:spPr>
          <a:xfrm>
            <a:off x="15690753" y="3171046"/>
            <a:ext cx="1794022" cy="786468"/>
          </a:xfrm>
          <a:prstGeom prst="wedgeEllipseCallout">
            <a:avLst>
              <a:gd name="adj1" fmla="val -24857"/>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p:sp>
        <p:nvSpPr>
          <p:cNvPr id="15" name="Rectangle 14"/>
          <p:cNvSpPr/>
          <p:nvPr/>
        </p:nvSpPr>
        <p:spPr>
          <a:xfrm>
            <a:off x="560811" y="858068"/>
            <a:ext cx="557396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rPr>
              <a:t>Bài</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a:t>
            </a:r>
            <a:r>
              <a:rPr lang="fr-FR" sz="4000" b="1" dirty="0">
                <a:solidFill>
                  <a:srgbClr val="C00000"/>
                </a:solidFill>
                <a:latin typeface="Arial" panose="020B0604020202020204" pitchFamily="34" charset="0"/>
                <a:ea typeface="Calibri" panose="020F0502020204030204" pitchFamily="34" charset="0"/>
              </a:rPr>
              <a:t>4</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(SGK – </a:t>
            </a: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rPr>
              <a:t>trang</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a:t>
            </a:r>
            <a:r>
              <a:rPr lang="fr-FR" sz="4000" b="1" noProof="0" dirty="0">
                <a:solidFill>
                  <a:srgbClr val="C00000"/>
                </a:solidFill>
                <a:latin typeface="Arial" panose="020B0604020202020204" pitchFamily="34" charset="0"/>
                <a:ea typeface="Calibri" panose="020F0502020204030204" pitchFamily="34" charset="0"/>
              </a:rPr>
              <a:t>79</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a:t>
            </a:r>
            <a:endParaRPr kumimoji="0" lang="en-US" sz="4000" b="0" i="0" u="none" strike="noStrike" kern="1200" cap="none" spc="0" normalizeH="0" baseline="0" noProof="0" dirty="0">
              <a:ln>
                <a:noFill/>
              </a:ln>
              <a:solidFill>
                <a:srgbClr val="C00000"/>
              </a:solidFill>
              <a:effectLst/>
              <a:uLnTx/>
              <a:uFillTx/>
              <a:latin typeface="Calibri"/>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261A71E8-2462-0008-EFFA-23CF62C7E9B2}"/>
                  </a:ext>
                </a:extLst>
              </p:cNvPr>
              <p:cNvSpPr/>
              <p:nvPr/>
            </p:nvSpPr>
            <p:spPr>
              <a:xfrm>
                <a:off x="738290" y="675925"/>
                <a:ext cx="16811420" cy="2888355"/>
              </a:xfrm>
              <a:prstGeom prst="rect">
                <a:avLst/>
              </a:prstGeom>
            </p:spPr>
            <p:txBody>
              <a:bodyPr wrap="square">
                <a:spAutoFit/>
              </a:bodyPr>
              <a:lstStyle/>
              <a:p>
                <a:pPr algn="just">
                  <a:lnSpc>
                    <a:spcPct val="150000"/>
                  </a:lnSpc>
                  <a:spcAft>
                    <a:spcPts val="800"/>
                  </a:spcAft>
                </a:pPr>
                <a:r>
                  <a:rPr lang="pt-BR" sz="4000" dirty="0">
                    <a:latin typeface="Arial" panose="020B0604020202020204" pitchFamily="34" charset="0"/>
                    <a:ea typeface="Times New Roman" panose="02020603050405020304" pitchFamily="18" charset="0"/>
                  </a:rPr>
                  <a:t>						</a:t>
                </a:r>
                <a:r>
                  <a:rPr lang="en-US" sz="4000" kern="100" dirty="0">
                    <a:latin typeface="Arial" panose="020B0604020202020204" pitchFamily="34" charset="0"/>
                    <a:ea typeface="Times New Roman" panose="02020603050405020304" pitchFamily="18" charset="0"/>
                    <a:cs typeface="Times New Roman" panose="02020603050405020304" pitchFamily="18" charset="0"/>
                  </a:rPr>
                  <a:t>Cho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tứ</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nội</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𝐴𝐵𝐶𝐷</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tia</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𝐶𝐷</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𝐵𝐴</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cắt</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tại</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𝐼</m:t>
                    </m:r>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Chứng</a:t>
                </a:r>
                <a:r>
                  <a:rPr lang="en-US"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latin typeface="Arial" panose="020B0604020202020204" pitchFamily="34" charset="0"/>
                    <a:ea typeface="Times New Roman" panose="02020603050405020304" pitchFamily="18" charset="0"/>
                    <a:cs typeface="Times New Roman" panose="02020603050405020304" pitchFamily="18" charset="0"/>
                  </a:rPr>
                  <a:t>minh</a:t>
                </a:r>
                <a:r>
                  <a:rPr lang="en-US" sz="4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4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acc>
                      <m:accPr>
                        <m:chr m:val="̂"/>
                        <m:ctrlPr>
                          <a:rPr lang="en-US" sz="4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4000" i="1" kern="100">
                            <a:latin typeface="Cambria Math" panose="02040503050406030204" pitchFamily="18" charset="0"/>
                            <a:ea typeface="Times New Roman" panose="02020603050405020304" pitchFamily="18" charset="0"/>
                            <a:cs typeface="Arial" panose="020B0604020202020204" pitchFamily="34" charset="0"/>
                          </a:rPr>
                          <m:t>𝐼𝐴𝐷</m:t>
                        </m:r>
                      </m:e>
                    </m:acc>
                    <m:r>
                      <a:rPr lang="en-US" sz="40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4000" i="1" kern="100">
                            <a:latin typeface="Cambria Math" panose="02040503050406030204" pitchFamily="18" charset="0"/>
                            <a:ea typeface="Times New Roman" panose="02020603050405020304" pitchFamily="18" charset="0"/>
                            <a:cs typeface="Arial" panose="020B0604020202020204" pitchFamily="34" charset="0"/>
                          </a:rPr>
                          <m:t>𝐵𝐶𝐷</m:t>
                        </m:r>
                      </m:e>
                    </m:acc>
                  </m:oMath>
                </a14:m>
                <a:r>
                  <a:rPr lang="en-US" sz="40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𝐼𝐴</m:t>
                    </m:r>
                    <m:r>
                      <a:rPr lang="en-US" sz="4000" i="1" kern="100">
                        <a:latin typeface="Cambria Math" panose="02040503050406030204" pitchFamily="18" charset="0"/>
                        <a:ea typeface="Times New Roman" panose="02020603050405020304" pitchFamily="18" charset="0"/>
                        <a:cs typeface="Arial" panose="020B0604020202020204" pitchFamily="34" charset="0"/>
                      </a:rPr>
                      <m:t>. </m:t>
                    </m:r>
                    <m:r>
                      <a:rPr lang="pt-BR" sz="4000" i="1" kern="100">
                        <a:latin typeface="Cambria Math" panose="02040503050406030204" pitchFamily="18" charset="0"/>
                        <a:ea typeface="Times New Roman" panose="02020603050405020304" pitchFamily="18" charset="0"/>
                        <a:cs typeface="Arial" panose="020B0604020202020204" pitchFamily="34" charset="0"/>
                      </a:rPr>
                      <m:t>𝐼𝐵</m:t>
                    </m:r>
                    <m:r>
                      <a:rPr lang="en-US"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𝐼𝐷</m:t>
                    </m:r>
                    <m:r>
                      <a:rPr lang="en-US" sz="4000" i="1" kern="100">
                        <a:latin typeface="Cambria Math" panose="02040503050406030204" pitchFamily="18" charset="0"/>
                        <a:ea typeface="Times New Roman" panose="02020603050405020304" pitchFamily="18" charset="0"/>
                        <a:cs typeface="Arial" panose="020B0604020202020204" pitchFamily="34" charset="0"/>
                      </a:rPr>
                      <m:t>. </m:t>
                    </m:r>
                    <m:r>
                      <a:rPr lang="pt-BR" sz="4000" i="1" kern="100">
                        <a:latin typeface="Cambria Math" panose="02040503050406030204" pitchFamily="18" charset="0"/>
                        <a:ea typeface="Times New Roman" panose="02020603050405020304" pitchFamily="18" charset="0"/>
                        <a:cs typeface="Arial" panose="020B0604020202020204" pitchFamily="34" charset="0"/>
                      </a:rPr>
                      <m:t>𝐼𝐶</m:t>
                    </m:r>
                  </m:oMath>
                </a14:m>
                <a:endParaRPr lang="en-US" sz="4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261A71E8-2462-0008-EFFA-23CF62C7E9B2}"/>
                  </a:ext>
                </a:extLst>
              </p:cNvPr>
              <p:cNvSpPr>
                <a:spLocks noRot="1" noChangeAspect="1" noMove="1" noResize="1" noEditPoints="1" noAdjustHandles="1" noChangeArrowheads="1" noChangeShapeType="1" noTextEdit="1"/>
              </p:cNvSpPr>
              <p:nvPr/>
            </p:nvSpPr>
            <p:spPr>
              <a:xfrm>
                <a:off x="738290" y="675925"/>
                <a:ext cx="16811420" cy="2888355"/>
              </a:xfrm>
              <a:prstGeom prst="rect">
                <a:avLst/>
              </a:prstGeom>
              <a:blipFill>
                <a:blip r:embed="rId8"/>
                <a:stretch>
                  <a:fillRect l="-1269" b="-759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4092FD5A-2713-B05F-308F-5832F0AEB96C}"/>
              </a:ext>
            </a:extLst>
          </p:cNvPr>
          <p:cNvPicPr>
            <a:picLocks noChangeAspect="1"/>
          </p:cNvPicPr>
          <p:nvPr/>
        </p:nvPicPr>
        <p:blipFill>
          <a:blip r:embed="rId9"/>
          <a:stretch>
            <a:fillRect/>
          </a:stretch>
        </p:blipFill>
        <p:spPr>
          <a:xfrm>
            <a:off x="10721340" y="5143500"/>
            <a:ext cx="6888063" cy="4015713"/>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46827C0-6E26-9B10-3347-4721A3508F49}"/>
                  </a:ext>
                </a:extLst>
              </p:cNvPr>
              <p:cNvSpPr txBox="1"/>
              <p:nvPr/>
            </p:nvSpPr>
            <p:spPr>
              <a:xfrm>
                <a:off x="1176891" y="4190921"/>
                <a:ext cx="11148909" cy="5637825"/>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b) </a:t>
                </a:r>
                <a:r>
                  <a:rPr lang="fr-FR" sz="4000" dirty="0" err="1">
                    <a:solidFill>
                      <a:srgbClr val="000000"/>
                    </a:solidFill>
                    <a:latin typeface="Arial" panose="020B0604020202020204" pitchFamily="34" charset="0"/>
                    <a:ea typeface="Calibri" panose="020F0502020204030204" pitchFamily="34" charset="0"/>
                  </a:rPr>
                  <a:t>Xét</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𝐼𝐴𝐷</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và</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𝐼𝐶𝐵</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có</a:t>
                </a:r>
                <a:r>
                  <a:rPr lang="fr-FR" sz="4000" dirty="0">
                    <a:solidFill>
                      <a:srgbClr val="000000"/>
                    </a:solidFill>
                    <a:latin typeface="Arial" panose="020B0604020202020204" pitchFamily="34" charset="0"/>
                    <a:ea typeface="Calibri" panose="020F0502020204030204" pitchFamily="34" charset="0"/>
                  </a:rPr>
                  <a:t> :</a:t>
                </a:r>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 xmlns:m="http://schemas.openxmlformats.org/officeDocument/2006/math">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𝐼𝐴𝐷</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𝐼𝐶𝐷</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 </m:t>
                    </m:r>
                  </m:oMath>
                </a14:m>
                <a:r>
                  <a:rPr lang="fr-FR" sz="4000" dirty="0">
                    <a:solidFill>
                      <a:srgbClr val="000000"/>
                    </a:solidFill>
                    <a:latin typeface="Arial" panose="020B0604020202020204" pitchFamily="34" charset="0"/>
                    <a:ea typeface="Calibri" panose="020F0502020204030204" pitchFamily="34" charset="0"/>
                  </a:rPr>
                  <a:t>(do </a:t>
                </a:r>
                <a14:m>
                  <m:oMath xmlns:m="http://schemas.openxmlformats.org/officeDocument/2006/math">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𝐼𝐴𝐷</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𝐵𝐶𝐷</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và</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𝐵𝐼𝐶</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 </m:t>
                    </m:r>
                  </m:oMath>
                </a14:m>
                <a:r>
                  <a:rPr lang="fr-FR" sz="4000" dirty="0" err="1">
                    <a:solidFill>
                      <a:srgbClr val="000000"/>
                    </a:solidFill>
                    <a:latin typeface="Arial" panose="020B0604020202020204" pitchFamily="34" charset="0"/>
                    <a:ea typeface="Calibri" panose="020F0502020204030204" pitchFamily="34" charset="0"/>
                  </a:rPr>
                  <a:t>góc</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chung</a:t>
                </a:r>
                <a:r>
                  <a:rPr lang="fr-FR" sz="4000" dirty="0">
                    <a:solidFill>
                      <a:srgbClr val="000000"/>
                    </a:solidFill>
                    <a:latin typeface="Arial" panose="020B0604020202020204" pitchFamily="34" charset="0"/>
                    <a:ea typeface="Calibri" panose="020F0502020204030204" pitchFamily="34" charset="0"/>
                  </a:rPr>
                  <a:t>.</a:t>
                </a:r>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Do </a:t>
                </a:r>
                <a:r>
                  <a:rPr lang="fr-FR" sz="4000" dirty="0" err="1">
                    <a:solidFill>
                      <a:srgbClr val="000000"/>
                    </a:solidFill>
                    <a:latin typeface="Arial" panose="020B0604020202020204" pitchFamily="34" charset="0"/>
                    <a:ea typeface="Calibri" panose="020F0502020204030204" pitchFamily="34" charset="0"/>
                  </a:rPr>
                  <a:t>đó</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𝐼𝐴𝐷</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𝐼𝐼𝐶𝐵</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g.g</a:t>
                </a:r>
                <a:r>
                  <a:rPr lang="fr-FR" sz="4000" dirty="0">
                    <a:solidFill>
                      <a:srgbClr val="000000"/>
                    </a:solidFill>
                    <a:latin typeface="Arial" panose="020B0604020202020204" pitchFamily="34" charset="0"/>
                    <a:ea typeface="Calibri" panose="020F0502020204030204" pitchFamily="34" charset="0"/>
                  </a:rPr>
                  <a:t>)</a:t>
                </a:r>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err="1">
                    <a:solidFill>
                      <a:srgbClr val="000000"/>
                    </a:solidFill>
                    <a:latin typeface="Arial" panose="020B0604020202020204" pitchFamily="34" charset="0"/>
                    <a:ea typeface="Calibri" panose="020F0502020204030204" pitchFamily="34" charset="0"/>
                  </a:rPr>
                  <a:t>Suy</a:t>
                </a:r>
                <a:r>
                  <a:rPr lang="fr-FR" sz="4000" dirty="0">
                    <a:solidFill>
                      <a:srgbClr val="000000"/>
                    </a:solidFill>
                    <a:latin typeface="Arial" panose="020B0604020202020204" pitchFamily="34" charset="0"/>
                    <a:ea typeface="Calibri" panose="020F0502020204030204" pitchFamily="34" charset="0"/>
                  </a:rPr>
                  <a:t> ra </a:t>
                </a:r>
                <a14:m>
                  <m:oMath xmlns:m="http://schemas.openxmlformats.org/officeDocument/2006/math">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𝐼𝐴</m:t>
                        </m:r>
                      </m:num>
                      <m:den>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𝐼𝐶</m:t>
                        </m:r>
                      </m:den>
                    </m:f>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𝐼𝐷</m:t>
                        </m:r>
                      </m:num>
                      <m:den>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𝐼𝐵</m:t>
                        </m:r>
                      </m:den>
                    </m:f>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tỉ</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số</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đồng</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dạng</a:t>
                </a:r>
                <a:r>
                  <a:rPr lang="fr-FR" sz="4000" dirty="0">
                    <a:solidFill>
                      <a:srgbClr val="000000"/>
                    </a:solidFill>
                    <a:latin typeface="Arial" panose="020B0604020202020204" pitchFamily="34" charset="0"/>
                    <a:ea typeface="Calibri" panose="020F0502020204030204" pitchFamily="34" charset="0"/>
                  </a:rPr>
                  <a:t>) </a:t>
                </a:r>
              </a:p>
              <a:p>
                <a:pPr marR="30480" algn="just">
                  <a:lnSpc>
                    <a:spcPct val="150000"/>
                  </a:lnSpc>
                  <a:spcBef>
                    <a:spcPts val="600"/>
                  </a:spcBef>
                  <a:spcAft>
                    <a:spcPts val="600"/>
                  </a:spcAft>
                  <a:tabLst>
                    <a:tab pos="1207135" algn="l"/>
                  </a:tabLst>
                </a:pPr>
                <a:r>
                  <a:rPr lang="fr-FR" sz="4000" dirty="0" err="1">
                    <a:solidFill>
                      <a:srgbClr val="000000"/>
                    </a:solidFill>
                    <a:latin typeface="Arial" panose="020B0604020202020204" pitchFamily="34" charset="0"/>
                    <a:ea typeface="Calibri" panose="020F0502020204030204" pitchFamily="34" charset="0"/>
                  </a:rPr>
                  <a:t>nên</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𝐼𝐴</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𝐼𝐵</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𝐼𝐶</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𝐼𝐷</m:t>
                    </m:r>
                  </m:oMath>
                </a14:m>
                <a:endParaRPr lang="en-US" sz="3600" dirty="0">
                  <a:latin typeface="Times New Roman" panose="02020603050405020304" pitchFamily="18" charset="0"/>
                  <a:ea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F46827C0-6E26-9B10-3347-4721A3508F49}"/>
                  </a:ext>
                </a:extLst>
              </p:cNvPr>
              <p:cNvSpPr txBox="1">
                <a:spLocks noRot="1" noChangeAspect="1" noMove="1" noResize="1" noEditPoints="1" noAdjustHandles="1" noChangeArrowheads="1" noChangeShapeType="1" noTextEdit="1"/>
              </p:cNvSpPr>
              <p:nvPr/>
            </p:nvSpPr>
            <p:spPr>
              <a:xfrm>
                <a:off x="1176891" y="4190921"/>
                <a:ext cx="11148909" cy="5637825"/>
              </a:xfrm>
              <a:prstGeom prst="rect">
                <a:avLst/>
              </a:prstGeom>
              <a:blipFill>
                <a:blip r:embed="rId10"/>
                <a:stretch>
                  <a:fillRect l="-1914" b="-3568"/>
                </a:stretch>
              </a:blipFill>
            </p:spPr>
            <p:txBody>
              <a:bodyPr/>
              <a:lstStyle/>
              <a:p>
                <a:r>
                  <a:rPr lang="en-US">
                    <a:noFill/>
                  </a:rPr>
                  <a:t> </a:t>
                </a:r>
              </a:p>
            </p:txBody>
          </p:sp>
        </mc:Fallback>
      </mc:AlternateContent>
    </p:spTree>
    <p:extLst>
      <p:ext uri="{BB962C8B-B14F-4D97-AF65-F5344CB8AC3E}">
        <p14:creationId xmlns:p14="http://schemas.microsoft.com/office/powerpoint/2010/main" val="9325328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3213" y="7874542"/>
            <a:ext cx="4240207" cy="42402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54200" y="-2120104"/>
            <a:ext cx="4240207" cy="424020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348889" y="8709034"/>
            <a:ext cx="1082759" cy="1610050"/>
          </a:xfrm>
          <a:prstGeom prst="rect">
            <a:avLst/>
          </a:prstGeom>
        </p:spPr>
      </p:pic>
      <p:pic>
        <p:nvPicPr>
          <p:cNvPr id="13"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529860">
            <a:off x="-168219" y="9613230"/>
            <a:ext cx="1279098" cy="762833"/>
          </a:xfrm>
          <a:prstGeom prst="rect">
            <a:avLst/>
          </a:prstGeom>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74217D60-BA09-9207-738B-144F93688BD5}"/>
                  </a:ext>
                </a:extLst>
              </p:cNvPr>
              <p:cNvSpPr/>
              <p:nvPr/>
            </p:nvSpPr>
            <p:spPr>
              <a:xfrm>
                <a:off x="772529" y="1672780"/>
                <a:ext cx="9666872" cy="3709349"/>
              </a:xfrm>
              <a:prstGeom prst="rect">
                <a:avLst/>
              </a:prstGeom>
            </p:spPr>
            <p:txBody>
              <a:bodyPr wrap="square">
                <a:spAutoFit/>
              </a:bodyPr>
              <a:lstStyle/>
              <a:p>
                <a:pPr lvl="0" algn="just">
                  <a:lnSpc>
                    <a:spcPct val="150000"/>
                  </a:lnSpc>
                </a:pPr>
                <a:r>
                  <a:rPr lang="en-US" sz="4000" dirty="0">
                    <a:latin typeface="Arial" panose="020B0604020202020204" pitchFamily="34" charset="0"/>
                    <a:ea typeface="Times New Roman" panose="02020603050405020304" pitchFamily="18" charset="0"/>
                  </a:rPr>
                  <a:t>Cho </a:t>
                </a:r>
                <a:r>
                  <a:rPr lang="en-US" sz="4000" dirty="0" err="1">
                    <a:latin typeface="Arial" panose="020B0604020202020204" pitchFamily="34" charset="0"/>
                    <a:ea typeface="Times New Roman" panose="02020603050405020304" pitchFamily="18" charset="0"/>
                  </a:rPr>
                  <a:t>tứ</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giác</a:t>
                </a:r>
                <a:r>
                  <a:rPr lang="en-US" sz="4000" dirty="0">
                    <a:latin typeface="Arial" panose="020B0604020202020204" pitchFamily="34" charset="0"/>
                    <a:ea typeface="Times New Roman" panose="02020603050405020304" pitchFamily="18" charset="0"/>
                  </a:rPr>
                  <a:t> </a:t>
                </a:r>
                <a14:m>
                  <m:oMath xmlns:m="http://schemas.openxmlformats.org/officeDocument/2006/math">
                    <m:r>
                      <a:rPr lang="pt-BR" sz="4000" i="1">
                        <a:latin typeface="Cambria Math" panose="02040503050406030204" pitchFamily="18" charset="0"/>
                        <a:ea typeface="Times New Roman" panose="02020603050405020304" pitchFamily="18" charset="0"/>
                        <a:cs typeface="Arial" panose="020B0604020202020204" pitchFamily="34" charset="0"/>
                      </a:rPr>
                      <m:t>𝐴𝐵𝐶𝐷</m:t>
                    </m:r>
                  </m:oMath>
                </a14:m>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và</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các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điểm</a:t>
                </a:r>
                <a:r>
                  <a:rPr lang="en-US" sz="4000" dirty="0">
                    <a:latin typeface="Arial" panose="020B0604020202020204" pitchFamily="34" charset="0"/>
                    <a:ea typeface="Times New Roman" panose="02020603050405020304" pitchFamily="18" charset="0"/>
                  </a:rPr>
                  <a:t> </a:t>
                </a:r>
                <a14:m>
                  <m:oMath xmlns:m="http://schemas.openxmlformats.org/officeDocument/2006/math">
                    <m:r>
                      <a:rPr lang="pt-BR" sz="4000" i="1">
                        <a:latin typeface="Cambria Math" panose="02040503050406030204" pitchFamily="18" charset="0"/>
                        <a:ea typeface="Times New Roman" panose="02020603050405020304" pitchFamily="18" charset="0"/>
                        <a:cs typeface="Arial" panose="020B0604020202020204" pitchFamily="34" charset="0"/>
                      </a:rPr>
                      <m:t>𝑀</m:t>
                    </m:r>
                    <m:r>
                      <a:rPr lang="en-US" sz="4000" i="1">
                        <a:latin typeface="Cambria Math" panose="02040503050406030204" pitchFamily="18" charset="0"/>
                        <a:ea typeface="Times New Roman" panose="02020603050405020304" pitchFamily="18" charset="0"/>
                        <a:cs typeface="Arial" panose="020B0604020202020204" pitchFamily="34" charset="0"/>
                      </a:rPr>
                      <m:t>, </m:t>
                    </m:r>
                    <m:r>
                      <a:rPr lang="pt-BR" sz="4000" i="1">
                        <a:latin typeface="Cambria Math" panose="02040503050406030204" pitchFamily="18" charset="0"/>
                        <a:ea typeface="Times New Roman" panose="02020603050405020304" pitchFamily="18" charset="0"/>
                        <a:cs typeface="Arial" panose="020B0604020202020204" pitchFamily="34" charset="0"/>
                      </a:rPr>
                      <m:t>𝑁</m:t>
                    </m:r>
                  </m:oMath>
                </a14:m>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lần</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lượt</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thuộc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các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đoạn</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thẳng</a:t>
                </a:r>
                <a:r>
                  <a:rPr lang="en-US" sz="4000" dirty="0">
                    <a:latin typeface="Arial" panose="020B0604020202020204" pitchFamily="34" charset="0"/>
                    <a:ea typeface="Times New Roman" panose="02020603050405020304" pitchFamily="18" charset="0"/>
                  </a:rPr>
                  <a:t> </a:t>
                </a:r>
                <a14:m>
                  <m:oMath xmlns:m="http://schemas.openxmlformats.org/officeDocument/2006/math">
                    <m:r>
                      <a:rPr lang="pt-BR" sz="4000" i="1">
                        <a:latin typeface="Cambria Math" panose="02040503050406030204" pitchFamily="18" charset="0"/>
                        <a:ea typeface="Times New Roman" panose="02020603050405020304" pitchFamily="18" charset="0"/>
                        <a:cs typeface="Arial" panose="020B0604020202020204" pitchFamily="34" charset="0"/>
                      </a:rPr>
                      <m:t>𝐴𝐵</m:t>
                    </m:r>
                  </m:oMath>
                </a14:m>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và</a:t>
                </a:r>
                <a:r>
                  <a:rPr lang="en-US" sz="4000" dirty="0">
                    <a:latin typeface="Arial" panose="020B0604020202020204" pitchFamily="34" charset="0"/>
                    <a:ea typeface="Times New Roman" panose="02020603050405020304" pitchFamily="18" charset="0"/>
                  </a:rPr>
                  <a:t> </a:t>
                </a:r>
                <a14:m>
                  <m:oMath xmlns:m="http://schemas.openxmlformats.org/officeDocument/2006/math">
                    <m:r>
                      <a:rPr lang="pt-BR" sz="4000" i="1">
                        <a:latin typeface="Cambria Math" panose="02040503050406030204" pitchFamily="18" charset="0"/>
                        <a:ea typeface="Times New Roman" panose="02020603050405020304" pitchFamily="18" charset="0"/>
                        <a:cs typeface="Arial" panose="020B0604020202020204" pitchFamily="34" charset="0"/>
                      </a:rPr>
                      <m:t>𝐶𝐷</m:t>
                    </m:r>
                  </m:oMath>
                </a14:m>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sao</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cho</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các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tứ</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giác</a:t>
                </a:r>
                <a:r>
                  <a:rPr lang="en-US" sz="4000" dirty="0">
                    <a:latin typeface="Arial" panose="020B0604020202020204" pitchFamily="34" charset="0"/>
                    <a:ea typeface="Times New Roman" panose="02020603050405020304" pitchFamily="18" charset="0"/>
                  </a:rPr>
                  <a:t> </a:t>
                </a:r>
                <a14:m>
                  <m:oMath xmlns:m="http://schemas.openxmlformats.org/officeDocument/2006/math">
                    <m:r>
                      <a:rPr lang="pt-BR" sz="4000" i="1">
                        <a:latin typeface="Cambria Math" panose="02040503050406030204" pitchFamily="18" charset="0"/>
                        <a:ea typeface="Times New Roman" panose="02020603050405020304" pitchFamily="18" charset="0"/>
                        <a:cs typeface="Arial" panose="020B0604020202020204" pitchFamily="34" charset="0"/>
                      </a:rPr>
                      <m:t>𝐴𝑀𝑁𝐷</m:t>
                    </m:r>
                    <m:r>
                      <a:rPr lang="en-US" sz="4000" i="1">
                        <a:latin typeface="Cambria Math" panose="02040503050406030204" pitchFamily="18" charset="0"/>
                        <a:ea typeface="Times New Roman" panose="02020603050405020304" pitchFamily="18" charset="0"/>
                        <a:cs typeface="Arial" panose="020B0604020202020204" pitchFamily="34" charset="0"/>
                      </a:rPr>
                      <m:t>, </m:t>
                    </m:r>
                    <m:r>
                      <a:rPr lang="pt-BR" sz="4000" i="1">
                        <a:latin typeface="Cambria Math" panose="02040503050406030204" pitchFamily="18" charset="0"/>
                        <a:ea typeface="Times New Roman" panose="02020603050405020304" pitchFamily="18" charset="0"/>
                        <a:cs typeface="Arial" panose="020B0604020202020204" pitchFamily="34" charset="0"/>
                      </a:rPr>
                      <m:t>𝐵𝑀𝑁𝐶</m:t>
                    </m:r>
                  </m:oMath>
                </a14:m>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là</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các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tứ</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giác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nội</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tiếp</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Chứng</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minh</a:t>
                </a:r>
                <a:r>
                  <a:rPr lang="en-US" sz="40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4000" i="1">
                            <a:latin typeface="Cambria Math" panose="02040503050406030204" pitchFamily="18" charset="0"/>
                            <a:ea typeface="Times New Roman" panose="02020603050405020304" pitchFamily="18" charset="0"/>
                            <a:cs typeface="Arial" panose="020B0604020202020204" pitchFamily="34" charset="0"/>
                          </a:rPr>
                        </m:ctrlPr>
                      </m:accPr>
                      <m:e>
                        <m:r>
                          <a:rPr lang="pt-BR" sz="4000" i="1">
                            <a:latin typeface="Cambria Math" panose="02040503050406030204" pitchFamily="18" charset="0"/>
                            <a:ea typeface="Times New Roman" panose="02020603050405020304" pitchFamily="18" charset="0"/>
                            <a:cs typeface="Arial" panose="020B0604020202020204" pitchFamily="34" charset="0"/>
                          </a:rPr>
                          <m:t>𝐴</m:t>
                        </m:r>
                      </m:e>
                    </m:acc>
                    <m:r>
                      <a:rPr lang="en-US" sz="4000" i="1">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a:latin typeface="Cambria Math" panose="02040503050406030204" pitchFamily="18" charset="0"/>
                            <a:ea typeface="Times New Roman" panose="02020603050405020304" pitchFamily="18" charset="0"/>
                            <a:cs typeface="Arial" panose="020B0604020202020204" pitchFamily="34" charset="0"/>
                          </a:rPr>
                        </m:ctrlPr>
                      </m:accPr>
                      <m:e>
                        <m:r>
                          <a:rPr lang="pt-BR" sz="4000" i="1">
                            <a:latin typeface="Cambria Math" panose="02040503050406030204" pitchFamily="18" charset="0"/>
                            <a:ea typeface="Times New Roman" panose="02020603050405020304" pitchFamily="18" charset="0"/>
                            <a:cs typeface="Arial" panose="020B0604020202020204" pitchFamily="34" charset="0"/>
                          </a:rPr>
                          <m:t>𝐵</m:t>
                        </m:r>
                      </m:e>
                    </m:acc>
                    <m:r>
                      <a:rPr lang="en-US" sz="4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latin typeface="Cambria Math" panose="02040503050406030204" pitchFamily="18" charset="0"/>
                            <a:ea typeface="Times New Roman" panose="02020603050405020304" pitchFamily="18" charset="0"/>
                            <a:cs typeface="Arial" panose="020B0604020202020204" pitchFamily="34" charset="0"/>
                          </a:rPr>
                        </m:ctrlPr>
                      </m:sSupPr>
                      <m:e>
                        <m:r>
                          <a:rPr lang="en-US" sz="4000" i="1">
                            <a:latin typeface="Cambria Math" panose="02040503050406030204" pitchFamily="18" charset="0"/>
                            <a:ea typeface="Times New Roman" panose="02020603050405020304" pitchFamily="18" charset="0"/>
                            <a:cs typeface="Arial" panose="020B0604020202020204" pitchFamily="34" charset="0"/>
                          </a:rPr>
                          <m:t>180</m:t>
                        </m:r>
                      </m:e>
                      <m:sup>
                        <m:r>
                          <a:rPr lang="pt-BR" sz="4000" i="1">
                            <a:latin typeface="Cambria Math" panose="02040503050406030204" pitchFamily="18" charset="0"/>
                            <a:ea typeface="Times New Roman" panose="02020603050405020304" pitchFamily="18" charset="0"/>
                            <a:cs typeface="Arial" panose="020B0604020202020204" pitchFamily="34" charset="0"/>
                          </a:rPr>
                          <m:t>𝑜</m:t>
                        </m:r>
                      </m:sup>
                    </m:sSup>
                  </m:oMath>
                </a14:m>
                <a:endParaRPr kumimoji="0" lang="en-US" sz="38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endParaRPr>
              </a:p>
            </p:txBody>
          </p:sp>
        </mc:Choice>
        <mc:Fallback xmlns="">
          <p:sp>
            <p:nvSpPr>
              <p:cNvPr id="7" name="Rectangle 6">
                <a:extLst>
                  <a:ext uri="{FF2B5EF4-FFF2-40B4-BE49-F238E27FC236}">
                    <a16:creationId xmlns:a16="http://schemas.microsoft.com/office/drawing/2014/main" id="{74217D60-BA09-9207-738B-144F93688BD5}"/>
                  </a:ext>
                </a:extLst>
              </p:cNvPr>
              <p:cNvSpPr>
                <a:spLocks noRot="1" noChangeAspect="1" noMove="1" noResize="1" noEditPoints="1" noAdjustHandles="1" noChangeArrowheads="1" noChangeShapeType="1" noTextEdit="1"/>
              </p:cNvSpPr>
              <p:nvPr/>
            </p:nvSpPr>
            <p:spPr>
              <a:xfrm>
                <a:off x="772529" y="1672780"/>
                <a:ext cx="9666872" cy="3709349"/>
              </a:xfrm>
              <a:prstGeom prst="rect">
                <a:avLst/>
              </a:prstGeom>
              <a:blipFill>
                <a:blip r:embed="rId8"/>
                <a:stretch>
                  <a:fillRect l="-2270" r="-2207" b="-5583"/>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1666B5E7-5858-585C-12E7-8DB733B58252}"/>
              </a:ext>
            </a:extLst>
          </p:cNvPr>
          <p:cNvSpPr/>
          <p:nvPr/>
        </p:nvSpPr>
        <p:spPr>
          <a:xfrm>
            <a:off x="3021126" y="766130"/>
            <a:ext cx="557396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rPr>
              <a:t>Bài</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a:t>
            </a:r>
            <a:r>
              <a:rPr lang="fr-FR" sz="4000" b="1" noProof="0" dirty="0">
                <a:solidFill>
                  <a:srgbClr val="C00000"/>
                </a:solidFill>
                <a:latin typeface="Arial" panose="020B0604020202020204" pitchFamily="34" charset="0"/>
                <a:ea typeface="Calibri" panose="020F0502020204030204" pitchFamily="34" charset="0"/>
              </a:rPr>
              <a:t>5</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(SGK – </a:t>
            </a: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rPr>
              <a:t>trang</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a:t>
            </a:r>
            <a:r>
              <a:rPr lang="fr-FR" sz="4000" b="1" noProof="0" dirty="0">
                <a:solidFill>
                  <a:srgbClr val="C00000"/>
                </a:solidFill>
                <a:latin typeface="Arial" panose="020B0604020202020204" pitchFamily="34" charset="0"/>
                <a:ea typeface="Calibri" panose="020F0502020204030204" pitchFamily="34" charset="0"/>
              </a:rPr>
              <a:t>79</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a:t>
            </a:r>
            <a:endParaRPr kumimoji="0" lang="en-US" sz="4000" b="0" i="0" u="none" strike="noStrike" kern="1200" cap="none" spc="0" normalizeH="0" baseline="0" noProof="0" dirty="0">
              <a:ln>
                <a:noFill/>
              </a:ln>
              <a:solidFill>
                <a:srgbClr val="C00000"/>
              </a:solidFill>
              <a:effectLst/>
              <a:uLnTx/>
              <a:uFillTx/>
              <a:latin typeface="Calibri"/>
            </a:endParaRPr>
          </a:p>
        </p:txBody>
      </p:sp>
      <p:pic>
        <p:nvPicPr>
          <p:cNvPr id="2" name="Picture 1">
            <a:extLst>
              <a:ext uri="{FF2B5EF4-FFF2-40B4-BE49-F238E27FC236}">
                <a16:creationId xmlns:a16="http://schemas.microsoft.com/office/drawing/2014/main" id="{0C241E02-F609-DE63-FA90-D77202EE287D}"/>
              </a:ext>
            </a:extLst>
          </p:cNvPr>
          <p:cNvPicPr>
            <a:picLocks noChangeAspect="1"/>
          </p:cNvPicPr>
          <p:nvPr/>
        </p:nvPicPr>
        <p:blipFill>
          <a:blip r:embed="rId9"/>
          <a:stretch>
            <a:fillRect/>
          </a:stretch>
        </p:blipFill>
        <p:spPr>
          <a:xfrm>
            <a:off x="11343271" y="1118152"/>
            <a:ext cx="6172200" cy="4025348"/>
          </a:xfrm>
          <a:prstGeom prst="rect">
            <a:avLst/>
          </a:prstGeom>
        </p:spPr>
      </p:pic>
      <p:sp>
        <p:nvSpPr>
          <p:cNvPr id="6" name="Oval Callout 15">
            <a:extLst>
              <a:ext uri="{FF2B5EF4-FFF2-40B4-BE49-F238E27FC236}">
                <a16:creationId xmlns:a16="http://schemas.microsoft.com/office/drawing/2014/main" id="{B0734760-23E4-19B6-9970-F53D810CB294}"/>
              </a:ext>
            </a:extLst>
          </p:cNvPr>
          <p:cNvSpPr/>
          <p:nvPr/>
        </p:nvSpPr>
        <p:spPr>
          <a:xfrm>
            <a:off x="279879" y="5795138"/>
            <a:ext cx="1794022" cy="786468"/>
          </a:xfrm>
          <a:prstGeom prst="wedgeEllipseCallout">
            <a:avLst>
              <a:gd name="adj1" fmla="val 43952"/>
              <a:gd name="adj2" fmla="val 5989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08D865B-DB27-1DFB-48F0-48B6B20EF92A}"/>
                  </a:ext>
                </a:extLst>
              </p:cNvPr>
              <p:cNvSpPr txBox="1"/>
              <p:nvPr/>
            </p:nvSpPr>
            <p:spPr>
              <a:xfrm>
                <a:off x="2743200" y="5950458"/>
                <a:ext cx="14218477" cy="3890232"/>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dirty="0" err="1">
                    <a:solidFill>
                      <a:srgbClr val="000000"/>
                    </a:solidFill>
                    <a:effectLst/>
                    <a:latin typeface="Arial" panose="020B0604020202020204" pitchFamily="34" charset="0"/>
                    <a:ea typeface="Calibri" panose="020F0502020204030204" pitchFamily="34" charset="0"/>
                  </a:rPr>
                  <a:t>Tứ</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giác</a:t>
                </a:r>
                <a:r>
                  <a:rPr lang="fr-FR" sz="4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𝐴𝑀𝑁𝐷</m:t>
                    </m:r>
                  </m:oMath>
                </a14:m>
                <a:r>
                  <a:rPr lang="fr-FR" sz="4000" dirty="0">
                    <a:solidFill>
                      <a:srgbClr val="000000"/>
                    </a:solidFill>
                    <a:effectLst/>
                    <a:latin typeface="Arial" panose="020B0604020202020204" pitchFamily="34" charset="0"/>
                    <a:ea typeface="Calibri" panose="020F0502020204030204" pitchFamily="34" charset="0"/>
                  </a:rPr>
                  <a:t> là </a:t>
                </a:r>
                <a:r>
                  <a:rPr lang="fr-FR" sz="4000" dirty="0" err="1">
                    <a:solidFill>
                      <a:srgbClr val="000000"/>
                    </a:solidFill>
                    <a:effectLst/>
                    <a:latin typeface="Arial" panose="020B0604020202020204" pitchFamily="34" charset="0"/>
                    <a:ea typeface="Calibri" panose="020F0502020204030204" pitchFamily="34" charset="0"/>
                  </a:rPr>
                  <a:t>tứ</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giác</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nội</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tiếp</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nên</a:t>
                </a:r>
                <a:r>
                  <a:rPr lang="fr-FR" sz="4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𝑀𝐴𝐷</m:t>
                        </m:r>
                      </m:e>
                    </m:acc>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𝑀𝑁𝐷</m:t>
                        </m:r>
                      </m:e>
                    </m:acc>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=180°</m:t>
                    </m:r>
                  </m:oMath>
                </a14:m>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tổng</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hai</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góc</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đối</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nhau</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của</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tứ</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giác</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nội</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tiếp</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bằng</a:t>
                </a:r>
                <a:r>
                  <a:rPr lang="fr-FR" sz="4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180°</m:t>
                    </m:r>
                  </m:oMath>
                </a14:m>
                <a:r>
                  <a:rPr lang="fr-FR" sz="4000" dirty="0">
                    <a:solidFill>
                      <a:srgbClr val="000000"/>
                    </a:solidFill>
                    <a:effectLst/>
                    <a:latin typeface="Arial" panose="020B0604020202020204" pitchFamily="34" charset="0"/>
                    <a:ea typeface="Calibri" panose="020F0502020204030204" pitchFamily="34" charset="0"/>
                  </a:rPr>
                  <a:t>).</a:t>
                </a:r>
                <a:endParaRPr lang="en-US" sz="40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err="1">
                    <a:solidFill>
                      <a:srgbClr val="000000"/>
                    </a:solidFill>
                    <a:effectLst/>
                    <a:latin typeface="Arial" panose="020B0604020202020204" pitchFamily="34" charset="0"/>
                    <a:ea typeface="Calibri" panose="020F0502020204030204" pitchFamily="34" charset="0"/>
                  </a:rPr>
                  <a:t>Tứ</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giác</a:t>
                </a:r>
                <a:r>
                  <a:rPr lang="fr-FR" sz="4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𝐵𝑀𝑁𝐶</m:t>
                    </m:r>
                  </m:oMath>
                </a14:m>
                <a:r>
                  <a:rPr lang="fr-FR" sz="4000" dirty="0">
                    <a:solidFill>
                      <a:srgbClr val="000000"/>
                    </a:solidFill>
                    <a:effectLst/>
                    <a:latin typeface="Arial" panose="020B0604020202020204" pitchFamily="34" charset="0"/>
                    <a:ea typeface="Calibri" panose="020F0502020204030204" pitchFamily="34" charset="0"/>
                  </a:rPr>
                  <a:t> là </a:t>
                </a:r>
                <a:r>
                  <a:rPr lang="fr-FR" sz="4000" dirty="0" err="1">
                    <a:solidFill>
                      <a:srgbClr val="000000"/>
                    </a:solidFill>
                    <a:effectLst/>
                    <a:latin typeface="Arial" panose="020B0604020202020204" pitchFamily="34" charset="0"/>
                    <a:ea typeface="Calibri" panose="020F0502020204030204" pitchFamily="34" charset="0"/>
                  </a:rPr>
                  <a:t>tứ</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giác</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nội</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tiếp</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nên</a:t>
                </a:r>
                <a:r>
                  <a:rPr lang="fr-FR" sz="4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𝑀𝐵𝐶</m:t>
                        </m:r>
                      </m:e>
                    </m:acc>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𝑀𝑁𝐶</m:t>
                        </m:r>
                      </m:e>
                    </m:acc>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=180°</m:t>
                    </m:r>
                  </m:oMath>
                </a14:m>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tổng</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hai</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góc</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đối</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nhau</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của</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tứ</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giác</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nội</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tiếp</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bằng</a:t>
                </a:r>
                <a:r>
                  <a:rPr lang="fr-FR" sz="4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180°</m:t>
                    </m:r>
                  </m:oMath>
                </a14:m>
                <a:r>
                  <a:rPr lang="fr-FR" sz="4000" dirty="0">
                    <a:solidFill>
                      <a:srgbClr val="000000"/>
                    </a:solidFill>
                    <a:effectLst/>
                    <a:latin typeface="Arial" panose="020B0604020202020204" pitchFamily="34" charset="0"/>
                    <a:ea typeface="Calibri" panose="020F0502020204030204" pitchFamily="34" charset="0"/>
                  </a:rPr>
                  <a:t>).</a:t>
                </a:r>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908D865B-DB27-1DFB-48F0-48B6B20EF92A}"/>
                  </a:ext>
                </a:extLst>
              </p:cNvPr>
              <p:cNvSpPr txBox="1">
                <a:spLocks noRot="1" noChangeAspect="1" noMove="1" noResize="1" noEditPoints="1" noAdjustHandles="1" noChangeArrowheads="1" noChangeShapeType="1" noTextEdit="1"/>
              </p:cNvSpPr>
              <p:nvPr/>
            </p:nvSpPr>
            <p:spPr>
              <a:xfrm>
                <a:off x="2743200" y="5950458"/>
                <a:ext cx="14218477" cy="3890232"/>
              </a:xfrm>
              <a:prstGeom prst="rect">
                <a:avLst/>
              </a:prstGeom>
              <a:blipFill>
                <a:blip r:embed="rId10"/>
                <a:stretch>
                  <a:fillRect l="-1501" b="-5799"/>
                </a:stretch>
              </a:blipFill>
            </p:spPr>
            <p:txBody>
              <a:bodyPr/>
              <a:lstStyle/>
              <a:p>
                <a:r>
                  <a:rPr lang="en-US">
                    <a:noFill/>
                  </a:rPr>
                  <a:t> </a:t>
                </a:r>
              </a:p>
            </p:txBody>
          </p:sp>
        </mc:Fallback>
      </mc:AlternateContent>
    </p:spTree>
    <p:extLst>
      <p:ext uri="{BB962C8B-B14F-4D97-AF65-F5344CB8AC3E}">
        <p14:creationId xmlns:p14="http://schemas.microsoft.com/office/powerpoint/2010/main" val="2431599011"/>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6" grpId="0" animBg="1"/>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3213" y="7874542"/>
            <a:ext cx="4240207" cy="42402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54200" y="-2120104"/>
            <a:ext cx="4240207" cy="424020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348889" y="8709034"/>
            <a:ext cx="1082759" cy="1610050"/>
          </a:xfrm>
          <a:prstGeom prst="rect">
            <a:avLst/>
          </a:prstGeom>
        </p:spPr>
      </p:pic>
      <p:pic>
        <p:nvPicPr>
          <p:cNvPr id="13"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529860">
            <a:off x="-168219" y="9613230"/>
            <a:ext cx="1279098" cy="762833"/>
          </a:xfrm>
          <a:prstGeom prst="rect">
            <a:avLst/>
          </a:prstGeom>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74217D60-BA09-9207-738B-144F93688BD5}"/>
                  </a:ext>
                </a:extLst>
              </p:cNvPr>
              <p:cNvSpPr/>
              <p:nvPr/>
            </p:nvSpPr>
            <p:spPr>
              <a:xfrm>
                <a:off x="772529" y="1672780"/>
                <a:ext cx="9666872" cy="3709349"/>
              </a:xfrm>
              <a:prstGeom prst="rect">
                <a:avLst/>
              </a:prstGeom>
            </p:spPr>
            <p:txBody>
              <a:bodyPr wrap="square">
                <a:spAutoFit/>
              </a:bodyPr>
              <a:lstStyle/>
              <a:p>
                <a:pPr lvl="0" algn="just">
                  <a:lnSpc>
                    <a:spcPct val="150000"/>
                  </a:lnSpc>
                </a:pPr>
                <a:r>
                  <a:rPr lang="en-US" sz="4000" dirty="0">
                    <a:latin typeface="Arial" panose="020B0604020202020204" pitchFamily="34" charset="0"/>
                    <a:ea typeface="Times New Roman" panose="02020603050405020304" pitchFamily="18" charset="0"/>
                  </a:rPr>
                  <a:t>Cho </a:t>
                </a:r>
                <a:r>
                  <a:rPr lang="en-US" sz="4000" dirty="0" err="1">
                    <a:latin typeface="Arial" panose="020B0604020202020204" pitchFamily="34" charset="0"/>
                    <a:ea typeface="Times New Roman" panose="02020603050405020304" pitchFamily="18" charset="0"/>
                  </a:rPr>
                  <a:t>tứ</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giác</a:t>
                </a:r>
                <a:r>
                  <a:rPr lang="en-US" sz="4000" dirty="0">
                    <a:latin typeface="Arial" panose="020B0604020202020204" pitchFamily="34" charset="0"/>
                    <a:ea typeface="Times New Roman" panose="02020603050405020304" pitchFamily="18" charset="0"/>
                  </a:rPr>
                  <a:t> </a:t>
                </a:r>
                <a14:m>
                  <m:oMath xmlns:m="http://schemas.openxmlformats.org/officeDocument/2006/math">
                    <m:r>
                      <a:rPr lang="pt-BR" sz="4000" i="1">
                        <a:latin typeface="Cambria Math" panose="02040503050406030204" pitchFamily="18" charset="0"/>
                        <a:ea typeface="Times New Roman" panose="02020603050405020304" pitchFamily="18" charset="0"/>
                        <a:cs typeface="Arial" panose="020B0604020202020204" pitchFamily="34" charset="0"/>
                      </a:rPr>
                      <m:t>𝐴𝐵𝐶𝐷</m:t>
                    </m:r>
                  </m:oMath>
                </a14:m>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và</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các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điểm</a:t>
                </a:r>
                <a:r>
                  <a:rPr lang="en-US" sz="4000" dirty="0">
                    <a:latin typeface="Arial" panose="020B0604020202020204" pitchFamily="34" charset="0"/>
                    <a:ea typeface="Times New Roman" panose="02020603050405020304" pitchFamily="18" charset="0"/>
                  </a:rPr>
                  <a:t> </a:t>
                </a:r>
                <a14:m>
                  <m:oMath xmlns:m="http://schemas.openxmlformats.org/officeDocument/2006/math">
                    <m:r>
                      <a:rPr lang="pt-BR" sz="4000" i="1">
                        <a:latin typeface="Cambria Math" panose="02040503050406030204" pitchFamily="18" charset="0"/>
                        <a:ea typeface="Times New Roman" panose="02020603050405020304" pitchFamily="18" charset="0"/>
                        <a:cs typeface="Arial" panose="020B0604020202020204" pitchFamily="34" charset="0"/>
                      </a:rPr>
                      <m:t>𝑀</m:t>
                    </m:r>
                    <m:r>
                      <a:rPr lang="en-US" sz="4000" i="1">
                        <a:latin typeface="Cambria Math" panose="02040503050406030204" pitchFamily="18" charset="0"/>
                        <a:ea typeface="Times New Roman" panose="02020603050405020304" pitchFamily="18" charset="0"/>
                        <a:cs typeface="Arial" panose="020B0604020202020204" pitchFamily="34" charset="0"/>
                      </a:rPr>
                      <m:t>, </m:t>
                    </m:r>
                    <m:r>
                      <a:rPr lang="pt-BR" sz="4000" i="1">
                        <a:latin typeface="Cambria Math" panose="02040503050406030204" pitchFamily="18" charset="0"/>
                        <a:ea typeface="Times New Roman" panose="02020603050405020304" pitchFamily="18" charset="0"/>
                        <a:cs typeface="Arial" panose="020B0604020202020204" pitchFamily="34" charset="0"/>
                      </a:rPr>
                      <m:t>𝑁</m:t>
                    </m:r>
                  </m:oMath>
                </a14:m>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lần</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lượt</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thuộc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các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đoạn</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thẳng</a:t>
                </a:r>
                <a:r>
                  <a:rPr lang="en-US" sz="4000" dirty="0">
                    <a:latin typeface="Arial" panose="020B0604020202020204" pitchFamily="34" charset="0"/>
                    <a:ea typeface="Times New Roman" panose="02020603050405020304" pitchFamily="18" charset="0"/>
                  </a:rPr>
                  <a:t> </a:t>
                </a:r>
                <a14:m>
                  <m:oMath xmlns:m="http://schemas.openxmlformats.org/officeDocument/2006/math">
                    <m:r>
                      <a:rPr lang="pt-BR" sz="4000" i="1">
                        <a:latin typeface="Cambria Math" panose="02040503050406030204" pitchFamily="18" charset="0"/>
                        <a:ea typeface="Times New Roman" panose="02020603050405020304" pitchFamily="18" charset="0"/>
                        <a:cs typeface="Arial" panose="020B0604020202020204" pitchFamily="34" charset="0"/>
                      </a:rPr>
                      <m:t>𝐴𝐵</m:t>
                    </m:r>
                  </m:oMath>
                </a14:m>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và</a:t>
                </a:r>
                <a:r>
                  <a:rPr lang="en-US" sz="4000" dirty="0">
                    <a:latin typeface="Arial" panose="020B0604020202020204" pitchFamily="34" charset="0"/>
                    <a:ea typeface="Times New Roman" panose="02020603050405020304" pitchFamily="18" charset="0"/>
                  </a:rPr>
                  <a:t> </a:t>
                </a:r>
                <a14:m>
                  <m:oMath xmlns:m="http://schemas.openxmlformats.org/officeDocument/2006/math">
                    <m:r>
                      <a:rPr lang="pt-BR" sz="4000" i="1">
                        <a:latin typeface="Cambria Math" panose="02040503050406030204" pitchFamily="18" charset="0"/>
                        <a:ea typeface="Times New Roman" panose="02020603050405020304" pitchFamily="18" charset="0"/>
                        <a:cs typeface="Arial" panose="020B0604020202020204" pitchFamily="34" charset="0"/>
                      </a:rPr>
                      <m:t>𝐶𝐷</m:t>
                    </m:r>
                  </m:oMath>
                </a14:m>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sao</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cho</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các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tứ</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giác</a:t>
                </a:r>
                <a:r>
                  <a:rPr lang="en-US" sz="4000" dirty="0">
                    <a:latin typeface="Arial" panose="020B0604020202020204" pitchFamily="34" charset="0"/>
                    <a:ea typeface="Times New Roman" panose="02020603050405020304" pitchFamily="18" charset="0"/>
                  </a:rPr>
                  <a:t> </a:t>
                </a:r>
                <a14:m>
                  <m:oMath xmlns:m="http://schemas.openxmlformats.org/officeDocument/2006/math">
                    <m:r>
                      <a:rPr lang="pt-BR" sz="4000" i="1">
                        <a:latin typeface="Cambria Math" panose="02040503050406030204" pitchFamily="18" charset="0"/>
                        <a:ea typeface="Times New Roman" panose="02020603050405020304" pitchFamily="18" charset="0"/>
                        <a:cs typeface="Arial" panose="020B0604020202020204" pitchFamily="34" charset="0"/>
                      </a:rPr>
                      <m:t>𝐴𝑀𝑁𝐷</m:t>
                    </m:r>
                    <m:r>
                      <a:rPr lang="en-US" sz="4000" i="1">
                        <a:latin typeface="Cambria Math" panose="02040503050406030204" pitchFamily="18" charset="0"/>
                        <a:ea typeface="Times New Roman" panose="02020603050405020304" pitchFamily="18" charset="0"/>
                        <a:cs typeface="Arial" panose="020B0604020202020204" pitchFamily="34" charset="0"/>
                      </a:rPr>
                      <m:t>, </m:t>
                    </m:r>
                    <m:r>
                      <a:rPr lang="pt-BR" sz="4000" i="1">
                        <a:latin typeface="Cambria Math" panose="02040503050406030204" pitchFamily="18" charset="0"/>
                        <a:ea typeface="Times New Roman" panose="02020603050405020304" pitchFamily="18" charset="0"/>
                        <a:cs typeface="Arial" panose="020B0604020202020204" pitchFamily="34" charset="0"/>
                      </a:rPr>
                      <m:t>𝐵𝑀𝑁𝐶</m:t>
                    </m:r>
                  </m:oMath>
                </a14:m>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là</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các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tứ</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giác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nội</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tiếp</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Chứng</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minh</a:t>
                </a:r>
                <a:r>
                  <a:rPr lang="en-US" sz="40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4000" i="1">
                            <a:latin typeface="Cambria Math" panose="02040503050406030204" pitchFamily="18" charset="0"/>
                            <a:ea typeface="Times New Roman" panose="02020603050405020304" pitchFamily="18" charset="0"/>
                            <a:cs typeface="Arial" panose="020B0604020202020204" pitchFamily="34" charset="0"/>
                          </a:rPr>
                        </m:ctrlPr>
                      </m:accPr>
                      <m:e>
                        <m:r>
                          <a:rPr lang="pt-BR" sz="4000" i="1">
                            <a:latin typeface="Cambria Math" panose="02040503050406030204" pitchFamily="18" charset="0"/>
                            <a:ea typeface="Times New Roman" panose="02020603050405020304" pitchFamily="18" charset="0"/>
                            <a:cs typeface="Arial" panose="020B0604020202020204" pitchFamily="34" charset="0"/>
                          </a:rPr>
                          <m:t>𝐴</m:t>
                        </m:r>
                      </m:e>
                    </m:acc>
                    <m:r>
                      <a:rPr lang="en-US" sz="4000" i="1">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a:latin typeface="Cambria Math" panose="02040503050406030204" pitchFamily="18" charset="0"/>
                            <a:ea typeface="Times New Roman" panose="02020603050405020304" pitchFamily="18" charset="0"/>
                            <a:cs typeface="Arial" panose="020B0604020202020204" pitchFamily="34" charset="0"/>
                          </a:rPr>
                        </m:ctrlPr>
                      </m:accPr>
                      <m:e>
                        <m:r>
                          <a:rPr lang="pt-BR" sz="4000" i="1">
                            <a:latin typeface="Cambria Math" panose="02040503050406030204" pitchFamily="18" charset="0"/>
                            <a:ea typeface="Times New Roman" panose="02020603050405020304" pitchFamily="18" charset="0"/>
                            <a:cs typeface="Arial" panose="020B0604020202020204" pitchFamily="34" charset="0"/>
                          </a:rPr>
                          <m:t>𝐵</m:t>
                        </m:r>
                      </m:e>
                    </m:acc>
                    <m:r>
                      <a:rPr lang="en-US" sz="4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latin typeface="Cambria Math" panose="02040503050406030204" pitchFamily="18" charset="0"/>
                            <a:ea typeface="Times New Roman" panose="02020603050405020304" pitchFamily="18" charset="0"/>
                            <a:cs typeface="Arial" panose="020B0604020202020204" pitchFamily="34" charset="0"/>
                          </a:rPr>
                        </m:ctrlPr>
                      </m:sSupPr>
                      <m:e>
                        <m:r>
                          <a:rPr lang="en-US" sz="4000" i="1">
                            <a:latin typeface="Cambria Math" panose="02040503050406030204" pitchFamily="18" charset="0"/>
                            <a:ea typeface="Times New Roman" panose="02020603050405020304" pitchFamily="18" charset="0"/>
                            <a:cs typeface="Arial" panose="020B0604020202020204" pitchFamily="34" charset="0"/>
                          </a:rPr>
                          <m:t>180</m:t>
                        </m:r>
                      </m:e>
                      <m:sup>
                        <m:r>
                          <a:rPr lang="pt-BR" sz="4000" i="1">
                            <a:latin typeface="Cambria Math" panose="02040503050406030204" pitchFamily="18" charset="0"/>
                            <a:ea typeface="Times New Roman" panose="02020603050405020304" pitchFamily="18" charset="0"/>
                            <a:cs typeface="Arial" panose="020B0604020202020204" pitchFamily="34" charset="0"/>
                          </a:rPr>
                          <m:t>𝑜</m:t>
                        </m:r>
                      </m:sup>
                    </m:sSup>
                  </m:oMath>
                </a14:m>
                <a:endParaRPr kumimoji="0" lang="en-US" sz="38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endParaRPr>
              </a:p>
            </p:txBody>
          </p:sp>
        </mc:Choice>
        <mc:Fallback xmlns="">
          <p:sp>
            <p:nvSpPr>
              <p:cNvPr id="7" name="Rectangle 6">
                <a:extLst>
                  <a:ext uri="{FF2B5EF4-FFF2-40B4-BE49-F238E27FC236}">
                    <a16:creationId xmlns:a16="http://schemas.microsoft.com/office/drawing/2014/main" id="{74217D60-BA09-9207-738B-144F93688BD5}"/>
                  </a:ext>
                </a:extLst>
              </p:cNvPr>
              <p:cNvSpPr>
                <a:spLocks noRot="1" noChangeAspect="1" noMove="1" noResize="1" noEditPoints="1" noAdjustHandles="1" noChangeArrowheads="1" noChangeShapeType="1" noTextEdit="1"/>
              </p:cNvSpPr>
              <p:nvPr/>
            </p:nvSpPr>
            <p:spPr>
              <a:xfrm>
                <a:off x="772529" y="1672780"/>
                <a:ext cx="9666872" cy="3709349"/>
              </a:xfrm>
              <a:prstGeom prst="rect">
                <a:avLst/>
              </a:prstGeom>
              <a:blipFill>
                <a:blip r:embed="rId8"/>
                <a:stretch>
                  <a:fillRect l="-2270" r="-2207" b="-5583"/>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1666B5E7-5858-585C-12E7-8DB733B58252}"/>
              </a:ext>
            </a:extLst>
          </p:cNvPr>
          <p:cNvSpPr/>
          <p:nvPr/>
        </p:nvSpPr>
        <p:spPr>
          <a:xfrm>
            <a:off x="3021126" y="766130"/>
            <a:ext cx="557396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rPr>
              <a:t>Bài</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a:t>
            </a:r>
            <a:r>
              <a:rPr lang="fr-FR" sz="4000" b="1" noProof="0" dirty="0">
                <a:solidFill>
                  <a:srgbClr val="C00000"/>
                </a:solidFill>
                <a:latin typeface="Arial" panose="020B0604020202020204" pitchFamily="34" charset="0"/>
                <a:ea typeface="Calibri" panose="020F0502020204030204" pitchFamily="34" charset="0"/>
              </a:rPr>
              <a:t>5</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(SGK – </a:t>
            </a: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rPr>
              <a:t>trang</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a:t>
            </a:r>
            <a:r>
              <a:rPr lang="fr-FR" sz="4000" b="1" noProof="0" dirty="0">
                <a:solidFill>
                  <a:srgbClr val="C00000"/>
                </a:solidFill>
                <a:latin typeface="Arial" panose="020B0604020202020204" pitchFamily="34" charset="0"/>
                <a:ea typeface="Calibri" panose="020F0502020204030204" pitchFamily="34" charset="0"/>
              </a:rPr>
              <a:t>79</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a:t>
            </a:r>
            <a:endParaRPr kumimoji="0" lang="en-US" sz="4000" b="0" i="0" u="none" strike="noStrike" kern="1200" cap="none" spc="0" normalizeH="0" baseline="0" noProof="0" dirty="0">
              <a:ln>
                <a:noFill/>
              </a:ln>
              <a:solidFill>
                <a:srgbClr val="C00000"/>
              </a:solidFill>
              <a:effectLst/>
              <a:uLnTx/>
              <a:uFillTx/>
              <a:latin typeface="Calibri"/>
            </a:endParaRPr>
          </a:p>
        </p:txBody>
      </p:sp>
      <p:pic>
        <p:nvPicPr>
          <p:cNvPr id="2" name="Picture 1">
            <a:extLst>
              <a:ext uri="{FF2B5EF4-FFF2-40B4-BE49-F238E27FC236}">
                <a16:creationId xmlns:a16="http://schemas.microsoft.com/office/drawing/2014/main" id="{0C241E02-F609-DE63-FA90-D77202EE287D}"/>
              </a:ext>
            </a:extLst>
          </p:cNvPr>
          <p:cNvPicPr>
            <a:picLocks noChangeAspect="1"/>
          </p:cNvPicPr>
          <p:nvPr/>
        </p:nvPicPr>
        <p:blipFill>
          <a:blip r:embed="rId9"/>
          <a:stretch>
            <a:fillRect/>
          </a:stretch>
        </p:blipFill>
        <p:spPr>
          <a:xfrm>
            <a:off x="11343271" y="1118152"/>
            <a:ext cx="6172200" cy="4025348"/>
          </a:xfrm>
          <a:prstGeom prst="rect">
            <a:avLst/>
          </a:prstGeom>
        </p:spPr>
      </p:pic>
      <p:sp>
        <p:nvSpPr>
          <p:cNvPr id="6" name="Oval Callout 15">
            <a:extLst>
              <a:ext uri="{FF2B5EF4-FFF2-40B4-BE49-F238E27FC236}">
                <a16:creationId xmlns:a16="http://schemas.microsoft.com/office/drawing/2014/main" id="{B0734760-23E4-19B6-9970-F53D810CB294}"/>
              </a:ext>
            </a:extLst>
          </p:cNvPr>
          <p:cNvSpPr/>
          <p:nvPr/>
        </p:nvSpPr>
        <p:spPr>
          <a:xfrm>
            <a:off x="279879" y="5795138"/>
            <a:ext cx="1794022" cy="786468"/>
          </a:xfrm>
          <a:prstGeom prst="wedgeEllipseCallout">
            <a:avLst>
              <a:gd name="adj1" fmla="val 43952"/>
              <a:gd name="adj2" fmla="val 5989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08D865B-DB27-1DFB-48F0-48B6B20EF92A}"/>
                  </a:ext>
                </a:extLst>
              </p:cNvPr>
              <p:cNvSpPr txBox="1"/>
              <p:nvPr/>
            </p:nvSpPr>
            <p:spPr>
              <a:xfrm>
                <a:off x="2450731" y="5753100"/>
                <a:ext cx="15087600" cy="4339906"/>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dirty="0" err="1">
                    <a:solidFill>
                      <a:srgbClr val="000000"/>
                    </a:solidFill>
                    <a:latin typeface="Arial" panose="020B0604020202020204" pitchFamily="34" charset="0"/>
                    <a:ea typeface="Calibri" panose="020F0502020204030204" pitchFamily="34" charset="0"/>
                  </a:rPr>
                  <a:t>Suy</a:t>
                </a:r>
                <a:r>
                  <a:rPr lang="fr-FR" sz="4000" dirty="0">
                    <a:solidFill>
                      <a:srgbClr val="000000"/>
                    </a:solidFill>
                    <a:latin typeface="Arial" panose="020B0604020202020204" pitchFamily="34" charset="0"/>
                    <a:ea typeface="Calibri" panose="020F0502020204030204" pitchFamily="34" charset="0"/>
                  </a:rPr>
                  <a:t> ra </a:t>
                </a:r>
                <a14:m>
                  <m:oMath xmlns:m="http://schemas.openxmlformats.org/officeDocument/2006/math">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𝑀𝐴𝐷</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𝑀𝑁𝐷</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𝑀𝐵𝐶</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𝑀𝑁𝐶</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=360°</m:t>
                    </m:r>
                  </m:oMath>
                </a14:m>
                <a:r>
                  <a:rPr lang="fr-FR" sz="4000" dirty="0">
                    <a:solidFill>
                      <a:srgbClr val="000000"/>
                    </a:solidFill>
                    <a:latin typeface="Arial" panose="020B0604020202020204" pitchFamily="34" charset="0"/>
                    <a:ea typeface="Calibri" panose="020F0502020204030204" pitchFamily="34" charset="0"/>
                  </a:rPr>
                  <a:t> </a:t>
                </a:r>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err="1">
                    <a:solidFill>
                      <a:srgbClr val="000000"/>
                    </a:solidFill>
                    <a:latin typeface="Arial" panose="020B0604020202020204" pitchFamily="34" charset="0"/>
                    <a:ea typeface="Calibri" panose="020F0502020204030204" pitchFamily="34" charset="0"/>
                  </a:rPr>
                  <a:t>Lại</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có</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𝑀𝑁𝐷</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𝑀𝑁𝐶</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=180°</m:t>
                    </m:r>
                  </m:oMath>
                </a14:m>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hai</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góc</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kề</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bù</a:t>
                </a:r>
                <a:r>
                  <a:rPr lang="fr-FR" sz="4000" dirty="0">
                    <a:solidFill>
                      <a:srgbClr val="000000"/>
                    </a:solidFill>
                    <a:latin typeface="Arial" panose="020B0604020202020204" pitchFamily="34" charset="0"/>
                    <a:ea typeface="Calibri" panose="020F0502020204030204" pitchFamily="34" charset="0"/>
                  </a:rPr>
                  <a:t>)</a:t>
                </a:r>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err="1">
                    <a:solidFill>
                      <a:srgbClr val="000000"/>
                    </a:solidFill>
                    <a:latin typeface="Arial" panose="020B0604020202020204" pitchFamily="34" charset="0"/>
                    <a:ea typeface="Calibri" panose="020F0502020204030204" pitchFamily="34" charset="0"/>
                  </a:rPr>
                  <a:t>Nên</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𝑀𝐴𝐷</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𝑀𝐵𝐶</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=360°−</m:t>
                    </m:r>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𝑀𝑁𝐷</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𝑀𝑁𝐶</m:t>
                            </m:r>
                          </m:e>
                        </m:acc>
                      </m:e>
                    </m:d>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=360°−180°=180°</m:t>
                    </m:r>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err="1">
                    <a:solidFill>
                      <a:srgbClr val="000000"/>
                    </a:solidFill>
                    <a:latin typeface="Arial" panose="020B0604020202020204" pitchFamily="34" charset="0"/>
                    <a:ea typeface="Calibri" panose="020F0502020204030204" pitchFamily="34" charset="0"/>
                  </a:rPr>
                  <a:t>Vậy</a:t>
                </a: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𝐵</m:t>
                        </m:r>
                      </m:e>
                    </m:acc>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=180°</m:t>
                    </m:r>
                  </m:oMath>
                </a14:m>
                <a:r>
                  <a:rPr lang="fr-FR" sz="4000" dirty="0">
                    <a:solidFill>
                      <a:srgbClr val="000000"/>
                    </a:solidFill>
                    <a:latin typeface="Arial" panose="020B0604020202020204" pitchFamily="34" charset="0"/>
                    <a:ea typeface="Calibri" panose="020F0502020204030204" pitchFamily="34" charset="0"/>
                  </a:rPr>
                  <a:t>.</a:t>
                </a:r>
                <a:endParaRPr lang="en-US" sz="3600" dirty="0">
                  <a:latin typeface="Times New Roman" panose="02020603050405020304" pitchFamily="18" charset="0"/>
                  <a:ea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908D865B-DB27-1DFB-48F0-48B6B20EF92A}"/>
                  </a:ext>
                </a:extLst>
              </p:cNvPr>
              <p:cNvSpPr txBox="1">
                <a:spLocks noRot="1" noChangeAspect="1" noMove="1" noResize="1" noEditPoints="1" noAdjustHandles="1" noChangeArrowheads="1" noChangeShapeType="1" noTextEdit="1"/>
              </p:cNvSpPr>
              <p:nvPr/>
            </p:nvSpPr>
            <p:spPr>
              <a:xfrm>
                <a:off x="2450731" y="5753100"/>
                <a:ext cx="15087600" cy="4339906"/>
              </a:xfrm>
              <a:prstGeom prst="rect">
                <a:avLst/>
              </a:prstGeom>
              <a:blipFill>
                <a:blip r:embed="rId10"/>
                <a:stretch>
                  <a:fillRect l="-1414" b="-5056"/>
                </a:stretch>
              </a:blipFill>
            </p:spPr>
            <p:txBody>
              <a:bodyPr/>
              <a:lstStyle/>
              <a:p>
                <a:r>
                  <a:rPr lang="en-US">
                    <a:noFill/>
                  </a:rPr>
                  <a:t> </a:t>
                </a:r>
              </a:p>
            </p:txBody>
          </p:sp>
        </mc:Fallback>
      </mc:AlternateContent>
      <p:pic>
        <p:nvPicPr>
          <p:cNvPr id="3" name="Google Shape;219;p3">
            <a:extLst>
              <a:ext uri="{FF2B5EF4-FFF2-40B4-BE49-F238E27FC236}">
                <a16:creationId xmlns:a16="http://schemas.microsoft.com/office/drawing/2014/main" id="{E55E2A47-EB7F-919C-1A14-19511BFBF668}"/>
              </a:ext>
            </a:extLst>
          </p:cNvPr>
          <p:cNvPicPr preferRelativeResize="0"/>
          <p:nvPr/>
        </p:nvPicPr>
        <p:blipFill rotWithShape="1">
          <a:blip r:embed="rId11">
            <a:alphaModFix/>
          </a:blip>
          <a:srcRect/>
          <a:stretch/>
        </p:blipFill>
        <p:spPr>
          <a:xfrm>
            <a:off x="14893591" y="51994"/>
            <a:ext cx="3239172" cy="859855"/>
          </a:xfrm>
          <a:prstGeom prst="rect">
            <a:avLst/>
          </a:prstGeom>
          <a:noFill/>
          <a:ln>
            <a:noFill/>
          </a:ln>
        </p:spPr>
      </p:pic>
    </p:spTree>
    <p:extLst>
      <p:ext uri="{BB962C8B-B14F-4D97-AF65-F5344CB8AC3E}">
        <p14:creationId xmlns:p14="http://schemas.microsoft.com/office/powerpoint/2010/main" val="2376042623"/>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4807505" y="2857500"/>
            <a:ext cx="8686800" cy="207749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9000" b="1" i="0" u="none" strike="noStrike" kern="1200" cap="none" spc="0" normalizeH="0" baseline="0" noProof="0">
                <a:ln>
                  <a:noFill/>
                </a:ln>
                <a:solidFill>
                  <a:srgbClr val="C45C67"/>
                </a:solidFill>
                <a:effectLst/>
                <a:uLnTx/>
                <a:uFillTx/>
                <a:latin typeface="Arial" panose="020B0604020202020204" pitchFamily="34" charset="0"/>
                <a:ea typeface="+mn-ea"/>
                <a:cs typeface="Arial" panose="020B0604020202020204" pitchFamily="34" charset="0"/>
              </a:rPr>
              <a:t>VẬN</a:t>
            </a:r>
            <a:r>
              <a:rPr kumimoji="0" lang="en-US" sz="9000" b="1" i="0" u="none" strike="noStrike" kern="1200" cap="none" spc="0" normalizeH="0" noProof="0">
                <a:ln>
                  <a:noFill/>
                </a:ln>
                <a:solidFill>
                  <a:srgbClr val="C45C67"/>
                </a:solidFill>
                <a:effectLst/>
                <a:uLnTx/>
                <a:uFillTx/>
                <a:latin typeface="Arial" panose="020B0604020202020204" pitchFamily="34" charset="0"/>
                <a:ea typeface="+mn-ea"/>
                <a:cs typeface="Arial" panose="020B0604020202020204" pitchFamily="34" charset="0"/>
              </a:rPr>
              <a:t> DỤNG</a:t>
            </a:r>
            <a:endParaRPr kumimoji="0" lang="vi-VN" sz="90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885615">
            <a:off x="15341620" y="8847557"/>
            <a:ext cx="2001824" cy="1193854"/>
          </a:xfrm>
          <a:prstGeom prst="rect">
            <a:avLst/>
          </a:prstGeom>
        </p:spPr>
      </p:pic>
    </p:spTree>
    <p:extLst>
      <p:ext uri="{BB962C8B-B14F-4D97-AF65-F5344CB8AC3E}">
        <p14:creationId xmlns:p14="http://schemas.microsoft.com/office/powerpoint/2010/main" val="611262174"/>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Google Shape;160;p1"/>
          <p:cNvGrpSpPr/>
          <p:nvPr/>
        </p:nvGrpSpPr>
        <p:grpSpPr>
          <a:xfrm>
            <a:off x="5829300" y="1"/>
            <a:ext cx="6629400" cy="2182762"/>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137138" tIns="68550" rIns="137138" bIns="68550" anchor="ctr" anchorCtr="0">
              <a:noAutofit/>
            </a:bodyPr>
            <a:lstStyle/>
            <a:p>
              <a:pPr algn="ctr" defTabSz="1371600">
                <a:buClr>
                  <a:srgbClr val="FFFFFF"/>
                </a:buClr>
                <a:buSzPts val="4000"/>
              </a:pPr>
              <a:endParaRPr sz="6000" kern="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137138" tIns="68550" rIns="137138" bIns="68550" anchor="ctr" anchorCtr="0">
              <a:noAutofit/>
            </a:bodyPr>
            <a:lstStyle/>
            <a:p>
              <a:pPr algn="ctr" defTabSz="1371600">
                <a:buClr>
                  <a:srgbClr val="FFFFFF"/>
                </a:buClr>
                <a:buSzPts val="4000"/>
              </a:pPr>
              <a:endParaRPr sz="6000" kern="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137138" tIns="68550" rIns="137138" bIns="68550" anchor="ctr" anchorCtr="0">
              <a:noAutofit/>
            </a:bodyPr>
            <a:lstStyle/>
            <a:p>
              <a:pPr algn="ctr" defTabSz="1371600">
                <a:buClr>
                  <a:srgbClr val="FFFFFF"/>
                </a:buClr>
                <a:buSzPts val="4400"/>
              </a:pPr>
              <a:r>
                <a:rPr lang="en-US" sz="6600" b="1" kern="0">
                  <a:solidFill>
                    <a:srgbClr val="FFFFFF"/>
                  </a:solidFill>
                  <a:latin typeface="Arial"/>
                  <a:cs typeface="Arial"/>
                  <a:sym typeface="Arial"/>
                </a:rPr>
                <a:t>kenhgiaovien</a:t>
              </a:r>
              <a:endParaRPr sz="2100" kern="0">
                <a:solidFill>
                  <a:srgbClr val="000000"/>
                </a:solidFill>
                <a:latin typeface="Arial"/>
                <a:cs typeface="Arial"/>
                <a:sym typeface="Arial"/>
              </a:endParaRPr>
            </a:p>
          </p:txBody>
        </p:sp>
      </p:grpSp>
      <p:grpSp>
        <p:nvGrpSpPr>
          <p:cNvPr id="164" name="Google Shape;164;p1"/>
          <p:cNvGrpSpPr/>
          <p:nvPr/>
        </p:nvGrpSpPr>
        <p:grpSpPr>
          <a:xfrm>
            <a:off x="1173769" y="7234941"/>
            <a:ext cx="9573358" cy="1486050"/>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lt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defTabSz="1371600">
                <a:buClr>
                  <a:srgbClr val="000000"/>
                </a:buClr>
                <a:buSzPts val="2400"/>
              </a:pPr>
              <a:r>
                <a:rPr lang="en-US" sz="3600" u="sng" kern="0">
                  <a:solidFill>
                    <a:srgbClr val="000000"/>
                  </a:solidFill>
                  <a:latin typeface="Arial"/>
                  <a:cs typeface="Arial"/>
                  <a:sym typeface="Arial"/>
                  <a:hlinkClick r:id="rId3">
                    <a:extLst>
                      <a:ext uri="{A12FA001-AC4F-418D-AE19-62706E023703}">
                        <ahyp:hlinkClr xmlns:ahyp="http://schemas.microsoft.com/office/drawing/2018/hyperlinkcolor" val="tx"/>
                      </a:ext>
                    </a:extLst>
                  </a:hlinkClick>
                </a:rPr>
                <a:t>https://kenhgiaovien.com/</a:t>
              </a:r>
              <a:r>
                <a:rPr lang="en-US" sz="3600" kern="0">
                  <a:solidFill>
                    <a:srgbClr val="000000"/>
                  </a:solidFill>
                  <a:latin typeface="Arial"/>
                  <a:cs typeface="Arial"/>
                  <a:sym typeface="Arial"/>
                </a:rPr>
                <a:t> </a:t>
              </a:r>
              <a:endParaRPr sz="2100" kern="0">
                <a:solidFill>
                  <a:srgbClr val="000000"/>
                </a:solidFill>
                <a:latin typeface="Arial"/>
                <a:cs typeface="Arial"/>
                <a:sym typeface="Arial"/>
              </a:endParaRPr>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1225236" y="2694921"/>
            <a:ext cx="12269540" cy="4293422"/>
          </a:xfrm>
          <a:prstGeom prst="rect">
            <a:avLst/>
          </a:prstGeom>
          <a:noFill/>
          <a:ln>
            <a:noFill/>
          </a:ln>
        </p:spPr>
        <p:txBody>
          <a:bodyPr spcFirstLastPara="1" wrap="square" lIns="137138" tIns="68550" rIns="137138" bIns="68550" anchor="t" anchorCtr="0">
            <a:spAutoFit/>
          </a:bodyPr>
          <a:lstStyle/>
          <a:p>
            <a:pPr marL="685834" indent="-685834" algn="just" defTabSz="1371600">
              <a:lnSpc>
                <a:spcPct val="150000"/>
              </a:lnSpc>
              <a:buClr>
                <a:srgbClr val="000000"/>
              </a:buClr>
              <a:buSzPts val="2400"/>
              <a:buFont typeface="Arial"/>
              <a:buChar char="•"/>
            </a:pPr>
            <a:r>
              <a:rPr lang="en-US" sz="3600" kern="0">
                <a:solidFill>
                  <a:srgbClr val="000000"/>
                </a:solidFill>
                <a:latin typeface="Arial"/>
                <a:cs typeface="Arial"/>
                <a:sym typeface="Arial"/>
              </a:rPr>
              <a:t>Bài giảng và giáo án này chỉ có duy nhất trên </a:t>
            </a:r>
            <a:r>
              <a:rPr lang="en-US" sz="3600" b="1" kern="0">
                <a:solidFill>
                  <a:srgbClr val="000000"/>
                </a:solidFill>
                <a:latin typeface="Arial"/>
                <a:cs typeface="Arial"/>
                <a:sym typeface="Arial"/>
              </a:rPr>
              <a:t>kenhgiaovien.com </a:t>
            </a:r>
            <a:endParaRPr sz="3600" b="1" kern="0">
              <a:solidFill>
                <a:srgbClr val="000000"/>
              </a:solidFill>
              <a:latin typeface="Arial"/>
              <a:cs typeface="Arial"/>
              <a:sym typeface="Arial"/>
            </a:endParaRPr>
          </a:p>
          <a:p>
            <a:pPr marL="685834" indent="-685834" algn="just" defTabSz="1371600">
              <a:lnSpc>
                <a:spcPct val="150000"/>
              </a:lnSpc>
              <a:buClr>
                <a:srgbClr val="000000"/>
              </a:buClr>
              <a:buSzPts val="2400"/>
              <a:buFont typeface="Arial"/>
              <a:buChar char="•"/>
            </a:pPr>
            <a:r>
              <a:rPr lang="en-US" sz="3600" kern="0">
                <a:solidFill>
                  <a:srgbClr val="000000"/>
                </a:solidFill>
                <a:latin typeface="Arial"/>
                <a:cs typeface="Arial"/>
                <a:sym typeface="Arial"/>
              </a:rPr>
              <a:t>Bất cứ nơi nào đăng bán lại đều là đánh cắp bản quyền và hưởng lợi bất chính trên công sức của giáo viên. </a:t>
            </a:r>
            <a:endParaRPr sz="2100" kern="0">
              <a:solidFill>
                <a:srgbClr val="000000"/>
              </a:solidFill>
              <a:latin typeface="Arial"/>
              <a:cs typeface="Arial"/>
              <a:sym typeface="Arial"/>
            </a:endParaRPr>
          </a:p>
          <a:p>
            <a:pPr marL="685834" indent="-685834" algn="just" defTabSz="1371600">
              <a:lnSpc>
                <a:spcPct val="150000"/>
              </a:lnSpc>
              <a:buClr>
                <a:srgbClr val="000000"/>
              </a:buClr>
              <a:buSzPts val="2400"/>
              <a:buFont typeface="Arial"/>
              <a:buChar char="•"/>
            </a:pPr>
            <a:r>
              <a:rPr lang="en-US" sz="3600" kern="0">
                <a:solidFill>
                  <a:srgbClr val="000000"/>
                </a:solidFill>
                <a:latin typeface="Arial"/>
                <a:cs typeface="Arial"/>
                <a:sym typeface="Arial"/>
              </a:rPr>
              <a:t>Vui lòng không tiếp tay cho hành vi xấu.</a:t>
            </a:r>
            <a:endParaRPr sz="2100" kern="0">
              <a:solidFill>
                <a:srgbClr val="000000"/>
              </a:solidFill>
              <a:latin typeface="Arial"/>
              <a:cs typeface="Arial"/>
              <a:sym typeface="Arial"/>
            </a:endParaRPr>
          </a:p>
        </p:txBody>
      </p:sp>
      <p:sp>
        <p:nvSpPr>
          <p:cNvPr id="169" name="Google Shape;169;p1"/>
          <p:cNvSpPr txBox="1"/>
          <p:nvPr/>
        </p:nvSpPr>
        <p:spPr>
          <a:xfrm>
            <a:off x="2706571" y="8566590"/>
            <a:ext cx="6507754" cy="1154102"/>
          </a:xfrm>
          <a:prstGeom prst="rect">
            <a:avLst/>
          </a:prstGeom>
          <a:noFill/>
          <a:ln>
            <a:noFill/>
          </a:ln>
        </p:spPr>
        <p:txBody>
          <a:bodyPr spcFirstLastPara="1" wrap="square" lIns="137138" tIns="68550" rIns="137138" bIns="68550" anchor="t" anchorCtr="0">
            <a:spAutoFit/>
          </a:bodyPr>
          <a:lstStyle/>
          <a:p>
            <a:pPr algn="ctr" defTabSz="1371600">
              <a:buClr>
                <a:srgbClr val="000000"/>
              </a:buClr>
              <a:buSzPts val="4000"/>
            </a:pPr>
            <a:r>
              <a:rPr lang="en-US" sz="6000" kern="0">
                <a:solidFill>
                  <a:srgbClr val="000000"/>
                </a:solidFill>
                <a:latin typeface="Aharoni"/>
                <a:ea typeface="Aharoni"/>
                <a:cs typeface="Aharoni"/>
                <a:sym typeface="Aharoni"/>
              </a:rPr>
              <a:t>Zalo: </a:t>
            </a:r>
            <a:r>
              <a:rPr lang="en-US" sz="6600" b="1" kern="0">
                <a:solidFill>
                  <a:srgbClr val="4EA72E"/>
                </a:solidFill>
                <a:latin typeface="Aharoni"/>
                <a:ea typeface="Aharoni"/>
                <a:cs typeface="Aharoni"/>
                <a:sym typeface="Aharoni"/>
              </a:rPr>
              <a:t>0386 168 725</a:t>
            </a:r>
            <a:endParaRPr sz="6000" b="1" kern="0">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13081820" y="3209384"/>
            <a:ext cx="4511980" cy="7077616"/>
          </a:xfrm>
          <a:prstGeom prst="rect">
            <a:avLst/>
          </a:prstGeom>
          <a:noFill/>
          <a:ln>
            <a:noFill/>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7801" y="7505700"/>
            <a:ext cx="4240207" cy="4240207"/>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019093" y="-2712765"/>
            <a:ext cx="4240207" cy="424020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588623" flipH="1">
            <a:off x="20454" y="-561200"/>
            <a:ext cx="1594799" cy="2371450"/>
          </a:xfrm>
          <a:prstGeom prst="rect">
            <a:avLst/>
          </a:prstGeom>
        </p:spPr>
      </p:pic>
      <mc:AlternateContent xmlns:mc="http://schemas.openxmlformats.org/markup-compatibility/2006" xmlns:a14="http://schemas.microsoft.com/office/drawing/2010/main">
        <mc:Choice Requires="a14">
          <p:sp>
            <p:nvSpPr>
              <p:cNvPr id="16" name="Rectangle 15"/>
              <p:cNvSpPr/>
              <p:nvPr/>
            </p:nvSpPr>
            <p:spPr>
              <a:xfrm>
                <a:off x="1462302" y="624525"/>
                <a:ext cx="8635841" cy="9242530"/>
              </a:xfrm>
              <a:prstGeom prst="rect">
                <a:avLst/>
              </a:prstGeom>
            </p:spPr>
            <p:txBody>
              <a:bodyPr wrap="square">
                <a:spAutoFit/>
              </a:bodyPr>
              <a:lstStyle/>
              <a:p>
                <a:pPr algn="just">
                  <a:lnSpc>
                    <a:spcPct val="150000"/>
                  </a:lnSpc>
                </a:pPr>
                <a:r>
                  <a:rPr lang="fr-FR" sz="4000" b="1" dirty="0" err="1">
                    <a:solidFill>
                      <a:srgbClr val="C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C00000"/>
                    </a:solidFill>
                    <a:latin typeface="Arial" panose="020B0604020202020204" pitchFamily="34" charset="0"/>
                    <a:ea typeface="Calibri" panose="020F0502020204030204" pitchFamily="34" charset="0"/>
                    <a:cs typeface="Arial" panose="020B0604020202020204" pitchFamily="34" charset="0"/>
                  </a:rPr>
                  <a:t> 6 (SGK – </a:t>
                </a:r>
                <a:r>
                  <a:rPr lang="fr-FR" sz="4000" b="1" dirty="0" err="1">
                    <a:solidFill>
                      <a:srgbClr val="C00000"/>
                    </a:solidFill>
                    <a:latin typeface="Arial" panose="020B0604020202020204" pitchFamily="34" charset="0"/>
                    <a:ea typeface="Calibri" panose="020F0502020204030204" pitchFamily="34" charset="0"/>
                    <a:cs typeface="Arial" panose="020B0604020202020204" pitchFamily="34" charset="0"/>
                  </a:rPr>
                  <a:t>trang</a:t>
                </a:r>
                <a:r>
                  <a:rPr lang="fr-FR" sz="4000" b="1" dirty="0">
                    <a:solidFill>
                      <a:srgbClr val="C00000"/>
                    </a:solidFill>
                    <a:latin typeface="Arial" panose="020B0604020202020204" pitchFamily="34" charset="0"/>
                    <a:ea typeface="Calibri" panose="020F0502020204030204" pitchFamily="34" charset="0"/>
                    <a:cs typeface="Arial" panose="020B0604020202020204" pitchFamily="34" charset="0"/>
                  </a:rPr>
                  <a:t> 79)</a:t>
                </a:r>
                <a:r>
                  <a:rPr lang="en-US" sz="4000" dirty="0">
                    <a:solidFill>
                      <a:srgbClr val="C00000"/>
                    </a:solidFill>
                    <a:latin typeface="Arial" panose="020B0604020202020204" pitchFamily="34" charset="0"/>
                    <a:cs typeface="Arial" panose="020B0604020202020204" pitchFamily="34" charset="0"/>
                  </a:rPr>
                  <a:t> </a:t>
                </a:r>
                <a:r>
                  <a:rPr lang="en-US" sz="4000" dirty="0" err="1">
                    <a:latin typeface="Arial" panose="020B0604020202020204" pitchFamily="34" charset="0"/>
                    <a:ea typeface="Times New Roman" panose="02020603050405020304" pitchFamily="18" charset="0"/>
                  </a:rPr>
                  <a:t>Khung</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thép</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của</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một</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phần</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sân</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khấu</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có</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dạng</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đường</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tròn</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bán</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kính</a:t>
                </a:r>
                <a:r>
                  <a:rPr lang="en-US" sz="4000" dirty="0">
                    <a:latin typeface="Arial" panose="020B0604020202020204" pitchFamily="34" charset="0"/>
                    <a:ea typeface="Times New Roman" panose="02020603050405020304" pitchFamily="18" charset="0"/>
                  </a:rPr>
                  <a:t> 15 m. </a:t>
                </a:r>
                <a:r>
                  <a:rPr lang="en-US" sz="4000" dirty="0" err="1">
                    <a:latin typeface="Arial" panose="020B0604020202020204" pitchFamily="34" charset="0"/>
                    <a:ea typeface="Times New Roman" panose="02020603050405020304" pitchFamily="18" charset="0"/>
                  </a:rPr>
                  <a:t>Mắt</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của</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một</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người</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thợ</a:t>
                </a:r>
                <a:r>
                  <a:rPr lang="en-US" sz="4000" dirty="0">
                    <a:latin typeface="Arial" panose="020B0604020202020204" pitchFamily="34" charset="0"/>
                    <a:ea typeface="Times New Roman" panose="02020603050405020304" pitchFamily="18" charset="0"/>
                  </a:rPr>
                  <a:t> ở </a:t>
                </a:r>
                <a:r>
                  <a:rPr lang="en-US" sz="4000" dirty="0" err="1">
                    <a:latin typeface="Arial" panose="020B0604020202020204" pitchFamily="34" charset="0"/>
                    <a:ea typeface="Times New Roman" panose="02020603050405020304" pitchFamily="18" charset="0"/>
                  </a:rPr>
                  <a:t>vị</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trí</a:t>
                </a:r>
                <a:r>
                  <a:rPr lang="en-US" sz="4000" dirty="0">
                    <a:latin typeface="Arial" panose="020B0604020202020204" pitchFamily="34" charset="0"/>
                    <a:ea typeface="Times New Roman" panose="02020603050405020304" pitchFamily="18" charset="0"/>
                  </a:rPr>
                  <a:t> </a:t>
                </a:r>
                <a14:m>
                  <m:oMath xmlns:m="http://schemas.openxmlformats.org/officeDocument/2006/math">
                    <m:r>
                      <a:rPr lang="pt-BR" sz="4000" i="1">
                        <a:latin typeface="Cambria Math" panose="02040503050406030204" pitchFamily="18" charset="0"/>
                        <a:ea typeface="Times New Roman" panose="02020603050405020304" pitchFamily="18" charset="0"/>
                        <a:cs typeface="Arial" panose="020B0604020202020204" pitchFamily="34" charset="0"/>
                      </a:rPr>
                      <m:t>𝐴</m:t>
                    </m:r>
                  </m:oMath>
                </a14:m>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nhìn</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hai</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đèn</a:t>
                </a:r>
                <a:r>
                  <a:rPr lang="en-US" sz="4000" dirty="0">
                    <a:latin typeface="Arial" panose="020B0604020202020204" pitchFamily="34" charset="0"/>
                    <a:ea typeface="Times New Roman" panose="02020603050405020304" pitchFamily="18" charset="0"/>
                  </a:rPr>
                  <a:t> ở </a:t>
                </a:r>
                <a:r>
                  <a:rPr lang="en-US" sz="4000" dirty="0" err="1">
                    <a:latin typeface="Arial" panose="020B0604020202020204" pitchFamily="34" charset="0"/>
                    <a:ea typeface="Times New Roman" panose="02020603050405020304" pitchFamily="18" charset="0"/>
                  </a:rPr>
                  <a:t>các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vị</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trí</a:t>
                </a:r>
                <a:r>
                  <a:rPr lang="en-US" sz="4000" dirty="0">
                    <a:latin typeface="Arial" panose="020B0604020202020204" pitchFamily="34" charset="0"/>
                    <a:ea typeface="Times New Roman" panose="02020603050405020304" pitchFamily="18" charset="0"/>
                  </a:rPr>
                  <a:t> </a:t>
                </a:r>
                <a14:m>
                  <m:oMath xmlns:m="http://schemas.openxmlformats.org/officeDocument/2006/math">
                    <m:r>
                      <a:rPr lang="pt-BR" sz="4000" i="1">
                        <a:latin typeface="Cambria Math" panose="02040503050406030204" pitchFamily="18" charset="0"/>
                        <a:ea typeface="Times New Roman" panose="02020603050405020304" pitchFamily="18" charset="0"/>
                        <a:cs typeface="Arial" panose="020B0604020202020204" pitchFamily="34" charset="0"/>
                      </a:rPr>
                      <m:t>𝐵</m:t>
                    </m:r>
                    <m:r>
                      <a:rPr lang="en-US" sz="4000" i="1">
                        <a:latin typeface="Cambria Math" panose="02040503050406030204" pitchFamily="18" charset="0"/>
                        <a:ea typeface="Times New Roman" panose="02020603050405020304" pitchFamily="18" charset="0"/>
                        <a:cs typeface="Arial" panose="020B0604020202020204" pitchFamily="34" charset="0"/>
                      </a:rPr>
                      <m:t>, </m:t>
                    </m:r>
                    <m:r>
                      <a:rPr lang="pt-BR" sz="4000" i="1">
                        <a:latin typeface="Cambria Math" panose="02040503050406030204" pitchFamily="18" charset="0"/>
                        <a:ea typeface="Times New Roman" panose="02020603050405020304" pitchFamily="18" charset="0"/>
                        <a:cs typeface="Arial" panose="020B0604020202020204" pitchFamily="34" charset="0"/>
                      </a:rPr>
                      <m:t>𝐶</m:t>
                    </m:r>
                  </m:oMath>
                </a14:m>
                <a:r>
                  <a:rPr lang="en-US" sz="4000" dirty="0">
                    <a:latin typeface="Arial" panose="020B0604020202020204" pitchFamily="34" charset="0"/>
                    <a:ea typeface="Times New Roman" panose="02020603050405020304" pitchFamily="18" charset="0"/>
                  </a:rPr>
                  <a:t> (</a:t>
                </a:r>
                <a14:m>
                  <m:oMath xmlns:m="http://schemas.openxmlformats.org/officeDocument/2006/math">
                    <m:r>
                      <a:rPr lang="pt-BR" sz="4000" i="1">
                        <a:latin typeface="Cambria Math" panose="02040503050406030204" pitchFamily="18" charset="0"/>
                        <a:ea typeface="Times New Roman" panose="02020603050405020304" pitchFamily="18" charset="0"/>
                        <a:cs typeface="Arial" panose="020B0604020202020204" pitchFamily="34" charset="0"/>
                      </a:rPr>
                      <m:t>𝐴</m:t>
                    </m:r>
                    <m:r>
                      <a:rPr lang="en-US" sz="4000" i="1">
                        <a:latin typeface="Cambria Math" panose="02040503050406030204" pitchFamily="18" charset="0"/>
                        <a:ea typeface="Times New Roman" panose="02020603050405020304" pitchFamily="18" charset="0"/>
                        <a:cs typeface="Arial" panose="020B0604020202020204" pitchFamily="34" charset="0"/>
                      </a:rPr>
                      <m:t>, </m:t>
                    </m:r>
                    <m:r>
                      <a:rPr lang="pt-BR" sz="4000" i="1">
                        <a:latin typeface="Cambria Math" panose="02040503050406030204" pitchFamily="18" charset="0"/>
                        <a:ea typeface="Times New Roman" panose="02020603050405020304" pitchFamily="18" charset="0"/>
                        <a:cs typeface="Arial" panose="020B0604020202020204" pitchFamily="34" charset="0"/>
                      </a:rPr>
                      <m:t>𝐵</m:t>
                    </m:r>
                    <m:r>
                      <a:rPr lang="en-US" sz="4000" i="1">
                        <a:latin typeface="Cambria Math" panose="02040503050406030204" pitchFamily="18" charset="0"/>
                        <a:ea typeface="Times New Roman" panose="02020603050405020304" pitchFamily="18" charset="0"/>
                        <a:cs typeface="Arial" panose="020B0604020202020204" pitchFamily="34" charset="0"/>
                      </a:rPr>
                      <m:t>, </m:t>
                    </m:r>
                    <m:r>
                      <a:rPr lang="pt-BR" sz="4000" i="1">
                        <a:latin typeface="Cambria Math" panose="02040503050406030204" pitchFamily="18" charset="0"/>
                        <a:ea typeface="Times New Roman" panose="02020603050405020304" pitchFamily="18" charset="0"/>
                        <a:cs typeface="Arial" panose="020B0604020202020204" pitchFamily="34" charset="0"/>
                      </a:rPr>
                      <m:t>𝐶</m:t>
                    </m:r>
                  </m:oMath>
                </a14:m>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cùng</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thuộc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một</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đường</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tròn</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bán</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kính</a:t>
                </a:r>
                <a:r>
                  <a:rPr lang="en-US" sz="4000" dirty="0">
                    <a:latin typeface="Arial" panose="020B0604020202020204" pitchFamily="34" charset="0"/>
                    <a:ea typeface="Times New Roman" panose="02020603050405020304" pitchFamily="18" charset="0"/>
                  </a:rPr>
                  <a:t> 15 m), </a:t>
                </a:r>
                <a:r>
                  <a:rPr lang="en-US" sz="4000" dirty="0" err="1">
                    <a:latin typeface="Arial" panose="020B0604020202020204" pitchFamily="34" charset="0"/>
                    <a:ea typeface="Times New Roman" panose="02020603050405020304" pitchFamily="18" charset="0"/>
                  </a:rPr>
                  <a:t>bằng</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cách</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nào</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đó</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người</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thợ</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thấy</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rằng</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góc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nhìn</a:t>
                </a:r>
                <a:r>
                  <a:rPr lang="en-US" sz="40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4000" i="1">
                            <a:latin typeface="Cambria Math" panose="02040503050406030204" pitchFamily="18" charset="0"/>
                            <a:ea typeface="Times New Roman" panose="02020603050405020304" pitchFamily="18" charset="0"/>
                            <a:cs typeface="Arial" panose="020B0604020202020204" pitchFamily="34" charset="0"/>
                          </a:rPr>
                        </m:ctrlPr>
                      </m:accPr>
                      <m:e>
                        <m:r>
                          <a:rPr lang="pt-BR" sz="4000" i="1">
                            <a:latin typeface="Cambria Math" panose="02040503050406030204" pitchFamily="18" charset="0"/>
                            <a:ea typeface="Times New Roman" panose="02020603050405020304" pitchFamily="18" charset="0"/>
                            <a:cs typeface="Arial" panose="020B0604020202020204" pitchFamily="34" charset="0"/>
                          </a:rPr>
                          <m:t>𝐵𝐴𝐶</m:t>
                        </m:r>
                      </m:e>
                    </m:acc>
                    <m:r>
                      <a:rPr lang="en-US" sz="4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latin typeface="Cambria Math" panose="02040503050406030204" pitchFamily="18" charset="0"/>
                            <a:ea typeface="Times New Roman" panose="02020603050405020304" pitchFamily="18" charset="0"/>
                            <a:cs typeface="Arial" panose="020B0604020202020204" pitchFamily="34" charset="0"/>
                          </a:rPr>
                        </m:ctrlPr>
                      </m:sSupPr>
                      <m:e>
                        <m:r>
                          <a:rPr lang="en-US" sz="4000" i="1">
                            <a:latin typeface="Cambria Math" panose="02040503050406030204" pitchFamily="18" charset="0"/>
                            <a:ea typeface="Times New Roman" panose="02020603050405020304" pitchFamily="18" charset="0"/>
                            <a:cs typeface="Arial" panose="020B0604020202020204" pitchFamily="34" charset="0"/>
                          </a:rPr>
                          <m:t>30</m:t>
                        </m:r>
                      </m:e>
                      <m:sup>
                        <m:r>
                          <a:rPr lang="pt-BR" sz="4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Hình</a:t>
                </a:r>
                <a:r>
                  <a:rPr lang="en-US" sz="4000" dirty="0">
                    <a:latin typeface="Arial" panose="020B0604020202020204" pitchFamily="34" charset="0"/>
                    <a:ea typeface="Times New Roman" panose="02020603050405020304" pitchFamily="18" charset="0"/>
                  </a:rPr>
                  <a:t> 31). </a:t>
                </a:r>
                <a:r>
                  <a:rPr lang="en-US" sz="4000" dirty="0" err="1">
                    <a:latin typeface="Arial" panose="020B0604020202020204" pitchFamily="34" charset="0"/>
                    <a:ea typeface="Times New Roman" panose="02020603050405020304" pitchFamily="18" charset="0"/>
                  </a:rPr>
                  <a:t>Khoảng</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cách</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giữa</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hai</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vị</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trí</a:t>
                </a:r>
                <a:r>
                  <a:rPr lang="en-US" sz="4000" dirty="0">
                    <a:latin typeface="Arial" panose="020B0604020202020204" pitchFamily="34" charset="0"/>
                    <a:ea typeface="Times New Roman" panose="02020603050405020304" pitchFamily="18" charset="0"/>
                  </a:rPr>
                  <a:t> </a:t>
                </a:r>
                <a14:m>
                  <m:oMath xmlns:m="http://schemas.openxmlformats.org/officeDocument/2006/math">
                    <m:r>
                      <a:rPr lang="pt-BR" sz="4000" i="1">
                        <a:latin typeface="Cambria Math" panose="02040503050406030204" pitchFamily="18" charset="0"/>
                        <a:ea typeface="Times New Roman" panose="02020603050405020304" pitchFamily="18" charset="0"/>
                        <a:cs typeface="Arial" panose="020B0604020202020204" pitchFamily="34" charset="0"/>
                      </a:rPr>
                      <m:t>𝐵</m:t>
                    </m:r>
                    <m:r>
                      <a:rPr lang="en-US" sz="4000" i="1">
                        <a:latin typeface="Cambria Math" panose="02040503050406030204" pitchFamily="18" charset="0"/>
                        <a:ea typeface="Times New Roman" panose="02020603050405020304" pitchFamily="18" charset="0"/>
                        <a:cs typeface="Arial" panose="020B0604020202020204" pitchFamily="34" charset="0"/>
                      </a:rPr>
                      <m:t>, </m:t>
                    </m:r>
                    <m:r>
                      <a:rPr lang="pt-BR" sz="4000" i="1">
                        <a:latin typeface="Cambria Math" panose="02040503050406030204" pitchFamily="18" charset="0"/>
                        <a:ea typeface="Times New Roman" panose="02020603050405020304" pitchFamily="18" charset="0"/>
                        <a:cs typeface="Arial" panose="020B0604020202020204" pitchFamily="34" charset="0"/>
                      </a:rPr>
                      <m:t>𝐶</m:t>
                    </m:r>
                  </m:oMath>
                </a14:m>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bằng</a:t>
                </a:r>
                <a:r>
                  <a:rPr lang="en-US" sz="4000" dirty="0">
                    <a:latin typeface="Arial" panose="020B0604020202020204" pitchFamily="34" charset="0"/>
                    <a:ea typeface="Times New Roman" panose="02020603050405020304" pitchFamily="18" charset="0"/>
                  </a:rPr>
                  <a:t> bao </a:t>
                </a:r>
                <a:r>
                  <a:rPr lang="en-US" sz="4000" dirty="0" err="1">
                    <a:latin typeface="Arial" panose="020B0604020202020204" pitchFamily="34" charset="0"/>
                    <a:ea typeface="Times New Roman" panose="02020603050405020304" pitchFamily="18" charset="0"/>
                  </a:rPr>
                  <a:t>nhiêu</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mét</a:t>
                </a:r>
                <a:r>
                  <a:rPr lang="en-US" sz="4000" dirty="0">
                    <a:latin typeface="Arial" panose="020B0604020202020204" pitchFamily="34" charset="0"/>
                    <a:ea typeface="Times New Roman" panose="02020603050405020304" pitchFamily="18" charset="0"/>
                  </a:rPr>
                  <a:t>?</a:t>
                </a:r>
                <a:endParaRPr lang="en-US" sz="4000" dirty="0">
                  <a:solidFill>
                    <a:srgbClr val="000000"/>
                  </a:solidFill>
                  <a:latin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462302" y="624525"/>
                <a:ext cx="8635841" cy="9242530"/>
              </a:xfrm>
              <a:prstGeom prst="rect">
                <a:avLst/>
              </a:prstGeom>
              <a:blipFill>
                <a:blip r:embed="rId6"/>
                <a:stretch>
                  <a:fillRect l="-2541" r="-2399" b="-184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82431B8-6777-D02C-0A7A-D7006325BA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80304" y="1527442"/>
            <a:ext cx="6878996" cy="7747111"/>
          </a:xfrm>
          <a:prstGeom prst="rect">
            <a:avLst/>
          </a:prstGeom>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7801" y="7505700"/>
            <a:ext cx="4240207" cy="4240207"/>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019093" y="-2712765"/>
            <a:ext cx="4240207" cy="424020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588623" flipH="1">
            <a:off x="20454" y="-561200"/>
            <a:ext cx="1594799" cy="2371450"/>
          </a:xfrm>
          <a:prstGeom prst="rect">
            <a:avLst/>
          </a:prstGeom>
        </p:spPr>
      </p:pic>
      <p:sp>
        <p:nvSpPr>
          <p:cNvPr id="3" name="Oval Callout 6">
            <a:extLst>
              <a:ext uri="{FF2B5EF4-FFF2-40B4-BE49-F238E27FC236}">
                <a16:creationId xmlns:a16="http://schemas.microsoft.com/office/drawing/2014/main" id="{5706C639-BB7A-C1AF-E128-99D18552ECC2}"/>
              </a:ext>
            </a:extLst>
          </p:cNvPr>
          <p:cNvSpPr/>
          <p:nvPr/>
        </p:nvSpPr>
        <p:spPr>
          <a:xfrm>
            <a:off x="1028700" y="752636"/>
            <a:ext cx="1676400" cy="914400"/>
          </a:xfrm>
          <a:prstGeom prst="wedgeEllipseCallout">
            <a:avLst>
              <a:gd name="adj1" fmla="val 37229"/>
              <a:gd name="adj2" fmla="val 70395"/>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5CFFE7A9-AF11-2119-88E9-CF76BBC66E4C}"/>
              </a:ext>
            </a:extLst>
          </p:cNvPr>
          <p:cNvPicPr>
            <a:picLocks noChangeAspect="1"/>
          </p:cNvPicPr>
          <p:nvPr/>
        </p:nvPicPr>
        <p:blipFill>
          <a:blip r:embed="rId6"/>
          <a:stretch>
            <a:fillRect/>
          </a:stretch>
        </p:blipFill>
        <p:spPr>
          <a:xfrm>
            <a:off x="381000" y="2781300"/>
            <a:ext cx="5582908" cy="5091903"/>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B9F310C-DE9E-28C0-A5FC-F4A0E8536381}"/>
                  </a:ext>
                </a:extLst>
              </p:cNvPr>
              <p:cNvSpPr txBox="1"/>
              <p:nvPr/>
            </p:nvSpPr>
            <p:spPr>
              <a:xfrm>
                <a:off x="5941694" y="453498"/>
                <a:ext cx="11317606" cy="9380004"/>
              </a:xfrm>
              <a:prstGeom prst="rect">
                <a:avLst/>
              </a:prstGeom>
              <a:noFill/>
            </p:spPr>
            <p:txBody>
              <a:bodyPr wrap="square">
                <a:spAutoFit/>
              </a:bodyPr>
              <a:lstStyle/>
              <a:p>
                <a:pPr algn="just">
                  <a:lnSpc>
                    <a:spcPct val="150000"/>
                  </a:lnSpc>
                  <a:spcBef>
                    <a:spcPts val="600"/>
                  </a:spcBef>
                  <a:spcAft>
                    <a:spcPts val="600"/>
                  </a:spcAft>
                  <a:tabLst>
                    <a:tab pos="5342255" algn="l"/>
                  </a:tabLst>
                </a:pP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Gọi</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𝑂</m:t>
                    </m:r>
                  </m:oMath>
                </a14:m>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tâm</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đường</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tròn</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bán</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kính</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15 m.</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tabLst>
                    <a:tab pos="5342255" algn="l"/>
                  </a:tabLst>
                </a:pP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Xét</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đường</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tròn</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𝑂</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𝐵𝑂𝐶</m:t>
                        </m:r>
                      </m:e>
                    </m:acc>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𝐵𝐴𝐶</m:t>
                        </m:r>
                      </m:e>
                    </m:acc>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oMath>
                </a14:m>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lần</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lượt</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góc</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ở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tâm</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góc</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nội</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tiếp</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cùng</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chắn</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cung</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𝐵𝐶</m:t>
                    </m:r>
                  </m:oMath>
                </a14:m>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nên</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𝐵𝐴𝐶</m:t>
                        </m:r>
                      </m:e>
                    </m:acc>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𝐵𝑂𝐶</m:t>
                        </m:r>
                      </m:e>
                    </m:acc>
                  </m:oMath>
                </a14:m>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suy</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ra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𝐵𝑂𝐶</m:t>
                        </m:r>
                      </m:e>
                    </m:acc>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acc>
                      <m:accPr>
                        <m:chr m:val="̂"/>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𝐵𝐴𝐶</m:t>
                        </m:r>
                      </m:e>
                    </m:acc>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=60°</m:t>
                    </m:r>
                  </m:oMath>
                </a14:m>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tabLst>
                    <a:tab pos="5342255" algn="l"/>
                  </a:tabLst>
                </a:pP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Xét</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𝑂𝐵𝐶</m:t>
                    </m:r>
                  </m:oMath>
                </a14:m>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𝑂𝐵</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𝑂𝐶</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=15 </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oMath>
                </a14:m>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điểm</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oMath>
                </a14:m>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điểm</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oMath>
                </a14:m>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cùng</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nằm</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trên</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𝑂</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;15 </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𝐵𝑂𝐶</m:t>
                        </m:r>
                      </m:e>
                    </m:acc>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=60°</m:t>
                    </m:r>
                  </m:oMath>
                </a14:m>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nên</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𝑂𝐵𝐶</m:t>
                    </m:r>
                  </m:oMath>
                </a14:m>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tam</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giác</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đều</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tabLst>
                    <a:tab pos="5342255" algn="l"/>
                  </a:tabLst>
                </a:pP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Suy</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ra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𝐵𝐶</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𝑂𝐵</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=15 </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oMath>
                </a14:m>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tabLst>
                    <a:tab pos="5342255" algn="l"/>
                  </a:tabLst>
                </a:pP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Vậy</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khoảng</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cách</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giữa</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hai</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vị</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trí</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oMath>
                </a14:m>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bằng</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15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mét</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0B9F310C-DE9E-28C0-A5FC-F4A0E8536381}"/>
                  </a:ext>
                </a:extLst>
              </p:cNvPr>
              <p:cNvSpPr txBox="1">
                <a:spLocks noRot="1" noChangeAspect="1" noMove="1" noResize="1" noEditPoints="1" noAdjustHandles="1" noChangeArrowheads="1" noChangeShapeType="1" noTextEdit="1"/>
              </p:cNvSpPr>
              <p:nvPr/>
            </p:nvSpPr>
            <p:spPr>
              <a:xfrm>
                <a:off x="5941694" y="453498"/>
                <a:ext cx="11317606" cy="9380004"/>
              </a:xfrm>
              <a:prstGeom prst="rect">
                <a:avLst/>
              </a:prstGeom>
              <a:blipFill>
                <a:blip r:embed="rId7"/>
                <a:stretch>
                  <a:fillRect l="-1940" r="-1940" b="-1429"/>
                </a:stretch>
              </a:blipFill>
            </p:spPr>
            <p:txBody>
              <a:bodyPr/>
              <a:lstStyle/>
              <a:p>
                <a:r>
                  <a:rPr lang="en-US">
                    <a:noFill/>
                  </a:rPr>
                  <a:t> </a:t>
                </a:r>
              </a:p>
            </p:txBody>
          </p:sp>
        </mc:Fallback>
      </mc:AlternateContent>
    </p:spTree>
    <p:extLst>
      <p:ext uri="{BB962C8B-B14F-4D97-AF65-F5344CB8AC3E}">
        <p14:creationId xmlns:p14="http://schemas.microsoft.com/office/powerpoint/2010/main" val="6474725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13" name="TextBox 13"/>
          <p:cNvSpPr txBox="1"/>
          <p:nvPr/>
        </p:nvSpPr>
        <p:spPr>
          <a:xfrm>
            <a:off x="1066800" y="2990093"/>
            <a:ext cx="3516509" cy="14155755"/>
          </a:xfrm>
          <a:prstGeom prst="rect">
            <a:avLst/>
          </a:prstGeom>
        </p:spPr>
        <p:txBody>
          <a:bodyPr lIns="50800" tIns="50800" rIns="50800" bIns="50800" rtlCol="0" anchor="ctr"/>
          <a:lstStyle/>
          <a:p>
            <a:pPr algn="ctr">
              <a:lnSpc>
                <a:spcPts val="2659"/>
              </a:lnSpc>
              <a:spcBef>
                <a:spcPct val="0"/>
              </a:spcBef>
            </a:pPr>
            <a:endParaRPr/>
          </a:p>
        </p:txBody>
      </p:sp>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04992" flipH="1" flipV="1">
            <a:off x="15991437" y="-1590356"/>
            <a:ext cx="4987570" cy="5989439"/>
          </a:xfrm>
          <a:prstGeom prst="rect">
            <a:avLst/>
          </a:prstGeom>
        </p:spPr>
      </p:pic>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95485">
            <a:off x="-2296563" y="-1827109"/>
            <a:ext cx="4987570" cy="5989439"/>
          </a:xfrm>
          <a:prstGeom prst="rect">
            <a:avLst/>
          </a:prstGeom>
        </p:spPr>
      </p:pic>
      <p:sp>
        <p:nvSpPr>
          <p:cNvPr id="29" name="Google Shape;7771;p33"/>
          <p:cNvSpPr txBox="1">
            <a:spLocks/>
          </p:cNvSpPr>
          <p:nvPr/>
        </p:nvSpPr>
        <p:spPr>
          <a:xfrm>
            <a:off x="4008000" y="1022563"/>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7500" b="1" kern="0" dirty="0">
                <a:solidFill>
                  <a:schemeClr val="tx2"/>
                </a:solidFill>
                <a:latin typeface="Arial" panose="020B0604020202020204" pitchFamily="34" charset="0"/>
              </a:rPr>
              <a:t>HƯỚNG DẪN VỀ NHÀ</a:t>
            </a:r>
            <a:endParaRPr lang="vi-VN" sz="7500" b="1" kern="0" dirty="0">
              <a:solidFill>
                <a:schemeClr val="tx2"/>
              </a:solidFill>
              <a:latin typeface="Arial" panose="020B0604020202020204" pitchFamily="34" charset="0"/>
            </a:endParaRPr>
          </a:p>
        </p:txBody>
      </p:sp>
      <p:pic>
        <p:nvPicPr>
          <p:cNvPr id="45"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5747379" y="8250464"/>
            <a:ext cx="6339902" cy="1937468"/>
          </a:xfrm>
          <a:prstGeom prst="rect">
            <a:avLst/>
          </a:prstGeom>
        </p:spPr>
      </p:pic>
      <p:sp>
        <p:nvSpPr>
          <p:cNvPr id="3" name="TextBox 2">
            <a:extLst>
              <a:ext uri="{FF2B5EF4-FFF2-40B4-BE49-F238E27FC236}">
                <a16:creationId xmlns:a16="http://schemas.microsoft.com/office/drawing/2014/main" id="{4BF5418D-AD40-DA1D-41CE-F191B39AE7C4}"/>
              </a:ext>
            </a:extLst>
          </p:cNvPr>
          <p:cNvSpPr txBox="1"/>
          <p:nvPr/>
        </p:nvSpPr>
        <p:spPr>
          <a:xfrm>
            <a:off x="2825054" y="2575329"/>
            <a:ext cx="12274915" cy="5136342"/>
          </a:xfrm>
          <a:prstGeom prst="rect">
            <a:avLst/>
          </a:prstGeom>
          <a:noFill/>
        </p:spPr>
        <p:txBody>
          <a:bodyPr wrap="square">
            <a:spAutoFit/>
          </a:bodyPr>
          <a:lstStyle/>
          <a:p>
            <a:pPr marL="571500" indent="-571500" algn="just">
              <a:lnSpc>
                <a:spcPct val="200000"/>
              </a:lnSpc>
              <a:spcBef>
                <a:spcPts val="600"/>
              </a:spcBef>
              <a:spcAft>
                <a:spcPts val="600"/>
              </a:spcAft>
              <a:buFont typeface="Wingdings" panose="05000000000000000000" pitchFamily="2" charset="2"/>
              <a:buChar char="q"/>
            </a:pP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Ghi</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nhớ</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kiến</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thức</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trong</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bài</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571500" indent="-571500">
              <a:lnSpc>
                <a:spcPct val="200000"/>
              </a:lnSpc>
              <a:spcBef>
                <a:spcPts val="600"/>
              </a:spcBef>
              <a:spcAft>
                <a:spcPts val="600"/>
              </a:spcAft>
              <a:buFont typeface="Wingdings" panose="05000000000000000000" pitchFamily="2" charset="2"/>
              <a:buChar char="q"/>
            </a:pP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Hoàn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thành</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bài</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tập</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trong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SBT.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marL="571500" indent="-571500">
              <a:lnSpc>
                <a:spcPct val="200000"/>
              </a:lnSpc>
              <a:spcBef>
                <a:spcPts val="600"/>
              </a:spcBef>
              <a:spcAft>
                <a:spcPts val="600"/>
              </a:spcAft>
              <a:buFont typeface="Wingdings" panose="05000000000000000000" pitchFamily="2" charset="2"/>
              <a:buChar char="q"/>
            </a:pP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Chuẩn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bị</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bài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sau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b="1" dirty="0">
                <a:effectLst/>
                <a:latin typeface="Arial" panose="020B0604020202020204" pitchFamily="34" charset="0"/>
                <a:ea typeface="Calibri" panose="020F0502020204030204" pitchFamily="34" charset="0"/>
                <a:cs typeface="Times New Roman" panose="02020603050405020304" pitchFamily="18" charset="0"/>
              </a:rPr>
              <a:t>“</a:t>
            </a:r>
            <a:r>
              <a:rPr lang="en-US" sz="4000" b="1"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b="1" dirty="0">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b="1" dirty="0">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effectLst/>
                <a:latin typeface="Arial" panose="020B0604020202020204" pitchFamily="34" charset="0"/>
                <a:ea typeface="Calibri" panose="020F0502020204030204" pitchFamily="34" charset="0"/>
                <a:cs typeface="Times New Roman" panose="02020603050405020304" pitchFamily="18" charset="0"/>
              </a:rPr>
              <a:t>đều</a:t>
            </a:r>
            <a:r>
              <a:rPr lang="en-US" sz="4000" b="1" dirty="0">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4000" b="1" dirty="0">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b="1" dirty="0">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b="1" dirty="0">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effectLst/>
                <a:latin typeface="Arial" panose="020B0604020202020204" pitchFamily="34" charset="0"/>
                <a:ea typeface="Calibri" panose="020F0502020204030204" pitchFamily="34" charset="0"/>
                <a:cs typeface="Times New Roman" panose="02020603050405020304" pitchFamily="18" charset="0"/>
              </a:rPr>
              <a:t>đều</a:t>
            </a:r>
            <a:r>
              <a:rPr lang="en-US" sz="4000" b="1" dirty="0">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4000" b="1" dirty="0">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effectLst/>
                <a:latin typeface="Arial" panose="020B0604020202020204" pitchFamily="34" charset="0"/>
                <a:ea typeface="Calibri" panose="020F0502020204030204" pitchFamily="34" charset="0"/>
                <a:cs typeface="Times New Roman" panose="02020603050405020304" pitchFamily="18" charset="0"/>
              </a:rPr>
              <a:t>thực</a:t>
            </a:r>
            <a:r>
              <a:rPr lang="en-US" sz="4000" b="1" dirty="0">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effectLst/>
                <a:latin typeface="Arial" panose="020B0604020202020204" pitchFamily="34" charset="0"/>
                <a:ea typeface="Calibri" panose="020F0502020204030204" pitchFamily="34" charset="0"/>
                <a:cs typeface="Times New Roman" panose="02020603050405020304" pitchFamily="18" charset="0"/>
              </a:rPr>
              <a:t>tiễn</a:t>
            </a:r>
            <a:r>
              <a:rPr lang="en-US" sz="4000" b="1"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Google Shape;219;p3">
            <a:extLst>
              <a:ext uri="{FF2B5EF4-FFF2-40B4-BE49-F238E27FC236}">
                <a16:creationId xmlns:a16="http://schemas.microsoft.com/office/drawing/2014/main" id="{9B9DE848-788B-5977-5421-5AD3F67E1491}"/>
              </a:ext>
            </a:extLst>
          </p:cNvPr>
          <p:cNvPicPr preferRelativeResize="0"/>
          <p:nvPr/>
        </p:nvPicPr>
        <p:blipFill rotWithShape="1">
          <a:blip r:embed="rId5">
            <a:alphaModFix/>
          </a:blip>
          <a:srcRect/>
          <a:stretch/>
        </p:blipFill>
        <p:spPr>
          <a:xfrm>
            <a:off x="14893591" y="51994"/>
            <a:ext cx="3239172" cy="859855"/>
          </a:xfrm>
          <a:prstGeom prst="rect">
            <a:avLst/>
          </a:prstGeom>
          <a:noFill/>
          <a:ln>
            <a:noFill/>
          </a:ln>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46253" y="-2120104"/>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201540" y="8166896"/>
            <a:ext cx="4240207" cy="4240207"/>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42439" flipH="1">
            <a:off x="1330783" y="6701781"/>
            <a:ext cx="1533174" cy="227981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230394" y="658272"/>
            <a:ext cx="2211353" cy="2923664"/>
          </a:xfrm>
          <a:prstGeom prst="rect">
            <a:avLst/>
          </a:prstGeom>
        </p:spPr>
      </p:pic>
      <p:sp>
        <p:nvSpPr>
          <p:cNvPr id="9" name="Rectangle 8"/>
          <p:cNvSpPr/>
          <p:nvPr/>
        </p:nvSpPr>
        <p:spPr>
          <a:xfrm>
            <a:off x="3932489" y="3009900"/>
            <a:ext cx="10439400" cy="3368486"/>
          </a:xfrm>
          <a:prstGeom prst="rect">
            <a:avLst/>
          </a:prstGeom>
        </p:spPr>
        <p:txBody>
          <a:bodyPr wrap="square">
            <a:spAutoFit/>
          </a:bodyPr>
          <a:lstStyle/>
          <a:p>
            <a:pPr algn="ctr">
              <a:lnSpc>
                <a:spcPct val="150000"/>
              </a:lnSpc>
            </a:pPr>
            <a:r>
              <a:rPr lang="en-US" sz="75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75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75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7500" b="1" dirty="0">
              <a:ln w="0"/>
              <a:solidFill>
                <a:schemeClr val="tx2"/>
              </a:solidFill>
              <a:effectLst>
                <a:outerShdw blurRad="38100" dist="25400" dir="5400000" algn="ctr" rotWithShape="0">
                  <a:srgbClr val="6E747A">
                    <a:alpha val="43000"/>
                  </a:srgbClr>
                </a:outerShdw>
              </a:effectLst>
            </a:endParaRPr>
          </a:p>
        </p:txBody>
      </p:sp>
    </p:spTree>
  </p:cSld>
  <p:clrMapOvr>
    <a:masterClrMapping/>
  </p:clrMapOvr>
  <p:transition spd="med">
    <p:split orient="vert"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593695" y="876300"/>
            <a:ext cx="15435000" cy="974726"/>
          </a:xfrm>
        </p:spPr>
        <p:txBody>
          <a:bodyPr/>
          <a:lstStyle/>
          <a:p>
            <a:r>
              <a:rPr lang="en-US" sz="5000" b="1" dirty="0">
                <a:latin typeface="Arial" panose="020B0604020202020204" pitchFamily="34" charset="0"/>
                <a:cs typeface="Arial" panose="020B0604020202020204" pitchFamily="34" charset="0"/>
              </a:rPr>
              <a:t>PHIẾU BÀI TẬP</a:t>
            </a:r>
          </a:p>
        </p:txBody>
      </p:sp>
      <p:sp>
        <p:nvSpPr>
          <p:cNvPr id="8" name="Câu hỏi">
            <a:extLst>
              <a:ext uri="{FF2B5EF4-FFF2-40B4-BE49-F238E27FC236}">
                <a16:creationId xmlns:a16="http://schemas.microsoft.com/office/drawing/2014/main" id="{4ADFFF1A-F500-CC57-185E-00F4826D0836}"/>
              </a:ext>
            </a:extLst>
          </p:cNvPr>
          <p:cNvSpPr/>
          <p:nvPr/>
        </p:nvSpPr>
        <p:spPr>
          <a:xfrm>
            <a:off x="1549770" y="2179685"/>
            <a:ext cx="15188458" cy="144134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Đáp án đúng">
            <a:extLst>
              <a:ext uri="{FF2B5EF4-FFF2-40B4-BE49-F238E27FC236}">
                <a16:creationId xmlns:a16="http://schemas.microsoft.com/office/drawing/2014/main" id="{8B66CBE4-2DB9-BCF7-D1C4-281B894BFE17}"/>
              </a:ext>
            </a:extLst>
          </p:cNvPr>
          <p:cNvSpPr/>
          <p:nvPr/>
        </p:nvSpPr>
        <p:spPr>
          <a:xfrm>
            <a:off x="9044772" y="6822260"/>
            <a:ext cx="7788439" cy="22991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da-DK" sz="4000" kern="0">
                <a:solidFill>
                  <a:srgbClr val="000000"/>
                </a:solidFill>
                <a:latin typeface="Arial" panose="020B0604020202020204" pitchFamily="34" charset="0"/>
                <a:ea typeface="Calibri" panose="020F0502020204030204" pitchFamily="34" charset="0"/>
              </a:rPr>
              <a:t>D. Giao điểm ba đường phân giác</a:t>
            </a:r>
            <a:endParaRPr kumimoji="0" lang="vi-VN" sz="4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endParaRPr>
          </a:p>
        </p:txBody>
      </p:sp>
      <p:sp>
        <p:nvSpPr>
          <p:cNvPr id="10" name="Đáp án sai 1">
            <a:extLst>
              <a:ext uri="{FF2B5EF4-FFF2-40B4-BE49-F238E27FC236}">
                <a16:creationId xmlns:a16="http://schemas.microsoft.com/office/drawing/2014/main" id="{3FCD9830-5FD1-BD44-878B-228BD96CE996}"/>
              </a:ext>
            </a:extLst>
          </p:cNvPr>
          <p:cNvSpPr/>
          <p:nvPr/>
        </p:nvSpPr>
        <p:spPr>
          <a:xfrm>
            <a:off x="9044772" y="4045609"/>
            <a:ext cx="7788439" cy="22991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da-DK" sz="4000" kern="0">
                <a:solidFill>
                  <a:srgbClr val="000000"/>
                </a:solidFill>
                <a:latin typeface="Arial" panose="020B0604020202020204" pitchFamily="34" charset="0"/>
                <a:ea typeface="Calibri" panose="020F0502020204030204" pitchFamily="34" charset="0"/>
              </a:rPr>
              <a:t>B. Giao điểm ba đường trung tuyến</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1" name="Đáp án sai 2">
            <a:extLst>
              <a:ext uri="{FF2B5EF4-FFF2-40B4-BE49-F238E27FC236}">
                <a16:creationId xmlns:a16="http://schemas.microsoft.com/office/drawing/2014/main" id="{6A919885-0285-0403-1E09-FA94D8BC080B}"/>
              </a:ext>
            </a:extLst>
          </p:cNvPr>
          <p:cNvSpPr/>
          <p:nvPr/>
        </p:nvSpPr>
        <p:spPr>
          <a:xfrm>
            <a:off x="1066800" y="6822260"/>
            <a:ext cx="7788439" cy="22991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a-DK" sz="4000" kern="0">
                <a:solidFill>
                  <a:srgbClr val="000000"/>
                </a:solidFill>
                <a:latin typeface="Arial" panose="020B0604020202020204" pitchFamily="34" charset="0"/>
                <a:ea typeface="Calibri" panose="020F0502020204030204" pitchFamily="34" charset="0"/>
              </a:rPr>
              <a:t>C. Giao điểm ba đường trung trực</a:t>
            </a:r>
            <a:endParaRPr kumimoji="0" lang="vi-VN" sz="4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Đáp án sai 3">
            <a:extLst>
              <a:ext uri="{FF2B5EF4-FFF2-40B4-BE49-F238E27FC236}">
                <a16:creationId xmlns:a16="http://schemas.microsoft.com/office/drawing/2014/main" id="{2E7D83A4-3758-8699-4DD0-010A80780539}"/>
              </a:ext>
            </a:extLst>
          </p:cNvPr>
          <p:cNvSpPr/>
          <p:nvPr/>
        </p:nvSpPr>
        <p:spPr>
          <a:xfrm>
            <a:off x="1066800" y="4045609"/>
            <a:ext cx="7788439" cy="22991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da-DK" sz="4000" kern="0">
                <a:solidFill>
                  <a:srgbClr val="000000"/>
                </a:solidFill>
                <a:latin typeface="Arial" panose="020B0604020202020204" pitchFamily="34" charset="0"/>
                <a:ea typeface="Calibri" panose="020F0502020204030204" pitchFamily="34" charset="0"/>
              </a:rPr>
              <a:t>A. Giao điểm ba đường cao</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75730" y="7779150"/>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474627" y="7375006"/>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60283" y="4686035"/>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452599" y="4500593"/>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5538451" y="-1274532"/>
            <a:ext cx="974726" cy="974726"/>
          </a:xfrm>
          <a:prstGeom prst="rect">
            <a:avLst/>
          </a:prstGeom>
        </p:spPr>
      </p:pic>
      <p:sp>
        <p:nvSpPr>
          <p:cNvPr id="5" name="Rectangle 4"/>
          <p:cNvSpPr/>
          <p:nvPr/>
        </p:nvSpPr>
        <p:spPr>
          <a:xfrm>
            <a:off x="1993304" y="2325054"/>
            <a:ext cx="14602295" cy="901593"/>
          </a:xfrm>
          <a:prstGeom prst="rect">
            <a:avLst/>
          </a:prstGeom>
        </p:spPr>
        <p:txBody>
          <a:bodyPr wrap="square">
            <a:spAutoFit/>
          </a:bodyPr>
          <a:lstStyle/>
          <a:p>
            <a:pPr lvl="0" algn="ctr">
              <a:lnSpc>
                <a:spcPct val="150000"/>
              </a:lnSpc>
            </a:pPr>
            <a:r>
              <a:rPr lang="da-DK" sz="4000" b="1" kern="0" dirty="0">
                <a:solidFill>
                  <a:srgbClr val="000000"/>
                </a:solidFill>
                <a:latin typeface="Arial" panose="020B0604020202020204" pitchFamily="34" charset="0"/>
                <a:ea typeface="Calibri" panose="020F0502020204030204" pitchFamily="34" charset="0"/>
              </a:rPr>
              <a:t>Câu 2: </a:t>
            </a:r>
            <a:r>
              <a:rPr lang="da-DK" sz="4000" kern="0" dirty="0">
                <a:solidFill>
                  <a:srgbClr val="000000"/>
                </a:solidFill>
                <a:latin typeface="Arial" panose="020B0604020202020204" pitchFamily="34" charset="0"/>
                <a:ea typeface="Calibri" panose="020F0502020204030204" pitchFamily="34" charset="0"/>
              </a:rPr>
              <a:t>Tâm đường tròn nội tiếp tam giác bất kì là</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 name="Google Shape;219;p3">
            <a:extLst>
              <a:ext uri="{FF2B5EF4-FFF2-40B4-BE49-F238E27FC236}">
                <a16:creationId xmlns:a16="http://schemas.microsoft.com/office/drawing/2014/main" id="{97E12B2B-26A4-12FA-1F4A-6DE113957640}"/>
              </a:ext>
            </a:extLst>
          </p:cNvPr>
          <p:cNvPicPr preferRelativeResize="0"/>
          <p:nvPr/>
        </p:nvPicPr>
        <p:blipFill rotWithShape="1">
          <a:blip r:embed="rId12">
            <a:alphaModFix/>
          </a:blip>
          <a:srcRect/>
          <a:stretch/>
        </p:blipFill>
        <p:spPr>
          <a:xfrm>
            <a:off x="14893591" y="51994"/>
            <a:ext cx="3239172" cy="859855"/>
          </a:xfrm>
          <a:prstGeom prst="rect">
            <a:avLst/>
          </a:prstGeom>
          <a:noFill/>
          <a:ln>
            <a:noFill/>
          </a:ln>
        </p:spPr>
      </p:pic>
    </p:spTree>
    <p:extLst>
      <p:ext uri="{BB962C8B-B14F-4D97-AF65-F5344CB8AC3E}">
        <p14:creationId xmlns:p14="http://schemas.microsoft.com/office/powerpoint/2010/main" val="9731280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strips(downLeft)">
                                      <p:cBhvr>
                                        <p:cTn id="13" dur="500"/>
                                        <p:tgtEl>
                                          <p:spTgt spid="11"/>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downLeft)">
                                      <p:cBhvr>
                                        <p:cTn id="16" dur="500"/>
                                        <p:tgtEl>
                                          <p:spTgt spid="10"/>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Left)">
                                      <p:cBhvr>
                                        <p:cTn id="19" dur="500"/>
                                        <p:tgtEl>
                                          <p:spTgt spid="12"/>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9"/>
                                        </p:tgtEl>
                                        <p:attrNameLst>
                                          <p:attrName>fillcolor</p:attrName>
                                        </p:attrNameLst>
                                      </p:cBhvr>
                                      <p:to>
                                        <a:srgbClr val="92D050"/>
                                      </p:to>
                                    </p:animClr>
                                    <p:set>
                                      <p:cBhvr>
                                        <p:cTn id="28" dur="500" fill="hold"/>
                                        <p:tgtEl>
                                          <p:spTgt spid="9"/>
                                        </p:tgtEl>
                                        <p:attrNameLst>
                                          <p:attrName>fill.type</p:attrName>
                                        </p:attrNameLst>
                                      </p:cBhvr>
                                      <p:to>
                                        <p:strVal val="solid"/>
                                      </p:to>
                                    </p:set>
                                    <p:set>
                                      <p:cBhvr>
                                        <p:cTn id="29" dur="500" fill="hold"/>
                                        <p:tgtEl>
                                          <p:spTgt spid="9"/>
                                        </p:tgtEl>
                                        <p:attrNameLst>
                                          <p:attrName>fill.on</p:attrName>
                                        </p:attrNameLst>
                                      </p:cBhvr>
                                      <p:to>
                                        <p:strVal val="true"/>
                                      </p:to>
                                    </p:set>
                                  </p:childTnLst>
                                </p:cTn>
                              </p:par>
                              <p:par>
                                <p:cTn id="30" presetID="1" presetClass="mediacall" presetSubtype="0" fill="hold" nodeType="withEffect">
                                  <p:stCondLst>
                                    <p:cond delay="0"/>
                                  </p:stCondLst>
                                  <p:childTnLst>
                                    <p:cmd type="call" cmd="playFrom(0.0)">
                                      <p:cBhvr>
                                        <p:cTn id="31" dur="835" fill="hold"/>
                                        <p:tgtEl>
                                          <p:spTgt spid="13"/>
                                        </p:tgtEl>
                                      </p:cBhvr>
                                    </p:cmd>
                                  </p:childTnLst>
                                </p:cTn>
                              </p:par>
                              <p:par>
                                <p:cTn id="32" presetID="1" presetClass="entr" presetSubtype="0" fill="hold" nodeType="withEffect">
                                  <p:stCondLst>
                                    <p:cond delay="0"/>
                                  </p:stCondLst>
                                  <p:childTnLst>
                                    <p:set>
                                      <p:cBhvr>
                                        <p:cTn id="33" dur="1" fill="hold">
                                          <p:stCondLst>
                                            <p:cond delay="9"/>
                                          </p:stCondLst>
                                        </p:cTn>
                                        <p:tgtEl>
                                          <p:spTgt spid="14"/>
                                        </p:tgtEl>
                                        <p:attrNameLst>
                                          <p:attrName>style.visibility</p:attrName>
                                        </p:attrNameLst>
                                      </p:cBhvr>
                                      <p:to>
                                        <p:strVal val="visible"/>
                                      </p:to>
                                    </p:set>
                                  </p:childTnLst>
                                </p:cTn>
                              </p:par>
                              <p:par>
                                <p:cTn id="34" presetID="26" presetClass="emph" presetSubtype="0" repeatCount="4000" fill="hold" grpId="1" nodeType="withEffect">
                                  <p:stCondLst>
                                    <p:cond delay="0"/>
                                  </p:stCondLst>
                                  <p:childTnLst>
                                    <p:animEffect transition="out" filter="fade">
                                      <p:cBhvr>
                                        <p:cTn id="35" dur="500" tmFilter="0, 0; .2, .5; .8, .5; 1, 0"/>
                                        <p:tgtEl>
                                          <p:spTgt spid="9"/>
                                        </p:tgtEl>
                                      </p:cBhvr>
                                    </p:animEffect>
                                    <p:animScale>
                                      <p:cBhvr>
                                        <p:cTn id="36"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10"/>
                                        </p:tgtEl>
                                        <p:attrNameLst>
                                          <p:attrName>fillcolor</p:attrName>
                                        </p:attrNameLst>
                                      </p:cBhvr>
                                      <p:to>
                                        <a:srgbClr val="D99694"/>
                                      </p:to>
                                    </p:animClr>
                                    <p:set>
                                      <p:cBhvr>
                                        <p:cTn id="42" dur="500" fill="hold"/>
                                        <p:tgtEl>
                                          <p:spTgt spid="10"/>
                                        </p:tgtEl>
                                        <p:attrNameLst>
                                          <p:attrName>fill.type</p:attrName>
                                        </p:attrNameLst>
                                      </p:cBhvr>
                                      <p:to>
                                        <p:strVal val="solid"/>
                                      </p:to>
                                    </p:set>
                                    <p:set>
                                      <p:cBhvr>
                                        <p:cTn id="43" dur="500" fill="hold"/>
                                        <p:tgtEl>
                                          <p:spTgt spid="10"/>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18"/>
                                        </p:tgtEl>
                                      </p:cBhvr>
                                    </p:cmd>
                                  </p:childTnLst>
                                </p:cTn>
                              </p:par>
                              <p:par>
                                <p:cTn id="46" presetID="1" presetClass="entr" presetSubtype="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par>
                                <p:cTn id="48" presetID="26" presetClass="emph" presetSubtype="0" repeatCount="4000" fill="hold" grpId="1" nodeType="withEffect">
                                  <p:stCondLst>
                                    <p:cond delay="0"/>
                                  </p:stCondLst>
                                  <p:childTnLst>
                                    <p:animEffect transition="out" filter="fade">
                                      <p:cBhvr>
                                        <p:cTn id="49" dur="500" tmFilter="0, 0; .2, .5; .8, .5; 1, 0"/>
                                        <p:tgtEl>
                                          <p:spTgt spid="10"/>
                                        </p:tgtEl>
                                      </p:cBhvr>
                                    </p:animEffect>
                                    <p:animScale>
                                      <p:cBhvr>
                                        <p:cTn id="50"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11"/>
                                        </p:tgtEl>
                                        <p:attrNameLst>
                                          <p:attrName>fillcolor</p:attrName>
                                        </p:attrNameLst>
                                      </p:cBhvr>
                                      <p:to>
                                        <a:srgbClr val="D99694"/>
                                      </p:to>
                                    </p:animClr>
                                    <p:set>
                                      <p:cBhvr>
                                        <p:cTn id="56" dur="500" fill="hold"/>
                                        <p:tgtEl>
                                          <p:spTgt spid="11"/>
                                        </p:tgtEl>
                                        <p:attrNameLst>
                                          <p:attrName>fill.type</p:attrName>
                                        </p:attrNameLst>
                                      </p:cBhvr>
                                      <p:to>
                                        <p:strVal val="solid"/>
                                      </p:to>
                                    </p:set>
                                    <p:set>
                                      <p:cBhvr>
                                        <p:cTn id="57" dur="500" fill="hold"/>
                                        <p:tgtEl>
                                          <p:spTgt spid="11"/>
                                        </p:tgtEl>
                                        <p:attrNameLst>
                                          <p:attrName>fill.on</p:attrName>
                                        </p:attrNameLst>
                                      </p:cBhvr>
                                      <p:to>
                                        <p:strVal val="true"/>
                                      </p:to>
                                    </p:set>
                                  </p:childTnLst>
                                </p:cTn>
                              </p:par>
                              <p:par>
                                <p:cTn id="58" presetID="1" presetClass="mediacall" presetSubtype="0" fill="hold" nodeType="withEffect">
                                  <p:stCondLst>
                                    <p:cond delay="0"/>
                                  </p:stCondLst>
                                  <p:childTnLst>
                                    <p:cmd type="call" cmd="playFrom(0.0)">
                                      <p:cBhvr>
                                        <p:cTn id="59" dur="862" fill="hold"/>
                                        <p:tgtEl>
                                          <p:spTgt spid="18"/>
                                        </p:tgtEl>
                                      </p:cBhvr>
                                    </p:cmd>
                                  </p:childTnLst>
                                </p:cTn>
                              </p:par>
                              <p:par>
                                <p:cTn id="60" presetID="1" presetClass="entr" presetSubtype="0" fill="hold" nodeType="withEffect">
                                  <p:stCondLst>
                                    <p:cond delay="0"/>
                                  </p:stCondLst>
                                  <p:childTnLst>
                                    <p:set>
                                      <p:cBhvr>
                                        <p:cTn id="61" dur="1" fill="hold">
                                          <p:stCondLst>
                                            <p:cond delay="9"/>
                                          </p:stCondLst>
                                        </p:cTn>
                                        <p:tgtEl>
                                          <p:spTgt spid="15"/>
                                        </p:tgtEl>
                                        <p:attrNameLst>
                                          <p:attrName>style.visibility</p:attrName>
                                        </p:attrNameLst>
                                      </p:cBhvr>
                                      <p:to>
                                        <p:strVal val="visible"/>
                                      </p:to>
                                    </p:set>
                                  </p:childTnLst>
                                </p:cTn>
                              </p:par>
                              <p:par>
                                <p:cTn id="62" presetID="26" presetClass="emph" presetSubtype="0" repeatCount="4000" fill="hold" grpId="1" nodeType="withEffect">
                                  <p:stCondLst>
                                    <p:cond delay="0"/>
                                  </p:stCondLst>
                                  <p:childTnLst>
                                    <p:animEffect transition="out" filter="fade">
                                      <p:cBhvr>
                                        <p:cTn id="63" dur="500" tmFilter="0, 0; .2, .5; .8, .5; 1, 0"/>
                                        <p:tgtEl>
                                          <p:spTgt spid="11"/>
                                        </p:tgtEl>
                                      </p:cBhvr>
                                    </p:animEffect>
                                    <p:animScale>
                                      <p:cBhvr>
                                        <p:cTn id="64"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2"/>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500" fill="hold"/>
                                        <p:tgtEl>
                                          <p:spTgt spid="12"/>
                                        </p:tgtEl>
                                        <p:attrNameLst>
                                          <p:attrName>fillcolor</p:attrName>
                                        </p:attrNameLst>
                                      </p:cBhvr>
                                      <p:to>
                                        <a:srgbClr val="D99694"/>
                                      </p:to>
                                    </p:animClr>
                                    <p:set>
                                      <p:cBhvr>
                                        <p:cTn id="70" dur="500" fill="hold"/>
                                        <p:tgtEl>
                                          <p:spTgt spid="12"/>
                                        </p:tgtEl>
                                        <p:attrNameLst>
                                          <p:attrName>fill.type</p:attrName>
                                        </p:attrNameLst>
                                      </p:cBhvr>
                                      <p:to>
                                        <p:strVal val="solid"/>
                                      </p:to>
                                    </p:set>
                                    <p:set>
                                      <p:cBhvr>
                                        <p:cTn id="71" dur="500" fill="hold"/>
                                        <p:tgtEl>
                                          <p:spTgt spid="12"/>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862" fill="hold"/>
                                        <p:tgtEl>
                                          <p:spTgt spid="18"/>
                                        </p:tgtEl>
                                      </p:cBhvr>
                                    </p:cmd>
                                  </p:childTnLst>
                                </p:cTn>
                              </p:par>
                              <p:par>
                                <p:cTn id="74" presetID="1" presetClass="entr" presetSubtype="0" fill="hold" nodeType="withEffect">
                                  <p:stCondLst>
                                    <p:cond delay="0"/>
                                  </p:stCondLst>
                                  <p:childTnLst>
                                    <p:set>
                                      <p:cBhvr>
                                        <p:cTn id="75" dur="1" fill="hold">
                                          <p:stCondLst>
                                            <p:cond delay="9"/>
                                          </p:stCondLst>
                                        </p:cTn>
                                        <p:tgtEl>
                                          <p:spTgt spid="16"/>
                                        </p:tgtEl>
                                        <p:attrNameLst>
                                          <p:attrName>style.visibility</p:attrName>
                                        </p:attrNameLst>
                                      </p:cBhvr>
                                      <p:to>
                                        <p:strVal val="visible"/>
                                      </p:to>
                                    </p:set>
                                  </p:childTnLst>
                                </p:cTn>
                              </p:par>
                              <p:par>
                                <p:cTn id="76" presetID="26" presetClass="emph" presetSubtype="0" repeatCount="4000" fill="hold" grpId="1" nodeType="withEffect">
                                  <p:stCondLst>
                                    <p:cond delay="0"/>
                                  </p:stCondLst>
                                  <p:childTnLst>
                                    <p:animEffect transition="out" filter="fade">
                                      <p:cBhvr>
                                        <p:cTn id="77" dur="500" tmFilter="0, 0; .2, .5; .8, .5; 1, 0"/>
                                        <p:tgtEl>
                                          <p:spTgt spid="12"/>
                                        </p:tgtEl>
                                      </p:cBhvr>
                                    </p:animEffect>
                                    <p:animScale>
                                      <p:cBhvr>
                                        <p:cTn id="78"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79" fill="hold" display="0">
                  <p:stCondLst>
                    <p:cond delay="indefinite"/>
                  </p:stCondLst>
                  <p:endCondLst>
                    <p:cond evt="onStopAudio" delay="0">
                      <p:tgtEl>
                        <p:sldTgt/>
                      </p:tgtEl>
                    </p:cond>
                  </p:endCondLst>
                </p:cTn>
                <p:tgtEl>
                  <p:spTgt spid="13"/>
                </p:tgtEl>
              </p:cMediaNode>
            </p:audio>
            <p:audio>
              <p:cMediaNode vol="80000">
                <p:cTn id="80"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593695" y="876300"/>
            <a:ext cx="15435000" cy="974726"/>
          </a:xfrm>
        </p:spPr>
        <p:txBody>
          <a:bodyPr/>
          <a:lstStyle/>
          <a:p>
            <a:r>
              <a:rPr lang="en-US" sz="5000" b="1" dirty="0">
                <a:latin typeface="Arial" panose="020B0604020202020204" pitchFamily="34" charset="0"/>
                <a:cs typeface="Arial" panose="020B0604020202020204" pitchFamily="34" charset="0"/>
              </a:rPr>
              <a:t>PHIẾU BÀI TẬP</a:t>
            </a:r>
          </a:p>
        </p:txBody>
      </p:sp>
      <p:sp>
        <p:nvSpPr>
          <p:cNvPr id="8" name="Câu hỏi">
            <a:extLst>
              <a:ext uri="{FF2B5EF4-FFF2-40B4-BE49-F238E27FC236}">
                <a16:creationId xmlns:a16="http://schemas.microsoft.com/office/drawing/2014/main" id="{4ADFFF1A-F500-CC57-185E-00F4826D0836}"/>
              </a:ext>
            </a:extLst>
          </p:cNvPr>
          <p:cNvSpPr/>
          <p:nvPr/>
        </p:nvSpPr>
        <p:spPr>
          <a:xfrm>
            <a:off x="1549770" y="2179685"/>
            <a:ext cx="15188458" cy="144134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Đáp án đúng">
                <a:extLst>
                  <a:ext uri="{FF2B5EF4-FFF2-40B4-BE49-F238E27FC236}">
                    <a16:creationId xmlns:a16="http://schemas.microsoft.com/office/drawing/2014/main" id="{8B66CBE4-2DB9-BCF7-D1C4-281B894BFE17}"/>
                  </a:ext>
                </a:extLst>
              </p:cNvPr>
              <p:cNvSpPr/>
              <p:nvPr/>
            </p:nvSpPr>
            <p:spPr>
              <a:xfrm>
                <a:off x="1018721" y="4045609"/>
                <a:ext cx="7788439" cy="22991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da-DK" sz="4000" kern="0">
                    <a:solidFill>
                      <a:srgbClr val="000000"/>
                    </a:solidFill>
                    <a:latin typeface="Arial" panose="020B0604020202020204" pitchFamily="34" charset="0"/>
                    <a:ea typeface="Calibri" panose="020F0502020204030204" pitchFamily="34" charset="0"/>
                  </a:rPr>
                  <a:t>A. </a:t>
                </a:r>
                <a14:m>
                  <m:oMath xmlns:m="http://schemas.openxmlformats.org/officeDocument/2006/math">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da-DK" sz="4000" i="1" kern="0">
                            <a:solidFill>
                              <a:srgbClr val="000000"/>
                            </a:solidFill>
                            <a:latin typeface="Cambria Math" panose="02040503050406030204" pitchFamily="18" charset="0"/>
                            <a:ea typeface="Calibri" panose="020F0502020204030204" pitchFamily="34" charset="0"/>
                            <a:cs typeface="Arial" panose="020B0604020202020204" pitchFamily="34" charset="0"/>
                          </a:rPr>
                          <m:t>𝐴𝐵𝐶</m:t>
                        </m:r>
                      </m:e>
                    </m:acc>
                    <m:r>
                      <a:rPr lang="da-DK" sz="4000" i="1" kern="0">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da-DK" sz="4000" i="1" kern="0">
                            <a:solidFill>
                              <a:srgbClr val="000000"/>
                            </a:solidFill>
                            <a:latin typeface="Cambria Math" panose="02040503050406030204" pitchFamily="18" charset="0"/>
                            <a:ea typeface="Calibri" panose="020F0502020204030204" pitchFamily="34" charset="0"/>
                            <a:cs typeface="Arial" panose="020B0604020202020204" pitchFamily="34" charset="0"/>
                          </a:rPr>
                          <m:t>𝐴𝐷𝐶</m:t>
                        </m:r>
                      </m:e>
                    </m:acc>
                    <m:r>
                      <a:rPr lang="da-DK" sz="4000" i="1" kern="0">
                        <a:solidFill>
                          <a:srgbClr val="000000"/>
                        </a:solidFill>
                        <a:latin typeface="Cambria Math" panose="02040503050406030204" pitchFamily="18" charset="0"/>
                        <a:ea typeface="Calibri" panose="020F0502020204030204" pitchFamily="34" charset="0"/>
                        <a:cs typeface="Arial" panose="020B0604020202020204" pitchFamily="34" charset="0"/>
                      </a:rPr>
                      <m:t>=180°</m:t>
                    </m:r>
                  </m:oMath>
                </a14:m>
                <a:endParaRPr kumimoji="0" lang="vi-VN" sz="4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endParaRPr>
              </a:p>
            </p:txBody>
          </p:sp>
        </mc:Choice>
        <mc:Fallback xmlns="">
          <p:sp>
            <p:nvSpPr>
              <p:cNvPr id="9"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1018721" y="4045609"/>
                <a:ext cx="7788439" cy="2299160"/>
              </a:xfrm>
              <a:prstGeom prst="round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Đáp án sai 1">
                <a:extLst>
                  <a:ext uri="{FF2B5EF4-FFF2-40B4-BE49-F238E27FC236}">
                    <a16:creationId xmlns:a16="http://schemas.microsoft.com/office/drawing/2014/main" id="{3FCD9830-5FD1-BD44-878B-228BD96CE996}"/>
                  </a:ext>
                </a:extLst>
              </p:cNvPr>
              <p:cNvSpPr/>
              <p:nvPr/>
            </p:nvSpPr>
            <p:spPr>
              <a:xfrm>
                <a:off x="9044772" y="4045609"/>
                <a:ext cx="7788439" cy="22991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da-DK" sz="4000" kern="0">
                    <a:solidFill>
                      <a:srgbClr val="000000"/>
                    </a:solidFill>
                    <a:latin typeface="Arial" panose="020B0604020202020204" pitchFamily="34" charset="0"/>
                    <a:ea typeface="Calibri" panose="020F0502020204030204" pitchFamily="34" charset="0"/>
                  </a:rPr>
                  <a:t>B. </a:t>
                </a:r>
                <a14:m>
                  <m:oMath xmlns:m="http://schemas.openxmlformats.org/officeDocument/2006/math">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da-DK" sz="4000" i="1" kern="0">
                            <a:solidFill>
                              <a:srgbClr val="000000"/>
                            </a:solidFill>
                            <a:latin typeface="Cambria Math" panose="02040503050406030204" pitchFamily="18" charset="0"/>
                            <a:ea typeface="Calibri" panose="020F0502020204030204" pitchFamily="34" charset="0"/>
                            <a:cs typeface="Arial" panose="020B0604020202020204" pitchFamily="34" charset="0"/>
                          </a:rPr>
                          <m:t>𝐴𝐵𝐶</m:t>
                        </m:r>
                      </m:e>
                    </m:acc>
                    <m:r>
                      <a:rPr lang="da-DK" sz="4000" i="1" kern="0">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da-DK" sz="4000" i="1" kern="0">
                            <a:solidFill>
                              <a:srgbClr val="000000"/>
                            </a:solidFill>
                            <a:latin typeface="Cambria Math" panose="02040503050406030204" pitchFamily="18" charset="0"/>
                            <a:ea typeface="Calibri" panose="020F0502020204030204" pitchFamily="34" charset="0"/>
                            <a:cs typeface="Arial" panose="020B0604020202020204" pitchFamily="34" charset="0"/>
                          </a:rPr>
                          <m:t>𝐴𝐷𝐶</m:t>
                        </m:r>
                      </m:e>
                    </m:acc>
                    <m:r>
                      <a:rPr lang="da-DK" sz="4000" i="1" kern="0">
                        <a:solidFill>
                          <a:srgbClr val="000000"/>
                        </a:solidFill>
                        <a:latin typeface="Cambria Math" panose="02040503050406030204" pitchFamily="18" charset="0"/>
                        <a:ea typeface="Calibri" panose="020F0502020204030204" pitchFamily="34" charset="0"/>
                        <a:cs typeface="Arial" panose="020B0604020202020204" pitchFamily="34" charset="0"/>
                      </a:rPr>
                      <m:t>=90°</m:t>
                    </m:r>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9044772" y="4045609"/>
                <a:ext cx="7788439" cy="2299160"/>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Đáp án sai 2">
                <a:extLst>
                  <a:ext uri="{FF2B5EF4-FFF2-40B4-BE49-F238E27FC236}">
                    <a16:creationId xmlns:a16="http://schemas.microsoft.com/office/drawing/2014/main" id="{6A919885-0285-0403-1E09-FA94D8BC080B}"/>
                  </a:ext>
                </a:extLst>
              </p:cNvPr>
              <p:cNvSpPr/>
              <p:nvPr/>
            </p:nvSpPr>
            <p:spPr>
              <a:xfrm>
                <a:off x="9044772" y="6922397"/>
                <a:ext cx="7788439" cy="22991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a-DK" sz="4000" kern="0">
                    <a:solidFill>
                      <a:srgbClr val="000000"/>
                    </a:solidFill>
                    <a:latin typeface="Arial" panose="020B0604020202020204" pitchFamily="34" charset="0"/>
                    <a:ea typeface="Calibri" panose="020F0502020204030204" pitchFamily="34" charset="0"/>
                  </a:rPr>
                  <a:t>D. </a:t>
                </a:r>
                <a14:m>
                  <m:oMath xmlns:m="http://schemas.openxmlformats.org/officeDocument/2006/math">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da-DK" sz="4000" i="1" kern="0">
                            <a:solidFill>
                              <a:srgbClr val="000000"/>
                            </a:solidFill>
                            <a:latin typeface="Cambria Math" panose="02040503050406030204" pitchFamily="18" charset="0"/>
                            <a:ea typeface="Calibri" panose="020F0502020204030204" pitchFamily="34" charset="0"/>
                            <a:cs typeface="Arial" panose="020B0604020202020204" pitchFamily="34" charset="0"/>
                          </a:rPr>
                          <m:t>𝐴𝐵𝐶</m:t>
                        </m:r>
                      </m:e>
                    </m:acc>
                    <m:r>
                      <a:rPr lang="da-DK" sz="4000" i="1" kern="0">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da-DK" sz="4000" i="1" kern="0">
                            <a:solidFill>
                              <a:srgbClr val="000000"/>
                            </a:solidFill>
                            <a:latin typeface="Cambria Math" panose="02040503050406030204" pitchFamily="18" charset="0"/>
                            <a:ea typeface="Calibri" panose="020F0502020204030204" pitchFamily="34" charset="0"/>
                            <a:cs typeface="Arial" panose="020B0604020202020204" pitchFamily="34" charset="0"/>
                          </a:rPr>
                          <m:t>𝐴𝐷𝐶</m:t>
                        </m:r>
                      </m:e>
                    </m:acc>
                    <m:r>
                      <a:rPr lang="da-DK" sz="4000" i="1" kern="0">
                        <a:solidFill>
                          <a:srgbClr val="000000"/>
                        </a:solidFill>
                        <a:latin typeface="Cambria Math" panose="02040503050406030204" pitchFamily="18" charset="0"/>
                        <a:ea typeface="Calibri" panose="020F0502020204030204" pitchFamily="34" charset="0"/>
                        <a:cs typeface="Arial" panose="020B0604020202020204" pitchFamily="34" charset="0"/>
                      </a:rPr>
                      <m:t>=120°</m:t>
                    </m:r>
                  </m:oMath>
                </a14:m>
                <a:endParaRPr kumimoji="0" lang="vi-VN" sz="4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1"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9044772" y="6922397"/>
                <a:ext cx="7788439" cy="2299160"/>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Đáp án sai 3">
                <a:extLst>
                  <a:ext uri="{FF2B5EF4-FFF2-40B4-BE49-F238E27FC236}">
                    <a16:creationId xmlns:a16="http://schemas.microsoft.com/office/drawing/2014/main" id="{2E7D83A4-3758-8699-4DD0-010A80780539}"/>
                  </a:ext>
                </a:extLst>
              </p:cNvPr>
              <p:cNvSpPr/>
              <p:nvPr/>
            </p:nvSpPr>
            <p:spPr>
              <a:xfrm>
                <a:off x="1018721" y="6922397"/>
                <a:ext cx="7788439" cy="22991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da-DK" sz="4000" kern="0">
                    <a:solidFill>
                      <a:srgbClr val="000000"/>
                    </a:solidFill>
                    <a:latin typeface="Arial" panose="020B0604020202020204" pitchFamily="34" charset="0"/>
                    <a:ea typeface="Calibri" panose="020F0502020204030204" pitchFamily="34" charset="0"/>
                  </a:rPr>
                  <a:t>C. </a:t>
                </a:r>
                <a14:m>
                  <m:oMath xmlns:m="http://schemas.openxmlformats.org/officeDocument/2006/math">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da-DK" sz="4000" i="1" kern="0">
                            <a:solidFill>
                              <a:srgbClr val="000000"/>
                            </a:solidFill>
                            <a:latin typeface="Cambria Math" panose="02040503050406030204" pitchFamily="18" charset="0"/>
                            <a:ea typeface="Calibri" panose="020F0502020204030204" pitchFamily="34" charset="0"/>
                            <a:cs typeface="Arial" panose="020B0604020202020204" pitchFamily="34" charset="0"/>
                          </a:rPr>
                          <m:t>𝐴𝐵𝐶</m:t>
                        </m:r>
                      </m:e>
                    </m:acc>
                    <m:r>
                      <a:rPr lang="da-DK" sz="4000" i="1" kern="0">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da-DK" sz="4000" i="1" kern="0">
                            <a:solidFill>
                              <a:srgbClr val="000000"/>
                            </a:solidFill>
                            <a:latin typeface="Cambria Math" panose="02040503050406030204" pitchFamily="18" charset="0"/>
                            <a:ea typeface="Calibri" panose="020F0502020204030204" pitchFamily="34" charset="0"/>
                            <a:cs typeface="Arial" panose="020B0604020202020204" pitchFamily="34" charset="0"/>
                          </a:rPr>
                          <m:t>𝐴𝐷𝐶</m:t>
                        </m:r>
                      </m:e>
                    </m:acc>
                    <m:r>
                      <a:rPr lang="da-DK" sz="4000" i="1" kern="0">
                        <a:solidFill>
                          <a:srgbClr val="000000"/>
                        </a:solidFill>
                        <a:latin typeface="Cambria Math" panose="02040503050406030204" pitchFamily="18" charset="0"/>
                        <a:ea typeface="Calibri" panose="020F0502020204030204" pitchFamily="34" charset="0"/>
                        <a:cs typeface="Arial" panose="020B0604020202020204" pitchFamily="34" charset="0"/>
                      </a:rPr>
                      <m:t>=360°</m:t>
                    </m:r>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1018721" y="6922397"/>
                <a:ext cx="7788439" cy="2299160"/>
              </a:xfrm>
              <a:prstGeom prst="roundRect">
                <a:avLst/>
              </a:prstGeom>
              <a:blipFill>
                <a:blip r:embed="rId10"/>
                <a:stretch>
                  <a:fillRect/>
                </a:stretch>
              </a:blipFill>
              <a:ln>
                <a:noFill/>
              </a:ln>
            </p:spPr>
            <p:txBody>
              <a:bodyPr/>
              <a:lstStyle/>
              <a:p>
                <a:r>
                  <a:rPr lang="en-US">
                    <a:noFill/>
                  </a:rPr>
                  <a:t> </a:t>
                </a:r>
              </a:p>
            </p:txBody>
          </p:sp>
        </mc:Fallback>
      </mc:AlternateContent>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149679" y="5002499"/>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452599" y="7475143"/>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512204" y="7562823"/>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452599" y="4500593"/>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538451" y="-1274532"/>
            <a:ext cx="974726" cy="974726"/>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993304" y="2325054"/>
                <a:ext cx="14602295" cy="901593"/>
              </a:xfrm>
              <a:prstGeom prst="rect">
                <a:avLst/>
              </a:prstGeom>
            </p:spPr>
            <p:txBody>
              <a:bodyPr wrap="square">
                <a:spAutoFit/>
              </a:bodyPr>
              <a:lstStyle/>
              <a:p>
                <a:pPr lvl="0" algn="ctr">
                  <a:lnSpc>
                    <a:spcPct val="150000"/>
                  </a:lnSpc>
                </a:pPr>
                <a:r>
                  <a:rPr lang="da-DK" sz="4000" b="1" kern="0" dirty="0">
                    <a:solidFill>
                      <a:srgbClr val="000000"/>
                    </a:solidFill>
                    <a:latin typeface="Arial" panose="020B0604020202020204" pitchFamily="34" charset="0"/>
                    <a:ea typeface="Calibri" panose="020F0502020204030204" pitchFamily="34" charset="0"/>
                  </a:rPr>
                  <a:t>Câu 3: </a:t>
                </a:r>
                <a:r>
                  <a:rPr lang="da-DK" sz="4000" kern="0" dirty="0">
                    <a:solidFill>
                      <a:srgbClr val="000000"/>
                    </a:solidFill>
                    <a:latin typeface="Arial" panose="020B0604020202020204" pitchFamily="34" charset="0"/>
                    <a:ea typeface="Calibri" panose="020F0502020204030204" pitchFamily="34" charset="0"/>
                  </a:rPr>
                  <a:t>Tứ giác </a:t>
                </a:r>
                <a14:m>
                  <m:oMath xmlns:m="http://schemas.openxmlformats.org/officeDocument/2006/math">
                    <m:r>
                      <a:rPr lang="da-DK" sz="4000" i="1" kern="0">
                        <a:solidFill>
                          <a:srgbClr val="000000"/>
                        </a:solidFill>
                        <a:latin typeface="Cambria Math" panose="02040503050406030204" pitchFamily="18" charset="0"/>
                        <a:ea typeface="Calibri" panose="020F0502020204030204" pitchFamily="34" charset="0"/>
                        <a:cs typeface="Arial" panose="020B0604020202020204" pitchFamily="34" charset="0"/>
                      </a:rPr>
                      <m:t>𝐴𝐵𝐶𝐷</m:t>
                    </m:r>
                  </m:oMath>
                </a14:m>
                <a:r>
                  <a:rPr lang="da-DK" sz="4000" kern="0" dirty="0">
                    <a:solidFill>
                      <a:srgbClr val="000000"/>
                    </a:solidFill>
                    <a:latin typeface="Arial" panose="020B0604020202020204" pitchFamily="34" charset="0"/>
                    <a:ea typeface="Calibri" panose="020F0502020204030204" pitchFamily="34" charset="0"/>
                  </a:rPr>
                  <a:t> là tứ giác nội tiếp nếu</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993304" y="2325054"/>
                <a:ext cx="14602295" cy="901593"/>
              </a:xfrm>
              <a:prstGeom prst="rect">
                <a:avLst/>
              </a:prstGeom>
              <a:blipFill>
                <a:blip r:embed="rId16"/>
                <a:stretch>
                  <a:fillRect b="-28378"/>
                </a:stretch>
              </a:blipFill>
            </p:spPr>
            <p:txBody>
              <a:bodyPr/>
              <a:lstStyle/>
              <a:p>
                <a:r>
                  <a:rPr lang="en-US">
                    <a:noFill/>
                  </a:rPr>
                  <a:t> </a:t>
                </a:r>
              </a:p>
            </p:txBody>
          </p:sp>
        </mc:Fallback>
      </mc:AlternateContent>
    </p:spTree>
    <p:extLst>
      <p:ext uri="{BB962C8B-B14F-4D97-AF65-F5344CB8AC3E}">
        <p14:creationId xmlns:p14="http://schemas.microsoft.com/office/powerpoint/2010/main" val="8408164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strips(downLeft)">
                                      <p:cBhvr>
                                        <p:cTn id="13" dur="500"/>
                                        <p:tgtEl>
                                          <p:spTgt spid="11"/>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downLeft)">
                                      <p:cBhvr>
                                        <p:cTn id="16" dur="500"/>
                                        <p:tgtEl>
                                          <p:spTgt spid="10"/>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Left)">
                                      <p:cBhvr>
                                        <p:cTn id="19" dur="500"/>
                                        <p:tgtEl>
                                          <p:spTgt spid="12"/>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9"/>
                                        </p:tgtEl>
                                        <p:attrNameLst>
                                          <p:attrName>fillcolor</p:attrName>
                                        </p:attrNameLst>
                                      </p:cBhvr>
                                      <p:to>
                                        <a:srgbClr val="92D050"/>
                                      </p:to>
                                    </p:animClr>
                                    <p:set>
                                      <p:cBhvr>
                                        <p:cTn id="28" dur="500" fill="hold"/>
                                        <p:tgtEl>
                                          <p:spTgt spid="9"/>
                                        </p:tgtEl>
                                        <p:attrNameLst>
                                          <p:attrName>fill.type</p:attrName>
                                        </p:attrNameLst>
                                      </p:cBhvr>
                                      <p:to>
                                        <p:strVal val="solid"/>
                                      </p:to>
                                    </p:set>
                                    <p:set>
                                      <p:cBhvr>
                                        <p:cTn id="29" dur="500" fill="hold"/>
                                        <p:tgtEl>
                                          <p:spTgt spid="9"/>
                                        </p:tgtEl>
                                        <p:attrNameLst>
                                          <p:attrName>fill.on</p:attrName>
                                        </p:attrNameLst>
                                      </p:cBhvr>
                                      <p:to>
                                        <p:strVal val="true"/>
                                      </p:to>
                                    </p:set>
                                  </p:childTnLst>
                                </p:cTn>
                              </p:par>
                              <p:par>
                                <p:cTn id="30" presetID="1" presetClass="mediacall" presetSubtype="0" fill="hold" nodeType="withEffect">
                                  <p:stCondLst>
                                    <p:cond delay="0"/>
                                  </p:stCondLst>
                                  <p:childTnLst>
                                    <p:cmd type="call" cmd="playFrom(0.0)">
                                      <p:cBhvr>
                                        <p:cTn id="31" dur="835" fill="hold"/>
                                        <p:tgtEl>
                                          <p:spTgt spid="13"/>
                                        </p:tgtEl>
                                      </p:cBhvr>
                                    </p:cmd>
                                  </p:childTnLst>
                                </p:cTn>
                              </p:par>
                              <p:par>
                                <p:cTn id="32" presetID="1" presetClass="entr" presetSubtype="0" fill="hold" nodeType="withEffect">
                                  <p:stCondLst>
                                    <p:cond delay="0"/>
                                  </p:stCondLst>
                                  <p:childTnLst>
                                    <p:set>
                                      <p:cBhvr>
                                        <p:cTn id="33" dur="1" fill="hold">
                                          <p:stCondLst>
                                            <p:cond delay="9"/>
                                          </p:stCondLst>
                                        </p:cTn>
                                        <p:tgtEl>
                                          <p:spTgt spid="14"/>
                                        </p:tgtEl>
                                        <p:attrNameLst>
                                          <p:attrName>style.visibility</p:attrName>
                                        </p:attrNameLst>
                                      </p:cBhvr>
                                      <p:to>
                                        <p:strVal val="visible"/>
                                      </p:to>
                                    </p:set>
                                  </p:childTnLst>
                                </p:cTn>
                              </p:par>
                              <p:par>
                                <p:cTn id="34" presetID="26" presetClass="emph" presetSubtype="0" repeatCount="4000" fill="hold" grpId="1" nodeType="withEffect">
                                  <p:stCondLst>
                                    <p:cond delay="0"/>
                                  </p:stCondLst>
                                  <p:childTnLst>
                                    <p:animEffect transition="out" filter="fade">
                                      <p:cBhvr>
                                        <p:cTn id="35" dur="500" tmFilter="0, 0; .2, .5; .8, .5; 1, 0"/>
                                        <p:tgtEl>
                                          <p:spTgt spid="9"/>
                                        </p:tgtEl>
                                      </p:cBhvr>
                                    </p:animEffect>
                                    <p:animScale>
                                      <p:cBhvr>
                                        <p:cTn id="36"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10"/>
                                        </p:tgtEl>
                                        <p:attrNameLst>
                                          <p:attrName>fillcolor</p:attrName>
                                        </p:attrNameLst>
                                      </p:cBhvr>
                                      <p:to>
                                        <a:srgbClr val="D99694"/>
                                      </p:to>
                                    </p:animClr>
                                    <p:set>
                                      <p:cBhvr>
                                        <p:cTn id="42" dur="500" fill="hold"/>
                                        <p:tgtEl>
                                          <p:spTgt spid="10"/>
                                        </p:tgtEl>
                                        <p:attrNameLst>
                                          <p:attrName>fill.type</p:attrName>
                                        </p:attrNameLst>
                                      </p:cBhvr>
                                      <p:to>
                                        <p:strVal val="solid"/>
                                      </p:to>
                                    </p:set>
                                    <p:set>
                                      <p:cBhvr>
                                        <p:cTn id="43" dur="500" fill="hold"/>
                                        <p:tgtEl>
                                          <p:spTgt spid="10"/>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18"/>
                                        </p:tgtEl>
                                      </p:cBhvr>
                                    </p:cmd>
                                  </p:childTnLst>
                                </p:cTn>
                              </p:par>
                              <p:par>
                                <p:cTn id="46" presetID="1" presetClass="entr" presetSubtype="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par>
                                <p:cTn id="48" presetID="26" presetClass="emph" presetSubtype="0" repeatCount="4000" fill="hold" grpId="1" nodeType="withEffect">
                                  <p:stCondLst>
                                    <p:cond delay="0"/>
                                  </p:stCondLst>
                                  <p:childTnLst>
                                    <p:animEffect transition="out" filter="fade">
                                      <p:cBhvr>
                                        <p:cTn id="49" dur="500" tmFilter="0, 0; .2, .5; .8, .5; 1, 0"/>
                                        <p:tgtEl>
                                          <p:spTgt spid="10"/>
                                        </p:tgtEl>
                                      </p:cBhvr>
                                    </p:animEffect>
                                    <p:animScale>
                                      <p:cBhvr>
                                        <p:cTn id="50"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11"/>
                                        </p:tgtEl>
                                        <p:attrNameLst>
                                          <p:attrName>fillcolor</p:attrName>
                                        </p:attrNameLst>
                                      </p:cBhvr>
                                      <p:to>
                                        <a:srgbClr val="D99694"/>
                                      </p:to>
                                    </p:animClr>
                                    <p:set>
                                      <p:cBhvr>
                                        <p:cTn id="56" dur="500" fill="hold"/>
                                        <p:tgtEl>
                                          <p:spTgt spid="11"/>
                                        </p:tgtEl>
                                        <p:attrNameLst>
                                          <p:attrName>fill.type</p:attrName>
                                        </p:attrNameLst>
                                      </p:cBhvr>
                                      <p:to>
                                        <p:strVal val="solid"/>
                                      </p:to>
                                    </p:set>
                                    <p:set>
                                      <p:cBhvr>
                                        <p:cTn id="57" dur="500" fill="hold"/>
                                        <p:tgtEl>
                                          <p:spTgt spid="11"/>
                                        </p:tgtEl>
                                        <p:attrNameLst>
                                          <p:attrName>fill.on</p:attrName>
                                        </p:attrNameLst>
                                      </p:cBhvr>
                                      <p:to>
                                        <p:strVal val="true"/>
                                      </p:to>
                                    </p:set>
                                  </p:childTnLst>
                                </p:cTn>
                              </p:par>
                              <p:par>
                                <p:cTn id="58" presetID="1" presetClass="mediacall" presetSubtype="0" fill="hold" nodeType="withEffect">
                                  <p:stCondLst>
                                    <p:cond delay="0"/>
                                  </p:stCondLst>
                                  <p:childTnLst>
                                    <p:cmd type="call" cmd="playFrom(0.0)">
                                      <p:cBhvr>
                                        <p:cTn id="59" dur="862" fill="hold"/>
                                        <p:tgtEl>
                                          <p:spTgt spid="18"/>
                                        </p:tgtEl>
                                      </p:cBhvr>
                                    </p:cmd>
                                  </p:childTnLst>
                                </p:cTn>
                              </p:par>
                              <p:par>
                                <p:cTn id="60" presetID="1" presetClass="entr" presetSubtype="0" fill="hold" nodeType="withEffect">
                                  <p:stCondLst>
                                    <p:cond delay="0"/>
                                  </p:stCondLst>
                                  <p:childTnLst>
                                    <p:set>
                                      <p:cBhvr>
                                        <p:cTn id="61" dur="1" fill="hold">
                                          <p:stCondLst>
                                            <p:cond delay="9"/>
                                          </p:stCondLst>
                                        </p:cTn>
                                        <p:tgtEl>
                                          <p:spTgt spid="15"/>
                                        </p:tgtEl>
                                        <p:attrNameLst>
                                          <p:attrName>style.visibility</p:attrName>
                                        </p:attrNameLst>
                                      </p:cBhvr>
                                      <p:to>
                                        <p:strVal val="visible"/>
                                      </p:to>
                                    </p:set>
                                  </p:childTnLst>
                                </p:cTn>
                              </p:par>
                              <p:par>
                                <p:cTn id="62" presetID="26" presetClass="emph" presetSubtype="0" repeatCount="4000" fill="hold" grpId="1" nodeType="withEffect">
                                  <p:stCondLst>
                                    <p:cond delay="0"/>
                                  </p:stCondLst>
                                  <p:childTnLst>
                                    <p:animEffect transition="out" filter="fade">
                                      <p:cBhvr>
                                        <p:cTn id="63" dur="500" tmFilter="0, 0; .2, .5; .8, .5; 1, 0"/>
                                        <p:tgtEl>
                                          <p:spTgt spid="11"/>
                                        </p:tgtEl>
                                      </p:cBhvr>
                                    </p:animEffect>
                                    <p:animScale>
                                      <p:cBhvr>
                                        <p:cTn id="64"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2"/>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500" fill="hold"/>
                                        <p:tgtEl>
                                          <p:spTgt spid="12"/>
                                        </p:tgtEl>
                                        <p:attrNameLst>
                                          <p:attrName>fillcolor</p:attrName>
                                        </p:attrNameLst>
                                      </p:cBhvr>
                                      <p:to>
                                        <a:srgbClr val="D99694"/>
                                      </p:to>
                                    </p:animClr>
                                    <p:set>
                                      <p:cBhvr>
                                        <p:cTn id="70" dur="500" fill="hold"/>
                                        <p:tgtEl>
                                          <p:spTgt spid="12"/>
                                        </p:tgtEl>
                                        <p:attrNameLst>
                                          <p:attrName>fill.type</p:attrName>
                                        </p:attrNameLst>
                                      </p:cBhvr>
                                      <p:to>
                                        <p:strVal val="solid"/>
                                      </p:to>
                                    </p:set>
                                    <p:set>
                                      <p:cBhvr>
                                        <p:cTn id="71" dur="500" fill="hold"/>
                                        <p:tgtEl>
                                          <p:spTgt spid="12"/>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862" fill="hold"/>
                                        <p:tgtEl>
                                          <p:spTgt spid="18"/>
                                        </p:tgtEl>
                                      </p:cBhvr>
                                    </p:cmd>
                                  </p:childTnLst>
                                </p:cTn>
                              </p:par>
                              <p:par>
                                <p:cTn id="74" presetID="1" presetClass="entr" presetSubtype="0" fill="hold" nodeType="withEffect">
                                  <p:stCondLst>
                                    <p:cond delay="0"/>
                                  </p:stCondLst>
                                  <p:childTnLst>
                                    <p:set>
                                      <p:cBhvr>
                                        <p:cTn id="75" dur="1" fill="hold">
                                          <p:stCondLst>
                                            <p:cond delay="9"/>
                                          </p:stCondLst>
                                        </p:cTn>
                                        <p:tgtEl>
                                          <p:spTgt spid="16"/>
                                        </p:tgtEl>
                                        <p:attrNameLst>
                                          <p:attrName>style.visibility</p:attrName>
                                        </p:attrNameLst>
                                      </p:cBhvr>
                                      <p:to>
                                        <p:strVal val="visible"/>
                                      </p:to>
                                    </p:set>
                                  </p:childTnLst>
                                </p:cTn>
                              </p:par>
                              <p:par>
                                <p:cTn id="76" presetID="26" presetClass="emph" presetSubtype="0" repeatCount="4000" fill="hold" grpId="1" nodeType="withEffect">
                                  <p:stCondLst>
                                    <p:cond delay="0"/>
                                  </p:stCondLst>
                                  <p:childTnLst>
                                    <p:animEffect transition="out" filter="fade">
                                      <p:cBhvr>
                                        <p:cTn id="77" dur="500" tmFilter="0, 0; .2, .5; .8, .5; 1, 0"/>
                                        <p:tgtEl>
                                          <p:spTgt spid="12"/>
                                        </p:tgtEl>
                                      </p:cBhvr>
                                    </p:animEffect>
                                    <p:animScale>
                                      <p:cBhvr>
                                        <p:cTn id="78"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79" fill="hold" display="0">
                  <p:stCondLst>
                    <p:cond delay="indefinite"/>
                  </p:stCondLst>
                  <p:endCondLst>
                    <p:cond evt="onStopAudio" delay="0">
                      <p:tgtEl>
                        <p:sldTgt/>
                      </p:tgtEl>
                    </p:cond>
                  </p:endCondLst>
                </p:cTn>
                <p:tgtEl>
                  <p:spTgt spid="13"/>
                </p:tgtEl>
              </p:cMediaNode>
            </p:audio>
            <p:audio>
              <p:cMediaNode vol="80000">
                <p:cTn id="80"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2812537" y="6242493"/>
            <a:ext cx="12427462" cy="1456681"/>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rPr>
              <a:t>BÀI</a:t>
            </a:r>
            <a:r>
              <a:rPr kumimoji="0" lang="en-US" sz="7200" b="1" i="0" u="none" strike="noStrike" kern="1200" cap="none" spc="0" normalizeH="0" noProof="0" dirty="0">
                <a:ln>
                  <a:noFill/>
                </a:ln>
                <a:solidFill>
                  <a:srgbClr val="C45C67"/>
                </a:solidFill>
                <a:effectLst/>
                <a:uLnTx/>
                <a:uFillTx/>
                <a:latin typeface="Arial" panose="020B0604020202020204" pitchFamily="34" charset="0"/>
                <a:ea typeface="+mn-ea"/>
                <a:cs typeface="Arial" panose="020B0604020202020204" pitchFamily="34" charset="0"/>
              </a:rPr>
              <a:t> TẬP CUỐI CHƯƠNG VIII</a:t>
            </a:r>
            <a:endParaRPr kumimoji="0" lang="en-US" sz="72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885615">
            <a:off x="15341620" y="8847557"/>
            <a:ext cx="2001824" cy="1193854"/>
          </a:xfrm>
          <a:prstGeom prst="rect">
            <a:avLst/>
          </a:prstGeom>
        </p:spPr>
      </p:pic>
      <p:sp>
        <p:nvSpPr>
          <p:cNvPr id="9" name="Rectangle 8"/>
          <p:cNvSpPr/>
          <p:nvPr/>
        </p:nvSpPr>
        <p:spPr>
          <a:xfrm>
            <a:off x="833465" y="467722"/>
            <a:ext cx="16611600" cy="4975593"/>
          </a:xfrm>
          <a:prstGeom prst="rect">
            <a:avLst/>
          </a:prstGeom>
        </p:spPr>
        <p:txBody>
          <a:bodyPr wrap="square">
            <a:spAutoFit/>
          </a:bodyPr>
          <a:lstStyle/>
          <a:p>
            <a:pPr algn="ctr">
              <a:lnSpc>
                <a:spcPct val="150000"/>
              </a:lnSpc>
              <a:spcAft>
                <a:spcPts val="800"/>
              </a:spcAft>
            </a:pPr>
            <a:r>
              <a:rPr lang="vi-VN" sz="7200" b="1" dirty="0">
                <a:solidFill>
                  <a:schemeClr val="tx2"/>
                </a:solidFill>
                <a:latin typeface="Arial (Body)"/>
                <a:ea typeface="Arial" panose="020B0604020202020204" pitchFamily="34" charset="0"/>
                <a:cs typeface="Arial" panose="020B0604020202020204" pitchFamily="34" charset="0"/>
              </a:rPr>
              <a:t>CHƯƠNG </a:t>
            </a:r>
            <a:r>
              <a:rPr lang="en-US" sz="7200" b="1" dirty="0">
                <a:solidFill>
                  <a:schemeClr val="tx2"/>
                </a:solidFill>
                <a:latin typeface="Arial (Body)"/>
                <a:ea typeface="Arial" panose="020B0604020202020204" pitchFamily="34" charset="0"/>
                <a:cs typeface="Arial" panose="020B0604020202020204" pitchFamily="34" charset="0"/>
              </a:rPr>
              <a:t>VIII</a:t>
            </a:r>
            <a:r>
              <a:rPr lang="vi-VN" sz="7200" b="1" dirty="0">
                <a:solidFill>
                  <a:schemeClr val="tx2"/>
                </a:solidFill>
                <a:latin typeface="Arial (Body)"/>
                <a:ea typeface="Arial" panose="020B0604020202020204" pitchFamily="34" charset="0"/>
                <a:cs typeface="Arial" panose="020B0604020202020204" pitchFamily="34" charset="0"/>
              </a:rPr>
              <a:t>.</a:t>
            </a:r>
            <a:r>
              <a:rPr lang="en-US" sz="7200" b="1" dirty="0">
                <a:solidFill>
                  <a:schemeClr val="tx2"/>
                </a:solidFill>
                <a:latin typeface="Arial (Body)"/>
                <a:ea typeface="Arial" panose="020B0604020202020204" pitchFamily="34" charset="0"/>
                <a:cs typeface="Arial" panose="020B0604020202020204" pitchFamily="34" charset="0"/>
              </a:rPr>
              <a:t> </a:t>
            </a:r>
          </a:p>
          <a:p>
            <a:pPr algn="ctr">
              <a:lnSpc>
                <a:spcPct val="150000"/>
              </a:lnSpc>
              <a:spcAft>
                <a:spcPts val="800"/>
              </a:spcAft>
            </a:pPr>
            <a:r>
              <a:rPr lang="en-US" sz="7200" b="1" dirty="0">
                <a:solidFill>
                  <a:schemeClr val="tx2"/>
                </a:solidFill>
                <a:latin typeface="Arial (Body)"/>
                <a:ea typeface="Arial" panose="020B0604020202020204" pitchFamily="34" charset="0"/>
                <a:cs typeface="Arial" panose="020B0604020202020204" pitchFamily="34" charset="0"/>
              </a:rPr>
              <a:t>ĐƯỜNG TRÒN NGOẠI TIẾP VÀ ĐƯỜNG TRÒN NỘI TIẾP</a:t>
            </a:r>
            <a:endParaRPr lang="vi-VN" sz="7200" b="1" dirty="0">
              <a:solidFill>
                <a:schemeClr val="tx2"/>
              </a:solidFill>
              <a:latin typeface="Arial (Body)"/>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6416672"/>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3352800" y="4036645"/>
            <a:ext cx="11582399" cy="1820819"/>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90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rPr>
              <a:t>ÔN TẬP KIẾN THỨC</a:t>
            </a:r>
            <a:endParaRPr kumimoji="0" lang="vi-VN" sz="90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885615">
            <a:off x="15341620" y="8847557"/>
            <a:ext cx="2001824" cy="1193854"/>
          </a:xfrm>
          <a:prstGeom prst="rect">
            <a:avLst/>
          </a:prstGeom>
        </p:spPr>
      </p:pic>
    </p:spTree>
    <p:extLst>
      <p:ext uri="{BB962C8B-B14F-4D97-AF65-F5344CB8AC3E}">
        <p14:creationId xmlns:p14="http://schemas.microsoft.com/office/powerpoint/2010/main" val="3007363934"/>
      </p:ext>
    </p:extLst>
  </p:cSld>
  <p:clrMapOvr>
    <a:masterClrMapping/>
  </p:clrMapOvr>
  <p:transition spd="med">
    <p:circl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29860">
            <a:off x="572189" y="8474184"/>
            <a:ext cx="2228134" cy="132882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038231" y="341205"/>
            <a:ext cx="1082759" cy="1610050"/>
          </a:xfrm>
          <a:prstGeom prst="rect">
            <a:avLst/>
          </a:prstGeom>
        </p:spPr>
      </p:pic>
      <p:pic>
        <p:nvPicPr>
          <p:cNvPr id="3" name="Picture 2">
            <a:extLst>
              <a:ext uri="{FF2B5EF4-FFF2-40B4-BE49-F238E27FC236}">
                <a16:creationId xmlns:a16="http://schemas.microsoft.com/office/drawing/2014/main" id="{2E5F1D5F-DC9F-BBA1-2EF5-7AE007140E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24200" y="170602"/>
            <a:ext cx="10856484" cy="9945795"/>
          </a:xfrm>
          <a:prstGeom prst="rect">
            <a:avLst/>
          </a:prstGeom>
        </p:spPr>
      </p:pic>
    </p:spTree>
    <p:extLst>
      <p:ext uri="{BB962C8B-B14F-4D97-AF65-F5344CB8AC3E}">
        <p14:creationId xmlns:p14="http://schemas.microsoft.com/office/powerpoint/2010/main" val="1788779151"/>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4648200" y="2857500"/>
            <a:ext cx="8839200" cy="207749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9000" b="1" i="0" u="none" strike="noStrike" kern="1200" cap="none" spc="0" normalizeH="0" baseline="0" noProof="0">
                <a:ln>
                  <a:noFill/>
                </a:ln>
                <a:solidFill>
                  <a:srgbClr val="C45C67"/>
                </a:solidFill>
                <a:effectLst/>
                <a:uLnTx/>
                <a:uFillTx/>
                <a:latin typeface="Arial" panose="020B0604020202020204" pitchFamily="34" charset="0"/>
                <a:ea typeface="+mn-ea"/>
                <a:cs typeface="Arial" panose="020B0604020202020204" pitchFamily="34" charset="0"/>
              </a:rPr>
              <a:t>LUYỆN</a:t>
            </a:r>
            <a:r>
              <a:rPr kumimoji="0" lang="en-US" sz="9000" b="1" i="0" u="none" strike="noStrike" kern="1200" cap="none" spc="0" normalizeH="0" noProof="0">
                <a:ln>
                  <a:noFill/>
                </a:ln>
                <a:solidFill>
                  <a:srgbClr val="C45C67"/>
                </a:solidFill>
                <a:effectLst/>
                <a:uLnTx/>
                <a:uFillTx/>
                <a:latin typeface="Arial" panose="020B0604020202020204" pitchFamily="34" charset="0"/>
                <a:ea typeface="+mn-ea"/>
                <a:cs typeface="Arial" panose="020B0604020202020204" pitchFamily="34" charset="0"/>
              </a:rPr>
              <a:t> TẬP</a:t>
            </a:r>
            <a:endParaRPr kumimoji="0" lang="vi-VN" sz="90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885615">
            <a:off x="15341620" y="8847557"/>
            <a:ext cx="2001824" cy="1193854"/>
          </a:xfrm>
          <a:prstGeom prst="rect">
            <a:avLst/>
          </a:prstGeom>
        </p:spPr>
      </p:pic>
      <p:pic>
        <p:nvPicPr>
          <p:cNvPr id="8" name="Google Shape;219;p3">
            <a:extLst>
              <a:ext uri="{FF2B5EF4-FFF2-40B4-BE49-F238E27FC236}">
                <a16:creationId xmlns:a16="http://schemas.microsoft.com/office/drawing/2014/main" id="{0273E85A-D6E6-604B-B6C2-49E891DC71D0}"/>
              </a:ext>
            </a:extLst>
          </p:cNvPr>
          <p:cNvPicPr preferRelativeResize="0"/>
          <p:nvPr/>
        </p:nvPicPr>
        <p:blipFill rotWithShape="1">
          <a:blip r:embed="rId8">
            <a:alphaModFix/>
          </a:blip>
          <a:srcRect/>
          <a:stretch/>
        </p:blipFill>
        <p:spPr>
          <a:xfrm>
            <a:off x="14893591" y="51994"/>
            <a:ext cx="3239172" cy="859855"/>
          </a:xfrm>
          <a:prstGeom prst="rect">
            <a:avLst/>
          </a:prstGeom>
          <a:noFill/>
          <a:ln>
            <a:noFill/>
          </a:ln>
        </p:spPr>
      </p:pic>
    </p:spTree>
    <p:extLst>
      <p:ext uri="{BB962C8B-B14F-4D97-AF65-F5344CB8AC3E}">
        <p14:creationId xmlns:p14="http://schemas.microsoft.com/office/powerpoint/2010/main" val="2100598691"/>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grpSp>
        <p:nvGrpSpPr>
          <p:cNvPr id="42" name="Group 41"/>
          <p:cNvGrpSpPr/>
          <p:nvPr/>
        </p:nvGrpSpPr>
        <p:grpSpPr>
          <a:xfrm>
            <a:off x="3048000" y="2476500"/>
            <a:ext cx="13639799" cy="2033354"/>
            <a:chOff x="558969" y="2865239"/>
            <a:chExt cx="22652450" cy="3230759"/>
          </a:xfrm>
        </p:grpSpPr>
        <p:grpSp>
          <p:nvGrpSpPr>
            <p:cNvPr id="8" name="Group 8"/>
            <p:cNvGrpSpPr/>
            <p:nvPr/>
          </p:nvGrpSpPr>
          <p:grpSpPr>
            <a:xfrm>
              <a:off x="1186877" y="2865239"/>
              <a:ext cx="22024542" cy="3230759"/>
              <a:chOff x="-8513" y="-38100"/>
              <a:chExt cx="5800704" cy="850900"/>
            </a:xfrm>
          </p:grpSpPr>
          <p:sp>
            <p:nvSpPr>
              <p:cNvPr id="9" name="Freeform 9"/>
              <p:cNvSpPr/>
              <p:nvPr/>
            </p:nvSpPr>
            <p:spPr>
              <a:xfrm>
                <a:off x="-8513" y="4911"/>
                <a:ext cx="5800704"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 name="Group 14"/>
            <p:cNvGrpSpPr/>
            <p:nvPr/>
          </p:nvGrpSpPr>
          <p:grpSpPr>
            <a:xfrm>
              <a:off x="558969" y="3558513"/>
              <a:ext cx="1600327" cy="1439800"/>
              <a:chOff x="-11915" y="-101557"/>
              <a:chExt cx="1013949" cy="912241"/>
            </a:xfrm>
          </p:grpSpPr>
          <p:sp>
            <p:nvSpPr>
              <p:cNvPr id="15"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31" name="TextBox 31"/>
                <p:cNvSpPr txBox="1"/>
                <p:nvPr/>
              </p:nvSpPr>
              <p:spPr>
                <a:xfrm>
                  <a:off x="2262257" y="3424606"/>
                  <a:ext cx="20316413" cy="1541333"/>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m:rPr>
                            <m:nor/>
                          </m:rPr>
                          <a:rPr lang="vi-VN" sz="4000" kern="0">
                            <a:ea typeface="Calibri" panose="020F0502020204030204" pitchFamily="34" charset="0"/>
                          </a:rPr>
                          <m:t>B</m:t>
                        </m:r>
                        <m:r>
                          <m:rPr>
                            <m:nor/>
                          </m:rPr>
                          <a:rPr lang="vi-VN" sz="4000" kern="0">
                            <a:ea typeface="Calibri" panose="020F0502020204030204" pitchFamily="34" charset="0"/>
                          </a:rPr>
                          <m:t>ấ</m:t>
                        </m:r>
                        <m:r>
                          <m:rPr>
                            <m:nor/>
                          </m:rPr>
                          <a:rPr lang="vi-VN" sz="4000" kern="0">
                            <a:ea typeface="Calibri" panose="020F0502020204030204" pitchFamily="34" charset="0"/>
                          </a:rPr>
                          <m:t>t</m:t>
                        </m:r>
                        <m:r>
                          <m:rPr>
                            <m:nor/>
                          </m:rPr>
                          <a:rPr lang="vi-VN" sz="4000" kern="0">
                            <a:ea typeface="Calibri" panose="020F0502020204030204" pitchFamily="34" charset="0"/>
                          </a:rPr>
                          <m:t> </m:t>
                        </m:r>
                        <m:r>
                          <m:rPr>
                            <m:nor/>
                          </m:rPr>
                          <a:rPr lang="vi-VN" sz="4000" kern="0">
                            <a:ea typeface="Calibri" panose="020F0502020204030204" pitchFamily="34" charset="0"/>
                          </a:rPr>
                          <m:t>k</m:t>
                        </m:r>
                        <m:r>
                          <m:rPr>
                            <m:nor/>
                          </m:rPr>
                          <a:rPr lang="vi-VN" sz="4000" kern="0">
                            <a:ea typeface="Calibri" panose="020F0502020204030204" pitchFamily="34" charset="0"/>
                          </a:rPr>
                          <m:t>ì </m:t>
                        </m:r>
                        <m:r>
                          <m:rPr>
                            <m:nor/>
                          </m:rPr>
                          <a:rPr lang="vi-VN" sz="4000" kern="0">
                            <a:ea typeface="Calibri" panose="020F0502020204030204" pitchFamily="34" charset="0"/>
                          </a:rPr>
                          <m:t>t</m:t>
                        </m:r>
                        <m:r>
                          <m:rPr>
                            <m:nor/>
                          </m:rPr>
                          <a:rPr lang="vi-VN" sz="4000" kern="0">
                            <a:ea typeface="Calibri" panose="020F0502020204030204" pitchFamily="34" charset="0"/>
                          </a:rPr>
                          <m:t>ứ </m:t>
                        </m:r>
                        <m:r>
                          <m:rPr>
                            <m:nor/>
                          </m:rPr>
                          <a:rPr lang="vi-VN" sz="4000" kern="0">
                            <a:ea typeface="Calibri" panose="020F0502020204030204" pitchFamily="34" charset="0"/>
                          </a:rPr>
                          <m:t>gi</m:t>
                        </m:r>
                        <m:r>
                          <m:rPr>
                            <m:nor/>
                          </m:rPr>
                          <a:rPr lang="vi-VN" sz="4000" kern="0">
                            <a:ea typeface="Calibri" panose="020F0502020204030204" pitchFamily="34" charset="0"/>
                          </a:rPr>
                          <m:t>á</m:t>
                        </m:r>
                        <m:r>
                          <m:rPr>
                            <m:nor/>
                          </m:rPr>
                          <a:rPr lang="vi-VN" sz="4000" kern="0">
                            <a:ea typeface="Calibri" panose="020F0502020204030204" pitchFamily="34" charset="0"/>
                          </a:rPr>
                          <m:t>c</m:t>
                        </m:r>
                        <m:r>
                          <m:rPr>
                            <m:nor/>
                          </m:rPr>
                          <a:rPr lang="vi-VN" sz="4000" kern="0">
                            <a:ea typeface="Calibri" panose="020F0502020204030204" pitchFamily="34" charset="0"/>
                          </a:rPr>
                          <m:t> </m:t>
                        </m:r>
                        <m:r>
                          <m:rPr>
                            <m:nor/>
                          </m:rPr>
                          <a:rPr lang="vi-VN" sz="4000" kern="0">
                            <a:ea typeface="Calibri" panose="020F0502020204030204" pitchFamily="34" charset="0"/>
                          </a:rPr>
                          <m:t>n</m:t>
                        </m:r>
                        <m:r>
                          <m:rPr>
                            <m:nor/>
                          </m:rPr>
                          <a:rPr lang="vi-VN" sz="4000" kern="0">
                            <a:ea typeface="Calibri" panose="020F0502020204030204" pitchFamily="34" charset="0"/>
                          </a:rPr>
                          <m:t>à</m:t>
                        </m:r>
                        <m:r>
                          <m:rPr>
                            <m:nor/>
                          </m:rPr>
                          <a:rPr lang="vi-VN" sz="4000" kern="0">
                            <a:ea typeface="Calibri" panose="020F0502020204030204" pitchFamily="34" charset="0"/>
                          </a:rPr>
                          <m:t>o</m:t>
                        </m:r>
                        <m:r>
                          <m:rPr>
                            <m:nor/>
                          </m:rPr>
                          <a:rPr lang="vi-VN" sz="4000" kern="0">
                            <a:ea typeface="Calibri" panose="020F0502020204030204" pitchFamily="34" charset="0"/>
                          </a:rPr>
                          <m:t> </m:t>
                        </m:r>
                        <m:r>
                          <m:rPr>
                            <m:nor/>
                          </m:rPr>
                          <a:rPr lang="vi-VN" sz="4000" kern="0">
                            <a:ea typeface="Calibri" panose="020F0502020204030204" pitchFamily="34" charset="0"/>
                          </a:rPr>
                          <m:t>c</m:t>
                        </m:r>
                        <m:r>
                          <m:rPr>
                            <m:nor/>
                          </m:rPr>
                          <a:rPr lang="vi-VN" sz="4000" kern="0">
                            <a:ea typeface="Calibri" panose="020F0502020204030204" pitchFamily="34" charset="0"/>
                          </a:rPr>
                          <m:t>ũ</m:t>
                        </m:r>
                        <m:r>
                          <m:rPr>
                            <m:nor/>
                          </m:rPr>
                          <a:rPr lang="vi-VN" sz="4000" kern="0">
                            <a:ea typeface="Calibri" panose="020F0502020204030204" pitchFamily="34" charset="0"/>
                          </a:rPr>
                          <m:t>ng</m:t>
                        </m:r>
                        <m:r>
                          <m:rPr>
                            <m:nor/>
                          </m:rPr>
                          <a:rPr lang="vi-VN" sz="4000" kern="0">
                            <a:ea typeface="Calibri" panose="020F0502020204030204" pitchFamily="34" charset="0"/>
                          </a:rPr>
                          <m:t> </m:t>
                        </m:r>
                        <m:r>
                          <m:rPr>
                            <m:nor/>
                          </m:rPr>
                          <a:rPr lang="vi-VN" sz="4000" kern="0">
                            <a:ea typeface="Calibri" panose="020F0502020204030204" pitchFamily="34" charset="0"/>
                          </a:rPr>
                          <m:t>c</m:t>
                        </m:r>
                        <m:r>
                          <m:rPr>
                            <m:nor/>
                          </m:rPr>
                          <a:rPr lang="vi-VN" sz="4000" kern="0">
                            <a:ea typeface="Calibri" panose="020F0502020204030204" pitchFamily="34" charset="0"/>
                          </a:rPr>
                          <m:t>ó </m:t>
                        </m:r>
                        <m:r>
                          <m:rPr>
                            <m:nor/>
                          </m:rPr>
                          <a:rPr lang="vi-VN" sz="4000" kern="0">
                            <a:ea typeface="Calibri" panose="020F0502020204030204" pitchFamily="34" charset="0"/>
                          </a:rPr>
                          <m:t>m</m:t>
                        </m:r>
                        <m:r>
                          <m:rPr>
                            <m:nor/>
                          </m:rPr>
                          <a:rPr lang="vi-VN" sz="4000" kern="0">
                            <a:ea typeface="Calibri" panose="020F0502020204030204" pitchFamily="34" charset="0"/>
                          </a:rPr>
                          <m:t>ộ</m:t>
                        </m:r>
                        <m:r>
                          <m:rPr>
                            <m:nor/>
                          </m:rPr>
                          <a:rPr lang="vi-VN" sz="4000" kern="0">
                            <a:ea typeface="Calibri" panose="020F0502020204030204" pitchFamily="34" charset="0"/>
                          </a:rPr>
                          <m:t>t</m:t>
                        </m:r>
                        <m:r>
                          <m:rPr>
                            <m:nor/>
                          </m:rPr>
                          <a:rPr lang="vi-VN" sz="4000" kern="0">
                            <a:ea typeface="Calibri" panose="020F0502020204030204" pitchFamily="34" charset="0"/>
                          </a:rPr>
                          <m:t> đườ</m:t>
                        </m:r>
                        <m:r>
                          <m:rPr>
                            <m:nor/>
                          </m:rPr>
                          <a:rPr lang="vi-VN" sz="4000" kern="0">
                            <a:ea typeface="Calibri" panose="020F0502020204030204" pitchFamily="34" charset="0"/>
                          </a:rPr>
                          <m:t>ng</m:t>
                        </m:r>
                        <m:r>
                          <m:rPr>
                            <m:nor/>
                          </m:rPr>
                          <a:rPr lang="vi-VN" sz="4000" kern="0">
                            <a:ea typeface="Calibri" panose="020F0502020204030204" pitchFamily="34" charset="0"/>
                          </a:rPr>
                          <m:t> </m:t>
                        </m:r>
                        <m:r>
                          <m:rPr>
                            <m:nor/>
                          </m:rPr>
                          <a:rPr lang="vi-VN" sz="4000" kern="0">
                            <a:ea typeface="Calibri" panose="020F0502020204030204" pitchFamily="34" charset="0"/>
                          </a:rPr>
                          <m:t>tr</m:t>
                        </m:r>
                        <m:r>
                          <m:rPr>
                            <m:nor/>
                          </m:rPr>
                          <a:rPr lang="vi-VN" sz="4000" kern="0">
                            <a:ea typeface="Calibri" panose="020F0502020204030204" pitchFamily="34" charset="0"/>
                          </a:rPr>
                          <m:t>ò</m:t>
                        </m:r>
                        <m:r>
                          <m:rPr>
                            <m:nor/>
                          </m:rPr>
                          <a:rPr lang="vi-VN" sz="4000" kern="0">
                            <a:ea typeface="Calibri" panose="020F0502020204030204" pitchFamily="34" charset="0"/>
                          </a:rPr>
                          <m:t>n</m:t>
                        </m:r>
                        <m:r>
                          <m:rPr>
                            <m:nor/>
                          </m:rPr>
                          <a:rPr lang="vi-VN" sz="4000" kern="0">
                            <a:ea typeface="Calibri" panose="020F0502020204030204" pitchFamily="34" charset="0"/>
                          </a:rPr>
                          <m:t> </m:t>
                        </m:r>
                        <m:r>
                          <m:rPr>
                            <m:nor/>
                          </m:rPr>
                          <a:rPr lang="vi-VN" sz="4000" kern="0">
                            <a:ea typeface="Calibri" panose="020F0502020204030204" pitchFamily="34" charset="0"/>
                          </a:rPr>
                          <m:t>ngo</m:t>
                        </m:r>
                        <m:r>
                          <m:rPr>
                            <m:nor/>
                          </m:rPr>
                          <a:rPr lang="vi-VN" sz="4000" kern="0">
                            <a:ea typeface="Calibri" panose="020F0502020204030204" pitchFamily="34" charset="0"/>
                          </a:rPr>
                          <m:t>ạ</m:t>
                        </m:r>
                        <m:r>
                          <m:rPr>
                            <m:nor/>
                          </m:rPr>
                          <a:rPr lang="vi-VN" sz="4000" kern="0">
                            <a:ea typeface="Calibri" panose="020F0502020204030204" pitchFamily="34" charset="0"/>
                          </a:rPr>
                          <m:t>i</m:t>
                        </m:r>
                        <m:r>
                          <m:rPr>
                            <m:nor/>
                          </m:rPr>
                          <a:rPr lang="vi-VN" sz="4000" kern="0">
                            <a:ea typeface="Calibri" panose="020F0502020204030204" pitchFamily="34" charset="0"/>
                          </a:rPr>
                          <m:t> </m:t>
                        </m:r>
                        <m:r>
                          <m:rPr>
                            <m:nor/>
                          </m:rPr>
                          <a:rPr lang="vi-VN" sz="4000" kern="0">
                            <a:ea typeface="Calibri" panose="020F0502020204030204" pitchFamily="34" charset="0"/>
                          </a:rPr>
                          <m:t>ti</m:t>
                        </m:r>
                        <m:r>
                          <m:rPr>
                            <m:nor/>
                          </m:rPr>
                          <a:rPr lang="vi-VN" sz="4000" kern="0">
                            <a:ea typeface="Calibri" panose="020F0502020204030204" pitchFamily="34" charset="0"/>
                          </a:rPr>
                          <m:t>ế</m:t>
                        </m:r>
                        <m:r>
                          <m:rPr>
                            <m:nor/>
                          </m:rPr>
                          <a:rPr lang="vi-VN" sz="4000" kern="0">
                            <a:ea typeface="Calibri" panose="020F0502020204030204" pitchFamily="34" charset="0"/>
                          </a:rPr>
                          <m:t>p</m:t>
                        </m:r>
                      </m:oMath>
                    </m:oMathPara>
                  </a14:m>
                  <a:endParaRPr kumimoji="0" lang="en-US" sz="4000" b="0" i="0" u="none" strike="noStrike" kern="1200" cap="none" spc="0" normalizeH="0" baseline="0" noProof="0" dirty="0">
                    <a:ln>
                      <a:noFill/>
                    </a:ln>
                    <a:solidFill>
                      <a:srgbClr val="623933"/>
                    </a:solidFill>
                    <a:effectLst/>
                    <a:uLnTx/>
                    <a:uFillTx/>
                    <a:latin typeface="Arial" panose="020B0604020202020204" pitchFamily="34" charset="0"/>
                    <a:ea typeface="+mn-ea"/>
                    <a:cs typeface="Arial" panose="020B0604020202020204" pitchFamily="34" charset="0"/>
                  </a:endParaRPr>
                </a:p>
              </p:txBody>
            </p:sp>
          </mc:Choice>
          <mc:Fallback xmlns="">
            <p:sp>
              <p:nvSpPr>
                <p:cNvPr id="31" name="TextBox 31"/>
                <p:cNvSpPr txBox="1">
                  <a:spLocks noRot="1" noChangeAspect="1" noMove="1" noResize="1" noEditPoints="1" noAdjustHandles="1" noChangeArrowheads="1" noChangeShapeType="1" noTextEdit="1"/>
                </p:cNvSpPr>
                <p:nvPr/>
              </p:nvSpPr>
              <p:spPr>
                <a:xfrm>
                  <a:off x="2262257" y="3424606"/>
                  <a:ext cx="20316413" cy="1541333"/>
                </a:xfrm>
                <a:prstGeom prst="rect">
                  <a:avLst/>
                </a:prstGeom>
                <a:blipFill>
                  <a:blip r:embed="rId2"/>
                  <a:stretch>
                    <a:fillRect/>
                  </a:stretch>
                </a:blipFill>
              </p:spPr>
              <p:txBody>
                <a:bodyPr/>
                <a:lstStyle/>
                <a:p>
                  <a:r>
                    <a:rPr lang="en-US">
                      <a:noFill/>
                    </a:rPr>
                    <a:t> </a:t>
                  </a:r>
                </a:p>
              </p:txBody>
            </p:sp>
          </mc:Fallback>
        </mc:AlternateContent>
        <p:sp>
          <p:nvSpPr>
            <p:cNvPr id="32" name="TextBox 32"/>
            <p:cNvSpPr txBox="1"/>
            <p:nvPr/>
          </p:nvSpPr>
          <p:spPr>
            <a:xfrm>
              <a:off x="953382" y="3574362"/>
              <a:ext cx="740025" cy="1148282"/>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40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pic>
        <p:nvPicPr>
          <p:cNvPr id="41" name="Picture 40"/>
          <p:cNvPicPr>
            <a:picLocks noChangeAspect="1"/>
          </p:cNvPicPr>
          <p:nvPr/>
        </p:nvPicPr>
        <p:blipFill>
          <a:blip r:embed="rId3"/>
          <a:stretch>
            <a:fillRect/>
          </a:stretch>
        </p:blipFill>
        <p:spPr>
          <a:xfrm>
            <a:off x="-189630" y="8329892"/>
            <a:ext cx="2407518" cy="2124280"/>
          </a:xfrm>
          <a:prstGeom prst="rect">
            <a:avLst/>
          </a:prstGeom>
        </p:spPr>
      </p:pic>
      <p:grpSp>
        <p:nvGrpSpPr>
          <p:cNvPr id="40" name="Group 36"/>
          <p:cNvGrpSpPr/>
          <p:nvPr/>
        </p:nvGrpSpPr>
        <p:grpSpPr>
          <a:xfrm>
            <a:off x="-189630" y="308775"/>
            <a:ext cx="3386223" cy="2537020"/>
            <a:chOff x="815006" y="-92635"/>
            <a:chExt cx="4244565" cy="5312383"/>
          </a:xfrm>
        </p:grpSpPr>
        <p:sp>
          <p:nvSpPr>
            <p:cNvPr id="46" name="Freeform 37"/>
            <p:cNvSpPr/>
            <p:nvPr/>
          </p:nvSpPr>
          <p:spPr>
            <a:xfrm rot="20551586">
              <a:off x="1735913" y="391436"/>
              <a:ext cx="2402754" cy="4828312"/>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7" name="TextBox 38"/>
            <p:cNvSpPr txBox="1"/>
            <p:nvPr/>
          </p:nvSpPr>
          <p:spPr>
            <a:xfrm rot="20550000">
              <a:off x="815006" y="-92635"/>
              <a:ext cx="4244565" cy="3708508"/>
            </a:xfrm>
            <a:prstGeom prst="rect">
              <a:avLst/>
            </a:prstGeom>
          </p:spPr>
          <p:txBody>
            <a:bodyPr wrap="square" lIns="0" tIns="0" rIns="0" bIns="0" rtlCol="0" anchor="t">
              <a:spAutoFit/>
            </a:bodyPr>
            <a:lstStyle/>
            <a:p>
              <a:pPr marL="0" marR="0" lvl="0" indent="0" algn="ctr" defTabSz="914400" rtl="0" eaLnBrk="1" fontAlgn="auto" latinLnBrk="0" hangingPunct="1">
                <a:lnSpc>
                  <a:spcPts val="17211"/>
                </a:lnSpc>
                <a:spcBef>
                  <a:spcPts val="0"/>
                </a:spcBef>
                <a:spcAft>
                  <a:spcPts val="0"/>
                </a:spcAft>
                <a:buClrTx/>
                <a:buSzTx/>
                <a:buFontTx/>
                <a:buNone/>
                <a:tabLst/>
                <a:defRPr/>
              </a:pPr>
              <a:r>
                <a:rPr kumimoji="0" lang="en-US" sz="40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Câu 1</a:t>
              </a:r>
              <a:endParaRPr kumimoji="0" lang="en-US" sz="40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sp>
        <p:nvSpPr>
          <p:cNvPr id="27" name="Rectangle 26"/>
          <p:cNvSpPr/>
          <p:nvPr/>
        </p:nvSpPr>
        <p:spPr>
          <a:xfrm>
            <a:off x="7308472" y="847260"/>
            <a:ext cx="5496936" cy="901593"/>
          </a:xfrm>
          <a:prstGeom prst="rect">
            <a:avLst/>
          </a:prstGeom>
        </p:spPr>
        <p:txBody>
          <a:bodyPr wrap="square">
            <a:spAutoFit/>
          </a:bodyPr>
          <a:lstStyle/>
          <a:p>
            <a:pPr lvl="0" algn="just">
              <a:lnSpc>
                <a:spcPct val="150000"/>
              </a:lnSpc>
              <a:spcBef>
                <a:spcPts val="300"/>
              </a:spcBef>
              <a:spcAft>
                <a:spcPts val="300"/>
              </a:spcAft>
            </a:pPr>
            <a:r>
              <a:rPr lang="fr-FR" sz="4000" kern="0">
                <a:solidFill>
                  <a:schemeClr val="bg1"/>
                </a:solidFill>
                <a:latin typeface="Arial" panose="020B0604020202020204" pitchFamily="34" charset="0"/>
                <a:ea typeface="Calibri" panose="020F0502020204030204" pitchFamily="34" charset="0"/>
              </a:rPr>
              <a:t>Chọn khẳng định đúng </a:t>
            </a:r>
            <a:endParaRPr kumimoji="0" lang="en-US" sz="4000" b="0" i="0" u="none" strike="noStrike" kern="1200" cap="none" spc="0" normalizeH="0" baseline="0" noProof="0" dirty="0">
              <a:ln>
                <a:noFill/>
              </a:ln>
              <a:solidFill>
                <a:schemeClr val="bg1"/>
              </a:solidFill>
              <a:effectLst/>
              <a:uLnTx/>
              <a:uFillTx/>
              <a:latin typeface="Arial (Body)"/>
              <a:ea typeface="Arial" panose="020B0604020202020204" pitchFamily="34" charset="0"/>
              <a:cs typeface="Times New Roman" panose="02020603050405020304" pitchFamily="18" charset="0"/>
            </a:endParaRPr>
          </a:p>
        </p:txBody>
      </p:sp>
      <p:grpSp>
        <p:nvGrpSpPr>
          <p:cNvPr id="57" name="Group 56"/>
          <p:cNvGrpSpPr/>
          <p:nvPr/>
        </p:nvGrpSpPr>
        <p:grpSpPr>
          <a:xfrm>
            <a:off x="3048000" y="4509854"/>
            <a:ext cx="13639797" cy="2033354"/>
            <a:chOff x="558969" y="2865239"/>
            <a:chExt cx="22652446" cy="3230759"/>
          </a:xfrm>
        </p:grpSpPr>
        <p:grpSp>
          <p:nvGrpSpPr>
            <p:cNvPr id="58" name="Group 8"/>
            <p:cNvGrpSpPr/>
            <p:nvPr/>
          </p:nvGrpSpPr>
          <p:grpSpPr>
            <a:xfrm>
              <a:off x="1186877" y="2865239"/>
              <a:ext cx="22024538" cy="3230759"/>
              <a:chOff x="-8513" y="-38100"/>
              <a:chExt cx="5800703" cy="850900"/>
            </a:xfrm>
          </p:grpSpPr>
          <p:sp>
            <p:nvSpPr>
              <p:cNvPr id="64" name="Freeform 9"/>
              <p:cNvSpPr/>
              <p:nvPr/>
            </p:nvSpPr>
            <p:spPr>
              <a:xfrm>
                <a:off x="-8513" y="4911"/>
                <a:ext cx="5800703"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65"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9" name="Group 14"/>
            <p:cNvGrpSpPr/>
            <p:nvPr/>
          </p:nvGrpSpPr>
          <p:grpSpPr>
            <a:xfrm>
              <a:off x="558969" y="3558513"/>
              <a:ext cx="1600327" cy="1439800"/>
              <a:chOff x="-11915" y="-101557"/>
              <a:chExt cx="1013949" cy="912241"/>
            </a:xfrm>
          </p:grpSpPr>
          <p:sp>
            <p:nvSpPr>
              <p:cNvPr id="62"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63"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60" name="TextBox 31"/>
                <p:cNvSpPr txBox="1"/>
                <p:nvPr/>
              </p:nvSpPr>
              <p:spPr>
                <a:xfrm>
                  <a:off x="2000486" y="3456929"/>
                  <a:ext cx="20578183" cy="1541333"/>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m:rPr>
                            <m:nor/>
                          </m:rPr>
                          <a:rPr lang="fr-FR" sz="4000" kern="0">
                            <a:latin typeface="Arial" panose="020B0604020202020204" pitchFamily="34" charset="0"/>
                            <a:ea typeface="Calibri" panose="020F0502020204030204" pitchFamily="34" charset="0"/>
                          </a:rPr>
                          <m:t>B</m:t>
                        </m:r>
                        <m:r>
                          <m:rPr>
                            <m:nor/>
                          </m:rPr>
                          <a:rPr lang="fr-FR" sz="4000" kern="0">
                            <a:latin typeface="Arial" panose="020B0604020202020204" pitchFamily="34" charset="0"/>
                            <a:ea typeface="Calibri" panose="020F0502020204030204" pitchFamily="34" charset="0"/>
                          </a:rPr>
                          <m:t>ấ</m:t>
                        </m:r>
                        <m:r>
                          <m:rPr>
                            <m:nor/>
                          </m:rPr>
                          <a:rPr lang="fr-FR" sz="4000" kern="0">
                            <a:latin typeface="Arial" panose="020B0604020202020204" pitchFamily="34" charset="0"/>
                            <a:ea typeface="Calibri" panose="020F0502020204030204" pitchFamily="34" charset="0"/>
                          </a:rPr>
                          <m:t>t</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k</m:t>
                        </m:r>
                        <m:r>
                          <m:rPr>
                            <m:nor/>
                          </m:rPr>
                          <a:rPr lang="fr-FR" sz="4000" kern="0">
                            <a:latin typeface="Arial" panose="020B0604020202020204" pitchFamily="34" charset="0"/>
                            <a:ea typeface="Calibri" panose="020F0502020204030204" pitchFamily="34" charset="0"/>
                          </a:rPr>
                          <m:t>ì </m:t>
                        </m:r>
                        <m:r>
                          <m:rPr>
                            <m:nor/>
                          </m:rPr>
                          <a:rPr lang="fr-FR" sz="4000" kern="0">
                            <a:latin typeface="Arial" panose="020B0604020202020204" pitchFamily="34" charset="0"/>
                            <a:ea typeface="Calibri" panose="020F0502020204030204" pitchFamily="34" charset="0"/>
                          </a:rPr>
                          <m:t>t</m:t>
                        </m:r>
                        <m:r>
                          <m:rPr>
                            <m:nor/>
                          </m:rPr>
                          <a:rPr lang="fr-FR" sz="4000" kern="0">
                            <a:latin typeface="Arial" panose="020B0604020202020204" pitchFamily="34" charset="0"/>
                            <a:ea typeface="Calibri" panose="020F0502020204030204" pitchFamily="34" charset="0"/>
                          </a:rPr>
                          <m:t>ứ </m:t>
                        </m:r>
                        <m:r>
                          <m:rPr>
                            <m:nor/>
                          </m:rPr>
                          <a:rPr lang="fr-FR" sz="4000" kern="0">
                            <a:latin typeface="Arial" panose="020B0604020202020204" pitchFamily="34" charset="0"/>
                            <a:ea typeface="Calibri" panose="020F0502020204030204" pitchFamily="34" charset="0"/>
                          </a:rPr>
                          <m:t>gi</m:t>
                        </m:r>
                        <m:r>
                          <m:rPr>
                            <m:nor/>
                          </m:rPr>
                          <a:rPr lang="fr-FR" sz="4000" kern="0">
                            <a:latin typeface="Arial" panose="020B0604020202020204" pitchFamily="34" charset="0"/>
                            <a:ea typeface="Calibri" panose="020F0502020204030204" pitchFamily="34" charset="0"/>
                          </a:rPr>
                          <m:t>á</m:t>
                        </m:r>
                        <m:r>
                          <m:rPr>
                            <m:nor/>
                          </m:rPr>
                          <a:rPr lang="fr-FR" sz="4000" kern="0">
                            <a:latin typeface="Arial" panose="020B0604020202020204" pitchFamily="34" charset="0"/>
                            <a:ea typeface="Calibri" panose="020F0502020204030204" pitchFamily="34" charset="0"/>
                          </a:rPr>
                          <m:t>c</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n</m:t>
                        </m:r>
                        <m:r>
                          <m:rPr>
                            <m:nor/>
                          </m:rPr>
                          <a:rPr lang="fr-FR" sz="4000" kern="0">
                            <a:latin typeface="Arial" panose="020B0604020202020204" pitchFamily="34" charset="0"/>
                            <a:ea typeface="Calibri" panose="020F0502020204030204" pitchFamily="34" charset="0"/>
                          </a:rPr>
                          <m:t>à</m:t>
                        </m:r>
                        <m:r>
                          <m:rPr>
                            <m:nor/>
                          </m:rPr>
                          <a:rPr lang="fr-FR" sz="4000" kern="0">
                            <a:latin typeface="Arial" panose="020B0604020202020204" pitchFamily="34" charset="0"/>
                            <a:ea typeface="Calibri" panose="020F0502020204030204" pitchFamily="34" charset="0"/>
                          </a:rPr>
                          <m:t>o</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c</m:t>
                        </m:r>
                        <m:r>
                          <m:rPr>
                            <m:nor/>
                          </m:rPr>
                          <a:rPr lang="fr-FR" sz="4000" kern="0">
                            <a:latin typeface="Arial" panose="020B0604020202020204" pitchFamily="34" charset="0"/>
                            <a:ea typeface="Calibri" panose="020F0502020204030204" pitchFamily="34" charset="0"/>
                          </a:rPr>
                          <m:t>ũ</m:t>
                        </m:r>
                        <m:r>
                          <m:rPr>
                            <m:nor/>
                          </m:rPr>
                          <a:rPr lang="fr-FR" sz="4000" kern="0">
                            <a:latin typeface="Arial" panose="020B0604020202020204" pitchFamily="34" charset="0"/>
                            <a:ea typeface="Calibri" panose="020F0502020204030204" pitchFamily="34" charset="0"/>
                          </a:rPr>
                          <m:t>ng</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n</m:t>
                        </m:r>
                        <m:r>
                          <m:rPr>
                            <m:nor/>
                          </m:rPr>
                          <a:rPr lang="fr-FR" sz="4000" kern="0">
                            <a:latin typeface="Arial" panose="020B0604020202020204" pitchFamily="34" charset="0"/>
                            <a:ea typeface="Calibri" panose="020F0502020204030204" pitchFamily="34" charset="0"/>
                          </a:rPr>
                          <m:t>ộ</m:t>
                        </m:r>
                        <m:r>
                          <m:rPr>
                            <m:nor/>
                          </m:rPr>
                          <a:rPr lang="fr-FR" sz="4000" kern="0">
                            <a:latin typeface="Arial" panose="020B0604020202020204" pitchFamily="34" charset="0"/>
                            <a:ea typeface="Calibri" panose="020F0502020204030204" pitchFamily="34" charset="0"/>
                          </a:rPr>
                          <m:t>i</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ti</m:t>
                        </m:r>
                        <m:r>
                          <m:rPr>
                            <m:nor/>
                          </m:rPr>
                          <a:rPr lang="fr-FR" sz="4000" kern="0">
                            <a:latin typeface="Arial" panose="020B0604020202020204" pitchFamily="34" charset="0"/>
                            <a:ea typeface="Calibri" panose="020F0502020204030204" pitchFamily="34" charset="0"/>
                          </a:rPr>
                          <m:t>ế</m:t>
                        </m:r>
                        <m:r>
                          <m:rPr>
                            <m:nor/>
                          </m:rPr>
                          <a:rPr lang="fr-FR" sz="4000" kern="0">
                            <a:latin typeface="Arial" panose="020B0604020202020204" pitchFamily="34" charset="0"/>
                            <a:ea typeface="Calibri" panose="020F0502020204030204" pitchFamily="34" charset="0"/>
                          </a:rPr>
                          <m:t>p</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trong</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m</m:t>
                        </m:r>
                        <m:r>
                          <m:rPr>
                            <m:nor/>
                          </m:rPr>
                          <a:rPr lang="fr-FR" sz="4000" kern="0">
                            <a:latin typeface="Arial" panose="020B0604020202020204" pitchFamily="34" charset="0"/>
                            <a:ea typeface="Calibri" panose="020F0502020204030204" pitchFamily="34" charset="0"/>
                          </a:rPr>
                          <m:t>ộ</m:t>
                        </m:r>
                        <m:r>
                          <m:rPr>
                            <m:nor/>
                          </m:rPr>
                          <a:rPr lang="fr-FR" sz="4000" kern="0">
                            <a:latin typeface="Arial" panose="020B0604020202020204" pitchFamily="34" charset="0"/>
                            <a:ea typeface="Calibri" panose="020F0502020204030204" pitchFamily="34" charset="0"/>
                          </a:rPr>
                          <m:t>t</m:t>
                        </m:r>
                        <m:r>
                          <m:rPr>
                            <m:nor/>
                          </m:rPr>
                          <a:rPr lang="fr-FR" sz="4000" kern="0">
                            <a:latin typeface="Arial" panose="020B0604020202020204" pitchFamily="34" charset="0"/>
                            <a:ea typeface="Calibri" panose="020F0502020204030204" pitchFamily="34" charset="0"/>
                          </a:rPr>
                          <m:t> đườ</m:t>
                        </m:r>
                        <m:r>
                          <m:rPr>
                            <m:nor/>
                          </m:rPr>
                          <a:rPr lang="fr-FR" sz="4000" kern="0">
                            <a:latin typeface="Arial" panose="020B0604020202020204" pitchFamily="34" charset="0"/>
                            <a:ea typeface="Calibri" panose="020F0502020204030204" pitchFamily="34" charset="0"/>
                          </a:rPr>
                          <m:t>ng</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tr</m:t>
                        </m:r>
                        <m:r>
                          <m:rPr>
                            <m:nor/>
                          </m:rPr>
                          <a:rPr lang="fr-FR" sz="4000" kern="0">
                            <a:latin typeface="Arial" panose="020B0604020202020204" pitchFamily="34" charset="0"/>
                            <a:ea typeface="Calibri" panose="020F0502020204030204" pitchFamily="34" charset="0"/>
                          </a:rPr>
                          <m:t>ò</m:t>
                        </m:r>
                        <m:r>
                          <m:rPr>
                            <m:nor/>
                          </m:rPr>
                          <a:rPr lang="fr-FR" sz="4000" kern="0">
                            <a:latin typeface="Arial" panose="020B0604020202020204" pitchFamily="34" charset="0"/>
                            <a:ea typeface="Calibri" panose="020F0502020204030204" pitchFamily="34" charset="0"/>
                          </a:rPr>
                          <m:t>n</m:t>
                        </m:r>
                      </m:oMath>
                    </m:oMathPara>
                  </a14:m>
                  <a:endParaRPr kumimoji="0" lang="en-US" sz="4000" b="1" i="0" u="none" strike="noStrike" kern="1200" cap="none" spc="0" normalizeH="0" baseline="0" noProof="0" dirty="0">
                    <a:ln>
                      <a:noFill/>
                    </a:ln>
                    <a:solidFill>
                      <a:srgbClr val="623933"/>
                    </a:solidFill>
                    <a:effectLst/>
                    <a:uLnTx/>
                    <a:uFillTx/>
                    <a:latin typeface="Arial" panose="020B0604020202020204" pitchFamily="34" charset="0"/>
                    <a:ea typeface="+mn-ea"/>
                    <a:cs typeface="Arial" panose="020B0604020202020204" pitchFamily="34" charset="0"/>
                  </a:endParaRPr>
                </a:p>
              </p:txBody>
            </p:sp>
          </mc:Choice>
          <mc:Fallback xmlns="">
            <p:sp>
              <p:nvSpPr>
                <p:cNvPr id="60" name="TextBox 31"/>
                <p:cNvSpPr txBox="1">
                  <a:spLocks noRot="1" noChangeAspect="1" noMove="1" noResize="1" noEditPoints="1" noAdjustHandles="1" noChangeArrowheads="1" noChangeShapeType="1" noTextEdit="1"/>
                </p:cNvSpPr>
                <p:nvPr/>
              </p:nvSpPr>
              <p:spPr>
                <a:xfrm>
                  <a:off x="2000486" y="3456929"/>
                  <a:ext cx="20578183" cy="1541333"/>
                </a:xfrm>
                <a:prstGeom prst="rect">
                  <a:avLst/>
                </a:prstGeom>
                <a:blipFill>
                  <a:blip r:embed="rId6"/>
                  <a:stretch>
                    <a:fillRect/>
                  </a:stretch>
                </a:blipFill>
              </p:spPr>
              <p:txBody>
                <a:bodyPr/>
                <a:lstStyle/>
                <a:p>
                  <a:r>
                    <a:rPr lang="en-US">
                      <a:noFill/>
                    </a:rPr>
                    <a:t> </a:t>
                  </a:r>
                </a:p>
              </p:txBody>
            </p:sp>
          </mc:Fallback>
        </mc:AlternateContent>
        <p:sp>
          <p:nvSpPr>
            <p:cNvPr id="61" name="TextBox 32"/>
            <p:cNvSpPr txBox="1"/>
            <p:nvPr/>
          </p:nvSpPr>
          <p:spPr>
            <a:xfrm>
              <a:off x="953382" y="3574362"/>
              <a:ext cx="740025" cy="1148282"/>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40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66" name="Group 65"/>
          <p:cNvGrpSpPr/>
          <p:nvPr/>
        </p:nvGrpSpPr>
        <p:grpSpPr>
          <a:xfrm>
            <a:off x="3048000" y="6492348"/>
            <a:ext cx="13639797" cy="2033354"/>
            <a:chOff x="558969" y="2865239"/>
            <a:chExt cx="22652446" cy="3230759"/>
          </a:xfrm>
        </p:grpSpPr>
        <p:grpSp>
          <p:nvGrpSpPr>
            <p:cNvPr id="67" name="Group 8"/>
            <p:cNvGrpSpPr/>
            <p:nvPr/>
          </p:nvGrpSpPr>
          <p:grpSpPr>
            <a:xfrm>
              <a:off x="1186877" y="2865239"/>
              <a:ext cx="22024538" cy="3230759"/>
              <a:chOff x="-8513" y="-38100"/>
              <a:chExt cx="5800703" cy="850900"/>
            </a:xfrm>
          </p:grpSpPr>
          <p:sp>
            <p:nvSpPr>
              <p:cNvPr id="73" name="Freeform 9"/>
              <p:cNvSpPr/>
              <p:nvPr/>
            </p:nvSpPr>
            <p:spPr>
              <a:xfrm>
                <a:off x="-8513" y="4911"/>
                <a:ext cx="5800703"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74"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8" name="Group 14"/>
            <p:cNvGrpSpPr/>
            <p:nvPr/>
          </p:nvGrpSpPr>
          <p:grpSpPr>
            <a:xfrm>
              <a:off x="558969" y="3558513"/>
              <a:ext cx="1600327" cy="1439800"/>
              <a:chOff x="-11915" y="-101557"/>
              <a:chExt cx="1013949" cy="912241"/>
            </a:xfrm>
          </p:grpSpPr>
          <p:sp>
            <p:nvSpPr>
              <p:cNvPr id="71"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72"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69" name="TextBox 31"/>
                <p:cNvSpPr txBox="1"/>
                <p:nvPr/>
              </p:nvSpPr>
              <p:spPr>
                <a:xfrm>
                  <a:off x="2038576" y="3418702"/>
                  <a:ext cx="20793194" cy="1541333"/>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m:rPr>
                            <m:nor/>
                          </m:rPr>
                          <a:rPr lang="fr-FR" sz="4000" kern="0">
                            <a:latin typeface="Arial" panose="020B0604020202020204" pitchFamily="34" charset="0"/>
                            <a:ea typeface="Calibri" panose="020F0502020204030204" pitchFamily="34" charset="0"/>
                          </a:rPr>
                          <m:t>B</m:t>
                        </m:r>
                        <m:r>
                          <m:rPr>
                            <m:nor/>
                          </m:rPr>
                          <a:rPr lang="fr-FR" sz="4000" kern="0">
                            <a:latin typeface="Arial" panose="020B0604020202020204" pitchFamily="34" charset="0"/>
                            <a:ea typeface="Calibri" panose="020F0502020204030204" pitchFamily="34" charset="0"/>
                          </a:rPr>
                          <m:t>ấ</m:t>
                        </m:r>
                        <m:r>
                          <m:rPr>
                            <m:nor/>
                          </m:rPr>
                          <a:rPr lang="fr-FR" sz="4000" kern="0">
                            <a:latin typeface="Arial" panose="020B0604020202020204" pitchFamily="34" charset="0"/>
                            <a:ea typeface="Calibri" panose="020F0502020204030204" pitchFamily="34" charset="0"/>
                          </a:rPr>
                          <m:t>t</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k</m:t>
                        </m:r>
                        <m:r>
                          <m:rPr>
                            <m:nor/>
                          </m:rPr>
                          <a:rPr lang="fr-FR" sz="4000" kern="0">
                            <a:latin typeface="Arial" panose="020B0604020202020204" pitchFamily="34" charset="0"/>
                            <a:ea typeface="Calibri" panose="020F0502020204030204" pitchFamily="34" charset="0"/>
                          </a:rPr>
                          <m:t>ì </m:t>
                        </m:r>
                        <m:r>
                          <m:rPr>
                            <m:nor/>
                          </m:rPr>
                          <a:rPr lang="fr-FR" sz="4000" kern="0">
                            <a:latin typeface="Arial" panose="020B0604020202020204" pitchFamily="34" charset="0"/>
                            <a:ea typeface="Calibri" panose="020F0502020204030204" pitchFamily="34" charset="0"/>
                          </a:rPr>
                          <m:t>tam</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gi</m:t>
                        </m:r>
                        <m:r>
                          <m:rPr>
                            <m:nor/>
                          </m:rPr>
                          <a:rPr lang="fr-FR" sz="4000" kern="0">
                            <a:latin typeface="Arial" panose="020B0604020202020204" pitchFamily="34" charset="0"/>
                            <a:ea typeface="Calibri" panose="020F0502020204030204" pitchFamily="34" charset="0"/>
                          </a:rPr>
                          <m:t>á</m:t>
                        </m:r>
                        <m:r>
                          <m:rPr>
                            <m:nor/>
                          </m:rPr>
                          <a:rPr lang="fr-FR" sz="4000" kern="0">
                            <a:latin typeface="Arial" panose="020B0604020202020204" pitchFamily="34" charset="0"/>
                            <a:ea typeface="Calibri" panose="020F0502020204030204" pitchFamily="34" charset="0"/>
                          </a:rPr>
                          <m:t>c</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n</m:t>
                        </m:r>
                        <m:r>
                          <m:rPr>
                            <m:nor/>
                          </m:rPr>
                          <a:rPr lang="fr-FR" sz="4000" kern="0">
                            <a:latin typeface="Arial" panose="020B0604020202020204" pitchFamily="34" charset="0"/>
                            <a:ea typeface="Calibri" panose="020F0502020204030204" pitchFamily="34" charset="0"/>
                          </a:rPr>
                          <m:t>à</m:t>
                        </m:r>
                        <m:r>
                          <m:rPr>
                            <m:nor/>
                          </m:rPr>
                          <a:rPr lang="fr-FR" sz="4000" kern="0">
                            <a:latin typeface="Arial" panose="020B0604020202020204" pitchFamily="34" charset="0"/>
                            <a:ea typeface="Calibri" panose="020F0502020204030204" pitchFamily="34" charset="0"/>
                          </a:rPr>
                          <m:t>o</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c</m:t>
                        </m:r>
                        <m:r>
                          <m:rPr>
                            <m:nor/>
                          </m:rPr>
                          <a:rPr lang="fr-FR" sz="4000" kern="0">
                            <a:latin typeface="Arial" panose="020B0604020202020204" pitchFamily="34" charset="0"/>
                            <a:ea typeface="Calibri" panose="020F0502020204030204" pitchFamily="34" charset="0"/>
                          </a:rPr>
                          <m:t>ũ</m:t>
                        </m:r>
                        <m:r>
                          <m:rPr>
                            <m:nor/>
                          </m:rPr>
                          <a:rPr lang="fr-FR" sz="4000" kern="0">
                            <a:latin typeface="Arial" panose="020B0604020202020204" pitchFamily="34" charset="0"/>
                            <a:ea typeface="Calibri" panose="020F0502020204030204" pitchFamily="34" charset="0"/>
                          </a:rPr>
                          <m:t>ng</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c</m:t>
                        </m:r>
                        <m:r>
                          <m:rPr>
                            <m:nor/>
                          </m:rPr>
                          <a:rPr lang="fr-FR" sz="4000" kern="0">
                            <a:latin typeface="Arial" panose="020B0604020202020204" pitchFamily="34" charset="0"/>
                            <a:ea typeface="Calibri" panose="020F0502020204030204" pitchFamily="34" charset="0"/>
                          </a:rPr>
                          <m:t>ó </m:t>
                        </m:r>
                        <m:r>
                          <m:rPr>
                            <m:nor/>
                          </m:rPr>
                          <a:rPr lang="fr-FR" sz="4000" kern="0">
                            <a:latin typeface="Arial" panose="020B0604020202020204" pitchFamily="34" charset="0"/>
                            <a:ea typeface="Calibri" panose="020F0502020204030204" pitchFamily="34" charset="0"/>
                          </a:rPr>
                          <m:t>m</m:t>
                        </m:r>
                        <m:r>
                          <m:rPr>
                            <m:nor/>
                          </m:rPr>
                          <a:rPr lang="fr-FR" sz="4000" kern="0">
                            <a:latin typeface="Arial" panose="020B0604020202020204" pitchFamily="34" charset="0"/>
                            <a:ea typeface="Calibri" panose="020F0502020204030204" pitchFamily="34" charset="0"/>
                          </a:rPr>
                          <m:t>ộ</m:t>
                        </m:r>
                        <m:r>
                          <m:rPr>
                            <m:nor/>
                          </m:rPr>
                          <a:rPr lang="fr-FR" sz="4000" kern="0">
                            <a:latin typeface="Arial" panose="020B0604020202020204" pitchFamily="34" charset="0"/>
                            <a:ea typeface="Calibri" panose="020F0502020204030204" pitchFamily="34" charset="0"/>
                          </a:rPr>
                          <m:t>t</m:t>
                        </m:r>
                        <m:r>
                          <m:rPr>
                            <m:nor/>
                          </m:rPr>
                          <a:rPr lang="fr-FR" sz="4000" kern="0">
                            <a:latin typeface="Arial" panose="020B0604020202020204" pitchFamily="34" charset="0"/>
                            <a:ea typeface="Calibri" panose="020F0502020204030204" pitchFamily="34" charset="0"/>
                          </a:rPr>
                          <m:t> đườ</m:t>
                        </m:r>
                        <m:r>
                          <m:rPr>
                            <m:nor/>
                          </m:rPr>
                          <a:rPr lang="fr-FR" sz="4000" kern="0">
                            <a:latin typeface="Arial" panose="020B0604020202020204" pitchFamily="34" charset="0"/>
                            <a:ea typeface="Calibri" panose="020F0502020204030204" pitchFamily="34" charset="0"/>
                          </a:rPr>
                          <m:t>ng</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tr</m:t>
                        </m:r>
                        <m:r>
                          <m:rPr>
                            <m:nor/>
                          </m:rPr>
                          <a:rPr lang="fr-FR" sz="4000" kern="0">
                            <a:latin typeface="Arial" panose="020B0604020202020204" pitchFamily="34" charset="0"/>
                            <a:ea typeface="Calibri" panose="020F0502020204030204" pitchFamily="34" charset="0"/>
                          </a:rPr>
                          <m:t>ò</m:t>
                        </m:r>
                        <m:r>
                          <m:rPr>
                            <m:nor/>
                          </m:rPr>
                          <a:rPr lang="fr-FR" sz="4000" kern="0">
                            <a:latin typeface="Arial" panose="020B0604020202020204" pitchFamily="34" charset="0"/>
                            <a:ea typeface="Calibri" panose="020F0502020204030204" pitchFamily="34" charset="0"/>
                          </a:rPr>
                          <m:t>n</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ngo</m:t>
                        </m:r>
                        <m:r>
                          <m:rPr>
                            <m:nor/>
                          </m:rPr>
                          <a:rPr lang="fr-FR" sz="4000" kern="0">
                            <a:latin typeface="Arial" panose="020B0604020202020204" pitchFamily="34" charset="0"/>
                            <a:ea typeface="Calibri" panose="020F0502020204030204" pitchFamily="34" charset="0"/>
                          </a:rPr>
                          <m:t>ạ</m:t>
                        </m:r>
                        <m:r>
                          <m:rPr>
                            <m:nor/>
                          </m:rPr>
                          <a:rPr lang="fr-FR" sz="4000" kern="0">
                            <a:latin typeface="Arial" panose="020B0604020202020204" pitchFamily="34" charset="0"/>
                            <a:ea typeface="Calibri" panose="020F0502020204030204" pitchFamily="34" charset="0"/>
                          </a:rPr>
                          <m:t>i</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ti</m:t>
                        </m:r>
                        <m:r>
                          <m:rPr>
                            <m:nor/>
                          </m:rPr>
                          <a:rPr lang="fr-FR" sz="4000" kern="0">
                            <a:latin typeface="Arial" panose="020B0604020202020204" pitchFamily="34" charset="0"/>
                            <a:ea typeface="Calibri" panose="020F0502020204030204" pitchFamily="34" charset="0"/>
                          </a:rPr>
                          <m:t>ế</m:t>
                        </m:r>
                        <m:r>
                          <m:rPr>
                            <m:nor/>
                          </m:rPr>
                          <a:rPr lang="fr-FR" sz="4000" kern="0">
                            <a:latin typeface="Arial" panose="020B0604020202020204" pitchFamily="34" charset="0"/>
                            <a:ea typeface="Calibri" panose="020F0502020204030204" pitchFamily="34" charset="0"/>
                          </a:rPr>
                          <m:t>p</m:t>
                        </m:r>
                      </m:oMath>
                    </m:oMathPara>
                  </a14:m>
                  <a:endParaRPr kumimoji="0" lang="en-US" sz="4000" b="0" i="0" u="none" strike="noStrike" kern="1200" cap="none" spc="0" normalizeH="0" baseline="0" noProof="0" dirty="0">
                    <a:ln>
                      <a:noFill/>
                    </a:ln>
                    <a:solidFill>
                      <a:srgbClr val="623933"/>
                    </a:solidFill>
                    <a:effectLst/>
                    <a:uLnTx/>
                    <a:uFillTx/>
                    <a:latin typeface="Arial" panose="020B0604020202020204" pitchFamily="34" charset="0"/>
                    <a:ea typeface="+mn-ea"/>
                    <a:cs typeface="Arial" panose="020B0604020202020204" pitchFamily="34" charset="0"/>
                  </a:endParaRPr>
                </a:p>
              </p:txBody>
            </p:sp>
          </mc:Choice>
          <mc:Fallback xmlns="">
            <p:sp>
              <p:nvSpPr>
                <p:cNvPr id="69" name="TextBox 31"/>
                <p:cNvSpPr txBox="1">
                  <a:spLocks noRot="1" noChangeAspect="1" noMove="1" noResize="1" noEditPoints="1" noAdjustHandles="1" noChangeArrowheads="1" noChangeShapeType="1" noTextEdit="1"/>
                </p:cNvSpPr>
                <p:nvPr/>
              </p:nvSpPr>
              <p:spPr>
                <a:xfrm>
                  <a:off x="2038576" y="3418702"/>
                  <a:ext cx="20793194" cy="1541333"/>
                </a:xfrm>
                <a:prstGeom prst="rect">
                  <a:avLst/>
                </a:prstGeom>
                <a:blipFill>
                  <a:blip r:embed="rId7"/>
                  <a:stretch>
                    <a:fillRect/>
                  </a:stretch>
                </a:blipFill>
              </p:spPr>
              <p:txBody>
                <a:bodyPr/>
                <a:lstStyle/>
                <a:p>
                  <a:r>
                    <a:rPr lang="en-US">
                      <a:noFill/>
                    </a:rPr>
                    <a:t> </a:t>
                  </a:r>
                </a:p>
              </p:txBody>
            </p:sp>
          </mc:Fallback>
        </mc:AlternateContent>
        <p:sp>
          <p:nvSpPr>
            <p:cNvPr id="70" name="TextBox 32"/>
            <p:cNvSpPr txBox="1"/>
            <p:nvPr/>
          </p:nvSpPr>
          <p:spPr>
            <a:xfrm>
              <a:off x="953382" y="3574362"/>
              <a:ext cx="740025" cy="1148282"/>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40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75" name="Group 74"/>
          <p:cNvGrpSpPr/>
          <p:nvPr/>
        </p:nvGrpSpPr>
        <p:grpSpPr>
          <a:xfrm>
            <a:off x="3048000" y="8329892"/>
            <a:ext cx="13639797" cy="2033354"/>
            <a:chOff x="558969" y="2865239"/>
            <a:chExt cx="22652446" cy="3230759"/>
          </a:xfrm>
        </p:grpSpPr>
        <p:grpSp>
          <p:nvGrpSpPr>
            <p:cNvPr id="76" name="Group 8"/>
            <p:cNvGrpSpPr/>
            <p:nvPr/>
          </p:nvGrpSpPr>
          <p:grpSpPr>
            <a:xfrm>
              <a:off x="1186877" y="2865239"/>
              <a:ext cx="22024538" cy="3230759"/>
              <a:chOff x="-8513" y="-38100"/>
              <a:chExt cx="5800703" cy="850900"/>
            </a:xfrm>
          </p:grpSpPr>
          <p:sp>
            <p:nvSpPr>
              <p:cNvPr id="82" name="Freeform 9"/>
              <p:cNvSpPr/>
              <p:nvPr/>
            </p:nvSpPr>
            <p:spPr>
              <a:xfrm>
                <a:off x="-8513" y="4911"/>
                <a:ext cx="5800703"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83"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7" name="Group 14"/>
            <p:cNvGrpSpPr/>
            <p:nvPr/>
          </p:nvGrpSpPr>
          <p:grpSpPr>
            <a:xfrm>
              <a:off x="558969" y="3558513"/>
              <a:ext cx="1600327" cy="1439800"/>
              <a:chOff x="-11915" y="-101557"/>
              <a:chExt cx="1013949" cy="912241"/>
            </a:xfrm>
          </p:grpSpPr>
          <p:sp>
            <p:nvSpPr>
              <p:cNvPr id="80"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81"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78" name="TextBox 31"/>
                <p:cNvSpPr txBox="1"/>
                <p:nvPr/>
              </p:nvSpPr>
              <p:spPr>
                <a:xfrm>
                  <a:off x="1836775" y="3418171"/>
                  <a:ext cx="20994995" cy="1541333"/>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m:rPr>
                            <m:nor/>
                          </m:rPr>
                          <a:rPr lang="fr-FR" sz="4000" kern="0">
                            <a:latin typeface="Arial" panose="020B0604020202020204" pitchFamily="34" charset="0"/>
                            <a:ea typeface="Calibri" panose="020F0502020204030204" pitchFamily="34" charset="0"/>
                          </a:rPr>
                          <m:t>Ch</m:t>
                        </m:r>
                        <m:r>
                          <m:rPr>
                            <m:nor/>
                          </m:rPr>
                          <a:rPr lang="fr-FR" sz="4000" kern="0">
                            <a:latin typeface="Arial" panose="020B0604020202020204" pitchFamily="34" charset="0"/>
                            <a:ea typeface="Calibri" panose="020F0502020204030204" pitchFamily="34" charset="0"/>
                          </a:rPr>
                          <m:t>ỉ </m:t>
                        </m:r>
                        <m:r>
                          <m:rPr>
                            <m:nor/>
                          </m:rPr>
                          <a:rPr lang="fr-FR" sz="4000" kern="0">
                            <a:latin typeface="Arial" panose="020B0604020202020204" pitchFamily="34" charset="0"/>
                            <a:ea typeface="Calibri" panose="020F0502020204030204" pitchFamily="34" charset="0"/>
                          </a:rPr>
                          <m:t>tam</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gi</m:t>
                        </m:r>
                        <m:r>
                          <m:rPr>
                            <m:nor/>
                          </m:rPr>
                          <a:rPr lang="fr-FR" sz="4000" kern="0">
                            <a:latin typeface="Arial" panose="020B0604020202020204" pitchFamily="34" charset="0"/>
                            <a:ea typeface="Calibri" panose="020F0502020204030204" pitchFamily="34" charset="0"/>
                          </a:rPr>
                          <m:t>á</m:t>
                        </m:r>
                        <m:r>
                          <m:rPr>
                            <m:nor/>
                          </m:rPr>
                          <a:rPr lang="fr-FR" sz="4000" kern="0">
                            <a:latin typeface="Arial" panose="020B0604020202020204" pitchFamily="34" charset="0"/>
                            <a:ea typeface="Calibri" panose="020F0502020204030204" pitchFamily="34" charset="0"/>
                          </a:rPr>
                          <m:t>c</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vu</m:t>
                        </m:r>
                        <m:r>
                          <m:rPr>
                            <m:nor/>
                          </m:rPr>
                          <a:rPr lang="fr-FR" sz="4000" kern="0">
                            <a:latin typeface="Arial" panose="020B0604020202020204" pitchFamily="34" charset="0"/>
                            <a:ea typeface="Calibri" panose="020F0502020204030204" pitchFamily="34" charset="0"/>
                          </a:rPr>
                          <m:t>ô</m:t>
                        </m:r>
                        <m:r>
                          <m:rPr>
                            <m:nor/>
                          </m:rPr>
                          <a:rPr lang="fr-FR" sz="4000" kern="0">
                            <a:latin typeface="Arial" panose="020B0604020202020204" pitchFamily="34" charset="0"/>
                            <a:ea typeface="Calibri" panose="020F0502020204030204" pitchFamily="34" charset="0"/>
                          </a:rPr>
                          <m:t>ng</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m</m:t>
                        </m:r>
                        <m:r>
                          <m:rPr>
                            <m:nor/>
                          </m:rPr>
                          <a:rPr lang="fr-FR" sz="4000" kern="0">
                            <a:latin typeface="Arial" panose="020B0604020202020204" pitchFamily="34" charset="0"/>
                            <a:ea typeface="Calibri" panose="020F0502020204030204" pitchFamily="34" charset="0"/>
                          </a:rPr>
                          <m:t>ớ</m:t>
                        </m:r>
                        <m:r>
                          <m:rPr>
                            <m:nor/>
                          </m:rPr>
                          <a:rPr lang="fr-FR" sz="4000" kern="0">
                            <a:latin typeface="Arial" panose="020B0604020202020204" pitchFamily="34" charset="0"/>
                            <a:ea typeface="Calibri" panose="020F0502020204030204" pitchFamily="34" charset="0"/>
                          </a:rPr>
                          <m:t>i</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c</m:t>
                        </m:r>
                        <m:r>
                          <m:rPr>
                            <m:nor/>
                          </m:rPr>
                          <a:rPr lang="fr-FR" sz="4000" kern="0">
                            <a:latin typeface="Arial" panose="020B0604020202020204" pitchFamily="34" charset="0"/>
                            <a:ea typeface="Calibri" panose="020F0502020204030204" pitchFamily="34" charset="0"/>
                          </a:rPr>
                          <m:t>ó đườ</m:t>
                        </m:r>
                        <m:r>
                          <m:rPr>
                            <m:nor/>
                          </m:rPr>
                          <a:rPr lang="fr-FR" sz="4000" kern="0">
                            <a:latin typeface="Arial" panose="020B0604020202020204" pitchFamily="34" charset="0"/>
                            <a:ea typeface="Calibri" panose="020F0502020204030204" pitchFamily="34" charset="0"/>
                          </a:rPr>
                          <m:t>ng</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tr</m:t>
                        </m:r>
                        <m:r>
                          <m:rPr>
                            <m:nor/>
                          </m:rPr>
                          <a:rPr lang="fr-FR" sz="4000" kern="0">
                            <a:latin typeface="Arial" panose="020B0604020202020204" pitchFamily="34" charset="0"/>
                            <a:ea typeface="Calibri" panose="020F0502020204030204" pitchFamily="34" charset="0"/>
                          </a:rPr>
                          <m:t>ò</m:t>
                        </m:r>
                        <m:r>
                          <m:rPr>
                            <m:nor/>
                          </m:rPr>
                          <a:rPr lang="fr-FR" sz="4000" kern="0">
                            <a:latin typeface="Arial" panose="020B0604020202020204" pitchFamily="34" charset="0"/>
                            <a:ea typeface="Calibri" panose="020F0502020204030204" pitchFamily="34" charset="0"/>
                          </a:rPr>
                          <m:t>n</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n</m:t>
                        </m:r>
                        <m:r>
                          <m:rPr>
                            <m:nor/>
                          </m:rPr>
                          <a:rPr lang="fr-FR" sz="4000" kern="0">
                            <a:latin typeface="Arial" panose="020B0604020202020204" pitchFamily="34" charset="0"/>
                            <a:ea typeface="Calibri" panose="020F0502020204030204" pitchFamily="34" charset="0"/>
                          </a:rPr>
                          <m:t>ộ</m:t>
                        </m:r>
                        <m:r>
                          <m:rPr>
                            <m:nor/>
                          </m:rPr>
                          <a:rPr lang="fr-FR" sz="4000" kern="0">
                            <a:latin typeface="Arial" panose="020B0604020202020204" pitchFamily="34" charset="0"/>
                            <a:ea typeface="Calibri" panose="020F0502020204030204" pitchFamily="34" charset="0"/>
                          </a:rPr>
                          <m:t>i</m:t>
                        </m:r>
                        <m:r>
                          <m:rPr>
                            <m:nor/>
                          </m:rPr>
                          <a:rPr lang="fr-FR" sz="4000" kern="0">
                            <a:latin typeface="Arial" panose="020B0604020202020204" pitchFamily="34" charset="0"/>
                            <a:ea typeface="Calibri" panose="020F0502020204030204" pitchFamily="34" charset="0"/>
                          </a:rPr>
                          <m:t> </m:t>
                        </m:r>
                        <m:r>
                          <m:rPr>
                            <m:nor/>
                          </m:rPr>
                          <a:rPr lang="fr-FR" sz="4000" kern="0">
                            <a:latin typeface="Arial" panose="020B0604020202020204" pitchFamily="34" charset="0"/>
                            <a:ea typeface="Calibri" panose="020F0502020204030204" pitchFamily="34" charset="0"/>
                          </a:rPr>
                          <m:t>ti</m:t>
                        </m:r>
                        <m:r>
                          <m:rPr>
                            <m:nor/>
                          </m:rPr>
                          <a:rPr lang="fr-FR" sz="4000" kern="0">
                            <a:latin typeface="Arial" panose="020B0604020202020204" pitchFamily="34" charset="0"/>
                            <a:ea typeface="Calibri" panose="020F0502020204030204" pitchFamily="34" charset="0"/>
                          </a:rPr>
                          <m:t>ế</m:t>
                        </m:r>
                        <m:r>
                          <m:rPr>
                            <m:nor/>
                          </m:rPr>
                          <a:rPr lang="fr-FR" sz="4000" kern="0">
                            <a:latin typeface="Arial" panose="020B0604020202020204" pitchFamily="34" charset="0"/>
                            <a:ea typeface="Calibri" panose="020F0502020204030204" pitchFamily="34" charset="0"/>
                          </a:rPr>
                          <m:t>p</m:t>
                        </m:r>
                      </m:oMath>
                    </m:oMathPara>
                  </a14:m>
                  <a:endParaRPr kumimoji="0" lang="en-US" sz="4000" b="0" i="0" u="none" strike="noStrike" kern="1200" cap="none" spc="0" normalizeH="0" baseline="0" noProof="0" dirty="0">
                    <a:ln>
                      <a:noFill/>
                    </a:ln>
                    <a:solidFill>
                      <a:srgbClr val="623933"/>
                    </a:solidFill>
                    <a:effectLst/>
                    <a:uLnTx/>
                    <a:uFillTx/>
                    <a:latin typeface="Arial" panose="020B0604020202020204" pitchFamily="34" charset="0"/>
                    <a:ea typeface="+mn-ea"/>
                    <a:cs typeface="Arial" panose="020B0604020202020204" pitchFamily="34" charset="0"/>
                  </a:endParaRPr>
                </a:p>
              </p:txBody>
            </p:sp>
          </mc:Choice>
          <mc:Fallback xmlns="">
            <p:sp>
              <p:nvSpPr>
                <p:cNvPr id="78" name="TextBox 31"/>
                <p:cNvSpPr txBox="1">
                  <a:spLocks noRot="1" noChangeAspect="1" noMove="1" noResize="1" noEditPoints="1" noAdjustHandles="1" noChangeArrowheads="1" noChangeShapeType="1" noTextEdit="1"/>
                </p:cNvSpPr>
                <p:nvPr/>
              </p:nvSpPr>
              <p:spPr>
                <a:xfrm>
                  <a:off x="1836775" y="3418171"/>
                  <a:ext cx="20994995" cy="1541333"/>
                </a:xfrm>
                <a:prstGeom prst="rect">
                  <a:avLst/>
                </a:prstGeom>
                <a:blipFill>
                  <a:blip r:embed="rId8"/>
                  <a:stretch>
                    <a:fillRect/>
                  </a:stretch>
                </a:blipFill>
              </p:spPr>
              <p:txBody>
                <a:bodyPr/>
                <a:lstStyle/>
                <a:p>
                  <a:r>
                    <a:rPr lang="en-US">
                      <a:noFill/>
                    </a:rPr>
                    <a:t> </a:t>
                  </a:r>
                </a:p>
              </p:txBody>
            </p:sp>
          </mc:Fallback>
        </mc:AlternateContent>
        <p:sp>
          <p:nvSpPr>
            <p:cNvPr id="79" name="TextBox 32"/>
            <p:cNvSpPr txBox="1"/>
            <p:nvPr/>
          </p:nvSpPr>
          <p:spPr>
            <a:xfrm>
              <a:off x="953382" y="3574362"/>
              <a:ext cx="740025" cy="1148282"/>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40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pic>
        <p:nvPicPr>
          <p:cNvPr id="84" name="Picture 8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559415" y="6283745"/>
            <a:ext cx="1621756" cy="1636567"/>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55106991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500" fill="hold"/>
                                        <p:tgtEl>
                                          <p:spTgt spid="4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anim calcmode="lin" valueType="num">
                                      <p:cBhvr>
                                        <p:cTn id="23" dur="500" fill="hold"/>
                                        <p:tgtEl>
                                          <p:spTgt spid="57"/>
                                        </p:tgtEl>
                                        <p:attrNameLst>
                                          <p:attrName>ppt_x</p:attrName>
                                        </p:attrNameLst>
                                      </p:cBhvr>
                                      <p:tavLst>
                                        <p:tav tm="0">
                                          <p:val>
                                            <p:strVal val="#ppt_x"/>
                                          </p:val>
                                        </p:tav>
                                        <p:tav tm="100000">
                                          <p:val>
                                            <p:strVal val="#ppt_x"/>
                                          </p:val>
                                        </p:tav>
                                      </p:tavLst>
                                    </p:anim>
                                    <p:anim calcmode="lin" valueType="num">
                                      <p:cBhvr>
                                        <p:cTn id="24" dur="500" fill="hold"/>
                                        <p:tgtEl>
                                          <p:spTgt spid="5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anim calcmode="lin" valueType="num">
                                      <p:cBhvr>
                                        <p:cTn id="28" dur="500" fill="hold"/>
                                        <p:tgtEl>
                                          <p:spTgt spid="66"/>
                                        </p:tgtEl>
                                        <p:attrNameLst>
                                          <p:attrName>ppt_x</p:attrName>
                                        </p:attrNameLst>
                                      </p:cBhvr>
                                      <p:tavLst>
                                        <p:tav tm="0">
                                          <p:val>
                                            <p:strVal val="#ppt_x"/>
                                          </p:val>
                                        </p:tav>
                                        <p:tav tm="100000">
                                          <p:val>
                                            <p:strVal val="#ppt_x"/>
                                          </p:val>
                                        </p:tav>
                                      </p:tavLst>
                                    </p:anim>
                                    <p:anim calcmode="lin" valueType="num">
                                      <p:cBhvr>
                                        <p:cTn id="29" dur="500" fill="hold"/>
                                        <p:tgtEl>
                                          <p:spTgt spid="6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500"/>
                                        <p:tgtEl>
                                          <p:spTgt spid="75"/>
                                        </p:tgtEl>
                                      </p:cBhvr>
                                    </p:animEffect>
                                    <p:anim calcmode="lin" valueType="num">
                                      <p:cBhvr>
                                        <p:cTn id="33" dur="500" fill="hold"/>
                                        <p:tgtEl>
                                          <p:spTgt spid="75"/>
                                        </p:tgtEl>
                                        <p:attrNameLst>
                                          <p:attrName>ppt_x</p:attrName>
                                        </p:attrNameLst>
                                      </p:cBhvr>
                                      <p:tavLst>
                                        <p:tav tm="0">
                                          <p:val>
                                            <p:strVal val="#ppt_x"/>
                                          </p:val>
                                        </p:tav>
                                        <p:tav tm="100000">
                                          <p:val>
                                            <p:strVal val="#ppt_x"/>
                                          </p:val>
                                        </p:tav>
                                      </p:tavLst>
                                    </p:anim>
                                    <p:anim calcmode="lin" valueType="num">
                                      <p:cBhvr>
                                        <p:cTn id="34" dur="5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84"/>
                                        </p:tgtEl>
                                        <p:attrNameLst>
                                          <p:attrName>style.visibility</p:attrName>
                                        </p:attrNameLst>
                                      </p:cBhvr>
                                      <p:to>
                                        <p:strVal val="visible"/>
                                      </p:to>
                                    </p:set>
                                    <p:anim calcmode="lin" valueType="num">
                                      <p:cBhvr>
                                        <p:cTn id="39" dur="500" fill="hold"/>
                                        <p:tgtEl>
                                          <p:spTgt spid="84"/>
                                        </p:tgtEl>
                                        <p:attrNameLst>
                                          <p:attrName>ppt_w</p:attrName>
                                        </p:attrNameLst>
                                      </p:cBhvr>
                                      <p:tavLst>
                                        <p:tav tm="0">
                                          <p:val>
                                            <p:fltVal val="0"/>
                                          </p:val>
                                        </p:tav>
                                        <p:tav tm="100000">
                                          <p:val>
                                            <p:strVal val="#ppt_w"/>
                                          </p:val>
                                        </p:tav>
                                      </p:tavLst>
                                    </p:anim>
                                    <p:anim calcmode="lin" valueType="num">
                                      <p:cBhvr>
                                        <p:cTn id="40" dur="500" fill="hold"/>
                                        <p:tgtEl>
                                          <p:spTgt spid="84"/>
                                        </p:tgtEl>
                                        <p:attrNameLst>
                                          <p:attrName>ppt_h</p:attrName>
                                        </p:attrNameLst>
                                      </p:cBhvr>
                                      <p:tavLst>
                                        <p:tav tm="0">
                                          <p:val>
                                            <p:fltVal val="0"/>
                                          </p:val>
                                        </p:tav>
                                        <p:tav tm="100000">
                                          <p:val>
                                            <p:strVal val="#ppt_h"/>
                                          </p:val>
                                        </p:tav>
                                      </p:tavLst>
                                    </p:anim>
                                    <p:animEffect transition="in" filter="fade">
                                      <p:cBhvr>
                                        <p:cTn id="41"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1125</TotalTime>
  <Words>1817</Words>
  <Application>Microsoft Office PowerPoint</Application>
  <PresentationFormat>Custom</PresentationFormat>
  <Paragraphs>160</Paragraphs>
  <Slides>29</Slides>
  <Notes>4</Notes>
  <HiddenSlides>0</HiddenSlides>
  <MMClips>6</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Wingdings</vt:lpstr>
      <vt:lpstr>Cambria Math</vt:lpstr>
      <vt:lpstr>Arial</vt:lpstr>
      <vt:lpstr>Arial (Body)</vt:lpstr>
      <vt:lpstr>Calibri</vt:lpstr>
      <vt:lpstr>Times New Roman</vt:lpstr>
      <vt:lpstr>Aharoni</vt:lpstr>
      <vt:lpstr>Office Theme</vt:lpstr>
      <vt:lpstr>5_Office Theme</vt:lpstr>
      <vt:lpstr>1_Office Theme</vt:lpstr>
      <vt:lpstr>PowerPoint Presentation</vt:lpstr>
      <vt:lpstr>PHIẾU BÀI TẬP</vt:lpstr>
      <vt:lpstr>PHIẾU BÀI TẬP</vt:lpstr>
      <vt:lpstr>PHIẾU BÀI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Minimalist Math Class Presentation</dc:title>
  <dc:creator>Hà Ngân</dc:creator>
  <cp:lastModifiedBy>tuyết nguyễn thị ánh</cp:lastModifiedBy>
  <cp:revision>102</cp:revision>
  <dcterms:created xsi:type="dcterms:W3CDTF">2006-08-16T00:00:00Z</dcterms:created>
  <dcterms:modified xsi:type="dcterms:W3CDTF">2024-10-11T14:28:42Z</dcterms:modified>
  <dc:identifier>DAFSQ-Bl3TE</dc:identifier>
</cp:coreProperties>
</file>