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516" r:id="rId3"/>
    <p:sldId id="262" r:id="rId4"/>
    <p:sldId id="263" r:id="rId5"/>
    <p:sldId id="267" r:id="rId6"/>
    <p:sldId id="299" r:id="rId7"/>
    <p:sldId id="512" r:id="rId8"/>
    <p:sldId id="511" r:id="rId9"/>
    <p:sldId id="513" r:id="rId10"/>
    <p:sldId id="300" r:id="rId11"/>
    <p:sldId id="301" r:id="rId12"/>
    <p:sldId id="517" r:id="rId13"/>
    <p:sldId id="302" r:id="rId14"/>
    <p:sldId id="303" r:id="rId15"/>
    <p:sldId id="304" r:id="rId16"/>
    <p:sldId id="305" r:id="rId17"/>
    <p:sldId id="306" r:id="rId18"/>
    <p:sldId id="261" r:id="rId19"/>
    <p:sldId id="264" r:id="rId20"/>
    <p:sldId id="507" r:id="rId21"/>
    <p:sldId id="259" r:id="rId22"/>
    <p:sldId id="518" r:id="rId23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B90CC9-D7E3-D3B4-41C6-6C26668A3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7C2F412-DE84-CF85-33DC-5815B9EB3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8255C9-8728-6CE2-761C-DCA5F828B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6CC9-B1BC-4D5A-A476-57454ED843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754A92-27D6-8A90-F289-07D10CF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27FFFE-DFCE-0AE0-84A3-6DDD2C9EE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ACEC-533E-4800-93D6-4824B09A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54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3525C9-FD9B-920E-1020-BBC897EAF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FCAAB94-4241-C660-9B33-013809356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381A3A-5540-C739-3BBF-E632D3CF1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6CC9-B1BC-4D5A-A476-57454ED843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6D81AE-160F-F22B-5774-A9828751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7C23F5-E3CB-E992-450F-360912E9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ACEC-533E-4800-93D6-4824B09A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5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2652E07-5CA1-D518-7A13-58D696BE21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F9114FC-98B9-E87E-DC49-6EB2A65C7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D84786-13C2-306B-E0DC-15A583E9B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6CC9-B1BC-4D5A-A476-57454ED843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F57B17-A12C-1109-A62A-0D8243304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CE17BD-7971-18B2-E7C3-347A2E089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ACEC-533E-4800-93D6-4824B09A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31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B0F9D2-6211-819A-F957-C70A77773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D5AAA-E96A-4B56-8263-314F95348A76}" type="datetimeFigureOut">
              <a:rPr lang="en-US"/>
              <a:pPr>
                <a:defRPr/>
              </a:pPr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7F6B3C-B2B2-CDBE-4457-C594E6F9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4ABE54-C602-5A62-2B8D-9D5B271A0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0304-C815-4A43-9F23-DE704D1260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819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8E8479-41E1-4E39-97FB-FDCFD41D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C5A67-928C-4097-AB8E-E23B2AEA8D67}" type="datetimeFigureOut">
              <a:rPr lang="en-US"/>
              <a:pPr>
                <a:defRPr/>
              </a:pPr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BB017A-5EB1-B521-E62F-69DF5A0EE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71C461-5C15-E8D8-4D3A-5227D881D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8773A-31DE-40BD-8CCB-3674EB70AC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4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3B8F1E-B29F-F439-6625-682AA0B80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157F-6A27-43B2-8D94-78571CD28BBD}" type="datetimeFigureOut">
              <a:rPr lang="en-US"/>
              <a:pPr>
                <a:defRPr/>
              </a:pPr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64FF57-F60A-5108-C747-B0513DD87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80705D-446C-8D4E-9EEE-9403B489F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B4FA8-46C1-405F-9FE4-A8D003F82E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302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FE9BF84-23E2-CA10-633A-E2657829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8CDAA-B8B2-48DB-9F44-FE3A713FCA8F}" type="datetimeFigureOut">
              <a:rPr lang="en-US"/>
              <a:pPr>
                <a:defRPr/>
              </a:pPr>
              <a:t>11/28/2024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ED3A1A7C-8509-6488-3976-961FCBE6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DD4EE5AD-A359-E552-D91A-D65790D69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CF9A8-6C69-4860-BA74-FAFF946D41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45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2613D0D3-1DB6-0745-7FC1-09202C52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B5716-9931-477E-A8BB-E990C6B33A55}" type="datetimeFigureOut">
              <a:rPr lang="en-US"/>
              <a:pPr>
                <a:defRPr/>
              </a:pPr>
              <a:t>11/28/2024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10FD5D2C-C70E-85E2-5473-A53B676F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50205223-F46A-0641-57BE-5912EFA6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0C8CA-C9AE-46C7-89E3-BB76B2ACC2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057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81AB5158-F68D-A104-7934-344C897D1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DB071-3190-43E6-8190-304B7297B625}" type="datetimeFigureOut">
              <a:rPr lang="en-US"/>
              <a:pPr>
                <a:defRPr/>
              </a:pPr>
              <a:t>11/28/2024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AD37191B-1ACD-6E81-00FB-F13802F5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EA2A9E38-754C-1986-392B-0CED7D78B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37220-68EA-4FE3-B2B1-CBAE3E7165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575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61309126-02D7-E369-7A61-BAF417723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E24FD-519D-4B09-9917-91E2EC330FD5}" type="datetimeFigureOut">
              <a:rPr lang="en-US"/>
              <a:pPr>
                <a:defRPr/>
              </a:pPr>
              <a:t>11/28/2024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1BB212A6-C642-D2E6-376C-D4D0055F2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71C7D0B2-99A0-CD2F-57D3-F6463A1D5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D1B6A-F52C-4621-87AA-4B7CD60F7A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23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9952CDE0-1A7E-9D9F-F49C-66113E9DC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F7212-3AF0-4E3B-A8C5-F959818CE053}" type="datetimeFigureOut">
              <a:rPr lang="en-US"/>
              <a:pPr>
                <a:defRPr/>
              </a:pPr>
              <a:t>11/28/2024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C06D6F6-2DE1-2621-A21F-84276E85F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CFE5E2AE-1221-11A5-9DE0-3528843AD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906C0-6353-4CC8-B719-F4DAC93884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63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7B6804-3467-CB3D-6B3D-DDC36F243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D381D3-41A7-8458-25CD-0E1DF0839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E9DBD5-3A29-3A3A-EC07-0B1A9624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6CC9-B1BC-4D5A-A476-57454ED843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5E2BAC-2F13-F919-410B-B7142E56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B86B3B-BA32-F07C-A848-5CCE5B1E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ACEC-533E-4800-93D6-4824B09A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16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BC9FC93-C43B-C63B-E427-B7C7C53A9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2AFF6-AFF9-4B32-B2DF-E8C222E7DD24}" type="datetimeFigureOut">
              <a:rPr lang="en-US"/>
              <a:pPr>
                <a:defRPr/>
              </a:pPr>
              <a:t>11/28/2024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4ADDFF64-41D3-D960-A852-947AAAFEC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21B4F705-31A4-20F7-E100-B55040EC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E93BC-D55F-4488-AEBA-4F70971678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67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19639D-32C6-E864-D02E-46817A7C9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E53CC-4DFE-4FE2-808F-95D4B28A3BAC}" type="datetimeFigureOut">
              <a:rPr lang="en-US"/>
              <a:pPr>
                <a:defRPr/>
              </a:pPr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856396-2903-67CC-B5E6-F2AF263CB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1DAA46-DB13-4CBF-1B95-03CE7283C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93CCD-9B02-46A1-995F-3FDCBE4A12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000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8401E7-9E9F-BD51-176A-587417A0C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C755-5FDA-48E9-8B11-3FBFCE0C50A1}" type="datetimeFigureOut">
              <a:rPr lang="en-US"/>
              <a:pPr>
                <a:defRPr/>
              </a:pPr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6E36CE-EE43-33F6-A9EA-A5073E9E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C9B9A1-66CD-E37A-3EA2-22ACACE34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67BBA-4915-4284-A64F-DC6762BE5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86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350E0E-FE08-29E2-B82C-8C86B5524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D150889-2322-A710-1FFA-1CCAF21AF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658F71-0E08-665C-6965-B2D76AADD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6CC9-B1BC-4D5A-A476-57454ED843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AC0718-524A-541F-E343-45E574B61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F4E9EB-EBA4-502B-7BBF-CEB8BB696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ACEC-533E-4800-93D6-4824B09A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4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EBFE86-0DFD-B764-FDF5-33F65BBB9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7EEEB3-CF35-F614-2919-C28632CD1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9A051C3-6B1C-6AA2-9E4C-ACD7A0E8E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82DB064-C3DA-E457-FCD8-35629D17A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6CC9-B1BC-4D5A-A476-57454ED843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ACD17A5-167A-0365-B75E-90279F1B3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35CB5A4-030C-DDCA-8F55-657C9BE07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ACEC-533E-4800-93D6-4824B09A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2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7697AF-AA37-45DE-9BE7-F582E0CF2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10B3B7E-15D8-E3A9-6682-5B5C3A7CB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2C75322-F804-E840-B441-33E5886BD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AF20D85-7B48-BD1C-723F-C377F3F2E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3806E7E-A35B-2F81-16DB-E60250585B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0DAC56A-49C7-13FA-8249-FCD2D89A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6CC9-B1BC-4D5A-A476-57454ED843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F1E42E7-2D4B-1A36-68D7-3E48988C0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F78FFB8-028B-8E37-044F-3E37BB27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ACEC-533E-4800-93D6-4824B09A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F6C825-D142-45A2-7700-FF6F6F99B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F82B07E-D26B-AFEF-EA24-C13B75A20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6CC9-B1BC-4D5A-A476-57454ED843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349FE91-256A-79D4-8AC8-B9DDE281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4BE580A-E491-2C0C-098B-53742B61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ACEC-533E-4800-93D6-4824B09A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6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51F8F20-653B-66C2-830A-36A6BBA37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6CC9-B1BC-4D5A-A476-57454ED843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5A8D170-1729-3BEF-388F-ABDF1B97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3420167-7FEF-C5C6-421E-312B00EE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ACEC-533E-4800-93D6-4824B09A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36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4DB7DE-C88B-C83D-5B35-ABE6C5CFE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7275E9-0A88-847F-6F85-A9F30B6BD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5BA7287-24DC-407E-605B-6B1EE7FF0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A94EFD-7124-0289-9342-45A1C6037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6CC9-B1BC-4D5A-A476-57454ED843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AA639A6-1406-CC7A-F3A0-0CB4F3BCA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A17700-C4EF-6FF7-8CA4-AC4541671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ACEC-533E-4800-93D6-4824B09A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3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2A5C60-547A-5C0F-6541-A544B7231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92A998D-968A-D676-1305-27225C4753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013C7E4-317A-E8AA-9FF7-6C503C6CB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204D4D3-DE19-1A06-4DD1-C0B536C5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6CC9-B1BC-4D5A-A476-57454ED843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BEC9380-1865-2EEF-1095-F6B1CA1C8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AFB9A85-A10B-3B0D-854C-41DDE8CB6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ACEC-533E-4800-93D6-4824B09A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24AD43A-B590-8FE7-A46C-EBF90091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D4C331-83E0-7777-66E3-BF0F77798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2F1BC8-BBA6-EFCB-6630-BF12F388E1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86CC9-B1BC-4D5A-A476-57454ED843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7C5544-6905-1EC9-8DF3-46ED537EE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B086C2-FCA9-0D8F-1D7A-20932319F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6ACEC-533E-4800-93D6-4824B09A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4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9Slide.vn - 2019">
            <a:extLst>
              <a:ext uri="{FF2B5EF4-FFF2-40B4-BE49-F238E27FC236}">
                <a16:creationId xmlns="" xmlns:a16="http://schemas.microsoft.com/office/drawing/2014/main" id="{4D3EBF53-45E7-C0A8-DA49-42D8F12995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804863"/>
            <a:ext cx="121920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vi-VN" sz="2400">
                <a:solidFill>
                  <a:srgbClr val="D7D7D7"/>
                </a:solidFill>
              </a:rPr>
              <a:t>www.9slide.vn</a:t>
            </a:r>
          </a:p>
        </p:txBody>
      </p:sp>
      <p:sp>
        <p:nvSpPr>
          <p:cNvPr id="1027" name="Title Placeholder 1">
            <a:extLst>
              <a:ext uri="{FF2B5EF4-FFF2-40B4-BE49-F238E27FC236}">
                <a16:creationId xmlns="" xmlns:a16="http://schemas.microsoft.com/office/drawing/2014/main" id="{6BC04C42-28CA-6A95-4291-E7C86143DB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="" xmlns:a16="http://schemas.microsoft.com/office/drawing/2014/main" id="{2E0D0FDE-00D2-80A7-E0FD-59627F24FA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9C005E-D1B4-B003-652E-ADC03AF5E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C42F69-EAFA-415C-96F9-A95694516DAB}" type="datetimeFigureOut">
              <a:rPr lang="en-US"/>
              <a:pPr>
                <a:defRPr/>
              </a:pPr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0AD84B-CD7F-38DD-2319-EF8DF328A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079FE0-98B5-9EF3-ECFD-A1F05EEA7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91DB8D7-1BCB-48B4-AEC2-21D2E9B150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631" y="400294"/>
            <a:ext cx="5726723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PHẦN 3 : VẬT SỐNG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21878" y="1760171"/>
            <a:ext cx="78075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7: CƠ THỂ NGƯỜI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74278" y="3624140"/>
            <a:ext cx="78075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27: KHÁI QUÁT VỀ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 THỂ NGƯỜI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54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21AFB78-9736-4F4F-9FE0-2E2C5581C8F8}"/>
              </a:ext>
            </a:extLst>
          </p:cNvPr>
          <p:cNvGraphicFramePr>
            <a:graphicFrameLocks noGrp="1"/>
          </p:cNvGraphicFramePr>
          <p:nvPr/>
        </p:nvGraphicFramePr>
        <p:xfrm>
          <a:off x="84841" y="138683"/>
          <a:ext cx="11792932" cy="6719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3371">
                  <a:extLst>
                    <a:ext uri="{9D8B030D-6E8A-4147-A177-3AD203B41FA5}">
                      <a16:colId xmlns="" xmlns:a16="http://schemas.microsoft.com/office/drawing/2014/main" val="3138288837"/>
                    </a:ext>
                  </a:extLst>
                </a:gridCol>
                <a:gridCol w="4175330">
                  <a:extLst>
                    <a:ext uri="{9D8B030D-6E8A-4147-A177-3AD203B41FA5}">
                      <a16:colId xmlns="" xmlns:a16="http://schemas.microsoft.com/office/drawing/2014/main" val="3931954440"/>
                    </a:ext>
                  </a:extLst>
                </a:gridCol>
                <a:gridCol w="4864231">
                  <a:extLst>
                    <a:ext uri="{9D8B030D-6E8A-4147-A177-3AD203B41FA5}">
                      <a16:colId xmlns="" xmlns:a16="http://schemas.microsoft.com/office/drawing/2014/main" val="3916320840"/>
                    </a:ext>
                  </a:extLst>
                </a:gridCol>
              </a:tblGrid>
              <a:tr h="1221694">
                <a:tc>
                  <a:txBody>
                    <a:bodyPr/>
                    <a:lstStyle/>
                    <a:p>
                      <a:pPr marL="0" marR="30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 quan/ Hệ cơ quan</a:t>
                      </a:r>
                      <a:endParaRPr lang="en-US" sz="3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cơ quan trong từng hệ cơ quan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 trò chính trong cơ thể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9806181"/>
                  </a:ext>
                </a:extLst>
              </a:tr>
              <a:tr h="610847"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vận động</a:t>
                      </a:r>
                      <a:endParaRPr lang="en-US" sz="3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921350692"/>
                  </a:ext>
                </a:extLst>
              </a:tr>
              <a:tr h="610847"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tuần hoàn</a:t>
                      </a:r>
                      <a:endParaRPr lang="en-US" sz="3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51347127"/>
                  </a:ext>
                </a:extLst>
              </a:tr>
              <a:tr h="610847"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hô hấp</a:t>
                      </a:r>
                      <a:endParaRPr lang="en-US" sz="3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518029453"/>
                  </a:ext>
                </a:extLst>
              </a:tr>
              <a:tr h="610847"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tiêu hóa</a:t>
                      </a:r>
                      <a:endParaRPr lang="en-US" sz="3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568137363"/>
                  </a:ext>
                </a:extLst>
              </a:tr>
              <a:tr h="610847"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bài tiết</a:t>
                      </a:r>
                      <a:endParaRPr lang="en-US" sz="3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4150741372"/>
                  </a:ext>
                </a:extLst>
              </a:tr>
              <a:tr h="610847"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thần kinh</a:t>
                      </a:r>
                      <a:endParaRPr lang="en-US" sz="3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05749802"/>
                  </a:ext>
                </a:extLst>
              </a:tr>
              <a:tr h="610847"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giác quan</a:t>
                      </a:r>
                      <a:endParaRPr lang="en-US" sz="3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800659686"/>
                  </a:ext>
                </a:extLst>
              </a:tr>
              <a:tr h="610847"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nội tiết</a:t>
                      </a:r>
                      <a:endParaRPr lang="en-US" sz="3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504734712"/>
                  </a:ext>
                </a:extLst>
              </a:tr>
              <a:tr h="610847"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sinh dục</a:t>
                      </a:r>
                      <a:endParaRPr lang="en-US" sz="3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450325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287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5D8872-DC97-874A-D09C-25B47E863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758" y="110359"/>
            <a:ext cx="7612773" cy="57811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+mn-lt"/>
              </a:rPr>
              <a:t>VIDEO GIỚI THIỆU VỀ CẤU TẠO CƠ THỂ NGƯỜI</a:t>
            </a:r>
          </a:p>
        </p:txBody>
      </p:sp>
    </p:spTree>
    <p:extLst>
      <p:ext uri="{BB962C8B-B14F-4D97-AF65-F5344CB8AC3E}">
        <p14:creationId xmlns:p14="http://schemas.microsoft.com/office/powerpoint/2010/main" val="16806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69BE311A-088A-4F33-8BE8-B9050A2FFFFB}"/>
              </a:ext>
            </a:extLst>
          </p:cNvPr>
          <p:cNvGraphicFramePr>
            <a:graphicFrameLocks noGrp="1"/>
          </p:cNvGraphicFramePr>
          <p:nvPr/>
        </p:nvGraphicFramePr>
        <p:xfrm>
          <a:off x="0" y="61130"/>
          <a:ext cx="12122869" cy="6827520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564454">
                  <a:extLst>
                    <a:ext uri="{9D8B030D-6E8A-4147-A177-3AD203B41FA5}">
                      <a16:colId xmlns="" xmlns:a16="http://schemas.microsoft.com/office/drawing/2014/main" val="4127499416"/>
                    </a:ext>
                  </a:extLst>
                </a:gridCol>
                <a:gridCol w="4109723">
                  <a:extLst>
                    <a:ext uri="{9D8B030D-6E8A-4147-A177-3AD203B41FA5}">
                      <a16:colId xmlns="" xmlns:a16="http://schemas.microsoft.com/office/drawing/2014/main" val="1186494060"/>
                    </a:ext>
                  </a:extLst>
                </a:gridCol>
                <a:gridCol w="5448692">
                  <a:extLst>
                    <a:ext uri="{9D8B030D-6E8A-4147-A177-3AD203B41FA5}">
                      <a16:colId xmlns="" xmlns:a16="http://schemas.microsoft.com/office/drawing/2014/main" val="32952582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 quan/ Hệ cơ quan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cơ quan trong từng hệ cơ quan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 trò chính trong cơ thể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03679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vận động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Cơ, xương, khớp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 hình cơ thể, bảo vệ nội quan, giúp cơ thể cử động và di chuyển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604301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tuần hoàn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 và mạch máu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 chuyển chất dinh dưỡng, oxygen, hormone,…đến các tế bào và vận chuyển các chất thải từ tế bào đến các cơ quan bài tiết để thải ra ngoài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367407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phế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phổi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oxygen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carbon dioxide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321100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909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0B30AB0A-F829-425A-B8A1-4A635D32631B}"/>
              </a:ext>
            </a:extLst>
          </p:cNvPr>
          <p:cNvGraphicFramePr>
            <a:graphicFrameLocks noGrp="1"/>
          </p:cNvGraphicFramePr>
          <p:nvPr/>
        </p:nvGraphicFramePr>
        <p:xfrm>
          <a:off x="113122" y="44275"/>
          <a:ext cx="12078879" cy="6648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5148">
                  <a:extLst>
                    <a:ext uri="{9D8B030D-6E8A-4147-A177-3AD203B41FA5}">
                      <a16:colId xmlns="" xmlns:a16="http://schemas.microsoft.com/office/drawing/2014/main" val="3651015426"/>
                    </a:ext>
                  </a:extLst>
                </a:gridCol>
                <a:gridCol w="4394079">
                  <a:extLst>
                    <a:ext uri="{9D8B030D-6E8A-4147-A177-3AD203B41FA5}">
                      <a16:colId xmlns="" xmlns:a16="http://schemas.microsoft.com/office/drawing/2014/main" val="993736213"/>
                    </a:ext>
                  </a:extLst>
                </a:gridCol>
                <a:gridCol w="5129652">
                  <a:extLst>
                    <a:ext uri="{9D8B030D-6E8A-4147-A177-3AD203B41FA5}">
                      <a16:colId xmlns="" xmlns:a16="http://schemas.microsoft.com/office/drawing/2014/main" val="3561606878"/>
                    </a:ext>
                  </a:extLst>
                </a:gridCol>
              </a:tblGrid>
              <a:tr h="2216252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tiêu hóa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 tiêu hóa (miệng, thực quản, dạ dày, ruột non, ruột già, hậu môn) và các tuyến tiêu hóa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 đổi thức ăn thành các chất dinh dưỡng mà cơ thể hấp thụ được và thải chất bã ra ngoài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8555298"/>
                  </a:ext>
                </a:extLst>
              </a:tr>
              <a:tr h="1662189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bài tiết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Phổi, thận, da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Lọc các chất thải có hại cho cơ thể từ máu và thải ra môi trường.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446639411"/>
                  </a:ext>
                </a:extLst>
              </a:tr>
              <a:tr h="2770315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thần kinh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Não, tủy sống, dây thần kinh, hạch thần kinh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nhận các kích thích từ môi trường, điều khiển, điều hòa hoạt động của các cơ quan, giúp cho cơ thể thích nghi với môi trường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297436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398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3CA69AE9-16C0-4A50-B78E-9C548CD3B66F}"/>
              </a:ext>
            </a:extLst>
          </p:cNvPr>
          <p:cNvGraphicFramePr>
            <a:graphicFrameLocks noGrp="1"/>
          </p:cNvGraphicFramePr>
          <p:nvPr/>
        </p:nvGraphicFramePr>
        <p:xfrm>
          <a:off x="75414" y="54099"/>
          <a:ext cx="12000322" cy="6679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0201">
                  <a:extLst>
                    <a:ext uri="{9D8B030D-6E8A-4147-A177-3AD203B41FA5}">
                      <a16:colId xmlns="" xmlns:a16="http://schemas.microsoft.com/office/drawing/2014/main" val="2148574315"/>
                    </a:ext>
                  </a:extLst>
                </a:gridCol>
                <a:gridCol w="4683830">
                  <a:extLst>
                    <a:ext uri="{9D8B030D-6E8A-4147-A177-3AD203B41FA5}">
                      <a16:colId xmlns="" xmlns:a16="http://schemas.microsoft.com/office/drawing/2014/main" val="1455961662"/>
                    </a:ext>
                  </a:extLst>
                </a:gridCol>
                <a:gridCol w="5096291">
                  <a:extLst>
                    <a:ext uri="{9D8B030D-6E8A-4147-A177-3AD203B41FA5}">
                      <a16:colId xmlns="" xmlns:a16="http://schemas.microsoft.com/office/drawing/2014/main" val="3907727087"/>
                    </a:ext>
                  </a:extLst>
                </a:gridCol>
              </a:tblGrid>
              <a:tr h="1380479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giác quan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 giác, thính giác,…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 cơ thể nhận biết được các vật và thu nhận âm thanh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7027438"/>
                  </a:ext>
                </a:extLst>
              </a:tr>
              <a:tr h="2300799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nội tiết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Tuyến yên, tuyến giáp, tuyến tụy, tuyến trên thận, tuyến sinh dục,…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 hòa hoạt động của các cơ quan trong cơ thể thông qua việc tiết một số loại hormone tác động đến cơ quan nhất định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114475744"/>
                  </a:ext>
                </a:extLst>
              </a:tr>
              <a:tr h="2778545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sinh dục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nam: tinh hoàn, ống dẫn tinh, túi tinh, dương vật,…</a:t>
                      </a:r>
                    </a:p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nữ: buồng trứng, ống dẫn trứng, tử cung, âm đạo,…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 cơ thể sinh sản, duy trì nòi giống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442215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799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AFA139E-1951-401F-8E6B-052A1B8C1974}"/>
              </a:ext>
            </a:extLst>
          </p:cNvPr>
          <p:cNvSpPr/>
          <p:nvPr/>
        </p:nvSpPr>
        <p:spPr>
          <a:xfrm>
            <a:off x="197963" y="339365"/>
            <a:ext cx="11698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480" algn="just"/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EAD6BBF3-FCDC-4232-9069-10E0A6347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0829" y="1276583"/>
            <a:ext cx="89240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2109221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0D73CF5C-86C4-44AD-9D4D-B6012901F340}"/>
              </a:ext>
            </a:extLst>
          </p:cNvPr>
          <p:cNvGraphicFramePr>
            <a:graphicFrameLocks noGrp="1"/>
          </p:cNvGraphicFramePr>
          <p:nvPr/>
        </p:nvGraphicFramePr>
        <p:xfrm>
          <a:off x="0" y="49100"/>
          <a:ext cx="12094588" cy="6700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6252">
                  <a:extLst>
                    <a:ext uri="{9D8B030D-6E8A-4147-A177-3AD203B41FA5}">
                      <a16:colId xmlns="" xmlns:a16="http://schemas.microsoft.com/office/drawing/2014/main" val="600667529"/>
                    </a:ext>
                  </a:extLst>
                </a:gridCol>
                <a:gridCol w="5252013">
                  <a:extLst>
                    <a:ext uri="{9D8B030D-6E8A-4147-A177-3AD203B41FA5}">
                      <a16:colId xmlns="" xmlns:a16="http://schemas.microsoft.com/office/drawing/2014/main" val="3639101731"/>
                    </a:ext>
                  </a:extLst>
                </a:gridCol>
                <a:gridCol w="5136323">
                  <a:extLst>
                    <a:ext uri="{9D8B030D-6E8A-4147-A177-3AD203B41FA5}">
                      <a16:colId xmlns="" xmlns:a16="http://schemas.microsoft.com/office/drawing/2014/main" val="2373053621"/>
                    </a:ext>
                  </a:extLst>
                </a:gridCol>
              </a:tblGrid>
              <a:tr h="480896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 quan/ Hệ cơ quan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cơ quan trong từng hệ cơ quan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 trò chính trong cơ thể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793738808"/>
                  </a:ext>
                </a:extLst>
              </a:tr>
              <a:tr h="577076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vận động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Cơ, xương, khớp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 hình cơ thể, bảo vệ nội quan, giúp cơ thể cử động và di chuyển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442212921"/>
                  </a:ext>
                </a:extLst>
              </a:tr>
              <a:tr h="865614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tuần hoàn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 và mạch máu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 chuyển chất dinh dưỡng, oxygen, hormone,…đến các tế bào và vận chuyển các chất thải từ tế bào đến các cơ quan bài tiết để thải ra ngoài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471167648"/>
                  </a:ext>
                </a:extLst>
              </a:tr>
              <a:tr h="577076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hô hấp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dẫn khí (mũi, họng, thanh quản, khí quản, phế quản) và hai lá phổi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 cơ thể lấy khí oxygen từ môi trường và thải khí carbon dioxide ra khỏi cơ thể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891324579"/>
                  </a:ext>
                </a:extLst>
              </a:tr>
              <a:tr h="577076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tiêu hóa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 tiêu hóa (miệng, thực quản, dạ dày, ruột non, ruột già, hậu môn) và các tuyến tiêu hóa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 đổi thức ăn thành các chất dinh dưỡng mà cơ thể hấp thụ được và thải chất bã ra ngoài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412354179"/>
                  </a:ext>
                </a:extLst>
              </a:tr>
              <a:tr h="577076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bài tiết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Phổi, thận, da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Lọc các chất thải có hại cho cơ thể từ máu và thải ra môi trường.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772792052"/>
                  </a:ext>
                </a:extLst>
              </a:tr>
              <a:tr h="865614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thần kinh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Não, tủy sống, dây thần kinh, hạch thần kinh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nhận các kích thích từ môi trường, điều khiển, điều hòa hoạt động của các cơ quan, giúp cho cơ thể thích nghi với môi trường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4210211021"/>
                  </a:ext>
                </a:extLst>
              </a:tr>
              <a:tr h="577076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giác quan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 giác, thính giác,…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 cơ thể nhận biết được các vật và thu nhận âm thanh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536095654"/>
                  </a:ext>
                </a:extLst>
              </a:tr>
              <a:tr h="865614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nội tiết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Tuyến yên, tuyến giáp, tuyến tụy, tuyến trên thận, tuyến sinh dục,…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 hòa hoạt động của các cơ quan trong cơ thể thông qua việc tiết một số loại hormone tác động đến cơ quan nhất định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108256824"/>
                  </a:ext>
                </a:extLst>
              </a:tr>
              <a:tr h="737375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sinh dục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nam: tinh hoàn, ống dẫn tinh, túi tinh, dương vật,…</a:t>
                      </a:r>
                    </a:p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nữ: buồng trứng, ống dẫn trứng, tử cung, âm đạo,…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 cơ thể sinh sản, duy trì nòi giống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786689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777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8EEE0DC1-94C3-D126-B51E-5F222D096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469825"/>
              </p:ext>
            </p:extLst>
          </p:nvPr>
        </p:nvGraphicFramePr>
        <p:xfrm>
          <a:off x="685800" y="500063"/>
          <a:ext cx="10901363" cy="6115050"/>
        </p:xfrm>
        <a:graphic>
          <a:graphicData uri="http://schemas.openxmlformats.org/drawingml/2006/table">
            <a:tbl>
              <a:tblPr bandRow="1"/>
              <a:tblGrid>
                <a:gridCol w="2049120">
                  <a:extLst>
                    <a:ext uri="{9D8B030D-6E8A-4147-A177-3AD203B41FA5}">
                      <a16:colId xmlns="" xmlns:a16="http://schemas.microsoft.com/office/drawing/2014/main" val="3359977497"/>
                    </a:ext>
                  </a:extLst>
                </a:gridCol>
                <a:gridCol w="3991311">
                  <a:extLst>
                    <a:ext uri="{9D8B030D-6E8A-4147-A177-3AD203B41FA5}">
                      <a16:colId xmlns="" xmlns:a16="http://schemas.microsoft.com/office/drawing/2014/main" val="1103727385"/>
                    </a:ext>
                  </a:extLst>
                </a:gridCol>
                <a:gridCol w="4860932">
                  <a:extLst>
                    <a:ext uri="{9D8B030D-6E8A-4147-A177-3AD203B41FA5}">
                      <a16:colId xmlns="" xmlns:a16="http://schemas.microsoft.com/office/drawing/2014/main" val="3892691185"/>
                    </a:ext>
                  </a:extLst>
                </a:gridCol>
              </a:tblGrid>
              <a:tr h="879635">
                <a:tc>
                  <a:txBody>
                    <a:bodyPr/>
                    <a:lstStyle/>
                    <a:p>
                      <a:pPr marL="28575" marR="2857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Cơ quan/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" marR="2857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Hệ cơ quan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Các cơ quan trong từng hệ cơ quan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Vai trò chính trong cơ thể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68254477"/>
                  </a:ext>
                </a:extLst>
              </a:tr>
              <a:tr h="741019"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Hệ vận động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Cơ, xương, khớp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Định hình cơ thể, bảo vệ nội quan, giúp cơ thể cử động và di chuyển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99456274"/>
                  </a:ext>
                </a:extLst>
              </a:tr>
              <a:tr h="1506179"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Hệ tuần hoàn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Tim và mạch máu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Vận chuyển chất dinh dưỡng, oxygen, hormone,… đến các tế bào và vận chuyển chất thải từ tế bào đến các cơ quan bài tiết để thải ra ngoài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46358762"/>
                  </a:ext>
                </a:extLst>
              </a:tr>
              <a:tr h="1123599"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Hệ hô hấp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Đường dẫn khí (mũi, họng, thanh quản, khí quản, phế quản) và hai lá phổi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Giúp cơ thể lấy khí oxygen từ môi trường và thải khí carbon dioxide ra khỏi cơ thể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56506515"/>
                  </a:ext>
                </a:extLst>
              </a:tr>
              <a:tr h="1123599"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Hệ tiêu hóa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Ống tiêu hóa (miệng, thực quản, dạ dày, ruột non, ruột già, hậu môn) và các tuyến tiêu hóa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Biến đổi thức ăn thành các chất dinh dưỡng mà cơ thể hấp thụ được và loại chất thải ra khởi cơ thể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964576"/>
                  </a:ext>
                </a:extLst>
              </a:tr>
              <a:tr h="741019"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Hệ bài tiết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Phổi, thận, da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Lọc các chất thải có hại cho cơ thể từ máu và thải ra môi trường.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17253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0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9C24BA5-FD9E-6B06-C146-B10E69C77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695420"/>
              </p:ext>
            </p:extLst>
          </p:nvPr>
        </p:nvGraphicFramePr>
        <p:xfrm>
          <a:off x="642938" y="442913"/>
          <a:ext cx="10801350" cy="6234737"/>
        </p:xfrm>
        <a:graphic>
          <a:graphicData uri="http://schemas.openxmlformats.org/drawingml/2006/table">
            <a:tbl>
              <a:tblPr bandRow="1"/>
              <a:tblGrid>
                <a:gridCol w="2030321">
                  <a:extLst>
                    <a:ext uri="{9D8B030D-6E8A-4147-A177-3AD203B41FA5}">
                      <a16:colId xmlns="" xmlns:a16="http://schemas.microsoft.com/office/drawing/2014/main" val="1326889768"/>
                    </a:ext>
                  </a:extLst>
                </a:gridCol>
                <a:gridCol w="3954693">
                  <a:extLst>
                    <a:ext uri="{9D8B030D-6E8A-4147-A177-3AD203B41FA5}">
                      <a16:colId xmlns="" xmlns:a16="http://schemas.microsoft.com/office/drawing/2014/main" val="3646030426"/>
                    </a:ext>
                  </a:extLst>
                </a:gridCol>
                <a:gridCol w="4816336">
                  <a:extLst>
                    <a:ext uri="{9D8B030D-6E8A-4147-A177-3AD203B41FA5}">
                      <a16:colId xmlns="" xmlns:a16="http://schemas.microsoft.com/office/drawing/2014/main" val="2422714370"/>
                    </a:ext>
                  </a:extLst>
                </a:gridCol>
              </a:tblGrid>
              <a:tr h="1771988"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Hệ thần kinh</a:t>
                      </a:r>
                      <a:endParaRPr lang="en-US" sz="2400" b="1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Não, tủy sống, dây thần kinh, hạch thần kinh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Thu nhận các kích thích từ môi trường, điều khiển, điều hòa hoạt động của các cơ quan, giúp cho cơ thể thích nghi với môi trường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8961438"/>
                  </a:ext>
                </a:extLst>
              </a:tr>
              <a:tr h="871793"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Các giác quan</a:t>
                      </a:r>
                      <a:endParaRPr lang="en-US" sz="2400" b="1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Thị giác, thính giác,…</a:t>
                      </a:r>
                      <a:endParaRPr lang="en-US" sz="24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Giúp cơ thể nhận biết được các vật và thu nhận âm thanh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80044998"/>
                  </a:ext>
                </a:extLst>
              </a:tr>
              <a:tr h="1321890"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Hệ nội tiết</a:t>
                      </a:r>
                      <a:endParaRPr lang="en-US" sz="2400" b="1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Tuyến yên, tuyến giáp, tuyến tụy, tuyến trên thận, tuyến sinh dục,…</a:t>
                      </a:r>
                      <a:endParaRPr lang="en-US" sz="24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Điều hòa hoạt động của các cơ quan trong cơ thể thông qua việc tiết một số loại hormone tác động đến cơ quan nhất định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93341128"/>
                  </a:ext>
                </a:extLst>
              </a:tr>
              <a:tr h="1935066"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Hệ sinh dục</a:t>
                      </a:r>
                      <a:endParaRPr lang="en-US" sz="2400" b="1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Ở nam: tinh hoàn, ống dẫn tinh, túi tinh, dương vật,…</a:t>
                      </a:r>
                      <a:endParaRPr lang="en-US" sz="24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Ở nữ: buồng trứng, ống dẫn trứng, tử cung, âm đạo,…</a:t>
                      </a:r>
                      <a:endParaRPr lang="en-US" sz="24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Giúp cơ thể sinh sản, duy trì nòi giống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68524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03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DEA493B-23DE-F5BF-F46B-0EC3B56AA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" y="642841"/>
            <a:ext cx="116236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1: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Khoanh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tròn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đáp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án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đúng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trước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ý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trả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lời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đúng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sau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: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C6ED4BD-AA9F-638C-5803-94C199124030}"/>
              </a:ext>
            </a:extLst>
          </p:cNvPr>
          <p:cNvSpPr txBox="1"/>
          <p:nvPr/>
        </p:nvSpPr>
        <p:spPr>
          <a:xfrm>
            <a:off x="641444" y="1155848"/>
            <a:ext cx="1100009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latin typeface="+mj-lt"/>
                <a:cs typeface="Calibri" panose="020F0502020204030204" pitchFamily="34" charset="0"/>
              </a:rPr>
              <a:t>Câu 1.</a:t>
            </a:r>
            <a:r>
              <a:rPr lang="vi-VN" sz="3600" dirty="0">
                <a:latin typeface="+mj-lt"/>
                <a:cs typeface="Calibri" panose="020F0502020204030204" pitchFamily="34" charset="0"/>
              </a:rPr>
              <a:t> Thanh quản là một bộ phận của</a:t>
            </a:r>
          </a:p>
          <a:p>
            <a:pPr marL="742950" indent="-742950">
              <a:buAutoNum type="alphaUcPeriod"/>
            </a:pPr>
            <a:r>
              <a:rPr lang="vi-VN" sz="3600" dirty="0" smtClean="0">
                <a:latin typeface="+mj-lt"/>
                <a:cs typeface="Calibri" panose="020F0502020204030204" pitchFamily="34" charset="0"/>
              </a:rPr>
              <a:t>Hệ </a:t>
            </a:r>
            <a:r>
              <a:rPr lang="vi-VN" sz="3600" dirty="0">
                <a:latin typeface="+mj-lt"/>
                <a:cs typeface="Calibri" panose="020F0502020204030204" pitchFamily="34" charset="0"/>
              </a:rPr>
              <a:t>hô hấp	</a:t>
            </a:r>
            <a:r>
              <a:rPr lang="en-US" sz="3600" dirty="0" smtClean="0">
                <a:latin typeface="+mj-lt"/>
                <a:cs typeface="Calibri" panose="020F0502020204030204" pitchFamily="34" charset="0"/>
              </a:rPr>
              <a:t>			</a:t>
            </a:r>
            <a:r>
              <a:rPr lang="vi-VN" sz="3600" dirty="0" smtClean="0">
                <a:latin typeface="+mj-lt"/>
                <a:cs typeface="Calibri" panose="020F0502020204030204" pitchFamily="34" charset="0"/>
              </a:rPr>
              <a:t>B</a:t>
            </a:r>
            <a:r>
              <a:rPr lang="vi-VN" sz="3600" dirty="0">
                <a:latin typeface="+mj-lt"/>
                <a:cs typeface="Calibri" panose="020F0502020204030204" pitchFamily="34" charset="0"/>
              </a:rPr>
              <a:t>. Hệ tiêu hóa	</a:t>
            </a:r>
            <a:endParaRPr lang="en-US" sz="3600" dirty="0" smtClean="0">
              <a:latin typeface="+mj-lt"/>
              <a:cs typeface="Calibri" panose="020F0502020204030204" pitchFamily="34" charset="0"/>
            </a:endParaRPr>
          </a:p>
          <a:p>
            <a:pPr marL="742950" indent="-742950">
              <a:buAutoNum type="alphaUcPeriod"/>
            </a:pPr>
            <a:r>
              <a:rPr lang="vi-VN" sz="3600" dirty="0" smtClean="0">
                <a:latin typeface="+mj-lt"/>
                <a:cs typeface="Calibri" panose="020F0502020204030204" pitchFamily="34" charset="0"/>
              </a:rPr>
              <a:t>C</a:t>
            </a:r>
            <a:r>
              <a:rPr lang="vi-VN" sz="3600" dirty="0">
                <a:latin typeface="+mj-lt"/>
                <a:cs typeface="Calibri" panose="020F0502020204030204" pitchFamily="34" charset="0"/>
              </a:rPr>
              <a:t>. Hệ bài tiết                </a:t>
            </a:r>
            <a:r>
              <a:rPr lang="en-US" sz="3600" dirty="0" smtClean="0">
                <a:latin typeface="+mj-lt"/>
                <a:cs typeface="Calibri" panose="020F0502020204030204" pitchFamily="34" charset="0"/>
              </a:rPr>
              <a:t>	</a:t>
            </a:r>
            <a:r>
              <a:rPr lang="vi-VN" sz="3600" dirty="0" smtClean="0">
                <a:latin typeface="+mj-lt"/>
                <a:cs typeface="Calibri" panose="020F0502020204030204" pitchFamily="34" charset="0"/>
              </a:rPr>
              <a:t>D</a:t>
            </a:r>
            <a:r>
              <a:rPr lang="vi-VN" sz="3600" dirty="0">
                <a:latin typeface="+mj-lt"/>
                <a:cs typeface="Calibri" panose="020F0502020204030204" pitchFamily="34" charset="0"/>
              </a:rPr>
              <a:t>. Hệ sinh dục</a:t>
            </a:r>
          </a:p>
          <a:p>
            <a:r>
              <a:rPr lang="vi-VN" sz="3600" b="1" dirty="0">
                <a:latin typeface="+mj-lt"/>
                <a:cs typeface="Calibri" panose="020F0502020204030204" pitchFamily="34" charset="0"/>
              </a:rPr>
              <a:t>Câu 2.</a:t>
            </a:r>
            <a:r>
              <a:rPr lang="vi-VN" sz="3600" dirty="0">
                <a:latin typeface="+mj-lt"/>
                <a:cs typeface="Calibri" panose="020F0502020204030204" pitchFamily="34" charset="0"/>
              </a:rPr>
              <a:t> Các cơ quan trong hệ hô hấp là</a:t>
            </a:r>
          </a:p>
          <a:p>
            <a:r>
              <a:rPr lang="vi-VN" sz="3600" dirty="0">
                <a:latin typeface="+mj-lt"/>
                <a:cs typeface="Calibri" panose="020F0502020204030204" pitchFamily="34" charset="0"/>
              </a:rPr>
              <a:t>A. Phổi và thực </a:t>
            </a:r>
            <a:r>
              <a:rPr lang="vi-VN" sz="3600" dirty="0" smtClean="0">
                <a:latin typeface="+mj-lt"/>
                <a:cs typeface="Calibri" panose="020F0502020204030204" pitchFamily="34" charset="0"/>
              </a:rPr>
              <a:t>quản.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smtClean="0">
                <a:latin typeface="+mj-lt"/>
                <a:cs typeface="Calibri" panose="020F0502020204030204" pitchFamily="34" charset="0"/>
              </a:rPr>
              <a:t>       </a:t>
            </a:r>
            <a:r>
              <a:rPr lang="vi-VN" sz="3600" dirty="0" smtClean="0">
                <a:latin typeface="+mj-lt"/>
                <a:cs typeface="Calibri" panose="020F0502020204030204" pitchFamily="34" charset="0"/>
              </a:rPr>
              <a:t>B</a:t>
            </a:r>
            <a:r>
              <a:rPr lang="vi-VN" sz="3600" dirty="0">
                <a:latin typeface="+mj-lt"/>
                <a:cs typeface="Calibri" panose="020F0502020204030204" pitchFamily="34" charset="0"/>
              </a:rPr>
              <a:t>. Đường dẫn khí và thực quản</a:t>
            </a:r>
          </a:p>
          <a:p>
            <a:r>
              <a:rPr lang="vi-VN" sz="3600" dirty="0">
                <a:latin typeface="+mj-lt"/>
                <a:cs typeface="Calibri" panose="020F0502020204030204" pitchFamily="34" charset="0"/>
              </a:rPr>
              <a:t>C. Thực quản, đường dẫn khí và phổi.	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     </a:t>
            </a:r>
            <a:r>
              <a:rPr lang="vi-VN" sz="3600" dirty="0">
                <a:latin typeface="+mj-lt"/>
                <a:cs typeface="Calibri" panose="020F0502020204030204" pitchFamily="34" charset="0"/>
              </a:rPr>
              <a:t>D. Phổi và đường dẫn khí.</a:t>
            </a:r>
          </a:p>
          <a:p>
            <a:r>
              <a:rPr lang="vi-VN" sz="3600" b="1" dirty="0">
                <a:latin typeface="+mj-lt"/>
                <a:cs typeface="Calibri" panose="020F0502020204030204" pitchFamily="34" charset="0"/>
              </a:rPr>
              <a:t>Câu 3.</a:t>
            </a:r>
            <a:r>
              <a:rPr lang="vi-VN" sz="3600" dirty="0">
                <a:latin typeface="+mj-lt"/>
                <a:cs typeface="Calibri" panose="020F0502020204030204" pitchFamily="34" charset="0"/>
              </a:rPr>
              <a:t> Hệ vận động bao gồm các bộ phận là</a:t>
            </a:r>
          </a:p>
          <a:p>
            <a:r>
              <a:rPr lang="vi-VN" sz="3600" dirty="0">
                <a:latin typeface="+mj-lt"/>
                <a:cs typeface="Calibri" panose="020F0502020204030204" pitchFamily="34" charset="0"/>
              </a:rPr>
              <a:t>A. Xương và cơ.		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              </a:t>
            </a:r>
            <a:r>
              <a:rPr lang="vi-VN" sz="3600" dirty="0">
                <a:latin typeface="+mj-lt"/>
                <a:cs typeface="Calibri" panose="020F0502020204030204" pitchFamily="34" charset="0"/>
              </a:rPr>
              <a:t>B. Xương và mạch máu.</a:t>
            </a:r>
          </a:p>
          <a:p>
            <a:r>
              <a:rPr lang="vi-VN" sz="3600" dirty="0">
                <a:latin typeface="+mj-lt"/>
                <a:cs typeface="Calibri" panose="020F0502020204030204" pitchFamily="34" charset="0"/>
              </a:rPr>
              <a:t>C. Tim, phổi và các cơ.		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   </a:t>
            </a:r>
            <a:r>
              <a:rPr lang="vi-VN" sz="3600" dirty="0">
                <a:latin typeface="+mj-lt"/>
                <a:cs typeface="Calibri" panose="020F0502020204030204" pitchFamily="34" charset="0"/>
              </a:rPr>
              <a:t>D. Tất cả A, B, C đều sai.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298832F-8EF9-478B-8F29-9BD34E496720}"/>
              </a:ext>
            </a:extLst>
          </p:cNvPr>
          <p:cNvSpPr/>
          <p:nvPr/>
        </p:nvSpPr>
        <p:spPr>
          <a:xfrm>
            <a:off x="4152291" y="227757"/>
            <a:ext cx="2538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FBD2648-DEAD-FCB2-65A2-52DC9D1419C1}"/>
              </a:ext>
            </a:extLst>
          </p:cNvPr>
          <p:cNvSpPr txBox="1"/>
          <p:nvPr/>
        </p:nvSpPr>
        <p:spPr>
          <a:xfrm>
            <a:off x="189186" y="284504"/>
            <a:ext cx="3436883" cy="6276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da,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772CF23-8F8C-DB06-F361-08C710317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910" y="178677"/>
            <a:ext cx="8104506" cy="667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E0EC218-85F2-56DD-FD48-2CA48C5E5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112" y="167185"/>
            <a:ext cx="8124861" cy="6523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BD6F97C-ECEF-B75D-F8BC-CDFC43E4E07A}"/>
              </a:ext>
            </a:extLst>
          </p:cNvPr>
          <p:cNvSpPr txBox="1"/>
          <p:nvPr/>
        </p:nvSpPr>
        <p:spPr>
          <a:xfrm>
            <a:off x="382643" y="504506"/>
            <a:ext cx="334176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vi-V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Quan sát bạn học sinh đang chạy ở hình bên và thực hiện các yêu cầu sau:</a:t>
            </a:r>
          </a:p>
          <a:p>
            <a:pPr algn="just"/>
            <a:r>
              <a:rPr lang="vi-V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a) Cho biết các cơ quan được đánh số từ 1 đến 5 thuộc hệ cơ quan </a:t>
            </a:r>
            <a:r>
              <a:rPr lang="vi-VN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vi-VN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4350" y="1303930"/>
            <a:ext cx="31400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b) Trình bày hoạt động của từng hệ cơ quan và sự phối hợp của chúng khi bạn học sinh đang chạy.</a:t>
            </a:r>
          </a:p>
        </p:txBody>
      </p:sp>
    </p:spTree>
    <p:extLst>
      <p:ext uri="{BB962C8B-B14F-4D97-AF65-F5344CB8AC3E}">
        <p14:creationId xmlns:p14="http://schemas.microsoft.com/office/powerpoint/2010/main" val="229162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298832F-8EF9-478B-8F29-9BD34E496720}"/>
              </a:ext>
            </a:extLst>
          </p:cNvPr>
          <p:cNvSpPr/>
          <p:nvPr/>
        </p:nvSpPr>
        <p:spPr>
          <a:xfrm>
            <a:off x="4152291" y="227757"/>
            <a:ext cx="24224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F1ACC5-8AF5-4D9C-A974-FBDD6A5CB354}"/>
              </a:ext>
            </a:extLst>
          </p:cNvPr>
          <p:cNvSpPr/>
          <p:nvPr/>
        </p:nvSpPr>
        <p:spPr>
          <a:xfrm>
            <a:off x="67586" y="1209056"/>
            <a:ext cx="120568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10100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7EC0C93-3B98-472A-185F-CCA7FDA8D262}"/>
              </a:ext>
            </a:extLst>
          </p:cNvPr>
          <p:cNvSpPr/>
          <p:nvPr/>
        </p:nvSpPr>
        <p:spPr>
          <a:xfrm>
            <a:off x="1032199" y="188258"/>
            <a:ext cx="10436666" cy="7807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27: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KHÁI QUÁT VỀ CƠ THỂ NGƯỜI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C2FBB6B-530C-6826-BC1D-D1A982DFD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85" y="1104802"/>
            <a:ext cx="5813947" cy="5605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E8A132D-EBDE-9D95-B0ED-886BEAF8B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133" y="968990"/>
            <a:ext cx="5476306" cy="574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9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D7187FE-A9B4-4469-906A-7760FCA215E5}"/>
              </a:ext>
            </a:extLst>
          </p:cNvPr>
          <p:cNvSpPr/>
          <p:nvPr/>
        </p:nvSpPr>
        <p:spPr>
          <a:xfrm>
            <a:off x="553574" y="199334"/>
            <a:ext cx="86724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Giáo án Sinh học 8 Kết nối tri thức (năm 2023 mới nhất) | Giáo án Khoa học tự nhiên 8">
            <a:extLst>
              <a:ext uri="{FF2B5EF4-FFF2-40B4-BE49-F238E27FC236}">
                <a16:creationId xmlns="" xmlns:a16="http://schemas.microsoft.com/office/drawing/2014/main" id="{1F8D3095-1E0A-4587-91F2-3D8FEFFA36A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360" y="522499"/>
            <a:ext cx="8540716" cy="62589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651D2D0-911B-4394-BA27-8BEA3C2A63E0}"/>
              </a:ext>
            </a:extLst>
          </p:cNvPr>
          <p:cNvSpPr/>
          <p:nvPr/>
        </p:nvSpPr>
        <p:spPr>
          <a:xfrm>
            <a:off x="413659" y="1071917"/>
            <a:ext cx="27536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3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EF21369-9BEE-4C57-A09F-E8150831455B}"/>
              </a:ext>
            </a:extLst>
          </p:cNvPr>
          <p:cNvSpPr/>
          <p:nvPr/>
        </p:nvSpPr>
        <p:spPr>
          <a:xfrm>
            <a:off x="317415" y="1018679"/>
            <a:ext cx="11393864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Aft>
                <a:spcPts val="1200"/>
              </a:spcAft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480" indent="577850" algn="just">
              <a:spcBef>
                <a:spcPts val="600"/>
              </a:spcBef>
              <a:spcAft>
                <a:spcPts val="600"/>
              </a:spcAft>
            </a:pPr>
            <a:r>
              <a:rPr 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77850" algn="just">
              <a:spcBef>
                <a:spcPts val="600"/>
              </a:spcBef>
              <a:spcAft>
                <a:spcPts val="600"/>
              </a:spcAft>
            </a:pP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da,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="" xmlns:a16="http://schemas.microsoft.com/office/drawing/2014/main" id="{7C84719F-DA19-4F34-89C4-452EA3F4D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53" y="3016"/>
            <a:ext cx="11026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2808241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53CC7D1-BF77-E7B6-6551-01DCB0F27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972" y="220717"/>
            <a:ext cx="9370993" cy="64848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DCD25C-A1DE-21AD-D064-6B4FCC8FA12D}"/>
              </a:ext>
            </a:extLst>
          </p:cNvPr>
          <p:cNvSpPr txBox="1"/>
          <p:nvPr/>
        </p:nvSpPr>
        <p:spPr>
          <a:xfrm>
            <a:off x="413983" y="471202"/>
            <a:ext cx="1887783" cy="5338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vi-VN" sz="3200" b="1" i="1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Dựa vào </a:t>
            </a:r>
            <a:r>
              <a:rPr lang="en-US" sz="3200" b="1" i="1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video, bảng 30.1 SGK và </a:t>
            </a:r>
            <a:r>
              <a:rPr lang="vi-VN" sz="3200" b="1" i="1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hình 27.1</a:t>
            </a:r>
            <a:r>
              <a:rPr lang="en-US" sz="3200" b="1" i="1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1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nêu tên </a:t>
            </a:r>
            <a:r>
              <a:rPr lang="en-US" sz="3200" b="1" i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các </a:t>
            </a:r>
            <a:r>
              <a:rPr lang="vi-VN" sz="3200" b="1" i="1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1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hệ </a:t>
            </a:r>
            <a:r>
              <a:rPr lang="vi-VN" sz="3200" b="1" i="1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cơ quan</a:t>
            </a:r>
            <a:r>
              <a:rPr lang="en-US" sz="3200" b="1" i="1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trong cơ thể?</a:t>
            </a:r>
            <a:endParaRPr lang="en-US" sz="3200" b="1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5D8872-DC97-874A-D09C-25B47E863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758" y="110359"/>
            <a:ext cx="7612773" cy="57811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+mn-lt"/>
              </a:rPr>
              <a:t>VIDEO GIỚI THIỆU VỀ CẤU TẠO CƠ THỂ NGƯỜI</a:t>
            </a:r>
          </a:p>
        </p:txBody>
      </p:sp>
    </p:spTree>
    <p:extLst>
      <p:ext uri="{BB962C8B-B14F-4D97-AF65-F5344CB8AC3E}">
        <p14:creationId xmlns:p14="http://schemas.microsoft.com/office/powerpoint/2010/main" val="19892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AFA139E-1951-401F-8E6B-052A1B8C1974}"/>
              </a:ext>
            </a:extLst>
          </p:cNvPr>
          <p:cNvSpPr/>
          <p:nvPr/>
        </p:nvSpPr>
        <p:spPr>
          <a:xfrm>
            <a:off x="766020" y="469798"/>
            <a:ext cx="10973262" cy="5632311"/>
          </a:xfrm>
          <a:prstGeom prst="rect">
            <a:avLst/>
          </a:prstGeom>
          <a:solidFill>
            <a:schemeClr val="bg2"/>
          </a:solidFill>
          <a:ln w="92075" cmpd="sng">
            <a:solidFill>
              <a:srgbClr val="92D050"/>
            </a:solidFill>
            <a:prstDash val="lgDashDotDot"/>
          </a:ln>
        </p:spPr>
        <p:txBody>
          <a:bodyPr wrap="square">
            <a:spAutoFit/>
          </a:bodyPr>
          <a:lstStyle/>
          <a:p>
            <a:pPr marR="30480" algn="just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0480" algn="just"/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30480" indent="-571500" algn="just">
              <a:buFontTx/>
              <a:buChar char="-"/>
            </a:pP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marR="30480" indent="-571500" algn="just">
              <a:buFontTx/>
              <a:buChar char="-"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EAD6BBF3-FCDC-4232-9069-10E0A6347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2" y="483206"/>
            <a:ext cx="89240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3154530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12AA488-1605-463E-8822-B28513BF04F5}"/>
              </a:ext>
            </a:extLst>
          </p:cNvPr>
          <p:cNvSpPr/>
          <p:nvPr/>
        </p:nvSpPr>
        <p:spPr>
          <a:xfrm>
            <a:off x="238813" y="446508"/>
            <a:ext cx="11733228" cy="1001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E1DE31C-5085-4D40-8ECB-A3A6919D00C6}"/>
              </a:ext>
            </a:extLst>
          </p:cNvPr>
          <p:cNvSpPr/>
          <p:nvPr/>
        </p:nvSpPr>
        <p:spPr>
          <a:xfrm>
            <a:off x="28280" y="1931356"/>
            <a:ext cx="11943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/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1).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05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a436635c06d9d313afae0c32196508c48a210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1582</Words>
  <Application>Microsoft Office PowerPoint</Application>
  <PresentationFormat>Custom</PresentationFormat>
  <Paragraphs>165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PHẦN 3 : VẬT SỐNG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 GIỚI THIỆU VỀ CẤU TẠO CƠ THỂ NGƯỜI</vt:lpstr>
      <vt:lpstr>PowerPoint Presentation</vt:lpstr>
      <vt:lpstr>PowerPoint Presentation</vt:lpstr>
      <vt:lpstr>PowerPoint Presentation</vt:lpstr>
      <vt:lpstr>VIDEO GIỚI THIỆU VỀ CẤU TẠO CƠ THỂ NGƯỜI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68</cp:revision>
  <dcterms:created xsi:type="dcterms:W3CDTF">2023-06-02T07:21:34Z</dcterms:created>
  <dcterms:modified xsi:type="dcterms:W3CDTF">2024-11-28T14:28:44Z</dcterms:modified>
</cp:coreProperties>
</file>