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5" r:id="rId2"/>
    <p:sldId id="359" r:id="rId3"/>
    <p:sldId id="334" r:id="rId4"/>
    <p:sldId id="357" r:id="rId5"/>
    <p:sldId id="384" r:id="rId6"/>
    <p:sldId id="383" r:id="rId7"/>
    <p:sldId id="385" r:id="rId8"/>
    <p:sldId id="387" r:id="rId9"/>
    <p:sldId id="388" r:id="rId10"/>
    <p:sldId id="386" r:id="rId11"/>
    <p:sldId id="390" r:id="rId12"/>
    <p:sldId id="389" r:id="rId13"/>
    <p:sldId id="392" r:id="rId14"/>
    <p:sldId id="393" r:id="rId15"/>
    <p:sldId id="394" r:id="rId16"/>
    <p:sldId id="395" r:id="rId17"/>
    <p:sldId id="396" r:id="rId18"/>
    <p:sldId id="397" r:id="rId19"/>
    <p:sldId id="398" r:id="rId20"/>
    <p:sldId id="399" r:id="rId21"/>
    <p:sldId id="382" r:id="rId22"/>
    <p:sldId id="400" r:id="rId23"/>
    <p:sldId id="40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FF6600"/>
    <a:srgbClr val="A80000"/>
    <a:srgbClr val="00FFFF"/>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p:scale>
          <a:sx n="77" d="100"/>
          <a:sy n="77" d="100"/>
        </p:scale>
        <p:origin x="-25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Vong%20tuan%20hoan%20mau.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30: </a:t>
            </a:r>
            <a:r>
              <a:rPr lang="en-US" sz="3600" b="1" dirty="0" err="1" smtClean="0">
                <a:solidFill>
                  <a:srgbClr val="0000FF"/>
                </a:solidFill>
                <a:latin typeface="Times New Roman" pitchFamily="18" charset="0"/>
                <a:cs typeface="Times New Roman" pitchFamily="18" charset="0"/>
              </a:rPr>
              <a:t>MÁU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TUẦN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HOÀN</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24888" y="2148475"/>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59045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dịch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142168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22806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268244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endParaRPr lang="en-US" sz="28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307037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ổ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38462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Kháng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nguyên</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73291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Kháng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thể</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bạch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56612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Tiêm</a:t>
            </a:r>
            <a:r>
              <a:rPr lang="en-US" sz="2800" dirty="0" smtClean="0">
                <a:solidFill>
                  <a:srgbClr val="0000FF"/>
                </a:solidFill>
                <a:latin typeface="Times New Roman" pitchFamily="18" charset="0"/>
                <a:cs typeface="Times New Roman" pitchFamily="18" charset="0"/>
              </a:rPr>
              <a:t> vaccine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1702377" y="503093"/>
            <a:ext cx="7871114" cy="3363912"/>
          </a:xfrm>
          <a:prstGeom prst="rect">
            <a:avLst/>
          </a:prstGeom>
          <a:noFill/>
          <a:ln w="9525">
            <a:noFill/>
            <a:miter lim="800000"/>
            <a:headEnd/>
            <a:tailEnd/>
          </a:ln>
          <a:effectLst/>
        </p:spPr>
      </p:pic>
      <p:sp>
        <p:nvSpPr>
          <p:cNvPr id="29" name="TextBox 28"/>
          <p:cNvSpPr txBox="1"/>
          <p:nvPr/>
        </p:nvSpPr>
        <p:spPr>
          <a:xfrm>
            <a:off x="872836" y="6203950"/>
            <a:ext cx="10903528" cy="58477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tiêm</a:t>
            </a:r>
            <a:r>
              <a:rPr lang="en-US" sz="3200" dirty="0" smtClean="0">
                <a:solidFill>
                  <a:srgbClr val="FF0000"/>
                </a:solidFill>
                <a:latin typeface="Times New Roman" pitchFamily="18" charset="0"/>
                <a:cs typeface="Times New Roman" pitchFamily="18" charset="0"/>
              </a:rPr>
              <a:t> vaccine </a:t>
            </a:r>
            <a:r>
              <a:rPr lang="en-US" sz="3200" dirty="0" err="1" smtClean="0">
                <a:solidFill>
                  <a:srgbClr val="FF0000"/>
                </a:solidFill>
                <a:latin typeface="Times New Roman" pitchFamily="18" charset="0"/>
                <a:cs typeface="Times New Roman" pitchFamily="18" charset="0"/>
              </a:rPr>
              <a:t>giúp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phòng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bệnh</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15961" y="3432314"/>
            <a:ext cx="12207961" cy="2223260"/>
          </a:xfrm>
          <a:prstGeom prst="rect">
            <a:avLst/>
          </a:prstGeom>
          <a:noFill/>
          <a:ln w="9525">
            <a:noFill/>
            <a:miter lim="800000"/>
            <a:headEnd/>
            <a:tailEnd/>
          </a:ln>
          <a:effectLst/>
        </p:spPr>
      </p:pic>
      <p:sp>
        <p:nvSpPr>
          <p:cNvPr id="30" name="TextBox 29"/>
          <p:cNvSpPr txBox="1"/>
          <p:nvPr/>
        </p:nvSpPr>
        <p:spPr>
          <a:xfrm>
            <a:off x="0" y="60853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Nhóm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diamond(in)">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upRight)">
                                      <p:cBhvr>
                                        <p:cTn id="21" dur="1000"/>
                                        <p:tgtEl>
                                          <p:spTgt spid="28"/>
                                        </p:tgtEl>
                                      </p:cBhvr>
                                    </p:animEffect>
                                  </p:childTnLst>
                                </p:cTn>
                              </p:par>
                              <p:par>
                                <p:cTn id="22" presetID="16" presetClass="exit" presetSubtype="26" fill="hold" nodeType="withEffect">
                                  <p:stCondLst>
                                    <p:cond delay="0"/>
                                  </p:stCondLst>
                                  <p:childTnLst>
                                    <p:animEffect transition="out" filter="barn(inHorizontal)">
                                      <p:cBhvr>
                                        <p:cTn id="23" dur="500"/>
                                        <p:tgtEl>
                                          <p:spTgt spid="3074"/>
                                        </p:tgtEl>
                                      </p:cBhvr>
                                    </p:animEffect>
                                    <p:set>
                                      <p:cBhvr>
                                        <p:cTn id="24" dur="1" fill="hold">
                                          <p:stCondLst>
                                            <p:cond delay="499"/>
                                          </p:stCondLst>
                                        </p:cTn>
                                        <p:tgtEl>
                                          <p:spTgt spid="307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circle(in)">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anim calcmode="lin" valueType="num">
                                      <p:cBhvr>
                                        <p:cTn id="36" dur="500" fill="hold"/>
                                        <p:tgtEl>
                                          <p:spTgt spid="1026"/>
                                        </p:tgtEl>
                                        <p:attrNameLst>
                                          <p:attrName>style.rotation</p:attrName>
                                        </p:attrNameLst>
                                      </p:cBhvr>
                                      <p:tavLst>
                                        <p:tav tm="0">
                                          <p:val>
                                            <p:fltVal val="360"/>
                                          </p:val>
                                        </p:tav>
                                        <p:tav tm="100000">
                                          <p:val>
                                            <p:fltVal val="0"/>
                                          </p:val>
                                        </p:tav>
                                      </p:tavLst>
                                    </p:anim>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xit" presetSubtype="4" fill="hold" grpId="1" nodeType="clickEffect">
                                  <p:stCondLst>
                                    <p:cond delay="0"/>
                                  </p:stCondLst>
                                  <p:childTnLst>
                                    <p:animEffect transition="out" filter="wheel(4)">
                                      <p:cBhvr>
                                        <p:cTn id="41" dur="2000"/>
                                        <p:tgtEl>
                                          <p:spTgt spid="29"/>
                                        </p:tgtEl>
                                      </p:cBhvr>
                                    </p:animEffect>
                                    <p:set>
                                      <p:cBhvr>
                                        <p:cTn id="42" dur="1" fill="hold">
                                          <p:stCondLst>
                                            <p:cond delay="1999"/>
                                          </p:stCondLst>
                                        </p:cTn>
                                        <p:tgtEl>
                                          <p:spTgt spid="29"/>
                                        </p:tgtEl>
                                        <p:attrNameLst>
                                          <p:attrName>style.visibility</p:attrName>
                                        </p:attrNameLst>
                                      </p:cBhvr>
                                      <p:to>
                                        <p:strVal val="hidden"/>
                                      </p:to>
                                    </p:set>
                                  </p:childTnLst>
                                </p:cTn>
                              </p:par>
                              <p:par>
                                <p:cTn id="43" presetID="21" presetClass="exit" presetSubtype="4" fill="hold" nodeType="withEffect">
                                  <p:stCondLst>
                                    <p:cond delay="0"/>
                                  </p:stCondLst>
                                  <p:childTnLst>
                                    <p:animEffect transition="out" filter="wheel(4)">
                                      <p:cBhvr>
                                        <p:cTn id="44" dur="2000"/>
                                        <p:tgtEl>
                                          <p:spTgt spid="1026"/>
                                        </p:tgtEl>
                                      </p:cBhvr>
                                    </p:animEffect>
                                    <p:set>
                                      <p:cBhvr>
                                        <p:cTn id="45" dur="1" fill="hold">
                                          <p:stCondLst>
                                            <p:cond delay="1999"/>
                                          </p:stCondLst>
                                        </p:cTn>
                                        <p:tgtEl>
                                          <p:spTgt spid="1026"/>
                                        </p:tgtEl>
                                        <p:attrNameLst>
                                          <p:attrName>style.visibility</p:attrName>
                                        </p:attrNameLst>
                                      </p:cBhvr>
                                      <p:to>
                                        <p:strVal val="hidden"/>
                                      </p:to>
                                    </p:set>
                                  </p:childTnLst>
                                </p:cTn>
                              </p:par>
                              <p:par>
                                <p:cTn id="46" presetID="18" presetClass="entr" presetSubtype="3"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strips(upRight)">
                                      <p:cBhvr>
                                        <p:cTn id="4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29" grpId="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12634" y="0"/>
            <a:ext cx="1110406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59045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dịch</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180964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huyết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sp>
        <p:nvSpPr>
          <p:cNvPr id="31" name="TextBox 30"/>
          <p:cNvSpPr txBox="1"/>
          <p:nvPr/>
        </p:nvSpPr>
        <p:spPr>
          <a:xfrm>
            <a:off x="0" y="136098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Nhóm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27048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anti-B.</a:t>
            </a:r>
          </a:p>
        </p:txBody>
      </p:sp>
      <p:sp>
        <p:nvSpPr>
          <p:cNvPr id="33" name="TextBox 32"/>
          <p:cNvSpPr txBox="1"/>
          <p:nvPr/>
        </p:nvSpPr>
        <p:spPr>
          <a:xfrm>
            <a:off x="0" y="316208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a:t>
            </a:r>
          </a:p>
        </p:txBody>
      </p:sp>
      <p:sp>
        <p:nvSpPr>
          <p:cNvPr id="34" name="TextBox 33"/>
          <p:cNvSpPr txBox="1"/>
          <p:nvPr/>
        </p:nvSpPr>
        <p:spPr>
          <a:xfrm>
            <a:off x="0" y="35638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sp>
        <p:nvSpPr>
          <p:cNvPr id="35" name="TextBox 34"/>
          <p:cNvSpPr txBox="1"/>
          <p:nvPr/>
        </p:nvSpPr>
        <p:spPr>
          <a:xfrm>
            <a:off x="0" y="403491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pic>
        <p:nvPicPr>
          <p:cNvPr id="3" name="Picture 2"/>
          <p:cNvPicPr>
            <a:picLocks noChangeAspect="1" noChangeArrowheads="1"/>
          </p:cNvPicPr>
          <p:nvPr/>
        </p:nvPicPr>
        <p:blipFill>
          <a:blip r:embed="rId2"/>
          <a:srcRect/>
          <a:stretch>
            <a:fillRect/>
          </a:stretch>
        </p:blipFill>
        <p:spPr bwMode="auto">
          <a:xfrm>
            <a:off x="13255" y="1039054"/>
            <a:ext cx="12189031" cy="46966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upRight)">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upRight)">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upRight)">
                                      <p:cBhvr>
                                        <p:cTn id="22" dur="1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trips(upRight)">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36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TextBox 27"/>
          <p:cNvSpPr txBox="1"/>
          <p:nvPr/>
        </p:nvSpPr>
        <p:spPr>
          <a:xfrm>
            <a:off x="0" y="106147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huyết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sp>
        <p:nvSpPr>
          <p:cNvPr id="31" name="TextBox 30"/>
          <p:cNvSpPr txBox="1"/>
          <p:nvPr/>
        </p:nvSpPr>
        <p:spPr>
          <a:xfrm>
            <a:off x="0" y="61281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Nhóm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195671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anti-B.</a:t>
            </a:r>
          </a:p>
        </p:txBody>
      </p:sp>
      <p:sp>
        <p:nvSpPr>
          <p:cNvPr id="33" name="TextBox 32"/>
          <p:cNvSpPr txBox="1"/>
          <p:nvPr/>
        </p:nvSpPr>
        <p:spPr>
          <a:xfrm>
            <a:off x="0" y="241391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a:t>
            </a:r>
          </a:p>
        </p:txBody>
      </p:sp>
      <p:sp>
        <p:nvSpPr>
          <p:cNvPr id="34" name="TextBox 33"/>
          <p:cNvSpPr txBox="1"/>
          <p:nvPr/>
        </p:nvSpPr>
        <p:spPr>
          <a:xfrm>
            <a:off x="0" y="28156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AB: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 B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sp>
        <p:nvSpPr>
          <p:cNvPr id="35" name="TextBox 34"/>
          <p:cNvSpPr txBox="1"/>
          <p:nvPr/>
        </p:nvSpPr>
        <p:spPr>
          <a:xfrm>
            <a:off x="0" y="328674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anti-A, anti-B.</a:t>
            </a:r>
          </a:p>
        </p:txBody>
      </p:sp>
      <p:sp>
        <p:nvSpPr>
          <p:cNvPr id="26" name="TextBox 25"/>
          <p:cNvSpPr txBox="1"/>
          <p:nvPr/>
        </p:nvSpPr>
        <p:spPr>
          <a:xfrm>
            <a:off x="0" y="375780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228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a:t>
            </a:r>
          </a:p>
        </p:txBody>
      </p:sp>
      <p:pic>
        <p:nvPicPr>
          <p:cNvPr id="4098" name="Picture 2" descr="C:\Users\AsuS\Desktop\Capture.PNG"/>
          <p:cNvPicPr>
            <a:picLocks noChangeAspect="1" noChangeArrowheads="1"/>
          </p:cNvPicPr>
          <p:nvPr/>
        </p:nvPicPr>
        <p:blipFill>
          <a:blip r:embed="rId2"/>
          <a:srcRect/>
          <a:stretch>
            <a:fillRect/>
          </a:stretch>
        </p:blipFill>
        <p:spPr bwMode="auto">
          <a:xfrm>
            <a:off x="3122408" y="4276524"/>
            <a:ext cx="4095751" cy="2581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par>
                          <p:cTn id="13" fill="hold">
                            <p:stCondLst>
                              <p:cond delay="1000"/>
                            </p:stCondLst>
                            <p:childTnLst>
                              <p:par>
                                <p:cTn id="14" presetID="7" presetClass="entr" presetSubtype="4"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1000" fill="hold"/>
                                        <p:tgtEl>
                                          <p:spTgt spid="4098"/>
                                        </p:tgtEl>
                                        <p:attrNameLst>
                                          <p:attrName>ppt_x</p:attrName>
                                        </p:attrNameLst>
                                      </p:cBhvr>
                                      <p:tavLst>
                                        <p:tav tm="0">
                                          <p:val>
                                            <p:strVal val="#ppt_x"/>
                                          </p:val>
                                        </p:tav>
                                        <p:tav tm="100000">
                                          <p:val>
                                            <p:strVal val="#ppt_x"/>
                                          </p:val>
                                        </p:tav>
                                      </p:tavLst>
                                    </p:anim>
                                    <p:anim calcmode="lin" valueType="num">
                                      <p:cBhvr additive="base">
                                        <p:cTn id="17"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318664"/>
            <a:ext cx="12193973" cy="616527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491460" y="0"/>
            <a:ext cx="5791200" cy="68909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nodeType="clickEffect">
                                  <p:stCondLst>
                                    <p:cond delay="0"/>
                                  </p:stCondLst>
                                  <p:childTnLst>
                                    <p:animEffect transition="out" filter="fade">
                                      <p:cBhvr>
                                        <p:cTn id="13" dur="1000"/>
                                        <p:tgtEl>
                                          <p:spTgt spid="5122"/>
                                        </p:tgtEl>
                                      </p:cBhvr>
                                    </p:animEffect>
                                    <p:anim calcmode="lin" valueType="num">
                                      <p:cBhvr>
                                        <p:cTn id="14" dur="1000"/>
                                        <p:tgtEl>
                                          <p:spTgt spid="5122"/>
                                        </p:tgtEl>
                                        <p:attrNameLst>
                                          <p:attrName>ppt_x</p:attrName>
                                        </p:attrNameLst>
                                      </p:cBhvr>
                                      <p:tavLst>
                                        <p:tav tm="0">
                                          <p:val>
                                            <p:strVal val="ppt_x"/>
                                          </p:val>
                                        </p:tav>
                                        <p:tav tm="100000">
                                          <p:val>
                                            <p:strVal val="ppt_x"/>
                                          </p:val>
                                        </p:tav>
                                      </p:tavLst>
                                    </p:anim>
                                    <p:anim calcmode="lin" valueType="num">
                                      <p:cBhvr>
                                        <p:cTn id="15" dur="100" decel="100000"/>
                                        <p:tgtEl>
                                          <p:spTgt spid="5122"/>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5122"/>
                                        </p:tgtEl>
                                        <p:attrNameLst>
                                          <p:attrName>ppt_y</p:attrName>
                                        </p:attrNameLst>
                                      </p:cBhvr>
                                      <p:tavLst>
                                        <p:tav tm="0">
                                          <p:val>
                                            <p:strVal val="ppt_y"/>
                                          </p:val>
                                        </p:tav>
                                        <p:tav tm="100000">
                                          <p:val>
                                            <p:strVal val="ppt_y+1"/>
                                          </p:val>
                                        </p:tav>
                                      </p:tavLst>
                                    </p:anim>
                                    <p:set>
                                      <p:cBhvr>
                                        <p:cTn id="17" dur="1" fill="hold">
                                          <p:stCondLst>
                                            <p:cond delay="999"/>
                                          </p:stCondLst>
                                        </p:cTn>
                                        <p:tgtEl>
                                          <p:spTgt spid="5122"/>
                                        </p:tgtEl>
                                        <p:attrNameLst>
                                          <p:attrName>style.visibility</p:attrName>
                                        </p:attrNameLst>
                                      </p:cBhvr>
                                      <p:to>
                                        <p:strVal val="hidden"/>
                                      </p:to>
                                    </p:set>
                                  </p:childTnLst>
                                </p:cTn>
                              </p:par>
                              <p:par>
                                <p:cTn id="18" presetID="37" presetClass="entr" presetSubtype="0"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1000"/>
                                        <p:tgtEl>
                                          <p:spTgt spid="5123"/>
                                        </p:tgtEl>
                                      </p:cBhvr>
                                    </p:animEffect>
                                    <p:anim calcmode="lin" valueType="num">
                                      <p:cBhvr>
                                        <p:cTn id="21" dur="1000" fill="hold"/>
                                        <p:tgtEl>
                                          <p:spTgt spid="5123"/>
                                        </p:tgtEl>
                                        <p:attrNameLst>
                                          <p:attrName>ppt_x</p:attrName>
                                        </p:attrNameLst>
                                      </p:cBhvr>
                                      <p:tavLst>
                                        <p:tav tm="0">
                                          <p:val>
                                            <p:strVal val="#ppt_x"/>
                                          </p:val>
                                        </p:tav>
                                        <p:tav tm="100000">
                                          <p:val>
                                            <p:strVal val="#ppt_x"/>
                                          </p:val>
                                        </p:tav>
                                      </p:tavLst>
                                    </p:anim>
                                    <p:anim calcmode="lin" valueType="num">
                                      <p:cBhvr>
                                        <p:cTn id="22" dur="900" decel="100000" fill="hold"/>
                                        <p:tgtEl>
                                          <p:spTgt spid="512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5209309" y="452484"/>
            <a:ext cx="6982691" cy="6405516"/>
          </a:xfrm>
          <a:prstGeom prst="rect">
            <a:avLst/>
          </a:prstGeom>
          <a:noFill/>
          <a:ln w="9525">
            <a:noFill/>
            <a:miter lim="800000"/>
            <a:headEnd/>
            <a:tailEnd/>
          </a:ln>
          <a:effectLst/>
        </p:spPr>
      </p:pic>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4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co, </a:t>
            </a:r>
            <a:r>
              <a:rPr lang="en-US" sz="2800" dirty="0" err="1" smtClean="0">
                <a:solidFill>
                  <a:srgbClr val="0000FF"/>
                </a:solidFill>
                <a:latin typeface="Times New Roman" pitchFamily="18" charset="0"/>
                <a:cs typeface="Times New Roman" pitchFamily="18" charset="0"/>
                <a:sym typeface="Wingdings 3"/>
              </a:rPr>
              <a:t>dãn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giúp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đẩy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hút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từ</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về</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tim</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tĩnh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sym typeface="Wingdings 3"/>
              </a:rPr>
              <a:t>. Mao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mỏng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nối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là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nơi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thực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hiện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trao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đổi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khí</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tế</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bào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của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cơ</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thể</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6146"/>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6146"/>
                                        </p:tgtEl>
                                        <p:attrNameLst>
                                          <p:attrName>ppt_y</p:attrName>
                                        </p:attrNameLst>
                                      </p:cBhvr>
                                      <p:tavLst>
                                        <p:tav tm="0">
                                          <p:val>
                                            <p:strVal val="#ppt_y"/>
                                          </p:val>
                                        </p:tav>
                                        <p:tav tm="100000">
                                          <p:val>
                                            <p:strVal val="#ppt_y"/>
                                          </p:val>
                                        </p:tav>
                                      </p:tavLst>
                                    </p:anim>
                                    <p:animEffect transition="in" filter="fade">
                                      <p:cBhvr>
                                        <p:cTn id="15" dur="1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trips(upRight)">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upRight)">
                                      <p:cBhvr>
                                        <p:cTn id="25" dur="1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strips(upRight)">
                                      <p:cBhvr>
                                        <p:cTn id="30" dur="1000"/>
                                        <p:tgtEl>
                                          <p:spTgt spid="36"/>
                                        </p:tgtEl>
                                      </p:cBhvr>
                                    </p:animEffect>
                                  </p:childTnLst>
                                </p:cTn>
                              </p:par>
                              <p:par>
                                <p:cTn id="31" presetID="22" presetClass="exit" presetSubtype="4" fill="hold" nodeType="withEffect">
                                  <p:stCondLst>
                                    <p:cond delay="0"/>
                                  </p:stCondLst>
                                  <p:childTnLst>
                                    <p:animEffect transition="out" filter="wipe(down)">
                                      <p:cBhvr>
                                        <p:cTn id="32" dur="500"/>
                                        <p:tgtEl>
                                          <p:spTgt spid="6146"/>
                                        </p:tgtEl>
                                      </p:cBhvr>
                                    </p:animEffect>
                                    <p:set>
                                      <p:cBhvr>
                                        <p:cTn id="33"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action="ppaction://hlinkfile"/>
          </p:cNvPr>
          <p:cNvPicPr>
            <a:picLocks noChangeAspect="1" noChangeArrowheads="1"/>
          </p:cNvPicPr>
          <p:nvPr/>
        </p:nvPicPr>
        <p:blipFill>
          <a:blip r:embed="rId3"/>
          <a:srcRect/>
          <a:stretch>
            <a:fillRect/>
          </a:stretch>
        </p:blipFill>
        <p:spPr bwMode="auto">
          <a:xfrm>
            <a:off x="13854" y="0"/>
            <a:ext cx="7523019" cy="6859932"/>
          </a:xfrm>
          <a:prstGeom prst="rect">
            <a:avLst/>
          </a:prstGeom>
          <a:noFill/>
          <a:ln w="9525">
            <a:noFill/>
            <a:miter lim="800000"/>
            <a:headEnd/>
            <a:tailEnd/>
          </a:ln>
          <a:effectLst/>
        </p:spPr>
      </p:pic>
      <p:sp>
        <p:nvSpPr>
          <p:cNvPr id="5" name="Rectangle 4"/>
          <p:cNvSpPr/>
          <p:nvPr/>
        </p:nvSpPr>
        <p:spPr>
          <a:xfrm>
            <a:off x="7162800" y="360230"/>
            <a:ext cx="5029200" cy="6124754"/>
          </a:xfrm>
          <a:prstGeom prst="rect">
            <a:avLst/>
          </a:prstGeom>
        </p:spPr>
        <p:txBody>
          <a:bodyPr wrap="square">
            <a:spAutoFit/>
          </a:bodyPr>
          <a:lstStyle/>
          <a:p>
            <a:pPr algn="just"/>
            <a:r>
              <a:rPr lang="vi-VN" b="1" i="1" dirty="0" smtClean="0">
                <a:solidFill>
                  <a:srgbClr val="FF00FF"/>
                </a:solidFill>
              </a:rPr>
              <a:t> </a:t>
            </a:r>
            <a:r>
              <a:rPr lang="en-US" b="1" i="1" dirty="0" smtClean="0">
                <a:solidFill>
                  <a:srgbClr val="FF00FF"/>
                </a:solidFill>
              </a:rPr>
              <a:t>- </a:t>
            </a:r>
            <a:r>
              <a:rPr lang="vi-VN" sz="2800" b="1" i="1" dirty="0" smtClean="0">
                <a:solidFill>
                  <a:srgbClr val="FF00FF"/>
                </a:solidFill>
                <a:latin typeface="+mj-lt"/>
              </a:rPr>
              <a:t>Vòng tuần hoàn nhỏ: </a:t>
            </a:r>
            <a:r>
              <a:rPr lang="vi-VN" sz="2800" dirty="0" smtClean="0">
                <a:solidFill>
                  <a:srgbClr val="FF00FF"/>
                </a:solidFill>
                <a:latin typeface="+mj-lt"/>
              </a:rPr>
              <a:t>máu đỏ thẫm đi từ tâm thất phải đi theo động mạch phổi đến phổi, thải CO</a:t>
            </a:r>
            <a:r>
              <a:rPr lang="vi-VN" sz="2800" baseline="-25000" dirty="0" smtClean="0">
                <a:solidFill>
                  <a:srgbClr val="FF00FF"/>
                </a:solidFill>
                <a:latin typeface="+mj-lt"/>
              </a:rPr>
              <a:t>2</a:t>
            </a:r>
            <a:r>
              <a:rPr lang="vi-VN" sz="2800" dirty="0" smtClean="0">
                <a:solidFill>
                  <a:srgbClr val="FF00FF"/>
                </a:solidFill>
                <a:latin typeface="+mj-lt"/>
              </a:rPr>
              <a:t> và nhận O</a:t>
            </a:r>
            <a:r>
              <a:rPr lang="vi-VN" sz="2800" baseline="-25000" dirty="0" smtClean="0">
                <a:solidFill>
                  <a:srgbClr val="FF00FF"/>
                </a:solidFill>
                <a:latin typeface="+mj-lt"/>
              </a:rPr>
              <a:t>2</a:t>
            </a:r>
            <a:r>
              <a:rPr lang="vi-VN" sz="2800" dirty="0" smtClean="0">
                <a:solidFill>
                  <a:srgbClr val="FF00FF"/>
                </a:solidFill>
                <a:latin typeface="+mj-lt"/>
              </a:rPr>
              <a:t>, máu trở thành máu đỏ tươi theo tĩnh mạch phổi trở về tâm nhĩ trái</a:t>
            </a:r>
            <a:r>
              <a:rPr lang="en-US" sz="2800" dirty="0" smtClean="0">
                <a:solidFill>
                  <a:srgbClr val="FF00FF"/>
                </a:solidFill>
                <a:latin typeface="+mj-lt"/>
              </a:rPr>
              <a:t>.</a:t>
            </a:r>
          </a:p>
          <a:p>
            <a:pPr algn="just"/>
            <a:r>
              <a:rPr lang="vi-VN" sz="2800" b="1" i="1" dirty="0" smtClean="0">
                <a:solidFill>
                  <a:srgbClr val="FF00FF"/>
                </a:solidFill>
                <a:latin typeface="+mj-lt"/>
              </a:rPr>
              <a:t>- Vòng tuần hoàn lớn: </a:t>
            </a:r>
            <a:r>
              <a:rPr lang="vi-VN" sz="2800" dirty="0" smtClean="0">
                <a:solidFill>
                  <a:srgbClr val="FF00FF"/>
                </a:solidFill>
                <a:latin typeface="+mj-lt"/>
              </a:rPr>
              <a:t>Máu đỏ tươi từ tâm thất trái theo động mạch chủ đến các cơ quan. Cung cấp O</a:t>
            </a:r>
            <a:r>
              <a:rPr lang="vi-VN" sz="2800" baseline="-25000" dirty="0" smtClean="0">
                <a:solidFill>
                  <a:srgbClr val="FF00FF"/>
                </a:solidFill>
                <a:latin typeface="+mj-lt"/>
              </a:rPr>
              <a:t>2</a:t>
            </a:r>
            <a:r>
              <a:rPr lang="vi-VN" sz="2800" dirty="0" smtClean="0">
                <a:solidFill>
                  <a:srgbClr val="FF00FF"/>
                </a:solidFill>
                <a:latin typeface="+mj-lt"/>
              </a:rPr>
              <a:t> và chất dinh dưỡng, nhận CO</a:t>
            </a:r>
            <a:r>
              <a:rPr lang="vi-VN" sz="2800" baseline="-25000" dirty="0" smtClean="0">
                <a:solidFill>
                  <a:srgbClr val="FF00FF"/>
                </a:solidFill>
                <a:latin typeface="+mj-lt"/>
              </a:rPr>
              <a:t>2</a:t>
            </a:r>
            <a:r>
              <a:rPr lang="vi-VN" sz="2800" dirty="0" smtClean="0">
                <a:solidFill>
                  <a:srgbClr val="FF00FF"/>
                </a:solidFill>
                <a:latin typeface="+mj-lt"/>
              </a:rPr>
              <a:t> và chất bã, máu trở thành máu đỏ thẫm theo tĩnh mạch chủ trên và tĩnh mạch chủ dưới trở về tâm nhĩ phải</a:t>
            </a:r>
            <a:r>
              <a:rPr lang="en-US" sz="2800" dirty="0" smtClean="0">
                <a:solidFill>
                  <a:srgbClr val="FF00FF"/>
                </a:solidFill>
                <a:latin typeface="+mj-lt"/>
              </a:rPr>
              <a:t>.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4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co, </a:t>
            </a:r>
            <a:r>
              <a:rPr lang="en-US" sz="2800" dirty="0" err="1" smtClean="0">
                <a:solidFill>
                  <a:srgbClr val="0000FF"/>
                </a:solidFill>
                <a:latin typeface="Times New Roman" pitchFamily="18" charset="0"/>
                <a:cs typeface="Times New Roman" pitchFamily="18" charset="0"/>
                <a:sym typeface="Wingdings 3"/>
              </a:rPr>
              <a:t>dãn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giúp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đẩy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hút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từ</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về</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tim</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tĩnh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sym typeface="Wingdings 3"/>
              </a:rPr>
              <a:t>. Mao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mỏng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nối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là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nơi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thực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hiện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trao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đổi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khí</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tế</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bào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của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cơ</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thể</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7" name="TextBox 36"/>
          <p:cNvSpPr txBox="1"/>
          <p:nvPr/>
        </p:nvSpPr>
        <p:spPr>
          <a:xfrm>
            <a:off x="0" y="385478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2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14326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upRight)">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6455539" cy="4294909"/>
          </a:xfrm>
          <a:prstGeom prst="rect">
            <a:avLst/>
          </a:prstGeom>
          <a:noFill/>
          <a:ln w="9525">
            <a:noFill/>
            <a:miter lim="800000"/>
            <a:headEnd/>
            <a:tailEnd/>
          </a:ln>
          <a:effectLst/>
        </p:spPr>
      </p:pic>
      <p:sp>
        <p:nvSpPr>
          <p:cNvPr id="4" name="Rectangle 3"/>
          <p:cNvSpPr/>
          <p:nvPr/>
        </p:nvSpPr>
        <p:spPr>
          <a:xfrm>
            <a:off x="6151418" y="1260805"/>
            <a:ext cx="6040582" cy="2554545"/>
          </a:xfrm>
          <a:prstGeom prst="rect">
            <a:avLst/>
          </a:prstGeom>
        </p:spPr>
        <p:txBody>
          <a:bodyPr wrap="square">
            <a:spAutoFit/>
          </a:bodyPr>
          <a:lstStyle/>
          <a:p>
            <a:pPr algn="just"/>
            <a:r>
              <a:rPr lang="en-US" sz="3200" b="1" dirty="0" smtClean="0">
                <a:solidFill>
                  <a:srgbClr val="FF00FF"/>
                </a:solidFill>
                <a:latin typeface="Times New Roman" pitchFamily="18" charset="0"/>
                <a:cs typeface="Times New Roman" pitchFamily="18" charset="0"/>
              </a:rPr>
              <a:t>- </a:t>
            </a:r>
            <a:r>
              <a:rPr lang="vi-VN" sz="3200" b="1" dirty="0" smtClean="0">
                <a:solidFill>
                  <a:srgbClr val="FF00FF"/>
                </a:solidFill>
                <a:latin typeface="Times New Roman" pitchFamily="18" charset="0"/>
                <a:cs typeface="Times New Roman" pitchFamily="18" charset="0"/>
              </a:rPr>
              <a:t>Bệnh cao huyết áp, xơ vữa động mạch</a:t>
            </a:r>
            <a:r>
              <a:rPr lang="en-US" sz="3200" b="1"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Do có chế độ ăn nhiều muối, đường, chất béo; lối sống ít vận động, sử dụng nhiều chất kích thích</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
        <p:nvSpPr>
          <p:cNvPr id="5" name="Rectangle 4"/>
          <p:cNvSpPr/>
          <p:nvPr/>
        </p:nvSpPr>
        <p:spPr>
          <a:xfrm>
            <a:off x="0" y="4131117"/>
            <a:ext cx="12192000" cy="1077218"/>
          </a:xfrm>
          <a:prstGeom prst="rect">
            <a:avLst/>
          </a:prstGeom>
        </p:spPr>
        <p:txBody>
          <a:bodyPr wrap="square">
            <a:spAutoFit/>
          </a:bodyPr>
          <a:lstStyle/>
          <a:p>
            <a:pPr algn="just"/>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Bệnh</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thiếu</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hồng</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cầu</a:t>
            </a:r>
            <a:r>
              <a:rPr lang="en-US" sz="3200" b="1"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Do khẩu phần ăn thiếu sắt, folic acid, vitamin B12</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
        <p:nvSpPr>
          <p:cNvPr id="6" name="Rectangle 5"/>
          <p:cNvSpPr/>
          <p:nvPr/>
        </p:nvSpPr>
        <p:spPr>
          <a:xfrm>
            <a:off x="0" y="5184062"/>
            <a:ext cx="12192000" cy="584775"/>
          </a:xfrm>
          <a:prstGeom prst="rect">
            <a:avLst/>
          </a:prstGeom>
        </p:spPr>
        <p:txBody>
          <a:bodyPr wrap="square">
            <a:spAutoFit/>
          </a:bodyPr>
          <a:lstStyle/>
          <a:p>
            <a:pPr algn="just"/>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Bệnh</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sốt</a:t>
            </a:r>
            <a:r>
              <a:rPr lang="en-US" sz="3200" b="1" dirty="0" smtClean="0">
                <a:solidFill>
                  <a:srgbClr val="FF00FF"/>
                </a:solidFill>
                <a:latin typeface="Times New Roman" pitchFamily="18" charset="0"/>
                <a:cs typeface="Times New Roman" pitchFamily="18" charset="0"/>
              </a:rPr>
              <a:t> </a:t>
            </a:r>
            <a:r>
              <a:rPr lang="en-US" sz="3200" b="1" dirty="0" err="1" smtClean="0">
                <a:solidFill>
                  <a:srgbClr val="FF00FF"/>
                </a:solidFill>
                <a:latin typeface="Times New Roman" pitchFamily="18" charset="0"/>
                <a:cs typeface="Times New Roman" pitchFamily="18" charset="0"/>
              </a:rPr>
              <a:t>rét</a:t>
            </a:r>
            <a:r>
              <a:rPr lang="en-US" sz="3200" b="1"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rPr>
              <a:t>Do </a:t>
            </a:r>
            <a:r>
              <a:rPr lang="en-US" sz="3200" dirty="0" err="1" smtClean="0">
                <a:solidFill>
                  <a:srgbClr val="FF00FF"/>
                </a:solidFill>
                <a:latin typeface="Times New Roman" pitchFamily="18" charset="0"/>
                <a:cs typeface="Times New Roman" pitchFamily="18" charset="0"/>
              </a:rPr>
              <a:t>muỗi</a:t>
            </a:r>
            <a:r>
              <a:rPr lang="en-US" sz="3200" dirty="0" smtClean="0">
                <a:solidFill>
                  <a:srgbClr val="FF00FF"/>
                </a:solidFill>
                <a:latin typeface="Times New Roman" pitchFamily="18" charset="0"/>
                <a:cs typeface="Times New Roman" pitchFamily="18" charset="0"/>
              </a:rPr>
              <a:t> Anopheles </a:t>
            </a:r>
            <a:r>
              <a:rPr lang="en-US" sz="3200" dirty="0" err="1" smtClean="0">
                <a:solidFill>
                  <a:srgbClr val="FF00FF"/>
                </a:solidFill>
                <a:latin typeface="Times New Roman" pitchFamily="18" charset="0"/>
                <a:cs typeface="Times New Roman" pitchFamily="18" charset="0"/>
              </a:rPr>
              <a:t>truyền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sinh</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36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0" y="69594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18085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163805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Tim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4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co, </a:t>
            </a:r>
            <a:r>
              <a:rPr lang="en-US" sz="2800" dirty="0" err="1" smtClean="0">
                <a:solidFill>
                  <a:srgbClr val="0000FF"/>
                </a:solidFill>
                <a:latin typeface="Times New Roman" pitchFamily="18" charset="0"/>
                <a:cs typeface="Times New Roman" pitchFamily="18" charset="0"/>
                <a:sym typeface="Wingdings 3"/>
              </a:rPr>
              <a:t>dãn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giúp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đẩy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hút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từ</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về</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tim</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0" y="252474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tĩnh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sym typeface="Wingdings 3"/>
              </a:rPr>
              <a:t>. Mao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mỏng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nối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động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tĩnh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là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nơi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thực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hiện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trao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đổi</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chất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khí</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giữa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máu</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tế</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bào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của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cơ</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thể</a:t>
            </a:r>
            <a:r>
              <a:rPr lang="en-US" sz="2800" dirty="0" smtClean="0">
                <a:solidFill>
                  <a:srgbClr val="0000FF"/>
                </a:solidFill>
                <a:latin typeface="Times New Roman" pitchFamily="18" charset="0"/>
                <a:cs typeface="Times New Roman" pitchFamily="18" charset="0"/>
                <a:sym typeface="Wingdings 3"/>
              </a:rPr>
              <a:t>.</a:t>
            </a:r>
            <a:endParaRPr lang="en-US" sz="2800" dirty="0" smtClean="0">
              <a:solidFill>
                <a:srgbClr val="0000FF"/>
              </a:solidFill>
              <a:latin typeface="Times New Roman" pitchFamily="18" charset="0"/>
              <a:cs typeface="Times New Roman" pitchFamily="18" charset="0"/>
            </a:endParaRPr>
          </a:p>
        </p:txBody>
      </p:sp>
      <p:sp>
        <p:nvSpPr>
          <p:cNvPr id="37" name="TextBox 36"/>
          <p:cNvSpPr txBox="1"/>
          <p:nvPr/>
        </p:nvSpPr>
        <p:spPr>
          <a:xfrm>
            <a:off x="0" y="3854783"/>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2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14326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HOÀN</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554228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591496"/>
            <a:ext cx="12192000" cy="29610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729435" y="0"/>
            <a:ext cx="6358978" cy="6858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547072" y="0"/>
            <a:ext cx="669884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9218"/>
                                        </p:tgtEl>
                                      </p:cBhvr>
                                    </p:animEffect>
                                    <p:set>
                                      <p:cBhvr>
                                        <p:cTn id="12" dur="1" fill="hold">
                                          <p:stCondLst>
                                            <p:cond delay="1999"/>
                                          </p:stCondLst>
                                        </p:cTn>
                                        <p:tgtEl>
                                          <p:spTgt spid="9218"/>
                                        </p:tgtEl>
                                        <p:attrNameLst>
                                          <p:attrName>style.visibility</p:attrName>
                                        </p:attrNameLst>
                                      </p:cBhvr>
                                      <p:to>
                                        <p:strVal val="hidden"/>
                                      </p:to>
                                    </p:set>
                                  </p:childTnLst>
                                </p:cTn>
                              </p:par>
                              <p:par>
                                <p:cTn id="13" presetID="49" presetClass="entr" presetSubtype="0" decel="100000"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1000" fill="hold"/>
                                        <p:tgtEl>
                                          <p:spTgt spid="9219"/>
                                        </p:tgtEl>
                                        <p:attrNameLst>
                                          <p:attrName>ppt_w</p:attrName>
                                        </p:attrNameLst>
                                      </p:cBhvr>
                                      <p:tavLst>
                                        <p:tav tm="0">
                                          <p:val>
                                            <p:fltVal val="0"/>
                                          </p:val>
                                        </p:tav>
                                        <p:tav tm="100000">
                                          <p:val>
                                            <p:strVal val="#ppt_w"/>
                                          </p:val>
                                        </p:tav>
                                      </p:tavLst>
                                    </p:anim>
                                    <p:anim calcmode="lin" valueType="num">
                                      <p:cBhvr>
                                        <p:cTn id="16" dur="1000" fill="hold"/>
                                        <p:tgtEl>
                                          <p:spTgt spid="9219"/>
                                        </p:tgtEl>
                                        <p:attrNameLst>
                                          <p:attrName>ppt_h</p:attrName>
                                        </p:attrNameLst>
                                      </p:cBhvr>
                                      <p:tavLst>
                                        <p:tav tm="0">
                                          <p:val>
                                            <p:fltVal val="0"/>
                                          </p:val>
                                        </p:tav>
                                        <p:tav tm="100000">
                                          <p:val>
                                            <p:strVal val="#ppt_h"/>
                                          </p:val>
                                        </p:tav>
                                      </p:tavLst>
                                    </p:anim>
                                    <p:anim calcmode="lin" valueType="num">
                                      <p:cBhvr>
                                        <p:cTn id="17" dur="1000" fill="hold"/>
                                        <p:tgtEl>
                                          <p:spTgt spid="9219"/>
                                        </p:tgtEl>
                                        <p:attrNameLst>
                                          <p:attrName>style.rotation</p:attrName>
                                        </p:attrNameLst>
                                      </p:cBhvr>
                                      <p:tavLst>
                                        <p:tav tm="0">
                                          <p:val>
                                            <p:fltVal val="360"/>
                                          </p:val>
                                        </p:tav>
                                        <p:tav tm="100000">
                                          <p:val>
                                            <p:fltVal val="0"/>
                                          </p:val>
                                        </p:tav>
                                      </p:tavLst>
                                    </p:anim>
                                    <p:animEffect transition="in" filter="fade">
                                      <p:cBhvr>
                                        <p:cTn id="18"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401205"/>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mj-lt"/>
              </a:rPr>
              <a:t>Cho các phát biểu sau:</a:t>
            </a:r>
          </a:p>
          <a:p>
            <a:pPr algn="just"/>
            <a:r>
              <a:rPr lang="vi-VN" sz="2800" dirty="0" smtClean="0">
                <a:solidFill>
                  <a:srgbClr val="FF0000"/>
                </a:solidFill>
                <a:latin typeface="+mj-lt"/>
              </a:rPr>
              <a:t>(1) Hồng cầu có hình đĩa, lõm hai mặt giúp tăng diện tích tiếp xúc với không khí.</a:t>
            </a:r>
          </a:p>
          <a:p>
            <a:pPr algn="just"/>
            <a:r>
              <a:rPr lang="vi-VN" sz="2800" dirty="0" smtClean="0">
                <a:solidFill>
                  <a:srgbClr val="FF0000"/>
                </a:solidFill>
                <a:latin typeface="+mj-lt"/>
              </a:rPr>
              <a:t>(2) Hồng cầu không nhân giúp giảm tiêu hao năng lượng nên giảm lượng O</a:t>
            </a:r>
            <a:r>
              <a:rPr lang="vi-VN" sz="2800" baseline="-25000" dirty="0" smtClean="0">
                <a:solidFill>
                  <a:srgbClr val="FF0000"/>
                </a:solidFill>
                <a:latin typeface="+mj-lt"/>
              </a:rPr>
              <a:t>2</a:t>
            </a:r>
            <a:r>
              <a:rPr lang="vi-VN" sz="2800" dirty="0" smtClean="0">
                <a:solidFill>
                  <a:srgbClr val="FF0000"/>
                </a:solidFill>
                <a:latin typeface="+mj-lt"/>
              </a:rPr>
              <a:t> tiêu thụ từ đó tăng lượng O</a:t>
            </a:r>
            <a:r>
              <a:rPr lang="vi-VN" sz="2800" baseline="-25000" dirty="0" smtClean="0">
                <a:solidFill>
                  <a:srgbClr val="FF0000"/>
                </a:solidFill>
                <a:latin typeface="+mj-lt"/>
              </a:rPr>
              <a:t>2</a:t>
            </a:r>
            <a:r>
              <a:rPr lang="vi-VN" sz="2800" dirty="0" smtClean="0">
                <a:solidFill>
                  <a:srgbClr val="FF0000"/>
                </a:solidFill>
                <a:latin typeface="+mj-lt"/>
              </a:rPr>
              <a:t> được vận chuyển.</a:t>
            </a:r>
          </a:p>
          <a:p>
            <a:pPr algn="just"/>
            <a:r>
              <a:rPr lang="vi-VN" sz="2800" dirty="0" smtClean="0">
                <a:solidFill>
                  <a:srgbClr val="FF0000"/>
                </a:solidFill>
                <a:latin typeface="+mj-lt"/>
              </a:rPr>
              <a:t>(3) Hồng cầu có màu đỏ giúp tăng khả năng kết hợp với O</a:t>
            </a:r>
            <a:r>
              <a:rPr lang="vi-VN" sz="2800" baseline="-25000" dirty="0" smtClean="0">
                <a:solidFill>
                  <a:srgbClr val="FF0000"/>
                </a:solidFill>
                <a:latin typeface="+mj-lt"/>
              </a:rPr>
              <a:t>2</a:t>
            </a:r>
            <a:r>
              <a:rPr lang="vi-VN" sz="2800" dirty="0" smtClean="0">
                <a:solidFill>
                  <a:srgbClr val="FF0000"/>
                </a:solidFill>
                <a:latin typeface="+mj-lt"/>
              </a:rPr>
              <a:t>.</a:t>
            </a:r>
          </a:p>
          <a:p>
            <a:pPr algn="just"/>
            <a:r>
              <a:rPr lang="vi-VN" sz="2800" dirty="0" smtClean="0">
                <a:solidFill>
                  <a:srgbClr val="FF0000"/>
                </a:solidFill>
                <a:latin typeface="+mj-lt"/>
              </a:rPr>
              <a:t>(4) Hồng cầu chiếm khoảng 43% thể tích máu trong đó có một nửa là vận chuyển O</a:t>
            </a:r>
            <a:r>
              <a:rPr lang="vi-VN" sz="2800" baseline="-25000" dirty="0" smtClean="0">
                <a:solidFill>
                  <a:srgbClr val="FF0000"/>
                </a:solidFill>
                <a:latin typeface="+mj-lt"/>
              </a:rPr>
              <a:t>2</a:t>
            </a:r>
            <a:r>
              <a:rPr lang="vi-VN" sz="2800" dirty="0" smtClean="0">
                <a:solidFill>
                  <a:srgbClr val="FF0000"/>
                </a:solidFill>
                <a:latin typeface="+mj-lt"/>
              </a:rPr>
              <a:t>, phần còn lại vận chuyển CO</a:t>
            </a:r>
            <a:r>
              <a:rPr lang="vi-VN" sz="2800" baseline="-25000" dirty="0" smtClean="0">
                <a:solidFill>
                  <a:srgbClr val="FF0000"/>
                </a:solidFill>
                <a:latin typeface="+mj-lt"/>
              </a:rPr>
              <a:t>2</a:t>
            </a:r>
            <a:r>
              <a:rPr lang="vi-VN" sz="2800" dirty="0" smtClean="0">
                <a:solidFill>
                  <a:srgbClr val="FF0000"/>
                </a:solidFill>
                <a:latin typeface="+mj-lt"/>
              </a:rPr>
              <a:t>.</a:t>
            </a:r>
          </a:p>
          <a:p>
            <a:pPr algn="just"/>
            <a:r>
              <a:rPr lang="vi-VN" sz="2800" dirty="0" smtClean="0">
                <a:solidFill>
                  <a:srgbClr val="FF0000"/>
                </a:solidFill>
                <a:latin typeface="+mj-lt"/>
              </a:rPr>
              <a:t>Những phát biểu đúng về đặc điểm cấu tạo của hồng cầu thích nghi với chức năng là:</a:t>
            </a:r>
          </a:p>
          <a:p>
            <a:r>
              <a:rPr lang="vi-VN" sz="2800" b="1" dirty="0" smtClean="0">
                <a:solidFill>
                  <a:srgbClr val="FF0000"/>
                </a:solidFill>
                <a:latin typeface="+mj-lt"/>
              </a:rPr>
              <a:t>A.</a:t>
            </a:r>
            <a:r>
              <a:rPr lang="vi-VN" sz="2800" dirty="0" smtClean="0">
                <a:solidFill>
                  <a:srgbClr val="FF0000"/>
                </a:solidFill>
                <a:latin typeface="+mj-lt"/>
              </a:rPr>
              <a:t> (1), (2).   </a:t>
            </a:r>
            <a:r>
              <a:rPr lang="vi-VN" sz="2800" b="1" dirty="0" smtClean="0">
                <a:solidFill>
                  <a:srgbClr val="FF0000"/>
                </a:solidFill>
                <a:latin typeface="+mj-lt"/>
              </a:rPr>
              <a:t>B.</a:t>
            </a:r>
            <a:r>
              <a:rPr lang="vi-VN" sz="2800" dirty="0" smtClean="0">
                <a:solidFill>
                  <a:srgbClr val="FF0000"/>
                </a:solidFill>
                <a:latin typeface="+mj-lt"/>
              </a:rPr>
              <a:t> (1), (3).         </a:t>
            </a:r>
            <a:r>
              <a:rPr lang="vi-VN" sz="2800" b="1" dirty="0" smtClean="0">
                <a:solidFill>
                  <a:srgbClr val="FF0000"/>
                </a:solidFill>
                <a:latin typeface="+mj-lt"/>
              </a:rPr>
              <a:t>C.</a:t>
            </a:r>
            <a:r>
              <a:rPr lang="vi-VN" sz="2800" dirty="0" smtClean="0">
                <a:solidFill>
                  <a:srgbClr val="FF0000"/>
                </a:solidFill>
                <a:latin typeface="+mj-lt"/>
              </a:rPr>
              <a:t> (2), (4).      </a:t>
            </a:r>
            <a:r>
              <a:rPr lang="vi-VN" sz="2800" b="1" dirty="0" smtClean="0">
                <a:solidFill>
                  <a:srgbClr val="FF0000"/>
                </a:solidFill>
                <a:latin typeface="+mj-lt"/>
              </a:rPr>
              <a:t>D.</a:t>
            </a:r>
            <a:r>
              <a:rPr lang="vi-VN" sz="2800" dirty="0" smtClean="0">
                <a:solidFill>
                  <a:srgbClr val="FF0000"/>
                </a:solidFill>
                <a:latin typeface="+mj-lt"/>
              </a:rPr>
              <a:t> (3), (4).</a:t>
            </a:r>
            <a:endParaRPr lang="vi-VN" sz="2800" dirty="0">
              <a:solidFill>
                <a:srgbClr val="FF0000"/>
              </a:solidFill>
              <a:latin typeface="+mj-lt"/>
            </a:endParaRPr>
          </a:p>
        </p:txBody>
      </p:sp>
      <p:sp>
        <p:nvSpPr>
          <p:cNvPr id="5" name="Oval 4"/>
          <p:cNvSpPr/>
          <p:nvPr/>
        </p:nvSpPr>
        <p:spPr>
          <a:xfrm>
            <a:off x="0" y="3893127"/>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970318"/>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Cho các phát biểu sau:</a:t>
            </a:r>
          </a:p>
          <a:p>
            <a:pPr algn="just"/>
            <a:r>
              <a:rPr lang="vi-VN" sz="2800" dirty="0" smtClean="0">
                <a:solidFill>
                  <a:srgbClr val="FF0000"/>
                </a:solidFill>
                <a:latin typeface="Times New Roman" pitchFamily="18" charset="0"/>
                <a:cs typeface="Times New Roman" pitchFamily="18" charset="0"/>
              </a:rPr>
              <a:t>(1) Thành phần chiếm tỉ lệ thể tích lớn nhất trong máu là huyết tương.</a:t>
            </a:r>
          </a:p>
          <a:p>
            <a:pPr algn="just"/>
            <a:r>
              <a:rPr lang="vi-VN" sz="2800" dirty="0" smtClean="0">
                <a:solidFill>
                  <a:srgbClr val="FF0000"/>
                </a:solidFill>
                <a:latin typeface="Times New Roman" pitchFamily="18" charset="0"/>
                <a:cs typeface="Times New Roman" pitchFamily="18" charset="0"/>
              </a:rPr>
              <a:t>(2) Loại tế bào máu có số lượng tế bào máu lớn nhất là tiểu cầu.</a:t>
            </a:r>
          </a:p>
          <a:p>
            <a:pPr algn="just"/>
            <a:r>
              <a:rPr lang="vi-VN" sz="2800" dirty="0" smtClean="0">
                <a:solidFill>
                  <a:srgbClr val="FF0000"/>
                </a:solidFill>
                <a:latin typeface="Times New Roman" pitchFamily="18" charset="0"/>
                <a:cs typeface="Times New Roman" pitchFamily="18" charset="0"/>
              </a:rPr>
              <a:t>(3) Tiểu cầu là tế bào có nhân, có chức năng tham gia vào quá trình đông máu, bảo vệ cơ thể chống mất máu khi bị thương.</a:t>
            </a:r>
          </a:p>
          <a:p>
            <a:pPr algn="just"/>
            <a:r>
              <a:rPr lang="vi-VN" sz="2800" dirty="0" smtClean="0">
                <a:solidFill>
                  <a:srgbClr val="FF0000"/>
                </a:solidFill>
                <a:latin typeface="Times New Roman" pitchFamily="18" charset="0"/>
                <a:cs typeface="Times New Roman" pitchFamily="18" charset="0"/>
              </a:rPr>
              <a:t>(4) Bạch cầu là tế bào không màu, có chức năng bảo vệ cơ thể thông qua cơ chế thực bào và sinh kháng thể.</a:t>
            </a:r>
          </a:p>
          <a:p>
            <a:pPr algn="just"/>
            <a:r>
              <a:rPr lang="vi-VN" sz="2800" dirty="0" smtClean="0">
                <a:solidFill>
                  <a:srgbClr val="FF0000"/>
                </a:solidFill>
                <a:latin typeface="Times New Roman" pitchFamily="18" charset="0"/>
                <a:cs typeface="Times New Roman" pitchFamily="18" charset="0"/>
              </a:rPr>
              <a:t>Những phát biểu đúng về đặc điểm cấu tạo và chức năng của máu là:</a:t>
            </a:r>
          </a:p>
          <a:p>
            <a:r>
              <a:rPr lang="vi-VN" sz="2800" b="1" dirty="0" smtClean="0">
                <a:solidFill>
                  <a:srgbClr val="FF0000"/>
                </a:solidFill>
                <a:latin typeface="Times New Roman" pitchFamily="18" charset="0"/>
                <a:cs typeface="Times New Roman" pitchFamily="18" charset="0"/>
              </a:rPr>
              <a:t>A.</a:t>
            </a:r>
            <a:r>
              <a:rPr lang="vi-VN" sz="2800" dirty="0" smtClean="0">
                <a:solidFill>
                  <a:srgbClr val="FF0000"/>
                </a:solidFill>
                <a:latin typeface="Times New Roman" pitchFamily="18" charset="0"/>
                <a:cs typeface="Times New Roman" pitchFamily="18" charset="0"/>
              </a:rPr>
              <a:t> (1), (2).      </a:t>
            </a:r>
            <a:r>
              <a:rPr lang="vi-VN" sz="2800" b="1" dirty="0" smtClean="0">
                <a:solidFill>
                  <a:srgbClr val="FF0000"/>
                </a:solidFill>
                <a:latin typeface="Times New Roman" pitchFamily="18" charset="0"/>
                <a:cs typeface="Times New Roman" pitchFamily="18" charset="0"/>
              </a:rPr>
              <a:t>B.</a:t>
            </a:r>
            <a:r>
              <a:rPr lang="vi-VN" sz="2800" dirty="0" smtClean="0">
                <a:solidFill>
                  <a:srgbClr val="FF0000"/>
                </a:solidFill>
                <a:latin typeface="Times New Roman" pitchFamily="18" charset="0"/>
                <a:cs typeface="Times New Roman" pitchFamily="18" charset="0"/>
              </a:rPr>
              <a:t> (2), (3).          </a:t>
            </a:r>
            <a:r>
              <a:rPr lang="vi-VN" sz="2800" b="1" dirty="0" smtClean="0">
                <a:solidFill>
                  <a:srgbClr val="FF0000"/>
                </a:solidFill>
                <a:latin typeface="Times New Roman" pitchFamily="18" charset="0"/>
                <a:cs typeface="Times New Roman" pitchFamily="18" charset="0"/>
              </a:rPr>
              <a:t>C.</a:t>
            </a:r>
            <a:r>
              <a:rPr lang="vi-VN" sz="2800" dirty="0" smtClean="0">
                <a:solidFill>
                  <a:srgbClr val="FF0000"/>
                </a:solidFill>
                <a:latin typeface="Times New Roman" pitchFamily="18" charset="0"/>
                <a:cs typeface="Times New Roman" pitchFamily="18" charset="0"/>
              </a:rPr>
              <a:t> (1), (4).         </a:t>
            </a:r>
            <a:r>
              <a:rPr lang="vi-VN" sz="2800" b="1" dirty="0" smtClean="0">
                <a:solidFill>
                  <a:srgbClr val="FF0000"/>
                </a:solidFill>
                <a:latin typeface="Times New Roman" pitchFamily="18" charset="0"/>
                <a:cs typeface="Times New Roman" pitchFamily="18" charset="0"/>
              </a:rPr>
              <a:t>D.</a:t>
            </a:r>
            <a:r>
              <a:rPr lang="vi-VN" sz="2800" dirty="0" smtClean="0">
                <a:solidFill>
                  <a:srgbClr val="FF0000"/>
                </a:solidFill>
                <a:latin typeface="Times New Roman" pitchFamily="18" charset="0"/>
                <a:cs typeface="Times New Roman" pitchFamily="18" charset="0"/>
              </a:rPr>
              <a:t> (2), (4).</a:t>
            </a:r>
            <a:endParaRPr lang="vi-VN" sz="2800" dirty="0">
              <a:solidFill>
                <a:srgbClr val="FF0000"/>
              </a:solidFill>
              <a:latin typeface="Times New Roman" pitchFamily="18" charset="0"/>
              <a:cs typeface="Times New Roman" pitchFamily="18" charset="0"/>
            </a:endParaRPr>
          </a:p>
        </p:txBody>
      </p:sp>
      <p:sp>
        <p:nvSpPr>
          <p:cNvPr id="5" name="Oval 4"/>
          <p:cNvSpPr/>
          <p:nvPr/>
        </p:nvSpPr>
        <p:spPr>
          <a:xfrm>
            <a:off x="4475019" y="3449781"/>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262979"/>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mj-lt"/>
              </a:rPr>
              <a:t>Phát biểu nào dưới đây không đúng về vòng tuần hoàn?</a:t>
            </a:r>
          </a:p>
          <a:p>
            <a:pPr algn="just"/>
            <a:r>
              <a:rPr lang="vi-VN" sz="2800" b="1" dirty="0" smtClean="0">
                <a:solidFill>
                  <a:srgbClr val="FF0000"/>
                </a:solidFill>
                <a:latin typeface="+mj-lt"/>
              </a:rPr>
              <a:t>A.</a:t>
            </a:r>
            <a:r>
              <a:rPr lang="vi-VN" sz="2800" dirty="0" smtClean="0">
                <a:solidFill>
                  <a:srgbClr val="FF0000"/>
                </a:solidFill>
                <a:latin typeface="+mj-lt"/>
              </a:rPr>
              <a:t> Máu trong tĩnh mạch là máu giàu O</a:t>
            </a:r>
            <a:r>
              <a:rPr lang="vi-VN" sz="2800" baseline="-25000" dirty="0" smtClean="0">
                <a:solidFill>
                  <a:srgbClr val="FF0000"/>
                </a:solidFill>
                <a:latin typeface="+mj-lt"/>
              </a:rPr>
              <a:t>2</a:t>
            </a:r>
            <a:r>
              <a:rPr lang="vi-VN" sz="2800" dirty="0" smtClean="0">
                <a:solidFill>
                  <a:srgbClr val="FF0000"/>
                </a:solidFill>
                <a:latin typeface="+mj-lt"/>
              </a:rPr>
              <a:t>, máu trong động mạch là máu nghèo O</a:t>
            </a:r>
            <a:r>
              <a:rPr lang="vi-VN" sz="2800" baseline="-25000" dirty="0" smtClean="0">
                <a:solidFill>
                  <a:srgbClr val="FF0000"/>
                </a:solidFill>
                <a:latin typeface="+mj-lt"/>
              </a:rPr>
              <a:t>2</a:t>
            </a:r>
            <a:r>
              <a:rPr lang="vi-VN" sz="2800" dirty="0" smtClean="0">
                <a:solidFill>
                  <a:srgbClr val="FF0000"/>
                </a:solidFill>
                <a:latin typeface="+mj-lt"/>
              </a:rPr>
              <a:t>.                                 </a:t>
            </a:r>
          </a:p>
          <a:p>
            <a:pPr algn="just"/>
            <a:r>
              <a:rPr lang="vi-VN" sz="2800" b="1" dirty="0" smtClean="0">
                <a:solidFill>
                  <a:srgbClr val="FF0000"/>
                </a:solidFill>
                <a:latin typeface="+mj-lt"/>
              </a:rPr>
              <a:t>B.</a:t>
            </a:r>
            <a:r>
              <a:rPr lang="vi-VN" sz="2800" dirty="0" smtClean="0">
                <a:solidFill>
                  <a:srgbClr val="FF0000"/>
                </a:solidFill>
                <a:latin typeface="+mj-lt"/>
              </a:rPr>
              <a:t> Máu giàu O</a:t>
            </a:r>
            <a:r>
              <a:rPr lang="vi-VN" sz="2800" baseline="-25000" dirty="0" smtClean="0">
                <a:solidFill>
                  <a:srgbClr val="FF0000"/>
                </a:solidFill>
                <a:latin typeface="+mj-lt"/>
              </a:rPr>
              <a:t>2</a:t>
            </a:r>
            <a:r>
              <a:rPr lang="vi-VN" sz="2800" dirty="0" smtClean="0">
                <a:solidFill>
                  <a:srgbClr val="FF0000"/>
                </a:solidFill>
                <a:latin typeface="+mj-lt"/>
              </a:rPr>
              <a:t> từ tâm thất trái lên cung động mạch chủ, từ cung động mạch chủ máu theo các động mạch cổ, động mạch tay đi nuôi phần trên cơ thể, màu theo động mạch chủ nhánh dưới chia vào các động mạch đến các cơ quan ở phần dưới cơ thể.</a:t>
            </a:r>
          </a:p>
          <a:p>
            <a:pPr algn="just"/>
            <a:r>
              <a:rPr lang="vi-VN" sz="2800" b="1" dirty="0" smtClean="0">
                <a:solidFill>
                  <a:srgbClr val="FF0000"/>
                </a:solidFill>
                <a:latin typeface="+mj-lt"/>
              </a:rPr>
              <a:t>C.</a:t>
            </a:r>
            <a:r>
              <a:rPr lang="vi-VN" sz="2800" dirty="0" smtClean="0">
                <a:solidFill>
                  <a:srgbClr val="FF0000"/>
                </a:solidFill>
                <a:latin typeface="+mj-lt"/>
              </a:rPr>
              <a:t> Sau khi thực hiện trao đổi chất ở mao mạch, máu nghèo O</a:t>
            </a:r>
            <a:r>
              <a:rPr lang="vi-VN" sz="2800" baseline="-25000" dirty="0" smtClean="0">
                <a:solidFill>
                  <a:srgbClr val="FF0000"/>
                </a:solidFill>
                <a:latin typeface="+mj-lt"/>
              </a:rPr>
              <a:t>2</a:t>
            </a:r>
            <a:r>
              <a:rPr lang="vi-VN" sz="2800" dirty="0" smtClean="0">
                <a:solidFill>
                  <a:srgbClr val="FF0000"/>
                </a:solidFill>
                <a:latin typeface="+mj-lt"/>
              </a:rPr>
              <a:t> từ mao mạch tập trung vào các tĩnh mạch nhỏ rồi đến tĩnh mạch lớn và đổ vào tĩnh mạch chủ rồi về tâm nhĩ phải. </a:t>
            </a:r>
          </a:p>
          <a:p>
            <a:pPr algn="just"/>
            <a:r>
              <a:rPr lang="vi-VN" sz="2800" b="1" dirty="0" smtClean="0">
                <a:solidFill>
                  <a:srgbClr val="FF0000"/>
                </a:solidFill>
                <a:latin typeface="+mj-lt"/>
              </a:rPr>
              <a:t>D.</a:t>
            </a:r>
            <a:r>
              <a:rPr lang="vi-VN" sz="2800" dirty="0" smtClean="0">
                <a:solidFill>
                  <a:srgbClr val="FF0000"/>
                </a:solidFill>
                <a:latin typeface="+mj-lt"/>
              </a:rPr>
              <a:t> Ở vòng tuần hoàn phổi, màu nghèo O</a:t>
            </a:r>
            <a:r>
              <a:rPr lang="vi-VN" sz="2800" baseline="-25000" dirty="0" smtClean="0">
                <a:solidFill>
                  <a:srgbClr val="FF0000"/>
                </a:solidFill>
                <a:latin typeface="+mj-lt"/>
              </a:rPr>
              <a:t>2</a:t>
            </a:r>
            <a:r>
              <a:rPr lang="vi-VN" sz="2800" dirty="0" smtClean="0">
                <a:solidFill>
                  <a:srgbClr val="FF0000"/>
                </a:solidFill>
                <a:latin typeface="+mj-lt"/>
              </a:rPr>
              <a:t> từ tâm thất phải lên động mạch phổi, thực hiện quá trình trao đổi khí ở phổi trở thành máu giàu O</a:t>
            </a:r>
            <a:r>
              <a:rPr lang="vi-VN" sz="2800" baseline="-25000" dirty="0" smtClean="0">
                <a:solidFill>
                  <a:srgbClr val="FF0000"/>
                </a:solidFill>
                <a:latin typeface="+mj-lt"/>
              </a:rPr>
              <a:t>2</a:t>
            </a:r>
            <a:r>
              <a:rPr lang="vi-VN" sz="2800" dirty="0" smtClean="0">
                <a:solidFill>
                  <a:srgbClr val="FF0000"/>
                </a:solidFill>
                <a:latin typeface="+mj-lt"/>
              </a:rPr>
              <a:t> theo tĩnh mạch phổi trở về tâm nhĩ trái.</a:t>
            </a:r>
          </a:p>
        </p:txBody>
      </p:sp>
      <p:sp>
        <p:nvSpPr>
          <p:cNvPr id="5" name="Oval 4"/>
          <p:cNvSpPr/>
          <p:nvPr/>
        </p:nvSpPr>
        <p:spPr>
          <a:xfrm>
            <a:off x="0" y="429490"/>
            <a:ext cx="512618" cy="51261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36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784035" y="429599"/>
            <a:ext cx="7407966" cy="64284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edg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322106"/>
          <a:ext cx="12192000" cy="6431280"/>
        </p:xfrm>
        <a:graphic>
          <a:graphicData uri="http://schemas.openxmlformats.org/drawingml/2006/table">
            <a:tbl>
              <a:tblPr firstRow="1" bandRow="1">
                <a:tableStyleId>{5C22544A-7EE6-4342-B048-85BDC9FD1C3A}</a:tableStyleId>
              </a:tblPr>
              <a:tblGrid>
                <a:gridCol w="2292627"/>
                <a:gridCol w="5835373"/>
                <a:gridCol w="4064000"/>
              </a:tblGrid>
              <a:tr h="370840">
                <a:tc>
                  <a:txBody>
                    <a:bodyPr/>
                    <a:lstStyle/>
                    <a:p>
                      <a:pPr algn="ctr"/>
                      <a:r>
                        <a:rPr lang="en-US" sz="2800" dirty="0" err="1" smtClean="0">
                          <a:latin typeface="Times New Roman" pitchFamily="18" charset="0"/>
                          <a:cs typeface="Times New Roman" pitchFamily="18" charset="0"/>
                        </a:rPr>
                        <a:t>Thành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máu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Đặc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điểm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cấu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tạo</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Huyết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tương</a:t>
                      </a:r>
                      <a:endParaRPr lang="en-US" sz="280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Hồng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cầu</a:t>
                      </a:r>
                      <a:endParaRPr lang="en-US" sz="280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Bạch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cầu</a:t>
                      </a:r>
                      <a:endParaRPr lang="en-US" sz="280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r h="370840">
                <a:tc>
                  <a:txBody>
                    <a:bodyPr/>
                    <a:lstStyle/>
                    <a:p>
                      <a:pPr algn="ctr"/>
                      <a:endParaRPr lang="en-US" sz="2800" dirty="0" smtClean="0">
                        <a:solidFill>
                          <a:srgbClr val="FF00FF"/>
                        </a:solidFill>
                        <a:latin typeface="Times New Roman" pitchFamily="18" charset="0"/>
                        <a:cs typeface="Times New Roman" pitchFamily="18" charset="0"/>
                      </a:endParaRPr>
                    </a:p>
                    <a:p>
                      <a:pPr algn="ctr"/>
                      <a:r>
                        <a:rPr lang="en-US" sz="2800" dirty="0" err="1" smtClean="0">
                          <a:solidFill>
                            <a:srgbClr val="FF00FF"/>
                          </a:solidFill>
                          <a:latin typeface="Times New Roman" pitchFamily="18" charset="0"/>
                          <a:cs typeface="Times New Roman" pitchFamily="18" charset="0"/>
                        </a:rPr>
                        <a:t>Tiểu</a:t>
                      </a:r>
                      <a:r>
                        <a:rPr lang="en-US" sz="2800" baseline="0" dirty="0" smtClean="0">
                          <a:solidFill>
                            <a:srgbClr val="FF00FF"/>
                          </a:solidFill>
                          <a:latin typeface="Times New Roman" pitchFamily="18" charset="0"/>
                          <a:cs typeface="Times New Roman" pitchFamily="18" charset="0"/>
                        </a:rPr>
                        <a:t> </a:t>
                      </a:r>
                      <a:r>
                        <a:rPr lang="en-US" sz="2800" baseline="0" dirty="0" err="1" smtClean="0">
                          <a:solidFill>
                            <a:srgbClr val="FF00FF"/>
                          </a:solidFill>
                          <a:latin typeface="Times New Roman" pitchFamily="18" charset="0"/>
                          <a:cs typeface="Times New Roman" pitchFamily="18" charset="0"/>
                        </a:rPr>
                        <a:t>cầu</a:t>
                      </a:r>
                      <a:endParaRPr lang="en-US" sz="2800" baseline="0" dirty="0" smtClean="0">
                        <a:solidFill>
                          <a:srgbClr val="FF00FF"/>
                        </a:solidFill>
                        <a:latin typeface="Times New Roman" pitchFamily="18" charset="0"/>
                        <a:cs typeface="Times New Roman" pitchFamily="18" charset="0"/>
                      </a:endParaRPr>
                    </a:p>
                    <a:p>
                      <a:pPr algn="ctr"/>
                      <a:endParaRPr lang="en-US" sz="2800" dirty="0">
                        <a:solidFill>
                          <a:srgbClr val="FF00FF"/>
                        </a:solidFill>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bl>
          </a:graphicData>
        </a:graphic>
      </p:graphicFrame>
      <p:sp>
        <p:nvSpPr>
          <p:cNvPr id="5" name="TextBox 4"/>
          <p:cNvSpPr txBox="1"/>
          <p:nvPr/>
        </p:nvSpPr>
        <p:spPr>
          <a:xfrm>
            <a:off x="2305878" y="1272210"/>
            <a:ext cx="5804452" cy="1384995"/>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55%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Gồm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hòa</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6" name="TextBox 5"/>
          <p:cNvSpPr txBox="1"/>
          <p:nvPr/>
        </p:nvSpPr>
        <p:spPr>
          <a:xfrm>
            <a:off x="8146472" y="1618585"/>
            <a:ext cx="4045527" cy="523220"/>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Vận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2292023" y="2629957"/>
            <a:ext cx="5804452" cy="1384995"/>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43%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đĩa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lõm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đỏ</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8146473" y="2823924"/>
            <a:ext cx="4045527"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Vận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O</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CO</a:t>
            </a:r>
            <a:r>
              <a:rPr lang="en-US" sz="2800" baseline="-25000" dirty="0"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2319732" y="4181672"/>
            <a:ext cx="5804452"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khoảng</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8146473" y="4444913"/>
            <a:ext cx="4045527" cy="523220"/>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Bảo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vệ</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2305877" y="5580981"/>
            <a:ext cx="5804452"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Chiếm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khoảng</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nhân</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8146473" y="5553274"/>
            <a:ext cx="4045527"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Tham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máu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36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132474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huyết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179580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56855"/>
            <a:ext cx="4838700" cy="4267200"/>
          </a:xfrm>
          <a:prstGeom prst="rect">
            <a:avLst/>
          </a:prstGeom>
          <a:noFill/>
          <a:ln w="9525">
            <a:noFill/>
            <a:miter lim="800000"/>
            <a:headEnd/>
            <a:tailEnd/>
          </a:ln>
          <a:effectLst/>
        </p:spPr>
      </p:pic>
      <p:sp>
        <p:nvSpPr>
          <p:cNvPr id="4" name="TextBox 3"/>
          <p:cNvSpPr txBox="1"/>
          <p:nvPr/>
        </p:nvSpPr>
        <p:spPr>
          <a:xfrm>
            <a:off x="5430982" y="2158911"/>
            <a:ext cx="6539345" cy="255454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thiếu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tiểu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cầu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sẽ</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cầm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chảy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do </a:t>
            </a:r>
            <a:r>
              <a:rPr lang="en-US" sz="3200" dirty="0" err="1" smtClean="0">
                <a:solidFill>
                  <a:srgbClr val="FF00FF"/>
                </a:solidFill>
                <a:latin typeface="Times New Roman" pitchFamily="18" charset="0"/>
                <a:cs typeface="Times New Roman" pitchFamily="18" charset="0"/>
              </a:rPr>
              <a:t>đó</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dẫn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mất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nghiêm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trọng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ảnh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hưởng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tính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mạng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người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bệnh</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30:  </a:t>
            </a:r>
            <a:r>
              <a:rPr lang="en-US" sz="2600" b="1" dirty="0" err="1" smtClean="0">
                <a:solidFill>
                  <a:srgbClr val="FF00FF"/>
                </a:solidFill>
                <a:latin typeface="Times New Roman" pitchFamily="18" charset="0"/>
                <a:cs typeface="Times New Roman" pitchFamily="18" charset="0"/>
              </a:rPr>
              <a:t>MÁU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TUẦN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HOÀN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24408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59045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máu</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992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Miễn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dịch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142168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228066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268244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endParaRPr lang="en-US" sz="28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307037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ổ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443346" y="4303455"/>
            <a:ext cx="10903528" cy="58477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Nêu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chế</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miễn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dịch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upRight)">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1000"/>
                                        <p:tgtEl>
                                          <p:spTgt spid="25"/>
                                        </p:tgtEl>
                                      </p:cBhvr>
                                    </p:animEffect>
                                  </p:childTnLst>
                                </p:cTn>
                              </p:par>
                            </p:childTnLst>
                          </p:cTn>
                        </p:par>
                        <p:par>
                          <p:cTn id="33" fill="hold">
                            <p:stCondLst>
                              <p:cond delay="1000"/>
                            </p:stCondLst>
                            <p:childTnLst>
                              <p:par>
                                <p:cTn id="34" presetID="37" presetClass="exit" presetSubtype="0" fill="hold" grpId="1" nodeType="afterEffect">
                                  <p:stCondLst>
                                    <p:cond delay="0"/>
                                  </p:stCondLst>
                                  <p:childTnLst>
                                    <p:animEffect transition="out" filter="fade">
                                      <p:cBhvr>
                                        <p:cTn id="35" dur="1000"/>
                                        <p:tgtEl>
                                          <p:spTgt spid="29"/>
                                        </p:tgtEl>
                                      </p:cBhvr>
                                    </p:animEffect>
                                    <p:anim calcmode="lin" valueType="num">
                                      <p:cBhvr>
                                        <p:cTn id="36" dur="1000"/>
                                        <p:tgtEl>
                                          <p:spTgt spid="29"/>
                                        </p:tgtEl>
                                        <p:attrNameLst>
                                          <p:attrName>ppt_x</p:attrName>
                                        </p:attrNameLst>
                                      </p:cBhvr>
                                      <p:tavLst>
                                        <p:tav tm="0">
                                          <p:val>
                                            <p:strVal val="ppt_x"/>
                                          </p:val>
                                        </p:tav>
                                        <p:tav tm="100000">
                                          <p:val>
                                            <p:strVal val="ppt_x"/>
                                          </p:val>
                                        </p:tav>
                                      </p:tavLst>
                                    </p:anim>
                                    <p:anim calcmode="lin" valueType="num">
                                      <p:cBhvr>
                                        <p:cTn id="37" dur="100" decel="100000"/>
                                        <p:tgtEl>
                                          <p:spTgt spid="29"/>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29"/>
                                        </p:tgtEl>
                                        <p:attrNameLst>
                                          <p:attrName>ppt_y</p:attrName>
                                        </p:attrNameLst>
                                      </p:cBhvr>
                                      <p:tavLst>
                                        <p:tav tm="0">
                                          <p:val>
                                            <p:strVal val="ppt_y"/>
                                          </p:val>
                                        </p:tav>
                                        <p:tav tm="100000">
                                          <p:val>
                                            <p:strVal val="ppt_y+1"/>
                                          </p:val>
                                        </p:tav>
                                      </p:tavLst>
                                    </p:anim>
                                    <p:set>
                                      <p:cBhvr>
                                        <p:cTn id="39"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134728"/>
            <a:ext cx="12192000" cy="1077218"/>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Vì</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phản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viêm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giúp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tạo</a:t>
            </a:r>
            <a:r>
              <a:rPr lang="en-US" sz="3200" dirty="0" smtClean="0">
                <a:solidFill>
                  <a:srgbClr val="FF00FF"/>
                </a:solidFill>
                <a:latin typeface="Times New Roman" pitchFamily="18" charset="0"/>
                <a:cs typeface="Times New Roman" pitchFamily="18" charset="0"/>
              </a:rPr>
              <a:t> ổ </a:t>
            </a:r>
            <a:r>
              <a:rPr lang="en-US" sz="3200" dirty="0" err="1" smtClean="0">
                <a:solidFill>
                  <a:srgbClr val="FF00FF"/>
                </a:solidFill>
                <a:latin typeface="Times New Roman" pitchFamily="18" charset="0"/>
                <a:cs typeface="Times New Roman" pitchFamily="18" charset="0"/>
              </a:rPr>
              <a:t>viêm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để</a:t>
            </a:r>
            <a:r>
              <a:rPr lang="en-US" sz="3200" dirty="0" smtClean="0">
                <a:solidFill>
                  <a:srgbClr val="FF00FF"/>
                </a:solidFill>
                <a:latin typeface="Times New Roman" pitchFamily="18" charset="0"/>
                <a:cs typeface="Times New Roman" pitchFamily="18" charset="0"/>
              </a:rPr>
              <a:t> co </a:t>
            </a:r>
            <a:r>
              <a:rPr lang="en-US" sz="3200" dirty="0" err="1" smtClean="0">
                <a:solidFill>
                  <a:srgbClr val="FF00FF"/>
                </a:solidFill>
                <a:latin typeface="Times New Roman" pitchFamily="18" charset="0"/>
                <a:cs typeface="Times New Roman" pitchFamily="18" charset="0"/>
              </a:rPr>
              <a:t>cụm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mầm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bệnh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kích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thích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cầu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thực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mầm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bệnh</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0" y="0"/>
            <a:ext cx="12192000" cy="49998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2510"/>
            <a:ext cx="12192000" cy="1077218"/>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Mụn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phản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miễn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vì</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mụn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chính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ổ </a:t>
            </a:r>
            <a:r>
              <a:rPr lang="en-US" sz="3200" dirty="0" err="1" smtClean="0">
                <a:solidFill>
                  <a:srgbClr val="FF00FF"/>
                </a:solidFill>
                <a:latin typeface="Times New Roman" pitchFamily="18" charset="0"/>
                <a:cs typeface="Times New Roman" pitchFamily="18" charset="0"/>
              </a:rPr>
              <a:t>viêm</a:t>
            </a:r>
            <a:endParaRPr lang="en-US" sz="3200" dirty="0">
              <a:solidFill>
                <a:srgbClr val="FF00FF"/>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3539404" y="0"/>
            <a:ext cx="5057775" cy="3638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5ae11baadcfa70974ac0f119459bfa734a629"/>
</p:tagLst>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4186</TotalTime>
  <Words>1624</Words>
  <Application>Microsoft Office PowerPoint</Application>
  <PresentationFormat>Custom</PresentationFormat>
  <Paragraphs>130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1032</cp:revision>
  <dcterms:created xsi:type="dcterms:W3CDTF">2022-07-11T10:05:56Z</dcterms:created>
  <dcterms:modified xsi:type="dcterms:W3CDTF">2024-12-04T13:35:08Z</dcterms:modified>
</cp:coreProperties>
</file>