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16" r:id="rId3"/>
    <p:sldId id="262" r:id="rId4"/>
    <p:sldId id="263" r:id="rId5"/>
    <p:sldId id="521" r:id="rId6"/>
    <p:sldId id="267" r:id="rId7"/>
    <p:sldId id="299" r:id="rId8"/>
    <p:sldId id="512" r:id="rId9"/>
    <p:sldId id="511" r:id="rId10"/>
    <p:sldId id="513" r:id="rId11"/>
    <p:sldId id="300" r:id="rId12"/>
    <p:sldId id="517" r:id="rId13"/>
    <p:sldId id="301" r:id="rId14"/>
    <p:sldId id="302" r:id="rId15"/>
    <p:sldId id="303" r:id="rId16"/>
    <p:sldId id="304" r:id="rId17"/>
    <p:sldId id="305" r:id="rId18"/>
    <p:sldId id="306" r:id="rId19"/>
    <p:sldId id="261" r:id="rId20"/>
    <p:sldId id="264" r:id="rId21"/>
    <p:sldId id="507" r:id="rId22"/>
    <p:sldId id="259" r:id="rId23"/>
    <p:sldId id="518" r:id="rId24"/>
    <p:sldId id="519" r:id="rId25"/>
    <p:sldId id="520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631" y="400294"/>
            <a:ext cx="5726723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PHẦN 3 : VẬT SỐNG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21878" y="1760171"/>
            <a:ext cx="78075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7: CƠ THỂ NGƯỜI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74278" y="3624140"/>
            <a:ext cx="78075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27: KHÁI QUÁT VỀ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THỂ NGƯỜI</a:t>
            </a:r>
          </a:p>
        </p:txBody>
      </p:sp>
    </p:spTree>
    <p:extLst>
      <p:ext uri="{BB962C8B-B14F-4D97-AF65-F5344CB8AC3E}">
        <p14:creationId xmlns:p14="http://schemas.microsoft.com/office/powerpoint/2010/main" val="38855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2AA488-1605-463E-8822-B28513BF04F5}"/>
              </a:ext>
            </a:extLst>
          </p:cNvPr>
          <p:cNvSpPr/>
          <p:nvPr/>
        </p:nvSpPr>
        <p:spPr>
          <a:xfrm>
            <a:off x="238813" y="446508"/>
            <a:ext cx="11733228" cy="1001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0531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04" y="110359"/>
            <a:ext cx="8848528" cy="5781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CÁC CƠ QUAN TRONG CƠ THỂ NGƯỜI</a:t>
            </a:r>
          </a:p>
        </p:txBody>
      </p:sp>
      <p:pic>
        <p:nvPicPr>
          <p:cNvPr id="3" name="Một số cơ quan và hệ cơ quan của con người">
            <a:hlinkClick r:id="" action="ppaction://media"/>
            <a:extLst>
              <a:ext uri="{FF2B5EF4-FFF2-40B4-BE49-F238E27FC236}">
                <a16:creationId xmlns:a16="http://schemas.microsoft.com/office/drawing/2014/main" id="{886CD981-D821-FAA2-892E-B482321D5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6854"/>
            <a:ext cx="12192000" cy="62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/>
        </p:nvGraphicFramePr>
        <p:xfrm>
          <a:off x="84841" y="138683"/>
          <a:ext cx="11792932" cy="6719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3138288837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val="3931954440"/>
                    </a:ext>
                  </a:extLst>
                </a:gridCol>
                <a:gridCol w="4864231">
                  <a:extLst>
                    <a:ext uri="{9D8B030D-6E8A-4147-A177-3AD203B41FA5}">
                      <a16:colId xmlns:a16="http://schemas.microsoft.com/office/drawing/2014/main" val="3916320840"/>
                    </a:ext>
                  </a:extLst>
                </a:gridCol>
              </a:tblGrid>
              <a:tr h="122169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806181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135069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347127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802945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813736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5074137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74980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00659686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473471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0325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304091"/>
              </p:ext>
            </p:extLst>
          </p:nvPr>
        </p:nvGraphicFramePr>
        <p:xfrm>
          <a:off x="0" y="61130"/>
          <a:ext cx="12122869" cy="6827520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64454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4109723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448692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04301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oxygen, hormone,…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740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carbon dioxide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110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909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/>
        </p:nvGraphicFramePr>
        <p:xfrm>
          <a:off x="113122" y="44275"/>
          <a:ext cx="12078879" cy="6648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5148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4394079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5129652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2216252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166218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6639411"/>
                  </a:ext>
                </a:extLst>
              </a:tr>
              <a:tr h="277031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743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39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69AE9-16C0-4A50-B78E-9C548CD3B66F}"/>
              </a:ext>
            </a:extLst>
          </p:cNvPr>
          <p:cNvGraphicFramePr>
            <a:graphicFrameLocks noGrp="1"/>
          </p:cNvGraphicFramePr>
          <p:nvPr/>
        </p:nvGraphicFramePr>
        <p:xfrm>
          <a:off x="75414" y="54099"/>
          <a:ext cx="12000322" cy="6679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201">
                  <a:extLst>
                    <a:ext uri="{9D8B030D-6E8A-4147-A177-3AD203B41FA5}">
                      <a16:colId xmlns:a16="http://schemas.microsoft.com/office/drawing/2014/main" val="2148574315"/>
                    </a:ext>
                  </a:extLst>
                </a:gridCol>
                <a:gridCol w="4683830">
                  <a:extLst>
                    <a:ext uri="{9D8B030D-6E8A-4147-A177-3AD203B41FA5}">
                      <a16:colId xmlns:a16="http://schemas.microsoft.com/office/drawing/2014/main" val="1455961662"/>
                    </a:ext>
                  </a:extLst>
                </a:gridCol>
                <a:gridCol w="5096291">
                  <a:extLst>
                    <a:ext uri="{9D8B030D-6E8A-4147-A177-3AD203B41FA5}">
                      <a16:colId xmlns:a16="http://schemas.microsoft.com/office/drawing/2014/main" val="3907727087"/>
                    </a:ext>
                  </a:extLst>
                </a:gridCol>
              </a:tblGrid>
              <a:tr h="138047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27438"/>
                  </a:ext>
                </a:extLst>
              </a:tr>
              <a:tr h="230079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hormone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4475744"/>
                  </a:ext>
                </a:extLst>
              </a:tr>
              <a:tr h="277854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42215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79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73CF5C-86C4-44AD-9D4D-B6012901F340}"/>
              </a:ext>
            </a:extLst>
          </p:cNvPr>
          <p:cNvGraphicFramePr>
            <a:graphicFrameLocks noGrp="1"/>
          </p:cNvGraphicFramePr>
          <p:nvPr/>
        </p:nvGraphicFramePr>
        <p:xfrm>
          <a:off x="0" y="49100"/>
          <a:ext cx="12094588" cy="670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252">
                  <a:extLst>
                    <a:ext uri="{9D8B030D-6E8A-4147-A177-3AD203B41FA5}">
                      <a16:colId xmlns:a16="http://schemas.microsoft.com/office/drawing/2014/main" val="600667529"/>
                    </a:ext>
                  </a:extLst>
                </a:gridCol>
                <a:gridCol w="5252013">
                  <a:extLst>
                    <a:ext uri="{9D8B030D-6E8A-4147-A177-3AD203B41FA5}">
                      <a16:colId xmlns:a16="http://schemas.microsoft.com/office/drawing/2014/main" val="3639101731"/>
                    </a:ext>
                  </a:extLst>
                </a:gridCol>
                <a:gridCol w="5136323">
                  <a:extLst>
                    <a:ext uri="{9D8B030D-6E8A-4147-A177-3AD203B41FA5}">
                      <a16:colId xmlns:a16="http://schemas.microsoft.com/office/drawing/2014/main" val="2373053621"/>
                    </a:ext>
                  </a:extLst>
                </a:gridCol>
              </a:tblGrid>
              <a:tr h="48089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373880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2212921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16764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13245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23541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2792052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021102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6095654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256824"/>
                  </a:ext>
                </a:extLst>
              </a:tr>
              <a:tr h="73737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668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77716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469825"/>
              </p:ext>
            </p:extLst>
          </p:nvPr>
        </p:nvGraphicFramePr>
        <p:xfrm>
          <a:off x="685800" y="500063"/>
          <a:ext cx="10901363" cy="6115050"/>
        </p:xfrm>
        <a:graphic>
          <a:graphicData uri="http://schemas.openxmlformats.org/drawingml/2006/table">
            <a:tbl>
              <a:tblPr bandRow="1"/>
              <a:tblGrid>
                <a:gridCol w="2049120">
                  <a:extLst>
                    <a:ext uri="{9D8B030D-6E8A-4147-A177-3AD203B41FA5}">
                      <a16:colId xmlns:a16="http://schemas.microsoft.com/office/drawing/2014/main" val="3359977497"/>
                    </a:ext>
                  </a:extLst>
                </a:gridCol>
                <a:gridCol w="3991311">
                  <a:extLst>
                    <a:ext uri="{9D8B030D-6E8A-4147-A177-3AD203B41FA5}">
                      <a16:colId xmlns:a16="http://schemas.microsoft.com/office/drawing/2014/main" val="1103727385"/>
                    </a:ext>
                  </a:extLst>
                </a:gridCol>
                <a:gridCol w="4860932">
                  <a:extLst>
                    <a:ext uri="{9D8B030D-6E8A-4147-A177-3AD203B41FA5}">
                      <a16:colId xmlns:a16="http://schemas.microsoft.com/office/drawing/2014/main" val="3892691185"/>
                    </a:ext>
                  </a:extLst>
                </a:gridCol>
              </a:tblGrid>
              <a:tr h="879635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vận động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Cơ, xương, khớp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Định hình cơ thể, bảo vệ nội quan, giúp cơ thể cử động và di chuyển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456274"/>
                  </a:ext>
                </a:extLst>
              </a:tr>
              <a:tr h="150617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tuần hoàn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và mạch máu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chuyển chất dinh dưỡng, oxygen, hormone,… đến các tế bào và vận chuyển chất thải từ tế bào đến các cơ quan bài tiết để thải ra ngoài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358762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hô hấp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dẫn khí (mũi, họng, thanh quản, khí quản, phế quản) và hai lá phổi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lấy khí oxygen từ môi trường và thải khí carbon dioxide ra khỏi cơ thể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06515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tiêu hóa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Biến đổi thức ăn thành các chất dinh dưỡng mà cơ thể hấp thụ được và loại chất thải ra khởi cơ thể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576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bài tiết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Phổi, thận, da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Lọc các chất thải có hại cho cơ thể từ máu và thải ra môi trường.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5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95420"/>
              </p:ext>
            </p:extLst>
          </p:nvPr>
        </p:nvGraphicFramePr>
        <p:xfrm>
          <a:off x="642938" y="442913"/>
          <a:ext cx="10801350" cy="6234737"/>
        </p:xfrm>
        <a:graphic>
          <a:graphicData uri="http://schemas.openxmlformats.org/drawingml/2006/table">
            <a:tbl>
              <a:tblPr bandRow="1"/>
              <a:tblGrid>
                <a:gridCol w="2030321">
                  <a:extLst>
                    <a:ext uri="{9D8B030D-6E8A-4147-A177-3AD203B41FA5}">
                      <a16:colId xmlns:a16="http://schemas.microsoft.com/office/drawing/2014/main" val="1326889768"/>
                    </a:ext>
                  </a:extLst>
                </a:gridCol>
                <a:gridCol w="3954693">
                  <a:extLst>
                    <a:ext uri="{9D8B030D-6E8A-4147-A177-3AD203B41FA5}">
                      <a16:colId xmlns:a16="http://schemas.microsoft.com/office/drawing/2014/main" val="3646030426"/>
                    </a:ext>
                  </a:extLst>
                </a:gridCol>
                <a:gridCol w="4816336">
                  <a:extLst>
                    <a:ext uri="{9D8B030D-6E8A-4147-A177-3AD203B41FA5}">
                      <a16:colId xmlns:a16="http://schemas.microsoft.com/office/drawing/2014/main" val="2422714370"/>
                    </a:ext>
                  </a:extLst>
                </a:gridCol>
              </a:tblGrid>
              <a:tr h="177198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thần kinh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Não, tủy sống, dây thần kinh, hạch thần kinh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giác quan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giác, thính giác,…</a:t>
                      </a:r>
                      <a:endParaRPr lang="en-US" sz="24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nhận biết được các vật và thu nhận âm thanh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44998"/>
                  </a:ext>
                </a:extLst>
              </a:tr>
              <a:tr h="13218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nội tiết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yên, tuyến giáp, tuyến tụy, tuyến trên thận, tuyến sinh dục,…</a:t>
                      </a:r>
                      <a:endParaRPr lang="en-US" sz="24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sinh dục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nam: tinh hoàn, ống dẫn tinh, túi tinh, dương vật,…</a:t>
                      </a:r>
                      <a:endParaRPr lang="en-US" sz="24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nữ: buồng trứng, ống dẫn trứng, tử cung, âm đạo,…</a:t>
                      </a:r>
                      <a:endParaRPr lang="en-US" sz="24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sinh sản, duy trì nòi giống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2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D2648-DEAD-FCB2-65A2-52DC9D1419C1}"/>
              </a:ext>
            </a:extLst>
          </p:cNvPr>
          <p:cNvSpPr txBox="1"/>
          <p:nvPr/>
        </p:nvSpPr>
        <p:spPr>
          <a:xfrm>
            <a:off x="189186" y="284504"/>
            <a:ext cx="3436883" cy="627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642841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Khoanh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ED4BD-AA9F-638C-5803-94C199124030}"/>
              </a:ext>
            </a:extLst>
          </p:cNvPr>
          <p:cNvSpPr txBox="1"/>
          <p:nvPr/>
        </p:nvSpPr>
        <p:spPr>
          <a:xfrm>
            <a:off x="641444" y="1155848"/>
            <a:ext cx="1100009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  <a:cs typeface="Calibri" panose="020F0502020204030204" pitchFamily="34" charset="0"/>
              </a:rPr>
              <a:t>Câu 1.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 Thanh quản là một bộ phận của</a:t>
            </a:r>
          </a:p>
          <a:p>
            <a:pPr marL="742950" indent="-742950">
              <a:buAutoNum type="alphaUcPeriod"/>
            </a:pPr>
            <a:r>
              <a:rPr lang="vi-VN" sz="3600" dirty="0">
                <a:latin typeface="+mj-lt"/>
                <a:cs typeface="Calibri" panose="020F0502020204030204" pitchFamily="34" charset="0"/>
              </a:rPr>
              <a:t>Hệ hô hấp	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			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B. Hệ tiêu hóa	</a:t>
            </a:r>
            <a:endParaRPr lang="en-US" sz="3600" dirty="0">
              <a:latin typeface="+mj-lt"/>
              <a:cs typeface="Calibri" panose="020F0502020204030204" pitchFamily="34" charset="0"/>
            </a:endParaRPr>
          </a:p>
          <a:p>
            <a:pPr marL="742950" indent="-742950">
              <a:buAutoNum type="alphaUcPeriod"/>
            </a:pPr>
            <a:r>
              <a:rPr lang="vi-VN" sz="3600" dirty="0">
                <a:latin typeface="+mj-lt"/>
                <a:cs typeface="Calibri" panose="020F0502020204030204" pitchFamily="34" charset="0"/>
              </a:rPr>
              <a:t>C. Hệ bài tiết                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	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D. Hệ sinh dục</a:t>
            </a:r>
          </a:p>
          <a:p>
            <a:r>
              <a:rPr lang="vi-VN" sz="3600" b="1" dirty="0">
                <a:latin typeface="+mj-lt"/>
                <a:cs typeface="Calibri" panose="020F0502020204030204" pitchFamily="34" charset="0"/>
              </a:rPr>
              <a:t>Câu 2.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 Các cơ quan trong hệ hô hấp là</a:t>
            </a:r>
          </a:p>
          <a:p>
            <a:r>
              <a:rPr lang="vi-VN" sz="3600" dirty="0">
                <a:latin typeface="+mj-lt"/>
                <a:cs typeface="Calibri" panose="020F0502020204030204" pitchFamily="34" charset="0"/>
              </a:rPr>
              <a:t>A. Phổi và thực quản.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       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B. Đường dẫn khí và thực quản</a:t>
            </a:r>
          </a:p>
          <a:p>
            <a:r>
              <a:rPr lang="vi-VN" sz="3600" dirty="0">
                <a:latin typeface="+mj-lt"/>
                <a:cs typeface="Calibri" panose="020F0502020204030204" pitchFamily="34" charset="0"/>
              </a:rPr>
              <a:t>C. Thực quản, đường dẫn khí và phổi.	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     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D. Phổi và đường dẫn khí.</a:t>
            </a:r>
          </a:p>
          <a:p>
            <a:r>
              <a:rPr lang="vi-VN" sz="3600" b="1" dirty="0">
                <a:latin typeface="+mj-lt"/>
                <a:cs typeface="Calibri" panose="020F0502020204030204" pitchFamily="34" charset="0"/>
              </a:rPr>
              <a:t>Câu 3.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 Hệ vận động bao gồm các bộ phận là</a:t>
            </a:r>
          </a:p>
          <a:p>
            <a:r>
              <a:rPr lang="vi-VN" sz="3600" dirty="0">
                <a:latin typeface="+mj-lt"/>
                <a:cs typeface="Calibri" panose="020F0502020204030204" pitchFamily="34" charset="0"/>
              </a:rPr>
              <a:t>A. Xương và cơ.		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B. Xương và mạch máu.</a:t>
            </a:r>
          </a:p>
          <a:p>
            <a:r>
              <a:rPr lang="vi-VN" sz="3600" dirty="0">
                <a:latin typeface="+mj-lt"/>
                <a:cs typeface="Calibri" panose="020F0502020204030204" pitchFamily="34" charset="0"/>
              </a:rPr>
              <a:t>C. Tim, phổi và các cơ.		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   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D. Tất cả A, B, C đều sai.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538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112" y="167185"/>
            <a:ext cx="8124861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6F97C-ECEF-B75D-F8BC-CDFC43E4E07A}"/>
              </a:ext>
            </a:extLst>
          </p:cNvPr>
          <p:cNvSpPr txBox="1"/>
          <p:nvPr/>
        </p:nvSpPr>
        <p:spPr>
          <a:xfrm>
            <a:off x="382643" y="504506"/>
            <a:ext cx="334176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Quan sát bạn học sinh đang chạy ở hình bên và thực hiện các yêu cầu sau:</a:t>
            </a:r>
          </a:p>
          <a:p>
            <a:pPr algn="just"/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a) Cho biết các cơ quan được đánh số từ 1 đến 5 thuộc hệ cơ quan nào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350" y="1303930"/>
            <a:ext cx="31400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Trình bày hoạt động của từng hệ cơ quan và sự phối hợp của chúng khi bạn học sinh đang chạy.</a:t>
            </a: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67586" y="1209056"/>
            <a:ext cx="12056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01003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8BCE39-19AA-4341-25CD-0C76D9890ED8}"/>
              </a:ext>
            </a:extLst>
          </p:cNvPr>
          <p:cNvSpPr txBox="1"/>
          <p:nvPr/>
        </p:nvSpPr>
        <p:spPr>
          <a:xfrm>
            <a:off x="477672" y="586854"/>
            <a:ext cx="111092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(NST)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B. ARN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protein.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Protein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D. ADN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Mang gen,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ADN.</a:t>
            </a:r>
          </a:p>
        </p:txBody>
      </p:sp>
    </p:spTree>
    <p:extLst>
      <p:ext uri="{BB962C8B-B14F-4D97-AF65-F5344CB8AC3E}">
        <p14:creationId xmlns:p14="http://schemas.microsoft.com/office/powerpoint/2010/main" val="2509869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40C7ED-3C86-D8E5-D0A4-C1822A4FEE97}"/>
              </a:ext>
            </a:extLst>
          </p:cNvPr>
          <p:cNvSpPr txBox="1"/>
          <p:nvPr/>
        </p:nvSpPr>
        <p:spPr>
          <a:xfrm>
            <a:off x="600501" y="586854"/>
            <a:ext cx="108226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Lan. C. Ngô. 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Các 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Các 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Các 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4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032199" y="188258"/>
            <a:ext cx="10436666" cy="7807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27: KHÁI QUÁT VỀ CƠ THỂ NGƯỜI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FBB6B-530C-6826-BC1D-D1A982DF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85" y="1104802"/>
            <a:ext cx="5813947" cy="5605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A132D-EBDE-9D95-B0ED-886BEAF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33" y="968990"/>
            <a:ext cx="5476306" cy="57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9CD31-D6E5-5FB0-9B2A-1732E75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A3D5-0044-FCED-D9F8-4CE60F8C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58" y="110359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3" name="Khái quát về cơ thể người - KHTN 8 - OLM.VN">
            <a:hlinkClick r:id="" action="ppaction://media"/>
            <a:extLst>
              <a:ext uri="{FF2B5EF4-FFF2-40B4-BE49-F238E27FC236}">
                <a16:creationId xmlns:a16="http://schemas.microsoft.com/office/drawing/2014/main" id="{84D3ABA2-9D38-497F-449C-1EDD801E3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206"/>
            <a:ext cx="12192000" cy="62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187FE-A9B4-4469-906A-7760FCA215E5}"/>
              </a:ext>
            </a:extLst>
          </p:cNvPr>
          <p:cNvSpPr/>
          <p:nvPr/>
        </p:nvSpPr>
        <p:spPr>
          <a:xfrm>
            <a:off x="553574" y="199334"/>
            <a:ext cx="86724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iáo án Sinh học 8 Kết nối tri thức (năm 2023 mới nhất) | Giáo án Khoa học tự nhiên 8">
            <a:extLst>
              <a:ext uri="{FF2B5EF4-FFF2-40B4-BE49-F238E27FC236}">
                <a16:creationId xmlns:a16="http://schemas.microsoft.com/office/drawing/2014/main" id="{1F8D3095-1E0A-4587-91F2-3D8FEFFA3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60" y="522499"/>
            <a:ext cx="8540716" cy="62589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1D2D0-911B-4394-BA27-8BEA3C2A63E0}"/>
              </a:ext>
            </a:extLst>
          </p:cNvPr>
          <p:cNvSpPr/>
          <p:nvPr/>
        </p:nvSpPr>
        <p:spPr>
          <a:xfrm>
            <a:off x="413659" y="1071917"/>
            <a:ext cx="2753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89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F21369-9BEE-4C57-A09F-E8150831455B}"/>
              </a:ext>
            </a:extLst>
          </p:cNvPr>
          <p:cNvSpPr/>
          <p:nvPr/>
        </p:nvSpPr>
        <p:spPr>
          <a:xfrm>
            <a:off x="317415" y="1018679"/>
            <a:ext cx="1139386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indent="577850" algn="just">
              <a:spcBef>
                <a:spcPts val="600"/>
              </a:spcBef>
              <a:spcAft>
                <a:spcPts val="6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77850" algn="just">
              <a:spcBef>
                <a:spcPts val="600"/>
              </a:spcBef>
              <a:spcAft>
                <a:spcPts val="6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53" y="3016"/>
            <a:ext cx="11026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CC7D1-BF77-E7B6-6551-01DCB0F2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972" y="220717"/>
            <a:ext cx="9370993" cy="6484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CD25C-A1DE-21AD-D064-6B4FCC8FA12D}"/>
              </a:ext>
            </a:extLst>
          </p:cNvPr>
          <p:cNvSpPr txBox="1"/>
          <p:nvPr/>
        </p:nvSpPr>
        <p:spPr>
          <a:xfrm>
            <a:off x="413983" y="471202"/>
            <a:ext cx="1887783" cy="533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Dựa vào 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video, bảng 30.1 SGK và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hình 27.1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nêu tên </a:t>
            </a:r>
            <a:r>
              <a:rPr lang="en-US" sz="3200" b="1" i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hệ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cơ quan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trong cơ thể?</a:t>
            </a:r>
            <a:endParaRPr lang="en-US" sz="3200" b="1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58" y="110359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3" name="Khái quát về cơ thể người - KHTN 8 - OLM.VN">
            <a:hlinkClick r:id="" action="ppaction://media"/>
            <a:extLst>
              <a:ext uri="{FF2B5EF4-FFF2-40B4-BE49-F238E27FC236}">
                <a16:creationId xmlns:a16="http://schemas.microsoft.com/office/drawing/2014/main" id="{AF27F695-0526-B1E6-77F9-23E91FF15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8470"/>
            <a:ext cx="12192000" cy="61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766020" y="469798"/>
            <a:ext cx="10973262" cy="5632311"/>
          </a:xfrm>
          <a:prstGeom prst="rect">
            <a:avLst/>
          </a:prstGeom>
          <a:solidFill>
            <a:schemeClr val="bg2"/>
          </a:solidFill>
          <a:ln w="92075" cmpd="sng">
            <a:solidFill>
              <a:srgbClr val="92D050"/>
            </a:solidFill>
            <a:prstDash val="lgDashDotDot"/>
          </a:ln>
        </p:spPr>
        <p:txBody>
          <a:bodyPr wrap="square">
            <a:spAutoFit/>
          </a:bodyPr>
          <a:lstStyle/>
          <a:p>
            <a:pPr marR="30480"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0480" indent="-571500" algn="just"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30480" indent="-571500" algn="just">
              <a:buFontTx/>
              <a:buChar char="-"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2" y="48320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154530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a436635c06d9d313afae0c32196508c48a210c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2097</Words>
  <Application>Microsoft Office PowerPoint</Application>
  <PresentationFormat>Widescreen</PresentationFormat>
  <Paragraphs>190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1_Office Theme</vt:lpstr>
      <vt:lpstr>PHẦN 3 : VẬT SỐNG</vt:lpstr>
      <vt:lpstr>PowerPoint Presentation</vt:lpstr>
      <vt:lpstr>PowerPoint Presentation</vt:lpstr>
      <vt:lpstr>VIDEO GIỚI THIỆU VỀ CẤU TẠO CƠ THỂ NGƯỜI</vt:lpstr>
      <vt:lpstr>PowerPoint Presentation</vt:lpstr>
      <vt:lpstr>PowerPoint Presentation</vt:lpstr>
      <vt:lpstr>PowerPoint Presentation</vt:lpstr>
      <vt:lpstr>VIDEO GIỚI THIỆU VỀ CẤU TẠO CƠ THỂ NGƯỜI</vt:lpstr>
      <vt:lpstr>PowerPoint Presentation</vt:lpstr>
      <vt:lpstr>PowerPoint Presentation</vt:lpstr>
      <vt:lpstr>VIDEO GIỚI THIỆU VỀ CÁC CƠ QUAN TRONG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77</cp:revision>
  <dcterms:created xsi:type="dcterms:W3CDTF">2023-06-02T07:21:34Z</dcterms:created>
  <dcterms:modified xsi:type="dcterms:W3CDTF">2025-09-15T07:16:06Z</dcterms:modified>
</cp:coreProperties>
</file>