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59" r:id="rId2"/>
    <p:sldId id="334" r:id="rId3"/>
    <p:sldId id="360" r:id="rId4"/>
    <p:sldId id="361" r:id="rId5"/>
    <p:sldId id="362" r:id="rId6"/>
    <p:sldId id="363" r:id="rId7"/>
    <p:sldId id="369" r:id="rId8"/>
    <p:sldId id="364" r:id="rId9"/>
    <p:sldId id="365" r:id="rId10"/>
    <p:sldId id="366" r:id="rId11"/>
    <p:sldId id="367" r:id="rId12"/>
    <p:sldId id="368" r:id="rId13"/>
    <p:sldId id="370" r:id="rId14"/>
    <p:sldId id="371" r:id="rId15"/>
    <p:sldId id="372" r:id="rId16"/>
    <p:sldId id="373" r:id="rId17"/>
    <p:sldId id="374" r:id="rId18"/>
    <p:sldId id="375" r:id="rId19"/>
    <p:sldId id="376" r:id="rId20"/>
    <p:sldId id="378" r:id="rId21"/>
    <p:sldId id="377" r:id="rId22"/>
    <p:sldId id="3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0000FF"/>
    <a:srgbClr val="006600"/>
    <a:srgbClr val="FF6600"/>
    <a:srgbClr val="A80000"/>
    <a:srgbClr val="00FFFF"/>
    <a:srgbClr val="0000CC"/>
    <a:srgbClr val="9C0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8" autoAdjust="0"/>
    <p:restoredTop sz="98566" autoAdjust="0"/>
  </p:normalViewPr>
  <p:slideViewPr>
    <p:cSldViewPr snapToGrid="0">
      <p:cViewPr varScale="1">
        <p:scale>
          <a:sx n="70" d="100"/>
          <a:sy n="70" d="100"/>
        </p:scale>
        <p:origin x="56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11/8/2025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11/8/2025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106016" y="2591195"/>
            <a:ext cx="11995418" cy="1251918"/>
          </a:xfrm>
          <a:prstGeom prst="rect">
            <a:avLst/>
          </a:prstGeom>
          <a:noFill/>
          <a:ln w="9525">
            <a:noFill/>
            <a:miter lim="800000"/>
            <a:headEnd/>
            <a:tailEnd/>
          </a:ln>
          <a:effectLst/>
        </p:spPr>
      </p:pic>
      <p:pic>
        <p:nvPicPr>
          <p:cNvPr id="2" name="Khám Phá Hoạt Động Của Hệ Hô Hấp Người - Phim Hoạt Hình Mới 2020 - Hoạt Hình Khoa Học Hay Nhất">
            <a:hlinkClick r:id="" action="ppaction://media"/>
            <a:extLst>
              <a:ext uri="{FF2B5EF4-FFF2-40B4-BE49-F238E27FC236}">
                <a16:creationId xmlns:a16="http://schemas.microsoft.com/office/drawing/2014/main" id="{C83168EC-4E29-B65A-7C5D-EC7D09368D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900"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5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srcRect/>
          <a:stretch>
            <a:fillRect/>
          </a:stretch>
        </p:blipFill>
        <p:spPr bwMode="auto">
          <a:xfrm>
            <a:off x="0" y="1387187"/>
            <a:ext cx="4667250" cy="30861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4668110" y="1438713"/>
            <a:ext cx="7321222" cy="41862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10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edge">
                                      <p:cBhvr>
                                        <p:cTn id="12"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0" y="623475"/>
            <a:ext cx="4238625" cy="4343400"/>
          </a:xfrm>
          <a:prstGeom prst="rect">
            <a:avLst/>
          </a:prstGeom>
          <a:noFill/>
          <a:ln w="9525">
            <a:noFill/>
            <a:miter lim="800000"/>
            <a:headEnd/>
            <a:tailEnd/>
          </a:ln>
          <a:effectLst/>
        </p:spPr>
      </p:pic>
      <p:sp>
        <p:nvSpPr>
          <p:cNvPr id="5" name="Rectangle 4"/>
          <p:cNvSpPr/>
          <p:nvPr/>
        </p:nvSpPr>
        <p:spPr>
          <a:xfrm>
            <a:off x="4253345" y="0"/>
            <a:ext cx="7938655" cy="3108543"/>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1. </a:t>
            </a:r>
            <a:r>
              <a:rPr lang="vi-VN" sz="2800" dirty="0">
                <a:solidFill>
                  <a:srgbClr val="FF00FF"/>
                </a:solidFill>
                <a:latin typeface="Times New Roman" pitchFamily="18" charset="0"/>
                <a:cs typeface="Times New Roman" pitchFamily="18" charset="0"/>
              </a:rPr>
              <a:t>Khi chúng ta vừa ăn vừa nói có thể bị sặc vì: Khi ăn, nắp thanh quản sẽ được đậy lại để ngăn không cho thức ăn lọt vào đường hô hấp, còn khi nói, nắp thanh quản sẽ được mở ra để phát ra âm thanh. Bởi vậy, nếu vừa ăn vừa nói, thức ăn có thể rơi vào đường hô hấp khi nắp thanh quản mở ra, gây ra phản ứng sặc để đẩy thức ăn ra ngoài.</a:t>
            </a:r>
            <a:endParaRPr lang="en-US" sz="2800" dirty="0">
              <a:solidFill>
                <a:srgbClr val="FF00FF"/>
              </a:solidFill>
              <a:latin typeface="Times New Roman" pitchFamily="18" charset="0"/>
              <a:cs typeface="Times New Roman" pitchFamily="18" charset="0"/>
            </a:endParaRPr>
          </a:p>
        </p:txBody>
      </p:sp>
      <p:sp>
        <p:nvSpPr>
          <p:cNvPr id="6" name="Rectangle 5"/>
          <p:cNvSpPr/>
          <p:nvPr/>
        </p:nvSpPr>
        <p:spPr>
          <a:xfrm>
            <a:off x="4225637" y="2981415"/>
            <a:ext cx="7966364" cy="3970318"/>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2. </a:t>
            </a:r>
            <a:r>
              <a:rPr lang="vi-VN" sz="2800" dirty="0">
                <a:solidFill>
                  <a:srgbClr val="FF00FF"/>
                </a:solidFill>
                <a:latin typeface="Times New Roman" pitchFamily="18" charset="0"/>
                <a:cs typeface="Times New Roman" pitchFamily="18" charset="0"/>
              </a:rPr>
              <a:t>Chúng ta không nên đốt than củi trong phòng kín khi ngủ vì: Sự cháy của than củi sẽ tiêu hao khí O</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 và sản sinh ra 2 loại khí gây ngộ độc khí cho cơ thể là CO</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 và CO. Bởi vậy, khi đốt than củi trong phòng kín – không có sự lưu thông không khí với bên ngoài, O</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 trong phòng dần cạn kiệt đồng thời lượng CO</a:t>
            </a:r>
            <a:r>
              <a:rPr lang="vi-VN" sz="2800" baseline="-25000" dirty="0">
                <a:solidFill>
                  <a:srgbClr val="FF00FF"/>
                </a:solidFill>
                <a:latin typeface="Times New Roman" pitchFamily="18" charset="0"/>
                <a:cs typeface="Times New Roman" pitchFamily="18" charset="0"/>
              </a:rPr>
              <a:t>2</a:t>
            </a:r>
            <a:r>
              <a:rPr lang="vi-VN" sz="2800" dirty="0">
                <a:solidFill>
                  <a:srgbClr val="FF00FF"/>
                </a:solidFill>
                <a:latin typeface="Times New Roman" pitchFamily="18" charset="0"/>
                <a:cs typeface="Times New Roman" pitchFamily="18" charset="0"/>
              </a:rPr>
              <a:t> và CO tăng dẫn đến người ngủ trong phòng nhanh chóng bị ngạt thở, lịm dần rồi hôn mê, thậm chí tử v</a:t>
            </a:r>
            <a:r>
              <a:rPr lang="en-US" sz="2800" dirty="0">
                <a:solidFill>
                  <a:srgbClr val="FF00FF"/>
                </a:solidFill>
                <a:latin typeface="Times New Roman" pitchFamily="18" charset="0"/>
                <a:cs typeface="Times New Roman" pitchFamily="18" charset="0"/>
              </a:rPr>
              <a:t>o</a:t>
            </a:r>
            <a:r>
              <a:rPr lang="vi-VN" sz="2800" dirty="0">
                <a:solidFill>
                  <a:srgbClr val="FF00FF"/>
                </a:solidFill>
                <a:latin typeface="Times New Roman" pitchFamily="18" charset="0"/>
                <a:cs typeface="Times New Roman" pitchFamily="18" charset="0"/>
              </a:rPr>
              <a:t>ng nếu không được phát hiện kịp thời.</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Scale>
                                      <p:cBhvr>
                                        <p:cTn id="7" dur="1000" decel="50000" fill="hold">
                                          <p:stCondLst>
                                            <p:cond delay="0"/>
                                          </p:stCondLst>
                                        </p:cTn>
                                        <p:tgtEl>
                                          <p:spTgt spid="61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147"/>
                                        </p:tgtEl>
                                        <p:attrNameLst>
                                          <p:attrName>ppt_x</p:attrName>
                                          <p:attrName>ppt_y</p:attrName>
                                        </p:attrNameLst>
                                      </p:cBhvr>
                                    </p:animMotion>
                                    <p:animEffect transition="in" filter="fade">
                                      <p:cBhvr>
                                        <p:cTn id="9" dur="10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2.5"/>
                                          </p:val>
                                        </p:tav>
                                        <p:tav tm="100000">
                                          <p:val>
                                            <p:strVal val="#ppt_w"/>
                                          </p:val>
                                        </p:tav>
                                      </p:tavLst>
                                    </p:anim>
                                    <p:anim calcmode="lin" valueType="num">
                                      <p:cBhvr>
                                        <p:cTn id="15" dur="1000" fill="hold"/>
                                        <p:tgtEl>
                                          <p:spTgt spid="5"/>
                                        </p:tgtEl>
                                        <p:attrNameLst>
                                          <p:attrName>ppt_h</p:attrName>
                                        </p:attrNameLst>
                                      </p:cBhvr>
                                      <p:tavLst>
                                        <p:tav tm="0">
                                          <p:val>
                                            <p:strVal val="#ppt_h*0.01"/>
                                          </p:val>
                                        </p:tav>
                                        <p:tav tm="100000">
                                          <p:val>
                                            <p:strVal val="#ppt_h"/>
                                          </p:val>
                                        </p:tav>
                                      </p:tavLst>
                                    </p:anim>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h+1"/>
                                          </p:val>
                                        </p:tav>
                                        <p:tav tm="100000">
                                          <p:val>
                                            <p:strVal val="#ppt_y"/>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2.5"/>
                                          </p:val>
                                        </p:tav>
                                        <p:tav tm="100000">
                                          <p:val>
                                            <p:strVal val="#ppt_w"/>
                                          </p:val>
                                        </p:tav>
                                      </p:tavLst>
                                    </p:anim>
                                    <p:anim calcmode="lin" valueType="num">
                                      <p:cBhvr>
                                        <p:cTn id="24" dur="1000" fill="hold"/>
                                        <p:tgtEl>
                                          <p:spTgt spid="6"/>
                                        </p:tgtEl>
                                        <p:attrNameLst>
                                          <p:attrName>ppt_h</p:attrName>
                                        </p:attrNameLst>
                                      </p:cBhvr>
                                      <p:tavLst>
                                        <p:tav tm="0">
                                          <p:val>
                                            <p:strVal val="#ppt_h*0.01"/>
                                          </p:val>
                                        </p:tav>
                                        <p:tav tm="100000">
                                          <p:val>
                                            <p:strVal val="#ppt_h"/>
                                          </p:val>
                                        </p:tav>
                                      </p:tavLst>
                                    </p:anim>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h+1"/>
                                          </p:val>
                                        </p:tav>
                                        <p:tav tm="100000">
                                          <p:val>
                                            <p:strVal val="#ppt_y"/>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803590"/>
            <a:ext cx="12170704" cy="5278582"/>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a:srcRect/>
          <a:stretch>
            <a:fillRect/>
          </a:stretch>
        </p:blipFill>
        <p:spPr bwMode="auto">
          <a:xfrm>
            <a:off x="0" y="1144317"/>
            <a:ext cx="12192000" cy="479897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edg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1000"/>
                                        <p:tgtEl>
                                          <p:spTgt spid="7170"/>
                                        </p:tgtEl>
                                        <p:attrNameLst>
                                          <p:attrName>ppt_w</p:attrName>
                                        </p:attrNameLst>
                                      </p:cBhvr>
                                      <p:tavLst>
                                        <p:tav tm="0">
                                          <p:val>
                                            <p:strVal val="ppt_w"/>
                                          </p:val>
                                        </p:tav>
                                        <p:tav tm="100000">
                                          <p:val>
                                            <p:fltVal val="0"/>
                                          </p:val>
                                        </p:tav>
                                      </p:tavLst>
                                    </p:anim>
                                    <p:anim calcmode="lin" valueType="num">
                                      <p:cBhvr>
                                        <p:cTn id="12" dur="1000"/>
                                        <p:tgtEl>
                                          <p:spTgt spid="7170"/>
                                        </p:tgtEl>
                                        <p:attrNameLst>
                                          <p:attrName>ppt_h</p:attrName>
                                        </p:attrNameLst>
                                      </p:cBhvr>
                                      <p:tavLst>
                                        <p:tav tm="0">
                                          <p:val>
                                            <p:strVal val="ppt_h"/>
                                          </p:val>
                                        </p:tav>
                                        <p:tav tm="100000">
                                          <p:val>
                                            <p:fltVal val="0"/>
                                          </p:val>
                                        </p:tav>
                                      </p:tavLst>
                                    </p:anim>
                                    <p:animEffect transition="out" filter="fade">
                                      <p:cBhvr>
                                        <p:cTn id="13" dur="1000"/>
                                        <p:tgtEl>
                                          <p:spTgt spid="7170"/>
                                        </p:tgtEl>
                                      </p:cBhvr>
                                    </p:animEffect>
                                    <p:set>
                                      <p:cBhvr>
                                        <p:cTn id="14" dur="1" fill="hold">
                                          <p:stCondLst>
                                            <p:cond delay="999"/>
                                          </p:stCondLst>
                                        </p:cTn>
                                        <p:tgtEl>
                                          <p:spTgt spid="7170"/>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p:cTn id="17" dur="1000" fill="hold"/>
                                        <p:tgtEl>
                                          <p:spTgt spid="8194"/>
                                        </p:tgtEl>
                                        <p:attrNameLst>
                                          <p:attrName>ppt_w</p:attrName>
                                        </p:attrNameLst>
                                      </p:cBhvr>
                                      <p:tavLst>
                                        <p:tav tm="0">
                                          <p:val>
                                            <p:fltVal val="0"/>
                                          </p:val>
                                        </p:tav>
                                        <p:tav tm="100000">
                                          <p:val>
                                            <p:strVal val="#ppt_w"/>
                                          </p:val>
                                        </p:tav>
                                      </p:tavLst>
                                    </p:anim>
                                    <p:anim calcmode="lin" valueType="num">
                                      <p:cBhvr>
                                        <p:cTn id="18" dur="1000" fill="hold"/>
                                        <p:tgtEl>
                                          <p:spTgt spid="8194"/>
                                        </p:tgtEl>
                                        <p:attrNameLst>
                                          <p:attrName>ppt_h</p:attrName>
                                        </p:attrNameLst>
                                      </p:cBhvr>
                                      <p:tavLst>
                                        <p:tav tm="0">
                                          <p:val>
                                            <p:fltVal val="0"/>
                                          </p:val>
                                        </p:tav>
                                        <p:tav tm="100000">
                                          <p:val>
                                            <p:strVal val="#ppt_h"/>
                                          </p:val>
                                        </p:tav>
                                      </p:tavLst>
                                    </p:anim>
                                    <p:animEffect transition="in" filter="fade">
                                      <p:cBhvr>
                                        <p:cTn id="19"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32:  </a:t>
            </a:r>
            <a:r>
              <a:rPr lang="en-US" sz="2600" b="1" dirty="0" err="1">
                <a:solidFill>
                  <a:srgbClr val="FF00FF"/>
                </a:solidFill>
                <a:latin typeface="Times New Roman" pitchFamily="18" charset="0"/>
                <a:cs typeface="Times New Roman" pitchFamily="18" charset="0"/>
              </a:rPr>
              <a:t>HỆ</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HÔ</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HẤP</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0" y="799479"/>
            <a:ext cx="12192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a:t>
            </a:r>
          </a:p>
        </p:txBody>
      </p:sp>
      <p:sp>
        <p:nvSpPr>
          <p:cNvPr id="19" name="TextBox 18"/>
          <p:cNvSpPr txBox="1"/>
          <p:nvPr/>
        </p:nvSpPr>
        <p:spPr>
          <a:xfrm>
            <a:off x="0" y="1298242"/>
            <a:ext cx="12192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a:t>
            </a:r>
          </a:p>
        </p:txBody>
      </p:sp>
      <p:sp>
        <p:nvSpPr>
          <p:cNvPr id="20" name="TextBox 19"/>
          <p:cNvSpPr txBox="1"/>
          <p:nvPr/>
        </p:nvSpPr>
        <p:spPr>
          <a:xfrm>
            <a:off x="0" y="2725263"/>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1" name="TextBox 20"/>
          <p:cNvSpPr txBox="1"/>
          <p:nvPr/>
        </p:nvSpPr>
        <p:spPr>
          <a:xfrm>
            <a:off x="-5" y="1796999"/>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xoang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mũi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ấm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2" name="TextBox 21"/>
          <p:cNvSpPr txBox="1"/>
          <p:nvPr/>
        </p:nvSpPr>
        <p:spPr>
          <a:xfrm>
            <a:off x="0" y="3140900"/>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nhịp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nhàng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3" name="TextBox 22"/>
          <p:cNvSpPr txBox="1"/>
          <p:nvPr/>
        </p:nvSpPr>
        <p:spPr>
          <a:xfrm>
            <a:off x="0" y="3999882"/>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BẢO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upRigh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523220"/>
          </a:xfrm>
          <a:prstGeom prst="rect">
            <a:avLst/>
          </a:prstGeom>
        </p:spPr>
        <p:txBody>
          <a:bodyPr wrap="square">
            <a:spAutoFit/>
          </a:bodyPr>
          <a:lstStyle/>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bệnh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về</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hô</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hấp</a:t>
            </a:r>
            <a:r>
              <a:rPr lang="en-US" sz="2800" dirty="0">
                <a:solidFill>
                  <a:srgbClr val="FF0000"/>
                </a:solidFill>
                <a:latin typeface="Times New Roman" pitchFamily="18" charset="0"/>
                <a:cs typeface="Times New Roman" pitchFamily="18" charset="0"/>
              </a:rPr>
              <a:t>?</a:t>
            </a:r>
          </a:p>
        </p:txBody>
      </p:sp>
      <p:sp>
        <p:nvSpPr>
          <p:cNvPr id="6" name="Rectangle 5"/>
          <p:cNvSpPr/>
          <p:nvPr/>
        </p:nvSpPr>
        <p:spPr>
          <a:xfrm>
            <a:off x="0" y="529160"/>
            <a:ext cx="12192001" cy="954107"/>
          </a:xfrm>
          <a:prstGeom prst="rect">
            <a:avLst/>
          </a:prstGeom>
        </p:spPr>
        <p:txBody>
          <a:bodyPr wrap="square">
            <a:spAutoFit/>
          </a:bodyPr>
          <a:lstStyle/>
          <a:p>
            <a:pPr algn="just"/>
            <a:r>
              <a:rPr lang="en-US" sz="2800" dirty="0" err="1">
                <a:solidFill>
                  <a:srgbClr val="FF00FF"/>
                </a:solidFill>
                <a:latin typeface="Times New Roman" pitchFamily="18" charset="0"/>
                <a:cs typeface="Times New Roman" pitchFamily="18" charset="0"/>
              </a:rPr>
              <a:t>Một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số</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bệnh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về</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hô</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hấp</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thường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gặp</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viêm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mũi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viêm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họng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viêm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phế</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quản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viêm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thanh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quản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viêm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phổi</a:t>
            </a:r>
            <a:r>
              <a:rPr lang="en-US" sz="2800" dirty="0">
                <a:solidFill>
                  <a:srgbClr val="FF00FF"/>
                </a:solidFill>
                <a:latin typeface="Times New Roman" pitchFamily="18" charset="0"/>
                <a:cs typeface="Times New Roman" pitchFamily="18" charset="0"/>
              </a:rPr>
              <a:t>, hen </a:t>
            </a:r>
            <a:r>
              <a:rPr lang="en-US" sz="2800" dirty="0" err="1">
                <a:solidFill>
                  <a:srgbClr val="FF00FF"/>
                </a:solidFill>
                <a:latin typeface="Times New Roman" pitchFamily="18" charset="0"/>
                <a:cs typeface="Times New Roman" pitchFamily="18" charset="0"/>
              </a:rPr>
              <a:t>suyễn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cúm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SARS</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COVID</a:t>
            </a:r>
            <a:r>
              <a:rPr lang="en-US" sz="2800" dirty="0">
                <a:solidFill>
                  <a:srgbClr val="FF00FF"/>
                </a:solidFill>
                <a:latin typeface="Times New Roman" pitchFamily="18" charset="0"/>
                <a:cs typeface="Times New Roman" pitchFamily="18" charset="0"/>
              </a:rPr>
              <a:t>-19, </a:t>
            </a:r>
            <a:r>
              <a:rPr lang="en-US" sz="2800" dirty="0" err="1">
                <a:solidFill>
                  <a:srgbClr val="FF00FF"/>
                </a:solidFill>
                <a:latin typeface="Times New Roman" pitchFamily="18" charset="0"/>
                <a:cs typeface="Times New Roman" pitchFamily="18" charset="0"/>
              </a:rPr>
              <a:t>lao</a:t>
            </a:r>
            <a:r>
              <a:rPr lang="en-US" sz="2800" dirty="0">
                <a:solidFill>
                  <a:srgbClr val="FF00FF"/>
                </a:solidFill>
                <a:latin typeface="Times New Roman" pitchFamily="18" charset="0"/>
                <a:cs typeface="Times New Roman" pitchFamily="18" charset="0"/>
              </a:rPr>
              <a:t>…</a:t>
            </a:r>
          </a:p>
        </p:txBody>
      </p:sp>
      <p:pic>
        <p:nvPicPr>
          <p:cNvPr id="9218" name="Picture 2"/>
          <p:cNvPicPr>
            <a:picLocks noChangeAspect="1" noChangeArrowheads="1"/>
          </p:cNvPicPr>
          <p:nvPr/>
        </p:nvPicPr>
        <p:blipFill>
          <a:blip r:embed="rId2"/>
          <a:srcRect/>
          <a:stretch>
            <a:fillRect/>
          </a:stretch>
        </p:blipFill>
        <p:spPr bwMode="auto">
          <a:xfrm>
            <a:off x="1" y="1509277"/>
            <a:ext cx="5023002" cy="3921702"/>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5112325" y="792643"/>
            <a:ext cx="6968836" cy="5912952"/>
          </a:xfrm>
          <a:prstGeom prst="rect">
            <a:avLst/>
          </a:prstGeom>
          <a:solidFill>
            <a:srgbClr val="FF00FF"/>
          </a:solidFill>
          <a:ln w="9525">
            <a:solidFill>
              <a:srgbClr val="FF00FF"/>
            </a:solidFill>
            <a:miter lim="800000"/>
            <a:headEnd/>
            <a:tailEnd/>
          </a:ln>
          <a:effectLst/>
        </p:spPr>
      </p:pic>
      <p:sp>
        <p:nvSpPr>
          <p:cNvPr id="7" name="Rectangle 6"/>
          <p:cNvSpPr/>
          <p:nvPr/>
        </p:nvSpPr>
        <p:spPr>
          <a:xfrm>
            <a:off x="0" y="0"/>
            <a:ext cx="12192000" cy="523220"/>
          </a:xfrm>
          <a:prstGeom prst="rect">
            <a:avLst/>
          </a:prstGeom>
        </p:spPr>
        <p:txBody>
          <a:bodyPr wrap="square">
            <a:spAutoFit/>
          </a:bodyPr>
          <a:lstStyle/>
          <a:p>
            <a:pPr algn="just"/>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phòng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bệnh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về</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hô</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hấp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chúng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pháp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a:t>
            </a:r>
          </a:p>
        </p:txBody>
      </p:sp>
      <p:pic>
        <p:nvPicPr>
          <p:cNvPr id="9220" name="Picture 4"/>
          <p:cNvPicPr>
            <a:picLocks noChangeAspect="1" noChangeArrowheads="1"/>
          </p:cNvPicPr>
          <p:nvPr/>
        </p:nvPicPr>
        <p:blipFill>
          <a:blip r:embed="rId4"/>
          <a:srcRect/>
          <a:stretch>
            <a:fillRect/>
          </a:stretch>
        </p:blipFill>
        <p:spPr bwMode="auto">
          <a:xfrm>
            <a:off x="1469057" y="595745"/>
            <a:ext cx="8970681" cy="626225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2.5"/>
                                          </p:val>
                                        </p:tav>
                                        <p:tav tm="100000">
                                          <p:val>
                                            <p:strVal val="#ppt_w"/>
                                          </p:val>
                                        </p:tav>
                                      </p:tavLst>
                                    </p:anim>
                                    <p:anim calcmode="lin" valueType="num">
                                      <p:cBhvr>
                                        <p:cTn id="8" dur="1000" fill="hold"/>
                                        <p:tgtEl>
                                          <p:spTgt spid="5"/>
                                        </p:tgtEl>
                                        <p:attrNameLst>
                                          <p:attrName>ppt_h</p:attrName>
                                        </p:attrNameLst>
                                      </p:cBhvr>
                                      <p:tavLst>
                                        <p:tav tm="0">
                                          <p:val>
                                            <p:strVal val="#ppt_h*0.01"/>
                                          </p:val>
                                        </p:tav>
                                        <p:tav tm="100000">
                                          <p:val>
                                            <p:strVal val="#ppt_h"/>
                                          </p:val>
                                        </p:tav>
                                      </p:tavLst>
                                    </p:anim>
                                    <p:anim calcmode="lin" valueType="num">
                                      <p:cBhvr>
                                        <p:cTn id="9" dur="1000" fill="hold"/>
                                        <p:tgtEl>
                                          <p:spTgt spid="5"/>
                                        </p:tgtEl>
                                        <p:attrNameLst>
                                          <p:attrName>ppt_x</p:attrName>
                                        </p:attrNameLst>
                                      </p:cBhvr>
                                      <p:tavLst>
                                        <p:tav tm="0">
                                          <p:val>
                                            <p:strVal val="#ppt_x"/>
                                          </p:val>
                                        </p:tav>
                                        <p:tav tm="100000">
                                          <p:val>
                                            <p:strVal val="#ppt_x"/>
                                          </p:val>
                                        </p:tav>
                                      </p:tavLst>
                                    </p:anim>
                                    <p:anim calcmode="lin" valueType="num">
                                      <p:cBhvr>
                                        <p:cTn id="10" dur="1000" fill="hold"/>
                                        <p:tgtEl>
                                          <p:spTgt spid="5"/>
                                        </p:tgtEl>
                                        <p:attrNameLst>
                                          <p:attrName>ppt_y</p:attrName>
                                        </p:attrNameLst>
                                      </p:cBhvr>
                                      <p:tavLst>
                                        <p:tav tm="0">
                                          <p:val>
                                            <p:strVal val="#ppt_h+1"/>
                                          </p:val>
                                        </p:tav>
                                        <p:tav tm="100000">
                                          <p:val>
                                            <p:strVal val="#ppt_y"/>
                                          </p:val>
                                        </p:tav>
                                      </p:tavLst>
                                    </p:anim>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2.5"/>
                                          </p:val>
                                        </p:tav>
                                        <p:tav tm="100000">
                                          <p:val>
                                            <p:strVal val="#ppt_w"/>
                                          </p:val>
                                        </p:tav>
                                      </p:tavLst>
                                    </p:anim>
                                    <p:anim calcmode="lin" valueType="num">
                                      <p:cBhvr>
                                        <p:cTn id="17" dur="1000" fill="hold"/>
                                        <p:tgtEl>
                                          <p:spTgt spid="6"/>
                                        </p:tgtEl>
                                        <p:attrNameLst>
                                          <p:attrName>ppt_h</p:attrName>
                                        </p:attrNameLst>
                                      </p:cBhvr>
                                      <p:tavLst>
                                        <p:tav tm="0">
                                          <p:val>
                                            <p:strVal val="#ppt_h*0.01"/>
                                          </p:val>
                                        </p:tav>
                                        <p:tav tm="100000">
                                          <p:val>
                                            <p:strVal val="#ppt_h"/>
                                          </p:val>
                                        </p:tav>
                                      </p:tavLst>
                                    </p:anim>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h+1"/>
                                          </p:val>
                                        </p:tav>
                                        <p:tav tm="100000">
                                          <p:val>
                                            <p:strVal val="#ppt_y"/>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1000"/>
                                        <p:tgtEl>
                                          <p:spTgt spid="5"/>
                                        </p:tgtEl>
                                        <p:attrNameLst>
                                          <p:attrName>ppt_x</p:attrName>
                                        </p:attrNameLst>
                                      </p:cBhvr>
                                      <p:tavLst>
                                        <p:tav tm="0">
                                          <p:val>
                                            <p:strVal val="ppt_x"/>
                                          </p:val>
                                        </p:tav>
                                        <p:tav tm="100000">
                                          <p:val>
                                            <p:strVal val="ppt_x"/>
                                          </p:val>
                                        </p:tav>
                                      </p:tavLst>
                                    </p:anim>
                                    <p:anim calcmode="lin" valueType="num">
                                      <p:cBhvr additive="base">
                                        <p:cTn id="25" dur="1000"/>
                                        <p:tgtEl>
                                          <p:spTgt spid="5"/>
                                        </p:tgtEl>
                                        <p:attrNameLst>
                                          <p:attrName>ppt_y</p:attrName>
                                        </p:attrNameLst>
                                      </p:cBhvr>
                                      <p:tavLst>
                                        <p:tav tm="0">
                                          <p:val>
                                            <p:strVal val="ppt_y"/>
                                          </p:val>
                                        </p:tav>
                                        <p:tav tm="100000">
                                          <p:val>
                                            <p:strVal val="1+ppt_h/2"/>
                                          </p:val>
                                        </p:tav>
                                      </p:tavLst>
                                    </p:anim>
                                    <p:set>
                                      <p:cBhvr>
                                        <p:cTn id="26" dur="1" fill="hold">
                                          <p:stCondLst>
                                            <p:cond delay="999"/>
                                          </p:stCondLst>
                                        </p:cTn>
                                        <p:tgtEl>
                                          <p:spTgt spid="5"/>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1000"/>
                                        <p:tgtEl>
                                          <p:spTgt spid="6"/>
                                        </p:tgtEl>
                                        <p:attrNameLst>
                                          <p:attrName>ppt_x</p:attrName>
                                        </p:attrNameLst>
                                      </p:cBhvr>
                                      <p:tavLst>
                                        <p:tav tm="0">
                                          <p:val>
                                            <p:strVal val="ppt_x"/>
                                          </p:val>
                                        </p:tav>
                                        <p:tav tm="100000">
                                          <p:val>
                                            <p:strVal val="ppt_x"/>
                                          </p:val>
                                        </p:tav>
                                      </p:tavLst>
                                    </p:anim>
                                    <p:anim calcmode="lin" valueType="num">
                                      <p:cBhvr additive="base">
                                        <p:cTn id="29" dur="1000"/>
                                        <p:tgtEl>
                                          <p:spTgt spid="6"/>
                                        </p:tgtEl>
                                        <p:attrNameLst>
                                          <p:attrName>ppt_y</p:attrName>
                                        </p:attrNameLst>
                                      </p:cBhvr>
                                      <p:tavLst>
                                        <p:tav tm="0">
                                          <p:val>
                                            <p:strVal val="ppt_y"/>
                                          </p:val>
                                        </p:tav>
                                        <p:tav tm="100000">
                                          <p:val>
                                            <p:strVal val="1+ppt_h/2"/>
                                          </p:val>
                                        </p:tav>
                                      </p:tavLst>
                                    </p:anim>
                                    <p:set>
                                      <p:cBhvr>
                                        <p:cTn id="30" dur="1" fill="hold">
                                          <p:stCondLst>
                                            <p:cond delay="999"/>
                                          </p:stCondLst>
                                        </p:cTn>
                                        <p:tgtEl>
                                          <p:spTgt spid="6"/>
                                        </p:tgtEl>
                                        <p:attrNameLst>
                                          <p:attrName>style.visibility</p:attrName>
                                        </p:attrNameLst>
                                      </p:cBhvr>
                                      <p:to>
                                        <p:strVal val="hidden"/>
                                      </p:to>
                                    </p:set>
                                  </p:childTnLst>
                                </p:cTn>
                              </p:par>
                              <p:par>
                                <p:cTn id="31" presetID="21" presetClass="entr" presetSubtype="4" fill="hold" nodeType="withEffect">
                                  <p:stCondLst>
                                    <p:cond delay="0"/>
                                  </p:stCondLst>
                                  <p:childTnLst>
                                    <p:set>
                                      <p:cBhvr>
                                        <p:cTn id="32" dur="1" fill="hold">
                                          <p:stCondLst>
                                            <p:cond delay="0"/>
                                          </p:stCondLst>
                                        </p:cTn>
                                        <p:tgtEl>
                                          <p:spTgt spid="9218"/>
                                        </p:tgtEl>
                                        <p:attrNameLst>
                                          <p:attrName>style.visibility</p:attrName>
                                        </p:attrNameLst>
                                      </p:cBhvr>
                                      <p:to>
                                        <p:strVal val="visible"/>
                                      </p:to>
                                    </p:set>
                                    <p:animEffect transition="in" filter="wheel(4)">
                                      <p:cBhvr>
                                        <p:cTn id="33" dur="2000"/>
                                        <p:tgtEl>
                                          <p:spTgt spid="92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9219"/>
                                        </p:tgtEl>
                                        <p:attrNameLst>
                                          <p:attrName>style.visibility</p:attrName>
                                        </p:attrNameLst>
                                      </p:cBhvr>
                                      <p:to>
                                        <p:strVal val="visible"/>
                                      </p:to>
                                    </p:set>
                                    <p:animEffect transition="in" filter="wipe(up)">
                                      <p:cBhvr>
                                        <p:cTn id="38" dur="1000"/>
                                        <p:tgtEl>
                                          <p:spTgt spid="9219"/>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2.5"/>
                                          </p:val>
                                        </p:tav>
                                        <p:tav tm="100000">
                                          <p:val>
                                            <p:strVal val="#ppt_w"/>
                                          </p:val>
                                        </p:tav>
                                      </p:tavLst>
                                    </p:anim>
                                    <p:anim calcmode="lin" valueType="num">
                                      <p:cBhvr>
                                        <p:cTn id="44" dur="1000" fill="hold"/>
                                        <p:tgtEl>
                                          <p:spTgt spid="7"/>
                                        </p:tgtEl>
                                        <p:attrNameLst>
                                          <p:attrName>ppt_h</p:attrName>
                                        </p:attrNameLst>
                                      </p:cBhvr>
                                      <p:tavLst>
                                        <p:tav tm="0">
                                          <p:val>
                                            <p:strVal val="#ppt_h*0.01"/>
                                          </p:val>
                                        </p:tav>
                                        <p:tav tm="100000">
                                          <p:val>
                                            <p:strVal val="#ppt_h"/>
                                          </p:val>
                                        </p:tav>
                                      </p:tavLst>
                                    </p:anim>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h+1"/>
                                          </p:val>
                                        </p:tav>
                                        <p:tav tm="100000">
                                          <p:val>
                                            <p:strVal val="#ppt_y"/>
                                          </p:val>
                                        </p:tav>
                                      </p:tavLst>
                                    </p:anim>
                                    <p:animEffect transition="in" filter="fade">
                                      <p:cBhvr>
                                        <p:cTn id="47" dur="1000"/>
                                        <p:tgtEl>
                                          <p:spTgt spid="7"/>
                                        </p:tgtEl>
                                      </p:cBhvr>
                                    </p:animEffect>
                                  </p:childTnLst>
                                </p:cTn>
                              </p:par>
                              <p:par>
                                <p:cTn id="48" presetID="37" presetClass="exit" presetSubtype="0" fill="hold" nodeType="withEffect">
                                  <p:stCondLst>
                                    <p:cond delay="0"/>
                                  </p:stCondLst>
                                  <p:childTnLst>
                                    <p:animEffect transition="out" filter="fade">
                                      <p:cBhvr>
                                        <p:cTn id="49" dur="1000"/>
                                        <p:tgtEl>
                                          <p:spTgt spid="9218"/>
                                        </p:tgtEl>
                                      </p:cBhvr>
                                    </p:animEffect>
                                    <p:anim calcmode="lin" valueType="num">
                                      <p:cBhvr>
                                        <p:cTn id="50" dur="1000"/>
                                        <p:tgtEl>
                                          <p:spTgt spid="9218"/>
                                        </p:tgtEl>
                                        <p:attrNameLst>
                                          <p:attrName>ppt_x</p:attrName>
                                        </p:attrNameLst>
                                      </p:cBhvr>
                                      <p:tavLst>
                                        <p:tav tm="0">
                                          <p:val>
                                            <p:strVal val="ppt_x"/>
                                          </p:val>
                                        </p:tav>
                                        <p:tav tm="100000">
                                          <p:val>
                                            <p:strVal val="ppt_x"/>
                                          </p:val>
                                        </p:tav>
                                      </p:tavLst>
                                    </p:anim>
                                    <p:anim calcmode="lin" valueType="num">
                                      <p:cBhvr>
                                        <p:cTn id="51" dur="100" decel="100000"/>
                                        <p:tgtEl>
                                          <p:spTgt spid="9218"/>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9218"/>
                                        </p:tgtEl>
                                        <p:attrNameLst>
                                          <p:attrName>ppt_y</p:attrName>
                                        </p:attrNameLst>
                                      </p:cBhvr>
                                      <p:tavLst>
                                        <p:tav tm="0">
                                          <p:val>
                                            <p:strVal val="ppt_y"/>
                                          </p:val>
                                        </p:tav>
                                        <p:tav tm="100000">
                                          <p:val>
                                            <p:strVal val="ppt_y+1"/>
                                          </p:val>
                                        </p:tav>
                                      </p:tavLst>
                                    </p:anim>
                                    <p:set>
                                      <p:cBhvr>
                                        <p:cTn id="53" dur="1" fill="hold">
                                          <p:stCondLst>
                                            <p:cond delay="999"/>
                                          </p:stCondLst>
                                        </p:cTn>
                                        <p:tgtEl>
                                          <p:spTgt spid="9218"/>
                                        </p:tgtEl>
                                        <p:attrNameLst>
                                          <p:attrName>style.visibility</p:attrName>
                                        </p:attrNameLst>
                                      </p:cBhvr>
                                      <p:to>
                                        <p:strVal val="hidden"/>
                                      </p:to>
                                    </p:set>
                                  </p:childTnLst>
                                </p:cTn>
                              </p:par>
                              <p:par>
                                <p:cTn id="54" presetID="37" presetClass="exit" presetSubtype="0" fill="hold" nodeType="withEffect">
                                  <p:stCondLst>
                                    <p:cond delay="0"/>
                                  </p:stCondLst>
                                  <p:childTnLst>
                                    <p:animEffect transition="out" filter="fade">
                                      <p:cBhvr>
                                        <p:cTn id="55" dur="1000"/>
                                        <p:tgtEl>
                                          <p:spTgt spid="9219"/>
                                        </p:tgtEl>
                                      </p:cBhvr>
                                    </p:animEffect>
                                    <p:anim calcmode="lin" valueType="num">
                                      <p:cBhvr>
                                        <p:cTn id="56" dur="1000"/>
                                        <p:tgtEl>
                                          <p:spTgt spid="9219"/>
                                        </p:tgtEl>
                                        <p:attrNameLst>
                                          <p:attrName>ppt_x</p:attrName>
                                        </p:attrNameLst>
                                      </p:cBhvr>
                                      <p:tavLst>
                                        <p:tav tm="0">
                                          <p:val>
                                            <p:strVal val="ppt_x"/>
                                          </p:val>
                                        </p:tav>
                                        <p:tav tm="100000">
                                          <p:val>
                                            <p:strVal val="ppt_x"/>
                                          </p:val>
                                        </p:tav>
                                      </p:tavLst>
                                    </p:anim>
                                    <p:anim calcmode="lin" valueType="num">
                                      <p:cBhvr>
                                        <p:cTn id="57" dur="100" decel="100000"/>
                                        <p:tgtEl>
                                          <p:spTgt spid="9219"/>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9219"/>
                                        </p:tgtEl>
                                        <p:attrNameLst>
                                          <p:attrName>ppt_y</p:attrName>
                                        </p:attrNameLst>
                                      </p:cBhvr>
                                      <p:tavLst>
                                        <p:tav tm="0">
                                          <p:val>
                                            <p:strVal val="ppt_y"/>
                                          </p:val>
                                        </p:tav>
                                        <p:tav tm="100000">
                                          <p:val>
                                            <p:strVal val="ppt_y+1"/>
                                          </p:val>
                                        </p:tav>
                                      </p:tavLst>
                                    </p:anim>
                                    <p:set>
                                      <p:cBhvr>
                                        <p:cTn id="59" dur="1" fill="hold">
                                          <p:stCondLst>
                                            <p:cond delay="999"/>
                                          </p:stCondLst>
                                        </p:cTn>
                                        <p:tgtEl>
                                          <p:spTgt spid="92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5" presetClass="entr" presetSubtype="0" fill="hold" nodeType="clickEffect">
                                  <p:stCondLst>
                                    <p:cond delay="0"/>
                                  </p:stCondLst>
                                  <p:childTnLst>
                                    <p:set>
                                      <p:cBhvr>
                                        <p:cTn id="63" dur="1" fill="hold">
                                          <p:stCondLst>
                                            <p:cond delay="0"/>
                                          </p:stCondLst>
                                        </p:cTn>
                                        <p:tgtEl>
                                          <p:spTgt spid="9220"/>
                                        </p:tgtEl>
                                        <p:attrNameLst>
                                          <p:attrName>style.visibility</p:attrName>
                                        </p:attrNameLst>
                                      </p:cBhvr>
                                      <p:to>
                                        <p:strVal val="visible"/>
                                      </p:to>
                                    </p:set>
                                    <p:anim calcmode="lin" valueType="num">
                                      <p:cBhvr>
                                        <p:cTn id="64" dur="1000" fill="hold"/>
                                        <p:tgtEl>
                                          <p:spTgt spid="9220"/>
                                        </p:tgtEl>
                                        <p:attrNameLst>
                                          <p:attrName>ppt_w</p:attrName>
                                        </p:attrNameLst>
                                      </p:cBhvr>
                                      <p:tavLst>
                                        <p:tav tm="0">
                                          <p:val>
                                            <p:fltVal val="0"/>
                                          </p:val>
                                        </p:tav>
                                        <p:tav tm="100000">
                                          <p:val>
                                            <p:strVal val="#ppt_w"/>
                                          </p:val>
                                        </p:tav>
                                      </p:tavLst>
                                    </p:anim>
                                    <p:anim calcmode="lin" valueType="num">
                                      <p:cBhvr>
                                        <p:cTn id="65" dur="1000" fill="hold"/>
                                        <p:tgtEl>
                                          <p:spTgt spid="9220"/>
                                        </p:tgtEl>
                                        <p:attrNameLst>
                                          <p:attrName>ppt_h</p:attrName>
                                        </p:attrNameLst>
                                      </p:cBhvr>
                                      <p:tavLst>
                                        <p:tav tm="0">
                                          <p:val>
                                            <p:fltVal val="0"/>
                                          </p:val>
                                        </p:tav>
                                        <p:tav tm="100000">
                                          <p:val>
                                            <p:strVal val="#ppt_h"/>
                                          </p:val>
                                        </p:tav>
                                      </p:tavLst>
                                    </p:anim>
                                    <p:anim calcmode="lin" valueType="num">
                                      <p:cBhvr>
                                        <p:cTn id="66" dur="1000" fill="hold"/>
                                        <p:tgtEl>
                                          <p:spTgt spid="9220"/>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92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32:  </a:t>
            </a:r>
            <a:r>
              <a:rPr lang="en-US" sz="2600" b="1" dirty="0" err="1">
                <a:solidFill>
                  <a:srgbClr val="FF00FF"/>
                </a:solidFill>
                <a:latin typeface="Times New Roman" pitchFamily="18" charset="0"/>
                <a:cs typeface="Times New Roman" pitchFamily="18" charset="0"/>
              </a:rPr>
              <a:t>HỆ</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HÔ</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HẤP</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 name="TextBox 18"/>
          <p:cNvSpPr txBox="1"/>
          <p:nvPr/>
        </p:nvSpPr>
        <p:spPr>
          <a:xfrm>
            <a:off x="0" y="757902"/>
            <a:ext cx="12192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a:t>
            </a:r>
          </a:p>
        </p:txBody>
      </p:sp>
      <p:sp>
        <p:nvSpPr>
          <p:cNvPr id="20" name="TextBox 19"/>
          <p:cNvSpPr txBox="1"/>
          <p:nvPr/>
        </p:nvSpPr>
        <p:spPr>
          <a:xfrm>
            <a:off x="0" y="1907832"/>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1" name="TextBox 20"/>
          <p:cNvSpPr txBox="1"/>
          <p:nvPr/>
        </p:nvSpPr>
        <p:spPr>
          <a:xfrm>
            <a:off x="0" y="1104259"/>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xoang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mũi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ấm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2" name="TextBox 21"/>
          <p:cNvSpPr txBox="1"/>
          <p:nvPr/>
        </p:nvSpPr>
        <p:spPr>
          <a:xfrm>
            <a:off x="0" y="2254196"/>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nhịp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nhàng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3" name="TextBox 22"/>
          <p:cNvSpPr txBox="1"/>
          <p:nvPr/>
        </p:nvSpPr>
        <p:spPr>
          <a:xfrm>
            <a:off x="0" y="3099324"/>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BẢO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4" name="TextBox 23"/>
          <p:cNvSpPr txBox="1"/>
          <p:nvPr/>
        </p:nvSpPr>
        <p:spPr>
          <a:xfrm>
            <a:off x="0" y="3445686"/>
            <a:ext cx="12192000" cy="1384995"/>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Virus, vi </a:t>
            </a:r>
            <a:r>
              <a:rPr lang="en-US" sz="2800" dirty="0" err="1">
                <a:solidFill>
                  <a:srgbClr val="0000FF"/>
                </a:solidFill>
                <a:latin typeface="Times New Roman" pitchFamily="18" charset="0"/>
                <a:cs typeface="Times New Roman" pitchFamily="18" charset="0"/>
              </a:rPr>
              <a:t>khuẩn</a:t>
            </a:r>
            <a:r>
              <a:rPr lang="en-US" sz="2800" dirty="0">
                <a:solidFill>
                  <a:srgbClr val="0000FF"/>
                </a:solidFill>
                <a:latin typeface="Times New Roman" pitchFamily="18" charset="0"/>
                <a:cs typeface="Times New Roman" pitchFamily="18" charset="0"/>
              </a:rPr>
              <a:t>, ô </a:t>
            </a:r>
            <a:r>
              <a:rPr lang="en-US" sz="2800" dirty="0" err="1">
                <a:solidFill>
                  <a:srgbClr val="0000FF"/>
                </a:solidFill>
                <a:latin typeface="Times New Roman" pitchFamily="18" charset="0"/>
                <a:cs typeface="Times New Roman" pitchFamily="18" charset="0"/>
              </a:rPr>
              <a:t>nhiễm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khói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thuốc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gây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bệnh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như</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viêm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mũi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viêm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cúm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viêm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cấp</a:t>
            </a:r>
            <a:r>
              <a:rPr lang="en-US" sz="2800" dirty="0">
                <a:solidFill>
                  <a:srgbClr val="0000FF"/>
                </a:solidFill>
                <a:latin typeface="Times New Roman" pitchFamily="18" charset="0"/>
                <a:cs typeface="Times New Roman" pitchFamily="18" charset="0"/>
              </a:rPr>
              <a:t>, hen </a:t>
            </a:r>
            <a:r>
              <a:rPr lang="en-US" sz="2800" dirty="0" err="1">
                <a:solidFill>
                  <a:srgbClr val="0000FF"/>
                </a:solidFill>
                <a:latin typeface="Times New Roman" pitchFamily="18" charset="0"/>
                <a:cs typeface="Times New Roman" pitchFamily="18" charset="0"/>
              </a:rPr>
              <a:t>suyễn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a:t>
            </a:r>
          </a:p>
        </p:txBody>
      </p:sp>
      <p:sp>
        <p:nvSpPr>
          <p:cNvPr id="25" name="TextBox 24"/>
          <p:cNvSpPr txBox="1"/>
          <p:nvPr/>
        </p:nvSpPr>
        <p:spPr>
          <a:xfrm>
            <a:off x="0" y="4692595"/>
            <a:ext cx="12192000" cy="2246769"/>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xúc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gây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bệnh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pháp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phòng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lây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bệnh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nhiễm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tiêm</a:t>
            </a:r>
            <a:r>
              <a:rPr lang="en-US" sz="2800" dirty="0">
                <a:solidFill>
                  <a:srgbClr val="0000FF"/>
                </a:solidFill>
                <a:latin typeface="Times New Roman" pitchFamily="18" charset="0"/>
                <a:cs typeface="Times New Roman" pitchFamily="18" charset="0"/>
              </a:rPr>
              <a:t> vaccine </a:t>
            </a:r>
            <a:r>
              <a:rPr lang="en-US" sz="2800" dirty="0" err="1">
                <a:solidFill>
                  <a:srgbClr val="0000FF"/>
                </a:solidFill>
                <a:latin typeface="Times New Roman" pitchFamily="18" charset="0"/>
                <a:cs typeface="Times New Roman" pitchFamily="18" charset="0"/>
              </a:rPr>
              <a:t>phòng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bệnh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gìn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nơi</a:t>
            </a:r>
            <a:r>
              <a:rPr lang="en-US" sz="2800" dirty="0">
                <a:solidFill>
                  <a:srgbClr val="0000FF"/>
                </a:solidFill>
                <a:latin typeface="Times New Roman" pitchFamily="18" charset="0"/>
                <a:cs typeface="Times New Roman" pitchFamily="18" charset="0"/>
              </a:rPr>
              <a:t> ở </a:t>
            </a:r>
            <a:r>
              <a:rPr lang="en-US" sz="2800" dirty="0" err="1">
                <a:solidFill>
                  <a:srgbClr val="0000FF"/>
                </a:solidFill>
                <a:latin typeface="Times New Roman" pitchFamily="18" charset="0"/>
                <a:cs typeface="Times New Roman" pitchFamily="18" charset="0"/>
              </a:rPr>
              <a:t>sạch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sẽ</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gìn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khoa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nghỉ</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tập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giúp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phòng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bệnh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trips(upRight)">
                                      <p:cBhvr>
                                        <p:cTn id="1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6802606" y="0"/>
            <a:ext cx="4888871" cy="68580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554200" y="0"/>
            <a:ext cx="6047772" cy="685800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3089565" y="1202759"/>
            <a:ext cx="6400800" cy="473974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1000" fill="hold"/>
                                        <p:tgtEl>
                                          <p:spTgt spid="10243"/>
                                        </p:tgtEl>
                                        <p:attrNameLst>
                                          <p:attrName>ppt_w</p:attrName>
                                        </p:attrNameLst>
                                      </p:cBhvr>
                                      <p:tavLst>
                                        <p:tav tm="0">
                                          <p:val>
                                            <p:fltVal val="0"/>
                                          </p:val>
                                        </p:tav>
                                        <p:tav tm="100000">
                                          <p:val>
                                            <p:strVal val="#ppt_w"/>
                                          </p:val>
                                        </p:tav>
                                      </p:tavLst>
                                    </p:anim>
                                    <p:anim calcmode="lin" valueType="num">
                                      <p:cBhvr>
                                        <p:cTn id="8" dur="1000" fill="hold"/>
                                        <p:tgtEl>
                                          <p:spTgt spid="10243"/>
                                        </p:tgtEl>
                                        <p:attrNameLst>
                                          <p:attrName>ppt_h</p:attrName>
                                        </p:attrNameLst>
                                      </p:cBhvr>
                                      <p:tavLst>
                                        <p:tav tm="0">
                                          <p:val>
                                            <p:fltVal val="0"/>
                                          </p:val>
                                        </p:tav>
                                        <p:tav tm="100000">
                                          <p:val>
                                            <p:strVal val="#ppt_h"/>
                                          </p:val>
                                        </p:tav>
                                      </p:tavLst>
                                    </p:anim>
                                    <p:anim calcmode="lin" valueType="num">
                                      <p:cBhvr>
                                        <p:cTn id="9" dur="1000" fill="hold"/>
                                        <p:tgtEl>
                                          <p:spTgt spid="102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anim calcmode="lin" valueType="num">
                                      <p:cBhvr>
                                        <p:cTn id="15" dur="1000" fill="hold"/>
                                        <p:tgtEl>
                                          <p:spTgt spid="1024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0242"/>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0242"/>
                                        </p:tgtEl>
                                        <p:attrNameLst>
                                          <p:attrName>ppt_y</p:attrName>
                                        </p:attrNameLst>
                                      </p:cBhvr>
                                      <p:tavLst>
                                        <p:tav tm="0">
                                          <p:val>
                                            <p:strVal val="#ppt_y"/>
                                          </p:val>
                                        </p:tav>
                                        <p:tav tm="100000">
                                          <p:val>
                                            <p:strVal val="#ppt_y"/>
                                          </p:val>
                                        </p:tav>
                                      </p:tavLst>
                                    </p:anim>
                                    <p:animEffect transition="in" filter="fade">
                                      <p:cBhvr>
                                        <p:cTn id="18" dur="1000"/>
                                        <p:tgtEl>
                                          <p:spTgt spid="1024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xit" presetSubtype="4" fill="hold" nodeType="clickEffect">
                                  <p:stCondLst>
                                    <p:cond delay="0"/>
                                  </p:stCondLst>
                                  <p:childTnLst>
                                    <p:animEffect transition="out" filter="wheel(4)">
                                      <p:cBhvr>
                                        <p:cTn id="22" dur="2000"/>
                                        <p:tgtEl>
                                          <p:spTgt spid="10243"/>
                                        </p:tgtEl>
                                      </p:cBhvr>
                                    </p:animEffect>
                                    <p:set>
                                      <p:cBhvr>
                                        <p:cTn id="23" dur="1" fill="hold">
                                          <p:stCondLst>
                                            <p:cond delay="1999"/>
                                          </p:stCondLst>
                                        </p:cTn>
                                        <p:tgtEl>
                                          <p:spTgt spid="10243"/>
                                        </p:tgtEl>
                                        <p:attrNameLst>
                                          <p:attrName>style.visibility</p:attrName>
                                        </p:attrNameLst>
                                      </p:cBhvr>
                                      <p:to>
                                        <p:strVal val="hidden"/>
                                      </p:to>
                                    </p:set>
                                  </p:childTnLst>
                                </p:cTn>
                              </p:par>
                              <p:par>
                                <p:cTn id="24" presetID="21" presetClass="exit" presetSubtype="4" fill="hold" nodeType="withEffect">
                                  <p:stCondLst>
                                    <p:cond delay="0"/>
                                  </p:stCondLst>
                                  <p:childTnLst>
                                    <p:animEffect transition="out" filter="wheel(4)">
                                      <p:cBhvr>
                                        <p:cTn id="25" dur="2000"/>
                                        <p:tgtEl>
                                          <p:spTgt spid="10242"/>
                                        </p:tgtEl>
                                      </p:cBhvr>
                                    </p:animEffect>
                                    <p:set>
                                      <p:cBhvr>
                                        <p:cTn id="26" dur="1" fill="hold">
                                          <p:stCondLst>
                                            <p:cond delay="1999"/>
                                          </p:stCondLst>
                                        </p:cTn>
                                        <p:tgtEl>
                                          <p:spTgt spid="10242"/>
                                        </p:tgtEl>
                                        <p:attrNameLst>
                                          <p:attrName>style.visibility</p:attrName>
                                        </p:attrNameLst>
                                      </p:cBhvr>
                                      <p:to>
                                        <p:strVal val="hidden"/>
                                      </p:to>
                                    </p:set>
                                  </p:childTnLst>
                                </p:cTn>
                              </p:par>
                              <p:par>
                                <p:cTn id="27" presetID="18" presetClass="entr" presetSubtype="9" fill="hold" nodeType="withEffect">
                                  <p:stCondLst>
                                    <p:cond delay="0"/>
                                  </p:stCondLst>
                                  <p:childTnLst>
                                    <p:set>
                                      <p:cBhvr>
                                        <p:cTn id="28" dur="1" fill="hold">
                                          <p:stCondLst>
                                            <p:cond delay="0"/>
                                          </p:stCondLst>
                                        </p:cTn>
                                        <p:tgtEl>
                                          <p:spTgt spid="10244"/>
                                        </p:tgtEl>
                                        <p:attrNameLst>
                                          <p:attrName>style.visibility</p:attrName>
                                        </p:attrNameLst>
                                      </p:cBhvr>
                                      <p:to>
                                        <p:strVal val="visible"/>
                                      </p:to>
                                    </p:set>
                                    <p:animEffect transition="in" filter="strips(upLeft)">
                                      <p:cBhvr>
                                        <p:cTn id="29"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8562109" cy="2132067"/>
          </a:xfrm>
          <a:prstGeom prst="rect">
            <a:avLst/>
          </a:prstGeom>
          <a:noFill/>
          <a:ln w="9525">
            <a:noFill/>
            <a:miter lim="800000"/>
            <a:headEnd/>
            <a:tailEnd/>
          </a:ln>
          <a:effectLst/>
        </p:spPr>
      </p:pic>
      <p:sp>
        <p:nvSpPr>
          <p:cNvPr id="6" name="Rectangle 5"/>
          <p:cNvSpPr/>
          <p:nvPr/>
        </p:nvSpPr>
        <p:spPr>
          <a:xfrm>
            <a:off x="0" y="1997839"/>
            <a:ext cx="12192000" cy="3108543"/>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Khi giao mùa, thời tiết ẩm, chúng ta thường dễ mắc bệnh viêm đường hô hấp vì:</a:t>
            </a:r>
          </a:p>
          <a:p>
            <a:pPr algn="just"/>
            <a:r>
              <a:rPr lang="vi-VN" sz="2800" dirty="0">
                <a:solidFill>
                  <a:srgbClr val="FF00FF"/>
                </a:solidFill>
                <a:latin typeface="Times New Roman" pitchFamily="18" charset="0"/>
                <a:cs typeface="Times New Roman" pitchFamily="18" charset="0"/>
              </a:rPr>
              <a:t>- Khi giao mùa, sự thay đổi và chênh lệch nhiệt độ, độ ẩm thường xảy ra đột ngột khiến cơ thể chưa kịp thích ứng, dẫn đến hệ miễn dịch của cơ thể bị suy yếu tạo điều kiện cho các tác nhân gây bệnh viêm đường hô hấp xâm nhập và gây bệnh dễ dàng.</a:t>
            </a:r>
          </a:p>
          <a:p>
            <a:pPr algn="just"/>
            <a:r>
              <a:rPr lang="vi-VN" sz="2800" dirty="0">
                <a:solidFill>
                  <a:srgbClr val="FF00FF"/>
                </a:solidFill>
                <a:latin typeface="Times New Roman" pitchFamily="18" charset="0"/>
                <a:cs typeface="Times New Roman" pitchFamily="18" charset="0"/>
              </a:rPr>
              <a:t>- Đồng thời, thời tiết giao mùa, thời tiết ẩm lại là điều kiện thích hợp cho sự phát triển mạnh của nhiều loại vi khuẩn, virus gây bệnh lí đường hô hấp.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4)">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344203"/>
            <a:ext cx="12192000" cy="2677656"/>
          </a:xfrm>
          <a:prstGeom prst="rect">
            <a:avLst/>
          </a:prstGeom>
        </p:spPr>
        <p:txBody>
          <a:bodyPr wrap="square">
            <a:spAutoFit/>
          </a:bodyPr>
          <a:lstStyle/>
          <a:p>
            <a:pPr algn="just"/>
            <a:r>
              <a:rPr lang="vi-VN" sz="2800" dirty="0"/>
              <a:t> </a:t>
            </a:r>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Thường xuyên dọn dẹp nhà cửa và giữ vệ sinh môi trường xung quanh sạch sẽ.</a:t>
            </a:r>
          </a:p>
          <a:p>
            <a:pPr algn="just"/>
            <a:r>
              <a:rPr lang="vi-VN" sz="2800" dirty="0">
                <a:solidFill>
                  <a:srgbClr val="FF00FF"/>
                </a:solidFill>
                <a:latin typeface="Times New Roman" pitchFamily="18" charset="0"/>
                <a:cs typeface="Times New Roman" pitchFamily="18" charset="0"/>
              </a:rPr>
              <a:t>- Dùng điều hòa và máy lọc không khí tại nhà (Chú ý: Thường xuyên bảo dưỡng để loại bỏ bụi bẩn và vi khuẩn gây hại).</a:t>
            </a:r>
          </a:p>
          <a:p>
            <a:pPr algn="just"/>
            <a:r>
              <a:rPr lang="vi-VN" sz="2800" dirty="0">
                <a:solidFill>
                  <a:srgbClr val="FF00FF"/>
                </a:solidFill>
                <a:latin typeface="Times New Roman" pitchFamily="18" charset="0"/>
                <a:cs typeface="Times New Roman" pitchFamily="18" charset="0"/>
              </a:rPr>
              <a:t>- Hạn chế các hoạt động như: hút thuốc lá, đốt than củi,…</a:t>
            </a:r>
          </a:p>
          <a:p>
            <a:pPr algn="just"/>
            <a:r>
              <a:rPr lang="vi-VN" sz="2800" dirty="0">
                <a:solidFill>
                  <a:srgbClr val="FF00FF"/>
                </a:solidFill>
                <a:latin typeface="Times New Roman" pitchFamily="18" charset="0"/>
                <a:cs typeface="Times New Roman" pitchFamily="18" charset="0"/>
              </a:rPr>
              <a:t>- Trồng cây xanh xung quanh nhà ở và tham gia các hoạt động trồng cây ở địa phương.</a:t>
            </a:r>
          </a:p>
        </p:txBody>
      </p:sp>
      <p:pic>
        <p:nvPicPr>
          <p:cNvPr id="12290" name="Picture 2"/>
          <p:cNvPicPr>
            <a:picLocks noChangeAspect="1" noChangeArrowheads="1"/>
          </p:cNvPicPr>
          <p:nvPr/>
        </p:nvPicPr>
        <p:blipFill>
          <a:blip r:embed="rId2"/>
          <a:srcRect/>
          <a:stretch>
            <a:fillRect/>
          </a:stretch>
        </p:blipFill>
        <p:spPr bwMode="auto">
          <a:xfrm>
            <a:off x="0" y="0"/>
            <a:ext cx="9776667" cy="23829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strVal val="#ppt_w*2.5"/>
                                          </p:val>
                                        </p:tav>
                                        <p:tav tm="100000">
                                          <p:val>
                                            <p:strVal val="#ppt_w"/>
                                          </p:val>
                                        </p:tav>
                                      </p:tavLst>
                                    </p:anim>
                                    <p:anim calcmode="lin" valueType="num">
                                      <p:cBhvr>
                                        <p:cTn id="8" dur="1000" fill="hold"/>
                                        <p:tgtEl>
                                          <p:spTgt spid="12290"/>
                                        </p:tgtEl>
                                        <p:attrNameLst>
                                          <p:attrName>ppt_h</p:attrName>
                                        </p:attrNameLst>
                                      </p:cBhvr>
                                      <p:tavLst>
                                        <p:tav tm="0">
                                          <p:val>
                                            <p:strVal val="#ppt_h*0.01"/>
                                          </p:val>
                                        </p:tav>
                                        <p:tav tm="100000">
                                          <p:val>
                                            <p:strVal val="#ppt_h"/>
                                          </p:val>
                                        </p:tav>
                                      </p:tavLst>
                                    </p:anim>
                                    <p:anim calcmode="lin" valueType="num">
                                      <p:cBhvr>
                                        <p:cTn id="9" dur="1000" fill="hold"/>
                                        <p:tgtEl>
                                          <p:spTgt spid="12290"/>
                                        </p:tgtEl>
                                        <p:attrNameLst>
                                          <p:attrName>ppt_x</p:attrName>
                                        </p:attrNameLst>
                                      </p:cBhvr>
                                      <p:tavLst>
                                        <p:tav tm="0">
                                          <p:val>
                                            <p:strVal val="#ppt_x"/>
                                          </p:val>
                                        </p:tav>
                                        <p:tav tm="100000">
                                          <p:val>
                                            <p:strVal val="#ppt_x"/>
                                          </p:val>
                                        </p:tav>
                                      </p:tavLst>
                                    </p:anim>
                                    <p:anim calcmode="lin" valueType="num">
                                      <p:cBhvr>
                                        <p:cTn id="10" dur="1000" fill="hold"/>
                                        <p:tgtEl>
                                          <p:spTgt spid="12290"/>
                                        </p:tgtEl>
                                        <p:attrNameLst>
                                          <p:attrName>ppt_y</p:attrName>
                                        </p:attrNameLst>
                                      </p:cBhvr>
                                      <p:tavLst>
                                        <p:tav tm="0">
                                          <p:val>
                                            <p:strVal val="#ppt_h+1"/>
                                          </p:val>
                                        </p:tav>
                                        <p:tav tm="100000">
                                          <p:val>
                                            <p:strVal val="#ppt_y"/>
                                          </p:val>
                                        </p:tav>
                                      </p:tavLst>
                                    </p:anim>
                                    <p:animEffect transition="in" filter="fade">
                                      <p:cBhvr>
                                        <p:cTn id="11" dur="1000"/>
                                        <p:tgtEl>
                                          <p:spTgt spid="12290"/>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edg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32:  </a:t>
            </a:r>
            <a:r>
              <a:rPr lang="en-US" sz="2600" b="1" dirty="0" err="1">
                <a:solidFill>
                  <a:srgbClr val="FF00FF"/>
                </a:solidFill>
                <a:latin typeface="Times New Roman" pitchFamily="18" charset="0"/>
                <a:cs typeface="Times New Roman" pitchFamily="18" charset="0"/>
              </a:rPr>
              <a:t>HỆ</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HÔ</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HẤP</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p:cNvSpPr txBox="1"/>
          <p:nvPr/>
        </p:nvSpPr>
        <p:spPr>
          <a:xfrm>
            <a:off x="0" y="813249"/>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BẢO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6" name="TextBox 25"/>
          <p:cNvSpPr txBox="1"/>
          <p:nvPr/>
        </p:nvSpPr>
        <p:spPr>
          <a:xfrm>
            <a:off x="0" y="1242740"/>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III. </a:t>
            </a:r>
            <a:r>
              <a:rPr lang="en-US" sz="2800" b="1" dirty="0" err="1">
                <a:solidFill>
                  <a:srgbClr val="0000FF"/>
                </a:solidFill>
                <a:latin typeface="Times New Roman" pitchFamily="18" charset="0"/>
                <a:cs typeface="Times New Roman" pitchFamily="18" charset="0"/>
              </a:rPr>
              <a:t>THỰC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endParaRPr lang="en-US" sz="2800" b="1" dirty="0">
              <a:solidFill>
                <a:srgbClr val="0000FF"/>
              </a:solidFill>
              <a:latin typeface="Times New Roman" pitchFamily="18" charset="0"/>
              <a:cs typeface="Times New Roman" pitchFamily="18" charset="0"/>
            </a:endParaRPr>
          </a:p>
        </p:txBody>
      </p:sp>
      <p:sp>
        <p:nvSpPr>
          <p:cNvPr id="27" name="TextBox 26"/>
          <p:cNvSpPr txBox="1"/>
          <p:nvPr/>
        </p:nvSpPr>
        <p:spPr>
          <a:xfrm>
            <a:off x="0" y="1644520"/>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sở</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thuyết</a:t>
            </a:r>
            <a:endParaRPr lang="en-US" sz="2800" b="1" dirty="0">
              <a:solidFill>
                <a:srgbClr val="0000FF"/>
              </a:solidFill>
              <a:latin typeface="Times New Roman" pitchFamily="18" charset="0"/>
              <a:cs typeface="Times New Roman" pitchFamily="18" charset="0"/>
            </a:endParaRPr>
          </a:p>
        </p:txBody>
      </p:sp>
      <p:sp>
        <p:nvSpPr>
          <p:cNvPr id="28" name="TextBox 27"/>
          <p:cNvSpPr txBox="1"/>
          <p:nvPr/>
        </p:nvSpPr>
        <p:spPr>
          <a:xfrm>
            <a:off x="0" y="2115575"/>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cứu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đuối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giật</a:t>
            </a:r>
            <a:r>
              <a:rPr lang="en-US" sz="2800" dirty="0">
                <a:solidFill>
                  <a:srgbClr val="0000FF"/>
                </a:solidFill>
                <a:latin typeface="Times New Roman" pitchFamily="18" charset="0"/>
                <a:cs typeface="Times New Roman" pitchFamily="18" charset="0"/>
              </a:rPr>
              <a:t>…</a:t>
            </a:r>
          </a:p>
        </p:txBody>
      </p:sp>
      <p:sp>
        <p:nvSpPr>
          <p:cNvPr id="29" name="TextBox 28"/>
          <p:cNvSpPr txBox="1"/>
          <p:nvPr/>
        </p:nvSpPr>
        <p:spPr>
          <a:xfrm>
            <a:off x="0" y="2614339"/>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giúp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máu</a:t>
            </a:r>
            <a:r>
              <a:rPr lang="en-US" sz="2800" dirty="0">
                <a:solidFill>
                  <a:srgbClr val="0000FF"/>
                </a:solidFill>
                <a:latin typeface="Times New Roman" pitchFamily="18" charset="0"/>
                <a:cs typeface="Times New Roman" pitchFamily="18" charset="0"/>
              </a:rPr>
              <a:t>.</a:t>
            </a:r>
          </a:p>
        </p:txBody>
      </p:sp>
      <p:sp>
        <p:nvSpPr>
          <p:cNvPr id="30" name="TextBox 29"/>
          <p:cNvSpPr txBox="1"/>
          <p:nvPr/>
        </p:nvSpPr>
        <p:spPr>
          <a:xfrm>
            <a:off x="0" y="3029975"/>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tiến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endParaRPr lang="en-US" sz="2800" b="1" dirty="0">
              <a:solidFill>
                <a:srgbClr val="0000FF"/>
              </a:solidFill>
              <a:latin typeface="Times New Roman" pitchFamily="18" charset="0"/>
              <a:cs typeface="Times New Roman" pitchFamily="18" charset="0"/>
            </a:endParaRPr>
          </a:p>
        </p:txBody>
      </p:sp>
      <p:sp>
        <p:nvSpPr>
          <p:cNvPr id="31" name="TextBox 30"/>
          <p:cNvSpPr txBox="1"/>
          <p:nvPr/>
        </p:nvSpPr>
        <p:spPr>
          <a:xfrm>
            <a:off x="0" y="3404045"/>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Bước</a:t>
            </a:r>
            <a:r>
              <a:rPr lang="en-US" sz="2800" dirty="0">
                <a:solidFill>
                  <a:srgbClr val="0000FF"/>
                </a:solidFill>
                <a:latin typeface="Times New Roman" pitchFamily="18" charset="0"/>
                <a:cs typeface="Times New Roman" pitchFamily="18" charset="0"/>
              </a:rPr>
              <a:t> 1: </a:t>
            </a:r>
            <a:r>
              <a:rPr lang="en-US" sz="2800" dirty="0" err="1">
                <a:solidFill>
                  <a:srgbClr val="0000FF"/>
                </a:solidFill>
                <a:latin typeface="Times New Roman" pitchFamily="18" charset="0"/>
                <a:cs typeface="Times New Roman" pitchFamily="18" charset="0"/>
              </a:rPr>
              <a:t>Đặt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nằm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ngửa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đờm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lấy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mũi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miệng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áo</a:t>
            </a:r>
            <a:r>
              <a:rPr lang="en-US" sz="2800" dirty="0">
                <a:solidFill>
                  <a:srgbClr val="0000FF"/>
                </a:solidFill>
                <a:latin typeface="Times New Roman" pitchFamily="18" charset="0"/>
                <a:cs typeface="Times New Roman" pitchFamily="18" charset="0"/>
              </a:rPr>
              <a:t>.</a:t>
            </a:r>
          </a:p>
        </p:txBody>
      </p:sp>
      <p:sp>
        <p:nvSpPr>
          <p:cNvPr id="32" name="TextBox 31"/>
          <p:cNvSpPr txBox="1"/>
          <p:nvPr/>
        </p:nvSpPr>
        <p:spPr>
          <a:xfrm>
            <a:off x="0" y="4235323"/>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Bước</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Tiến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ép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phút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theo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kì</a:t>
            </a:r>
            <a:r>
              <a:rPr lang="en-US" sz="2800" dirty="0">
                <a:solidFill>
                  <a:srgbClr val="0000FF"/>
                </a:solidFill>
                <a:latin typeface="Times New Roman" pitchFamily="18" charset="0"/>
                <a:cs typeface="Times New Roman" pitchFamily="18" charset="0"/>
              </a:rPr>
              <a:t> 30 </a:t>
            </a:r>
            <a:r>
              <a:rPr lang="en-US" sz="2800" dirty="0" err="1">
                <a:solidFill>
                  <a:srgbClr val="0000FF"/>
                </a:solidFill>
                <a:latin typeface="Times New Roman" pitchFamily="18" charset="0"/>
                <a:cs typeface="Times New Roman" pitchFamily="18" charset="0"/>
              </a:rPr>
              <a:t>lần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ép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ngạt</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lần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tiếp</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ox(in)">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ox(in)">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ox(in)">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ox(in)">
                                      <p:cBhvr>
                                        <p:cTn id="27" dur="1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ox(in)">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ox(in)">
                                      <p:cBhvr>
                                        <p:cTn id="3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32:  </a:t>
            </a:r>
            <a:r>
              <a:rPr lang="en-US" sz="2600" b="1" dirty="0" err="1">
                <a:solidFill>
                  <a:srgbClr val="FF00FF"/>
                </a:solidFill>
                <a:latin typeface="Times New Roman" pitchFamily="18" charset="0"/>
                <a:cs typeface="Times New Roman" pitchFamily="18" charset="0"/>
              </a:rPr>
              <a:t>HỆ</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HÔ</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HẤP</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3024809" y="2166825"/>
            <a:ext cx="5334000" cy="2809875"/>
          </a:xfrm>
          <a:prstGeom prst="rect">
            <a:avLst/>
          </a:prstGeom>
          <a:noFill/>
          <a:ln w="9525">
            <a:noFill/>
            <a:miter lim="800000"/>
            <a:headEnd/>
            <a:tailEnd/>
          </a:ln>
          <a:effectLst/>
        </p:spPr>
      </p:pic>
      <p:sp>
        <p:nvSpPr>
          <p:cNvPr id="18" name="TextBox 17"/>
          <p:cNvSpPr txBox="1"/>
          <p:nvPr/>
        </p:nvSpPr>
        <p:spPr>
          <a:xfrm>
            <a:off x="0" y="799479"/>
            <a:ext cx="12192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36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3"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upRight)">
                                      <p:cBhvr>
                                        <p:cTn id="20" dur="1000"/>
                                        <p:tgtEl>
                                          <p:spTgt spid="18"/>
                                        </p:tgtEl>
                                      </p:cBhvr>
                                    </p:animEffect>
                                  </p:childTnLst>
                                </p:cTn>
                              </p:par>
                              <p:par>
                                <p:cTn id="21" presetID="16" presetClass="exit" presetSubtype="26" fill="hold" nodeType="withEffect">
                                  <p:stCondLst>
                                    <p:cond delay="0"/>
                                  </p:stCondLst>
                                  <p:childTnLst>
                                    <p:animEffect transition="out" filter="barn(inHorizontal)">
                                      <p:cBhvr>
                                        <p:cTn id="22" dur="1000"/>
                                        <p:tgtEl>
                                          <p:spTgt spid="1026"/>
                                        </p:tgtEl>
                                      </p:cBhvr>
                                    </p:animEffect>
                                    <p:set>
                                      <p:cBhvr>
                                        <p:cTn id="23"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1385500"/>
            <a:ext cx="12192000" cy="3864324"/>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0" y="401770"/>
            <a:ext cx="12180423" cy="608214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15"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32:  </a:t>
            </a:r>
            <a:r>
              <a:rPr lang="en-US" sz="2600" b="1" dirty="0" err="1">
                <a:solidFill>
                  <a:srgbClr val="FF00FF"/>
                </a:solidFill>
                <a:latin typeface="Times New Roman" pitchFamily="18" charset="0"/>
                <a:cs typeface="Times New Roman" pitchFamily="18" charset="0"/>
              </a:rPr>
              <a:t>HỆ</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HÔ</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HẤP</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p:cNvSpPr txBox="1"/>
          <p:nvPr/>
        </p:nvSpPr>
        <p:spPr>
          <a:xfrm>
            <a:off x="0" y="813249"/>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BẢO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6" name="TextBox 25"/>
          <p:cNvSpPr txBox="1"/>
          <p:nvPr/>
        </p:nvSpPr>
        <p:spPr>
          <a:xfrm>
            <a:off x="0" y="1242740"/>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III. </a:t>
            </a:r>
            <a:r>
              <a:rPr lang="en-US" sz="2800" b="1" dirty="0" err="1">
                <a:solidFill>
                  <a:srgbClr val="0000FF"/>
                </a:solidFill>
                <a:latin typeface="Times New Roman" pitchFamily="18" charset="0"/>
                <a:cs typeface="Times New Roman" pitchFamily="18" charset="0"/>
              </a:rPr>
              <a:t>THỰC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endParaRPr lang="en-US" sz="2800" b="1" dirty="0">
              <a:solidFill>
                <a:srgbClr val="0000FF"/>
              </a:solidFill>
              <a:latin typeface="Times New Roman" pitchFamily="18" charset="0"/>
              <a:cs typeface="Times New Roman" pitchFamily="18" charset="0"/>
            </a:endParaRPr>
          </a:p>
        </p:txBody>
      </p:sp>
      <p:sp>
        <p:nvSpPr>
          <p:cNvPr id="27" name="TextBox 26"/>
          <p:cNvSpPr txBox="1"/>
          <p:nvPr/>
        </p:nvSpPr>
        <p:spPr>
          <a:xfrm>
            <a:off x="0" y="1644520"/>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sở</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thuyết</a:t>
            </a:r>
            <a:endParaRPr lang="en-US" sz="2800" b="1" dirty="0">
              <a:solidFill>
                <a:srgbClr val="0000FF"/>
              </a:solidFill>
              <a:latin typeface="Times New Roman" pitchFamily="18" charset="0"/>
              <a:cs typeface="Times New Roman" pitchFamily="18" charset="0"/>
            </a:endParaRPr>
          </a:p>
        </p:txBody>
      </p:sp>
      <p:sp>
        <p:nvSpPr>
          <p:cNvPr id="28" name="TextBox 27"/>
          <p:cNvSpPr txBox="1"/>
          <p:nvPr/>
        </p:nvSpPr>
        <p:spPr>
          <a:xfrm>
            <a:off x="0" y="2115575"/>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cứu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đuối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nước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giật</a:t>
            </a:r>
            <a:r>
              <a:rPr lang="en-US" sz="2800" dirty="0">
                <a:solidFill>
                  <a:srgbClr val="0000FF"/>
                </a:solidFill>
                <a:latin typeface="Times New Roman" pitchFamily="18" charset="0"/>
                <a:cs typeface="Times New Roman" pitchFamily="18" charset="0"/>
              </a:rPr>
              <a:t>…</a:t>
            </a:r>
          </a:p>
        </p:txBody>
      </p:sp>
      <p:sp>
        <p:nvSpPr>
          <p:cNvPr id="29" name="TextBox 28"/>
          <p:cNvSpPr txBox="1"/>
          <p:nvPr/>
        </p:nvSpPr>
        <p:spPr>
          <a:xfrm>
            <a:off x="0" y="2614339"/>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giúp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máu</a:t>
            </a:r>
            <a:r>
              <a:rPr lang="en-US" sz="2800" dirty="0">
                <a:solidFill>
                  <a:srgbClr val="0000FF"/>
                </a:solidFill>
                <a:latin typeface="Times New Roman" pitchFamily="18" charset="0"/>
                <a:cs typeface="Times New Roman" pitchFamily="18" charset="0"/>
              </a:rPr>
              <a:t>.</a:t>
            </a:r>
          </a:p>
        </p:txBody>
      </p:sp>
      <p:sp>
        <p:nvSpPr>
          <p:cNvPr id="30" name="TextBox 29"/>
          <p:cNvSpPr txBox="1"/>
          <p:nvPr/>
        </p:nvSpPr>
        <p:spPr>
          <a:xfrm>
            <a:off x="0" y="3029975"/>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tiến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hành</a:t>
            </a:r>
            <a:endParaRPr lang="en-US" sz="2800" b="1" dirty="0">
              <a:solidFill>
                <a:srgbClr val="0000FF"/>
              </a:solidFill>
              <a:latin typeface="Times New Roman" pitchFamily="18" charset="0"/>
              <a:cs typeface="Times New Roman" pitchFamily="18" charset="0"/>
            </a:endParaRPr>
          </a:p>
        </p:txBody>
      </p:sp>
      <p:sp>
        <p:nvSpPr>
          <p:cNvPr id="31" name="TextBox 30"/>
          <p:cNvSpPr txBox="1"/>
          <p:nvPr/>
        </p:nvSpPr>
        <p:spPr>
          <a:xfrm>
            <a:off x="0" y="3404045"/>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Bước</a:t>
            </a:r>
            <a:r>
              <a:rPr lang="en-US" sz="2800" dirty="0">
                <a:solidFill>
                  <a:srgbClr val="0000FF"/>
                </a:solidFill>
                <a:latin typeface="Times New Roman" pitchFamily="18" charset="0"/>
                <a:cs typeface="Times New Roman" pitchFamily="18" charset="0"/>
              </a:rPr>
              <a:t> 1: </a:t>
            </a:r>
            <a:r>
              <a:rPr lang="en-US" sz="2800" dirty="0" err="1">
                <a:solidFill>
                  <a:srgbClr val="0000FF"/>
                </a:solidFill>
                <a:latin typeface="Times New Roman" pitchFamily="18" charset="0"/>
                <a:cs typeface="Times New Roman" pitchFamily="18" charset="0"/>
              </a:rPr>
              <a:t>Đặt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nằm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ngửa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đờm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lấy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mũi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miệng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áo</a:t>
            </a:r>
            <a:r>
              <a:rPr lang="en-US" sz="2800" dirty="0">
                <a:solidFill>
                  <a:srgbClr val="0000FF"/>
                </a:solidFill>
                <a:latin typeface="Times New Roman" pitchFamily="18" charset="0"/>
                <a:cs typeface="Times New Roman" pitchFamily="18" charset="0"/>
              </a:rPr>
              <a:t>.</a:t>
            </a:r>
          </a:p>
        </p:txBody>
      </p:sp>
      <p:sp>
        <p:nvSpPr>
          <p:cNvPr id="32" name="TextBox 31"/>
          <p:cNvSpPr txBox="1"/>
          <p:nvPr/>
        </p:nvSpPr>
        <p:spPr>
          <a:xfrm>
            <a:off x="0" y="4235323"/>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Bước</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Tiến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ép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phút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theo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kì</a:t>
            </a:r>
            <a:r>
              <a:rPr lang="en-US" sz="2800" dirty="0">
                <a:solidFill>
                  <a:srgbClr val="0000FF"/>
                </a:solidFill>
                <a:latin typeface="Times New Roman" pitchFamily="18" charset="0"/>
                <a:cs typeface="Times New Roman" pitchFamily="18" charset="0"/>
              </a:rPr>
              <a:t> 30 </a:t>
            </a:r>
            <a:r>
              <a:rPr lang="en-US" sz="2800" dirty="0" err="1">
                <a:solidFill>
                  <a:srgbClr val="0000FF"/>
                </a:solidFill>
                <a:latin typeface="Times New Roman" pitchFamily="18" charset="0"/>
                <a:cs typeface="Times New Roman" pitchFamily="18" charset="0"/>
              </a:rPr>
              <a:t>lần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ép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ngạt</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lần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tiếp</a:t>
            </a:r>
            <a:r>
              <a:rPr lang="en-US" sz="2800" dirty="0">
                <a:solidFill>
                  <a:srgbClr val="0000FF"/>
                </a:solidFill>
                <a:latin typeface="Times New Roman" pitchFamily="18" charset="0"/>
                <a:cs typeface="Times New Roman" pitchFamily="18" charset="0"/>
              </a:rPr>
              <a:t>.</a:t>
            </a:r>
          </a:p>
        </p:txBody>
      </p:sp>
      <p:sp>
        <p:nvSpPr>
          <p:cNvPr id="33" name="TextBox 32"/>
          <p:cNvSpPr txBox="1"/>
          <p:nvPr/>
        </p:nvSpPr>
        <p:spPr>
          <a:xfrm>
            <a:off x="0" y="5108157"/>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Bước</a:t>
            </a:r>
            <a:r>
              <a:rPr lang="en-US" sz="2800" dirty="0">
                <a:solidFill>
                  <a:srgbClr val="0000FF"/>
                </a:solidFill>
                <a:latin typeface="Times New Roman" pitchFamily="18" charset="0"/>
                <a:cs typeface="Times New Roman" pitchFamily="18" charset="0"/>
              </a:rPr>
              <a:t> 3: </a:t>
            </a:r>
            <a:r>
              <a:rPr lang="en-US" sz="2800" dirty="0" err="1">
                <a:solidFill>
                  <a:srgbClr val="0000FF"/>
                </a:solidFill>
                <a:latin typeface="Times New Roman" pitchFamily="18" charset="0"/>
                <a:cs typeface="Times New Roman" pitchFamily="18" charset="0"/>
              </a:rPr>
              <a:t>Nếu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chưa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thấy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dấu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tiếp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tục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bước</a:t>
            </a:r>
            <a:r>
              <a:rPr lang="en-US" sz="2800"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Nếu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thở</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nằm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nghiêng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ấm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sở</a:t>
            </a:r>
            <a:r>
              <a:rPr lang="en-US" sz="2800" dirty="0">
                <a:solidFill>
                  <a:srgbClr val="0000FF"/>
                </a:solidFill>
                <a:latin typeface="Times New Roman" pitchFamily="18" charset="0"/>
                <a:cs typeface="Times New Roman" pitchFamily="18" charset="0"/>
              </a:rPr>
              <a:t> y </a:t>
            </a:r>
            <a:r>
              <a:rPr lang="en-US" sz="2800" dirty="0" err="1">
                <a:solidFill>
                  <a:srgbClr val="0000FF"/>
                </a:solidFill>
                <a:latin typeface="Times New Roman" pitchFamily="18" charset="0"/>
                <a:cs typeface="Times New Roman" pitchFamily="18" charset="0"/>
              </a:rPr>
              <a:t>tế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nhất</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ox(in)">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640729"/>
          </a:xfrm>
          <a:prstGeom prst="rect">
            <a:avLst/>
          </a:prstGeom>
        </p:spPr>
        <p:txBody>
          <a:bodyPr wrap="square">
            <a:spAutoFit/>
          </a:bodyPr>
          <a:lstStyle/>
          <a:p>
            <a:pPr algn="just">
              <a:lnSpc>
                <a:spcPct val="150000"/>
              </a:lnSpc>
            </a:pPr>
            <a:r>
              <a:rPr lang="en-US" sz="3600" b="1" dirty="0">
                <a:solidFill>
                  <a:srgbClr val="FF0000"/>
                </a:solidFill>
                <a:latin typeface="Times New Roman" pitchFamily="18" charset="0"/>
                <a:cs typeface="Times New Roman" pitchFamily="18" charset="0"/>
              </a:rPr>
              <a:t>*</a:t>
            </a:r>
            <a:r>
              <a:rPr lang="vi-VN" sz="3600" b="1" dirty="0">
                <a:solidFill>
                  <a:srgbClr val="FF0000"/>
                </a:solidFill>
                <a:latin typeface="Times New Roman" pitchFamily="18" charset="0"/>
                <a:cs typeface="Times New Roman" pitchFamily="18" charset="0"/>
              </a:rPr>
              <a:t>Đánh giá kết quả và câu hỏi</a:t>
            </a:r>
            <a:endParaRPr lang="vi-VN" sz="3600" dirty="0">
              <a:solidFill>
                <a:srgbClr val="FF0000"/>
              </a:solidFill>
              <a:latin typeface="Times New Roman" pitchFamily="18" charset="0"/>
              <a:cs typeface="Times New Roman" pitchFamily="18" charset="0"/>
            </a:endParaRPr>
          </a:p>
          <a:p>
            <a:pPr algn="just">
              <a:lnSpc>
                <a:spcPct val="150000"/>
              </a:lnSpc>
            </a:pPr>
            <a:r>
              <a:rPr lang="en-US" sz="3600" dirty="0">
                <a:solidFill>
                  <a:srgbClr val="FF0000"/>
                </a:solidFill>
                <a:latin typeface="Times New Roman" pitchFamily="18" charset="0"/>
                <a:cs typeface="Times New Roman" pitchFamily="18" charset="0"/>
              </a:rPr>
              <a:t>- </a:t>
            </a:r>
            <a:r>
              <a:rPr lang="vi-VN" sz="3600" dirty="0">
                <a:solidFill>
                  <a:srgbClr val="FF0000"/>
                </a:solidFill>
                <a:latin typeface="Times New Roman" pitchFamily="18" charset="0"/>
                <a:cs typeface="Times New Roman" pitchFamily="18" charset="0"/>
              </a:rPr>
              <a:t>Nhận xét việc thực hiện các thao tác của em trong mỗi bước thực hành hô hấp nhân tạo.</a:t>
            </a:r>
          </a:p>
          <a:p>
            <a:pPr algn="just">
              <a:lnSpc>
                <a:spcPct val="150000"/>
              </a:lnSpc>
            </a:pPr>
            <a:r>
              <a:rPr lang="en-US" sz="3600" dirty="0">
                <a:solidFill>
                  <a:srgbClr val="FF0000"/>
                </a:solidFill>
                <a:latin typeface="Times New Roman" pitchFamily="18" charset="0"/>
                <a:cs typeface="Times New Roman" pitchFamily="18" charset="0"/>
              </a:rPr>
              <a:t>- </a:t>
            </a:r>
            <a:r>
              <a:rPr lang="vi-VN" sz="3600" dirty="0">
                <a:solidFill>
                  <a:srgbClr val="FF0000"/>
                </a:solidFill>
                <a:latin typeface="Times New Roman" pitchFamily="18" charset="0"/>
                <a:cs typeface="Times New Roman" pitchFamily="18" charset="0"/>
              </a:rPr>
              <a:t>Tại sao cần thực hiện hô hấp nhân tạo cho bệnh nhân càng sớm càng tốt (thường trong 1 – 4 phút đầu tiên từ khi nạn nhân bị đuối nước)?</a:t>
            </a:r>
          </a:p>
          <a:p>
            <a:pPr algn="just">
              <a:lnSpc>
                <a:spcPct val="150000"/>
              </a:lnSpc>
            </a:pPr>
            <a:r>
              <a:rPr lang="en-US" sz="3600" dirty="0">
                <a:solidFill>
                  <a:srgbClr val="FF0000"/>
                </a:solidFill>
                <a:latin typeface="Times New Roman" pitchFamily="18" charset="0"/>
                <a:cs typeface="Times New Roman" pitchFamily="18" charset="0"/>
              </a:rPr>
              <a:t>- </a:t>
            </a:r>
            <a:r>
              <a:rPr lang="vi-VN" sz="3600" dirty="0">
                <a:solidFill>
                  <a:srgbClr val="FF0000"/>
                </a:solidFill>
                <a:latin typeface="Times New Roman" pitchFamily="18" charset="0"/>
                <a:cs typeface="Times New Roman" pitchFamily="18" charset="0"/>
              </a:rPr>
              <a:t>Tại sao vị trí đặt tay khi ép tim là 1/2 phía dưới của xương ức?</a:t>
            </a:r>
          </a:p>
          <a:p>
            <a:pPr algn="just">
              <a:lnSpc>
                <a:spcPct val="150000"/>
              </a:lnSpc>
            </a:pPr>
            <a:r>
              <a:rPr lang="en-US" sz="3600" dirty="0">
                <a:solidFill>
                  <a:srgbClr val="FF0000"/>
                </a:solidFill>
                <a:latin typeface="Times New Roman" pitchFamily="18" charset="0"/>
                <a:cs typeface="Times New Roman" pitchFamily="18" charset="0"/>
              </a:rPr>
              <a:t>-</a:t>
            </a:r>
            <a:r>
              <a:rPr lang="vi-VN" sz="3600" dirty="0">
                <a:solidFill>
                  <a:srgbClr val="FF0000"/>
                </a:solidFill>
                <a:latin typeface="Times New Roman" pitchFamily="18" charset="0"/>
                <a:cs typeface="Times New Roman" pitchFamily="18" charset="0"/>
              </a:rPr>
              <a:t>Tại sao khi thổi ngạt cần nâng cằm và bóp mũi của nạn nhân?</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2.5"/>
                                          </p:val>
                                        </p:tav>
                                        <p:tav tm="100000">
                                          <p:val>
                                            <p:strVal val="#ppt_w"/>
                                          </p:val>
                                        </p:tav>
                                      </p:tavLst>
                                    </p:anim>
                                    <p:anim calcmode="lin" valueType="num">
                                      <p:cBhvr>
                                        <p:cTn id="8" dur="1000" fill="hold"/>
                                        <p:tgtEl>
                                          <p:spTgt spid="5"/>
                                        </p:tgtEl>
                                        <p:attrNameLst>
                                          <p:attrName>ppt_h</p:attrName>
                                        </p:attrNameLst>
                                      </p:cBhvr>
                                      <p:tavLst>
                                        <p:tav tm="0">
                                          <p:val>
                                            <p:strVal val="#ppt_h*0.01"/>
                                          </p:val>
                                        </p:tav>
                                        <p:tav tm="100000">
                                          <p:val>
                                            <p:strVal val="#ppt_h"/>
                                          </p:val>
                                        </p:tav>
                                      </p:tavLst>
                                    </p:anim>
                                    <p:anim calcmode="lin" valueType="num">
                                      <p:cBhvr>
                                        <p:cTn id="9" dur="1000" fill="hold"/>
                                        <p:tgtEl>
                                          <p:spTgt spid="5"/>
                                        </p:tgtEl>
                                        <p:attrNameLst>
                                          <p:attrName>ppt_x</p:attrName>
                                        </p:attrNameLst>
                                      </p:cBhvr>
                                      <p:tavLst>
                                        <p:tav tm="0">
                                          <p:val>
                                            <p:strVal val="#ppt_x"/>
                                          </p:val>
                                        </p:tav>
                                        <p:tav tm="100000">
                                          <p:val>
                                            <p:strVal val="#ppt_x"/>
                                          </p:val>
                                        </p:tav>
                                      </p:tavLst>
                                    </p:anim>
                                    <p:anim calcmode="lin" valueType="num">
                                      <p:cBhvr>
                                        <p:cTn id="10" dur="1000" fill="hold"/>
                                        <p:tgtEl>
                                          <p:spTgt spid="5"/>
                                        </p:tgtEl>
                                        <p:attrNameLst>
                                          <p:attrName>ppt_y</p:attrName>
                                        </p:attrNameLst>
                                      </p:cBhvr>
                                      <p:tavLst>
                                        <p:tav tm="0">
                                          <p:val>
                                            <p:strVal val="#ppt_h+1"/>
                                          </p:val>
                                        </p:tav>
                                        <p:tav tm="100000">
                                          <p:val>
                                            <p:strVal val="#ppt_y"/>
                                          </p:val>
                                        </p:tav>
                                      </p:tavLst>
                                    </p:anim>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094544" y="-1"/>
            <a:ext cx="9659907" cy="68580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32:  </a:t>
            </a:r>
            <a:r>
              <a:rPr lang="en-US" sz="2600" b="1" dirty="0" err="1">
                <a:solidFill>
                  <a:srgbClr val="FF00FF"/>
                </a:solidFill>
                <a:latin typeface="Times New Roman" pitchFamily="18" charset="0"/>
                <a:cs typeface="Times New Roman" pitchFamily="18" charset="0"/>
              </a:rPr>
              <a:t>HỆ</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HÔ</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HẤP</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0" y="799479"/>
            <a:ext cx="12192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a:t>
            </a:r>
          </a:p>
        </p:txBody>
      </p:sp>
      <p:sp>
        <p:nvSpPr>
          <p:cNvPr id="19" name="TextBox 18"/>
          <p:cNvSpPr txBox="1"/>
          <p:nvPr/>
        </p:nvSpPr>
        <p:spPr>
          <a:xfrm>
            <a:off x="0" y="1298242"/>
            <a:ext cx="12192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a:t>
            </a:r>
          </a:p>
        </p:txBody>
      </p:sp>
      <p:sp>
        <p:nvSpPr>
          <p:cNvPr id="20" name="TextBox 19"/>
          <p:cNvSpPr txBox="1"/>
          <p:nvPr/>
        </p:nvSpPr>
        <p:spPr>
          <a:xfrm>
            <a:off x="0" y="2725263"/>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1" name="TextBox 20"/>
          <p:cNvSpPr txBox="1"/>
          <p:nvPr/>
        </p:nvSpPr>
        <p:spPr>
          <a:xfrm>
            <a:off x="-5" y="1796999"/>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xoang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mũi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ấm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upRigh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upRight)">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upRight)">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342074"/>
            <a:ext cx="5197889" cy="3163128"/>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5460068" y="-1"/>
            <a:ext cx="6731934" cy="6858001"/>
          </a:xfrm>
          <a:prstGeom prst="rect">
            <a:avLst/>
          </a:prstGeom>
          <a:noFill/>
          <a:ln w="9525">
            <a:noFill/>
            <a:miter lim="800000"/>
            <a:headEnd/>
            <a:tailEnd/>
          </a:ln>
          <a:effectLst/>
        </p:spPr>
      </p:pic>
      <p:sp>
        <p:nvSpPr>
          <p:cNvPr id="5" name="Right Arrow 4"/>
          <p:cNvSpPr/>
          <p:nvPr/>
        </p:nvSpPr>
        <p:spPr>
          <a:xfrm>
            <a:off x="6968836" y="1330036"/>
            <a:ext cx="692728" cy="318655"/>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5400000">
            <a:off x="7980217" y="2230583"/>
            <a:ext cx="692728" cy="318655"/>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00000">
            <a:off x="8104908" y="3255820"/>
            <a:ext cx="692728" cy="318655"/>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6882900">
            <a:off x="7938653" y="4142511"/>
            <a:ext cx="692728" cy="318655"/>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691457">
            <a:off x="8478981" y="4087093"/>
            <a:ext cx="692728" cy="318655"/>
          </a:xfrm>
          <a:prstGeom prst="right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604644"/>
            <a:ext cx="5195455" cy="1815882"/>
          </a:xfrm>
          <a:prstGeom prst="rect">
            <a:avLst/>
          </a:prstGeom>
        </p:spPr>
        <p:txBody>
          <a:bodyPr wrap="square">
            <a:spAutoFit/>
          </a:bodyPr>
          <a:lstStyle/>
          <a:p>
            <a:pPr algn="just"/>
            <a:r>
              <a:rPr lang="vi-VN" sz="2800" dirty="0">
                <a:solidFill>
                  <a:srgbClr val="FF00FF"/>
                </a:solidFill>
                <a:latin typeface="+mj-lt"/>
              </a:rPr>
              <a:t>Khi hít vào và thở ra, không khí sẽ di chuyển qua các cơ quan là: xoang mũi, hầu (họng), thanh quản, khí quản, phế quản, phổi.</a:t>
            </a:r>
            <a:endParaRPr lang="en-US" sz="2800" dirty="0">
              <a:solidFill>
                <a:srgbClr val="FF00FF"/>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8"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repeatCount="indefinite"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Right)">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repeatCount="indefinite"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trips(downRight)">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repeatCount="indefinite"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Right)">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repeatCount="indefinite"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2000"/>
                                        <p:tgtEl>
                                          <p:spTgt spid="8"/>
                                        </p:tgtEl>
                                      </p:cBhvr>
                                    </p:animEffect>
                                  </p:childTnLst>
                                </p:cTn>
                              </p:par>
                              <p:par>
                                <p:cTn id="34" presetID="18" presetClass="entr" presetSubtype="6" repeatCount="indefinite"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trips(downRight)">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4)">
                                      <p:cBhvr>
                                        <p:cTn id="4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31075" y="1"/>
            <a:ext cx="11176000"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09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098"/>
                                        </p:tgtEl>
                                        <p:attrNameLst>
                                          <p:attrName>ppt_y</p:attrName>
                                        </p:attrNameLst>
                                      </p:cBhvr>
                                      <p:tavLst>
                                        <p:tav tm="0">
                                          <p:val>
                                            <p:strVal val="#ppt_y"/>
                                          </p:val>
                                        </p:tav>
                                        <p:tav tm="100000">
                                          <p:val>
                                            <p:strVal val="#ppt_y"/>
                                          </p:val>
                                        </p:tav>
                                      </p:tavLst>
                                    </p:anim>
                                    <p:animEffect transition="in" filter="fade">
                                      <p:cBhvr>
                                        <p:cTn id="10"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492443"/>
          </a:xfrm>
          <a:prstGeom prst="rect">
            <a:avLst/>
          </a:prstGeom>
          <a:noFill/>
        </p:spPr>
        <p:txBody>
          <a:bodyPr wrap="square" rtlCol="0">
            <a:spAutoFit/>
          </a:bodyPr>
          <a:lstStyle/>
          <a:p>
            <a:pPr algn="ctr"/>
            <a:r>
              <a:rPr lang="en-US" sz="2600" b="1" dirty="0" err="1">
                <a:solidFill>
                  <a:srgbClr val="FF00FF"/>
                </a:solidFill>
                <a:latin typeface="Times New Roman" pitchFamily="18" charset="0"/>
                <a:cs typeface="Times New Roman" pitchFamily="18" charset="0"/>
              </a:rPr>
              <a:t>BÀI</a:t>
            </a:r>
            <a:r>
              <a:rPr lang="en-US" sz="2600" b="1" dirty="0">
                <a:solidFill>
                  <a:srgbClr val="FF00FF"/>
                </a:solidFill>
                <a:latin typeface="Times New Roman" pitchFamily="18" charset="0"/>
                <a:cs typeface="Times New Roman" pitchFamily="18" charset="0"/>
              </a:rPr>
              <a:t> 32:  </a:t>
            </a:r>
            <a:r>
              <a:rPr lang="en-US" sz="2600" b="1" dirty="0" err="1">
                <a:solidFill>
                  <a:srgbClr val="FF00FF"/>
                </a:solidFill>
                <a:latin typeface="Times New Roman" pitchFamily="18" charset="0"/>
                <a:cs typeface="Times New Roman" pitchFamily="18" charset="0"/>
              </a:rPr>
              <a:t>HỆ</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HÔ</a:t>
            </a:r>
            <a:r>
              <a:rPr lang="en-US" sz="2600" b="1" dirty="0">
                <a:solidFill>
                  <a:srgbClr val="FF00FF"/>
                </a:solidFill>
                <a:latin typeface="Times New Roman" pitchFamily="18" charset="0"/>
                <a:cs typeface="Times New Roman" pitchFamily="18" charset="0"/>
              </a:rPr>
              <a:t> </a:t>
            </a:r>
            <a:r>
              <a:rPr lang="en-US" sz="2600" b="1" dirty="0" err="1">
                <a:solidFill>
                  <a:srgbClr val="FF00FF"/>
                </a:solidFill>
                <a:latin typeface="Times New Roman" pitchFamily="18" charset="0"/>
                <a:cs typeface="Times New Roman" pitchFamily="18" charset="0"/>
              </a:rPr>
              <a:t>HẤP</a:t>
            </a:r>
            <a:r>
              <a:rPr lang="en-US" sz="2600" b="1" dirty="0">
                <a:solidFill>
                  <a:srgbClr val="FF00FF"/>
                </a:solidFill>
                <a:latin typeface="Times New Roman" pitchFamily="18" charset="0"/>
                <a:cs typeface="Times New Roman" pitchFamily="18" charset="0"/>
              </a:rPr>
              <a:t> Ở </a:t>
            </a:r>
            <a:r>
              <a:rPr lang="en-US" sz="2600" b="1" dirty="0" err="1">
                <a:solidFill>
                  <a:srgbClr val="FF00FF"/>
                </a:solidFill>
                <a:latin typeface="Times New Roman" pitchFamily="18" charset="0"/>
                <a:cs typeface="Times New Roman" pitchFamily="18" charset="0"/>
              </a:rPr>
              <a:t>NGƯỜI</a:t>
            </a:r>
            <a:r>
              <a:rPr lang="en-US" sz="2600" b="1" dirty="0">
                <a:solidFill>
                  <a:srgbClr val="FF00FF"/>
                </a:solidFill>
                <a:latin typeface="Times New Roman" pitchFamily="18" charset="0"/>
                <a:cs typeface="Times New Roman" pitchFamily="18" charset="0"/>
              </a:rPr>
              <a:t>.</a:t>
            </a:r>
          </a:p>
        </p:txBody>
      </p:sp>
      <p:sp>
        <p:nvSpPr>
          <p:cNvPr id="6" name="TextBox 5"/>
          <p:cNvSpPr txBox="1"/>
          <p:nvPr/>
        </p:nvSpPr>
        <p:spPr>
          <a:xfrm>
            <a:off x="0" y="368784"/>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CẤU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HẤP</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47" name="Rectangle 3"/>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1" name="Rectangle 7"/>
          <p:cNvSpPr>
            <a:spLocks noChangeArrowheads="1"/>
          </p:cNvSpPr>
          <p:nvPr/>
        </p:nvSpPr>
        <p:spPr bwMode="auto">
          <a:xfrm>
            <a:off x="0" y="86677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2" name="Rectangle 8"/>
          <p:cNvSpPr>
            <a:spLocks noChangeArrowheads="1"/>
          </p:cNvSpPr>
          <p:nvPr/>
        </p:nvSpPr>
        <p:spPr bwMode="auto">
          <a:xfrm>
            <a:off x="0" y="1143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5" name="Rectangle 11"/>
          <p:cNvSpPr>
            <a:spLocks noChangeArrowheads="1"/>
          </p:cNvSpPr>
          <p:nvPr/>
        </p:nvSpPr>
        <p:spPr bwMode="auto">
          <a:xfrm>
            <a:off x="0" y="733425"/>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57" name="Rectangle 1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58" name="Rectangle 14"/>
          <p:cNvSpPr>
            <a:spLocks noChangeArrowheads="1"/>
          </p:cNvSpPr>
          <p:nvPr/>
        </p:nvSpPr>
        <p:spPr bwMode="auto">
          <a:xfrm>
            <a:off x="0" y="9906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0" name="Rectangle 16"/>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1" name="Rectangle 17"/>
          <p:cNvSpPr>
            <a:spLocks noChangeArrowheads="1"/>
          </p:cNvSpPr>
          <p:nvPr/>
        </p:nvSpPr>
        <p:spPr bwMode="auto">
          <a:xfrm>
            <a:off x="0" y="9525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1763" name="Rectangle 19"/>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1764" name="Rectangle 20"/>
          <p:cNvSpPr>
            <a:spLocks noChangeArrowheads="1"/>
          </p:cNvSpPr>
          <p:nvPr/>
        </p:nvSpPr>
        <p:spPr bwMode="auto">
          <a:xfrm>
            <a:off x="0" y="762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Rectangle 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0" y="799479"/>
            <a:ext cx="12192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giữa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a:t>
            </a:r>
          </a:p>
        </p:txBody>
      </p:sp>
      <p:sp>
        <p:nvSpPr>
          <p:cNvPr id="19" name="TextBox 18"/>
          <p:cNvSpPr txBox="1"/>
          <p:nvPr/>
        </p:nvSpPr>
        <p:spPr>
          <a:xfrm>
            <a:off x="0" y="1298242"/>
            <a:ext cx="12192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a:t>
            </a:r>
          </a:p>
        </p:txBody>
      </p:sp>
      <p:sp>
        <p:nvSpPr>
          <p:cNvPr id="20" name="TextBox 19"/>
          <p:cNvSpPr txBox="1"/>
          <p:nvPr/>
        </p:nvSpPr>
        <p:spPr>
          <a:xfrm>
            <a:off x="0" y="2725263"/>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1" name="TextBox 20"/>
          <p:cNvSpPr txBox="1"/>
          <p:nvPr/>
        </p:nvSpPr>
        <p:spPr>
          <a:xfrm>
            <a:off x="-5" y="1796999"/>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gồm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xoang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mũi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ấm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
        <p:nvSpPr>
          <p:cNvPr id="22" name="TextBox 21"/>
          <p:cNvSpPr txBox="1"/>
          <p:nvPr/>
        </p:nvSpPr>
        <p:spPr>
          <a:xfrm>
            <a:off x="0" y="3140900"/>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hoạt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hợp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nhịp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nhàng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upRight)">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302327"/>
            <a:ext cx="4724400" cy="3409950"/>
          </a:xfrm>
          <a:prstGeom prst="rect">
            <a:avLst/>
          </a:prstGeom>
          <a:noFill/>
          <a:ln w="9525">
            <a:noFill/>
            <a:miter lim="800000"/>
            <a:headEnd/>
            <a:tailEnd/>
          </a:ln>
          <a:effectLst/>
        </p:spPr>
      </p:pic>
      <p:sp>
        <p:nvSpPr>
          <p:cNvPr id="4" name="Rectangle 3"/>
          <p:cNvSpPr/>
          <p:nvPr/>
        </p:nvSpPr>
        <p:spPr>
          <a:xfrm>
            <a:off x="4668980" y="1676413"/>
            <a:ext cx="7453745" cy="3970318"/>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1. </a:t>
            </a:r>
            <a:r>
              <a:rPr lang="vi-VN" sz="2800" dirty="0">
                <a:solidFill>
                  <a:srgbClr val="FF00FF"/>
                </a:solidFill>
                <a:latin typeface="Times New Roman" pitchFamily="18" charset="0"/>
                <a:cs typeface="Times New Roman" pitchFamily="18" charset="0"/>
              </a:rPr>
              <a:t>Xoang </a:t>
            </a:r>
            <a:r>
              <a:rPr lang="vi-VN" sz="2800" dirty="0">
                <a:solidFill>
                  <a:srgbClr val="FF00FF"/>
                </a:solidFill>
                <a:latin typeface="+mj-lt"/>
              </a:rPr>
              <a:t>mũi có cấu tạo phù hợp với chức năng làm sạch, làm ẩm, làm ấm không khí:</a:t>
            </a:r>
          </a:p>
          <a:p>
            <a:pPr algn="just"/>
            <a:r>
              <a:rPr lang="vi-VN" sz="2800" dirty="0">
                <a:solidFill>
                  <a:srgbClr val="FF00FF"/>
                </a:solidFill>
                <a:latin typeface="+mj-lt"/>
              </a:rPr>
              <a:t>- Có nhiều lông mũi giúp ngăn cản bụi để làm sạch luồng không khí.</a:t>
            </a:r>
          </a:p>
          <a:p>
            <a:pPr algn="just"/>
            <a:r>
              <a:rPr lang="vi-VN" sz="2800" dirty="0">
                <a:solidFill>
                  <a:srgbClr val="FF00FF"/>
                </a:solidFill>
                <a:latin typeface="+mj-lt"/>
              </a:rPr>
              <a:t>- Có lớp niêm mạc tiết chất nh</a:t>
            </a:r>
            <a:r>
              <a:rPr lang="en-US" sz="2800" dirty="0">
                <a:solidFill>
                  <a:srgbClr val="FF00FF"/>
                </a:solidFill>
                <a:latin typeface="Times New Roman" pitchFamily="18" charset="0"/>
                <a:cs typeface="Times New Roman" pitchFamily="18" charset="0"/>
              </a:rPr>
              <a:t>ầ</a:t>
            </a:r>
            <a:r>
              <a:rPr lang="vi-VN" sz="2800" dirty="0">
                <a:solidFill>
                  <a:srgbClr val="FF00FF"/>
                </a:solidFill>
                <a:latin typeface="+mj-lt"/>
              </a:rPr>
              <a:t>y giúp cản bụi và vi khuẩn gây hại trong luồng không khí, đồng thời cũng giúp làm ẩm không khí trước khi vào phổi.</a:t>
            </a:r>
          </a:p>
          <a:p>
            <a:pPr algn="just"/>
            <a:r>
              <a:rPr lang="vi-VN" sz="2800" dirty="0">
                <a:solidFill>
                  <a:srgbClr val="FF00FF"/>
                </a:solidFill>
                <a:latin typeface="+mj-lt"/>
              </a:rPr>
              <a:t>- Có lớp mao mạch dày đặc giúp làm ấm không khí trước khi vào phổi.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2"/>
                                        </p:tgtEl>
                                        <p:attrNameLst>
                                          <p:attrName>ppt_y</p:attrName>
                                        </p:attrNameLst>
                                      </p:cBhvr>
                                      <p:tavLst>
                                        <p:tav tm="0">
                                          <p:val>
                                            <p:strVal val="#ppt_y"/>
                                          </p:val>
                                        </p:tav>
                                        <p:tav tm="100000">
                                          <p:val>
                                            <p:strVal val="#ppt_y"/>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343891"/>
            <a:ext cx="4724400" cy="3409950"/>
          </a:xfrm>
          <a:prstGeom prst="rect">
            <a:avLst/>
          </a:prstGeom>
          <a:noFill/>
          <a:ln w="9525">
            <a:noFill/>
            <a:miter lim="800000"/>
            <a:headEnd/>
            <a:tailEnd/>
          </a:ln>
          <a:effectLst/>
        </p:spPr>
      </p:pic>
      <p:sp>
        <p:nvSpPr>
          <p:cNvPr id="5" name="Rectangle 4"/>
          <p:cNvSpPr/>
          <p:nvPr/>
        </p:nvSpPr>
        <p:spPr>
          <a:xfrm>
            <a:off x="4710536" y="834204"/>
            <a:ext cx="7398334" cy="5324535"/>
          </a:xfrm>
          <a:prstGeom prst="rect">
            <a:avLst/>
          </a:prstGeom>
        </p:spPr>
        <p:txBody>
          <a:bodyPr wrap="square">
            <a:spAutoFit/>
          </a:bodyPr>
          <a:lstStyle/>
          <a:p>
            <a:pPr algn="just"/>
            <a:r>
              <a:rPr lang="en-US" sz="2800" dirty="0">
                <a:solidFill>
                  <a:srgbClr val="FF00FF"/>
                </a:solidFill>
                <a:latin typeface="Times New Roman" pitchFamily="18" charset="0"/>
                <a:cs typeface="Times New Roman" pitchFamily="18" charset="0"/>
              </a:rPr>
              <a:t>2. </a:t>
            </a:r>
            <a:r>
              <a:rPr lang="vi-VN" sz="2800" dirty="0">
                <a:solidFill>
                  <a:srgbClr val="FF00FF"/>
                </a:solidFill>
                <a:latin typeface="Times New Roman" pitchFamily="18" charset="0"/>
                <a:cs typeface="Times New Roman" pitchFamily="18" charset="0"/>
              </a:rPr>
              <a:t>Đặc điểm cấu tạo của phổi phù hợp với chức trao đổi khí giữa cơ thể với môi trường bên ngoài</a:t>
            </a:r>
            <a:r>
              <a:rPr lang="en-US" sz="2800" dirty="0">
                <a:solidFill>
                  <a:srgbClr val="FF00FF"/>
                </a:solidFill>
                <a:latin typeface="Times New Roman" pitchFamily="18" charset="0"/>
                <a:cs typeface="Times New Roman" pitchFamily="18" charset="0"/>
              </a:rPr>
              <a:t>:</a:t>
            </a:r>
          </a:p>
          <a:p>
            <a:pPr algn="just">
              <a:buFontTx/>
              <a:buChar char="-"/>
            </a:pPr>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Bao ngoài hai lá phổi có hai lớp màng, lớp màng ngoài dính với lồng ngực, lớp trong dính với phổi, giữa hai lớp có chất dịch giúp cho phổi phồng lên, xẹp xuống khi hít vào và thở ra.</a:t>
            </a:r>
            <a:endParaRPr lang="en-US" sz="2800" dirty="0">
              <a:solidFill>
                <a:srgbClr val="FF00FF"/>
              </a:solidFill>
              <a:latin typeface="Times New Roman" pitchFamily="18" charset="0"/>
              <a:cs typeface="Times New Roman" pitchFamily="18" charset="0"/>
            </a:endParaRPr>
          </a:p>
          <a:p>
            <a:pPr algn="just">
              <a:buFontTx/>
              <a:buChar char="-"/>
            </a:pPr>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Đơn vị cấu tạo của phổi là phế nang tập hợp thành từng cụm và được bao bởi màng mao mạch dày đặc tạo điều kiện cho sự trao đổi khí giữa phế nang và máu đến phổi được dễ dàng.</a:t>
            </a:r>
            <a:endParaRPr lang="en-US" sz="2800" dirty="0">
              <a:solidFill>
                <a:srgbClr val="FF00FF"/>
              </a:solidFill>
              <a:latin typeface="Times New Roman" pitchFamily="18" charset="0"/>
              <a:cs typeface="Times New Roman" pitchFamily="18" charset="0"/>
            </a:endParaRPr>
          </a:p>
          <a:p>
            <a:pPr algn="just">
              <a:buFontTx/>
              <a:buChar char="-"/>
            </a:pPr>
            <a:r>
              <a:rPr lang="en-US" sz="2800" dirty="0">
                <a:solidFill>
                  <a:srgbClr val="FF00FF"/>
                </a:solidFill>
                <a:latin typeface="Times New Roman" pitchFamily="18" charset="0"/>
                <a:cs typeface="Times New Roman" pitchFamily="18" charset="0"/>
              </a:rPr>
              <a:t> </a:t>
            </a:r>
            <a:r>
              <a:rPr lang="vi-VN" sz="2800" dirty="0">
                <a:solidFill>
                  <a:srgbClr val="FF00FF"/>
                </a:solidFill>
                <a:latin typeface="Times New Roman" pitchFamily="18" charset="0"/>
                <a:cs typeface="Times New Roman" pitchFamily="18" charset="0"/>
              </a:rPr>
              <a:t>Số lượng phế nang có tới 700-800 triệu phế nang làm tăng bề mặt trao đổi khí của </a:t>
            </a:r>
            <a:r>
              <a:rPr lang="vi-VN" sz="3200" dirty="0">
                <a:solidFill>
                  <a:srgbClr val="FF00FF"/>
                </a:solidFill>
                <a:latin typeface="Times New Roman" pitchFamily="18" charset="0"/>
                <a:cs typeface="Times New Roman" pitchFamily="18" charset="0"/>
              </a:rPr>
              <a:t>phổi</a:t>
            </a:r>
            <a:r>
              <a:rPr lang="en-US" sz="3200" dirty="0">
                <a:solidFill>
                  <a:srgbClr val="FF00FF"/>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4320</TotalTime>
  <Words>1781</Words>
  <Application>Microsoft Office PowerPoint</Application>
  <PresentationFormat>Widescreen</PresentationFormat>
  <Paragraphs>87</Paragraphs>
  <Slides>22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Administrator</cp:lastModifiedBy>
  <cp:revision>1065</cp:revision>
  <dcterms:created xsi:type="dcterms:W3CDTF">2022-07-11T10:05:56Z</dcterms:created>
  <dcterms:modified xsi:type="dcterms:W3CDTF">2025-11-08T01:53:08Z</dcterms:modified>
</cp:coreProperties>
</file>