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39"/>
  </p:notesMasterIdLst>
  <p:sldIdLst>
    <p:sldId id="300" r:id="rId2"/>
    <p:sldId id="257" r:id="rId3"/>
    <p:sldId id="258" r:id="rId4"/>
    <p:sldId id="260" r:id="rId5"/>
    <p:sldId id="265" r:id="rId6"/>
    <p:sldId id="261" r:id="rId7"/>
    <p:sldId id="268" r:id="rId8"/>
    <p:sldId id="263" r:id="rId9"/>
    <p:sldId id="264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1" r:id="rId22"/>
    <p:sldId id="282" r:id="rId23"/>
    <p:sldId id="279" r:id="rId24"/>
    <p:sldId id="280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4" r:id="rId33"/>
    <p:sldId id="295" r:id="rId34"/>
    <p:sldId id="293" r:id="rId35"/>
    <p:sldId id="296" r:id="rId36"/>
    <p:sldId id="297" r:id="rId37"/>
    <p:sldId id="29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3457" autoAdjust="0"/>
  </p:normalViewPr>
  <p:slideViewPr>
    <p:cSldViewPr snapToGrid="0">
      <p:cViewPr varScale="1">
        <p:scale>
          <a:sx n="64" d="100"/>
          <a:sy n="64" d="100"/>
        </p:scale>
        <p:origin x="-3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57DE4-91B5-4B11-8B1A-013E2BF8C15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C118-5F7E-4263-AE1D-F6E270071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8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C118-5F7E-4263-AE1D-F6E2700712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2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C118-5F7E-4263-AE1D-F6E2700712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BC118-5F7E-4263-AE1D-F6E2700712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6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3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1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5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3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2CCF-E55E-4DE0-B0FF-2B1A69BF3335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CE224-1F65-4A23-904C-DAA5B1D8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0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9 Bài văn phân tích văn bản &amp;quot;Thông tin về ngày Trái đất năm 2000&amp;quot; hay  nhất - Toplist.vn">
            <a:extLst>
              <a:ext uri="{FF2B5EF4-FFF2-40B4-BE49-F238E27FC236}">
                <a16:creationId xmlns:a16="http://schemas.microsoft.com/office/drawing/2014/main" xmlns="" id="{7C6D7BF1-FA0C-4CDB-838A-A556F775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" y="0"/>
            <a:ext cx="12113079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EE36E1-76F6-48DE-BEE2-84F0E243EDA4}"/>
              </a:ext>
            </a:extLst>
          </p:cNvPr>
          <p:cNvSpPr txBox="1"/>
          <p:nvPr/>
        </p:nvSpPr>
        <p:spPr>
          <a:xfrm>
            <a:off x="685801" y="299356"/>
            <a:ext cx="103958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TRÁI ĐẤT NGÔI NHÀ CHUNG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 TIẾT) </a:t>
            </a:r>
          </a:p>
          <a:p>
            <a:endParaRPr lang="en-US" dirty="0"/>
          </a:p>
        </p:txBody>
      </p:sp>
      <p:pic>
        <p:nvPicPr>
          <p:cNvPr id="4" name="Picture 2" descr="Top 9 Bài văn phân tích văn bản &amp;quot;Thông tin về ngày Trái đất năm 2000&amp;quot; hay  nhất - Toplist.vn">
            <a:extLst>
              <a:ext uri="{FF2B5EF4-FFF2-40B4-BE49-F238E27FC236}">
                <a16:creationId xmlns:a16="http://schemas.microsoft.com/office/drawing/2014/main" xmlns="" id="{7C6D7BF1-FA0C-4CDB-838A-A556F775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" y="168412"/>
            <a:ext cx="12113079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921" y="580335"/>
            <a:ext cx="1206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9: TRÁI ĐẤT NGÔI NHÀ CHUNG </a:t>
            </a:r>
            <a:endParaRPr lang="en-US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71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E1FB55-7084-4017-8215-164C2B5A7435}"/>
              </a:ext>
            </a:extLst>
          </p:cNvPr>
          <p:cNvSpPr txBox="1"/>
          <p:nvPr/>
        </p:nvSpPr>
        <p:spPr>
          <a:xfrm>
            <a:off x="3810000" y="325120"/>
            <a:ext cx="5137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AA768F-93EC-4E6F-AB23-34B868FF6DB1}"/>
              </a:ext>
            </a:extLst>
          </p:cNvPr>
          <p:cNvSpPr txBox="1"/>
          <p:nvPr/>
        </p:nvSpPr>
        <p:spPr>
          <a:xfrm>
            <a:off x="894080" y="1156118"/>
            <a:ext cx="1026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 </a:t>
            </a:r>
            <a:r>
              <a:rPr lang="en-US" sz="4400" b="1" dirty="0" err="1"/>
              <a:t>Văn</a:t>
            </a:r>
            <a:r>
              <a:rPr lang="en-US" sz="4400" b="1" dirty="0"/>
              <a:t> </a:t>
            </a:r>
            <a:r>
              <a:rPr lang="en-US" sz="4400" b="1" dirty="0" err="1"/>
              <a:t>bản</a:t>
            </a:r>
            <a:r>
              <a:rPr lang="en-US" sz="4400" dirty="0"/>
              <a:t>: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đơn</a:t>
            </a:r>
            <a:r>
              <a:rPr lang="en-US" sz="4400" dirty="0"/>
              <a:t> </a:t>
            </a:r>
            <a:r>
              <a:rPr lang="en-US" sz="4400" dirty="0" err="1"/>
              <a:t>vị</a:t>
            </a:r>
            <a:r>
              <a:rPr lang="en-US" sz="4400" dirty="0"/>
              <a:t> </a:t>
            </a:r>
            <a:r>
              <a:rPr lang="en-US" sz="4400" dirty="0" err="1"/>
              <a:t>giao</a:t>
            </a:r>
            <a:r>
              <a:rPr lang="en-US" sz="4400" dirty="0"/>
              <a:t> </a:t>
            </a:r>
            <a:r>
              <a:rPr lang="en-US" sz="4400" dirty="0" err="1"/>
              <a:t>tiếp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tính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chỉnh</a:t>
            </a:r>
            <a:r>
              <a:rPr lang="en-US" sz="4400" dirty="0"/>
              <a:t> </a:t>
            </a:r>
            <a:r>
              <a:rPr lang="en-US" sz="4400" dirty="0" err="1"/>
              <a:t>về</a:t>
            </a:r>
            <a:r>
              <a:rPr lang="en-US" sz="4400" dirty="0"/>
              <a:t> </a:t>
            </a:r>
            <a:r>
              <a:rPr lang="en-US" sz="4400" dirty="0" err="1"/>
              <a:t>nội</a:t>
            </a:r>
            <a:r>
              <a:rPr lang="en-US" sz="4400" dirty="0"/>
              <a:t> dung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thức</a:t>
            </a:r>
            <a:r>
              <a:rPr lang="en-US" sz="4400" dirty="0"/>
              <a:t>,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tại</a:t>
            </a:r>
            <a:r>
              <a:rPr lang="en-US" sz="4400" dirty="0"/>
              <a:t> ở </a:t>
            </a:r>
            <a:r>
              <a:rPr lang="en-US" sz="4400" dirty="0" err="1"/>
              <a:t>dạng</a:t>
            </a:r>
            <a:r>
              <a:rPr lang="en-US" sz="4400" dirty="0"/>
              <a:t> </a:t>
            </a:r>
            <a:r>
              <a:rPr lang="en-US" sz="4400" dirty="0" err="1"/>
              <a:t>viết</a:t>
            </a:r>
            <a:r>
              <a:rPr lang="en-US" sz="4400" dirty="0"/>
              <a:t> </a:t>
            </a:r>
            <a:r>
              <a:rPr lang="en-US" sz="4400" dirty="0" err="1"/>
              <a:t>hoặc</a:t>
            </a:r>
            <a:r>
              <a:rPr lang="en-US" sz="4400" dirty="0"/>
              <a:t> </a:t>
            </a:r>
            <a:r>
              <a:rPr lang="en-US" sz="4400" dirty="0" err="1"/>
              <a:t>dạng</a:t>
            </a:r>
            <a:r>
              <a:rPr lang="en-US" sz="4400" dirty="0"/>
              <a:t> </a:t>
            </a:r>
            <a:r>
              <a:rPr lang="en-US" sz="4400" dirty="0" err="1"/>
              <a:t>nói</a:t>
            </a:r>
            <a:r>
              <a:rPr lang="en-US" sz="4400" dirty="0"/>
              <a:t>. </a:t>
            </a:r>
            <a:r>
              <a:rPr lang="en-US" sz="4400" dirty="0" err="1"/>
              <a:t>Dùng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</a:t>
            </a:r>
            <a:r>
              <a:rPr lang="en-US" sz="4400" dirty="0" err="1"/>
              <a:t>trao</a:t>
            </a:r>
            <a:r>
              <a:rPr lang="en-US" sz="4400" dirty="0"/>
              <a:t> </a:t>
            </a:r>
            <a:r>
              <a:rPr lang="en-US" sz="4400" dirty="0" err="1"/>
              <a:t>đổi</a:t>
            </a:r>
            <a:r>
              <a:rPr lang="en-US" sz="4400" dirty="0"/>
              <a:t> </a:t>
            </a:r>
            <a:r>
              <a:rPr lang="en-US" sz="4400" dirty="0" err="1"/>
              <a:t>thông</a:t>
            </a:r>
            <a:r>
              <a:rPr lang="en-US" sz="4400" dirty="0"/>
              <a:t> tin </a:t>
            </a:r>
            <a:r>
              <a:rPr lang="en-US" sz="4400" dirty="0" err="1"/>
              <a:t>trình</a:t>
            </a:r>
            <a:r>
              <a:rPr lang="en-US" sz="4400" dirty="0"/>
              <a:t> </a:t>
            </a:r>
            <a:r>
              <a:rPr lang="en-US" sz="4400" dirty="0" err="1"/>
              <a:t>bầy</a:t>
            </a:r>
            <a:r>
              <a:rPr lang="en-US" sz="4400" dirty="0"/>
              <a:t> </a:t>
            </a:r>
            <a:r>
              <a:rPr lang="en-US" sz="4400" dirty="0" err="1"/>
              <a:t>suy</a:t>
            </a:r>
            <a:r>
              <a:rPr lang="en-US" sz="4400" dirty="0"/>
              <a:t> </a:t>
            </a:r>
            <a:r>
              <a:rPr lang="en-US" sz="4400" dirty="0" err="1"/>
              <a:t>nghĩ</a:t>
            </a:r>
            <a:r>
              <a:rPr lang="en-US" sz="4400" dirty="0"/>
              <a:t>, </a:t>
            </a:r>
            <a:r>
              <a:rPr lang="en-US" sz="4400" dirty="0" err="1"/>
              <a:t>cảm</a:t>
            </a:r>
            <a:r>
              <a:rPr lang="en-US" sz="4400" dirty="0"/>
              <a:t> </a:t>
            </a:r>
            <a:r>
              <a:rPr lang="en-US" sz="4400" dirty="0" err="1"/>
              <a:t>xúc</a:t>
            </a:r>
            <a:r>
              <a:rPr lang="en-US" sz="4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634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60538C-565B-4654-83FF-C95B192277D2}"/>
              </a:ext>
            </a:extLst>
          </p:cNvPr>
          <p:cNvSpPr txBox="1"/>
          <p:nvPr/>
        </p:nvSpPr>
        <p:spPr>
          <a:xfrm>
            <a:off x="2245360" y="187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0323FC-0D19-4ED7-ADB6-DBE13B536AFA}"/>
              </a:ext>
            </a:extLst>
          </p:cNvPr>
          <p:cNvSpPr txBox="1"/>
          <p:nvPr/>
        </p:nvSpPr>
        <p:spPr>
          <a:xfrm>
            <a:off x="599440" y="802640"/>
            <a:ext cx="2894099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3F444B-0AA2-42E2-A2B1-5E6E64967EEF}"/>
              </a:ext>
            </a:extLst>
          </p:cNvPr>
          <p:cNvSpPr txBox="1"/>
          <p:nvPr/>
        </p:nvSpPr>
        <p:spPr>
          <a:xfrm>
            <a:off x="81280" y="670560"/>
            <a:ext cx="1249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68F00F-8F89-4E31-88B2-9050703A8D52}"/>
              </a:ext>
            </a:extLst>
          </p:cNvPr>
          <p:cNvSpPr txBox="1"/>
          <p:nvPr/>
        </p:nvSpPr>
        <p:spPr>
          <a:xfrm flipH="1">
            <a:off x="220716" y="1440002"/>
            <a:ext cx="112670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E650BF-8842-41CE-A830-08C99C76A46D}"/>
              </a:ext>
            </a:extLst>
          </p:cNvPr>
          <p:cNvSpPr txBox="1"/>
          <p:nvPr/>
        </p:nvSpPr>
        <p:spPr>
          <a:xfrm>
            <a:off x="220715" y="4740890"/>
            <a:ext cx="112670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2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4A8809-291D-4D86-8ECB-3070B405F61E}"/>
              </a:ext>
            </a:extLst>
          </p:cNvPr>
          <p:cNvSpPr txBox="1"/>
          <p:nvPr/>
        </p:nvSpPr>
        <p:spPr>
          <a:xfrm>
            <a:off x="477520" y="609600"/>
            <a:ext cx="11717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hinh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CD900B-3015-4CCE-9B8E-99D77B5ACB48}"/>
              </a:ext>
            </a:extLst>
          </p:cNvPr>
          <p:cNvSpPr txBox="1"/>
          <p:nvPr/>
        </p:nvSpPr>
        <p:spPr>
          <a:xfrm>
            <a:off x="467360" y="416560"/>
            <a:ext cx="116220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B07967-84E0-421F-9703-548803DB3F81}"/>
              </a:ext>
            </a:extLst>
          </p:cNvPr>
          <p:cNvSpPr txBox="1"/>
          <p:nvPr/>
        </p:nvSpPr>
        <p:spPr>
          <a:xfrm flipH="1">
            <a:off x="467360" y="1351280"/>
            <a:ext cx="110439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845168-711F-4C07-BAED-ABA929EE0298}"/>
              </a:ext>
            </a:extLst>
          </p:cNvPr>
          <p:cNvSpPr txBox="1"/>
          <p:nvPr/>
        </p:nvSpPr>
        <p:spPr>
          <a:xfrm>
            <a:off x="706056" y="717630"/>
            <a:ext cx="107528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3: 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– CÁI NÔI CỦA SỰ SỐNG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en-US" sz="4400" b="1" dirty="0" err="1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4400" b="1" dirty="0"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Trang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E18A51-7308-4434-B137-70A9FD49A551}"/>
              </a:ext>
            </a:extLst>
          </p:cNvPr>
          <p:cNvSpPr txBox="1"/>
          <p:nvPr/>
        </p:nvSpPr>
        <p:spPr>
          <a:xfrm>
            <a:off x="4421529" y="36923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Tháp Babel – Wikipedia tiếng Việt">
            <a:extLst>
              <a:ext uri="{FF2B5EF4-FFF2-40B4-BE49-F238E27FC236}">
                <a16:creationId xmlns:a16="http://schemas.microsoft.com/office/drawing/2014/main" xmlns="" id="{026BA6C1-E593-435C-B0FB-0FB41226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77" y="3023934"/>
            <a:ext cx="6096000" cy="377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0E00D0-ECB9-4BF7-AE17-B291ECDB44F7}"/>
              </a:ext>
            </a:extLst>
          </p:cNvPr>
          <p:cNvSpPr txBox="1"/>
          <p:nvPr/>
        </p:nvSpPr>
        <p:spPr>
          <a:xfrm>
            <a:off x="937549" y="4398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0FB18E24-50E9-48A9-9285-D68057D90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88" y="3015594"/>
            <a:ext cx="5752619" cy="377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8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56E35D-843F-4FAD-ACEC-BA85601E9424}"/>
              </a:ext>
            </a:extLst>
          </p:cNvPr>
          <p:cNvSpPr txBox="1"/>
          <p:nvPr/>
        </p:nvSpPr>
        <p:spPr>
          <a:xfrm>
            <a:off x="1053296" y="740780"/>
            <a:ext cx="638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 ĐỌC HIỂU VĂN BẢN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6C897-4DC6-4838-A49C-9EAE8F48160E}"/>
              </a:ext>
            </a:extLst>
          </p:cNvPr>
          <p:cNvSpPr txBox="1"/>
          <p:nvPr/>
        </p:nvSpPr>
        <p:spPr>
          <a:xfrm>
            <a:off x="1388959" y="1620456"/>
            <a:ext cx="96995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Đọc và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86B21C-803E-4973-96D0-9C686997AF72}"/>
              </a:ext>
            </a:extLst>
          </p:cNvPr>
          <p:cNvSpPr txBox="1"/>
          <p:nvPr/>
        </p:nvSpPr>
        <p:spPr>
          <a:xfrm>
            <a:off x="1377386" y="2491450"/>
            <a:ext cx="45811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Tìm hiểu chung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9B5DD3-76A6-4594-B4FF-0FCB0B9DE9D0}"/>
              </a:ext>
            </a:extLst>
          </p:cNvPr>
          <p:cNvSpPr txBox="1"/>
          <p:nvPr/>
        </p:nvSpPr>
        <p:spPr>
          <a:xfrm>
            <a:off x="1562582" y="3429000"/>
            <a:ext cx="10081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</a:p>
          <a:p>
            <a:pPr algn="just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pô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401E05-F2E7-44A5-958B-204190EF2D87}"/>
              </a:ext>
            </a:extLst>
          </p:cNvPr>
          <p:cNvSpPr txBox="1"/>
          <p:nvPr/>
        </p:nvSpPr>
        <p:spPr>
          <a:xfrm>
            <a:off x="532435" y="196770"/>
            <a:ext cx="109728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là một trong tám hành tinh của hệ Mặt Trời.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Nước chiếm 2/3 bề mặt Trái đất.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Trái đất là nơi cư ngụ của muôn loài.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Con người là đỉnh cao ỳ diệu của sự sống trên trái đất.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Tình trạng của Trái đất đang từng ngày từng giờ bị tổn thương.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48024D-4D3D-4005-AED6-3383D93BAC2D}"/>
              </a:ext>
            </a:extLst>
          </p:cNvPr>
          <p:cNvSpPr txBox="1"/>
          <p:nvPr/>
        </p:nvSpPr>
        <p:spPr>
          <a:xfrm>
            <a:off x="439838" y="497711"/>
            <a:ext cx="1078760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chia làm 3 phần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Phần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từ đầu đến “365,25 ngày”,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 đất.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Phần 2: Tiếp đến “sự sống trên trái đất” Vai trò của trái đất.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Phần 3: còn lại 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hực trạng của trái đất.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A79807-82EA-41BF-865D-CEAE475BCD8F}"/>
              </a:ext>
            </a:extLst>
          </p:cNvPr>
          <p:cNvSpPr txBox="1"/>
          <p:nvPr/>
        </p:nvSpPr>
        <p:spPr>
          <a:xfrm>
            <a:off x="671333" y="567159"/>
            <a:ext cx="8148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TÌM HIỂU CHI TIẾT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2AFCBF-E120-49FF-A458-A8931D85E097}"/>
              </a:ext>
            </a:extLst>
          </p:cNvPr>
          <p:cNvSpPr txBox="1"/>
          <p:nvPr/>
        </p:nvSpPr>
        <p:spPr>
          <a:xfrm>
            <a:off x="1261641" y="1336601"/>
            <a:ext cx="6336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4800" dirty="0"/>
          </a:p>
        </p:txBody>
      </p:sp>
      <p:sp>
        <p:nvSpPr>
          <p:cNvPr id="7" name="AutoShape 61">
            <a:extLst>
              <a:ext uri="{FF2B5EF4-FFF2-40B4-BE49-F238E27FC236}">
                <a16:creationId xmlns:a16="http://schemas.microsoft.com/office/drawing/2014/main" xmlns="" id="{327CAAD3-5E48-4938-BC92-9743AF67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37" y="2091035"/>
            <a:ext cx="9653285" cy="2522805"/>
          </a:xfrm>
          <a:prstGeom prst="star16">
            <a:avLst>
              <a:gd name="adj" fmla="val 37500"/>
            </a:avLst>
          </a:prstGeom>
          <a:solidFill>
            <a:srgbClr val="FF99CC"/>
          </a:solidFill>
          <a:ln w="127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i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i="1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 i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9" name="AutoShape 40">
            <a:extLst>
              <a:ext uri="{FF2B5EF4-FFF2-40B4-BE49-F238E27FC236}">
                <a16:creationId xmlns:a16="http://schemas.microsoft.com/office/drawing/2014/main" xmlns="" id="{5E58FB82-8718-4850-80B1-74BD3510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757" y="3976099"/>
            <a:ext cx="7967241" cy="2645596"/>
          </a:xfrm>
          <a:prstGeom prst="cloudCallout">
            <a:avLst>
              <a:gd name="adj1" fmla="val -43931"/>
              <a:gd name="adj2" fmla="val 87833"/>
            </a:avLst>
          </a:prstGeom>
          <a:gradFill rotWithShape="1">
            <a:gsLst>
              <a:gs pos="0">
                <a:srgbClr val="FFFFFF"/>
              </a:gs>
              <a:gs pos="100000">
                <a:srgbClr val="FF99FF"/>
              </a:gs>
            </a:gsLst>
            <a:lin ang="18900000" scaled="1"/>
          </a:gra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FFF814-7EB5-4319-B4CB-DE3BD28E3276}"/>
              </a:ext>
            </a:extLst>
          </p:cNvPr>
          <p:cNvSpPr txBox="1"/>
          <p:nvPr/>
        </p:nvSpPr>
        <p:spPr>
          <a:xfrm>
            <a:off x="566056" y="239486"/>
            <a:ext cx="114735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1: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 VÀ TRI THỨC VĂN BẢN</a:t>
            </a:r>
          </a:p>
          <a:p>
            <a:endParaRPr lang="en-US" dirty="0"/>
          </a:p>
        </p:txBody>
      </p:sp>
      <p:pic>
        <p:nvPicPr>
          <p:cNvPr id="2050" name="Picture 2" descr="Nghị luận tri thức là sức mạnh (11 mẫu) - Văn mẫu lớp 9">
            <a:extLst>
              <a:ext uri="{FF2B5EF4-FFF2-40B4-BE49-F238E27FC236}">
                <a16:creationId xmlns:a16="http://schemas.microsoft.com/office/drawing/2014/main" xmlns="" id="{0413019E-04F4-4E99-8506-A1B8DCFA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2048"/>
            <a:ext cx="12192000" cy="52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3608" y="0"/>
            <a:ext cx="10635412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- Vị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trí: TĐ là một trong 8 hành tinh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của</a:t>
            </a: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hệ Mặt Trời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- Có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2 chuyển động: quay quanh trục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và</a:t>
            </a: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quanh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mặt trời.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- Quỹ đạo chuyển động: hình e-lip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- Nhận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xét: các thông tin khoa học chính </a:t>
            </a:r>
            <a:endParaRPr lang="nl-NL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, ngắn gọn, rõ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ràng,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số liệu xác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thực, </a:t>
            </a: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người đọc có cái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nhìn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khái quát nhất </a:t>
            </a:r>
            <a:endParaRPr lang="nl-NL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TĐ.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37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166" y="616227"/>
            <a:ext cx="63517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Vai trò của trái đất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740" y="1337218"/>
            <a:ext cx="11693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32653" y="254881"/>
            <a:ext cx="4661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Phiếu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học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tập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số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139" y="1024322"/>
            <a:ext cx="122150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? Đoạn văn vị thần hộ mệnh của trái đất tập trung giới thiệu thông tin gì?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? Chỉ ra những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về sự hiện diện của nước trên trái đất?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6165" y="414987"/>
            <a:ext cx="1254060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/>
              <a:t>-  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Vai trò của nước: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+ Nhờ có nước mà TĐ là nơi duy nhất có sự </a:t>
            </a:r>
            <a:endParaRPr lang="nl-NL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+ Nếu không có nước, TĐ chỉ là hành tinh khô </a:t>
            </a:r>
            <a:endParaRPr lang="nl-NL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, trơ trụi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- Nước bao phủ gần khắp bề mặt trái đất.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 typeface="Wingdings"/>
              <a:buChar char="à"/>
            </a:pPr>
            <a:r>
              <a:rPr lang="nl-NL" sz="4400" dirty="0" smtClean="0"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chính là “vị thần hộ mềnh” của sự </a:t>
            </a:r>
            <a:r>
              <a:rPr lang="nl-NL" sz="4400" dirty="0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- Đoạn văn đóng vai trò bản lề trong văn bản.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40" y="602108"/>
            <a:ext cx="623183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8" y="602108"/>
            <a:ext cx="47310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5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278" y="506896"/>
            <a:ext cx="10265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8513" y="1214782"/>
            <a:ext cx="5422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</a:rPr>
              <a:t>Phiếu</a:t>
            </a:r>
            <a:r>
              <a:rPr lang="en-US" sz="5400" b="1" dirty="0" smtClean="0">
                <a:solidFill>
                  <a:srgbClr val="FFFF00"/>
                </a:solidFill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</a:rPr>
              <a:t>học</a:t>
            </a:r>
            <a:r>
              <a:rPr lang="en-US" sz="5400" b="1" dirty="0" smtClean="0">
                <a:solidFill>
                  <a:srgbClr val="FFFF00"/>
                </a:solidFill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</a:rPr>
              <a:t>tập</a:t>
            </a:r>
            <a:r>
              <a:rPr lang="en-US" sz="5400" b="1" dirty="0" smtClean="0">
                <a:solidFill>
                  <a:srgbClr val="FFFF00"/>
                </a:solidFill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</a:rPr>
              <a:t> 2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836" y="2067339"/>
            <a:ext cx="110821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? Bức tranh minh hoạ làm sáng tỏ thông tin gì trong văn bản?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8811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826" y="596348"/>
            <a:ext cx="1146820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- </a:t>
            </a:r>
            <a:r>
              <a:rPr lang="en-US" sz="4400" dirty="0" err="1"/>
              <a:t>Trái</a:t>
            </a:r>
            <a:r>
              <a:rPr lang="en-US" sz="4400" dirty="0"/>
              <a:t> </a:t>
            </a:r>
            <a:r>
              <a:rPr lang="en-US" sz="4400" dirty="0" err="1"/>
              <a:t>đất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muôn</a:t>
            </a:r>
            <a:r>
              <a:rPr lang="en-US" sz="4400" dirty="0"/>
              <a:t> </a:t>
            </a:r>
            <a:r>
              <a:rPr lang="en-US" sz="4400" dirty="0" err="1"/>
              <a:t>loài</a:t>
            </a:r>
            <a:r>
              <a:rPr lang="en-US" sz="4400" dirty="0"/>
              <a:t>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tại</a:t>
            </a:r>
            <a:endParaRPr lang="en-US" sz="4400" dirty="0"/>
          </a:p>
          <a:p>
            <a:r>
              <a:rPr lang="en-US" sz="4400" dirty="0"/>
              <a:t>+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loài</a:t>
            </a:r>
            <a:r>
              <a:rPr lang="en-US" sz="4400" dirty="0"/>
              <a:t> </a:t>
            </a:r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r>
              <a:rPr lang="en-US" sz="4400" dirty="0"/>
              <a:t> </a:t>
            </a:r>
            <a:r>
              <a:rPr lang="en-US" sz="4400" dirty="0" err="1"/>
              <a:t>chỉ</a:t>
            </a:r>
            <a:r>
              <a:rPr lang="en-US" sz="4400" dirty="0"/>
              <a:t> </a:t>
            </a:r>
            <a:r>
              <a:rPr lang="en-US" sz="4400" dirty="0" err="1"/>
              <a:t>nhìn</a:t>
            </a:r>
            <a:r>
              <a:rPr lang="en-US" sz="4400" dirty="0"/>
              <a:t> </a:t>
            </a:r>
            <a:r>
              <a:rPr lang="en-US" sz="4400" dirty="0" err="1"/>
              <a:t>được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kính</a:t>
            </a:r>
            <a:r>
              <a:rPr lang="en-US" sz="4400" dirty="0"/>
              <a:t> </a:t>
            </a:r>
            <a:r>
              <a:rPr lang="en-US" sz="4400" dirty="0" err="1"/>
              <a:t>hiểm</a:t>
            </a:r>
            <a:r>
              <a:rPr lang="en-US" sz="4400" dirty="0"/>
              <a:t> vi.</a:t>
            </a:r>
          </a:p>
          <a:p>
            <a:r>
              <a:rPr lang="en-US" sz="4400" dirty="0"/>
              <a:t>+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loài</a:t>
            </a:r>
            <a:r>
              <a:rPr lang="en-US" sz="4400" dirty="0"/>
              <a:t> to </a:t>
            </a:r>
            <a:r>
              <a:rPr lang="en-US" sz="4400" dirty="0" err="1"/>
              <a:t>lớn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lồ</a:t>
            </a:r>
            <a:endParaRPr lang="en-US" sz="4400" dirty="0"/>
          </a:p>
          <a:p>
            <a:r>
              <a:rPr lang="en-US" sz="4400" dirty="0"/>
              <a:t>-&gt; </a:t>
            </a:r>
            <a:r>
              <a:rPr lang="en-US" sz="4400" dirty="0" err="1"/>
              <a:t>Chúng</a:t>
            </a:r>
            <a:r>
              <a:rPr lang="en-US" sz="4400" dirty="0"/>
              <a:t> </a:t>
            </a:r>
            <a:r>
              <a:rPr lang="en-US" sz="4400" dirty="0" err="1"/>
              <a:t>sống</a:t>
            </a:r>
            <a:r>
              <a:rPr lang="en-US" sz="4400" dirty="0"/>
              <a:t> ở </a:t>
            </a:r>
            <a:r>
              <a:rPr lang="en-US" sz="4400" dirty="0" err="1"/>
              <a:t>khắp</a:t>
            </a:r>
            <a:r>
              <a:rPr lang="en-US" sz="4400" dirty="0"/>
              <a:t> </a:t>
            </a:r>
            <a:r>
              <a:rPr lang="en-US" sz="4400" dirty="0" err="1"/>
              <a:t>mọi</a:t>
            </a:r>
            <a:r>
              <a:rPr lang="en-US" sz="4400" dirty="0"/>
              <a:t> </a:t>
            </a:r>
            <a:r>
              <a:rPr lang="en-US" sz="4400" dirty="0" err="1"/>
              <a:t>nơi</a:t>
            </a:r>
            <a:r>
              <a:rPr lang="en-US" sz="4400" dirty="0"/>
              <a:t> </a:t>
            </a:r>
            <a:r>
              <a:rPr lang="en-US" sz="4400" dirty="0" err="1"/>
              <a:t>trên</a:t>
            </a:r>
            <a:r>
              <a:rPr lang="en-US" sz="4400" dirty="0"/>
              <a:t> </a:t>
            </a:r>
            <a:r>
              <a:rPr lang="en-US" sz="4400" dirty="0" err="1"/>
              <a:t>trái</a:t>
            </a:r>
            <a:r>
              <a:rPr lang="en-US" sz="4400" dirty="0"/>
              <a:t> </a:t>
            </a:r>
            <a:r>
              <a:rPr lang="en-US" sz="4400" dirty="0" err="1"/>
              <a:t>đất</a:t>
            </a:r>
            <a:r>
              <a:rPr lang="en-US" sz="4400" dirty="0"/>
              <a:t>.</a:t>
            </a:r>
          </a:p>
          <a:p>
            <a:r>
              <a:rPr lang="en-US" sz="4400" dirty="0"/>
              <a:t>-&gt; </a:t>
            </a:r>
            <a:r>
              <a:rPr lang="en-US" sz="4400" dirty="0" err="1"/>
              <a:t>Chúng</a:t>
            </a:r>
            <a:r>
              <a:rPr lang="en-US" sz="4400" dirty="0"/>
              <a:t> </a:t>
            </a:r>
            <a:r>
              <a:rPr lang="en-US" sz="4400" dirty="0" err="1"/>
              <a:t>đều</a:t>
            </a:r>
            <a:r>
              <a:rPr lang="en-US" sz="4400" dirty="0"/>
              <a:t>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tại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phát</a:t>
            </a:r>
            <a:r>
              <a:rPr lang="en-US" sz="4400" dirty="0"/>
              <a:t> </a:t>
            </a:r>
            <a:r>
              <a:rPr lang="en-US" sz="4400" dirty="0" err="1"/>
              <a:t>triển</a:t>
            </a:r>
            <a:r>
              <a:rPr lang="en-US" sz="4400" dirty="0"/>
              <a:t> </a:t>
            </a:r>
            <a:r>
              <a:rPr lang="en-US" sz="4400" dirty="0" err="1"/>
              <a:t>theo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endParaRPr lang="en-US" sz="4400" dirty="0" smtClean="0"/>
          </a:p>
          <a:p>
            <a:r>
              <a:rPr lang="en-US" sz="4400" dirty="0" err="1" smtClean="0"/>
              <a:t>quy</a:t>
            </a:r>
            <a:r>
              <a:rPr lang="en-US" sz="4400" dirty="0" smtClean="0"/>
              <a:t> </a:t>
            </a:r>
            <a:r>
              <a:rPr lang="en-US" sz="4400" dirty="0" err="1"/>
              <a:t>luật</a:t>
            </a:r>
            <a:r>
              <a:rPr lang="en-US" sz="4400" dirty="0"/>
              <a:t> </a:t>
            </a:r>
            <a:r>
              <a:rPr lang="en-US" sz="4400" dirty="0" err="1"/>
              <a:t>sinh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lạ</a:t>
            </a:r>
            <a:r>
              <a:rPr lang="en-US" sz="4400" dirty="0"/>
              <a:t> </a:t>
            </a:r>
            <a:r>
              <a:rPr lang="en-US" sz="4400" dirty="0" err="1"/>
              <a:t>lùng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72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070" y="-64101"/>
            <a:ext cx="6194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c</a:t>
            </a:r>
            <a:r>
              <a:rPr lang="en-US" sz="4400" b="1" dirty="0" smtClean="0"/>
              <a:t>) </a:t>
            </a:r>
            <a:r>
              <a:rPr lang="en-US" sz="4400" b="1" dirty="0"/>
              <a:t>Con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trên</a:t>
            </a:r>
            <a:r>
              <a:rPr lang="en-US" sz="4400" b="1" dirty="0"/>
              <a:t> </a:t>
            </a:r>
            <a:r>
              <a:rPr lang="en-US" sz="4400" b="1" dirty="0" err="1"/>
              <a:t>trái</a:t>
            </a:r>
            <a:r>
              <a:rPr lang="en-US" sz="4400" b="1" dirty="0"/>
              <a:t> </a:t>
            </a:r>
            <a:r>
              <a:rPr lang="en-US" sz="4400" b="1" dirty="0" err="1" smtClean="0"/>
              <a:t>đất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380198" y="627507"/>
            <a:ext cx="4638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Phiếu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</a:rPr>
              <a:t> 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709" y="1234233"/>
            <a:ext cx="217128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92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60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374" y="586409"/>
            <a:ext cx="116545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người: có bộ não và hệ thần kinh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phát</a:t>
            </a: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, có ý thức, tình cảm, có ngôn ngữ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tổ chức cuộc sống, biết lao động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cải</a:t>
            </a: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đỉnh cao kì diệu của sự sống trên </a:t>
            </a:r>
            <a:endParaRPr lang="nl-NL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dirty="0" smtClean="0"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nl-NL" sz="4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6" y="663840"/>
            <a:ext cx="10962862" cy="483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809" y="5503783"/>
            <a:ext cx="9412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ôi nhà chung của chúng ta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xmlns="" id="{365C38E2-8F30-4823-8F36-9A17EBEBD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5600" y="998954"/>
            <a:ext cx="9165265" cy="4572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C004F0-1DC5-4C06-A3AE-BBCC14FC9FAC}"/>
              </a:ext>
            </a:extLst>
          </p:cNvPr>
          <p:cNvSpPr/>
          <p:nvPr/>
        </p:nvSpPr>
        <p:spPr>
          <a:xfrm flipV="1">
            <a:off x="1625600" y="1056640"/>
            <a:ext cx="8818880" cy="81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51535D-EA6B-44E8-BC1D-6716774AF0B0}"/>
              </a:ext>
            </a:extLst>
          </p:cNvPr>
          <p:cNvSpPr txBox="1"/>
          <p:nvPr/>
        </p:nvSpPr>
        <p:spPr>
          <a:xfrm>
            <a:off x="1179032" y="5699760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NGÔI NHÀ CHUNG CỦA CHÚNG 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9" y="178906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7339" y="5849179"/>
            <a:ext cx="74909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Đức Chúa Trời bắt đầu làm ra mọi vật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374" y="298175"/>
            <a:ext cx="6013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Thực trạng của trái đất.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374" y="1006061"/>
            <a:ext cx="11062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4947" y="2514600"/>
            <a:ext cx="10992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2451" y="248478"/>
            <a:ext cx="107914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53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495" y="684668"/>
            <a:ext cx="106436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495" y="2131218"/>
            <a:ext cx="1175135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do con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51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739" y="526774"/>
            <a:ext cx="3753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III. TỔNG KẾT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2375" y="1143001"/>
            <a:ext cx="4839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 smtClean="0"/>
              <a:t> 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hiếu </a:t>
            </a:r>
            <a:r>
              <a:rPr lang="vi-VN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tập số 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6348" y="1869468"/>
            <a:ext cx="10991727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 Nêu những biện pháp nghệ thuật được sử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trong văn bản?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 Nội dung chính của văn bản “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”?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 Ý nghĩa của văn bản.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661" y="158901"/>
            <a:ext cx="11909927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Nghệ thuật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nẩy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948" y="516835"/>
            <a:ext cx="1099961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3. Ý nghĩa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- Kêu gọi, nhắc nhở con người về ý thức, trách </a:t>
            </a:r>
          </a:p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nhiệm trong việc bảo vệ môi trường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2896" y="586409"/>
            <a:ext cx="483324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kết nối với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5618" y="1391477"/>
            <a:ext cx="11151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7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9">
            <a:extLst>
              <a:ext uri="{FF2B5EF4-FFF2-40B4-BE49-F238E27FC236}">
                <a16:creationId xmlns:a16="http://schemas.microsoft.com/office/drawing/2014/main" xmlns="" id="{C1F2427A-28F3-44F4-AE14-56FA8FF5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379" y="122464"/>
            <a:ext cx="11511644" cy="5400446"/>
          </a:xfrm>
          <a:prstGeom prst="cloudCallout">
            <a:avLst>
              <a:gd name="adj1" fmla="val 23250"/>
              <a:gd name="adj2" fmla="val 82380"/>
            </a:avLst>
          </a:prstGeom>
          <a:solidFill>
            <a:srgbClr val="92D050"/>
          </a:solidFill>
          <a:ln w="12700">
            <a:solidFill>
              <a:srgbClr val="666699"/>
            </a:solidFill>
            <a:round/>
            <a:headEnd/>
            <a:tailEnd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 biết nội dung của bài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2BE3D6-05CD-4609-AEF8-E22CF6381F2A}"/>
              </a:ext>
            </a:extLst>
          </p:cNvPr>
          <p:cNvSpPr txBox="1"/>
          <p:nvPr/>
        </p:nvSpPr>
        <p:spPr>
          <a:xfrm>
            <a:off x="3080658" y="2683072"/>
            <a:ext cx="7391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? </a:t>
            </a:r>
            <a:r>
              <a:rPr lang="en-US" sz="4800" b="1" dirty="0" err="1"/>
              <a:t>Bài</a:t>
            </a:r>
            <a:r>
              <a:rPr lang="en-US" sz="4800" b="1" dirty="0"/>
              <a:t> </a:t>
            </a:r>
            <a:r>
              <a:rPr lang="en-US" sz="4800" b="1" dirty="0" err="1"/>
              <a:t>hát</a:t>
            </a:r>
            <a:r>
              <a:rPr lang="en-US" sz="4800" b="1" dirty="0"/>
              <a:t> </a:t>
            </a:r>
            <a:r>
              <a:rPr lang="en-US" sz="4800" b="1" dirty="0" err="1"/>
              <a:t>gợi</a:t>
            </a:r>
            <a:r>
              <a:rPr lang="en-US" sz="4800" b="1" dirty="0"/>
              <a:t> </a:t>
            </a:r>
            <a:r>
              <a:rPr lang="en-US" sz="4800" b="1" dirty="0" err="1"/>
              <a:t>cho</a:t>
            </a:r>
            <a:r>
              <a:rPr lang="en-US" sz="4800" b="1" dirty="0"/>
              <a:t> </a:t>
            </a:r>
            <a:r>
              <a:rPr lang="en-US" sz="4800" b="1" dirty="0" err="1"/>
              <a:t>em</a:t>
            </a:r>
            <a:r>
              <a:rPr lang="en-US" sz="4800" b="1" dirty="0"/>
              <a:t> </a:t>
            </a:r>
            <a:r>
              <a:rPr lang="en-US" sz="4800" b="1" dirty="0" err="1"/>
              <a:t>cảm</a:t>
            </a:r>
            <a:r>
              <a:rPr lang="en-US" sz="4800" b="1" dirty="0"/>
              <a:t> </a:t>
            </a:r>
            <a:r>
              <a:rPr lang="en-US" sz="4800" b="1" dirty="0" err="1"/>
              <a:t>xúc</a:t>
            </a:r>
            <a:r>
              <a:rPr lang="en-US" sz="4800" b="1" dirty="0"/>
              <a:t> </a:t>
            </a:r>
            <a:r>
              <a:rPr lang="en-US" sz="4800" b="1" dirty="0" err="1"/>
              <a:t>gì</a:t>
            </a:r>
            <a:r>
              <a:rPr lang="en-US" sz="4800" b="1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30FF94-621D-4B0C-9D46-C2841A22D865}"/>
              </a:ext>
            </a:extLst>
          </p:cNvPr>
          <p:cNvSpPr txBox="1"/>
          <p:nvPr/>
        </p:nvSpPr>
        <p:spPr>
          <a:xfrm>
            <a:off x="1849120" y="2782669"/>
            <a:ext cx="903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THẢO LUẬN NHÓM 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66CAC458-C764-498F-AA7F-8C67C5AB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4E83A6-3F0F-4C65-96AD-33AC87E244AE}"/>
              </a:ext>
            </a:extLst>
          </p:cNvPr>
          <p:cNvSpPr txBox="1"/>
          <p:nvPr/>
        </p:nvSpPr>
        <p:spPr>
          <a:xfrm>
            <a:off x="3159889" y="2187615"/>
            <a:ext cx="5868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82EBEC-1954-4AFD-BF96-9FCF10FBDCD9}"/>
              </a:ext>
            </a:extLst>
          </p:cNvPr>
          <p:cNvSpPr txBox="1"/>
          <p:nvPr/>
        </p:nvSpPr>
        <p:spPr>
          <a:xfrm>
            <a:off x="5058849" y="2844225"/>
            <a:ext cx="2381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D924B2-95C9-46CB-A184-7991F82FAE87}"/>
              </a:ext>
            </a:extLst>
          </p:cNvPr>
          <p:cNvSpPr txBox="1"/>
          <p:nvPr/>
        </p:nvSpPr>
        <p:spPr>
          <a:xfrm>
            <a:off x="5730240" y="237744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29F13E-A9F3-43E3-8357-6BB9EF08F605}"/>
              </a:ext>
            </a:extLst>
          </p:cNvPr>
          <p:cNvSpPr txBox="1"/>
          <p:nvPr/>
        </p:nvSpPr>
        <p:spPr>
          <a:xfrm>
            <a:off x="1595120" y="396240"/>
            <a:ext cx="9432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F774E0-BD48-46A1-AC33-4D532CDF1FE8}"/>
              </a:ext>
            </a:extLst>
          </p:cNvPr>
          <p:cNvSpPr txBox="1"/>
          <p:nvPr/>
        </p:nvSpPr>
        <p:spPr>
          <a:xfrm>
            <a:off x="980776" y="1487637"/>
            <a:ext cx="10604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/>
              <a:t>Nêu </a:t>
            </a:r>
            <a:r>
              <a:rPr lang="vi-VN" sz="5400" dirty="0"/>
              <a:t>khái niệm về văn bản thông tin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khái</a:t>
            </a:r>
            <a:r>
              <a:rPr lang="en-US" sz="5400" dirty="0"/>
              <a:t> </a:t>
            </a:r>
            <a:r>
              <a:rPr lang="en-US" sz="5400" dirty="0" err="1"/>
              <a:t>niệm</a:t>
            </a:r>
            <a:r>
              <a:rPr lang="en-US" sz="5400" dirty="0"/>
              <a:t> </a:t>
            </a:r>
            <a:r>
              <a:rPr lang="en-US" sz="5400" dirty="0" err="1"/>
              <a:t>về</a:t>
            </a:r>
            <a:r>
              <a:rPr lang="vi-VN" sz="5400" dirty="0"/>
              <a:t> đoạn văn trong văn bả</a:t>
            </a:r>
            <a:r>
              <a:rPr lang="en-US" sz="5400" dirty="0"/>
              <a:t>n</a:t>
            </a:r>
            <a:r>
              <a:rPr lang="vi-VN" sz="5400" dirty="0" smtClean="0"/>
              <a:t>?</a:t>
            </a:r>
            <a:endParaRPr lang="en-US" sz="54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674041-33C3-46CE-958A-9C13719746BC}"/>
              </a:ext>
            </a:extLst>
          </p:cNvPr>
          <p:cNvSpPr txBox="1"/>
          <p:nvPr/>
        </p:nvSpPr>
        <p:spPr>
          <a:xfrm>
            <a:off x="802640" y="4111229"/>
            <a:ext cx="1082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366EB6-B753-41D1-B4D1-AC0B5E18040A}"/>
              </a:ext>
            </a:extLst>
          </p:cNvPr>
          <p:cNvSpPr txBox="1"/>
          <p:nvPr/>
        </p:nvSpPr>
        <p:spPr>
          <a:xfrm>
            <a:off x="616226" y="233680"/>
            <a:ext cx="109207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Nhóm </a:t>
            </a:r>
            <a:r>
              <a:rPr lang="en-US" sz="5400" b="1" dirty="0" err="1" smtClean="0">
                <a:solidFill>
                  <a:srgbClr val="00B050"/>
                </a:solidFill>
                <a:latin typeface="+mj-lt"/>
              </a:rPr>
              <a:t>thảo</a:t>
            </a:r>
            <a:r>
              <a:rPr lang="en-US" sz="54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+mj-lt"/>
              </a:rPr>
              <a:t>luận</a:t>
            </a:r>
            <a:r>
              <a:rPr lang="en-US" sz="54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+mj-lt"/>
              </a:rPr>
              <a:t>số</a:t>
            </a:r>
            <a:r>
              <a:rPr lang="en-US" sz="54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5400" b="1" dirty="0" smtClean="0">
                <a:solidFill>
                  <a:srgbClr val="00B050"/>
                </a:solidFill>
                <a:latin typeface="+mj-lt"/>
              </a:rPr>
              <a:t>2</a:t>
            </a:r>
            <a:endParaRPr lang="en-US" sz="5400" b="1" dirty="0" smtClean="0">
              <a:solidFill>
                <a:srgbClr val="00B050"/>
              </a:solidFill>
              <a:latin typeface="+mj-lt"/>
            </a:endParaRPr>
          </a:p>
          <a:p>
            <a:r>
              <a:rPr lang="vi-VN" sz="4800" dirty="0" smtClean="0">
                <a:latin typeface="+mj-lt"/>
              </a:rPr>
              <a:t>Hãy </a:t>
            </a:r>
            <a:r>
              <a:rPr lang="vi-VN" sz="4800" dirty="0">
                <a:latin typeface="+mj-lt"/>
              </a:rPr>
              <a:t>chỉ ra các yếu tố </a:t>
            </a:r>
            <a:r>
              <a:rPr lang="en-US" sz="4800" dirty="0" err="1" smtClean="0">
                <a:latin typeface="+mj-lt"/>
              </a:rPr>
              <a:t>cấu</a:t>
            </a:r>
            <a:r>
              <a:rPr lang="en-US" sz="4800" dirty="0" smtClean="0">
                <a:latin typeface="+mj-lt"/>
              </a:rPr>
              <a:t> </a:t>
            </a:r>
            <a:r>
              <a:rPr lang="en-US" sz="4800" dirty="0" err="1" smtClean="0">
                <a:latin typeface="+mj-lt"/>
              </a:rPr>
              <a:t>thành</a:t>
            </a:r>
            <a:r>
              <a:rPr lang="en-US" sz="4800" dirty="0" smtClean="0"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và </a:t>
            </a:r>
            <a:r>
              <a:rPr lang="vi-VN" sz="4800" dirty="0">
                <a:latin typeface="+mj-lt"/>
              </a:rPr>
              <a:t>cách triển khai văn bản thông tin? Các văn bản truyện hay thơ mà em đã học ở các bài học trước có phải là văn bản thông tin không?</a:t>
            </a:r>
            <a:endParaRPr lang="en-US" sz="4800" dirty="0">
              <a:latin typeface="+mj-lt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8FBA0A-6640-4CB9-845C-0560BC345D41}"/>
              </a:ext>
            </a:extLst>
          </p:cNvPr>
          <p:cNvSpPr txBox="1"/>
          <p:nvPr/>
        </p:nvSpPr>
        <p:spPr>
          <a:xfrm>
            <a:off x="3037840" y="284480"/>
            <a:ext cx="6499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ADFE7A-8301-44E4-A229-21EA45500B3E}"/>
              </a:ext>
            </a:extLst>
          </p:cNvPr>
          <p:cNvSpPr txBox="1"/>
          <p:nvPr/>
        </p:nvSpPr>
        <p:spPr>
          <a:xfrm>
            <a:off x="904240" y="1207810"/>
            <a:ext cx="11115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Văn bản đa phương thức là loại văn bản như thế nào? Hãy lấy ví dụ về văn bản đa phương thức mà em đã từng đọc?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727644-530E-44EB-AEB3-1A5664674BA5}"/>
              </a:ext>
            </a:extLst>
          </p:cNvPr>
          <p:cNvSpPr txBox="1"/>
          <p:nvPr/>
        </p:nvSpPr>
        <p:spPr>
          <a:xfrm>
            <a:off x="1863524" y="406400"/>
            <a:ext cx="81948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5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CF1F66-7FA2-4AF3-83C3-A699EC89FA20}"/>
              </a:ext>
            </a:extLst>
          </p:cNvPr>
          <p:cNvSpPr txBox="1"/>
          <p:nvPr/>
        </p:nvSpPr>
        <p:spPr>
          <a:xfrm>
            <a:off x="699650" y="1367900"/>
            <a:ext cx="106532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 từ mượn và hiện tượng vay mượn từ?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6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</TotalTime>
  <Words>1464</Words>
  <Application>Microsoft Office PowerPoint</Application>
  <PresentationFormat>Custom</PresentationFormat>
  <Paragraphs>153</Paragraphs>
  <Slides>37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LNV</dc:creator>
  <cp:lastModifiedBy>LNV</cp:lastModifiedBy>
  <cp:revision>72</cp:revision>
  <dcterms:created xsi:type="dcterms:W3CDTF">2021-06-18T07:35:22Z</dcterms:created>
  <dcterms:modified xsi:type="dcterms:W3CDTF">2021-07-13T09:11:08Z</dcterms:modified>
</cp:coreProperties>
</file>