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18"/>
  </p:handoutMasterIdLst>
  <p:sldIdLst>
    <p:sldId id="329" r:id="rId2"/>
    <p:sldId id="319" r:id="rId3"/>
    <p:sldId id="346" r:id="rId4"/>
    <p:sldId id="342" r:id="rId5"/>
    <p:sldId id="330" r:id="rId6"/>
    <p:sldId id="332" r:id="rId7"/>
    <p:sldId id="344" r:id="rId8"/>
    <p:sldId id="309" r:id="rId9"/>
    <p:sldId id="347" r:id="rId10"/>
    <p:sldId id="348" r:id="rId11"/>
    <p:sldId id="349" r:id="rId12"/>
    <p:sldId id="351" r:id="rId13"/>
    <p:sldId id="352" r:id="rId14"/>
    <p:sldId id="338" r:id="rId15"/>
    <p:sldId id="339" r:id="rId16"/>
  </p:sldIdLst>
  <p:sldSz cx="9144000" cy="6858000" type="screen4x3"/>
  <p:notesSz cx="6735763" cy="9869488"/>
  <p:defaultTextStyle>
    <a:defPPr>
      <a:defRPr lang="en-US"/>
    </a:defPPr>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28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FF00"/>
    <a:srgbClr val="0000CC"/>
    <a:srgbClr val="FF0000"/>
    <a:srgbClr val="FF9900"/>
    <a:srgbClr val="FF9933"/>
    <a:srgbClr val="00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9546"/>
    <p:restoredTop sz="86386"/>
  </p:normalViewPr>
  <p:slideViewPr>
    <p:cSldViewPr showGuides="1">
      <p:cViewPr varScale="1">
        <p:scale>
          <a:sx n="75" d="100"/>
          <a:sy n="75" d="100"/>
        </p:scale>
        <p:origin x="27" y="39"/>
      </p:cViewPr>
      <p:guideLst>
        <p:guide orient="horz" pos="2112"/>
        <p:guide pos="2856"/>
      </p:guideLst>
    </p:cSldViewPr>
  </p:slideViewPr>
  <p:outlineViewPr>
    <p:cViewPr>
      <p:scale>
        <a:sx n="25" d="100"/>
        <a:sy n="25"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8371" name="Rectangle 3"/>
          <p:cNvSpPr>
            <a:spLocks noGrp="1" noChangeArrowheads="1"/>
          </p:cNvSpPr>
          <p:nvPr>
            <p:ph type="dt" sz="quarter" idx="1"/>
          </p:nvPr>
        </p:nvSpPr>
        <p:spPr bwMode="auto">
          <a:xfrm>
            <a:off x="3814763"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8372" name="Rectangle 4"/>
          <p:cNvSpPr>
            <a:spLocks noGrp="1" noChangeArrowheads="1"/>
          </p:cNvSpPr>
          <p:nvPr>
            <p:ph type="ftr" sz="quarter" idx="2"/>
          </p:nvPr>
        </p:nvSpPr>
        <p:spPr bwMode="auto">
          <a:xfrm>
            <a:off x="0" y="9374188"/>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l"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8373" name="Rectangle 5"/>
          <p:cNvSpPr>
            <a:spLocks noGrp="1" noChangeArrowheads="1"/>
          </p:cNvSpPr>
          <p:nvPr>
            <p:ph type="sldNum" sz="quarter" idx="3"/>
          </p:nvPr>
        </p:nvSpPr>
        <p:spPr bwMode="auto">
          <a:xfrm>
            <a:off x="3814763" y="9374188"/>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smtClean="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BAD62A4-4130-4BCB-BBBE-60A8EC329131}" type="slidenum">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723" name="Rectangle 3"/>
          <p:cNvSpPr>
            <a:spLocks noGrp="1" noChangeArrowheads="1"/>
          </p:cNvSpPr>
          <p:nvPr>
            <p:ph type="dt" idx="1"/>
          </p:nvPr>
        </p:nvSpPr>
        <p:spPr bwMode="auto">
          <a:xfrm>
            <a:off x="3814763"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52" name="Rectangle 4"/>
          <p:cNvSpPr>
            <a:spLocks noGrp="1" noRot="1" noChangeAspect="1" noTextEdit="1"/>
          </p:cNvSpPr>
          <p:nvPr>
            <p:ph type="sldImg" idx="2"/>
          </p:nvPr>
        </p:nvSpPr>
        <p:spPr>
          <a:xfrm>
            <a:off x="900113" y="739775"/>
            <a:ext cx="4935537" cy="3702050"/>
          </a:xfrm>
          <a:prstGeom prst="rect">
            <a:avLst/>
          </a:prstGeom>
          <a:noFill/>
          <a:ln w="9525" cap="flat" cmpd="sng">
            <a:solidFill>
              <a:srgbClr val="000000"/>
            </a:solidFill>
            <a:prstDash val="solid"/>
            <a:miter/>
            <a:headEnd type="none" w="med" len="med"/>
            <a:tailEnd type="none" w="med" len="med"/>
          </a:ln>
        </p:spPr>
      </p:sp>
      <p:sp>
        <p:nvSpPr>
          <p:cNvPr id="30725" name="Rectangle 5"/>
          <p:cNvSpPr>
            <a:spLocks noGrp="1" noChangeArrowheads="1"/>
          </p:cNvSpPr>
          <p:nvPr>
            <p:ph type="body" sz="quarter" idx="3"/>
          </p:nvPr>
        </p:nvSpPr>
        <p:spPr bwMode="auto">
          <a:xfrm>
            <a:off x="673100" y="4687888"/>
            <a:ext cx="5389563" cy="444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p>
        </p:txBody>
      </p:sp>
      <p:sp>
        <p:nvSpPr>
          <p:cNvPr id="30726" name="Rectangle 6"/>
          <p:cNvSpPr>
            <a:spLocks noGrp="1" noChangeArrowheads="1"/>
          </p:cNvSpPr>
          <p:nvPr>
            <p:ph type="ftr" sz="quarter" idx="4"/>
          </p:nvPr>
        </p:nvSpPr>
        <p:spPr bwMode="auto">
          <a:xfrm>
            <a:off x="0" y="9374188"/>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l"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727" name="Rectangle 7"/>
          <p:cNvSpPr>
            <a:spLocks noGrp="1" noChangeArrowheads="1"/>
          </p:cNvSpPr>
          <p:nvPr>
            <p:ph type="sldNum" sz="quarter" idx="5"/>
          </p:nvPr>
        </p:nvSpPr>
        <p:spPr bwMode="auto">
          <a:xfrm>
            <a:off x="3814763" y="9374188"/>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smtClean="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EA0D755-722C-4773-BE0F-C91F9B8DAA43}" type="slidenum">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TextEdit="1"/>
          </p:cNvSpPr>
          <p:nvPr>
            <p:ph type="sldImg"/>
          </p:nvPr>
        </p:nvSpPr>
        <p:spPr>
          <a:ln/>
        </p:spPr>
      </p:sp>
      <p:sp>
        <p:nvSpPr>
          <p:cNvPr id="9219" name="Rectangle 3"/>
          <p:cNvSpPr>
            <a:spLocks noGrp="1"/>
          </p:cNvSpPr>
          <p:nvPr>
            <p:ph type="body" idx="1"/>
          </p:nvPr>
        </p:nvSpPr>
        <p:spPr>
          <a:ln/>
        </p:spPr>
        <p:txBody>
          <a:bodyPr wrap="square" lIns="91440" tIns="45720" rIns="91440" bIns="45720" anchor="t" anchorCtr="0"/>
          <a:lstStyle/>
          <a:p>
            <a:pPr lvl="0"/>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951DD3F-04EC-4345-B978-805BD9F477E8}" type="slidenum">
              <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rPr>
              <a:t>‹#›</a:t>
            </a:fld>
            <a:endPar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951DD3F-04EC-4345-B978-805BD9F477E8}" type="slidenum">
              <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rPr>
              <a:t>‹#›</a:t>
            </a:fld>
            <a:endPar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951DD3F-04EC-4345-B978-805BD9F477E8}" type="slidenum">
              <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rPr>
              <a:t>‹#›</a:t>
            </a:fld>
            <a:endPar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951DD3F-04EC-4345-B978-805BD9F477E8}" type="slidenum">
              <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rPr>
              <a:t>‹#›</a:t>
            </a:fld>
            <a:endPar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951DD3F-04EC-4345-B978-805BD9F477E8}" type="slidenum">
              <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rPr>
              <a:t>‹#›</a:t>
            </a:fld>
            <a:endPar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951DD3F-04EC-4345-B978-805BD9F477E8}" type="slidenum">
              <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rPr>
              <a:t>‹#›</a:t>
            </a:fld>
            <a:endPar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951DD3F-04EC-4345-B978-805BD9F477E8}" type="slidenum">
              <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rPr>
              <a:t>‹#›</a:t>
            </a:fld>
            <a:endPar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951DD3F-04EC-4345-B978-805BD9F477E8}" type="slidenum">
              <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rPr>
              <a:t>‹#›</a:t>
            </a:fld>
            <a:endPar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951DD3F-04EC-4345-B978-805BD9F477E8}" type="slidenum">
              <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rPr>
              <a:t>‹#›</a:t>
            </a:fld>
            <a:endPar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951DD3F-04EC-4345-B978-805BD9F477E8}" type="slidenum">
              <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rPr>
              <a:t>‹#›</a:t>
            </a:fld>
            <a:endPar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951DD3F-04EC-4345-B978-805BD9F477E8}" type="slidenum">
              <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rPr>
              <a:t>‹#›</a:t>
            </a:fld>
            <a:endPar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951DD3F-04EC-4345-B978-805BD9F477E8}" type="slidenum">
              <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rPr>
              <a:t>‹#›</a:t>
            </a:fld>
            <a:endPar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dirty="0"/>
              <a:t>Click to edit Master title style</a:t>
            </a:r>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45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eaLnBrk="1" hangingPunct="1">
              <a:defRPr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45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smtClean="0">
                <a:latin typeface=".VnTime" panose="020B7200000000000000"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951DD3F-04EC-4345-B978-805BD9F477E8}" type="slidenum">
              <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rPr>
              <a:t>‹#›</a:t>
            </a:fld>
            <a:endPar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Time" panose="020B7200000000000000" pitchFamily="34" charset="0"/>
        </a:defRPr>
      </a:lvl2pPr>
      <a:lvl3pPr algn="ctr" rtl="0" eaLnBrk="0" fontAlgn="base" hangingPunct="0">
        <a:spcBef>
          <a:spcPct val="0"/>
        </a:spcBef>
        <a:spcAft>
          <a:spcPct val="0"/>
        </a:spcAft>
        <a:defRPr sz="4400">
          <a:solidFill>
            <a:schemeClr val="tx2"/>
          </a:solidFill>
          <a:latin typeface=".VnTime" panose="020B7200000000000000" pitchFamily="34" charset="0"/>
        </a:defRPr>
      </a:lvl3pPr>
      <a:lvl4pPr algn="ctr" rtl="0" eaLnBrk="0" fontAlgn="base" hangingPunct="0">
        <a:spcBef>
          <a:spcPct val="0"/>
        </a:spcBef>
        <a:spcAft>
          <a:spcPct val="0"/>
        </a:spcAft>
        <a:defRPr sz="4400">
          <a:solidFill>
            <a:schemeClr val="tx2"/>
          </a:solidFill>
          <a:latin typeface=".VnTime" panose="020B7200000000000000" pitchFamily="34" charset="0"/>
        </a:defRPr>
      </a:lvl4pPr>
      <a:lvl5pPr algn="ctr" rtl="0" eaLnBrk="0" fontAlgn="base" hangingPunct="0">
        <a:spcBef>
          <a:spcPct val="0"/>
        </a:spcBef>
        <a:spcAft>
          <a:spcPct val="0"/>
        </a:spcAft>
        <a:defRPr sz="4400">
          <a:solidFill>
            <a:schemeClr val="tx2"/>
          </a:solidFill>
          <a:latin typeface=".VnTime" panose="020B7200000000000000" pitchFamily="34" charset="0"/>
        </a:defRPr>
      </a:lvl5pPr>
      <a:lvl6pPr marL="457200" algn="ctr" rtl="0" fontAlgn="base">
        <a:spcBef>
          <a:spcPct val="0"/>
        </a:spcBef>
        <a:spcAft>
          <a:spcPct val="0"/>
        </a:spcAft>
        <a:defRPr sz="4400">
          <a:solidFill>
            <a:schemeClr val="tx2"/>
          </a:solidFill>
          <a:latin typeface=".VnTime" panose="020B7200000000000000" pitchFamily="34" charset="0"/>
        </a:defRPr>
      </a:lvl6pPr>
      <a:lvl7pPr marL="914400" algn="ctr" rtl="0" fontAlgn="base">
        <a:spcBef>
          <a:spcPct val="0"/>
        </a:spcBef>
        <a:spcAft>
          <a:spcPct val="0"/>
        </a:spcAft>
        <a:defRPr sz="4400">
          <a:solidFill>
            <a:schemeClr val="tx2"/>
          </a:solidFill>
          <a:latin typeface=".VnTime" panose="020B7200000000000000" pitchFamily="34" charset="0"/>
        </a:defRPr>
      </a:lvl7pPr>
      <a:lvl8pPr marL="1371600" algn="ctr" rtl="0" fontAlgn="base">
        <a:spcBef>
          <a:spcPct val="0"/>
        </a:spcBef>
        <a:spcAft>
          <a:spcPct val="0"/>
        </a:spcAft>
        <a:defRPr sz="4400">
          <a:solidFill>
            <a:schemeClr val="tx2"/>
          </a:solidFill>
          <a:latin typeface=".VnTime" panose="020B7200000000000000" pitchFamily="34" charset="0"/>
        </a:defRPr>
      </a:lvl8pPr>
      <a:lvl9pPr marL="1828800" algn="ctr" rtl="0" fontAlgn="base">
        <a:spcBef>
          <a:spcPct val="0"/>
        </a:spcBef>
        <a:spcAft>
          <a:spcPct val="0"/>
        </a:spcAft>
        <a:defRPr sz="4400">
          <a:solidFill>
            <a:schemeClr val="tx2"/>
          </a:solidFill>
          <a:latin typeface=".VnTime" panose="020B7200000000000000"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vi.wikipedia.org/wiki/T%E1%BA%ADp_tin:NhatLinh.jp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0.xml"/><Relationship Id="rId1" Type="http://schemas.openxmlformats.org/officeDocument/2006/relationships/slideLayout" Target="../slideLayouts/slideLayout2.xml"/><Relationship Id="rId5" Type="http://schemas.openxmlformats.org/officeDocument/2006/relationships/slide" Target="slide13.xml"/><Relationship Id="rId4"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unset42"/>
          <p:cNvPicPr>
            <a:picLocks noChangeAspect="1"/>
          </p:cNvPicPr>
          <p:nvPr/>
        </p:nvPicPr>
        <p:blipFill>
          <a:blip r:embed="rId2">
            <a:lum bright="17999"/>
          </a:blip>
          <a:stretch>
            <a:fillRect/>
          </a:stretch>
        </p:blipFill>
        <p:spPr>
          <a:xfrm>
            <a:off x="0" y="0"/>
            <a:ext cx="9144000" cy="6858000"/>
          </a:xfrm>
          <a:prstGeom prst="rect">
            <a:avLst/>
          </a:prstGeom>
          <a:noFill/>
          <a:ln w="9525">
            <a:noFill/>
          </a:ln>
        </p:spPr>
      </p:pic>
      <p:sp>
        <p:nvSpPr>
          <p:cNvPr id="5126" name="Rectangles 5125"/>
          <p:cNvSpPr/>
          <p:nvPr/>
        </p:nvSpPr>
        <p:spPr>
          <a:xfrm>
            <a:off x="228600" y="0"/>
            <a:ext cx="11725275" cy="5410200"/>
          </a:xfrm>
          <a:prstGeom prst="rect">
            <a:avLst/>
          </a:prstGeom>
        </p:spPr>
        <p:txBody>
          <a:bodyPr wrap="none" fromWordArt="1">
            <a:prstTxWarp prst="textSlantUp">
              <a:avLst>
                <a:gd name="adj" fmla="val 32056"/>
              </a:avLst>
            </a:prstTxWarp>
            <a:normAutofit/>
          </a:bodyPr>
          <a:lstStyle/>
          <a:p>
            <a:pPr algn="ctr"/>
            <a:r>
              <a:rPr lang="en-US" sz="6000">
                <a:ln w="9525" cap="flat" cmpd="sng">
                  <a:solidFill>
                    <a:srgbClr val="FFFF00"/>
                  </a:solidFill>
                  <a:prstDash val="solid"/>
                  <a:headEnd type="none" w="med" len="med"/>
                  <a:tailEnd type="none" w="med" len="med"/>
                </a:ln>
                <a:solidFill>
                  <a:srgbClr val="0000CC"/>
                </a:solidFill>
                <a:effectLst>
                  <a:outerShdw dist="53882" dir="2699999" algn="ctr" rotWithShape="0">
                    <a:srgbClr val="9999FF">
                      <a:alpha val="80000"/>
                    </a:srgbClr>
                  </a:outerShdw>
                </a:effectLst>
                <a:latin typeface="ATMC-Ong Do" charset="0"/>
                <a:ea typeface="ATMC-Ong Do" charset="0"/>
              </a:rPr>
              <a:t>GIÓ LẠNH ĐẦU MÙA                                     </a:t>
            </a:r>
          </a:p>
        </p:txBody>
      </p:sp>
      <p:sp>
        <p:nvSpPr>
          <p:cNvPr id="5128" name="Text Box 5127"/>
          <p:cNvSpPr txBox="1"/>
          <p:nvPr/>
        </p:nvSpPr>
        <p:spPr>
          <a:xfrm>
            <a:off x="4343400" y="5699125"/>
            <a:ext cx="3733800" cy="701675"/>
          </a:xfrm>
          <a:prstGeom prst="rect">
            <a:avLst/>
          </a:prstGeom>
          <a:noFill/>
          <a:ln w="9525">
            <a:noFill/>
          </a:ln>
        </p:spPr>
        <p:txBody>
          <a:bodyPr>
            <a:spAutoFit/>
          </a:bodyPr>
          <a:lstStyle/>
          <a:p>
            <a:pPr>
              <a:spcBef>
                <a:spcPct val="50000"/>
              </a:spcBef>
            </a:pPr>
            <a:r>
              <a:rPr sz="4000" b="1" err="1">
                <a:solidFill>
                  <a:srgbClr val="FFFF00"/>
                </a:solidFill>
                <a:latin typeface="Times New Roman" panose="02020603050405020304" pitchFamily="18" charset="0"/>
              </a:rPr>
              <a:t>Thạch</a:t>
            </a:r>
            <a:r>
              <a:rPr sz="4000" b="1">
                <a:solidFill>
                  <a:srgbClr val="FFFF00"/>
                </a:solidFill>
                <a:latin typeface="Times New Roman" panose="02020603050405020304" pitchFamily="18" charset="0"/>
              </a:rPr>
              <a:t> Lam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2000"/>
                                  </p:stCondLst>
                                  <p:childTnLst>
                                    <p:set>
                                      <p:cBhvr>
                                        <p:cTn id="6" dur="1" fill="hold">
                                          <p:stCondLst>
                                            <p:cond delay="0"/>
                                          </p:stCondLst>
                                        </p:cTn>
                                        <p:tgtEl>
                                          <p:spTgt spid="5126"/>
                                        </p:tgtEl>
                                        <p:attrNameLst>
                                          <p:attrName>style.visibility</p:attrName>
                                        </p:attrNameLst>
                                      </p:cBhvr>
                                      <p:to>
                                        <p:strVal val="visible"/>
                                      </p:to>
                                    </p:set>
                                    <p:animEffect transition="in" filter="checkerboard(across)">
                                      <p:cBhvr>
                                        <p:cTn id="7" dur="500"/>
                                        <p:tgtEl>
                                          <p:spTgt spid="5126"/>
                                        </p:tgtEl>
                                      </p:cBhvr>
                                    </p:animEffect>
                                  </p:childTnLst>
                                </p:cTn>
                              </p:par>
                            </p:childTnLst>
                          </p:cTn>
                        </p:par>
                        <p:par>
                          <p:cTn id="8" fill="hold">
                            <p:stCondLst>
                              <p:cond delay="2500"/>
                            </p:stCondLst>
                            <p:childTnLst>
                              <p:par>
                                <p:cTn id="9" presetID="5" presetClass="entr" presetSubtype="10" fill="hold" grpId="0" nodeType="afterEffect">
                                  <p:stCondLst>
                                    <p:cond delay="2500"/>
                                  </p:stCondLst>
                                  <p:childTnLst>
                                    <p:set>
                                      <p:cBhvr>
                                        <p:cTn id="10" dur="1" fill="hold">
                                          <p:stCondLst>
                                            <p:cond delay="0"/>
                                          </p:stCondLst>
                                        </p:cTn>
                                        <p:tgtEl>
                                          <p:spTgt spid="5128"/>
                                        </p:tgtEl>
                                        <p:attrNameLst>
                                          <p:attrName>style.visibility</p:attrName>
                                        </p:attrNameLst>
                                      </p:cBhvr>
                                      <p:to>
                                        <p:strVal val="visible"/>
                                      </p:to>
                                    </p:set>
                                    <p:animEffect transition="in" filter="checkerboard(across)">
                                      <p:cBhvr>
                                        <p:cTn id="11"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hlinkClick r:id="rId2" action="ppaction://hlinksldjump"/>
          </p:cNvPr>
          <p:cNvSpPr/>
          <p:nvPr/>
        </p:nvSpPr>
        <p:spPr>
          <a:xfrm>
            <a:off x="19050" y="5943600"/>
            <a:ext cx="9137650" cy="8921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r>
              <a:rPr sz="2200" b="1">
                <a:solidFill>
                  <a:srgbClr val="FF0000"/>
                </a:solidFill>
                <a:latin typeface="Times New Roman" panose="02020603050405020304" pitchFamily="18" charset="0"/>
                <a:cs typeface="Times New Roman" panose="02020603050405020304" pitchFamily="18" charset="0"/>
              </a:rPr>
              <a:t>=&gt; </a:t>
            </a:r>
            <a:r>
              <a:rPr sz="2200" b="1">
                <a:solidFill>
                  <a:srgbClr val="FF0000"/>
                </a:solidFill>
                <a:latin typeface="Times New Roman" panose="02020603050405020304" pitchFamily="18" charset="0"/>
              </a:rPr>
              <a:t>Biết quan tâm tới đồng loại, biết san sẻ, cảm thông với bạn bè chỉ có ở những trái tim nhân ái, những tấm lòng nhân hậu.</a:t>
            </a:r>
          </a:p>
        </p:txBody>
      </p:sp>
      <p:sp>
        <p:nvSpPr>
          <p:cNvPr id="40975" name="Text Box 40974"/>
          <p:cNvSpPr txBox="1"/>
          <p:nvPr/>
        </p:nvSpPr>
        <p:spPr>
          <a:xfrm>
            <a:off x="2438400" y="0"/>
            <a:ext cx="4419600" cy="457200"/>
          </a:xfrm>
          <a:prstGeom prst="rect">
            <a:avLst/>
          </a:prstGeom>
          <a:noFill/>
          <a:ln w="9525">
            <a:noFill/>
          </a:ln>
        </p:spPr>
        <p:txBody>
          <a:bodyPr>
            <a:spAutoFit/>
          </a:bodyPr>
          <a:lstStyle/>
          <a:p>
            <a:pPr>
              <a:spcBef>
                <a:spcPct val="50000"/>
              </a:spcBef>
            </a:pPr>
            <a:endParaRPr>
              <a:latin typeface="Times New Roman" panose="02020603050405020304" pitchFamily="18" charset="0"/>
            </a:endParaRPr>
          </a:p>
        </p:txBody>
      </p:sp>
      <p:sp>
        <p:nvSpPr>
          <p:cNvPr id="40976" name="Text Box 40975"/>
          <p:cNvSpPr txBox="1"/>
          <p:nvPr/>
        </p:nvSpPr>
        <p:spPr>
          <a:xfrm>
            <a:off x="168275" y="65405"/>
            <a:ext cx="8521700" cy="491490"/>
          </a:xfrm>
          <a:prstGeom prst="rect">
            <a:avLst/>
          </a:prstGeom>
          <a:noFill/>
          <a:ln w="9525">
            <a:noFill/>
          </a:ln>
        </p:spPr>
        <p:txBody>
          <a:bodyPr wrap="square">
            <a:spAutoFit/>
          </a:bodyPr>
          <a:lstStyle/>
          <a:p>
            <a:pPr>
              <a:spcBef>
                <a:spcPct val="50000"/>
              </a:spcBef>
            </a:pPr>
            <a:r>
              <a:rPr sz="2600" b="1">
                <a:latin typeface="Times New Roman" panose="02020603050405020304" pitchFamily="18" charset="0"/>
              </a:rPr>
              <a:t>b. Khi ra ngoài chơi với các bạn nhỏ nghèo ở chợ</a:t>
            </a:r>
          </a:p>
        </p:txBody>
      </p:sp>
      <p:sp>
        <p:nvSpPr>
          <p:cNvPr id="40977" name="Text Box 40976"/>
          <p:cNvSpPr txBox="1"/>
          <p:nvPr/>
        </p:nvSpPr>
        <p:spPr>
          <a:xfrm>
            <a:off x="0" y="838200"/>
            <a:ext cx="2362200" cy="460375"/>
          </a:xfrm>
          <a:prstGeom prst="rect">
            <a:avLst/>
          </a:prstGeom>
          <a:noFill/>
          <a:ln w="9525">
            <a:noFill/>
          </a:ln>
        </p:spPr>
        <p:txBody>
          <a:bodyPr>
            <a:spAutoFit/>
          </a:bodyPr>
          <a:lstStyle/>
          <a:p>
            <a:pPr>
              <a:spcBef>
                <a:spcPct val="50000"/>
              </a:spcBef>
            </a:pPr>
            <a:r>
              <a:rPr b="1">
                <a:solidFill>
                  <a:srgbClr val="FF0000"/>
                </a:solidFill>
                <a:latin typeface="Times New Roman" panose="02020603050405020304" pitchFamily="18" charset="0"/>
              </a:rPr>
              <a:t>- Thái độ:</a:t>
            </a:r>
          </a:p>
        </p:txBody>
      </p:sp>
      <p:sp>
        <p:nvSpPr>
          <p:cNvPr id="40978" name="Text Box 40977"/>
          <p:cNvSpPr txBox="1"/>
          <p:nvPr/>
        </p:nvSpPr>
        <p:spPr>
          <a:xfrm>
            <a:off x="1600200" y="609600"/>
            <a:ext cx="3276600" cy="829945"/>
          </a:xfrm>
          <a:prstGeom prst="rect">
            <a:avLst/>
          </a:prstGeom>
          <a:noFill/>
          <a:ln w="9525">
            <a:noFill/>
          </a:ln>
        </p:spPr>
        <p:txBody>
          <a:bodyPr>
            <a:spAutoFit/>
          </a:bodyPr>
          <a:lstStyle/>
          <a:p>
            <a:pPr>
              <a:spcBef>
                <a:spcPct val="50000"/>
              </a:spcBef>
            </a:pPr>
            <a:r>
              <a:rPr>
                <a:latin typeface="Times New Roman" panose="02020603050405020304" pitchFamily="18" charset="0"/>
              </a:rPr>
              <a:t>+ Sơn và chị vẫn thân mật chơi đùa </a:t>
            </a:r>
          </a:p>
        </p:txBody>
      </p:sp>
      <p:sp>
        <p:nvSpPr>
          <p:cNvPr id="40979" name="Text Box 40978"/>
          <p:cNvSpPr txBox="1"/>
          <p:nvPr/>
        </p:nvSpPr>
        <p:spPr>
          <a:xfrm>
            <a:off x="1543050" y="1447800"/>
            <a:ext cx="3048000" cy="829945"/>
          </a:xfrm>
          <a:prstGeom prst="rect">
            <a:avLst/>
          </a:prstGeom>
          <a:noFill/>
          <a:ln w="9525">
            <a:noFill/>
          </a:ln>
        </p:spPr>
        <p:txBody>
          <a:bodyPr>
            <a:spAutoFit/>
          </a:bodyPr>
          <a:lstStyle/>
          <a:p>
            <a:pPr>
              <a:spcBef>
                <a:spcPct val="50000"/>
              </a:spcBef>
            </a:pPr>
            <a:r>
              <a:rPr>
                <a:latin typeface="Times New Roman" panose="02020603050405020304" pitchFamily="18" charset="0"/>
              </a:rPr>
              <a:t>+ không kiêu kỳ và khinh khỉnh</a:t>
            </a:r>
          </a:p>
        </p:txBody>
      </p:sp>
      <p:sp>
        <p:nvSpPr>
          <p:cNvPr id="40980" name="Text Box 40979"/>
          <p:cNvSpPr txBox="1"/>
          <p:nvPr/>
        </p:nvSpPr>
        <p:spPr>
          <a:xfrm>
            <a:off x="1524000" y="2209800"/>
            <a:ext cx="3048000" cy="829945"/>
          </a:xfrm>
          <a:prstGeom prst="rect">
            <a:avLst/>
          </a:prstGeom>
          <a:noFill/>
          <a:ln w="9525">
            <a:noFill/>
          </a:ln>
        </p:spPr>
        <p:txBody>
          <a:bodyPr>
            <a:spAutoFit/>
          </a:bodyPr>
          <a:lstStyle/>
          <a:p>
            <a:pPr>
              <a:spcBef>
                <a:spcPct val="50000"/>
              </a:spcBef>
            </a:pPr>
            <a:r>
              <a:rPr>
                <a:latin typeface="Times New Roman" panose="02020603050405020304" pitchFamily="18" charset="0"/>
              </a:rPr>
              <a:t>+ Quyết định đem cho Hiên chiếc áo</a:t>
            </a:r>
          </a:p>
        </p:txBody>
      </p:sp>
      <p:sp>
        <p:nvSpPr>
          <p:cNvPr id="40981" name="Right Brace 40980"/>
          <p:cNvSpPr/>
          <p:nvPr/>
        </p:nvSpPr>
        <p:spPr>
          <a:xfrm>
            <a:off x="5105400" y="704850"/>
            <a:ext cx="76200" cy="2362200"/>
          </a:xfrm>
          <a:prstGeom prst="rightBrace">
            <a:avLst>
              <a:gd name="adj1" fmla="val 258333"/>
              <a:gd name="adj2" fmla="val 50000"/>
            </a:avLst>
          </a:prstGeom>
          <a:noFill/>
          <a:ln w="9525" cap="flat" cmpd="sng">
            <a:solidFill>
              <a:schemeClr val="tx1"/>
            </a:solidFill>
            <a:prstDash val="solid"/>
            <a:headEnd type="none" w="med" len="med"/>
            <a:tailEnd type="none" w="med" len="med"/>
          </a:ln>
        </p:spPr>
        <p:txBody>
          <a:bodyPr/>
          <a:lstStyle/>
          <a:p>
            <a:endParaRPr lang="en-US"/>
          </a:p>
        </p:txBody>
      </p:sp>
      <p:sp>
        <p:nvSpPr>
          <p:cNvPr id="40982" name="Text Box 40981"/>
          <p:cNvSpPr txBox="1"/>
          <p:nvPr/>
        </p:nvSpPr>
        <p:spPr>
          <a:xfrm>
            <a:off x="5334000" y="1200150"/>
            <a:ext cx="3657600" cy="829945"/>
          </a:xfrm>
          <a:prstGeom prst="rect">
            <a:avLst/>
          </a:prstGeom>
          <a:noFill/>
          <a:ln w="9525">
            <a:noFill/>
          </a:ln>
        </p:spPr>
        <p:txBody>
          <a:bodyPr>
            <a:spAutoFit/>
          </a:bodyPr>
          <a:lstStyle/>
          <a:p>
            <a:pPr>
              <a:spcBef>
                <a:spcPct val="50000"/>
              </a:spcBef>
            </a:pPr>
            <a:r>
              <a:rPr>
                <a:latin typeface="Times New Roman" panose="02020603050405020304" pitchFamily="18" charset="0"/>
              </a:rPr>
              <a:t> -&gt; Sơn là một em bé sống với bạn bè rất có tình người</a:t>
            </a:r>
          </a:p>
        </p:txBody>
      </p:sp>
      <p:sp>
        <p:nvSpPr>
          <p:cNvPr id="40986" name="Text Box 40985"/>
          <p:cNvSpPr txBox="1"/>
          <p:nvPr/>
        </p:nvSpPr>
        <p:spPr>
          <a:xfrm>
            <a:off x="0" y="3505200"/>
            <a:ext cx="2362200" cy="829945"/>
          </a:xfrm>
          <a:prstGeom prst="rect">
            <a:avLst/>
          </a:prstGeom>
          <a:noFill/>
          <a:ln w="9525">
            <a:noFill/>
          </a:ln>
        </p:spPr>
        <p:txBody>
          <a:bodyPr>
            <a:spAutoFit/>
          </a:bodyPr>
          <a:lstStyle/>
          <a:p>
            <a:pPr>
              <a:spcBef>
                <a:spcPct val="50000"/>
              </a:spcBef>
            </a:pPr>
            <a:r>
              <a:rPr b="1">
                <a:solidFill>
                  <a:srgbClr val="FF0000"/>
                </a:solidFill>
                <a:latin typeface="Times New Roman" panose="02020603050405020304" pitchFamily="18" charset="0"/>
              </a:rPr>
              <a:t>- cử chỉ, hành động:</a:t>
            </a:r>
          </a:p>
        </p:txBody>
      </p:sp>
      <p:sp>
        <p:nvSpPr>
          <p:cNvPr id="40987" name="Right Brace 40986"/>
          <p:cNvSpPr/>
          <p:nvPr/>
        </p:nvSpPr>
        <p:spPr>
          <a:xfrm>
            <a:off x="5105400" y="3505200"/>
            <a:ext cx="76200" cy="2362200"/>
          </a:xfrm>
          <a:prstGeom prst="rightBrace">
            <a:avLst>
              <a:gd name="adj1" fmla="val 258333"/>
              <a:gd name="adj2" fmla="val 50000"/>
            </a:avLst>
          </a:prstGeom>
          <a:noFill/>
          <a:ln w="9525" cap="flat" cmpd="sng">
            <a:solidFill>
              <a:schemeClr val="tx1"/>
            </a:solidFill>
            <a:prstDash val="solid"/>
            <a:headEnd type="none" w="med" len="med"/>
            <a:tailEnd type="none" w="med" len="med"/>
          </a:ln>
        </p:spPr>
        <p:txBody>
          <a:bodyPr/>
          <a:lstStyle/>
          <a:p>
            <a:endParaRPr lang="en-US"/>
          </a:p>
        </p:txBody>
      </p:sp>
      <p:sp>
        <p:nvSpPr>
          <p:cNvPr id="40988" name="Text Box 40987"/>
          <p:cNvSpPr txBox="1"/>
          <p:nvPr/>
        </p:nvSpPr>
        <p:spPr>
          <a:xfrm>
            <a:off x="5353050" y="4114800"/>
            <a:ext cx="3733800" cy="1198880"/>
          </a:xfrm>
          <a:prstGeom prst="rect">
            <a:avLst/>
          </a:prstGeom>
          <a:noFill/>
          <a:ln w="9525">
            <a:noFill/>
          </a:ln>
        </p:spPr>
        <p:txBody>
          <a:bodyPr>
            <a:spAutoFit/>
          </a:bodyPr>
          <a:lstStyle/>
          <a:p>
            <a:pPr>
              <a:spcBef>
                <a:spcPct val="50000"/>
              </a:spcBef>
            </a:pPr>
            <a:r>
              <a:rPr>
                <a:effectLst>
                  <a:outerShdw blurRad="38100" dist="38100" dir="2700000">
                    <a:srgbClr val="FFFFFF"/>
                  </a:outerShdw>
                </a:effectLst>
                <a:latin typeface="Times New Roman" panose="02020603050405020304" pitchFamily="18" charset="0"/>
              </a:rPr>
              <a:t>tình cảm trong sáng của trẻ thơ, tâm hồn nhân hậu của chị em Sơn.</a:t>
            </a:r>
          </a:p>
        </p:txBody>
      </p:sp>
      <p:sp>
        <p:nvSpPr>
          <p:cNvPr id="4" name="Text Box 3"/>
          <p:cNvSpPr txBox="1"/>
          <p:nvPr/>
        </p:nvSpPr>
        <p:spPr>
          <a:xfrm>
            <a:off x="1953260" y="3352800"/>
            <a:ext cx="2961640" cy="460375"/>
          </a:xfrm>
          <a:prstGeom prst="rect">
            <a:avLst/>
          </a:prstGeom>
          <a:noFill/>
          <a:ln w="9525">
            <a:noFill/>
          </a:ln>
        </p:spPr>
        <p:txBody>
          <a:bodyPr wrap="square">
            <a:spAutoFit/>
          </a:bodyPr>
          <a:lstStyle/>
          <a:p>
            <a:pPr>
              <a:spcBef>
                <a:spcPct val="50000"/>
              </a:spcBef>
            </a:pPr>
            <a:r>
              <a:rPr>
                <a:effectLst>
                  <a:outerShdw blurRad="38100" dist="38100" dir="2700000">
                    <a:srgbClr val="FFFFFF"/>
                  </a:outerShdw>
                </a:effectLst>
                <a:latin typeface="Times New Roman" panose="02020603050405020304" pitchFamily="18" charset="0"/>
              </a:rPr>
              <a:t>+ </a:t>
            </a:r>
            <a:endParaRPr>
              <a:latin typeface="Times New Roman" panose="02020603050405020304" pitchFamily="18" charset="0"/>
            </a:endParaRPr>
          </a:p>
        </p:txBody>
      </p:sp>
      <p:sp>
        <p:nvSpPr>
          <p:cNvPr id="5" name="Text Box 4"/>
          <p:cNvSpPr txBox="1"/>
          <p:nvPr/>
        </p:nvSpPr>
        <p:spPr>
          <a:xfrm>
            <a:off x="2057400" y="3429000"/>
            <a:ext cx="3124835" cy="829945"/>
          </a:xfrm>
          <a:prstGeom prst="rect">
            <a:avLst/>
          </a:prstGeom>
          <a:noFill/>
          <a:ln w="9525">
            <a:noFill/>
          </a:ln>
        </p:spPr>
        <p:txBody>
          <a:bodyPr wrap="square">
            <a:spAutoFit/>
          </a:bodyPr>
          <a:lstStyle/>
          <a:p>
            <a:pPr>
              <a:spcBef>
                <a:spcPct val="50000"/>
              </a:spcBef>
            </a:pPr>
            <a:r>
              <a:rPr>
                <a:effectLst>
                  <a:outerShdw blurRad="38100" dist="38100" dir="2700000">
                    <a:srgbClr val="FFFFFF"/>
                  </a:outerShdw>
                </a:effectLst>
                <a:latin typeface="Times New Roman" panose="02020603050405020304" pitchFamily="18" charset="0"/>
              </a:rPr>
              <a:t> Quyết định đem cho Hiên chiếc áo</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77"/>
                                        </p:tgtEl>
                                        <p:attrNameLst>
                                          <p:attrName>style.visibility</p:attrName>
                                        </p:attrNameLst>
                                      </p:cBhvr>
                                      <p:to>
                                        <p:strVal val="visible"/>
                                      </p:to>
                                    </p:set>
                                    <p:animEffect transition="in" filter="checkerboard(across)">
                                      <p:cBhvr>
                                        <p:cTn id="7" dur="500"/>
                                        <p:tgtEl>
                                          <p:spTgt spid="4097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0978"/>
                                        </p:tgtEl>
                                        <p:attrNameLst>
                                          <p:attrName>style.visibility</p:attrName>
                                        </p:attrNameLst>
                                      </p:cBhvr>
                                      <p:to>
                                        <p:strVal val="visible"/>
                                      </p:to>
                                    </p:set>
                                    <p:animEffect transition="in" filter="checkerboard(across)">
                                      <p:cBhvr>
                                        <p:cTn id="12" dur="500"/>
                                        <p:tgtEl>
                                          <p:spTgt spid="4097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0979"/>
                                        </p:tgtEl>
                                        <p:attrNameLst>
                                          <p:attrName>style.visibility</p:attrName>
                                        </p:attrNameLst>
                                      </p:cBhvr>
                                      <p:to>
                                        <p:strVal val="visible"/>
                                      </p:to>
                                    </p:set>
                                    <p:animEffect transition="in" filter="checkerboard(across)">
                                      <p:cBhvr>
                                        <p:cTn id="17" dur="500"/>
                                        <p:tgtEl>
                                          <p:spTgt spid="4097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0980"/>
                                        </p:tgtEl>
                                        <p:attrNameLst>
                                          <p:attrName>style.visibility</p:attrName>
                                        </p:attrNameLst>
                                      </p:cBhvr>
                                      <p:to>
                                        <p:strVal val="visible"/>
                                      </p:to>
                                    </p:set>
                                    <p:animEffect transition="in" filter="checkerboard(across)">
                                      <p:cBhvr>
                                        <p:cTn id="22" dur="500"/>
                                        <p:tgtEl>
                                          <p:spTgt spid="4098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0981"/>
                                        </p:tgtEl>
                                        <p:attrNameLst>
                                          <p:attrName>style.visibility</p:attrName>
                                        </p:attrNameLst>
                                      </p:cBhvr>
                                      <p:to>
                                        <p:strVal val="visible"/>
                                      </p:to>
                                    </p:set>
                                    <p:animEffect transition="in" filter="checkerboard(across)">
                                      <p:cBhvr>
                                        <p:cTn id="27" dur="500"/>
                                        <p:tgtEl>
                                          <p:spTgt spid="40981"/>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40982"/>
                                        </p:tgtEl>
                                        <p:attrNameLst>
                                          <p:attrName>style.visibility</p:attrName>
                                        </p:attrNameLst>
                                      </p:cBhvr>
                                      <p:to>
                                        <p:strVal val="visible"/>
                                      </p:to>
                                    </p:set>
                                    <p:animEffect transition="in" filter="checkerboard(across)">
                                      <p:cBhvr>
                                        <p:cTn id="30" dur="500"/>
                                        <p:tgtEl>
                                          <p:spTgt spid="40982"/>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40986"/>
                                        </p:tgtEl>
                                        <p:attrNameLst>
                                          <p:attrName>style.visibility</p:attrName>
                                        </p:attrNameLst>
                                      </p:cBhvr>
                                      <p:to>
                                        <p:strVal val="visible"/>
                                      </p:to>
                                    </p:set>
                                    <p:animEffect transition="in" filter="checkerboard(across)">
                                      <p:cBhvr>
                                        <p:cTn id="35" dur="500"/>
                                        <p:tgtEl>
                                          <p:spTgt spid="40986"/>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40987"/>
                                        </p:tgtEl>
                                        <p:attrNameLst>
                                          <p:attrName>style.visibility</p:attrName>
                                        </p:attrNameLst>
                                      </p:cBhvr>
                                      <p:to>
                                        <p:strVal val="visible"/>
                                      </p:to>
                                    </p:set>
                                    <p:animEffect transition="in" filter="checkerboard(across)">
                                      <p:cBhvr>
                                        <p:cTn id="40" dur="500"/>
                                        <p:tgtEl>
                                          <p:spTgt spid="40987"/>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40988"/>
                                        </p:tgtEl>
                                        <p:attrNameLst>
                                          <p:attrName>style.visibility</p:attrName>
                                        </p:attrNameLst>
                                      </p:cBhvr>
                                      <p:to>
                                        <p:strVal val="visible"/>
                                      </p:to>
                                    </p:set>
                                    <p:animEffect transition="in" filter="checkerboard(across)">
                                      <p:cBhvr>
                                        <p:cTn id="43" dur="500"/>
                                        <p:tgtEl>
                                          <p:spTgt spid="40988"/>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1"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checkerboard(across)">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checkerboard(across)">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checkerboard(across)">
                                      <p:cBhvr>
                                        <p:cTn id="5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1" animBg="1"/>
      <p:bldP spid="40977" grpId="0"/>
      <p:bldP spid="40978" grpId="0"/>
      <p:bldP spid="40979" grpId="0"/>
      <p:bldP spid="40980" grpId="0"/>
      <p:bldP spid="40982" grpId="0"/>
      <p:bldP spid="40986" grpId="0"/>
      <p:bldP spid="40988"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8" name="Text Box 41997"/>
          <p:cNvSpPr txBox="1"/>
          <p:nvPr/>
        </p:nvSpPr>
        <p:spPr>
          <a:xfrm>
            <a:off x="1551940" y="152400"/>
            <a:ext cx="5153660" cy="553085"/>
          </a:xfrm>
          <a:prstGeom prst="rect">
            <a:avLst/>
          </a:prstGeom>
          <a:noFill/>
          <a:ln w="9525">
            <a:noFill/>
          </a:ln>
        </p:spPr>
        <p:txBody>
          <a:bodyPr wrap="square">
            <a:spAutoFit/>
          </a:bodyPr>
          <a:lstStyle/>
          <a:p>
            <a:pPr>
              <a:spcBef>
                <a:spcPct val="50000"/>
              </a:spcBef>
            </a:pPr>
            <a:r>
              <a:rPr sz="3000" b="1">
                <a:latin typeface="Times New Roman" panose="02020603050405020304" pitchFamily="18" charset="0"/>
              </a:rPr>
              <a:t>c. Chiều tối khi trở về nhà</a:t>
            </a:r>
          </a:p>
        </p:txBody>
      </p:sp>
      <p:sp>
        <p:nvSpPr>
          <p:cNvPr id="42000" name="Text Box 41999"/>
          <p:cNvSpPr txBox="1"/>
          <p:nvPr/>
        </p:nvSpPr>
        <p:spPr>
          <a:xfrm>
            <a:off x="152400" y="776288"/>
            <a:ext cx="8305800" cy="2676525"/>
          </a:xfrm>
          <a:prstGeom prst="rect">
            <a:avLst/>
          </a:prstGeom>
          <a:noFill/>
          <a:ln w="9525">
            <a:noFill/>
          </a:ln>
        </p:spPr>
        <p:txBody>
          <a:bodyPr>
            <a:spAutoFit/>
          </a:bodyPr>
          <a:lstStyle/>
          <a:p>
            <a:pPr>
              <a:spcBef>
                <a:spcPct val="50000"/>
              </a:spcBef>
            </a:pPr>
            <a:r>
              <a:rPr sz="2800">
                <a:latin typeface="Times New Roman" panose="02020603050405020304" pitchFamily="18" charset="0"/>
              </a:rPr>
              <a:t>Ngây thơ, sợ hăi, đi t́m Hiên để đ̣i áo</a:t>
            </a:r>
          </a:p>
          <a:p>
            <a:pPr>
              <a:spcBef>
                <a:spcPct val="50000"/>
              </a:spcBef>
            </a:pPr>
            <a:r>
              <a:rPr sz="2800">
                <a:latin typeface="Times New Roman" panose="02020603050405020304" pitchFamily="18" charset="0"/>
              </a:rPr>
              <a:t> Lúc đó mới hiểu mẹ rất quư chiếc áo bông ấy; vẫn có sự trẻ con: đă cho bạn rồi c̣n đ̣i lại.</a:t>
            </a:r>
          </a:p>
          <a:p>
            <a:pPr>
              <a:spcBef>
                <a:spcPct val="50000"/>
              </a:spcBef>
            </a:pPr>
            <a:r>
              <a:rPr sz="2800">
                <a:latin typeface="Times New Roman" panose="02020603050405020304" pitchFamily="18" charset="0"/>
              </a:rPr>
              <a:t>Lối miêu tả chân thực, tự nhiên của Thạch Lam khi khắc họa nhân vật trẻ em.</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2000"/>
                                        </p:tgtEl>
                                        <p:attrNameLst>
                                          <p:attrName>style.visibility</p:attrName>
                                        </p:attrNameLst>
                                      </p:cBhvr>
                                      <p:to>
                                        <p:strVal val="visible"/>
                                      </p:to>
                                    </p:set>
                                    <p:animEffect transition="in" filter="checkerboard(across)">
                                      <p:cBhvr>
                                        <p:cTn id="7" dur="500"/>
                                        <p:tgtEl>
                                          <p:spTgt spid="420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3" name="Rectangles 44042">
            <a:hlinkClick r:id="rId2" action="ppaction://hlinksldjump"/>
          </p:cNvPr>
          <p:cNvSpPr/>
          <p:nvPr/>
        </p:nvSpPr>
        <p:spPr>
          <a:xfrm>
            <a:off x="381000" y="5132705"/>
            <a:ext cx="8472805" cy="1481455"/>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US"/>
          </a:p>
        </p:txBody>
      </p:sp>
      <p:sp>
        <p:nvSpPr>
          <p:cNvPr id="44044" name="Text Box 44043"/>
          <p:cNvSpPr txBox="1"/>
          <p:nvPr/>
        </p:nvSpPr>
        <p:spPr>
          <a:xfrm>
            <a:off x="762000" y="152400"/>
            <a:ext cx="6434455" cy="7200900"/>
          </a:xfrm>
          <a:prstGeom prst="rect">
            <a:avLst/>
          </a:prstGeom>
          <a:noFill/>
          <a:ln w="9525">
            <a:noFill/>
          </a:ln>
        </p:spPr>
        <p:txBody>
          <a:bodyPr wrap="square">
            <a:spAutoFit/>
          </a:bodyPr>
          <a:lstStyle/>
          <a:p>
            <a:pPr>
              <a:spcBef>
                <a:spcPct val="50000"/>
              </a:spcBef>
            </a:pPr>
            <a:r>
              <a:rPr sz="2800" b="1">
                <a:latin typeface="Times New Roman" panose="02020603050405020304" pitchFamily="18" charset="0"/>
              </a:rPr>
              <a:t>Nhân vật Hiên và những đứa trẻ nghèo</a:t>
            </a:r>
          </a:p>
          <a:p>
            <a:pPr>
              <a:spcBef>
                <a:spcPct val="50000"/>
              </a:spcBef>
            </a:pPr>
            <a:r>
              <a:rPr sz="2800">
                <a:latin typeface="Times New Roman" panose="02020603050405020304" pitchFamily="18" charset="0"/>
              </a:rPr>
              <a:t>Không gian</a:t>
            </a:r>
            <a:r>
              <a:rPr lang="en-US" sz="2800">
                <a:latin typeface="Times New Roman" panose="02020603050405020304" pitchFamily="18" charset="0"/>
              </a:rPr>
              <a:t>, dáng vẻ, Thái độ</a:t>
            </a:r>
          </a:p>
          <a:p>
            <a:pPr>
              <a:spcBef>
                <a:spcPct val="50000"/>
              </a:spcBef>
            </a:pPr>
            <a:r>
              <a:rPr lang="en-US" sz="2800">
                <a:latin typeface="Times New Roman" panose="02020603050405020304" pitchFamily="18" charset="0"/>
              </a:rPr>
              <a:t>Yên ả, vắng lặng, nghèo, lại thêm mùa đông càng khắc họa sâu về t́nh cảnh khốn khó.</a:t>
            </a:r>
          </a:p>
          <a:p>
            <a:pPr>
              <a:spcBef>
                <a:spcPct val="50000"/>
              </a:spcBef>
            </a:pPr>
            <a:r>
              <a:rPr lang="en-US" sz="2800">
                <a:latin typeface="Times New Roman" panose="02020603050405020304" pitchFamily="18" charset="0"/>
              </a:rPr>
              <a:t>Hiên và những đứa trẻ khác ăn mặc phong phanh, rách rưới, vá víu, không đủ ấm. Chúng rất thích chơi với Sơn và Lan nhưng chúng không dám thái quá.</a:t>
            </a:r>
          </a:p>
          <a:p>
            <a:pPr>
              <a:spcBef>
                <a:spcPct val="50000"/>
              </a:spcBef>
            </a:pPr>
            <a:endParaRPr lang="en-US" sz="2800">
              <a:latin typeface="Times New Roman" panose="02020603050405020304" pitchFamily="18" charset="0"/>
            </a:endParaRPr>
          </a:p>
          <a:p>
            <a:pPr>
              <a:spcBef>
                <a:spcPct val="50000"/>
              </a:spcBef>
            </a:pPr>
            <a:endParaRPr lang="en-US" sz="2800">
              <a:latin typeface="Times New Roman" panose="02020603050405020304" pitchFamily="18" charset="0"/>
            </a:endParaRPr>
          </a:p>
          <a:p>
            <a:pPr>
              <a:spcBef>
                <a:spcPct val="50000"/>
              </a:spcBef>
            </a:pPr>
            <a:endParaRPr lang="en-US" sz="2800">
              <a:latin typeface="Times New Roman" panose="02020603050405020304" pitchFamily="18" charset="0"/>
            </a:endParaRPr>
          </a:p>
          <a:p>
            <a:pPr>
              <a:spcBef>
                <a:spcPct val="50000"/>
              </a:spcBef>
            </a:pPr>
            <a:endParaRPr lang="en-US" sz="2800">
              <a:latin typeface="Times New Roman" panose="02020603050405020304" pitchFamily="18" charset="0"/>
            </a:endParaRPr>
          </a:p>
        </p:txBody>
      </p:sp>
      <p:sp>
        <p:nvSpPr>
          <p:cNvPr id="44048" name="Text Box 44047"/>
          <p:cNvSpPr txBox="1"/>
          <p:nvPr/>
        </p:nvSpPr>
        <p:spPr>
          <a:xfrm>
            <a:off x="447675" y="5181600"/>
            <a:ext cx="8339455" cy="521970"/>
          </a:xfrm>
          <a:prstGeom prst="rect">
            <a:avLst/>
          </a:prstGeom>
          <a:noFill/>
          <a:ln w="9525">
            <a:noFill/>
          </a:ln>
        </p:spPr>
        <p:txBody>
          <a:bodyPr wrap="square">
            <a:spAutoFit/>
          </a:bodyPr>
          <a:lstStyle/>
          <a:p>
            <a:pPr>
              <a:spcBef>
                <a:spcPct val="50000"/>
              </a:spcBef>
            </a:pPr>
            <a:r>
              <a:rPr sz="2800" b="1">
                <a:latin typeface="Times New Roman" panose="02020603050405020304" pitchFamily="18" charset="0"/>
              </a:rPr>
              <a:t>=&gt; </a:t>
            </a:r>
            <a:r>
              <a:rPr sz="2800" b="1" err="1">
                <a:latin typeface="Times New Roman" panose="02020603050405020304" pitchFamily="18" charset="0"/>
              </a:rPr>
              <a:t>Gợi</a:t>
            </a:r>
            <a:r>
              <a:rPr sz="2800" b="1">
                <a:latin typeface="Times New Roman" panose="02020603050405020304" pitchFamily="18" charset="0"/>
              </a:rPr>
              <a:t> </a:t>
            </a:r>
            <a:r>
              <a:rPr sz="2800" b="1" err="1">
                <a:latin typeface="Times New Roman" panose="02020603050405020304" pitchFamily="18" charset="0"/>
              </a:rPr>
              <a:t>lên</a:t>
            </a:r>
            <a:r>
              <a:rPr sz="2800" b="1">
                <a:latin typeface="Times New Roman" panose="02020603050405020304" pitchFamily="18" charset="0"/>
              </a:rPr>
              <a:t> </a:t>
            </a:r>
            <a:r>
              <a:rPr sz="2800" b="1" err="1">
                <a:latin typeface="Times New Roman" panose="02020603050405020304" pitchFamily="18" charset="0"/>
              </a:rPr>
              <a:t>nghèo</a:t>
            </a:r>
            <a:r>
              <a:rPr sz="2800" b="1">
                <a:latin typeface="Times New Roman" panose="02020603050405020304" pitchFamily="18" charset="0"/>
              </a:rPr>
              <a:t> </a:t>
            </a:r>
            <a:r>
              <a:rPr sz="2800" b="1" err="1">
                <a:latin typeface="Times New Roman" panose="02020603050405020304" pitchFamily="18" charset="0"/>
              </a:rPr>
              <a:t>đói</a:t>
            </a:r>
            <a:r>
              <a:rPr sz="2800" b="1">
                <a:latin typeface="Times New Roman" panose="02020603050405020304" pitchFamily="18" charset="0"/>
              </a:rPr>
              <a:t>  </a:t>
            </a:r>
          </a:p>
        </p:txBody>
      </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4048"/>
                                        </p:tgtEl>
                                        <p:attrNameLst>
                                          <p:attrName>style.visibility</p:attrName>
                                        </p:attrNameLst>
                                      </p:cBhvr>
                                      <p:to>
                                        <p:strVal val="visible"/>
                                      </p:to>
                                    </p:set>
                                    <p:animEffect transition="in" filter="checkerboard(across)">
                                      <p:cBhvr>
                                        <p:cTn id="7" dur="500"/>
                                        <p:tgtEl>
                                          <p:spTgt spid="44048"/>
                                        </p:tgtEl>
                                      </p:cBhvr>
                                    </p:animEffect>
                                  </p:childTnLst>
                                </p:cTn>
                              </p:par>
                              <p:par>
                                <p:cTn id="8" presetID="5" presetClass="entr" presetSubtype="10" fill="hold" nodeType="withEffect">
                                  <p:stCondLst>
                                    <p:cond delay="0"/>
                                  </p:stCondLst>
                                  <p:childTnLst>
                                    <p:set>
                                      <p:cBhvr>
                                        <p:cTn id="9" dur="1" fill="hold">
                                          <p:stCondLst>
                                            <p:cond delay="0"/>
                                          </p:stCondLst>
                                        </p:cTn>
                                        <p:tgtEl>
                                          <p:spTgt spid="44043"/>
                                        </p:tgtEl>
                                        <p:attrNameLst>
                                          <p:attrName>style.visibility</p:attrName>
                                        </p:attrNameLst>
                                      </p:cBhvr>
                                      <p:to>
                                        <p:strVal val="visible"/>
                                      </p:to>
                                    </p:set>
                                    <p:animEffect transition="in" filter="checkerboard(across)">
                                      <p:cBhvr>
                                        <p:cTn id="10" dur="500"/>
                                        <p:tgtEl>
                                          <p:spTgt spid="44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Rectangles 45061">
            <a:hlinkClick r:id="rId2" action="ppaction://hlinksldjump"/>
          </p:cNvPr>
          <p:cNvSpPr/>
          <p:nvPr/>
        </p:nvSpPr>
        <p:spPr>
          <a:xfrm>
            <a:off x="533400" y="4267200"/>
            <a:ext cx="8305800" cy="17526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US"/>
          </a:p>
        </p:txBody>
      </p:sp>
      <p:sp>
        <p:nvSpPr>
          <p:cNvPr id="45063" name="Text Box 45062"/>
          <p:cNvSpPr txBox="1"/>
          <p:nvPr/>
        </p:nvSpPr>
        <p:spPr>
          <a:xfrm>
            <a:off x="2209800" y="171450"/>
            <a:ext cx="4419600" cy="521970"/>
          </a:xfrm>
          <a:prstGeom prst="rect">
            <a:avLst/>
          </a:prstGeom>
          <a:noFill/>
          <a:ln w="9525">
            <a:noFill/>
          </a:ln>
        </p:spPr>
        <p:txBody>
          <a:bodyPr>
            <a:spAutoFit/>
          </a:bodyPr>
          <a:lstStyle/>
          <a:p>
            <a:pPr>
              <a:spcBef>
                <a:spcPct val="50000"/>
              </a:spcBef>
            </a:pPr>
            <a:r>
              <a:rPr sz="2800" b="1">
                <a:latin typeface="Times New Roman" panose="02020603050405020304" pitchFamily="18" charset="0"/>
              </a:rPr>
              <a:t>* Nhân vật Hiên</a:t>
            </a:r>
          </a:p>
        </p:txBody>
      </p:sp>
      <p:sp>
        <p:nvSpPr>
          <p:cNvPr id="45065" name="Text Box 45064"/>
          <p:cNvSpPr txBox="1"/>
          <p:nvPr/>
        </p:nvSpPr>
        <p:spPr>
          <a:xfrm>
            <a:off x="152400" y="776288"/>
            <a:ext cx="8991600" cy="891540"/>
          </a:xfrm>
          <a:prstGeom prst="rect">
            <a:avLst/>
          </a:prstGeom>
          <a:noFill/>
          <a:ln w="9525">
            <a:noFill/>
          </a:ln>
        </p:spPr>
        <p:txBody>
          <a:bodyPr>
            <a:spAutoFit/>
          </a:bodyPr>
          <a:lstStyle/>
          <a:p>
            <a:pPr>
              <a:spcBef>
                <a:spcPct val="50000"/>
              </a:spcBef>
            </a:pPr>
            <a:r>
              <a:rPr sz="2600">
                <a:effectLst>
                  <a:outerShdw blurRad="38100" dist="38100" dir="2700000">
                    <a:srgbClr val="FFFFFF"/>
                  </a:outerShdw>
                </a:effectLst>
                <a:latin typeface="Times New Roman" panose="02020603050405020304" pitchFamily="18" charset="0"/>
              </a:rPr>
              <a:t>+ </a:t>
            </a:r>
            <a:r>
              <a:rPr sz="2600">
                <a:latin typeface="Times New Roman" panose="02020603050405020304" pitchFamily="18" charset="0"/>
              </a:rPr>
              <a:t>lạnh phải khúm người lại  Vừa lạnh, phải chịu trong thời gian dài, lại c̣n có thêm mặc cảm: đứng ẩn nấp “dựa vào cột quán</a:t>
            </a:r>
          </a:p>
        </p:txBody>
      </p:sp>
      <p:sp>
        <p:nvSpPr>
          <p:cNvPr id="45067" name="Text Box 45066"/>
          <p:cNvSpPr txBox="1"/>
          <p:nvPr/>
        </p:nvSpPr>
        <p:spPr>
          <a:xfrm>
            <a:off x="76200" y="1828800"/>
            <a:ext cx="8839200" cy="891540"/>
          </a:xfrm>
          <a:prstGeom prst="rect">
            <a:avLst/>
          </a:prstGeom>
          <a:noFill/>
          <a:ln w="9525">
            <a:noFill/>
          </a:ln>
        </p:spPr>
        <p:txBody>
          <a:bodyPr>
            <a:spAutoFit/>
          </a:bodyPr>
          <a:lstStyle/>
          <a:p>
            <a:pPr>
              <a:spcBef>
                <a:spcPct val="50000"/>
              </a:spcBef>
            </a:pPr>
            <a:r>
              <a:rPr sz="2600">
                <a:effectLst>
                  <a:outerShdw blurRad="38100" dist="38100" dir="2700000">
                    <a:srgbClr val="FFFFFF"/>
                  </a:outerShdw>
                </a:effectLst>
                <a:latin typeface="Times New Roman" panose="02020603050405020304" pitchFamily="18" charset="0"/>
              </a:rPr>
              <a:t>+ </a:t>
            </a:r>
            <a:r>
              <a:rPr sz="2600">
                <a:latin typeface="Times New Roman" panose="02020603050405020304" pitchFamily="18" charset="0"/>
              </a:rPr>
              <a:t>Khi được hỏi  bịu xịu trả lời: mặt xị xuống, thường đi kèm những lời có ư buồn tủi  mặc cảm, có sự tủi thân.</a:t>
            </a:r>
          </a:p>
        </p:txBody>
      </p:sp>
      <p:sp>
        <p:nvSpPr>
          <p:cNvPr id="45068" name="Text Box 45067"/>
          <p:cNvSpPr txBox="1"/>
          <p:nvPr/>
        </p:nvSpPr>
        <p:spPr>
          <a:xfrm>
            <a:off x="533400" y="4419600"/>
            <a:ext cx="8229600" cy="460375"/>
          </a:xfrm>
          <a:prstGeom prst="rect">
            <a:avLst/>
          </a:prstGeom>
          <a:noFill/>
          <a:ln w="9525">
            <a:noFill/>
          </a:ln>
        </p:spPr>
        <p:txBody>
          <a:bodyPr>
            <a:spAutoFit/>
          </a:bodyPr>
          <a:lstStyle/>
          <a:p>
            <a:pPr>
              <a:spcBef>
                <a:spcPct val="50000"/>
              </a:spcBef>
            </a:pPr>
            <a:r>
              <a:rPr b="1">
                <a:latin typeface="Times New Roman" panose="02020603050405020304" pitchFamily="18" charset="0"/>
              </a:rPr>
              <a:t>=&gt; </a:t>
            </a:r>
            <a:r>
              <a:rPr b="1" err="1">
                <a:latin typeface="Times New Roman" panose="02020603050405020304" pitchFamily="18" charset="0"/>
              </a:rPr>
              <a:t>Một</a:t>
            </a:r>
            <a:r>
              <a:rPr b="1">
                <a:latin typeface="Times New Roman" panose="02020603050405020304" pitchFamily="18" charset="0"/>
              </a:rPr>
              <a:t> </a:t>
            </a:r>
            <a:r>
              <a:rPr b="1" err="1">
                <a:latin typeface="Times New Roman" panose="02020603050405020304" pitchFamily="18" charset="0"/>
              </a:rPr>
              <a:t>cô</a:t>
            </a:r>
            <a:r>
              <a:rPr b="1">
                <a:latin typeface="Times New Roman" panose="02020603050405020304" pitchFamily="18" charset="0"/>
              </a:rPr>
              <a:t> </a:t>
            </a:r>
            <a:r>
              <a:rPr b="1" err="1">
                <a:latin typeface="Times New Roman" panose="02020603050405020304" pitchFamily="18" charset="0"/>
              </a:rPr>
              <a:t>bé</a:t>
            </a:r>
            <a:r>
              <a:rPr b="1">
                <a:latin typeface="Times New Roman" panose="02020603050405020304" pitchFamily="18" charset="0"/>
              </a:rPr>
              <a:t> </a:t>
            </a:r>
            <a:r>
              <a:rPr b="1" err="1">
                <a:latin typeface="Times New Roman" panose="02020603050405020304" pitchFamily="18" charset="0"/>
              </a:rPr>
              <a:t>có</a:t>
            </a:r>
            <a:r>
              <a:rPr b="1">
                <a:latin typeface="Times New Roman" panose="02020603050405020304" pitchFamily="18" charset="0"/>
              </a:rPr>
              <a:t> </a:t>
            </a:r>
            <a:r>
              <a:rPr b="1" err="1">
                <a:latin typeface="Times New Roman" panose="02020603050405020304" pitchFamily="18" charset="0"/>
              </a:rPr>
              <a:t>tâm</a:t>
            </a:r>
            <a:r>
              <a:rPr b="1">
                <a:latin typeface="Times New Roman" panose="02020603050405020304" pitchFamily="18" charset="0"/>
              </a:rPr>
              <a:t> </a:t>
            </a:r>
            <a:r>
              <a:rPr b="1" err="1">
                <a:latin typeface="Times New Roman" panose="02020603050405020304" pitchFamily="18" charset="0"/>
              </a:rPr>
              <a:t>hồn</a:t>
            </a:r>
            <a:r>
              <a:rPr b="1">
                <a:latin typeface="Times New Roman" panose="02020603050405020304" pitchFamily="18" charset="0"/>
              </a:rPr>
              <a:t> </a:t>
            </a:r>
            <a:r>
              <a:rPr b="1" err="1">
                <a:latin typeface="Times New Roman" panose="02020603050405020304" pitchFamily="18" charset="0"/>
              </a:rPr>
              <a:t>nhạy</a:t>
            </a:r>
            <a:r>
              <a:rPr b="1">
                <a:latin typeface="Times New Roman" panose="02020603050405020304" pitchFamily="18" charset="0"/>
              </a:rPr>
              <a:t> </a:t>
            </a:r>
            <a:r>
              <a:rPr b="1" err="1">
                <a:latin typeface="Times New Roman" panose="02020603050405020304" pitchFamily="18" charset="0"/>
              </a:rPr>
              <a:t>cảm</a:t>
            </a:r>
            <a:r>
              <a:rPr b="1">
                <a:latin typeface="Times New Roman" panose="02020603050405020304" pitchFamily="18" charset="0"/>
              </a:rPr>
              <a:t>, </a:t>
            </a:r>
            <a:r>
              <a:rPr b="1" err="1">
                <a:latin typeface="Times New Roman" panose="02020603050405020304" pitchFamily="18" charset="0"/>
              </a:rPr>
              <a:t>tinh</a:t>
            </a:r>
            <a:r>
              <a:rPr b="1">
                <a:latin typeface="Times New Roman" panose="02020603050405020304" pitchFamily="18" charset="0"/>
              </a:rPr>
              <a:t> </a:t>
            </a:r>
            <a:r>
              <a:rPr b="1" err="1">
                <a:latin typeface="Times New Roman" panose="02020603050405020304" pitchFamily="18" charset="0"/>
              </a:rPr>
              <a:t>tế</a:t>
            </a:r>
            <a:r>
              <a:rPr lang="en-US" b="1" err="1">
                <a:latin typeface="Times New Roman" panose="02020603050405020304" pitchFamily="18" charset="0"/>
              </a:rPr>
              <a:t> </a:t>
            </a:r>
            <a:r>
              <a:rPr lang="it-IT" altLang="x-none" b="1" dirty="0">
                <a:latin typeface="Times New Roman" panose="02020603050405020304" pitchFamily="18" charset="0"/>
              </a:rPr>
              <a:t>số phận bất hạnh.</a:t>
            </a:r>
            <a:endParaRPr b="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5065"/>
                                        </p:tgtEl>
                                        <p:attrNameLst>
                                          <p:attrName>style.visibility</p:attrName>
                                        </p:attrNameLst>
                                      </p:cBhvr>
                                      <p:to>
                                        <p:strVal val="visible"/>
                                      </p:to>
                                    </p:set>
                                    <p:animEffect transition="in" filter="checkerboard(across)">
                                      <p:cBhvr>
                                        <p:cTn id="7" dur="500"/>
                                        <p:tgtEl>
                                          <p:spTgt spid="4506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5067"/>
                                        </p:tgtEl>
                                        <p:attrNameLst>
                                          <p:attrName>style.visibility</p:attrName>
                                        </p:attrNameLst>
                                      </p:cBhvr>
                                      <p:to>
                                        <p:strVal val="visible"/>
                                      </p:to>
                                    </p:set>
                                    <p:animEffect transition="in" filter="checkerboard(across)">
                                      <p:cBhvr>
                                        <p:cTn id="12" dur="500"/>
                                        <p:tgtEl>
                                          <p:spTgt spid="4506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5068"/>
                                        </p:tgtEl>
                                        <p:attrNameLst>
                                          <p:attrName>style.visibility</p:attrName>
                                        </p:attrNameLst>
                                      </p:cBhvr>
                                      <p:to>
                                        <p:strVal val="visible"/>
                                      </p:to>
                                    </p:set>
                                    <p:animEffect transition="in" filter="checkerboard(across)">
                                      <p:cBhvr>
                                        <p:cTn id="17" dur="500"/>
                                        <p:tgtEl>
                                          <p:spTgt spid="45068"/>
                                        </p:tgtEl>
                                      </p:cBhvr>
                                    </p:animEffect>
                                  </p:childTnLst>
                                </p:cTn>
                              </p:par>
                              <p:par>
                                <p:cTn id="18" presetID="5" presetClass="entr" presetSubtype="10" fill="hold" nodeType="withEffect">
                                  <p:stCondLst>
                                    <p:cond delay="0"/>
                                  </p:stCondLst>
                                  <p:childTnLst>
                                    <p:set>
                                      <p:cBhvr>
                                        <p:cTn id="19" dur="1" fill="hold">
                                          <p:stCondLst>
                                            <p:cond delay="0"/>
                                          </p:stCondLst>
                                        </p:cTn>
                                        <p:tgtEl>
                                          <p:spTgt spid="45062"/>
                                        </p:tgtEl>
                                        <p:attrNameLst>
                                          <p:attrName>style.visibility</p:attrName>
                                        </p:attrNameLst>
                                      </p:cBhvr>
                                      <p:to>
                                        <p:strVal val="visible"/>
                                      </p:to>
                                    </p:set>
                                    <p:animEffect transition="in" filter="checkerboard(across)">
                                      <p:cBhvr>
                                        <p:cTn id="20" dur="500"/>
                                        <p:tgtEl>
                                          <p:spTgt spid="45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5" grpId="0"/>
      <p:bldP spid="45067" grpId="0"/>
      <p:bldP spid="4506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p:nvPr/>
        </p:nvSpPr>
        <p:spPr>
          <a:xfrm>
            <a:off x="186055" y="-2088197"/>
            <a:ext cx="8526145" cy="5507990"/>
          </a:xfrm>
          <a:prstGeom prst="rect">
            <a:avLst/>
          </a:prstGeom>
          <a:gradFill rotWithShape="1">
            <a:gsLst>
              <a:gs pos="0">
                <a:schemeClr val="accent1"/>
              </a:gs>
              <a:gs pos="100000">
                <a:srgbClr val="FF9933"/>
              </a:gs>
            </a:gsLst>
            <a:lin ang="5400000" scaled="1"/>
            <a:tileRect/>
          </a:gradFill>
          <a:ln w="57150" cap="flat" cmpd="thinThick">
            <a:solidFill>
              <a:srgbClr val="0000CC"/>
            </a:solidFill>
            <a:prstDash val="solid"/>
            <a:miter/>
            <a:headEnd type="none" w="med" len="med"/>
            <a:tailEnd type="none" w="med" len="med"/>
          </a:ln>
        </p:spPr>
        <p:txBody>
          <a:bodyPr wrap="square"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pt-BR" altLang="x-none" b="1" dirty="0">
                <a:solidFill>
                  <a:srgbClr val="003300"/>
                </a:solidFill>
                <a:latin typeface="Times New Roman" panose="02020603050405020304" pitchFamily="18" charset="0"/>
              </a:rPr>
              <a:t>Hai người mẹ: mẹ của Sơn và mẹ của Hiên</a:t>
            </a:r>
          </a:p>
          <a:p>
            <a:pPr marL="0" lvl="0" indent="0" eaLnBrk="1" hangingPunct="1">
              <a:spcBef>
                <a:spcPct val="0"/>
              </a:spcBef>
              <a:buNone/>
            </a:pPr>
            <a:r>
              <a:rPr lang="pt-BR" altLang="x-none" b="1" dirty="0">
                <a:solidFill>
                  <a:srgbClr val="003300"/>
                </a:solidFill>
                <a:latin typeface="Times New Roman" panose="02020603050405020304" pitchFamily="18" charset="0"/>
              </a:rPr>
              <a:t>a. Mẹ của Hiên</a:t>
            </a:r>
          </a:p>
          <a:p>
            <a:pPr marL="0" lvl="0" indent="0" eaLnBrk="1" hangingPunct="1">
              <a:spcBef>
                <a:spcPct val="0"/>
              </a:spcBef>
              <a:buNone/>
            </a:pPr>
            <a:r>
              <a:rPr lang="pt-BR" altLang="x-none" b="1" dirty="0">
                <a:solidFill>
                  <a:srgbClr val="003300"/>
                </a:solidFill>
                <a:latin typeface="Times New Roman" panose="02020603050405020304" pitchFamily="18" charset="0"/>
              </a:rPr>
              <a:t>- </a:t>
            </a:r>
            <a:r>
              <a:rPr lang="pt-BR" altLang="x-none" dirty="0">
                <a:solidFill>
                  <a:srgbClr val="003300"/>
                </a:solidFill>
                <a:latin typeface="Times New Roman" panose="02020603050405020304" pitchFamily="18" charset="0"/>
              </a:rPr>
              <a:t>Nghề: chỉ có nghề đi ṃ cua bắt ốc  không đủ tiền để may áo cho con</a:t>
            </a:r>
          </a:p>
          <a:p>
            <a:pPr marL="0" lvl="0" indent="0" eaLnBrk="1" hangingPunct="1">
              <a:spcBef>
                <a:spcPct val="0"/>
              </a:spcBef>
              <a:buNone/>
            </a:pPr>
            <a:r>
              <a:rPr lang="pt-BR" altLang="x-none" dirty="0">
                <a:solidFill>
                  <a:srgbClr val="003300"/>
                </a:solidFill>
                <a:latin typeface="Times New Roman" panose="02020603050405020304" pitchFamily="18" charset="0"/>
              </a:rPr>
              <a:t>- Thái độ và hành động khép nép, nhưng cư xử đúng đắn, tự trọng của một người mẹ nghèo khổ</a:t>
            </a:r>
            <a:r>
              <a:rPr lang="en-US" altLang="pt-BR" dirty="0">
                <a:solidFill>
                  <a:srgbClr val="003300"/>
                </a:solidFill>
                <a:latin typeface="Times New Roman" panose="02020603050405020304" pitchFamily="18" charset="0"/>
              </a:rPr>
              <a:t>.</a:t>
            </a:r>
          </a:p>
          <a:p>
            <a:pPr marL="0" lvl="0" indent="0" eaLnBrk="1" hangingPunct="1">
              <a:spcBef>
                <a:spcPct val="0"/>
              </a:spcBef>
              <a:buNone/>
            </a:pPr>
            <a:r>
              <a:rPr lang="en-US" altLang="pt-BR" dirty="0">
                <a:solidFill>
                  <a:srgbClr val="003300"/>
                </a:solidFill>
                <a:latin typeface="Times New Roman" panose="02020603050405020304" pitchFamily="18" charset="0"/>
              </a:rPr>
              <a:t>b. Mẹ của Sơn</a:t>
            </a:r>
          </a:p>
          <a:p>
            <a:pPr marL="0" lvl="0" indent="0" eaLnBrk="1" hangingPunct="1">
              <a:spcBef>
                <a:spcPct val="0"/>
              </a:spcBef>
              <a:buNone/>
            </a:pPr>
            <a:r>
              <a:rPr lang="en-US" altLang="pt-BR" dirty="0">
                <a:solidFill>
                  <a:srgbClr val="003300"/>
                </a:solidFill>
                <a:latin typeface="Times New Roman" panose="02020603050405020304" pitchFamily="18" charset="0"/>
              </a:rPr>
              <a:t>- Cách cư xử nhân hậu, tế nhị của một người mẹ có </a:t>
            </a:r>
            <a:r>
              <a:rPr lang="en-US" altLang="pt-BR" dirty="0">
                <a:solidFill>
                  <a:srgbClr val="003300"/>
                </a:solidFill>
                <a:latin typeface="Times New Roman" panose="02020603050405020304" pitchFamily="18" charset="0"/>
                <a:sym typeface="+mn-ea"/>
              </a:rPr>
              <a:t>yêu thương</a:t>
            </a:r>
            <a:r>
              <a:rPr lang="en-US" altLang="pt-BR" dirty="0">
                <a:solidFill>
                  <a:srgbClr val="003300"/>
                </a:solidFill>
                <a:latin typeface="Times New Roman" panose="02020603050405020304" pitchFamily="18" charset="0"/>
              </a:rPr>
              <a:t>.</a:t>
            </a:r>
          </a:p>
          <a:p>
            <a:pPr marL="0" lvl="0" indent="0" eaLnBrk="1" hangingPunct="1">
              <a:spcBef>
                <a:spcPct val="0"/>
              </a:spcBef>
              <a:buNone/>
            </a:pPr>
            <a:r>
              <a:rPr lang="en-US" altLang="pt-BR" dirty="0">
                <a:solidFill>
                  <a:srgbClr val="003300"/>
                </a:solidFill>
                <a:latin typeface="Times New Roman" panose="02020603050405020304" pitchFamily="18" charset="0"/>
              </a:rPr>
              <a:t>- Với các con, cách cư xử vừa nghiêm khắc, vừa yêu thương.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p:cNvSpPr txBox="1"/>
          <p:nvPr/>
        </p:nvSpPr>
        <p:spPr>
          <a:xfrm>
            <a:off x="609600" y="838200"/>
            <a:ext cx="8077200" cy="6123940"/>
          </a:xfrm>
          <a:prstGeom prst="rect">
            <a:avLst/>
          </a:prstGeom>
          <a:gradFill rotWithShape="1">
            <a:gsLst>
              <a:gs pos="0">
                <a:schemeClr val="accent1"/>
              </a:gs>
              <a:gs pos="100000">
                <a:srgbClr val="FF9933"/>
              </a:gs>
            </a:gsLst>
            <a:lin ang="5400000" scaled="1"/>
            <a:tileRect/>
          </a:gradFill>
          <a:ln w="57150" cap="flat" cmpd="thinThick">
            <a:solidFill>
              <a:srgbClr val="0000CC"/>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sz="2800">
                <a:latin typeface="Times New Roman" panose="02020603050405020304" pitchFamily="18" charset="0"/>
              </a:rPr>
              <a:t>Tổng kết</a:t>
            </a:r>
          </a:p>
          <a:p>
            <a:pPr marL="0" lvl="0" indent="0" eaLnBrk="1" hangingPunct="1">
              <a:spcBef>
                <a:spcPct val="50000"/>
              </a:spcBef>
              <a:buNone/>
            </a:pPr>
            <a:r>
              <a:rPr sz="2800">
                <a:latin typeface="Times New Roman" panose="02020603050405020304" pitchFamily="18" charset="0"/>
              </a:rPr>
              <a:t>1. Nghệ thuật</a:t>
            </a:r>
          </a:p>
          <a:p>
            <a:pPr marL="0" lvl="0" indent="0" eaLnBrk="1" hangingPunct="1">
              <a:spcBef>
                <a:spcPct val="50000"/>
              </a:spcBef>
              <a:buNone/>
            </a:pPr>
            <a:r>
              <a:rPr sz="2800">
                <a:latin typeface="Times New Roman" panose="02020603050405020304" pitchFamily="18" charset="0"/>
              </a:rPr>
              <a:t>- Nghệ thuật tự sự kết hợp miêu tả;</a:t>
            </a:r>
          </a:p>
          <a:p>
            <a:pPr marL="0" lvl="0" indent="0" eaLnBrk="1" hangingPunct="1">
              <a:spcBef>
                <a:spcPct val="50000"/>
              </a:spcBef>
              <a:buNone/>
            </a:pPr>
            <a:r>
              <a:rPr sz="2800">
                <a:latin typeface="Times New Roman" panose="02020603050405020304" pitchFamily="18" charset="0"/>
              </a:rPr>
              <a:t>- Giọng văn nhẹ nhàng, giàu chất thơ;</a:t>
            </a:r>
          </a:p>
          <a:p>
            <a:pPr marL="0" lvl="0" indent="0" eaLnBrk="1" hangingPunct="1">
              <a:spcBef>
                <a:spcPct val="50000"/>
              </a:spcBef>
              <a:buNone/>
            </a:pPr>
            <a:r>
              <a:rPr sz="2800">
                <a:latin typeface="Times New Roman" panose="02020603050405020304" pitchFamily="18" charset="0"/>
              </a:rPr>
              <a:t>- Miêu tả tinh tế</a:t>
            </a:r>
          </a:p>
          <a:p>
            <a:pPr marL="0" lvl="0" indent="0" eaLnBrk="1" hangingPunct="1">
              <a:spcBef>
                <a:spcPct val="50000"/>
              </a:spcBef>
              <a:buNone/>
            </a:pPr>
            <a:r>
              <a:rPr sz="2800">
                <a:latin typeface="Times New Roman" panose="02020603050405020304" pitchFamily="18" charset="0"/>
              </a:rPr>
              <a:t>2. Nội dung</a:t>
            </a:r>
          </a:p>
          <a:p>
            <a:pPr marL="0" lvl="0" indent="0" eaLnBrk="1" hangingPunct="1">
              <a:spcBef>
                <a:spcPct val="50000"/>
              </a:spcBef>
              <a:buNone/>
            </a:pPr>
            <a:r>
              <a:rPr sz="2800">
                <a:latin typeface="Times New Roman" panose="02020603050405020304" pitchFamily="18" charset="0"/>
              </a:rPr>
              <a:t>Truyện ngắn khắc họa h́nh ảnh những  người ở làng quê nghèo khó, có ḷng tự trọng và những người có điều kiện sống tốt hơn biết chia sẻ, yêu thương người khác. Từ đó đề cao tinh thần nhân văn, biết đồng cảm, sẻ chia, giúp đỡ những người thiệt tḥi, bất hạnh.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txBox="1">
            <a:spLocks noGrp="1"/>
          </p:cNvSpPr>
          <p:nvPr>
            <p:ph type="sldNum" sz="quarter" idx="12"/>
          </p:nvPr>
        </p:nvSpPr>
        <p:spPr>
          <a:ln/>
        </p:spPr>
        <p:txBody>
          <a:bodyPr/>
          <a:lstStyle/>
          <a:p>
            <a:pPr marL="0" indent="0" algn="r" eaLnBrk="1" hangingPunct="1">
              <a:spcBef>
                <a:spcPct val="0"/>
              </a:spcBef>
              <a:buNone/>
            </a:pPr>
            <a:fld id="{9A0DB2DC-4C9A-4742-B13C-FB6460FD3503}" type="slidenum">
              <a:rPr lang="en-US" sz="1400"/>
              <a:t>2</a:t>
            </a:fld>
            <a:endParaRPr lang="en-US" sz="1400"/>
          </a:p>
        </p:txBody>
      </p:sp>
      <p:pic>
        <p:nvPicPr>
          <p:cNvPr id="6147" name="Picture 4" descr="thachlam"/>
          <p:cNvPicPr>
            <a:picLocks noChangeAspect="1"/>
          </p:cNvPicPr>
          <p:nvPr/>
        </p:nvPicPr>
        <p:blipFill>
          <a:blip r:embed="rId2"/>
          <a:stretch>
            <a:fillRect/>
          </a:stretch>
        </p:blipFill>
        <p:spPr>
          <a:xfrm>
            <a:off x="381000" y="533400"/>
            <a:ext cx="4191000" cy="6019800"/>
          </a:xfrm>
          <a:prstGeom prst="rect">
            <a:avLst/>
          </a:prstGeom>
          <a:noFill/>
          <a:ln w="76200" cap="flat" cmpd="tri">
            <a:solidFill>
              <a:srgbClr val="0000CC"/>
            </a:solidFill>
            <a:prstDash val="solid"/>
            <a:miter/>
            <a:headEnd type="none" w="med" len="med"/>
            <a:tailEnd type="none" w="med" len="med"/>
          </a:ln>
        </p:spPr>
      </p:pic>
      <p:pic>
        <p:nvPicPr>
          <p:cNvPr id="6148" name="Picture 6" descr="11-thach-lam"/>
          <p:cNvPicPr>
            <a:picLocks noChangeAspect="1"/>
          </p:cNvPicPr>
          <p:nvPr/>
        </p:nvPicPr>
        <p:blipFill>
          <a:blip r:embed="rId3"/>
          <a:stretch>
            <a:fillRect/>
          </a:stretch>
        </p:blipFill>
        <p:spPr>
          <a:xfrm>
            <a:off x="4876800" y="0"/>
            <a:ext cx="4114800" cy="6858000"/>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s 38915"/>
          <p:cNvSpPr/>
          <p:nvPr/>
        </p:nvSpPr>
        <p:spPr>
          <a:xfrm>
            <a:off x="3429000" y="95250"/>
            <a:ext cx="2438400" cy="6096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eaLnBrk="1" hangingPunct="1"/>
            <a:r>
              <a:rPr b="1" err="1">
                <a:latin typeface="Times New Roman" panose="02020603050405020304" pitchFamily="18" charset="0"/>
              </a:rPr>
              <a:t>Tác</a:t>
            </a:r>
            <a:r>
              <a:rPr b="1">
                <a:latin typeface="Times New Roman" panose="02020603050405020304" pitchFamily="18" charset="0"/>
              </a:rPr>
              <a:t> </a:t>
            </a:r>
            <a:r>
              <a:rPr b="1" err="1">
                <a:latin typeface="Times New Roman" panose="02020603050405020304" pitchFamily="18" charset="0"/>
              </a:rPr>
              <a:t>giả</a:t>
            </a:r>
            <a:endParaRPr>
              <a:latin typeface="Times New Roman" panose="02020603050405020304" pitchFamily="18" charset="0"/>
            </a:endParaRPr>
          </a:p>
        </p:txBody>
      </p:sp>
      <p:sp>
        <p:nvSpPr>
          <p:cNvPr id="38917" name="Rectangles 38916"/>
          <p:cNvSpPr/>
          <p:nvPr/>
        </p:nvSpPr>
        <p:spPr>
          <a:xfrm>
            <a:off x="685800" y="1028700"/>
            <a:ext cx="2286000" cy="5334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eaLnBrk="1" hangingPunct="1"/>
            <a:r>
              <a:rPr b="1" err="1">
                <a:latin typeface="Times New Roman" panose="02020603050405020304" pitchFamily="18" charset="0"/>
              </a:rPr>
              <a:t>Cuộc</a:t>
            </a:r>
            <a:r>
              <a:rPr b="1">
                <a:latin typeface="Times New Roman" panose="02020603050405020304" pitchFamily="18" charset="0"/>
              </a:rPr>
              <a:t> </a:t>
            </a:r>
            <a:r>
              <a:rPr b="1" err="1">
                <a:latin typeface="Times New Roman" panose="02020603050405020304" pitchFamily="18" charset="0"/>
              </a:rPr>
              <a:t>đời</a:t>
            </a:r>
            <a:endParaRPr>
              <a:latin typeface="Times New Roman" panose="02020603050405020304" pitchFamily="18" charset="0"/>
            </a:endParaRPr>
          </a:p>
        </p:txBody>
      </p:sp>
      <p:sp>
        <p:nvSpPr>
          <p:cNvPr id="38918" name="Rectangles 38917"/>
          <p:cNvSpPr/>
          <p:nvPr/>
        </p:nvSpPr>
        <p:spPr>
          <a:xfrm>
            <a:off x="0" y="2057400"/>
            <a:ext cx="2819400" cy="32766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eaLnBrk="1" hangingPunct="1"/>
            <a:endParaRPr b="1">
              <a:latin typeface="Times New Roman" panose="02020603050405020304" pitchFamily="18" charset="0"/>
            </a:endParaRPr>
          </a:p>
          <a:p>
            <a:pPr algn="ctr"/>
            <a:endParaRPr>
              <a:latin typeface="Times New Roman" panose="02020603050405020304" pitchFamily="18" charset="0"/>
            </a:endParaRPr>
          </a:p>
        </p:txBody>
      </p:sp>
      <p:sp>
        <p:nvSpPr>
          <p:cNvPr id="38919" name="Text Box 38918"/>
          <p:cNvSpPr txBox="1"/>
          <p:nvPr/>
        </p:nvSpPr>
        <p:spPr>
          <a:xfrm>
            <a:off x="0" y="2133600"/>
            <a:ext cx="2819400" cy="3444875"/>
          </a:xfrm>
          <a:prstGeom prst="rect">
            <a:avLst/>
          </a:prstGeom>
          <a:noFill/>
          <a:ln w="9525">
            <a:noFill/>
          </a:ln>
        </p:spPr>
        <p:txBody>
          <a:bodyPr>
            <a:spAutoFit/>
          </a:bodyPr>
          <a:lstStyle/>
          <a:p>
            <a:pPr>
              <a:spcBef>
                <a:spcPct val="50000"/>
              </a:spcBef>
            </a:pPr>
            <a:r>
              <a:rPr lang="nl-NL" altLang="x-none" sz="2000" b="1" dirty="0">
                <a:latin typeface="Times New Roman" panose="02020603050405020304" pitchFamily="18" charset="0"/>
              </a:rPr>
              <a:t>Thạch Lam</a:t>
            </a:r>
            <a:r>
              <a:rPr lang="nl-NL" altLang="x-none" sz="2000" dirty="0">
                <a:latin typeface="Times New Roman" panose="02020603050405020304" pitchFamily="18" charset="0"/>
              </a:rPr>
              <a:t> (1910 – 1942) tên khai sinh là Nguyễn Tường Vinh</a:t>
            </a:r>
          </a:p>
          <a:p>
            <a:r>
              <a:rPr lang="nl-NL" altLang="x-none" sz="2000" dirty="0">
                <a:latin typeface="Times New Roman" panose="02020603050405020304" pitchFamily="18" charset="0"/>
              </a:rPr>
              <a:t>- Quê: Hà Nội </a:t>
            </a:r>
          </a:p>
          <a:p>
            <a:pPr>
              <a:buChar char="-"/>
            </a:pPr>
            <a:r>
              <a:rPr lang="nl-NL" altLang="x-none" sz="2000" dirty="0">
                <a:latin typeface="Times New Roman" panose="02020603050405020304" pitchFamily="18" charset="0"/>
              </a:rPr>
              <a:t> Xuất thân: gia đình công chức gốc quan lại và là thành viên của nhóm Tự lực văn đoàn.</a:t>
            </a:r>
          </a:p>
          <a:p>
            <a:pPr algn="ctr" eaLnBrk="1" hangingPunct="1"/>
            <a:r>
              <a:rPr sz="2000" b="1" err="1">
                <a:latin typeface="Times New Roman" panose="02020603050405020304" pitchFamily="18" charset="0"/>
              </a:rPr>
              <a:t>Là</a:t>
            </a:r>
            <a:r>
              <a:rPr sz="2000" b="1">
                <a:latin typeface="Times New Roman" panose="02020603050405020304" pitchFamily="18" charset="0"/>
              </a:rPr>
              <a:t> </a:t>
            </a:r>
            <a:r>
              <a:rPr sz="2000" b="1" err="1">
                <a:latin typeface="Times New Roman" panose="02020603050405020304" pitchFamily="18" charset="0"/>
              </a:rPr>
              <a:t>người</a:t>
            </a:r>
            <a:r>
              <a:rPr sz="2000" b="1">
                <a:latin typeface="Times New Roman" panose="02020603050405020304" pitchFamily="18" charset="0"/>
              </a:rPr>
              <a:t> </a:t>
            </a:r>
            <a:r>
              <a:rPr sz="2000" b="1" err="1">
                <a:latin typeface="Times New Roman" panose="02020603050405020304" pitchFamily="18" charset="0"/>
              </a:rPr>
              <a:t>đôn</a:t>
            </a:r>
            <a:r>
              <a:rPr sz="2000" b="1">
                <a:latin typeface="Times New Roman" panose="02020603050405020304" pitchFamily="18" charset="0"/>
              </a:rPr>
              <a:t> </a:t>
            </a:r>
            <a:r>
              <a:rPr sz="2000" b="1" err="1">
                <a:latin typeface="Times New Roman" panose="02020603050405020304" pitchFamily="18" charset="0"/>
              </a:rPr>
              <a:t>hậu</a:t>
            </a:r>
            <a:r>
              <a:rPr sz="2000" b="1">
                <a:latin typeface="Times New Roman" panose="02020603050405020304" pitchFamily="18" charset="0"/>
              </a:rPr>
              <a:t> </a:t>
            </a:r>
            <a:r>
              <a:rPr sz="2000" b="1" err="1">
                <a:latin typeface="Times New Roman" panose="02020603050405020304" pitchFamily="18" charset="0"/>
              </a:rPr>
              <a:t>và</a:t>
            </a:r>
            <a:r>
              <a:rPr sz="2000" b="1">
                <a:latin typeface="Times New Roman" panose="02020603050405020304" pitchFamily="18" charset="0"/>
              </a:rPr>
              <a:t> </a:t>
            </a:r>
            <a:r>
              <a:rPr sz="2000" b="1" err="1">
                <a:latin typeface="Times New Roman" panose="02020603050405020304" pitchFamily="18" charset="0"/>
              </a:rPr>
              <a:t>rất</a:t>
            </a:r>
            <a:r>
              <a:rPr sz="2000" b="1">
                <a:latin typeface="Times New Roman" panose="02020603050405020304" pitchFamily="18" charset="0"/>
              </a:rPr>
              <a:t> </a:t>
            </a:r>
            <a:r>
              <a:rPr sz="2000" b="1" err="1">
                <a:latin typeface="Times New Roman" panose="02020603050405020304" pitchFamily="18" charset="0"/>
              </a:rPr>
              <a:t>đỗi</a:t>
            </a:r>
            <a:r>
              <a:rPr sz="2000" b="1">
                <a:latin typeface="Times New Roman" panose="02020603050405020304" pitchFamily="18" charset="0"/>
              </a:rPr>
              <a:t> </a:t>
            </a:r>
            <a:r>
              <a:rPr sz="2000" b="1" err="1">
                <a:latin typeface="Times New Roman" panose="02020603050405020304" pitchFamily="18" charset="0"/>
              </a:rPr>
              <a:t>tinh</a:t>
            </a:r>
            <a:r>
              <a:rPr sz="2000" b="1">
                <a:latin typeface="Times New Roman" panose="02020603050405020304" pitchFamily="18" charset="0"/>
              </a:rPr>
              <a:t> </a:t>
            </a:r>
            <a:r>
              <a:rPr sz="2000" b="1" err="1">
                <a:latin typeface="Times New Roman" panose="02020603050405020304" pitchFamily="18" charset="0"/>
              </a:rPr>
              <a:t>tế</a:t>
            </a:r>
            <a:endParaRPr sz="2000" b="1">
              <a:latin typeface="Times New Roman" panose="02020603050405020304" pitchFamily="18" charset="0"/>
            </a:endParaRPr>
          </a:p>
          <a:p>
            <a:pPr>
              <a:buChar char="-"/>
            </a:pPr>
            <a:endParaRPr sz="2000">
              <a:latin typeface="Times New Roman" panose="02020603050405020304" pitchFamily="18" charset="0"/>
            </a:endParaRPr>
          </a:p>
        </p:txBody>
      </p:sp>
      <p:sp>
        <p:nvSpPr>
          <p:cNvPr id="38922" name="Rectangles 38921"/>
          <p:cNvSpPr/>
          <p:nvPr/>
        </p:nvSpPr>
        <p:spPr>
          <a:xfrm>
            <a:off x="6324600" y="1143000"/>
            <a:ext cx="2286000" cy="5334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eaLnBrk="1" hangingPunct="1"/>
            <a:r>
              <a:rPr b="1" err="1">
                <a:latin typeface="Times New Roman" panose="02020603050405020304" pitchFamily="18" charset="0"/>
              </a:rPr>
              <a:t>Sự</a:t>
            </a:r>
            <a:r>
              <a:rPr b="1">
                <a:latin typeface="Times New Roman" panose="02020603050405020304" pitchFamily="18" charset="0"/>
              </a:rPr>
              <a:t> </a:t>
            </a:r>
            <a:r>
              <a:rPr b="1" err="1">
                <a:latin typeface="Times New Roman" panose="02020603050405020304" pitchFamily="18" charset="0"/>
              </a:rPr>
              <a:t>nghiệp</a:t>
            </a:r>
            <a:endParaRPr b="1">
              <a:latin typeface="Times New Roman" panose="02020603050405020304" pitchFamily="18" charset="0"/>
            </a:endParaRPr>
          </a:p>
        </p:txBody>
      </p:sp>
      <p:sp>
        <p:nvSpPr>
          <p:cNvPr id="38923" name="Rectangles 38922"/>
          <p:cNvSpPr/>
          <p:nvPr/>
        </p:nvSpPr>
        <p:spPr>
          <a:xfrm>
            <a:off x="3352800" y="2095500"/>
            <a:ext cx="1981200" cy="32766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eaLnBrk="1" hangingPunct="1"/>
            <a:endParaRPr b="1">
              <a:latin typeface="Times New Roman" panose="02020603050405020304" pitchFamily="18" charset="0"/>
            </a:endParaRPr>
          </a:p>
          <a:p>
            <a:pPr algn="ctr"/>
            <a:endParaRPr>
              <a:latin typeface="Times New Roman" panose="02020603050405020304" pitchFamily="18" charset="0"/>
            </a:endParaRPr>
          </a:p>
        </p:txBody>
      </p:sp>
      <p:sp>
        <p:nvSpPr>
          <p:cNvPr id="38924" name="Rectangles 38923"/>
          <p:cNvSpPr/>
          <p:nvPr/>
        </p:nvSpPr>
        <p:spPr>
          <a:xfrm>
            <a:off x="5562600" y="2038350"/>
            <a:ext cx="3295650" cy="33909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eaLnBrk="1" hangingPunct="1"/>
            <a:endParaRPr b="1">
              <a:latin typeface="Times New Roman" panose="02020603050405020304" pitchFamily="18" charset="0"/>
            </a:endParaRPr>
          </a:p>
          <a:p>
            <a:pPr algn="ctr"/>
            <a:endParaRPr>
              <a:latin typeface="Times New Roman" panose="02020603050405020304" pitchFamily="18" charset="0"/>
            </a:endParaRPr>
          </a:p>
        </p:txBody>
      </p:sp>
      <p:sp>
        <p:nvSpPr>
          <p:cNvPr id="38925" name="Text Box 38924"/>
          <p:cNvSpPr txBox="1"/>
          <p:nvPr/>
        </p:nvSpPr>
        <p:spPr>
          <a:xfrm>
            <a:off x="3505200" y="2114550"/>
            <a:ext cx="1752600" cy="2835275"/>
          </a:xfrm>
          <a:prstGeom prst="rect">
            <a:avLst/>
          </a:prstGeom>
          <a:noFill/>
          <a:ln w="9525">
            <a:noFill/>
          </a:ln>
        </p:spPr>
        <p:txBody>
          <a:bodyPr>
            <a:spAutoFit/>
          </a:bodyPr>
          <a:lstStyle/>
          <a:p>
            <a:pPr>
              <a:spcBef>
                <a:spcPct val="50000"/>
              </a:spcBef>
            </a:pPr>
            <a:r>
              <a:rPr lang="nl-NL" altLang="x-none" sz="2000" b="1" dirty="0">
                <a:latin typeface="Times New Roman" panose="02020603050405020304" pitchFamily="18" charset="0"/>
              </a:rPr>
              <a:t>Các tác phẩm chính: </a:t>
            </a:r>
            <a:r>
              <a:rPr lang="nl-NL" altLang="x-none" sz="2000" b="1" i="1" dirty="0">
                <a:latin typeface="Times New Roman" panose="02020603050405020304" pitchFamily="18" charset="0"/>
              </a:rPr>
              <a:t>Gió đầu mùa, Nắng trong vườn, Sợi tóc, Tiểu thuyết ngày mới, Hà Nội 36 phố phường...</a:t>
            </a:r>
            <a:endParaRPr sz="2000" b="1" i="1">
              <a:latin typeface="Times New Roman" panose="02020603050405020304" pitchFamily="18" charset="0"/>
            </a:endParaRPr>
          </a:p>
        </p:txBody>
      </p:sp>
      <p:sp>
        <p:nvSpPr>
          <p:cNvPr id="38926" name="Text Box 38925"/>
          <p:cNvSpPr txBox="1"/>
          <p:nvPr/>
        </p:nvSpPr>
        <p:spPr>
          <a:xfrm>
            <a:off x="5562600" y="2057400"/>
            <a:ext cx="3276600" cy="3270250"/>
          </a:xfrm>
          <a:prstGeom prst="rect">
            <a:avLst/>
          </a:prstGeom>
          <a:noFill/>
          <a:ln w="9525">
            <a:noFill/>
          </a:ln>
        </p:spPr>
        <p:txBody>
          <a:bodyPr>
            <a:spAutoFit/>
          </a:bodyPr>
          <a:lstStyle/>
          <a:p>
            <a:r>
              <a:rPr lang="nl-NL" altLang="x-none" sz="1900" b="1" dirty="0">
                <a:latin typeface="Times New Roman" panose="02020603050405020304" pitchFamily="18" charset="0"/>
              </a:rPr>
              <a:t>- Quan niệm văn cương lành mạnh, tiến bộ: </a:t>
            </a:r>
            <a:r>
              <a:rPr sz="1900" err="1">
                <a:latin typeface="Times New Roman" panose="02020603050405020304" pitchFamily="18" charset="0"/>
              </a:rPr>
              <a:t>Văn</a:t>
            </a:r>
            <a:r>
              <a:rPr sz="1900">
                <a:latin typeface="Times New Roman" panose="02020603050405020304" pitchFamily="18" charset="0"/>
              </a:rPr>
              <a:t> </a:t>
            </a:r>
            <a:r>
              <a:rPr sz="1900" err="1">
                <a:latin typeface="Times New Roman" panose="02020603050405020304" pitchFamily="18" charset="0"/>
              </a:rPr>
              <a:t>học:làm</a:t>
            </a:r>
            <a:r>
              <a:rPr sz="1900">
                <a:latin typeface="Times New Roman" panose="02020603050405020304" pitchFamily="18" charset="0"/>
              </a:rPr>
              <a:t> </a:t>
            </a:r>
            <a:r>
              <a:rPr sz="1900" err="1">
                <a:latin typeface="Times New Roman" panose="02020603050405020304" pitchFamily="18" charset="0"/>
              </a:rPr>
              <a:t>cho</a:t>
            </a:r>
            <a:r>
              <a:rPr sz="1900">
                <a:latin typeface="Times New Roman" panose="02020603050405020304" pitchFamily="18" charset="0"/>
              </a:rPr>
              <a:t> </a:t>
            </a:r>
            <a:r>
              <a:rPr sz="1900" err="1">
                <a:latin typeface="Times New Roman" panose="02020603050405020304" pitchFamily="18" charset="0"/>
              </a:rPr>
              <a:t>lòng</a:t>
            </a:r>
            <a:r>
              <a:rPr sz="1900">
                <a:latin typeface="Times New Roman" panose="02020603050405020304" pitchFamily="18" charset="0"/>
              </a:rPr>
              <a:t> </a:t>
            </a:r>
            <a:r>
              <a:rPr sz="1900" err="1">
                <a:latin typeface="Times New Roman" panose="02020603050405020304" pitchFamily="18" charset="0"/>
              </a:rPr>
              <a:t>người</a:t>
            </a:r>
            <a:r>
              <a:rPr sz="1900">
                <a:latin typeface="Times New Roman" panose="02020603050405020304" pitchFamily="18" charset="0"/>
              </a:rPr>
              <a:t> </a:t>
            </a:r>
            <a:r>
              <a:rPr sz="1900" err="1">
                <a:latin typeface="Times New Roman" panose="02020603050405020304" pitchFamily="18" charset="0"/>
              </a:rPr>
              <a:t>thêm</a:t>
            </a:r>
            <a:r>
              <a:rPr sz="1900">
                <a:latin typeface="Times New Roman" panose="02020603050405020304" pitchFamily="18" charset="0"/>
              </a:rPr>
              <a:t> </a:t>
            </a:r>
            <a:r>
              <a:rPr sz="1900" err="1">
                <a:latin typeface="Times New Roman" panose="02020603050405020304" pitchFamily="18" charset="0"/>
              </a:rPr>
              <a:t>trong</a:t>
            </a:r>
            <a:r>
              <a:rPr sz="1900">
                <a:latin typeface="Times New Roman" panose="02020603050405020304" pitchFamily="18" charset="0"/>
              </a:rPr>
              <a:t> </a:t>
            </a:r>
            <a:r>
              <a:rPr sz="1900" err="1">
                <a:latin typeface="Times New Roman" panose="02020603050405020304" pitchFamily="18" charset="0"/>
              </a:rPr>
              <a:t>sạch</a:t>
            </a:r>
            <a:r>
              <a:rPr sz="1900">
                <a:latin typeface="Times New Roman" panose="02020603050405020304" pitchFamily="18" charset="0"/>
              </a:rPr>
              <a:t>, </a:t>
            </a:r>
            <a:r>
              <a:rPr sz="1900" err="1">
                <a:latin typeface="Times New Roman" panose="02020603050405020304" pitchFamily="18" charset="0"/>
              </a:rPr>
              <a:t>phong</a:t>
            </a:r>
            <a:r>
              <a:rPr sz="1900">
                <a:latin typeface="Times New Roman" panose="02020603050405020304" pitchFamily="18" charset="0"/>
              </a:rPr>
              <a:t> </a:t>
            </a:r>
            <a:r>
              <a:rPr sz="1900" err="1">
                <a:latin typeface="Times New Roman" panose="02020603050405020304" pitchFamily="18" charset="0"/>
              </a:rPr>
              <a:t>phú</a:t>
            </a:r>
            <a:r>
              <a:rPr sz="1900">
                <a:latin typeface="Times New Roman" panose="02020603050405020304" pitchFamily="18" charset="0"/>
              </a:rPr>
              <a:t>; </a:t>
            </a:r>
            <a:r>
              <a:rPr sz="1900" err="1">
                <a:latin typeface="Times New Roman" panose="02020603050405020304" pitchFamily="18" charset="0"/>
              </a:rPr>
              <a:t>Nhà</a:t>
            </a:r>
            <a:r>
              <a:rPr sz="1900">
                <a:latin typeface="Times New Roman" panose="02020603050405020304" pitchFamily="18" charset="0"/>
              </a:rPr>
              <a:t> </a:t>
            </a:r>
            <a:r>
              <a:rPr sz="1900" err="1">
                <a:latin typeface="Times New Roman" panose="02020603050405020304" pitchFamily="18" charset="0"/>
              </a:rPr>
              <a:t>văn</a:t>
            </a:r>
            <a:r>
              <a:rPr sz="1900">
                <a:latin typeface="Times New Roman" panose="02020603050405020304" pitchFamily="18" charset="0"/>
              </a:rPr>
              <a:t>: </a:t>
            </a:r>
            <a:r>
              <a:rPr sz="1900" err="1">
                <a:latin typeface="Times New Roman" panose="02020603050405020304" pitchFamily="18" charset="0"/>
              </a:rPr>
              <a:t>phải</a:t>
            </a:r>
            <a:r>
              <a:rPr sz="1900">
                <a:latin typeface="Times New Roman" panose="02020603050405020304" pitchFamily="18" charset="0"/>
              </a:rPr>
              <a:t> </a:t>
            </a:r>
            <a:r>
              <a:rPr sz="1900" err="1">
                <a:latin typeface="Times New Roman" panose="02020603050405020304" pitchFamily="18" charset="0"/>
              </a:rPr>
              <a:t>nâng</a:t>
            </a:r>
            <a:r>
              <a:rPr sz="1900">
                <a:latin typeface="Times New Roman" panose="02020603050405020304" pitchFamily="18" charset="0"/>
              </a:rPr>
              <a:t> </a:t>
            </a:r>
            <a:r>
              <a:rPr sz="1900" err="1">
                <a:latin typeface="Times New Roman" panose="02020603050405020304" pitchFamily="18" charset="0"/>
              </a:rPr>
              <a:t>đỡ</a:t>
            </a:r>
            <a:r>
              <a:rPr sz="1900">
                <a:latin typeface="Times New Roman" panose="02020603050405020304" pitchFamily="18" charset="0"/>
              </a:rPr>
              <a:t> </a:t>
            </a:r>
            <a:r>
              <a:rPr sz="1900" err="1">
                <a:latin typeface="Times New Roman" panose="02020603050405020304" pitchFamily="18" charset="0"/>
              </a:rPr>
              <a:t>cái</a:t>
            </a:r>
            <a:r>
              <a:rPr sz="1900">
                <a:latin typeface="Times New Roman" panose="02020603050405020304" pitchFamily="18" charset="0"/>
              </a:rPr>
              <a:t> </a:t>
            </a:r>
            <a:r>
              <a:rPr sz="1900" err="1">
                <a:latin typeface="Times New Roman" panose="02020603050405020304" pitchFamily="18" charset="0"/>
              </a:rPr>
              <a:t>tốt</a:t>
            </a:r>
            <a:r>
              <a:rPr sz="1900">
                <a:latin typeface="Times New Roman" panose="02020603050405020304" pitchFamily="18" charset="0"/>
              </a:rPr>
              <a:t>...</a:t>
            </a:r>
          </a:p>
          <a:p>
            <a:r>
              <a:rPr lang="nl-NL" altLang="x-none" sz="1900" b="1" dirty="0">
                <a:latin typeface="Times New Roman" panose="02020603050405020304" pitchFamily="18" charset="0"/>
              </a:rPr>
              <a:t>- Đặc điểm sáng tác: </a:t>
            </a:r>
            <a:r>
              <a:rPr lang="nl-NL" altLang="x-none" sz="1900" dirty="0">
                <a:latin typeface="Times New Roman" panose="02020603050405020304" pitchFamily="18" charset="0"/>
              </a:rPr>
              <a:t>Có biệt tài về truyện ngắn. Truyện không có chuyện, chủ yếu khai thác nội tâm nhân vật</a:t>
            </a:r>
          </a:p>
          <a:p>
            <a:r>
              <a:rPr sz="1900" err="1">
                <a:latin typeface="Times New Roman" panose="02020603050405020304" pitchFamily="18" charset="0"/>
              </a:rPr>
              <a:t>Văn</a:t>
            </a:r>
            <a:r>
              <a:rPr sz="1900">
                <a:latin typeface="Times New Roman" panose="02020603050405020304" pitchFamily="18" charset="0"/>
              </a:rPr>
              <a:t> </a:t>
            </a:r>
            <a:r>
              <a:rPr sz="1900" err="1">
                <a:latin typeface="Times New Roman" panose="02020603050405020304" pitchFamily="18" charset="0"/>
              </a:rPr>
              <a:t>Thạch</a:t>
            </a:r>
            <a:r>
              <a:rPr sz="1900">
                <a:latin typeface="Times New Roman" panose="02020603050405020304" pitchFamily="18" charset="0"/>
              </a:rPr>
              <a:t> Lam </a:t>
            </a:r>
            <a:r>
              <a:rPr sz="1900" err="1">
                <a:latin typeface="Times New Roman" panose="02020603050405020304" pitchFamily="18" charset="0"/>
              </a:rPr>
              <a:t>trong</a:t>
            </a:r>
            <a:r>
              <a:rPr sz="1900">
                <a:latin typeface="Times New Roman" panose="02020603050405020304" pitchFamily="18" charset="0"/>
              </a:rPr>
              <a:t> </a:t>
            </a:r>
            <a:r>
              <a:rPr sz="1900" err="1">
                <a:latin typeface="Times New Roman" panose="02020603050405020304" pitchFamily="18" charset="0"/>
              </a:rPr>
              <a:t>sáng</a:t>
            </a:r>
            <a:r>
              <a:rPr sz="1900">
                <a:latin typeface="Times New Roman" panose="02020603050405020304" pitchFamily="18" charset="0"/>
              </a:rPr>
              <a:t>, </a:t>
            </a:r>
            <a:r>
              <a:rPr sz="1900" err="1">
                <a:latin typeface="Times New Roman" panose="02020603050405020304" pitchFamily="18" charset="0"/>
              </a:rPr>
              <a:t>giản</a:t>
            </a:r>
            <a:r>
              <a:rPr sz="1900">
                <a:latin typeface="Times New Roman" panose="02020603050405020304" pitchFamily="18" charset="0"/>
              </a:rPr>
              <a:t> </a:t>
            </a:r>
            <a:r>
              <a:rPr sz="1900" err="1">
                <a:latin typeface="Times New Roman" panose="02020603050405020304" pitchFamily="18" charset="0"/>
              </a:rPr>
              <a:t>dị</a:t>
            </a:r>
            <a:r>
              <a:rPr sz="1900">
                <a:latin typeface="Times New Roman" panose="02020603050405020304" pitchFamily="18" charset="0"/>
              </a:rPr>
              <a:t>, </a:t>
            </a:r>
            <a:r>
              <a:rPr sz="1900" err="1">
                <a:latin typeface="Times New Roman" panose="02020603050405020304" pitchFamily="18" charset="0"/>
              </a:rPr>
              <a:t>thâm</a:t>
            </a:r>
            <a:r>
              <a:rPr sz="1900">
                <a:latin typeface="Times New Roman" panose="02020603050405020304" pitchFamily="18" charset="0"/>
              </a:rPr>
              <a:t> </a:t>
            </a:r>
            <a:r>
              <a:rPr sz="1900" err="1">
                <a:latin typeface="Times New Roman" panose="02020603050405020304" pitchFamily="18" charset="0"/>
              </a:rPr>
              <a:t>trầm</a:t>
            </a:r>
            <a:r>
              <a:rPr sz="1900">
                <a:latin typeface="Times New Roman" panose="02020603050405020304" pitchFamily="18" charset="0"/>
              </a:rPr>
              <a:t>, </a:t>
            </a:r>
            <a:r>
              <a:rPr sz="1900" err="1">
                <a:latin typeface="Times New Roman" panose="02020603050405020304" pitchFamily="18" charset="0"/>
              </a:rPr>
              <a:t>sâu</a:t>
            </a:r>
            <a:r>
              <a:rPr sz="1900">
                <a:latin typeface="Times New Roman" panose="02020603050405020304" pitchFamily="18" charset="0"/>
              </a:rPr>
              <a:t> </a:t>
            </a:r>
            <a:r>
              <a:rPr sz="1900" err="1">
                <a:latin typeface="Times New Roman" panose="02020603050405020304" pitchFamily="18" charset="0"/>
              </a:rPr>
              <a:t>sắc</a:t>
            </a:r>
            <a:endParaRPr sz="1900">
              <a:latin typeface="Times New Roman" panose="02020603050405020304" pitchFamily="18" charset="0"/>
            </a:endParaRPr>
          </a:p>
        </p:txBody>
      </p:sp>
      <p:sp>
        <p:nvSpPr>
          <p:cNvPr id="38927" name="Rectangles 38926"/>
          <p:cNvSpPr/>
          <p:nvPr/>
        </p:nvSpPr>
        <p:spPr>
          <a:xfrm>
            <a:off x="1600200" y="5924550"/>
            <a:ext cx="5791200" cy="838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b="1" err="1">
                <a:solidFill>
                  <a:srgbClr val="006600"/>
                </a:solidFill>
                <a:latin typeface="Times New Roman" panose="02020603050405020304" pitchFamily="18" charset="0"/>
              </a:rPr>
              <a:t>Thạch</a:t>
            </a:r>
            <a:r>
              <a:rPr b="1">
                <a:solidFill>
                  <a:srgbClr val="006600"/>
                </a:solidFill>
                <a:latin typeface="Times New Roman" panose="02020603050405020304" pitchFamily="18" charset="0"/>
              </a:rPr>
              <a:t> Lam </a:t>
            </a:r>
            <a:r>
              <a:rPr b="1" err="1">
                <a:solidFill>
                  <a:srgbClr val="006600"/>
                </a:solidFill>
                <a:latin typeface="Times New Roman" panose="02020603050405020304" pitchFamily="18" charset="0"/>
              </a:rPr>
              <a:t>là</a:t>
            </a:r>
            <a:r>
              <a:rPr b="1">
                <a:solidFill>
                  <a:srgbClr val="006600"/>
                </a:solidFill>
                <a:latin typeface="Times New Roman" panose="02020603050405020304" pitchFamily="18" charset="0"/>
              </a:rPr>
              <a:t> </a:t>
            </a:r>
            <a:r>
              <a:rPr b="1" err="1">
                <a:solidFill>
                  <a:srgbClr val="006600"/>
                </a:solidFill>
                <a:latin typeface="Times New Roman" panose="02020603050405020304" pitchFamily="18" charset="0"/>
              </a:rPr>
              <a:t>nhà</a:t>
            </a:r>
            <a:r>
              <a:rPr b="1">
                <a:solidFill>
                  <a:srgbClr val="006600"/>
                </a:solidFill>
                <a:latin typeface="Times New Roman" panose="02020603050405020304" pitchFamily="18" charset="0"/>
              </a:rPr>
              <a:t> </a:t>
            </a:r>
            <a:r>
              <a:rPr b="1" err="1">
                <a:solidFill>
                  <a:srgbClr val="006600"/>
                </a:solidFill>
                <a:latin typeface="Times New Roman" panose="02020603050405020304" pitchFamily="18" charset="0"/>
              </a:rPr>
              <a:t>văn</a:t>
            </a:r>
            <a:r>
              <a:rPr b="1">
                <a:solidFill>
                  <a:srgbClr val="006600"/>
                </a:solidFill>
                <a:latin typeface="Times New Roman" panose="02020603050405020304" pitchFamily="18" charset="0"/>
              </a:rPr>
              <a:t> </a:t>
            </a:r>
            <a:r>
              <a:rPr b="1" err="1">
                <a:solidFill>
                  <a:srgbClr val="006600"/>
                </a:solidFill>
                <a:latin typeface="Times New Roman" panose="02020603050405020304" pitchFamily="18" charset="0"/>
              </a:rPr>
              <a:t>xuất</a:t>
            </a:r>
            <a:r>
              <a:rPr b="1">
                <a:solidFill>
                  <a:srgbClr val="006600"/>
                </a:solidFill>
                <a:latin typeface="Times New Roman" panose="02020603050405020304" pitchFamily="18" charset="0"/>
              </a:rPr>
              <a:t> </a:t>
            </a:r>
            <a:r>
              <a:rPr b="1" err="1">
                <a:solidFill>
                  <a:srgbClr val="006600"/>
                </a:solidFill>
                <a:latin typeface="Times New Roman" panose="02020603050405020304" pitchFamily="18" charset="0"/>
              </a:rPr>
              <a:t>sắc</a:t>
            </a:r>
            <a:r>
              <a:rPr b="1">
                <a:solidFill>
                  <a:srgbClr val="006600"/>
                </a:solidFill>
                <a:latin typeface="Times New Roman" panose="02020603050405020304" pitchFamily="18" charset="0"/>
              </a:rPr>
              <a:t> </a:t>
            </a:r>
            <a:r>
              <a:rPr b="1" err="1">
                <a:solidFill>
                  <a:srgbClr val="006600"/>
                </a:solidFill>
                <a:latin typeface="Times New Roman" panose="02020603050405020304" pitchFamily="18" charset="0"/>
              </a:rPr>
              <a:t>của</a:t>
            </a:r>
            <a:r>
              <a:rPr b="1">
                <a:solidFill>
                  <a:srgbClr val="006600"/>
                </a:solidFill>
                <a:latin typeface="Times New Roman" panose="02020603050405020304" pitchFamily="18" charset="0"/>
              </a:rPr>
              <a:t> </a:t>
            </a:r>
            <a:r>
              <a:rPr b="1" err="1">
                <a:solidFill>
                  <a:srgbClr val="006600"/>
                </a:solidFill>
                <a:latin typeface="Times New Roman" panose="02020603050405020304" pitchFamily="18" charset="0"/>
              </a:rPr>
              <a:t>văn</a:t>
            </a:r>
            <a:r>
              <a:rPr b="1">
                <a:solidFill>
                  <a:srgbClr val="006600"/>
                </a:solidFill>
                <a:latin typeface="Times New Roman" panose="02020603050405020304" pitchFamily="18" charset="0"/>
              </a:rPr>
              <a:t> </a:t>
            </a:r>
            <a:r>
              <a:rPr b="1" err="1">
                <a:solidFill>
                  <a:srgbClr val="006600"/>
                </a:solidFill>
                <a:latin typeface="Times New Roman" panose="02020603050405020304" pitchFamily="18" charset="0"/>
              </a:rPr>
              <a:t>học</a:t>
            </a:r>
            <a:r>
              <a:rPr b="1">
                <a:solidFill>
                  <a:srgbClr val="006600"/>
                </a:solidFill>
                <a:latin typeface="Times New Roman" panose="02020603050405020304" pitchFamily="18" charset="0"/>
              </a:rPr>
              <a:t> </a:t>
            </a:r>
          </a:p>
          <a:p>
            <a:pPr algn="ctr"/>
            <a:r>
              <a:rPr b="1" err="1">
                <a:solidFill>
                  <a:srgbClr val="006600"/>
                </a:solidFill>
                <a:latin typeface="Times New Roman" panose="02020603050405020304" pitchFamily="18" charset="0"/>
              </a:rPr>
              <a:t>Việt</a:t>
            </a:r>
            <a:r>
              <a:rPr b="1">
                <a:solidFill>
                  <a:srgbClr val="006600"/>
                </a:solidFill>
                <a:latin typeface="Times New Roman" panose="02020603050405020304" pitchFamily="18" charset="0"/>
              </a:rPr>
              <a:t> Nam </a:t>
            </a:r>
            <a:r>
              <a:rPr b="1" err="1">
                <a:solidFill>
                  <a:srgbClr val="006600"/>
                </a:solidFill>
                <a:latin typeface="Times New Roman" panose="02020603050405020304" pitchFamily="18" charset="0"/>
              </a:rPr>
              <a:t>giai</a:t>
            </a:r>
            <a:r>
              <a:rPr b="1">
                <a:solidFill>
                  <a:srgbClr val="006600"/>
                </a:solidFill>
                <a:latin typeface="Times New Roman" panose="02020603050405020304" pitchFamily="18" charset="0"/>
              </a:rPr>
              <a:t> </a:t>
            </a:r>
            <a:r>
              <a:rPr b="1" err="1">
                <a:solidFill>
                  <a:srgbClr val="006600"/>
                </a:solidFill>
                <a:latin typeface="Times New Roman" panose="02020603050405020304" pitchFamily="18" charset="0"/>
              </a:rPr>
              <a:t>đoạn</a:t>
            </a:r>
            <a:r>
              <a:rPr b="1">
                <a:solidFill>
                  <a:srgbClr val="006600"/>
                </a:solidFill>
                <a:latin typeface="Times New Roman" panose="02020603050405020304" pitchFamily="18" charset="0"/>
              </a:rPr>
              <a:t> 1930 - 1945</a:t>
            </a:r>
          </a:p>
        </p:txBody>
      </p:sp>
      <p:sp>
        <p:nvSpPr>
          <p:cNvPr id="38928" name="Straight Connector 38927"/>
          <p:cNvSpPr/>
          <p:nvPr/>
        </p:nvSpPr>
        <p:spPr>
          <a:xfrm flipH="1">
            <a:off x="1828800" y="685800"/>
            <a:ext cx="2743200" cy="304800"/>
          </a:xfrm>
          <a:prstGeom prst="line">
            <a:avLst/>
          </a:prstGeom>
          <a:ln w="9525" cap="flat" cmpd="sng">
            <a:solidFill>
              <a:schemeClr val="tx1"/>
            </a:solidFill>
            <a:prstDash val="solid"/>
            <a:headEnd type="none" w="med" len="med"/>
            <a:tailEnd type="triangle" w="med" len="med"/>
          </a:ln>
        </p:spPr>
      </p:sp>
      <p:sp>
        <p:nvSpPr>
          <p:cNvPr id="38929" name="Straight Connector 38928"/>
          <p:cNvSpPr/>
          <p:nvPr/>
        </p:nvSpPr>
        <p:spPr>
          <a:xfrm>
            <a:off x="4572000" y="685800"/>
            <a:ext cx="2895600" cy="457200"/>
          </a:xfrm>
          <a:prstGeom prst="line">
            <a:avLst/>
          </a:prstGeom>
          <a:ln w="9525" cap="flat" cmpd="sng">
            <a:solidFill>
              <a:schemeClr val="tx1"/>
            </a:solidFill>
            <a:prstDash val="solid"/>
            <a:headEnd type="none" w="med" len="med"/>
            <a:tailEnd type="triangle" w="med" len="med"/>
          </a:ln>
        </p:spPr>
      </p:sp>
      <p:sp>
        <p:nvSpPr>
          <p:cNvPr id="38931" name="Straight Connector 38930"/>
          <p:cNvSpPr/>
          <p:nvPr/>
        </p:nvSpPr>
        <p:spPr>
          <a:xfrm flipH="1">
            <a:off x="1600200" y="1562100"/>
            <a:ext cx="0" cy="533400"/>
          </a:xfrm>
          <a:prstGeom prst="line">
            <a:avLst/>
          </a:prstGeom>
          <a:ln w="9525" cap="flat" cmpd="sng">
            <a:solidFill>
              <a:schemeClr val="tx1"/>
            </a:solidFill>
            <a:prstDash val="solid"/>
            <a:headEnd type="none" w="med" len="med"/>
            <a:tailEnd type="triangle" w="med" len="med"/>
          </a:ln>
        </p:spPr>
      </p:sp>
      <p:sp>
        <p:nvSpPr>
          <p:cNvPr id="38933" name="Straight Connector 38932"/>
          <p:cNvSpPr/>
          <p:nvPr/>
        </p:nvSpPr>
        <p:spPr>
          <a:xfrm flipH="1">
            <a:off x="4343400" y="1676400"/>
            <a:ext cx="3124200" cy="381000"/>
          </a:xfrm>
          <a:prstGeom prst="line">
            <a:avLst/>
          </a:prstGeom>
          <a:ln w="9525" cap="flat" cmpd="sng">
            <a:solidFill>
              <a:schemeClr val="tx1"/>
            </a:solidFill>
            <a:prstDash val="solid"/>
            <a:headEnd type="none" w="med" len="med"/>
            <a:tailEnd type="triangle" w="med" len="med"/>
          </a:ln>
        </p:spPr>
      </p:sp>
      <p:sp>
        <p:nvSpPr>
          <p:cNvPr id="38934" name="Straight Connector 38933"/>
          <p:cNvSpPr/>
          <p:nvPr/>
        </p:nvSpPr>
        <p:spPr>
          <a:xfrm>
            <a:off x="7467600" y="1676400"/>
            <a:ext cx="0" cy="381000"/>
          </a:xfrm>
          <a:prstGeom prst="line">
            <a:avLst/>
          </a:prstGeom>
          <a:ln w="9525" cap="flat" cmpd="sng">
            <a:solidFill>
              <a:schemeClr val="tx1"/>
            </a:solidFill>
            <a:prstDash val="solid"/>
            <a:headEnd type="none" w="med" len="med"/>
            <a:tailEnd type="triangle" w="med" len="med"/>
          </a:ln>
        </p:spPr>
      </p:sp>
      <p:sp>
        <p:nvSpPr>
          <p:cNvPr id="38935" name="Straight Connector 38934"/>
          <p:cNvSpPr/>
          <p:nvPr/>
        </p:nvSpPr>
        <p:spPr>
          <a:xfrm>
            <a:off x="762000" y="5334000"/>
            <a:ext cx="0" cy="381000"/>
          </a:xfrm>
          <a:prstGeom prst="line">
            <a:avLst/>
          </a:prstGeom>
          <a:ln w="9525" cap="flat" cmpd="sng">
            <a:solidFill>
              <a:schemeClr val="tx1"/>
            </a:solidFill>
            <a:prstDash val="solid"/>
            <a:headEnd type="none" w="med" len="med"/>
            <a:tailEnd type="none" w="med" len="med"/>
          </a:ln>
        </p:spPr>
      </p:sp>
      <p:sp>
        <p:nvSpPr>
          <p:cNvPr id="38937" name="Straight Connector 38936"/>
          <p:cNvSpPr/>
          <p:nvPr/>
        </p:nvSpPr>
        <p:spPr>
          <a:xfrm>
            <a:off x="4495800" y="5410200"/>
            <a:ext cx="0" cy="304800"/>
          </a:xfrm>
          <a:prstGeom prst="line">
            <a:avLst/>
          </a:prstGeom>
          <a:ln w="9525" cap="flat" cmpd="sng">
            <a:solidFill>
              <a:schemeClr val="tx1"/>
            </a:solidFill>
            <a:prstDash val="solid"/>
            <a:headEnd type="none" w="med" len="med"/>
            <a:tailEnd type="none" w="med" len="med"/>
          </a:ln>
        </p:spPr>
      </p:sp>
      <p:sp>
        <p:nvSpPr>
          <p:cNvPr id="38938" name="Straight Connector 38937"/>
          <p:cNvSpPr/>
          <p:nvPr/>
        </p:nvSpPr>
        <p:spPr>
          <a:xfrm flipH="1">
            <a:off x="7334250" y="5429250"/>
            <a:ext cx="0" cy="304800"/>
          </a:xfrm>
          <a:prstGeom prst="line">
            <a:avLst/>
          </a:prstGeom>
          <a:ln w="9525" cap="flat" cmpd="sng">
            <a:solidFill>
              <a:schemeClr val="tx1"/>
            </a:solidFill>
            <a:prstDash val="solid"/>
            <a:headEnd type="none" w="med" len="med"/>
            <a:tailEnd type="none" w="med" len="med"/>
          </a:ln>
        </p:spPr>
      </p:sp>
      <p:sp>
        <p:nvSpPr>
          <p:cNvPr id="38939" name="Straight Connector 38938"/>
          <p:cNvSpPr/>
          <p:nvPr/>
        </p:nvSpPr>
        <p:spPr>
          <a:xfrm>
            <a:off x="762000" y="5715000"/>
            <a:ext cx="6553200" cy="0"/>
          </a:xfrm>
          <a:prstGeom prst="line">
            <a:avLst/>
          </a:prstGeom>
          <a:ln w="9525" cap="flat" cmpd="sng">
            <a:solidFill>
              <a:schemeClr val="tx1"/>
            </a:solidFill>
            <a:prstDash val="solid"/>
            <a:headEnd type="none" w="med" len="med"/>
            <a:tailEnd type="none" w="med" len="med"/>
          </a:ln>
        </p:spPr>
      </p:sp>
      <p:sp>
        <p:nvSpPr>
          <p:cNvPr id="38940" name="Straight Connector 38939"/>
          <p:cNvSpPr/>
          <p:nvPr/>
        </p:nvSpPr>
        <p:spPr>
          <a:xfrm>
            <a:off x="3962400" y="5715000"/>
            <a:ext cx="0" cy="228600"/>
          </a:xfrm>
          <a:prstGeom prst="line">
            <a:avLst/>
          </a:prstGeom>
          <a:ln w="9525" cap="flat" cmpd="sng">
            <a:solidFill>
              <a:schemeClr val="tx1"/>
            </a:solidFill>
            <a:prstDash val="solid"/>
            <a:headEnd type="none" w="med" len="med"/>
            <a:tailEnd type="triangle" w="med" len="med"/>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NhatLinh">
            <a:hlinkClick r:id="rId3"/>
          </p:cNvPr>
          <p:cNvPicPr>
            <a:picLocks noGrp="1" noChangeAspect="1"/>
          </p:cNvPicPr>
          <p:nvPr>
            <p:ph type="title"/>
          </p:nvPr>
        </p:nvPicPr>
        <p:blipFill>
          <a:blip r:embed="rId4"/>
          <a:srcRect/>
          <a:stretch>
            <a:fillRect/>
          </a:stretch>
        </p:blipFill>
        <p:spPr>
          <a:xfrm>
            <a:off x="381000" y="1981200"/>
            <a:ext cx="2438400" cy="3429000"/>
          </a:xfrm>
          <a:ln w="38100">
            <a:solidFill>
              <a:srgbClr val="0000CC">
                <a:alpha val="100000"/>
              </a:srgbClr>
            </a:solidFill>
            <a:miter lim="800000"/>
            <a:headEnd/>
            <a:tailEnd/>
          </a:ln>
        </p:spPr>
      </p:pic>
      <p:pic>
        <p:nvPicPr>
          <p:cNvPr id="39939" name="Picture 3" descr="hoangdao"/>
          <p:cNvPicPr>
            <a:picLocks noChangeAspect="1"/>
          </p:cNvPicPr>
          <p:nvPr/>
        </p:nvPicPr>
        <p:blipFill>
          <a:blip r:embed="rId5"/>
          <a:stretch>
            <a:fillRect/>
          </a:stretch>
        </p:blipFill>
        <p:spPr>
          <a:xfrm>
            <a:off x="3276600" y="1981200"/>
            <a:ext cx="2493963" cy="3429000"/>
          </a:xfrm>
          <a:prstGeom prst="rect">
            <a:avLst/>
          </a:prstGeom>
          <a:noFill/>
          <a:ln w="38100" cap="flat" cmpd="sng">
            <a:solidFill>
              <a:srgbClr val="0000CC"/>
            </a:solidFill>
            <a:prstDash val="solid"/>
            <a:miter/>
            <a:headEnd type="none" w="med" len="med"/>
            <a:tailEnd type="none" w="med" len="med"/>
          </a:ln>
        </p:spPr>
      </p:pic>
      <p:sp>
        <p:nvSpPr>
          <p:cNvPr id="39941" name="Text Box 5"/>
          <p:cNvSpPr txBox="1">
            <a:spLocks noChangeArrowheads="1"/>
          </p:cNvSpPr>
          <p:nvPr/>
        </p:nvSpPr>
        <p:spPr bwMode="auto">
          <a:xfrm>
            <a:off x="304800" y="228600"/>
            <a:ext cx="3581400" cy="860425"/>
          </a:xfrm>
          <a:prstGeom prst="rect">
            <a:avLst/>
          </a:prstGeom>
          <a:gradFill rotWithShape="1">
            <a:gsLst>
              <a:gs pos="0">
                <a:srgbClr val="FFFF99"/>
              </a:gs>
              <a:gs pos="50000">
                <a:schemeClr val="bg1"/>
              </a:gs>
              <a:gs pos="100000">
                <a:srgbClr val="FFFF99"/>
              </a:gs>
            </a:gsLst>
            <a:lin ang="5400000" scaled="1"/>
          </a:gradFill>
          <a:ln w="38100">
            <a:solidFill>
              <a:srgbClr val="0000CC"/>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algn="ctr" defTabSz="914400" eaLnBrk="1" hangingPunct="1">
              <a:spcBef>
                <a:spcPct val="50000"/>
              </a:spcBef>
              <a:buClrTx/>
              <a:buSzTx/>
              <a:buFontTx/>
              <a:buNone/>
              <a:defRPr/>
            </a:pPr>
            <a:r>
              <a:rPr kumimoji="0" lang="en-US" b="1" kern="1200" cap="none" spc="0" normalizeH="0" baseline="0" noProof="0">
                <a:latin typeface="Times New Roman" panose="02020603050405020304" pitchFamily="18" charset="0"/>
                <a:ea typeface="+mn-ea"/>
                <a:cs typeface="+mn-cs"/>
              </a:rPr>
              <a:t>Cha: Nguyễn Tường Nhu (Quê: Quảng Nam )</a:t>
            </a:r>
          </a:p>
        </p:txBody>
      </p:sp>
      <p:sp>
        <p:nvSpPr>
          <p:cNvPr id="39943" name="Line 7"/>
          <p:cNvSpPr/>
          <p:nvPr/>
        </p:nvSpPr>
        <p:spPr>
          <a:xfrm>
            <a:off x="2133600" y="1295400"/>
            <a:ext cx="5029200" cy="0"/>
          </a:xfrm>
          <a:prstGeom prst="line">
            <a:avLst/>
          </a:prstGeom>
          <a:ln w="38100" cap="flat" cmpd="sng">
            <a:solidFill>
              <a:srgbClr val="0000CC"/>
            </a:solidFill>
            <a:prstDash val="solid"/>
            <a:headEnd type="none" w="med" len="med"/>
            <a:tailEnd type="none" w="med" len="med"/>
          </a:ln>
        </p:spPr>
      </p:sp>
      <p:sp>
        <p:nvSpPr>
          <p:cNvPr id="39946" name="Text Box 10"/>
          <p:cNvSpPr txBox="1"/>
          <p:nvPr/>
        </p:nvSpPr>
        <p:spPr>
          <a:xfrm>
            <a:off x="304800" y="5638800"/>
            <a:ext cx="2514600" cy="434975"/>
          </a:xfrm>
          <a:prstGeom prst="rect">
            <a:avLst/>
          </a:prstGeom>
          <a:noFill/>
          <a:ln w="38100" cap="flat" cmpd="sng">
            <a:solidFill>
              <a:srgbClr val="0000CC"/>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sz="2000" b="1" err="1">
                <a:latin typeface="Times New Roman" panose="02020603050405020304" pitchFamily="18" charset="0"/>
              </a:rPr>
              <a:t>Nguyễn</a:t>
            </a:r>
            <a:r>
              <a:rPr sz="2000" b="1">
                <a:latin typeface="Times New Roman" panose="02020603050405020304" pitchFamily="18" charset="0"/>
              </a:rPr>
              <a:t> </a:t>
            </a:r>
            <a:r>
              <a:rPr sz="2000" b="1" err="1">
                <a:latin typeface="Times New Roman" panose="02020603050405020304" pitchFamily="18" charset="0"/>
              </a:rPr>
              <a:t>Tường</a:t>
            </a:r>
            <a:r>
              <a:rPr sz="2000" b="1">
                <a:latin typeface="Times New Roman" panose="02020603050405020304" pitchFamily="18" charset="0"/>
              </a:rPr>
              <a:t> Tam</a:t>
            </a:r>
          </a:p>
        </p:txBody>
      </p:sp>
      <p:sp>
        <p:nvSpPr>
          <p:cNvPr id="39947" name="Text Box 11"/>
          <p:cNvSpPr txBox="1"/>
          <p:nvPr/>
        </p:nvSpPr>
        <p:spPr>
          <a:xfrm>
            <a:off x="3276600" y="5638800"/>
            <a:ext cx="2514600" cy="434975"/>
          </a:xfrm>
          <a:prstGeom prst="rect">
            <a:avLst/>
          </a:prstGeom>
          <a:noFill/>
          <a:ln w="38100" cap="flat" cmpd="sng">
            <a:solidFill>
              <a:srgbClr val="0000CC"/>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sz="2000" b="1" err="1">
                <a:latin typeface="Times New Roman" panose="02020603050405020304" pitchFamily="18" charset="0"/>
              </a:rPr>
              <a:t>Nguyễn</a:t>
            </a:r>
            <a:r>
              <a:rPr sz="2000" b="1">
                <a:latin typeface="Times New Roman" panose="02020603050405020304" pitchFamily="18" charset="0"/>
              </a:rPr>
              <a:t> </a:t>
            </a:r>
            <a:r>
              <a:rPr sz="2000" b="1" err="1">
                <a:latin typeface="Times New Roman" panose="02020603050405020304" pitchFamily="18" charset="0"/>
              </a:rPr>
              <a:t>Tường</a:t>
            </a:r>
            <a:r>
              <a:rPr sz="2000" b="1">
                <a:latin typeface="Times New Roman" panose="02020603050405020304" pitchFamily="18" charset="0"/>
              </a:rPr>
              <a:t> Long</a:t>
            </a:r>
          </a:p>
        </p:txBody>
      </p:sp>
      <p:sp>
        <p:nvSpPr>
          <p:cNvPr id="39948" name="Text Box 12"/>
          <p:cNvSpPr txBox="1"/>
          <p:nvPr/>
        </p:nvSpPr>
        <p:spPr>
          <a:xfrm>
            <a:off x="6172200" y="5638800"/>
            <a:ext cx="2743200" cy="434975"/>
          </a:xfrm>
          <a:prstGeom prst="rect">
            <a:avLst/>
          </a:prstGeom>
          <a:noFill/>
          <a:ln w="38100" cap="flat" cmpd="sng">
            <a:solidFill>
              <a:srgbClr val="0000CC"/>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sz="2000" b="1" err="1">
                <a:latin typeface="Times New Roman" panose="02020603050405020304" pitchFamily="18" charset="0"/>
              </a:rPr>
              <a:t>Nguyễn</a:t>
            </a:r>
            <a:r>
              <a:rPr sz="2000" b="1">
                <a:latin typeface="Times New Roman" panose="02020603050405020304" pitchFamily="18" charset="0"/>
              </a:rPr>
              <a:t> </a:t>
            </a:r>
            <a:r>
              <a:rPr sz="2000" b="1" err="1">
                <a:latin typeface="Times New Roman" panose="02020603050405020304" pitchFamily="18" charset="0"/>
              </a:rPr>
              <a:t>Tường</a:t>
            </a:r>
            <a:r>
              <a:rPr sz="2000" b="1">
                <a:latin typeface="Times New Roman" panose="02020603050405020304" pitchFamily="18" charset="0"/>
              </a:rPr>
              <a:t> </a:t>
            </a:r>
            <a:r>
              <a:rPr sz="2000" b="1" err="1">
                <a:latin typeface="Times New Roman" panose="02020603050405020304" pitchFamily="18" charset="0"/>
              </a:rPr>
              <a:t>Vinh</a:t>
            </a:r>
            <a:endParaRPr sz="2000" b="1">
              <a:latin typeface="Times New Roman" panose="02020603050405020304" pitchFamily="18" charset="0"/>
            </a:endParaRPr>
          </a:p>
        </p:txBody>
      </p:sp>
      <p:sp>
        <p:nvSpPr>
          <p:cNvPr id="39950" name="Line 14"/>
          <p:cNvSpPr/>
          <p:nvPr/>
        </p:nvSpPr>
        <p:spPr>
          <a:xfrm>
            <a:off x="2133600" y="1066800"/>
            <a:ext cx="0" cy="228600"/>
          </a:xfrm>
          <a:prstGeom prst="line">
            <a:avLst/>
          </a:prstGeom>
          <a:ln w="38100" cap="flat" cmpd="sng">
            <a:solidFill>
              <a:srgbClr val="0000CC"/>
            </a:solidFill>
            <a:prstDash val="solid"/>
            <a:headEnd type="none" w="med" len="med"/>
            <a:tailEnd type="none" w="med" len="med"/>
          </a:ln>
        </p:spPr>
      </p:sp>
      <p:sp>
        <p:nvSpPr>
          <p:cNvPr id="39951" name="Line 15"/>
          <p:cNvSpPr/>
          <p:nvPr/>
        </p:nvSpPr>
        <p:spPr>
          <a:xfrm>
            <a:off x="7162800" y="1066800"/>
            <a:ext cx="0" cy="228600"/>
          </a:xfrm>
          <a:prstGeom prst="line">
            <a:avLst/>
          </a:prstGeom>
          <a:ln w="38100" cap="flat" cmpd="sng">
            <a:solidFill>
              <a:srgbClr val="0000CC"/>
            </a:solidFill>
            <a:prstDash val="solid"/>
            <a:headEnd type="none" w="med" len="med"/>
            <a:tailEnd type="none" w="med" len="med"/>
          </a:ln>
        </p:spPr>
      </p:sp>
      <p:sp>
        <p:nvSpPr>
          <p:cNvPr id="39952" name="Text Box 16"/>
          <p:cNvSpPr txBox="1">
            <a:spLocks noChangeArrowheads="1"/>
          </p:cNvSpPr>
          <p:nvPr/>
        </p:nvSpPr>
        <p:spPr bwMode="auto">
          <a:xfrm>
            <a:off x="5257800" y="228600"/>
            <a:ext cx="3581400" cy="860425"/>
          </a:xfrm>
          <a:prstGeom prst="rect">
            <a:avLst/>
          </a:prstGeom>
          <a:gradFill rotWithShape="1">
            <a:gsLst>
              <a:gs pos="0">
                <a:srgbClr val="FFFF99"/>
              </a:gs>
              <a:gs pos="50000">
                <a:schemeClr val="bg1"/>
              </a:gs>
              <a:gs pos="100000">
                <a:srgbClr val="FFFF99"/>
              </a:gs>
            </a:gsLst>
            <a:lin ang="5400000" scaled="1"/>
          </a:gradFill>
          <a:ln w="38100">
            <a:solidFill>
              <a:srgbClr val="0000CC"/>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algn="ctr" defTabSz="914400" eaLnBrk="1" hangingPunct="1">
              <a:spcBef>
                <a:spcPct val="50000"/>
              </a:spcBef>
              <a:buClrTx/>
              <a:buSzTx/>
              <a:buFontTx/>
              <a:buNone/>
              <a:defRPr/>
            </a:pPr>
            <a:r>
              <a:rPr kumimoji="0" lang="en-US" b="1" kern="1200" cap="none" spc="0" normalizeH="0" baseline="0" noProof="0">
                <a:latin typeface="Times New Roman" panose="02020603050405020304" pitchFamily="18" charset="0"/>
                <a:ea typeface="+mn-ea"/>
                <a:cs typeface="+mn-cs"/>
              </a:rPr>
              <a:t>Mẹ</a:t>
            </a:r>
            <a:r>
              <a:rPr kumimoji="0" lang="en-US" b="1" kern="1200" cap="none" spc="0" normalizeH="0" baseline="0" noProof="0">
                <a:latin typeface=".VnTime" panose="020B7200000000000000" pitchFamily="34" charset="0"/>
                <a:ea typeface="+mn-ea"/>
                <a:cs typeface="+mn-cs"/>
              </a:rPr>
              <a:t>: </a:t>
            </a:r>
            <a:r>
              <a:rPr kumimoji="0" lang="en-US" b="1" kern="1200" cap="none" spc="0" normalizeH="0" baseline="0" noProof="0">
                <a:latin typeface="Times New Roman" panose="02020603050405020304" pitchFamily="18" charset="0"/>
                <a:ea typeface="+mn-ea"/>
                <a:cs typeface="+mn-cs"/>
              </a:rPr>
              <a:t>Lê Thị Sâm      </a:t>
            </a:r>
            <a:r>
              <a:rPr kumimoji="0" lang="en-US" b="1" kern="1200" cap="none" spc="0" normalizeH="0" baseline="0" noProof="0">
                <a:latin typeface=".VnTime" panose="020B7200000000000000" pitchFamily="34" charset="0"/>
                <a:ea typeface="+mn-ea"/>
                <a:cs typeface="+mn-cs"/>
              </a:rPr>
              <a:t> (</a:t>
            </a:r>
            <a:r>
              <a:rPr kumimoji="0" lang="en-US" b="1" kern="1200" cap="none" spc="0" normalizeH="0" baseline="0" noProof="0">
                <a:latin typeface="Times New Roman" panose="02020603050405020304" pitchFamily="18" charset="0"/>
                <a:ea typeface="+mn-ea"/>
                <a:cs typeface="+mn-cs"/>
              </a:rPr>
              <a:t>Quê: Hải Dương )</a:t>
            </a:r>
          </a:p>
        </p:txBody>
      </p:sp>
      <p:sp>
        <p:nvSpPr>
          <p:cNvPr id="39953" name="Line 17"/>
          <p:cNvSpPr/>
          <p:nvPr/>
        </p:nvSpPr>
        <p:spPr>
          <a:xfrm>
            <a:off x="1600200" y="1524000"/>
            <a:ext cx="5867400" cy="0"/>
          </a:xfrm>
          <a:prstGeom prst="line">
            <a:avLst/>
          </a:prstGeom>
          <a:ln w="38100" cap="flat" cmpd="sng">
            <a:solidFill>
              <a:srgbClr val="0000CC"/>
            </a:solidFill>
            <a:prstDash val="solid"/>
            <a:headEnd type="none" w="med" len="med"/>
            <a:tailEnd type="none" w="med" len="med"/>
          </a:ln>
        </p:spPr>
      </p:sp>
      <p:sp>
        <p:nvSpPr>
          <p:cNvPr id="39954" name="Line 18"/>
          <p:cNvSpPr/>
          <p:nvPr/>
        </p:nvSpPr>
        <p:spPr>
          <a:xfrm>
            <a:off x="4572000" y="1295400"/>
            <a:ext cx="0" cy="228600"/>
          </a:xfrm>
          <a:prstGeom prst="line">
            <a:avLst/>
          </a:prstGeom>
          <a:ln w="38100" cap="flat" cmpd="sng">
            <a:solidFill>
              <a:srgbClr val="0000CC"/>
            </a:solidFill>
            <a:prstDash val="solid"/>
            <a:headEnd type="none" w="med" len="med"/>
            <a:tailEnd type="triangle" w="med" len="med"/>
          </a:ln>
        </p:spPr>
      </p:sp>
      <p:sp>
        <p:nvSpPr>
          <p:cNvPr id="39955" name="Line 19"/>
          <p:cNvSpPr/>
          <p:nvPr/>
        </p:nvSpPr>
        <p:spPr>
          <a:xfrm>
            <a:off x="1600200" y="1524000"/>
            <a:ext cx="0" cy="457200"/>
          </a:xfrm>
          <a:prstGeom prst="line">
            <a:avLst/>
          </a:prstGeom>
          <a:ln w="38100" cap="flat" cmpd="sng">
            <a:solidFill>
              <a:srgbClr val="0000CC"/>
            </a:solidFill>
            <a:prstDash val="solid"/>
            <a:headEnd type="none" w="med" len="med"/>
            <a:tailEnd type="none" w="med" len="med"/>
          </a:ln>
        </p:spPr>
      </p:sp>
      <p:pic>
        <p:nvPicPr>
          <p:cNvPr id="39958" name="Picture 22" descr="Thach Lam - tre"/>
          <p:cNvPicPr>
            <a:picLocks noChangeAspect="1"/>
          </p:cNvPicPr>
          <p:nvPr/>
        </p:nvPicPr>
        <p:blipFill>
          <a:blip r:embed="rId6"/>
          <a:stretch>
            <a:fillRect/>
          </a:stretch>
        </p:blipFill>
        <p:spPr>
          <a:xfrm>
            <a:off x="6248400" y="1981200"/>
            <a:ext cx="2514600" cy="3429000"/>
          </a:xfrm>
          <a:prstGeom prst="rect">
            <a:avLst/>
          </a:prstGeom>
          <a:noFill/>
          <a:ln w="38100" cap="flat" cmpd="sng">
            <a:solidFill>
              <a:srgbClr val="0000CC"/>
            </a:solidFill>
            <a:prstDash val="solid"/>
            <a:miter/>
            <a:headEnd type="none" w="med" len="med"/>
            <a:tailEnd type="none" w="med" len="med"/>
          </a:ln>
        </p:spPr>
      </p:pic>
      <p:sp>
        <p:nvSpPr>
          <p:cNvPr id="39959" name="Line 23"/>
          <p:cNvSpPr/>
          <p:nvPr/>
        </p:nvSpPr>
        <p:spPr>
          <a:xfrm>
            <a:off x="7467600" y="1524000"/>
            <a:ext cx="0" cy="457200"/>
          </a:xfrm>
          <a:prstGeom prst="line">
            <a:avLst/>
          </a:prstGeom>
          <a:ln w="38100" cap="flat" cmpd="sng">
            <a:solidFill>
              <a:srgbClr val="0000CC"/>
            </a:solidFill>
            <a:prstDash val="solid"/>
            <a:headEnd type="none" w="med" len="med"/>
            <a:tailEnd type="none" w="med" len="med"/>
          </a:ln>
        </p:spPr>
      </p:sp>
      <p:sp>
        <p:nvSpPr>
          <p:cNvPr id="39960" name="Line 24"/>
          <p:cNvSpPr/>
          <p:nvPr/>
        </p:nvSpPr>
        <p:spPr>
          <a:xfrm>
            <a:off x="4572000" y="1524000"/>
            <a:ext cx="0" cy="457200"/>
          </a:xfrm>
          <a:prstGeom prst="line">
            <a:avLst/>
          </a:prstGeom>
          <a:ln w="38100" cap="flat" cmpd="sng">
            <a:solidFill>
              <a:srgbClr val="0000CC"/>
            </a:solidFill>
            <a:prstDash val="solid"/>
            <a:headEnd type="none" w="med" len="med"/>
            <a:tailEnd type="none" w="med" len="med"/>
          </a:ln>
        </p:spPr>
      </p:sp>
    </p:spTree>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Tu luc van doan 1"/>
          <p:cNvPicPr>
            <a:picLocks noChangeAspect="1"/>
          </p:cNvPicPr>
          <p:nvPr/>
        </p:nvPicPr>
        <p:blipFill>
          <a:blip r:embed="rId2"/>
          <a:stretch>
            <a:fillRect/>
          </a:stretch>
        </p:blipFill>
        <p:spPr>
          <a:xfrm>
            <a:off x="381000" y="381000"/>
            <a:ext cx="8534400" cy="5181600"/>
          </a:xfrm>
          <a:prstGeom prst="rect">
            <a:avLst/>
          </a:prstGeom>
          <a:noFill/>
          <a:ln w="76200" cap="flat" cmpd="tri">
            <a:solidFill>
              <a:srgbClr val="0000FF"/>
            </a:solidFill>
            <a:prstDash val="solid"/>
            <a:miter/>
            <a:headEnd type="none" w="med" len="med"/>
            <a:tailEnd type="none" w="med" len="med"/>
          </a:ln>
        </p:spPr>
      </p:pic>
      <p:sp>
        <p:nvSpPr>
          <p:cNvPr id="21509" name="Text Box 5"/>
          <p:cNvSpPr txBox="1"/>
          <p:nvPr/>
        </p:nvSpPr>
        <p:spPr>
          <a:xfrm>
            <a:off x="533400" y="5715000"/>
            <a:ext cx="8229600" cy="8223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sz="2400" b="1">
                <a:solidFill>
                  <a:srgbClr val="000099"/>
                </a:solidFill>
                <a:latin typeface="Times New Roman" panose="02020603050405020304" pitchFamily="18" charset="0"/>
                <a:cs typeface="Arial" panose="020B0604020202020204" pitchFamily="34" charset="0"/>
              </a:rPr>
              <a:t>CÁC NHÀ VĂN, NHÀ THƠ TRONG NHÓM “TỰ LỰC VĂN ĐOÀN” ” (1933 - 1943)</a:t>
            </a:r>
            <a:endParaRPr sz="2400" b="1">
              <a:solidFill>
                <a:srgbClr val="000099"/>
              </a:solidFill>
              <a:latin typeface="Times New Roman" panose="02020603050405020304" pitchFamily="18" charset="0"/>
              <a:ea typeface="Arial" panose="020B0604020202020204" pitchFamily="34" charset="0"/>
            </a:endParaRPr>
          </a:p>
        </p:txBody>
      </p:sp>
    </p:spTree>
  </p:cSld>
  <p:clrMapOvr>
    <a:masterClrMapping/>
  </p:clrMapOvr>
  <p:transition spd="slow">
    <p:pull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4" name="Text Box 12"/>
          <p:cNvSpPr txBox="1"/>
          <p:nvPr/>
        </p:nvSpPr>
        <p:spPr>
          <a:xfrm>
            <a:off x="609600" y="5334000"/>
            <a:ext cx="8077200" cy="466725"/>
          </a:xfrm>
          <a:prstGeom prst="rect">
            <a:avLst/>
          </a:prstGeom>
          <a:gradFill rotWithShape="1">
            <a:gsLst>
              <a:gs pos="0">
                <a:schemeClr val="bg1"/>
              </a:gs>
              <a:gs pos="100000">
                <a:srgbClr val="FF9900"/>
              </a:gs>
            </a:gsLst>
            <a:lin ang="5400000" scaled="1"/>
            <a:tileRect/>
          </a:gradFill>
          <a:ln w="9525" cap="flat" cmpd="sng">
            <a:solidFill>
              <a:srgbClr val="0000CC"/>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sz="2400" b="1">
                <a:latin typeface="Times New Roman" panose="02020603050405020304" pitchFamily="18" charset="0"/>
              </a:rPr>
              <a:t>CÁC TẬP TRUYỆN NGẮN</a:t>
            </a:r>
          </a:p>
        </p:txBody>
      </p:sp>
      <p:pic>
        <p:nvPicPr>
          <p:cNvPr id="23565" name="Picture 13"/>
          <p:cNvPicPr>
            <a:picLocks noChangeAspect="1"/>
          </p:cNvPicPr>
          <p:nvPr/>
        </p:nvPicPr>
        <p:blipFill>
          <a:blip r:embed="rId2"/>
          <a:stretch>
            <a:fillRect/>
          </a:stretch>
        </p:blipFill>
        <p:spPr>
          <a:xfrm>
            <a:off x="457200" y="990600"/>
            <a:ext cx="2514600" cy="3733800"/>
          </a:xfrm>
          <a:prstGeom prst="rect">
            <a:avLst/>
          </a:prstGeom>
          <a:noFill/>
          <a:ln w="38100" cap="flat" cmpd="sng">
            <a:solidFill>
              <a:srgbClr val="003300"/>
            </a:solidFill>
            <a:prstDash val="solid"/>
            <a:miter/>
            <a:headEnd type="none" w="med" len="med"/>
            <a:tailEnd type="none" w="med" len="med"/>
          </a:ln>
        </p:spPr>
      </p:pic>
      <p:pic>
        <p:nvPicPr>
          <p:cNvPr id="23567" name="Picture 15"/>
          <p:cNvPicPr>
            <a:picLocks noChangeAspect="1"/>
          </p:cNvPicPr>
          <p:nvPr/>
        </p:nvPicPr>
        <p:blipFill>
          <a:blip r:embed="rId3"/>
          <a:stretch>
            <a:fillRect/>
          </a:stretch>
        </p:blipFill>
        <p:spPr>
          <a:xfrm>
            <a:off x="3352800" y="990600"/>
            <a:ext cx="2514600" cy="3733800"/>
          </a:xfrm>
          <a:prstGeom prst="rect">
            <a:avLst/>
          </a:prstGeom>
          <a:noFill/>
          <a:ln w="38100" cap="flat" cmpd="sng">
            <a:solidFill>
              <a:srgbClr val="003300"/>
            </a:solidFill>
            <a:prstDash val="solid"/>
            <a:miter/>
            <a:headEnd type="none" w="med" len="med"/>
            <a:tailEnd type="none" w="med" len="med"/>
          </a:ln>
        </p:spPr>
      </p:pic>
      <p:pic>
        <p:nvPicPr>
          <p:cNvPr id="23569" name="Picture 17"/>
          <p:cNvPicPr>
            <a:picLocks noChangeAspect="1"/>
          </p:cNvPicPr>
          <p:nvPr/>
        </p:nvPicPr>
        <p:blipFill>
          <a:blip r:embed="rId4"/>
          <a:stretch>
            <a:fillRect/>
          </a:stretch>
        </p:blipFill>
        <p:spPr>
          <a:xfrm>
            <a:off x="6248400" y="990600"/>
            <a:ext cx="2514600" cy="3733800"/>
          </a:xfrm>
          <a:prstGeom prst="rect">
            <a:avLst/>
          </a:prstGeom>
          <a:noFill/>
          <a:ln w="38100" cap="flat" cmpd="sng">
            <a:solidFill>
              <a:srgbClr val="003300"/>
            </a:solidFill>
            <a:prstDash val="solid"/>
            <a:miter/>
            <a:headEnd type="none" w="med" len="med"/>
            <a:tailEnd type="none" w="med" len="med"/>
          </a:ln>
        </p:spPr>
      </p:pic>
    </p:spTree>
  </p:cSld>
  <p:clrMapOvr>
    <a:masterClrMapping/>
  </p:clrMapOvr>
  <p:transition spd="med">
    <p:pull dir="l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Text Box 5"/>
          <p:cNvSpPr txBox="1"/>
          <p:nvPr/>
        </p:nvSpPr>
        <p:spPr>
          <a:xfrm>
            <a:off x="228600" y="5486400"/>
            <a:ext cx="2667000" cy="495300"/>
          </a:xfrm>
          <a:prstGeom prst="rect">
            <a:avLst/>
          </a:prstGeom>
          <a:gradFill rotWithShape="1">
            <a:gsLst>
              <a:gs pos="0">
                <a:schemeClr val="bg1"/>
              </a:gs>
              <a:gs pos="100000">
                <a:srgbClr val="FF9900"/>
              </a:gs>
            </a:gsLst>
            <a:lin ang="5400000" scaled="1"/>
            <a:tileRect/>
          </a:gradFill>
          <a:ln w="38100" cap="flat" cmpd="sng">
            <a:solidFill>
              <a:srgbClr val="0000CC"/>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sz="2400" b="1">
                <a:latin typeface="Times New Roman" panose="02020603050405020304" pitchFamily="18" charset="0"/>
              </a:rPr>
              <a:t>TIỂU THUYẾT</a:t>
            </a:r>
          </a:p>
        </p:txBody>
      </p:sp>
      <p:pic>
        <p:nvPicPr>
          <p:cNvPr id="43016" name="Picture 8"/>
          <p:cNvPicPr>
            <a:picLocks noChangeAspect="1"/>
          </p:cNvPicPr>
          <p:nvPr/>
        </p:nvPicPr>
        <p:blipFill>
          <a:blip r:embed="rId2"/>
          <a:stretch>
            <a:fillRect/>
          </a:stretch>
        </p:blipFill>
        <p:spPr>
          <a:xfrm>
            <a:off x="304800" y="685800"/>
            <a:ext cx="2590800" cy="4267200"/>
          </a:xfrm>
          <a:prstGeom prst="rect">
            <a:avLst/>
          </a:prstGeom>
          <a:noFill/>
          <a:ln w="28575" cap="flat" cmpd="sng">
            <a:solidFill>
              <a:srgbClr val="003300"/>
            </a:solidFill>
            <a:prstDash val="solid"/>
            <a:miter/>
            <a:headEnd type="none" w="med" len="med"/>
            <a:tailEnd type="none" w="med" len="med"/>
          </a:ln>
        </p:spPr>
      </p:pic>
      <p:pic>
        <p:nvPicPr>
          <p:cNvPr id="43017" name="Picture 9" descr="DSC_0281-2"/>
          <p:cNvPicPr>
            <a:picLocks noChangeAspect="1"/>
          </p:cNvPicPr>
          <p:nvPr/>
        </p:nvPicPr>
        <p:blipFill>
          <a:blip r:embed="rId3"/>
          <a:stretch>
            <a:fillRect/>
          </a:stretch>
        </p:blipFill>
        <p:spPr>
          <a:xfrm>
            <a:off x="3124200" y="685800"/>
            <a:ext cx="2667000" cy="4267200"/>
          </a:xfrm>
          <a:prstGeom prst="rect">
            <a:avLst/>
          </a:prstGeom>
          <a:noFill/>
          <a:ln w="28575" cap="flat" cmpd="sng">
            <a:solidFill>
              <a:srgbClr val="000000"/>
            </a:solidFill>
            <a:prstDash val="solid"/>
            <a:miter/>
            <a:headEnd type="none" w="med" len="med"/>
            <a:tailEnd type="none" w="med" len="med"/>
          </a:ln>
        </p:spPr>
      </p:pic>
      <p:sp>
        <p:nvSpPr>
          <p:cNvPr id="43018" name="Text Box 10"/>
          <p:cNvSpPr txBox="1"/>
          <p:nvPr/>
        </p:nvSpPr>
        <p:spPr>
          <a:xfrm>
            <a:off x="3124200" y="5486400"/>
            <a:ext cx="2667000" cy="495300"/>
          </a:xfrm>
          <a:prstGeom prst="rect">
            <a:avLst/>
          </a:prstGeom>
          <a:gradFill rotWithShape="1">
            <a:gsLst>
              <a:gs pos="0">
                <a:schemeClr val="bg1"/>
              </a:gs>
              <a:gs pos="100000">
                <a:srgbClr val="FF9900"/>
              </a:gs>
            </a:gsLst>
            <a:lin ang="5400000" scaled="1"/>
            <a:tileRect/>
          </a:gradFill>
          <a:ln w="38100" cap="flat" cmpd="sng">
            <a:solidFill>
              <a:srgbClr val="0000CC"/>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sz="2400" b="1">
                <a:latin typeface="Times New Roman" panose="02020603050405020304" pitchFamily="18" charset="0"/>
              </a:rPr>
              <a:t>TIỂU LUẬN</a:t>
            </a:r>
          </a:p>
        </p:txBody>
      </p:sp>
      <p:pic>
        <p:nvPicPr>
          <p:cNvPr id="43019" name="Picture 11" descr="Thach Lam 4"/>
          <p:cNvPicPr>
            <a:picLocks noChangeAspect="1"/>
          </p:cNvPicPr>
          <p:nvPr/>
        </p:nvPicPr>
        <p:blipFill>
          <a:blip r:embed="rId4"/>
          <a:stretch>
            <a:fillRect/>
          </a:stretch>
        </p:blipFill>
        <p:spPr>
          <a:xfrm>
            <a:off x="6019800" y="685800"/>
            <a:ext cx="2819400" cy="4267200"/>
          </a:xfrm>
          <a:prstGeom prst="rect">
            <a:avLst/>
          </a:prstGeom>
          <a:noFill/>
          <a:ln w="28575" cap="flat" cmpd="sng">
            <a:solidFill>
              <a:srgbClr val="0000FF"/>
            </a:solidFill>
            <a:prstDash val="solid"/>
            <a:miter/>
            <a:headEnd type="none" w="med" len="med"/>
            <a:tailEnd type="none" w="med" len="med"/>
          </a:ln>
        </p:spPr>
      </p:pic>
      <p:sp>
        <p:nvSpPr>
          <p:cNvPr id="43020" name="Text Box 12"/>
          <p:cNvSpPr txBox="1"/>
          <p:nvPr/>
        </p:nvSpPr>
        <p:spPr>
          <a:xfrm>
            <a:off x="6096000" y="5476875"/>
            <a:ext cx="2590800" cy="495300"/>
          </a:xfrm>
          <a:prstGeom prst="rect">
            <a:avLst/>
          </a:prstGeom>
          <a:gradFill rotWithShape="1">
            <a:gsLst>
              <a:gs pos="0">
                <a:schemeClr val="bg1"/>
              </a:gs>
              <a:gs pos="100000">
                <a:srgbClr val="FF9900"/>
              </a:gs>
            </a:gsLst>
            <a:lin ang="5400000" scaled="1"/>
            <a:tileRect/>
          </a:gradFill>
          <a:ln w="38100" cap="flat" cmpd="sng">
            <a:solidFill>
              <a:srgbClr val="0000CC"/>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sz="2400" b="1">
                <a:latin typeface="Times New Roman" panose="02020603050405020304" pitchFamily="18" charset="0"/>
              </a:rPr>
              <a:t>TUỲ BÚT</a:t>
            </a:r>
          </a:p>
        </p:txBody>
      </p:sp>
    </p:spTree>
  </p:cSld>
  <p:clrMapOvr>
    <a:masterClrMapping/>
  </p:clrMapOvr>
  <p:transition spd="slow">
    <p:wheel spokes="3"/>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txBox="1">
            <a:spLocks noGrp="1"/>
          </p:cNvSpPr>
          <p:nvPr>
            <p:ph type="sldNum" sz="quarter" idx="12"/>
          </p:nvPr>
        </p:nvSpPr>
        <p:spPr>
          <a:ln/>
        </p:spPr>
        <p:txBody>
          <a:bodyPr/>
          <a:lstStyle/>
          <a:p>
            <a:pPr marL="0" indent="0" algn="r" eaLnBrk="1" hangingPunct="1">
              <a:spcBef>
                <a:spcPct val="0"/>
              </a:spcBef>
              <a:buNone/>
            </a:pPr>
            <a:fld id="{9A0DB2DC-4C9A-4742-B13C-FB6460FD3503}" type="slidenum">
              <a:rPr lang="en-US" sz="1400"/>
              <a:t>8</a:t>
            </a:fld>
            <a:endParaRPr lang="en-US" sz="1400"/>
          </a:p>
        </p:txBody>
      </p:sp>
      <p:pic>
        <p:nvPicPr>
          <p:cNvPr id="17411" name="Picture 11" descr="den dau"/>
          <p:cNvPicPr>
            <a:picLocks noChangeAspect="1"/>
          </p:cNvPicPr>
          <p:nvPr/>
        </p:nvPicPr>
        <p:blipFill>
          <a:blip r:embed="rId2"/>
          <a:stretch>
            <a:fillRect/>
          </a:stretch>
        </p:blipFill>
        <p:spPr>
          <a:xfrm>
            <a:off x="-76200" y="0"/>
            <a:ext cx="9220200" cy="6858000"/>
          </a:xfrm>
          <a:prstGeom prst="rect">
            <a:avLst/>
          </a:prstGeom>
          <a:noFill/>
          <a:ln w="9525">
            <a:noFill/>
          </a:ln>
        </p:spPr>
      </p:pic>
      <p:sp>
        <p:nvSpPr>
          <p:cNvPr id="220162" name="Text Box 2" descr="Blue tissue paper"/>
          <p:cNvSpPr txBox="1"/>
          <p:nvPr/>
        </p:nvSpPr>
        <p:spPr>
          <a:xfrm>
            <a:off x="304800" y="2743200"/>
            <a:ext cx="1600200" cy="974725"/>
          </a:xfrm>
          <a:prstGeom prst="rect">
            <a:avLst/>
          </a:prstGeom>
          <a:gradFill rotWithShape="1">
            <a:gsLst>
              <a:gs pos="0">
                <a:srgbClr val="FFFFFF"/>
              </a:gs>
              <a:gs pos="100000">
                <a:schemeClr val="accent1"/>
              </a:gs>
            </a:gsLst>
            <a:lin ang="5400000" scaled="1"/>
            <a:tileRect/>
          </a:gradFill>
          <a:ln w="28575" cap="flat" cmpd="sng">
            <a:solidFill>
              <a:srgbClr val="0000CC"/>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sz="2800" b="1">
                <a:solidFill>
                  <a:srgbClr val="0000CC"/>
                </a:solidFill>
                <a:latin typeface="Times New Roman" panose="02020603050405020304" pitchFamily="18" charset="0"/>
              </a:rPr>
              <a:t> </a:t>
            </a:r>
            <a:r>
              <a:rPr sz="2800" b="1" err="1">
                <a:solidFill>
                  <a:srgbClr val="0000CC"/>
                </a:solidFill>
                <a:latin typeface="Times New Roman" panose="02020603050405020304" pitchFamily="18" charset="0"/>
              </a:rPr>
              <a:t>Bố</a:t>
            </a:r>
            <a:r>
              <a:rPr sz="2800" b="1">
                <a:solidFill>
                  <a:srgbClr val="0000CC"/>
                </a:solidFill>
                <a:latin typeface="Times New Roman" panose="02020603050405020304" pitchFamily="18" charset="0"/>
              </a:rPr>
              <a:t> </a:t>
            </a:r>
            <a:r>
              <a:rPr sz="2800" b="1" err="1">
                <a:solidFill>
                  <a:srgbClr val="0000CC"/>
                </a:solidFill>
                <a:latin typeface="Times New Roman" panose="02020603050405020304" pitchFamily="18" charset="0"/>
              </a:rPr>
              <a:t>cục</a:t>
            </a:r>
            <a:r>
              <a:rPr sz="2800" b="1">
                <a:solidFill>
                  <a:srgbClr val="0000CC"/>
                </a:solidFill>
                <a:latin typeface="Times New Roman" panose="02020603050405020304" pitchFamily="18" charset="0"/>
              </a:rPr>
              <a:t>: 3 </a:t>
            </a:r>
            <a:r>
              <a:rPr sz="2800" b="1" err="1">
                <a:solidFill>
                  <a:srgbClr val="0000CC"/>
                </a:solidFill>
                <a:latin typeface="Times New Roman" panose="02020603050405020304" pitchFamily="18" charset="0"/>
              </a:rPr>
              <a:t>đoạn</a:t>
            </a:r>
            <a:endParaRPr sz="2800" b="1">
              <a:solidFill>
                <a:srgbClr val="0000CC"/>
              </a:solidFill>
              <a:latin typeface="Times New Roman" panose="02020603050405020304" pitchFamily="18" charset="0"/>
            </a:endParaRPr>
          </a:p>
        </p:txBody>
      </p:sp>
      <p:sp>
        <p:nvSpPr>
          <p:cNvPr id="220163" name="Text Box 3" descr="Blue tissue paper"/>
          <p:cNvSpPr txBox="1"/>
          <p:nvPr/>
        </p:nvSpPr>
        <p:spPr>
          <a:xfrm>
            <a:off x="2438400" y="838200"/>
            <a:ext cx="6324600" cy="1383665"/>
          </a:xfrm>
          <a:prstGeom prst="rect">
            <a:avLst/>
          </a:prstGeom>
          <a:gradFill rotWithShape="1">
            <a:gsLst>
              <a:gs pos="0">
                <a:srgbClr val="FFFFFF"/>
              </a:gs>
              <a:gs pos="100000">
                <a:schemeClr val="accent1"/>
              </a:gs>
            </a:gsLst>
            <a:lin ang="5400000" scaled="1"/>
            <a:tileRect/>
          </a:gradFill>
          <a:ln w="28575" cap="flat" cmpd="sng">
            <a:solidFill>
              <a:srgbClr val="0000CC"/>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nl-NL" altLang="x-none" sz="2800" b="1" dirty="0">
                <a:solidFill>
                  <a:srgbClr val="0000CC"/>
                </a:solidFill>
                <a:latin typeface="Times New Roman" panose="02020603050405020304" pitchFamily="18" charset="0"/>
              </a:rPr>
              <a:t>Đoạn 1: Từ đầu... Sơn thấy mẹ hơi rơm rớm nước mắt: Sự thay đổi của cảnh vật và con người khi thời tiết chuyển lạnh;</a:t>
            </a:r>
          </a:p>
        </p:txBody>
      </p:sp>
      <p:sp>
        <p:nvSpPr>
          <p:cNvPr id="220164" name="Line 4" descr="Blue tissue paper"/>
          <p:cNvSpPr/>
          <p:nvPr/>
        </p:nvSpPr>
        <p:spPr>
          <a:xfrm>
            <a:off x="1905000" y="3276600"/>
            <a:ext cx="609600" cy="1905000"/>
          </a:xfrm>
          <a:prstGeom prst="line">
            <a:avLst/>
          </a:prstGeom>
          <a:ln w="28575" cap="flat" cmpd="sng">
            <a:solidFill>
              <a:schemeClr val="bg1"/>
            </a:solidFill>
            <a:prstDash val="solid"/>
            <a:headEnd type="none" w="med" len="med"/>
            <a:tailEnd type="triangle" w="med" len="med"/>
          </a:ln>
        </p:spPr>
      </p:sp>
      <p:sp>
        <p:nvSpPr>
          <p:cNvPr id="220165" name="Line 5" descr="Blue tissue paper"/>
          <p:cNvSpPr/>
          <p:nvPr/>
        </p:nvSpPr>
        <p:spPr>
          <a:xfrm>
            <a:off x="1905000" y="3276600"/>
            <a:ext cx="609600" cy="0"/>
          </a:xfrm>
          <a:prstGeom prst="line">
            <a:avLst/>
          </a:prstGeom>
          <a:ln w="28575" cap="flat" cmpd="sng">
            <a:solidFill>
              <a:schemeClr val="bg1"/>
            </a:solidFill>
            <a:prstDash val="solid"/>
            <a:headEnd type="none" w="med" len="med"/>
            <a:tailEnd type="triangle" w="med" len="med"/>
          </a:ln>
        </p:spPr>
      </p:sp>
      <p:sp>
        <p:nvSpPr>
          <p:cNvPr id="220166" name="Line 6" descr="Blue tissue paper"/>
          <p:cNvSpPr/>
          <p:nvPr/>
        </p:nvSpPr>
        <p:spPr>
          <a:xfrm flipV="1">
            <a:off x="1905000" y="1447800"/>
            <a:ext cx="533400" cy="1828800"/>
          </a:xfrm>
          <a:prstGeom prst="line">
            <a:avLst/>
          </a:prstGeom>
          <a:ln w="28575" cap="flat" cmpd="sng">
            <a:solidFill>
              <a:schemeClr val="bg1"/>
            </a:solidFill>
            <a:prstDash val="solid"/>
            <a:headEnd type="none" w="med" len="med"/>
            <a:tailEnd type="triangle" w="med" len="med"/>
          </a:ln>
        </p:spPr>
      </p:sp>
      <p:sp>
        <p:nvSpPr>
          <p:cNvPr id="220167" name="Rectangle 7" descr="Blue tissue paper"/>
          <p:cNvSpPr/>
          <p:nvPr/>
        </p:nvSpPr>
        <p:spPr>
          <a:xfrm>
            <a:off x="2514600" y="2667000"/>
            <a:ext cx="6248400" cy="1814830"/>
          </a:xfrm>
          <a:prstGeom prst="rect">
            <a:avLst/>
          </a:prstGeom>
          <a:gradFill rotWithShape="1">
            <a:gsLst>
              <a:gs pos="0">
                <a:srgbClr val="FFFFFF"/>
              </a:gs>
              <a:gs pos="100000">
                <a:schemeClr val="accent1"/>
              </a:gs>
            </a:gsLst>
            <a:lin ang="5400000" scaled="1"/>
            <a:tileRect/>
          </a:gradFill>
          <a:ln w="28575" cap="flat" cmpd="sng">
            <a:solidFill>
              <a:srgbClr val="0000CC"/>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FontTx/>
              <a:buChar char="-"/>
            </a:pPr>
            <a:r>
              <a:rPr lang="nl-NL" altLang="x-none" sz="2800" b="1" dirty="0">
                <a:solidFill>
                  <a:srgbClr val="0000CC"/>
                </a:solidFill>
                <a:latin typeface="Times New Roman" panose="02020603050405020304" pitchFamily="18" charset="0"/>
              </a:rPr>
              <a:t> Đoạn 2: Tiếp... trong ḷòng tự nhiên thấy ấm áp vui vui: Sơn và Lan ra ngoài chơi với các bạn nhỏ ngoài chợ và quyết định cho bé Hiên chiếc áo</a:t>
            </a:r>
          </a:p>
        </p:txBody>
      </p:sp>
      <p:sp>
        <p:nvSpPr>
          <p:cNvPr id="220168" name="Rectangle 8" descr="Blue tissue paper"/>
          <p:cNvSpPr/>
          <p:nvPr/>
        </p:nvSpPr>
        <p:spPr>
          <a:xfrm>
            <a:off x="2514600" y="4495800"/>
            <a:ext cx="6248400" cy="1383665"/>
          </a:xfrm>
          <a:prstGeom prst="rect">
            <a:avLst/>
          </a:prstGeom>
          <a:gradFill rotWithShape="1">
            <a:gsLst>
              <a:gs pos="0">
                <a:srgbClr val="FFFFFF"/>
              </a:gs>
              <a:gs pos="100000">
                <a:schemeClr val="accent1"/>
              </a:gs>
            </a:gsLst>
            <a:lin ang="5400000" scaled="1"/>
            <a:tileRect/>
          </a:gradFill>
          <a:ln w="28575" cap="flat" cmpd="sng">
            <a:solidFill>
              <a:srgbClr val="0000CC"/>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buFontTx/>
              <a:buChar char="-"/>
            </a:pPr>
            <a:r>
              <a:rPr lang="nl-NL" altLang="x-none" sz="2800" b="1" dirty="0">
                <a:solidFill>
                  <a:srgbClr val="0000CC"/>
                </a:solidFill>
                <a:latin typeface="Times New Roman" panose="02020603050405020304" pitchFamily="18" charset="0"/>
                <a:sym typeface="Wingdings" panose="05000000000000000000" pitchFamily="2" charset="2"/>
              </a:rPr>
              <a:t> Đoạn 3: C̣òn lại: Thái độ và cách ứng xử của mọi người khi phát hiện hành động cho áo của Sơn.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0162"/>
                                        </p:tgtEl>
                                        <p:attrNameLst>
                                          <p:attrName>style.visibility</p:attrName>
                                        </p:attrNameLst>
                                      </p:cBhvr>
                                      <p:to>
                                        <p:strVal val="visible"/>
                                      </p:to>
                                    </p:set>
                                    <p:animEffect transition="in" filter="blinds(horizontal)">
                                      <p:cBhvr>
                                        <p:cTn id="7" dur="500"/>
                                        <p:tgtEl>
                                          <p:spTgt spid="2201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0166"/>
                                        </p:tgtEl>
                                        <p:attrNameLst>
                                          <p:attrName>style.visibility</p:attrName>
                                        </p:attrNameLst>
                                      </p:cBhvr>
                                      <p:to>
                                        <p:strVal val="visible"/>
                                      </p:to>
                                    </p:set>
                                    <p:animEffect transition="in" filter="blinds(horizontal)">
                                      <p:cBhvr>
                                        <p:cTn id="12" dur="500"/>
                                        <p:tgtEl>
                                          <p:spTgt spid="22016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0163"/>
                                        </p:tgtEl>
                                        <p:attrNameLst>
                                          <p:attrName>style.visibility</p:attrName>
                                        </p:attrNameLst>
                                      </p:cBhvr>
                                      <p:to>
                                        <p:strVal val="visible"/>
                                      </p:to>
                                    </p:set>
                                    <p:animEffect transition="in" filter="blinds(horizontal)">
                                      <p:cBhvr>
                                        <p:cTn id="17" dur="500"/>
                                        <p:tgtEl>
                                          <p:spTgt spid="22016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0165"/>
                                        </p:tgtEl>
                                        <p:attrNameLst>
                                          <p:attrName>style.visibility</p:attrName>
                                        </p:attrNameLst>
                                      </p:cBhvr>
                                      <p:to>
                                        <p:strVal val="visible"/>
                                      </p:to>
                                    </p:set>
                                    <p:animEffect transition="in" filter="blinds(horizontal)">
                                      <p:cBhvr>
                                        <p:cTn id="22" dur="500"/>
                                        <p:tgtEl>
                                          <p:spTgt spid="22016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0167"/>
                                        </p:tgtEl>
                                        <p:attrNameLst>
                                          <p:attrName>style.visibility</p:attrName>
                                        </p:attrNameLst>
                                      </p:cBhvr>
                                      <p:to>
                                        <p:strVal val="visible"/>
                                      </p:to>
                                    </p:set>
                                    <p:animEffect transition="in" filter="blinds(horizontal)">
                                      <p:cBhvr>
                                        <p:cTn id="27" dur="500"/>
                                        <p:tgtEl>
                                          <p:spTgt spid="22016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20164"/>
                                        </p:tgtEl>
                                        <p:attrNameLst>
                                          <p:attrName>style.visibility</p:attrName>
                                        </p:attrNameLst>
                                      </p:cBhvr>
                                      <p:to>
                                        <p:strVal val="visible"/>
                                      </p:to>
                                    </p:set>
                                    <p:animEffect transition="in" filter="blinds(horizontal)">
                                      <p:cBhvr>
                                        <p:cTn id="32" dur="500"/>
                                        <p:tgtEl>
                                          <p:spTgt spid="22016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20168"/>
                                        </p:tgtEl>
                                        <p:attrNameLst>
                                          <p:attrName>style.visibility</p:attrName>
                                        </p:attrNameLst>
                                      </p:cBhvr>
                                      <p:to>
                                        <p:strVal val="visible"/>
                                      </p:to>
                                    </p:set>
                                    <p:animEffect transition="in" filter="blinds(horizontal)">
                                      <p:cBhvr>
                                        <p:cTn id="37" dur="500"/>
                                        <p:tgtEl>
                                          <p:spTgt spid="220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2" grpId="0" animBg="1"/>
      <p:bldP spid="220163" grpId="0" bldLvl="0" animBg="1"/>
      <p:bldP spid="220167" grpId="0" bldLvl="0" animBg="1"/>
      <p:bldP spid="22016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2" name="Rectangles 39941"/>
          <p:cNvSpPr/>
          <p:nvPr/>
        </p:nvSpPr>
        <p:spPr>
          <a:xfrm>
            <a:off x="304800" y="228600"/>
            <a:ext cx="6533515" cy="86106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eaLnBrk="1" hangingPunct="1">
              <a:lnSpc>
                <a:spcPct val="120000"/>
              </a:lnSpc>
            </a:pPr>
            <a:r>
              <a:rPr lang="en-US" sz="2800" b="1">
                <a:latin typeface="Times New Roman" panose="02020603050405020304" pitchFamily="18" charset="0"/>
              </a:rPr>
              <a:t>Hai chị em (Nhân vật Sơn và Lan)</a:t>
            </a:r>
          </a:p>
          <a:p>
            <a:pPr algn="ctr" eaLnBrk="1" hangingPunct="1">
              <a:lnSpc>
                <a:spcPct val="120000"/>
              </a:lnSpc>
            </a:pPr>
            <a:r>
              <a:rPr lang="en-US" sz="2800" b="1">
                <a:latin typeface="Times New Roman" panose="02020603050405020304" pitchFamily="18" charset="0"/>
              </a:rPr>
              <a:t>a. Buổi sáng khi ở trong nhà</a:t>
            </a:r>
          </a:p>
        </p:txBody>
      </p:sp>
      <p:sp>
        <p:nvSpPr>
          <p:cNvPr id="39944" name="Rectangles 39943">
            <a:hlinkClick r:id="rId2" action="ppaction://hlinksldjump"/>
          </p:cNvPr>
          <p:cNvSpPr/>
          <p:nvPr/>
        </p:nvSpPr>
        <p:spPr>
          <a:xfrm>
            <a:off x="-34290" y="1873250"/>
            <a:ext cx="2538095" cy="889635"/>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b="1">
                <a:latin typeface="Times New Roman" panose="02020603050405020304" pitchFamily="18" charset="0"/>
              </a:rPr>
              <a:t>Gia cảnh</a:t>
            </a:r>
          </a:p>
        </p:txBody>
      </p:sp>
      <p:sp>
        <p:nvSpPr>
          <p:cNvPr id="39945" name="Rectangles 39944">
            <a:hlinkClick r:id="rId3" action="ppaction://hlinksldjump"/>
          </p:cNvPr>
          <p:cNvSpPr/>
          <p:nvPr/>
        </p:nvSpPr>
        <p:spPr>
          <a:xfrm>
            <a:off x="2667000" y="1762760"/>
            <a:ext cx="1981200" cy="1066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b="1">
                <a:latin typeface="Times New Roman" panose="02020603050405020304" pitchFamily="18" charset="0"/>
              </a:rPr>
              <a:t>Cách xưng hô</a:t>
            </a:r>
          </a:p>
        </p:txBody>
      </p:sp>
      <p:sp>
        <p:nvSpPr>
          <p:cNvPr id="39946" name="Rectangles 39945">
            <a:hlinkClick r:id="rId4" action="ppaction://hlinksldjump"/>
          </p:cNvPr>
          <p:cNvSpPr/>
          <p:nvPr/>
        </p:nvSpPr>
        <p:spPr>
          <a:xfrm>
            <a:off x="4743450" y="1752600"/>
            <a:ext cx="1981200" cy="1066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b="1">
                <a:latin typeface="Times New Roman" panose="02020603050405020304" pitchFamily="18" charset="0"/>
              </a:rPr>
              <a:t>Khi nghe  nói </a:t>
            </a:r>
          </a:p>
          <a:p>
            <a:pPr algn="ctr"/>
            <a:r>
              <a:rPr b="1">
                <a:latin typeface="Times New Roman" panose="02020603050405020304" pitchFamily="18" charset="0"/>
              </a:rPr>
              <a:t>chuyện về em</a:t>
            </a:r>
          </a:p>
        </p:txBody>
      </p:sp>
      <p:sp>
        <p:nvSpPr>
          <p:cNvPr id="39947" name="Rectangles 39946">
            <a:hlinkClick r:id="rId5" action="ppaction://hlinksldjump"/>
          </p:cNvPr>
          <p:cNvSpPr/>
          <p:nvPr/>
        </p:nvSpPr>
        <p:spPr>
          <a:xfrm>
            <a:off x="7048500" y="1752600"/>
            <a:ext cx="1981200" cy="1066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b="1" err="1">
                <a:latin typeface="Times New Roman" panose="02020603050405020304" pitchFamily="18" charset="0"/>
              </a:rPr>
              <a:t>Tâm</a:t>
            </a:r>
            <a:r>
              <a:rPr b="1">
                <a:latin typeface="Times New Roman" panose="02020603050405020304" pitchFamily="18" charset="0"/>
              </a:rPr>
              <a:t> </a:t>
            </a:r>
            <a:r>
              <a:rPr b="1" err="1">
                <a:latin typeface="Times New Roman" panose="02020603050405020304" pitchFamily="18" charset="0"/>
              </a:rPr>
              <a:t>trạng</a:t>
            </a:r>
            <a:r>
              <a:rPr b="1">
                <a:latin typeface="Times New Roman" panose="02020603050405020304" pitchFamily="18" charset="0"/>
              </a:rPr>
              <a:t> </a:t>
            </a:r>
          </a:p>
          <a:p>
            <a:pPr algn="ctr"/>
            <a:endParaRPr b="1">
              <a:latin typeface="Times New Roman" panose="02020603050405020304" pitchFamily="18" charset="0"/>
            </a:endParaRPr>
          </a:p>
        </p:txBody>
      </p:sp>
      <p:sp>
        <p:nvSpPr>
          <p:cNvPr id="39954" name="Rectangles 39953"/>
          <p:cNvSpPr/>
          <p:nvPr/>
        </p:nvSpPr>
        <p:spPr>
          <a:xfrm>
            <a:off x="381000" y="3886200"/>
            <a:ext cx="8229600" cy="2590800"/>
          </a:xfrm>
          <a:prstGeom prst="rect">
            <a:avLst/>
          </a:prstGeom>
          <a:solidFill>
            <a:srgbClr val="FFFF00"/>
          </a:solidFill>
          <a:ln w="9525" cap="flat" cmpd="sng">
            <a:solidFill>
              <a:schemeClr val="tx1"/>
            </a:solidFill>
            <a:prstDash val="solid"/>
            <a:miter/>
            <a:headEnd type="none" w="med" len="med"/>
            <a:tailEnd type="none" w="med" len="med"/>
          </a:ln>
        </p:spPr>
        <p:txBody>
          <a:bodyPr/>
          <a:lstStyle/>
          <a:p>
            <a:endParaRPr lang="en-US"/>
          </a:p>
        </p:txBody>
      </p:sp>
      <p:sp>
        <p:nvSpPr>
          <p:cNvPr id="39955" name="Text Box 39954"/>
          <p:cNvSpPr txBox="1"/>
          <p:nvPr/>
        </p:nvSpPr>
        <p:spPr>
          <a:xfrm>
            <a:off x="457200" y="4038600"/>
            <a:ext cx="8077200" cy="2091690"/>
          </a:xfrm>
          <a:prstGeom prst="rect">
            <a:avLst/>
          </a:prstGeom>
          <a:noFill/>
          <a:ln w="9525">
            <a:noFill/>
          </a:ln>
        </p:spPr>
        <p:txBody>
          <a:bodyPr>
            <a:spAutoFit/>
          </a:bodyPr>
          <a:lstStyle/>
          <a:p>
            <a:pPr>
              <a:spcBef>
                <a:spcPct val="50000"/>
              </a:spcBef>
            </a:pPr>
            <a:r>
              <a:rPr sz="2600" b="1" err="1">
                <a:solidFill>
                  <a:srgbClr val="0000CC"/>
                </a:solidFill>
                <a:latin typeface="Times New Roman" panose="02020603050405020304" pitchFamily="18" charset="0"/>
              </a:rPr>
              <a:t>Gia đ́nh sung túc, giàu t́nh cảm</a:t>
            </a:r>
            <a:r>
              <a:rPr lang="en-US" sz="2600" b="1" err="1">
                <a:solidFill>
                  <a:srgbClr val="0000CC"/>
                </a:solidFill>
                <a:latin typeface="Times New Roman" panose="02020603050405020304" pitchFamily="18" charset="0"/>
              </a:rPr>
              <a:t>.</a:t>
            </a:r>
            <a:r>
              <a:rPr sz="2600" b="1" err="1">
                <a:solidFill>
                  <a:srgbClr val="0000CC"/>
                </a:solidFill>
                <a:latin typeface="Times New Roman" panose="02020603050405020304" pitchFamily="18" charset="0"/>
              </a:rPr>
              <a:t>Bằng</a:t>
            </a:r>
            <a:r>
              <a:rPr sz="2600" b="1">
                <a:solidFill>
                  <a:srgbClr val="0000CC"/>
                </a:solidFill>
                <a:latin typeface="Times New Roman" panose="02020603050405020304" pitchFamily="18" charset="0"/>
              </a:rPr>
              <a:t> </a:t>
            </a:r>
            <a:r>
              <a:rPr sz="2600" b="1" err="1">
                <a:solidFill>
                  <a:srgbClr val="0000CC"/>
                </a:solidFill>
                <a:latin typeface="Times New Roman" panose="02020603050405020304" pitchFamily="18" charset="0"/>
              </a:rPr>
              <a:t>lời</a:t>
            </a:r>
            <a:r>
              <a:rPr sz="2600" b="1">
                <a:solidFill>
                  <a:srgbClr val="0000CC"/>
                </a:solidFill>
                <a:latin typeface="Times New Roman" panose="02020603050405020304" pitchFamily="18" charset="0"/>
              </a:rPr>
              <a:t> </a:t>
            </a:r>
            <a:r>
              <a:rPr sz="2600" b="1" err="1">
                <a:solidFill>
                  <a:srgbClr val="0000CC"/>
                </a:solidFill>
                <a:latin typeface="Times New Roman" panose="02020603050405020304" pitchFamily="18" charset="0"/>
              </a:rPr>
              <a:t>văn</a:t>
            </a:r>
            <a:r>
              <a:rPr sz="2600" b="1">
                <a:solidFill>
                  <a:srgbClr val="0000CC"/>
                </a:solidFill>
                <a:latin typeface="Times New Roman" panose="02020603050405020304" pitchFamily="18" charset="0"/>
              </a:rPr>
              <a:t> </a:t>
            </a:r>
            <a:r>
              <a:rPr sz="2600" b="1" err="1">
                <a:solidFill>
                  <a:srgbClr val="0000CC"/>
                </a:solidFill>
                <a:latin typeface="Times New Roman" panose="02020603050405020304" pitchFamily="18" charset="0"/>
              </a:rPr>
              <a:t>giản</a:t>
            </a:r>
            <a:r>
              <a:rPr sz="2600" b="1">
                <a:solidFill>
                  <a:srgbClr val="0000CC"/>
                </a:solidFill>
                <a:latin typeface="Times New Roman" panose="02020603050405020304" pitchFamily="18" charset="0"/>
              </a:rPr>
              <a:t> </a:t>
            </a:r>
            <a:r>
              <a:rPr sz="2600" b="1" err="1">
                <a:solidFill>
                  <a:srgbClr val="0000CC"/>
                </a:solidFill>
                <a:latin typeface="Times New Roman" panose="02020603050405020304" pitchFamily="18" charset="0"/>
              </a:rPr>
              <a:t>dị</a:t>
            </a:r>
            <a:r>
              <a:rPr sz="2600" b="1">
                <a:solidFill>
                  <a:srgbClr val="0000CC"/>
                </a:solidFill>
                <a:latin typeface="Times New Roman" panose="02020603050405020304" pitchFamily="18" charset="0"/>
              </a:rPr>
              <a:t>, </a:t>
            </a:r>
            <a:r>
              <a:rPr sz="2600" b="1" err="1">
                <a:solidFill>
                  <a:srgbClr val="0000CC"/>
                </a:solidFill>
                <a:latin typeface="Times New Roman" panose="02020603050405020304" pitchFamily="18" charset="0"/>
              </a:rPr>
              <a:t>mộc</a:t>
            </a:r>
            <a:r>
              <a:rPr sz="2600" b="1">
                <a:solidFill>
                  <a:srgbClr val="0000CC"/>
                </a:solidFill>
                <a:latin typeface="Times New Roman" panose="02020603050405020304" pitchFamily="18" charset="0"/>
              </a:rPr>
              <a:t> </a:t>
            </a:r>
            <a:r>
              <a:rPr sz="2600" b="1" err="1">
                <a:solidFill>
                  <a:srgbClr val="0000CC"/>
                </a:solidFill>
                <a:latin typeface="Times New Roman" panose="02020603050405020304" pitchFamily="18" charset="0"/>
              </a:rPr>
              <a:t>mạc</a:t>
            </a:r>
            <a:r>
              <a:rPr sz="2600" b="1">
                <a:solidFill>
                  <a:srgbClr val="0000CC"/>
                </a:solidFill>
                <a:latin typeface="Times New Roman" panose="02020603050405020304" pitchFamily="18" charset="0"/>
              </a:rPr>
              <a:t>, TL  gợi lên bao nỗi đau và tình thương: tình mẹ con, tình anh em, tình thương của vú già nhân hậu. Tình tiết nói về chiếc áo bé Duyên cho thấy ngòi bút Thạch Lam rất tinh tế, giàu xúc cảm</a:t>
            </a:r>
            <a:r>
              <a:rPr lang="en-US" sz="2600" b="1">
                <a:solidFill>
                  <a:srgbClr val="0000CC"/>
                </a:solidFill>
                <a:latin typeface="Times New Roman" panose="02020603050405020304" pitchFamily="18" charset="0"/>
              </a:rPr>
              <a:t>.</a:t>
            </a:r>
          </a:p>
        </p:txBody>
      </p:sp>
      <p:sp>
        <p:nvSpPr>
          <p:cNvPr id="39956" name="Straight Connector 39955"/>
          <p:cNvSpPr/>
          <p:nvPr/>
        </p:nvSpPr>
        <p:spPr>
          <a:xfrm flipH="1">
            <a:off x="990600" y="1219200"/>
            <a:ext cx="3581400" cy="533400"/>
          </a:xfrm>
          <a:prstGeom prst="line">
            <a:avLst/>
          </a:prstGeom>
          <a:ln w="9525" cap="flat" cmpd="sng">
            <a:solidFill>
              <a:schemeClr val="tx1"/>
            </a:solidFill>
            <a:prstDash val="solid"/>
            <a:headEnd type="none" w="med" len="med"/>
            <a:tailEnd type="none" w="med" len="med"/>
          </a:ln>
        </p:spPr>
      </p:sp>
      <p:sp>
        <p:nvSpPr>
          <p:cNvPr id="39957" name="Straight Connector 39956"/>
          <p:cNvSpPr/>
          <p:nvPr/>
        </p:nvSpPr>
        <p:spPr>
          <a:xfrm flipH="1">
            <a:off x="3581400" y="1219200"/>
            <a:ext cx="990600" cy="533400"/>
          </a:xfrm>
          <a:prstGeom prst="line">
            <a:avLst/>
          </a:prstGeom>
          <a:ln w="9525" cap="flat" cmpd="sng">
            <a:solidFill>
              <a:schemeClr val="tx1"/>
            </a:solidFill>
            <a:prstDash val="solid"/>
            <a:headEnd type="none" w="med" len="med"/>
            <a:tailEnd type="none" w="med" len="med"/>
          </a:ln>
        </p:spPr>
      </p:sp>
      <p:sp>
        <p:nvSpPr>
          <p:cNvPr id="39958" name="Straight Connector 39957"/>
          <p:cNvSpPr/>
          <p:nvPr/>
        </p:nvSpPr>
        <p:spPr>
          <a:xfrm>
            <a:off x="4572000" y="1219200"/>
            <a:ext cx="1066800" cy="533400"/>
          </a:xfrm>
          <a:prstGeom prst="line">
            <a:avLst/>
          </a:prstGeom>
          <a:ln w="9525" cap="flat" cmpd="sng">
            <a:solidFill>
              <a:schemeClr val="tx1"/>
            </a:solidFill>
            <a:prstDash val="solid"/>
            <a:headEnd type="none" w="med" len="med"/>
            <a:tailEnd type="none" w="med" len="med"/>
          </a:ln>
        </p:spPr>
      </p:sp>
      <p:sp>
        <p:nvSpPr>
          <p:cNvPr id="39959" name="Straight Connector 39958"/>
          <p:cNvSpPr/>
          <p:nvPr/>
        </p:nvSpPr>
        <p:spPr>
          <a:xfrm>
            <a:off x="4572000" y="1219200"/>
            <a:ext cx="3429000" cy="533400"/>
          </a:xfrm>
          <a:prstGeom prst="line">
            <a:avLst/>
          </a:prstGeom>
          <a:ln w="9525" cap="flat" cmpd="sng">
            <a:solidFill>
              <a:schemeClr val="tx1"/>
            </a:solidFill>
            <a:prstDash val="solid"/>
            <a:headEnd type="none" w="med" len="med"/>
            <a:tailEnd type="none" w="med" len="med"/>
          </a:ln>
        </p:spPr>
      </p:sp>
      <p:sp>
        <p:nvSpPr>
          <p:cNvPr id="39960" name="Straight Connector 39959"/>
          <p:cNvSpPr/>
          <p:nvPr/>
        </p:nvSpPr>
        <p:spPr>
          <a:xfrm>
            <a:off x="1066800" y="2819400"/>
            <a:ext cx="3429000" cy="1066800"/>
          </a:xfrm>
          <a:prstGeom prst="line">
            <a:avLst/>
          </a:prstGeom>
          <a:ln w="9525" cap="flat" cmpd="sng">
            <a:solidFill>
              <a:schemeClr val="tx1"/>
            </a:solidFill>
            <a:prstDash val="solid"/>
            <a:headEnd type="none" w="med" len="med"/>
            <a:tailEnd type="none" w="med" len="med"/>
          </a:ln>
        </p:spPr>
      </p:sp>
      <p:sp>
        <p:nvSpPr>
          <p:cNvPr id="39961" name="Straight Connector 39960"/>
          <p:cNvSpPr/>
          <p:nvPr/>
        </p:nvSpPr>
        <p:spPr>
          <a:xfrm>
            <a:off x="3429000" y="2819400"/>
            <a:ext cx="1066800" cy="1066800"/>
          </a:xfrm>
          <a:prstGeom prst="line">
            <a:avLst/>
          </a:prstGeom>
          <a:ln w="9525" cap="flat" cmpd="sng">
            <a:solidFill>
              <a:schemeClr val="tx1"/>
            </a:solidFill>
            <a:prstDash val="solid"/>
            <a:headEnd type="none" w="med" len="med"/>
            <a:tailEnd type="none" w="med" len="med"/>
          </a:ln>
        </p:spPr>
      </p:sp>
      <p:sp>
        <p:nvSpPr>
          <p:cNvPr id="39962" name="Straight Connector 39961"/>
          <p:cNvSpPr/>
          <p:nvPr/>
        </p:nvSpPr>
        <p:spPr>
          <a:xfrm flipH="1">
            <a:off x="4495800" y="2819400"/>
            <a:ext cx="1143000" cy="1066800"/>
          </a:xfrm>
          <a:prstGeom prst="line">
            <a:avLst/>
          </a:prstGeom>
          <a:ln w="9525" cap="flat" cmpd="sng">
            <a:solidFill>
              <a:schemeClr val="tx1"/>
            </a:solidFill>
            <a:prstDash val="solid"/>
            <a:headEnd type="none" w="med" len="med"/>
            <a:tailEnd type="none" w="med" len="med"/>
          </a:ln>
        </p:spPr>
      </p:sp>
      <p:sp>
        <p:nvSpPr>
          <p:cNvPr id="39963" name="Straight Connector 39962"/>
          <p:cNvSpPr/>
          <p:nvPr/>
        </p:nvSpPr>
        <p:spPr>
          <a:xfrm flipH="1">
            <a:off x="4495800" y="2819400"/>
            <a:ext cx="3505200" cy="1066800"/>
          </a:xfrm>
          <a:prstGeom prst="line">
            <a:avLst/>
          </a:prstGeom>
          <a:ln w="9525" cap="flat" cmpd="sng">
            <a:solidFill>
              <a:schemeClr val="tx1"/>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checkerboard(across)">
                                      <p:cBhvr>
                                        <p:cTn id="7" dur="500"/>
                                        <p:tgtEl>
                                          <p:spTgt spid="3994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9956"/>
                                        </p:tgtEl>
                                        <p:attrNameLst>
                                          <p:attrName>style.visibility</p:attrName>
                                        </p:attrNameLst>
                                      </p:cBhvr>
                                      <p:to>
                                        <p:strVal val="visible"/>
                                      </p:to>
                                    </p:set>
                                    <p:animEffect transition="in" filter="checkerboard(across)">
                                      <p:cBhvr>
                                        <p:cTn id="12" dur="500"/>
                                        <p:tgtEl>
                                          <p:spTgt spid="39956"/>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39944"/>
                                        </p:tgtEl>
                                        <p:attrNameLst>
                                          <p:attrName>style.visibility</p:attrName>
                                        </p:attrNameLst>
                                      </p:cBhvr>
                                      <p:to>
                                        <p:strVal val="visible"/>
                                      </p:to>
                                    </p:set>
                                    <p:animEffect transition="in" filter="checkerboard(across)">
                                      <p:cBhvr>
                                        <p:cTn id="15" dur="500"/>
                                        <p:tgtEl>
                                          <p:spTgt spid="39944"/>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9957"/>
                                        </p:tgtEl>
                                        <p:attrNameLst>
                                          <p:attrName>style.visibility</p:attrName>
                                        </p:attrNameLst>
                                      </p:cBhvr>
                                      <p:to>
                                        <p:strVal val="visible"/>
                                      </p:to>
                                    </p:set>
                                    <p:animEffect transition="in" filter="checkerboard(across)">
                                      <p:cBhvr>
                                        <p:cTn id="20" dur="500"/>
                                        <p:tgtEl>
                                          <p:spTgt spid="39957"/>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39945"/>
                                        </p:tgtEl>
                                        <p:attrNameLst>
                                          <p:attrName>style.visibility</p:attrName>
                                        </p:attrNameLst>
                                      </p:cBhvr>
                                      <p:to>
                                        <p:strVal val="visible"/>
                                      </p:to>
                                    </p:set>
                                    <p:animEffect transition="in" filter="checkerboard(across)">
                                      <p:cBhvr>
                                        <p:cTn id="23" dur="500"/>
                                        <p:tgtEl>
                                          <p:spTgt spid="39945"/>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39958"/>
                                        </p:tgtEl>
                                        <p:attrNameLst>
                                          <p:attrName>style.visibility</p:attrName>
                                        </p:attrNameLst>
                                      </p:cBhvr>
                                      <p:to>
                                        <p:strVal val="visible"/>
                                      </p:to>
                                    </p:set>
                                    <p:animEffect transition="in" filter="checkerboard(across)">
                                      <p:cBhvr>
                                        <p:cTn id="28" dur="500"/>
                                        <p:tgtEl>
                                          <p:spTgt spid="39958"/>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39946"/>
                                        </p:tgtEl>
                                        <p:attrNameLst>
                                          <p:attrName>style.visibility</p:attrName>
                                        </p:attrNameLst>
                                      </p:cBhvr>
                                      <p:to>
                                        <p:strVal val="visible"/>
                                      </p:to>
                                    </p:set>
                                    <p:animEffect transition="in" filter="checkerboard(across)">
                                      <p:cBhvr>
                                        <p:cTn id="31" dur="500"/>
                                        <p:tgtEl>
                                          <p:spTgt spid="39946"/>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39959"/>
                                        </p:tgtEl>
                                        <p:attrNameLst>
                                          <p:attrName>style.visibility</p:attrName>
                                        </p:attrNameLst>
                                      </p:cBhvr>
                                      <p:to>
                                        <p:strVal val="visible"/>
                                      </p:to>
                                    </p:set>
                                    <p:animEffect transition="in" filter="checkerboard(across)">
                                      <p:cBhvr>
                                        <p:cTn id="36" dur="500"/>
                                        <p:tgtEl>
                                          <p:spTgt spid="39959"/>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39947"/>
                                        </p:tgtEl>
                                        <p:attrNameLst>
                                          <p:attrName>style.visibility</p:attrName>
                                        </p:attrNameLst>
                                      </p:cBhvr>
                                      <p:to>
                                        <p:strVal val="visible"/>
                                      </p:to>
                                    </p:set>
                                    <p:animEffect transition="in" filter="checkerboard(across)">
                                      <p:cBhvr>
                                        <p:cTn id="39" dur="500"/>
                                        <p:tgtEl>
                                          <p:spTgt spid="39947"/>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39960"/>
                                        </p:tgtEl>
                                        <p:attrNameLst>
                                          <p:attrName>style.visibility</p:attrName>
                                        </p:attrNameLst>
                                      </p:cBhvr>
                                      <p:to>
                                        <p:strVal val="visible"/>
                                      </p:to>
                                    </p:set>
                                    <p:animEffect transition="in" filter="checkerboard(across)">
                                      <p:cBhvr>
                                        <p:cTn id="44" dur="500"/>
                                        <p:tgtEl>
                                          <p:spTgt spid="39960"/>
                                        </p:tgtEl>
                                      </p:cBhvr>
                                    </p:animEffect>
                                  </p:childTnLst>
                                </p:cTn>
                              </p:par>
                              <p:par>
                                <p:cTn id="45" presetID="5" presetClass="entr" presetSubtype="10" fill="hold" nodeType="withEffect">
                                  <p:stCondLst>
                                    <p:cond delay="0"/>
                                  </p:stCondLst>
                                  <p:childTnLst>
                                    <p:set>
                                      <p:cBhvr>
                                        <p:cTn id="46" dur="1" fill="hold">
                                          <p:stCondLst>
                                            <p:cond delay="0"/>
                                          </p:stCondLst>
                                        </p:cTn>
                                        <p:tgtEl>
                                          <p:spTgt spid="39961"/>
                                        </p:tgtEl>
                                        <p:attrNameLst>
                                          <p:attrName>style.visibility</p:attrName>
                                        </p:attrNameLst>
                                      </p:cBhvr>
                                      <p:to>
                                        <p:strVal val="visible"/>
                                      </p:to>
                                    </p:set>
                                    <p:animEffect transition="in" filter="checkerboard(across)">
                                      <p:cBhvr>
                                        <p:cTn id="47" dur="500"/>
                                        <p:tgtEl>
                                          <p:spTgt spid="39961"/>
                                        </p:tgtEl>
                                      </p:cBhvr>
                                    </p:animEffect>
                                  </p:childTnLst>
                                </p:cTn>
                              </p:par>
                              <p:par>
                                <p:cTn id="48" presetID="5" presetClass="entr" presetSubtype="10" fill="hold" nodeType="withEffect">
                                  <p:stCondLst>
                                    <p:cond delay="0"/>
                                  </p:stCondLst>
                                  <p:childTnLst>
                                    <p:set>
                                      <p:cBhvr>
                                        <p:cTn id="49" dur="1" fill="hold">
                                          <p:stCondLst>
                                            <p:cond delay="0"/>
                                          </p:stCondLst>
                                        </p:cTn>
                                        <p:tgtEl>
                                          <p:spTgt spid="39962"/>
                                        </p:tgtEl>
                                        <p:attrNameLst>
                                          <p:attrName>style.visibility</p:attrName>
                                        </p:attrNameLst>
                                      </p:cBhvr>
                                      <p:to>
                                        <p:strVal val="visible"/>
                                      </p:to>
                                    </p:set>
                                    <p:animEffect transition="in" filter="checkerboard(across)">
                                      <p:cBhvr>
                                        <p:cTn id="50" dur="500"/>
                                        <p:tgtEl>
                                          <p:spTgt spid="39962"/>
                                        </p:tgtEl>
                                      </p:cBhvr>
                                    </p:animEffect>
                                  </p:childTnLst>
                                </p:cTn>
                              </p:par>
                              <p:par>
                                <p:cTn id="51" presetID="5" presetClass="entr" presetSubtype="10" fill="hold" nodeType="withEffect">
                                  <p:stCondLst>
                                    <p:cond delay="0"/>
                                  </p:stCondLst>
                                  <p:childTnLst>
                                    <p:set>
                                      <p:cBhvr>
                                        <p:cTn id="52" dur="1" fill="hold">
                                          <p:stCondLst>
                                            <p:cond delay="0"/>
                                          </p:stCondLst>
                                        </p:cTn>
                                        <p:tgtEl>
                                          <p:spTgt spid="39963"/>
                                        </p:tgtEl>
                                        <p:attrNameLst>
                                          <p:attrName>style.visibility</p:attrName>
                                        </p:attrNameLst>
                                      </p:cBhvr>
                                      <p:to>
                                        <p:strVal val="visible"/>
                                      </p:to>
                                    </p:set>
                                    <p:animEffect transition="in" filter="checkerboard(across)">
                                      <p:cBhvr>
                                        <p:cTn id="53" dur="500"/>
                                        <p:tgtEl>
                                          <p:spTgt spid="39963"/>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39955"/>
                                        </p:tgtEl>
                                        <p:attrNameLst>
                                          <p:attrName>style.visibility</p:attrName>
                                        </p:attrNameLst>
                                      </p:cBhvr>
                                      <p:to>
                                        <p:strVal val="visible"/>
                                      </p:to>
                                    </p:set>
                                    <p:animEffect transition="in" filter="checkerboard(across)">
                                      <p:cBhvr>
                                        <p:cTn id="56" dur="500"/>
                                        <p:tgtEl>
                                          <p:spTgt spid="39955"/>
                                        </p:tgtEl>
                                      </p:cBhvr>
                                    </p:animEffect>
                                  </p:childTnLst>
                                </p:cTn>
                              </p:par>
                              <p:par>
                                <p:cTn id="57" presetID="5" presetClass="entr" presetSubtype="10" fill="hold" nodeType="withEffect">
                                  <p:stCondLst>
                                    <p:cond delay="0"/>
                                  </p:stCondLst>
                                  <p:childTnLst>
                                    <p:set>
                                      <p:cBhvr>
                                        <p:cTn id="58" dur="1" fill="hold">
                                          <p:stCondLst>
                                            <p:cond delay="0"/>
                                          </p:stCondLst>
                                        </p:cTn>
                                        <p:tgtEl>
                                          <p:spTgt spid="39954"/>
                                        </p:tgtEl>
                                        <p:attrNameLst>
                                          <p:attrName>style.visibility</p:attrName>
                                        </p:attrNameLst>
                                      </p:cBhvr>
                                      <p:to>
                                        <p:strVal val="visible"/>
                                      </p:to>
                                    </p:set>
                                    <p:animEffect transition="in" filter="checkerboard(across)">
                                      <p:cBhvr>
                                        <p:cTn id="59" dur="500"/>
                                        <p:tgtEl>
                                          <p:spTgt spid="39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bldLvl="0" animBg="1"/>
      <p:bldP spid="39944" grpId="0" bldLvl="0" animBg="1"/>
      <p:bldP spid="39945" grpId="0" bldLvl="0" animBg="1"/>
      <p:bldP spid="39946" grpId="0" animBg="1"/>
      <p:bldP spid="39947" grpId="0" animBg="1"/>
      <p:bldP spid="3995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Time"/>
        <a:ea typeface=""/>
        <a:cs typeface=""/>
      </a:majorFont>
      <a:minorFont>
        <a:latin typeface=".VnTim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Edge</Template>
  <TotalTime>35</TotalTime>
  <Words>980</Words>
  <Application>Microsoft Office PowerPoint</Application>
  <PresentationFormat>On-screen Show (4:3)</PresentationFormat>
  <Paragraphs>79</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.VnTime</vt:lpstr>
      <vt:lpstr>Arial</vt:lpstr>
      <vt:lpstr>ATMC-Ong Do</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TruyÖn KiÒu PhÇn I t¸c gi¶ NguyÔn Du</dc:title>
  <dc:creator>Ngo Minh Do</dc:creator>
  <cp:lastModifiedBy>Hoang Hai</cp:lastModifiedBy>
  <cp:revision>480</cp:revision>
  <dcterms:created xsi:type="dcterms:W3CDTF">2007-02-09T05:29:38Z</dcterms:created>
  <dcterms:modified xsi:type="dcterms:W3CDTF">2025-04-11T03:33:11Z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1033-11.2.0.10176</vt:lpwstr>
  </property>
</Properties>
</file>