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E0F7B-DDC9-4A08-8CC5-E5871E90AB6F}"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359F1-13B8-4316-BAE6-D5D43B244771}" type="slidenum">
              <a:rPr lang="en-US" smtClean="0"/>
              <a:t>‹#›</a:t>
            </a:fld>
            <a:endParaRPr lang="en-US"/>
          </a:p>
        </p:txBody>
      </p:sp>
    </p:spTree>
    <p:extLst>
      <p:ext uri="{BB962C8B-B14F-4D97-AF65-F5344CB8AC3E}">
        <p14:creationId xmlns:p14="http://schemas.microsoft.com/office/powerpoint/2010/main" val="216904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359F1-13B8-4316-BAE6-D5D43B244771}" type="slidenum">
              <a:rPr lang="en-US" smtClean="0"/>
              <a:t>2</a:t>
            </a:fld>
            <a:endParaRPr lang="en-US"/>
          </a:p>
        </p:txBody>
      </p:sp>
    </p:spTree>
    <p:extLst>
      <p:ext uri="{BB962C8B-B14F-4D97-AF65-F5344CB8AC3E}">
        <p14:creationId xmlns:p14="http://schemas.microsoft.com/office/powerpoint/2010/main" val="97619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359F1-13B8-4316-BAE6-D5D43B244771}" type="slidenum">
              <a:rPr lang="en-US" smtClean="0"/>
              <a:t>4</a:t>
            </a:fld>
            <a:endParaRPr lang="en-US"/>
          </a:p>
        </p:txBody>
      </p:sp>
    </p:spTree>
    <p:extLst>
      <p:ext uri="{BB962C8B-B14F-4D97-AF65-F5344CB8AC3E}">
        <p14:creationId xmlns:p14="http://schemas.microsoft.com/office/powerpoint/2010/main" val="117100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B14A0-3EA2-4900-0290-369C72A156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09051F2-3E3C-08D8-BE8F-34305F1AD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857D2D4-627F-5E2F-6636-28BDD372BBCF}"/>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543F6645-C2CD-66EC-6F92-24D8ED28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97F00B-AFCF-FD94-1B60-8DE52EDCA6F7}"/>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120732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CEE17-A977-AE6B-25B1-788E2416A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43A455-7DA9-7856-D572-8E77479497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B05EEC-D011-680E-EAB3-85998F00A0D7}"/>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E42952A6-4BD7-FE66-779F-8F7489A97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D0493CE-F3A6-E579-BF04-6AFD38DA6FCA}"/>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414163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804AF2-61F5-44F0-0748-276F9338A6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1E1714-A594-BD5C-82A2-0AD4096E9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799ED6-2DF4-6519-1929-4348A59FE945}"/>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02EF90B4-E122-4596-644C-3A6DB74EF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DD2BAA-6781-B99A-848B-B441C27F39D0}"/>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203462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DE0ED8-B36E-06CB-D6BC-823669CC2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A1422F9-2AE6-76E1-CB9F-BFEADF4908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49E82D-EA61-A70F-32F3-54BDC2AEC8C2}"/>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4412D49C-BD77-CAEF-4520-D0817D4B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237449-332E-81BB-9A60-8B17417775E8}"/>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252481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27C57B-93D3-B02A-04B6-1759D8356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C100D68-AB29-BBBD-74BD-4DA2495F8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EEB95BB-3BB6-35CD-BD04-164DF2A35EB5}"/>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4B518C22-B6DB-809D-8E6B-3AC1B9D48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D1335CB-8590-47B9-CEF2-B0A2AAE02007}"/>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40494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3FEA1C-8821-732D-23BA-83B7BD900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50618C4-944D-2255-72B5-D0631BD0A7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951A262-4BD9-4F41-B978-0458AEE918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4AE7512-CD05-8782-033C-1DC799C60023}"/>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6" name="Footer Placeholder 5">
            <a:extLst>
              <a:ext uri="{FF2B5EF4-FFF2-40B4-BE49-F238E27FC236}">
                <a16:creationId xmlns="" xmlns:a16="http://schemas.microsoft.com/office/drawing/2014/main" id="{420B3013-FA9F-3AB8-05DE-1A296662A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EF0C761-3D14-5215-7AAB-1F9295409F10}"/>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196335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DFC9-E75E-43C1-3BD9-CB0E3DB95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B1AD8A2-A040-69B6-1384-8822FD5CC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FC5B2F8-FE68-3E23-FA5D-2F95A7AFA5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366587-7200-FA92-70A8-C1D115E54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F10BC2-612B-9690-7148-BE3060061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99E44C-C977-5AE5-BB7C-20654048CEBE}"/>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8" name="Footer Placeholder 7">
            <a:extLst>
              <a:ext uri="{FF2B5EF4-FFF2-40B4-BE49-F238E27FC236}">
                <a16:creationId xmlns="" xmlns:a16="http://schemas.microsoft.com/office/drawing/2014/main" id="{3E3B2C84-8A74-30E1-19D8-06C0ED9EA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007EB44-4719-6638-9753-C19F4721E9CE}"/>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342562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B078BE-3639-3F7C-809E-8DBC9D212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842EFA8-1568-EFDB-B84B-622D94593486}"/>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4" name="Footer Placeholder 3">
            <a:extLst>
              <a:ext uri="{FF2B5EF4-FFF2-40B4-BE49-F238E27FC236}">
                <a16:creationId xmlns="" xmlns:a16="http://schemas.microsoft.com/office/drawing/2014/main" id="{62FCA879-D668-2642-9C8C-E06248455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5BDFD11-FE9C-08B3-0429-5252EB94D32F}"/>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10621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8B80B2-92E5-B0C2-EF1F-59D3D0D7AC1C}"/>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3" name="Footer Placeholder 2">
            <a:extLst>
              <a:ext uri="{FF2B5EF4-FFF2-40B4-BE49-F238E27FC236}">
                <a16:creationId xmlns="" xmlns:a16="http://schemas.microsoft.com/office/drawing/2014/main" id="{1D510065-BDCC-07EB-9ED7-2CA16817C1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DD4011D-C592-68BD-5278-BFF88BF6D077}"/>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392581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48D343-C0FA-F8BE-FEDA-BE74F5965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D81B42F-E990-DBCE-331A-2EB757165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0F62B24-8264-B401-61D2-B6692BF93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F9F75B3-9588-46E0-834C-5F33D10A2B2B}"/>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6" name="Footer Placeholder 5">
            <a:extLst>
              <a:ext uri="{FF2B5EF4-FFF2-40B4-BE49-F238E27FC236}">
                <a16:creationId xmlns="" xmlns:a16="http://schemas.microsoft.com/office/drawing/2014/main" id="{767058E5-8CAC-5DE9-F6A3-791FB3F68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A31D87-0EEC-274F-BD3B-BE860749F3E7}"/>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68333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F8659-58B2-BD75-65F9-8E44CBB27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5CF09FF-095F-580F-D682-E276E1636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36A6BF5-FA9F-7B09-B7DA-5E888EAE5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A0E914-CF01-73EF-1B9C-DBB4271C7896}"/>
              </a:ext>
            </a:extLst>
          </p:cNvPr>
          <p:cNvSpPr>
            <a:spLocks noGrp="1"/>
          </p:cNvSpPr>
          <p:nvPr>
            <p:ph type="dt" sz="half" idx="10"/>
          </p:nvPr>
        </p:nvSpPr>
        <p:spPr/>
        <p:txBody>
          <a:bodyPr/>
          <a:lstStyle/>
          <a:p>
            <a:fld id="{95D2BB16-BB15-439E-9CAE-F31798ACDA3A}" type="datetimeFigureOut">
              <a:rPr lang="en-US" smtClean="0"/>
              <a:t>9/21/2025</a:t>
            </a:fld>
            <a:endParaRPr lang="en-US"/>
          </a:p>
        </p:txBody>
      </p:sp>
      <p:sp>
        <p:nvSpPr>
          <p:cNvPr id="6" name="Footer Placeholder 5">
            <a:extLst>
              <a:ext uri="{FF2B5EF4-FFF2-40B4-BE49-F238E27FC236}">
                <a16:creationId xmlns="" xmlns:a16="http://schemas.microsoft.com/office/drawing/2014/main" id="{83D41DFE-7913-458C-F96D-9B06A5417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DA92AF0-D377-0569-66AE-9DE23614BB3A}"/>
              </a:ext>
            </a:extLst>
          </p:cNvPr>
          <p:cNvSpPr>
            <a:spLocks noGrp="1"/>
          </p:cNvSpPr>
          <p:nvPr>
            <p:ph type="sldNum" sz="quarter" idx="12"/>
          </p:nvPr>
        </p:nvSpPr>
        <p:spPr/>
        <p:txBody>
          <a:bodyPr/>
          <a:lstStyle/>
          <a:p>
            <a:fld id="{A825AB51-9374-4FC2-871F-E44EFC74EA67}" type="slidenum">
              <a:rPr lang="en-US" smtClean="0"/>
              <a:t>‹#›</a:t>
            </a:fld>
            <a:endParaRPr lang="en-US"/>
          </a:p>
        </p:txBody>
      </p:sp>
    </p:spTree>
    <p:extLst>
      <p:ext uri="{BB962C8B-B14F-4D97-AF65-F5344CB8AC3E}">
        <p14:creationId xmlns:p14="http://schemas.microsoft.com/office/powerpoint/2010/main" val="83160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16929-D2ED-19A1-F79D-B63A605A9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3C9C9E8-6A87-6FCB-02B1-FFDB44A76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287708-8224-AF6F-8FA1-B05C0F2FF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2BB16-BB15-439E-9CAE-F31798ACDA3A}" type="datetimeFigureOut">
              <a:rPr lang="en-US" smtClean="0"/>
              <a:t>9/21/2025</a:t>
            </a:fld>
            <a:endParaRPr lang="en-US"/>
          </a:p>
        </p:txBody>
      </p:sp>
      <p:sp>
        <p:nvSpPr>
          <p:cNvPr id="5" name="Footer Placeholder 4">
            <a:extLst>
              <a:ext uri="{FF2B5EF4-FFF2-40B4-BE49-F238E27FC236}">
                <a16:creationId xmlns="" xmlns:a16="http://schemas.microsoft.com/office/drawing/2014/main" id="{CB09BA2C-F476-869E-A8C1-56A7C9A79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FA3147F-1164-7FE2-EFF5-57017F16E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5AB51-9374-4FC2-871F-E44EFC74EA67}" type="slidenum">
              <a:rPr lang="en-US" smtClean="0"/>
              <a:t>‹#›</a:t>
            </a:fld>
            <a:endParaRPr lang="en-US"/>
          </a:p>
        </p:txBody>
      </p:sp>
    </p:spTree>
    <p:extLst>
      <p:ext uri="{BB962C8B-B14F-4D97-AF65-F5344CB8AC3E}">
        <p14:creationId xmlns:p14="http://schemas.microsoft.com/office/powerpoint/2010/main" val="242566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fif"/><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Tổng hợp những mẫu Slide chào mừng thầy cô và các bạn ấn ...">
            <a:extLst>
              <a:ext uri="{FF2B5EF4-FFF2-40B4-BE49-F238E27FC236}">
                <a16:creationId xmlns="" xmlns:a16="http://schemas.microsoft.com/office/drawing/2014/main" id="{BB6E7E52-2F0D-1294-D0BF-D7670506C2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Tổng hợp những mẫu Slide chào mừng thầy cô và các bạn ấn ...">
            <a:extLst>
              <a:ext uri="{FF2B5EF4-FFF2-40B4-BE49-F238E27FC236}">
                <a16:creationId xmlns="" xmlns:a16="http://schemas.microsoft.com/office/drawing/2014/main" id="{F6670A18-3C16-51AF-0227-26442F01CA5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 xmlns:a16="http://schemas.microsoft.com/office/drawing/2014/main" id="{B9F10568-DD1C-C2CE-7B59-539E9B92D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 xmlns:a16="http://schemas.microsoft.com/office/drawing/2014/main" id="{034558D4-A376-1643-F97B-4894A4B0D000}"/>
              </a:ext>
            </a:extLst>
          </p:cNvPr>
          <p:cNvSpPr txBox="1"/>
          <p:nvPr/>
        </p:nvSpPr>
        <p:spPr>
          <a:xfrm>
            <a:off x="2094123" y="152400"/>
            <a:ext cx="8003754" cy="1077218"/>
          </a:xfrm>
          <a:prstGeom prst="rect">
            <a:avLst/>
          </a:prstGeom>
          <a:noFill/>
        </p:spPr>
        <p:txBody>
          <a:bodyPr wrap="square" rtlCol="0">
            <a:spAutoFit/>
          </a:bodyPr>
          <a:lstStyle/>
          <a:p>
            <a:pPr algn="ctr"/>
            <a:r>
              <a:rPr lang="en-US" sz="3200" dirty="0">
                <a:latin typeface="Bookman Old Style" panose="02050604050505020204" pitchFamily="18" charset="0"/>
              </a:rPr>
              <a:t>CHÀO MỪNG CÔ GIÁO VÀ CÁC BẠN ĐẾN VỚI BÀI THUYẾT TRÌNH CỦA TỔ 4</a:t>
            </a:r>
          </a:p>
        </p:txBody>
      </p:sp>
    </p:spTree>
    <p:extLst>
      <p:ext uri="{BB962C8B-B14F-4D97-AF65-F5344CB8AC3E}">
        <p14:creationId xmlns:p14="http://schemas.microsoft.com/office/powerpoint/2010/main" val="14306257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D1FD204F-6525-03A5-AA57-A6C851FAC9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61" y="0"/>
            <a:ext cx="12192000" cy="685799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 xmlns:a16="http://schemas.microsoft.com/office/drawing/2014/main" id="{6E6B24C6-E366-1BC8-9B1D-7C48E30DF139}"/>
              </a:ext>
            </a:extLst>
          </p:cNvPr>
          <p:cNvSpPr txBox="1"/>
          <p:nvPr/>
        </p:nvSpPr>
        <p:spPr>
          <a:xfrm>
            <a:off x="3668616" y="1112263"/>
            <a:ext cx="7557571" cy="584775"/>
          </a:xfrm>
          <a:prstGeom prst="rect">
            <a:avLst/>
          </a:prstGeom>
          <a:noFill/>
        </p:spPr>
        <p:txBody>
          <a:bodyPr wrap="square" rtlCol="0">
            <a:spAutoFit/>
          </a:bodyPr>
          <a:lstStyle/>
          <a:p>
            <a:r>
              <a:rPr lang="en-US" sz="3200" i="1" dirty="0">
                <a:solidFill>
                  <a:schemeClr val="accent1">
                    <a:lumMod val="75000"/>
                  </a:schemeClr>
                </a:solidFill>
              </a:rPr>
              <a:t>CHỦ ĐỀ : DI SẢN MĨ THUẬT</a:t>
            </a:r>
          </a:p>
        </p:txBody>
      </p:sp>
      <p:pic>
        <p:nvPicPr>
          <p:cNvPr id="17" name="Picture 16">
            <a:extLst>
              <a:ext uri="{FF2B5EF4-FFF2-40B4-BE49-F238E27FC236}">
                <a16:creationId xmlns="" xmlns:a16="http://schemas.microsoft.com/office/drawing/2014/main" id="{47D7342A-3650-B315-1B2D-B87606649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282" y="2492566"/>
            <a:ext cx="4770304" cy="4280053"/>
          </a:xfrm>
          <a:prstGeom prst="rect">
            <a:avLst/>
          </a:prstGeom>
          <a:ln>
            <a:noFill/>
          </a:ln>
          <a:effectLst>
            <a:softEdge rad="112500"/>
          </a:effectLst>
        </p:spPr>
      </p:pic>
      <p:sp>
        <p:nvSpPr>
          <p:cNvPr id="18" name="TextBox 17">
            <a:extLst>
              <a:ext uri="{FF2B5EF4-FFF2-40B4-BE49-F238E27FC236}">
                <a16:creationId xmlns="" xmlns:a16="http://schemas.microsoft.com/office/drawing/2014/main" id="{9B7DE035-1FC9-3CF1-46E3-9306F683E789}"/>
              </a:ext>
            </a:extLst>
          </p:cNvPr>
          <p:cNvSpPr txBox="1"/>
          <p:nvPr/>
        </p:nvSpPr>
        <p:spPr>
          <a:xfrm>
            <a:off x="3404212" y="1732083"/>
            <a:ext cx="8086380" cy="1077218"/>
          </a:xfrm>
          <a:prstGeom prst="rect">
            <a:avLst/>
          </a:prstGeom>
          <a:noFill/>
        </p:spPr>
        <p:txBody>
          <a:bodyPr wrap="square" rtlCol="0">
            <a:spAutoFit/>
          </a:bodyPr>
          <a:lstStyle/>
          <a:p>
            <a:r>
              <a:rPr lang="en-US" sz="3600" dirty="0">
                <a:solidFill>
                  <a:srgbClr val="FF0000"/>
                </a:solidFill>
              </a:rPr>
              <a:t>BÀI 2</a:t>
            </a:r>
            <a:r>
              <a:rPr lang="en-US" sz="2800" dirty="0">
                <a:solidFill>
                  <a:srgbClr val="FF0000"/>
                </a:solidFill>
              </a:rPr>
              <a:t>:  </a:t>
            </a:r>
            <a:r>
              <a:rPr lang="en-US" sz="2800" dirty="0">
                <a:solidFill>
                  <a:srgbClr val="FF0000"/>
                </a:solidFill>
                <a:latin typeface="Times New Roman" panose="02020603050405020304" pitchFamily="18" charset="0"/>
                <a:cs typeface="Times New Roman" panose="02020603050405020304" pitchFamily="18" charset="0"/>
              </a:rPr>
              <a:t>THỜI TRANG ÁO DÀI VIỆT NAM</a:t>
            </a:r>
          </a:p>
          <a:p>
            <a:endParaRPr lang="en-US" sz="2800" dirty="0"/>
          </a:p>
        </p:txBody>
      </p:sp>
      <p:pic>
        <p:nvPicPr>
          <p:cNvPr id="20" name="Picture 19">
            <a:extLst>
              <a:ext uri="{FF2B5EF4-FFF2-40B4-BE49-F238E27FC236}">
                <a16:creationId xmlns="" xmlns:a16="http://schemas.microsoft.com/office/drawing/2014/main" id="{650E660B-7C75-0746-802B-C6256EFCC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80" y="2486738"/>
            <a:ext cx="2633031" cy="4109292"/>
          </a:xfrm>
          <a:prstGeom prst="rect">
            <a:avLst/>
          </a:prstGeom>
          <a:ln>
            <a:noFill/>
          </a:ln>
          <a:effectLst>
            <a:softEdge rad="112500"/>
          </a:effectLst>
        </p:spPr>
      </p:pic>
    </p:spTree>
    <p:extLst>
      <p:ext uri="{BB962C8B-B14F-4D97-AF65-F5344CB8AC3E}">
        <p14:creationId xmlns:p14="http://schemas.microsoft.com/office/powerpoint/2010/main" val="2884375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72F1302-E7E1-6D2C-120C-310695473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8B59FB55-CA1B-94ED-4D9A-CAB6288FA661}"/>
              </a:ext>
            </a:extLst>
          </p:cNvPr>
          <p:cNvSpPr txBox="1"/>
          <p:nvPr/>
        </p:nvSpPr>
        <p:spPr>
          <a:xfrm>
            <a:off x="3024130" y="644104"/>
            <a:ext cx="8835528" cy="83099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TÌM HIỂU VỀ HÌNH DÁNG, CHẤT LIỆU, HỌA TIẾT, HOA VĂN, MÀU SẮC CỦA ÁO DÀI TRUYỀN THỐNG VIỆT NAM</a:t>
            </a:r>
          </a:p>
        </p:txBody>
      </p:sp>
      <p:sp>
        <p:nvSpPr>
          <p:cNvPr id="10" name="TextBox 9">
            <a:extLst>
              <a:ext uri="{FF2B5EF4-FFF2-40B4-BE49-F238E27FC236}">
                <a16:creationId xmlns="" xmlns:a16="http://schemas.microsoft.com/office/drawing/2014/main" id="{D99E5EAC-C85F-A40A-FF5B-E4826DC58EB5}"/>
              </a:ext>
            </a:extLst>
          </p:cNvPr>
          <p:cNvSpPr txBox="1"/>
          <p:nvPr/>
        </p:nvSpPr>
        <p:spPr>
          <a:xfrm>
            <a:off x="427823" y="1475101"/>
            <a:ext cx="700672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Dài Việt Nam</a:t>
            </a:r>
          </a:p>
        </p:txBody>
      </p:sp>
      <p:sp>
        <p:nvSpPr>
          <p:cNvPr id="12" name="TextBox 11">
            <a:extLst>
              <a:ext uri="{FF2B5EF4-FFF2-40B4-BE49-F238E27FC236}">
                <a16:creationId xmlns="" xmlns:a16="http://schemas.microsoft.com/office/drawing/2014/main" id="{6C5865FB-B95F-2A75-A124-47C3ADF17395}"/>
              </a:ext>
            </a:extLst>
          </p:cNvPr>
          <p:cNvSpPr txBox="1"/>
          <p:nvPr/>
        </p:nvSpPr>
        <p:spPr>
          <a:xfrm>
            <a:off x="427821" y="1998321"/>
            <a:ext cx="7757709" cy="5201424"/>
          </a:xfrm>
          <a:prstGeom prst="rect">
            <a:avLst/>
          </a:prstGeom>
          <a:noFill/>
        </p:spPr>
        <p:txBody>
          <a:bodyPr wrap="square">
            <a:spAutoFit/>
          </a:bodyPr>
          <a:lstStyle/>
          <a:p>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vi-VN" sz="2800" dirty="0" smtClean="0">
                <a:latin typeface="Calibri" panose="020F0502020204030204" pitchFamily="34" charset="0"/>
                <a:ea typeface="Calibri" panose="020F0502020204030204" pitchFamily="34" charset="0"/>
                <a:cs typeface="Calibri" panose="020F0502020204030204" pitchFamily="34" charset="0"/>
              </a:rPr>
              <a:t>Áo </a:t>
            </a:r>
            <a:r>
              <a:rPr lang="vi-VN" sz="2800" dirty="0">
                <a:latin typeface="Calibri" panose="020F0502020204030204" pitchFamily="34" charset="0"/>
                <a:ea typeface="Calibri" panose="020F0502020204030204" pitchFamily="34" charset="0"/>
                <a:cs typeface="Calibri" panose="020F0502020204030204" pitchFamily="34" charset="0"/>
              </a:rPr>
              <a:t>dài truyền thống Việt Nam có dáng dài, ôm sát cơ thể, tôn lên đường cong hình chữ S của người phụ nữ</a:t>
            </a:r>
            <a:r>
              <a:rPr lang="vi-VN" sz="28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Áo bao gồm cổ cao ôm sát, tay áo suông dài từ vai đến cổ tay, thân áo có hai tà trước và sau, cùng với tà áo dài gần đến mắt cá chân</a:t>
            </a:r>
            <a:r>
              <a:rPr lang="vi-VN" sz="2800" b="0" i="0" dirty="0" smtClean="0">
                <a:solidFill>
                  <a:srgbClr val="001D35"/>
                </a:solidFill>
                <a:effectLst/>
                <a:latin typeface="Calibri" panose="020F0502020204030204" pitchFamily="34" charset="0"/>
                <a:ea typeface="Calibri" panose="020F0502020204030204" pitchFamily="34" charset="0"/>
                <a:cs typeface="Calibri" panose="020F0502020204030204" pitchFamily="34" charset="0"/>
              </a:rPr>
              <a:t>.</a:t>
            </a:r>
            <a:r>
              <a:rPr lang="en-US" sz="2800" b="0" i="0" dirty="0" smtClean="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vi-VN" sz="2800" b="0" i="0" dirty="0" smtClean="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rgbClr val="001D35"/>
              </a:solidFill>
              <a:latin typeface="Calibri" panose="020F0502020204030204" pitchFamily="34" charset="0"/>
              <a:ea typeface="Calibri" panose="020F0502020204030204" pitchFamily="34" charset="0"/>
              <a:cs typeface="Calibri" panose="020F0502020204030204" pitchFamily="34" charset="0"/>
            </a:endParaRPr>
          </a:p>
          <a:p>
            <a:r>
              <a:rPr lang="en-US" sz="2800" dirty="0" smtClean="0">
                <a:latin typeface="Calibri" pitchFamily="34" charset="0"/>
                <a:cs typeface="Calibri" pitchFamily="34" charset="0"/>
              </a:rPr>
              <a:t>-</a:t>
            </a:r>
            <a:r>
              <a:rPr lang="vi-VN" sz="2800" dirty="0" smtClean="0">
                <a:latin typeface="Calibri" pitchFamily="34" charset="0"/>
                <a:cs typeface="Calibri" pitchFamily="34" charset="0"/>
              </a:rPr>
              <a:t>Áo </a:t>
            </a:r>
            <a:r>
              <a:rPr lang="vi-VN" sz="2800" dirty="0">
                <a:latin typeface="Calibri" pitchFamily="34" charset="0"/>
                <a:cs typeface="Calibri" pitchFamily="34" charset="0"/>
              </a:rPr>
              <a:t>dài truyền thống nam, hay còn gọi là </a:t>
            </a:r>
            <a:r>
              <a:rPr lang="vi-VN" sz="2800" b="1" dirty="0">
                <a:latin typeface="Calibri" pitchFamily="34" charset="0"/>
                <a:cs typeface="Calibri" pitchFamily="34" charset="0"/>
              </a:rPr>
              <a:t>áo ngũ thân</a:t>
            </a:r>
            <a:r>
              <a:rPr lang="vi-VN" sz="2800" dirty="0">
                <a:latin typeface="Calibri" pitchFamily="34" charset="0"/>
                <a:cs typeface="Calibri" pitchFamily="34" charset="0"/>
              </a:rPr>
              <a:t>, có hình dáng đặc trưng gồm 5 vạt vải (2 tà trước, 2 tà sau và 1 vạt áo con), cổ áo đứng, vuông hoặc tròn</a:t>
            </a:r>
            <a:r>
              <a:rPr lang="en-US" sz="2800" dirty="0">
                <a:latin typeface="Calibri" pitchFamily="34" charset="0"/>
                <a:cs typeface="Calibri" pitchFamily="34" charset="0"/>
              </a:rPr>
              <a:t> </a:t>
            </a:r>
            <a:r>
              <a:rPr lang="vi-VN" sz="2800" dirty="0">
                <a:latin typeface="Calibri" pitchFamily="34" charset="0"/>
                <a:cs typeface="Calibri" pitchFamily="34" charset="0"/>
              </a:rPr>
              <a:t>và có 5 khuy cài dọc bên sườn phải. Áo có dáng rộng rãi, thoải mái, tạo vẻ ngoài khoan thai, tự tin và kín đáo cho người mặc. </a:t>
            </a:r>
            <a:endParaRPr lang="en-US" sz="2800" dirty="0">
              <a:latin typeface="Calibri" pitchFamily="34" charset="0"/>
              <a:cs typeface="Calibri"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 xmlns:a16="http://schemas.microsoft.com/office/drawing/2014/main" id="{28FF7E65-1D5C-0348-9591-44CC92B96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532" y="1475101"/>
            <a:ext cx="3255485" cy="4154518"/>
          </a:xfrm>
          <a:prstGeom prst="rect">
            <a:avLst/>
          </a:prstGeom>
        </p:spPr>
      </p:pic>
    </p:spTree>
    <p:extLst>
      <p:ext uri="{BB962C8B-B14F-4D97-AF65-F5344CB8AC3E}">
        <p14:creationId xmlns:p14="http://schemas.microsoft.com/office/powerpoint/2010/main" val="36378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057EA935-6810-83F0-9CB4-3559AAC72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55276" cy="6858000"/>
          </a:xfrm>
          <a:prstGeom prst="rect">
            <a:avLst/>
          </a:prstGeom>
        </p:spPr>
      </p:pic>
      <p:sp>
        <p:nvSpPr>
          <p:cNvPr id="26" name="TextBox 25">
            <a:extLst>
              <a:ext uri="{FF2B5EF4-FFF2-40B4-BE49-F238E27FC236}">
                <a16:creationId xmlns="" xmlns:a16="http://schemas.microsoft.com/office/drawing/2014/main" id="{1172873E-B04A-7B6B-C78E-C0CD1EB84B08}"/>
              </a:ext>
            </a:extLst>
          </p:cNvPr>
          <p:cNvSpPr txBox="1"/>
          <p:nvPr/>
        </p:nvSpPr>
        <p:spPr>
          <a:xfrm>
            <a:off x="1531345" y="625825"/>
            <a:ext cx="694062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2.Chất Liệu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Dài Việt Nam</a:t>
            </a:r>
          </a:p>
        </p:txBody>
      </p:sp>
      <p:sp>
        <p:nvSpPr>
          <p:cNvPr id="28" name="TextBox 27">
            <a:extLst>
              <a:ext uri="{FF2B5EF4-FFF2-40B4-BE49-F238E27FC236}">
                <a16:creationId xmlns="" xmlns:a16="http://schemas.microsoft.com/office/drawing/2014/main" id="{8F94E036-E094-57C2-2437-4765914D57A9}"/>
              </a:ext>
            </a:extLst>
          </p:cNvPr>
          <p:cNvSpPr txBox="1"/>
          <p:nvPr/>
        </p:nvSpPr>
        <p:spPr>
          <a:xfrm>
            <a:off x="929089" y="1210600"/>
            <a:ext cx="10807546" cy="2554545"/>
          </a:xfrm>
          <a:prstGeom prst="rect">
            <a:avLst/>
          </a:prstGeom>
          <a:noFill/>
        </p:spPr>
        <p:txBody>
          <a:bodyPr wrap="square">
            <a:spAutoFit/>
          </a:bodyPr>
          <a:lstStyle/>
          <a:p>
            <a:r>
              <a:rPr lang="vi-VN" sz="3200" dirty="0"/>
              <a:t>Chất liệu áo dài truyền thống Việt Nam bao gồm các loại vải truyền thống như </a:t>
            </a:r>
            <a:r>
              <a:rPr lang="vi-VN" sz="3200" b="1" dirty="0">
                <a:effectLst/>
              </a:rPr>
              <a:t>lụa tơ tằm, gấm, đay, gai, lanh, và cotton</a:t>
            </a:r>
            <a:r>
              <a:rPr lang="vi-VN" sz="3200" b="0" i="0" dirty="0">
                <a:solidFill>
                  <a:srgbClr val="001D35"/>
                </a:solidFill>
                <a:effectLst/>
                <a:latin typeface="Google Sans"/>
              </a:rPr>
              <a:t>. Trong đó, lụa tơ tằm là loại vải phổ biến nhất, mang đến sự mềm mại, thoải mái và toát lên vẻ đẹp sang trọng, quý phái, thể hiện giá trị lịch sử của trang phục này. </a:t>
            </a:r>
            <a:endParaRPr lang="en-US" sz="3200" dirty="0"/>
          </a:p>
        </p:txBody>
      </p:sp>
      <p:sp>
        <p:nvSpPr>
          <p:cNvPr id="29" name="TextBox 28">
            <a:extLst>
              <a:ext uri="{FF2B5EF4-FFF2-40B4-BE49-F238E27FC236}">
                <a16:creationId xmlns="" xmlns:a16="http://schemas.microsoft.com/office/drawing/2014/main" id="{1C5BABE5-FF5D-6BF9-F3A7-857C8813FB02}"/>
              </a:ext>
            </a:extLst>
          </p:cNvPr>
          <p:cNvSpPr txBox="1"/>
          <p:nvPr/>
        </p:nvSpPr>
        <p:spPr>
          <a:xfrm>
            <a:off x="209320" y="3634139"/>
            <a:ext cx="5868318" cy="461665"/>
          </a:xfrm>
          <a:prstGeom prst="rect">
            <a:avLst/>
          </a:prstGeom>
          <a:noFill/>
        </p:spPr>
        <p:txBody>
          <a:bodyPr wrap="square" rtlCol="0">
            <a:spAutoFit/>
          </a:bodyPr>
          <a:lstStyle/>
          <a:p>
            <a:r>
              <a:rPr lang="en-US" sz="2400" dirty="0"/>
              <a:t>*</a:t>
            </a:r>
            <a:r>
              <a:rPr lang="en-US" sz="2400" dirty="0">
                <a:solidFill>
                  <a:srgbClr val="FF0000"/>
                </a:solidFill>
              </a:rPr>
              <a:t>HÌNH ẢNH 1 SỐ LOẠI VẢI:</a:t>
            </a:r>
          </a:p>
        </p:txBody>
      </p:sp>
      <p:pic>
        <p:nvPicPr>
          <p:cNvPr id="31" name="Picture 30">
            <a:extLst>
              <a:ext uri="{FF2B5EF4-FFF2-40B4-BE49-F238E27FC236}">
                <a16:creationId xmlns="" xmlns:a16="http://schemas.microsoft.com/office/drawing/2014/main" id="{09D6B97F-04A6-D071-66F0-1BBAC3349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3946" y="3765145"/>
            <a:ext cx="3344107" cy="2508080"/>
          </a:xfrm>
          <a:prstGeom prst="rect">
            <a:avLst/>
          </a:prstGeom>
        </p:spPr>
      </p:pic>
      <p:sp>
        <p:nvSpPr>
          <p:cNvPr id="3073" name="TextBox 3072">
            <a:extLst>
              <a:ext uri="{FF2B5EF4-FFF2-40B4-BE49-F238E27FC236}">
                <a16:creationId xmlns="" xmlns:a16="http://schemas.microsoft.com/office/drawing/2014/main" id="{1ACCF146-7788-A3F6-C9A5-2CD2DB82891C}"/>
              </a:ext>
            </a:extLst>
          </p:cNvPr>
          <p:cNvSpPr txBox="1"/>
          <p:nvPr/>
        </p:nvSpPr>
        <p:spPr>
          <a:xfrm>
            <a:off x="4709711" y="6412023"/>
            <a:ext cx="2974554" cy="369332"/>
          </a:xfrm>
          <a:prstGeom prst="rect">
            <a:avLst/>
          </a:prstGeom>
          <a:noFill/>
        </p:spPr>
        <p:txBody>
          <a:bodyPr wrap="square" rtlCol="0">
            <a:spAutoFit/>
          </a:bodyPr>
          <a:lstStyle/>
          <a:p>
            <a:r>
              <a:rPr lang="en-US" dirty="0"/>
              <a:t>                VẢI COTTON</a:t>
            </a:r>
          </a:p>
        </p:txBody>
      </p:sp>
      <p:pic>
        <p:nvPicPr>
          <p:cNvPr id="3076" name="Picture 3075">
            <a:extLst>
              <a:ext uri="{FF2B5EF4-FFF2-40B4-BE49-F238E27FC236}">
                <a16:creationId xmlns="" xmlns:a16="http://schemas.microsoft.com/office/drawing/2014/main" id="{D4A1F127-E1D3-DDD0-937D-F15D3F3C2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6886" y="3765145"/>
            <a:ext cx="3138494" cy="2508080"/>
          </a:xfrm>
          <a:prstGeom prst="rect">
            <a:avLst/>
          </a:prstGeom>
        </p:spPr>
      </p:pic>
      <p:sp>
        <p:nvSpPr>
          <p:cNvPr id="3077" name="TextBox 3076">
            <a:extLst>
              <a:ext uri="{FF2B5EF4-FFF2-40B4-BE49-F238E27FC236}">
                <a16:creationId xmlns="" xmlns:a16="http://schemas.microsoft.com/office/drawing/2014/main" id="{3E39FFEE-81E2-CA01-94B1-4DA68F8B8447}"/>
              </a:ext>
            </a:extLst>
          </p:cNvPr>
          <p:cNvSpPr txBox="1"/>
          <p:nvPr/>
        </p:nvSpPr>
        <p:spPr>
          <a:xfrm>
            <a:off x="8196886" y="6380946"/>
            <a:ext cx="2974554" cy="369332"/>
          </a:xfrm>
          <a:prstGeom prst="rect">
            <a:avLst/>
          </a:prstGeom>
          <a:noFill/>
        </p:spPr>
        <p:txBody>
          <a:bodyPr wrap="square" rtlCol="0">
            <a:spAutoFit/>
          </a:bodyPr>
          <a:lstStyle/>
          <a:p>
            <a:r>
              <a:rPr lang="en-US" dirty="0"/>
              <a:t>                VẢI GẤM</a:t>
            </a:r>
          </a:p>
        </p:txBody>
      </p:sp>
      <p:pic>
        <p:nvPicPr>
          <p:cNvPr id="3079" name="Picture 3078">
            <a:extLst>
              <a:ext uri="{FF2B5EF4-FFF2-40B4-BE49-F238E27FC236}">
                <a16:creationId xmlns="" xmlns:a16="http://schemas.microsoft.com/office/drawing/2014/main" id="{73C410B8-E4A1-238D-8605-98379ECAB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12" y="4095170"/>
            <a:ext cx="3326913" cy="2432805"/>
          </a:xfrm>
          <a:prstGeom prst="rect">
            <a:avLst/>
          </a:prstGeom>
        </p:spPr>
      </p:pic>
      <p:sp>
        <p:nvSpPr>
          <p:cNvPr id="3080" name="TextBox 3079">
            <a:extLst>
              <a:ext uri="{FF2B5EF4-FFF2-40B4-BE49-F238E27FC236}">
                <a16:creationId xmlns="" xmlns:a16="http://schemas.microsoft.com/office/drawing/2014/main" id="{72FAAEE8-68B7-AC24-A20E-C7DB62D6E432}"/>
              </a:ext>
            </a:extLst>
          </p:cNvPr>
          <p:cNvSpPr txBox="1"/>
          <p:nvPr/>
        </p:nvSpPr>
        <p:spPr>
          <a:xfrm>
            <a:off x="584412" y="6519343"/>
            <a:ext cx="2974554" cy="369332"/>
          </a:xfrm>
          <a:prstGeom prst="rect">
            <a:avLst/>
          </a:prstGeom>
          <a:noFill/>
        </p:spPr>
        <p:txBody>
          <a:bodyPr wrap="square" rtlCol="0">
            <a:spAutoFit/>
          </a:bodyPr>
          <a:lstStyle/>
          <a:p>
            <a:r>
              <a:rPr lang="en-US" dirty="0"/>
              <a:t>                VẢI LỤA TƠ TẰM</a:t>
            </a:r>
          </a:p>
        </p:txBody>
      </p:sp>
    </p:spTree>
    <p:extLst>
      <p:ext uri="{BB962C8B-B14F-4D97-AF65-F5344CB8AC3E}">
        <p14:creationId xmlns:p14="http://schemas.microsoft.com/office/powerpoint/2010/main" val="180813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circle(in)">
                                      <p:cBhvr>
                                        <p:cTn id="24" dur="2000"/>
                                        <p:tgtEl>
                                          <p:spTgt spid="307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80"/>
                                        </p:tgtEl>
                                        <p:attrNameLst>
                                          <p:attrName>style.visibility</p:attrName>
                                        </p:attrNameLst>
                                      </p:cBhvr>
                                      <p:to>
                                        <p:strVal val="visible"/>
                                      </p:to>
                                    </p:set>
                                    <p:anim calcmode="lin" valueType="num">
                                      <p:cBhvr additive="base">
                                        <p:cTn id="29" dur="500" fill="hold"/>
                                        <p:tgtEl>
                                          <p:spTgt spid="3080"/>
                                        </p:tgtEl>
                                        <p:attrNameLst>
                                          <p:attrName>ppt_x</p:attrName>
                                        </p:attrNameLst>
                                      </p:cBhvr>
                                      <p:tavLst>
                                        <p:tav tm="0">
                                          <p:val>
                                            <p:strVal val="#ppt_x"/>
                                          </p:val>
                                        </p:tav>
                                        <p:tav tm="100000">
                                          <p:val>
                                            <p:strVal val="#ppt_x"/>
                                          </p:val>
                                        </p:tav>
                                      </p:tavLst>
                                    </p:anim>
                                    <p:anim calcmode="lin" valueType="num">
                                      <p:cBhvr additive="base">
                                        <p:cTn id="3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73"/>
                                        </p:tgtEl>
                                        <p:attrNameLst>
                                          <p:attrName>style.visibility</p:attrName>
                                        </p:attrNameLst>
                                      </p:cBhvr>
                                      <p:to>
                                        <p:strVal val="visible"/>
                                      </p:to>
                                    </p:set>
                                    <p:anim calcmode="lin" valueType="num">
                                      <p:cBhvr additive="base">
                                        <p:cTn id="40" dur="500" fill="hold"/>
                                        <p:tgtEl>
                                          <p:spTgt spid="3073"/>
                                        </p:tgtEl>
                                        <p:attrNameLst>
                                          <p:attrName>ppt_x</p:attrName>
                                        </p:attrNameLst>
                                      </p:cBhvr>
                                      <p:tavLst>
                                        <p:tav tm="0">
                                          <p:val>
                                            <p:strVal val="#ppt_x"/>
                                          </p:val>
                                        </p:tav>
                                        <p:tav tm="100000">
                                          <p:val>
                                            <p:strVal val="#ppt_x"/>
                                          </p:val>
                                        </p:tav>
                                      </p:tavLst>
                                    </p:anim>
                                    <p:anim calcmode="lin" valueType="num">
                                      <p:cBhvr additive="base">
                                        <p:cTn id="41"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Effect transition="in" filter="circle(in)">
                                      <p:cBhvr>
                                        <p:cTn id="46" dur="2000"/>
                                        <p:tgtEl>
                                          <p:spTgt spid="307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077"/>
                                        </p:tgtEl>
                                        <p:attrNameLst>
                                          <p:attrName>style.visibility</p:attrName>
                                        </p:attrNameLst>
                                      </p:cBhvr>
                                      <p:to>
                                        <p:strVal val="visible"/>
                                      </p:to>
                                    </p:set>
                                    <p:animEffect transition="in" filter="fade">
                                      <p:cBhvr>
                                        <p:cTn id="51" dur="1000"/>
                                        <p:tgtEl>
                                          <p:spTgt spid="3077"/>
                                        </p:tgtEl>
                                      </p:cBhvr>
                                    </p:animEffect>
                                    <p:anim calcmode="lin" valueType="num">
                                      <p:cBhvr>
                                        <p:cTn id="52" dur="1000" fill="hold"/>
                                        <p:tgtEl>
                                          <p:spTgt spid="3077"/>
                                        </p:tgtEl>
                                        <p:attrNameLst>
                                          <p:attrName>ppt_x</p:attrName>
                                        </p:attrNameLst>
                                      </p:cBhvr>
                                      <p:tavLst>
                                        <p:tav tm="0">
                                          <p:val>
                                            <p:strVal val="#ppt_x"/>
                                          </p:val>
                                        </p:tav>
                                        <p:tav tm="100000">
                                          <p:val>
                                            <p:strVal val="#ppt_x"/>
                                          </p:val>
                                        </p:tav>
                                      </p:tavLst>
                                    </p:anim>
                                    <p:anim calcmode="lin" valueType="num">
                                      <p:cBhvr>
                                        <p:cTn id="53"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73" grpId="0"/>
      <p:bldP spid="3077" grpId="0"/>
      <p:bldP spid="3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29B721-95D7-D0F4-A4A9-682035C94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57AEC2ED-ABAE-9185-C96C-EECB0ECA2A74}"/>
              </a:ext>
            </a:extLst>
          </p:cNvPr>
          <p:cNvSpPr txBox="1"/>
          <p:nvPr/>
        </p:nvSpPr>
        <p:spPr>
          <a:xfrm>
            <a:off x="506776" y="385590"/>
            <a:ext cx="810841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3.Họa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Hoa Văn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Dài Việt Nam</a:t>
            </a:r>
          </a:p>
        </p:txBody>
      </p:sp>
      <p:sp>
        <p:nvSpPr>
          <p:cNvPr id="8" name="TextBox 7">
            <a:extLst>
              <a:ext uri="{FF2B5EF4-FFF2-40B4-BE49-F238E27FC236}">
                <a16:creationId xmlns="" xmlns:a16="http://schemas.microsoft.com/office/drawing/2014/main" id="{81AAC844-2AD7-4898-D84C-0D81258225F9}"/>
              </a:ext>
            </a:extLst>
          </p:cNvPr>
          <p:cNvSpPr txBox="1"/>
          <p:nvPr/>
        </p:nvSpPr>
        <p:spPr>
          <a:xfrm>
            <a:off x="506776" y="1113896"/>
            <a:ext cx="11297412" cy="2554545"/>
          </a:xfrm>
          <a:prstGeom prst="rect">
            <a:avLst/>
          </a:prstGeom>
          <a:noFill/>
        </p:spPr>
        <p:txBody>
          <a:bodyPr wrap="square">
            <a:spAutoFit/>
          </a:bodyPr>
          <a:lstStyle/>
          <a:p>
            <a:r>
              <a:rPr lang="vi-VN" sz="3200" dirty="0"/>
              <a:t>Họa tiết trên áo dài truyền thống Việt Nam bao gồm hoa văn truyền thống như </a:t>
            </a:r>
            <a:r>
              <a:rPr lang="vi-VN" sz="3200" b="1" dirty="0">
                <a:effectLst/>
              </a:rPr>
              <a:t>hoa sen, hoa mai, hoa đào, chim phượng</a:t>
            </a:r>
            <a:r>
              <a:rPr lang="vi-VN" sz="3200" b="0" i="0" dirty="0">
                <a:solidFill>
                  <a:srgbClr val="001D35"/>
                </a:solidFill>
                <a:effectLst/>
                <a:latin typeface="Google Sans"/>
              </a:rPr>
              <a:t>, mang ý nghĩa văn hóa sâu sắc về sự thanh cao, may mắn và phú quý. Ngoài ra, các họa tiết còn thể hiện triết lý nhân sinh, tín ngưỡng và sự tinh tế của người phụ nữ. </a:t>
            </a:r>
            <a:endParaRPr lang="en-US" sz="3200" dirty="0"/>
          </a:p>
        </p:txBody>
      </p:sp>
      <p:pic>
        <p:nvPicPr>
          <p:cNvPr id="10" name="Picture 9">
            <a:extLst>
              <a:ext uri="{FF2B5EF4-FFF2-40B4-BE49-F238E27FC236}">
                <a16:creationId xmlns="" xmlns:a16="http://schemas.microsoft.com/office/drawing/2014/main" id="{2AE3DF3F-A3A3-D202-7065-48E6F7A39E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921" y="3868496"/>
            <a:ext cx="2982570" cy="2989504"/>
          </a:xfrm>
          <a:prstGeom prst="rect">
            <a:avLst/>
          </a:prstGeom>
          <a:ln>
            <a:noFill/>
          </a:ln>
          <a:effectLst>
            <a:softEdge rad="112500"/>
          </a:effectLst>
        </p:spPr>
      </p:pic>
      <p:pic>
        <p:nvPicPr>
          <p:cNvPr id="12" name="Picture 11">
            <a:extLst>
              <a:ext uri="{FF2B5EF4-FFF2-40B4-BE49-F238E27FC236}">
                <a16:creationId xmlns="" xmlns:a16="http://schemas.microsoft.com/office/drawing/2014/main" id="{6F503011-5B3F-546F-E062-6C03A2E9E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264" y="3968525"/>
            <a:ext cx="2988409" cy="2789448"/>
          </a:xfrm>
          <a:prstGeom prst="rect">
            <a:avLst/>
          </a:prstGeom>
          <a:ln>
            <a:noFill/>
          </a:ln>
          <a:effectLst>
            <a:softEdge rad="112500"/>
          </a:effectLst>
        </p:spPr>
      </p:pic>
      <p:sp>
        <p:nvSpPr>
          <p:cNvPr id="2" name="TextBox 1"/>
          <p:cNvSpPr txBox="1"/>
          <p:nvPr/>
        </p:nvSpPr>
        <p:spPr>
          <a:xfrm>
            <a:off x="1365652" y="3668441"/>
            <a:ext cx="4789830" cy="400110"/>
          </a:xfrm>
          <a:prstGeom prst="rect">
            <a:avLst/>
          </a:prstGeom>
          <a:noFill/>
        </p:spPr>
        <p:txBody>
          <a:bodyPr wrap="square" rtlCol="0">
            <a:spAutoFit/>
          </a:bodyPr>
          <a:lstStyle/>
          <a:p>
            <a:r>
              <a:rPr lang="en-US" sz="2000" dirty="0" smtClean="0">
                <a:solidFill>
                  <a:srgbClr val="FF0000"/>
                </a:solidFill>
              </a:rPr>
              <a:t>*HÌNH ẢNH MỘT SỐ HỌA TIẾT</a:t>
            </a:r>
            <a:endParaRPr lang="en-US" sz="2000" dirty="0">
              <a:solidFill>
                <a:srgbClr val="FF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533" y="3668441"/>
            <a:ext cx="2604655" cy="2954032"/>
          </a:xfrm>
          <a:prstGeom prst="rect">
            <a:avLst/>
          </a:prstGeom>
        </p:spPr>
      </p:pic>
    </p:spTree>
    <p:extLst>
      <p:ext uri="{BB962C8B-B14F-4D97-AF65-F5344CB8AC3E}">
        <p14:creationId xmlns:p14="http://schemas.microsoft.com/office/powerpoint/2010/main" val="3162064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79A1A79-7180-CBFE-20E5-E2F2A9F78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37CD7237-665B-9ADD-EB59-C1E02D63271E}"/>
              </a:ext>
            </a:extLst>
          </p:cNvPr>
          <p:cNvSpPr txBox="1"/>
          <p:nvPr/>
        </p:nvSpPr>
        <p:spPr>
          <a:xfrm>
            <a:off x="705079" y="319758"/>
            <a:ext cx="860417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Dài Việt Nam</a:t>
            </a:r>
          </a:p>
        </p:txBody>
      </p:sp>
      <p:sp>
        <p:nvSpPr>
          <p:cNvPr id="8" name="TextBox 7">
            <a:extLst>
              <a:ext uri="{FF2B5EF4-FFF2-40B4-BE49-F238E27FC236}">
                <a16:creationId xmlns="" xmlns:a16="http://schemas.microsoft.com/office/drawing/2014/main" id="{2C5557A2-10AF-3C82-A440-672BA7C1078E}"/>
              </a:ext>
            </a:extLst>
          </p:cNvPr>
          <p:cNvSpPr txBox="1"/>
          <p:nvPr/>
        </p:nvSpPr>
        <p:spPr>
          <a:xfrm>
            <a:off x="1378528" y="904533"/>
            <a:ext cx="9434944" cy="3108543"/>
          </a:xfrm>
          <a:prstGeom prst="rect">
            <a:avLst/>
          </a:prstGeom>
          <a:noFill/>
        </p:spPr>
        <p:txBody>
          <a:bodyPr wrap="square">
            <a:spAutoFit/>
          </a:bodyPr>
          <a:lstStyle/>
          <a:p>
            <a:r>
              <a:rPr lang="vi-VN" sz="2800" dirty="0"/>
              <a:t>Màu sắc áo dài truyền thống Việt Nam rất đa dạng, với các màu chủ đạo như </a:t>
            </a:r>
            <a:r>
              <a:rPr lang="vi-VN" sz="2800" b="1" dirty="0">
                <a:effectLst/>
              </a:rPr>
              <a:t>đỏ, đen, trắng, xanh lam, vàng</a:t>
            </a:r>
            <a:r>
              <a:rPr lang="vi-VN" sz="2800" dirty="0"/>
              <a:t> và </a:t>
            </a:r>
            <a:r>
              <a:rPr lang="vi-VN" sz="2800" b="1" dirty="0">
                <a:effectLst/>
              </a:rPr>
              <a:t>xanh ngọc</a:t>
            </a:r>
            <a:r>
              <a:rPr lang="vi-VN" sz="2800" b="0" i="0" dirty="0">
                <a:solidFill>
                  <a:srgbClr val="001D35"/>
                </a:solidFill>
                <a:effectLst/>
                <a:latin typeface="Google Sans"/>
              </a:rPr>
              <a:t>. Màu trắng tượng trưng cho sự tinh khiết và là biểu tượng của nữ sinh, màu đỏ thể hiện sự may mắn, tình yêu và niềm vui, màu đen tượng trưng cho sự uy nghi, còn màu xanh dương thể hiện sự thanh lịch, điềm đạm</a:t>
            </a:r>
            <a:r>
              <a:rPr lang="vi-VN" sz="2800" b="0" i="0" dirty="0" smtClean="0">
                <a:solidFill>
                  <a:srgbClr val="001D35"/>
                </a:solidFill>
                <a:effectLst/>
                <a:latin typeface="Google Sans"/>
              </a:rPr>
              <a:t>.</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086" y="4013075"/>
            <a:ext cx="2903006" cy="259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443" y="4013075"/>
            <a:ext cx="2977725" cy="2594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553493" y="4114800"/>
            <a:ext cx="1212191" cy="369332"/>
          </a:xfrm>
          <a:prstGeom prst="rect">
            <a:avLst/>
          </a:prstGeom>
          <a:noFill/>
        </p:spPr>
        <p:txBody>
          <a:bodyPr wrap="none" rtlCol="0">
            <a:spAutoFit/>
          </a:bodyPr>
          <a:lstStyle/>
          <a:p>
            <a:r>
              <a:rPr lang="en-US" dirty="0" smtClean="0"/>
              <a:t>XANH LAM</a:t>
            </a:r>
            <a:endParaRPr lang="en-US" dirty="0"/>
          </a:p>
        </p:txBody>
      </p:sp>
      <p:sp>
        <p:nvSpPr>
          <p:cNvPr id="9" name="TextBox 8"/>
          <p:cNvSpPr txBox="1"/>
          <p:nvPr/>
        </p:nvSpPr>
        <p:spPr>
          <a:xfrm>
            <a:off x="7459668" y="4119357"/>
            <a:ext cx="1593273" cy="369332"/>
          </a:xfrm>
          <a:prstGeom prst="rect">
            <a:avLst/>
          </a:prstGeom>
          <a:noFill/>
        </p:spPr>
        <p:txBody>
          <a:bodyPr wrap="square" rtlCol="0">
            <a:spAutoFit/>
          </a:bodyPr>
          <a:lstStyle/>
          <a:p>
            <a:r>
              <a:rPr lang="en-US" dirty="0" smtClean="0"/>
              <a:t>XANH NGỌC</a:t>
            </a:r>
            <a:endParaRPr lang="en-US" dirty="0"/>
          </a:p>
        </p:txBody>
      </p:sp>
    </p:spTree>
    <p:extLst>
      <p:ext uri="{BB962C8B-B14F-4D97-AF65-F5344CB8AC3E}">
        <p14:creationId xmlns:p14="http://schemas.microsoft.com/office/powerpoint/2010/main" val="234233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ổng hợp 100+ mẫu hình nền powerpoint thank you tuyệt đẹp và chuyên nghiệp  cho các slide thuyết trì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4341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249</Words>
  <Application>Microsoft Office PowerPoint</Application>
  <PresentationFormat>Custom</PresentationFormat>
  <Paragraphs>22</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10</cp:lastModifiedBy>
  <cp:revision>7</cp:revision>
  <dcterms:created xsi:type="dcterms:W3CDTF">2025-09-18T15:21:47Z</dcterms:created>
  <dcterms:modified xsi:type="dcterms:W3CDTF">2025-09-21T14:58:30Z</dcterms:modified>
</cp:coreProperties>
</file>