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embeddedFontLst>
    <p:embeddedFont>
      <p:font typeface="Faustina" panose="020B0604020202020204" charset="0"/>
      <p:regular r:id="rId12"/>
    </p:embeddedFont>
    <p:embeddedFont>
      <p:font typeface="Faustina Bold" panose="020B0604020202020204" charset="0"/>
      <p:regular r:id="rId13"/>
    </p:embeddedFont>
    <p:embeddedFont>
      <p:font typeface="Montserrat Medium" panose="00000600000000000000" pitchFamily="2" charset="0"/>
      <p:regular r:id="rId14"/>
      <p:italic r:id="rId15"/>
    </p:embeddedFont>
    <p:embeddedFont>
      <p:font typeface="Times New Roman Medium Italics" panose="020B0604020202020204" charset="0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3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683D-6940-465E-A067-EC5A6E78F25E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C2F7-6F5D-49D8-9CA4-EC9A037F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C2F7-6F5D-49D8-9CA4-EC9A037FAD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3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49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6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23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7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(5)%20%5bALBUM%5d%20&#193;O%20D&#192;I%20-%20Nh&#7919;ng%20b&#224;i%20h&#225;t%20ca%20ng&#7907;i%20t&#224;%20&#225;o%20d&#224;i%20Vi&#7879;t%20Nam%20c&#7911;a%20Mai%20Tr&#226;m%20-%20YouTube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(5)%20%5bALBUM%5d%20&#193;O%20D&#192;I%20-%20Nh&#7919;ng%20b&#224;i%20h&#225;t%20ca%20ng&#7907;i%20t&#224;%20&#225;o%20d&#224;i%20Vi&#7879;t%20Nam%20c&#7911;a%20Mai%20Tr&#226;m%20-%20YouTube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976" b="-12269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6851" y="1013735"/>
            <a:ext cx="10820400" cy="198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0"/>
              </a:lnSpc>
            </a:pPr>
            <a:r>
              <a:rPr lang="en-US" sz="10819" b="1" i="1" u="sng" dirty="0">
                <a:solidFill>
                  <a:srgbClr val="FFFFFF"/>
                </a:solidFill>
                <a:latin typeface="Gellatio"/>
                <a:ea typeface="Gellatio"/>
                <a:cs typeface="Gellatio"/>
                <a:sym typeface="Gellatio"/>
              </a:rPr>
              <a:t>Viet Nam </a:t>
            </a:r>
            <a:r>
              <a:rPr lang="en-US" sz="10819" b="1" i="1" u="sng" dirty="0" err="1">
                <a:solidFill>
                  <a:srgbClr val="FFFFFF"/>
                </a:solidFill>
                <a:latin typeface="Gellatio"/>
                <a:ea typeface="Gellatio"/>
                <a:cs typeface="Gellatio"/>
                <a:sym typeface="Gellatio"/>
              </a:rPr>
              <a:t>Vlog</a:t>
            </a:r>
            <a:endParaRPr lang="en-US" sz="10819" b="1" i="1" u="sng" dirty="0">
              <a:solidFill>
                <a:srgbClr val="FFFFFF"/>
              </a:solidFill>
              <a:latin typeface="Gellatio"/>
              <a:ea typeface="Gellatio"/>
              <a:cs typeface="Gellatio"/>
              <a:sym typeface="Gellatio"/>
            </a:endParaRPr>
          </a:p>
        </p:txBody>
      </p:sp>
      <p:sp>
        <p:nvSpPr>
          <p:cNvPr id="4" name="Freeform 4"/>
          <p:cNvSpPr/>
          <p:nvPr/>
        </p:nvSpPr>
        <p:spPr>
          <a:xfrm rot="592272">
            <a:off x="10506952" y="2538421"/>
            <a:ext cx="682218" cy="846997"/>
          </a:xfrm>
          <a:custGeom>
            <a:avLst/>
            <a:gdLst/>
            <a:ahLst/>
            <a:cxnLst/>
            <a:rect l="l" t="t" r="r" b="b"/>
            <a:pathLst>
              <a:path w="682218" h="846997">
                <a:moveTo>
                  <a:pt x="0" y="0"/>
                </a:moveTo>
                <a:lnTo>
                  <a:pt x="682218" y="0"/>
                </a:lnTo>
                <a:lnTo>
                  <a:pt x="682218" y="846998"/>
                </a:lnTo>
                <a:lnTo>
                  <a:pt x="0" y="846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7000" y="3457473"/>
            <a:ext cx="6445659" cy="31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6"/>
              </a:lnSpc>
            </a:pPr>
            <a:r>
              <a:rPr lang="en-US" sz="1825" i="1" u="sng" spc="146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 group three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28600" y="31376"/>
            <a:ext cx="10820400" cy="135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4"/>
              </a:lnSpc>
            </a:pPr>
            <a:r>
              <a:rPr lang="en-US" sz="7981" spc="-383" dirty="0">
                <a:latin typeface="Le Jour Serif"/>
                <a:ea typeface="Le Jour Serif"/>
                <a:cs typeface="Le Jour Serif"/>
                <a:sym typeface="Le Jour Serif"/>
              </a:rPr>
              <a:t>CHÚNG TA CÓ 3 PHẦN</a:t>
            </a:r>
            <a:r>
              <a:rPr lang="en-US" sz="7981" spc="-383" dirty="0">
                <a:solidFill>
                  <a:srgbClr val="FFFFFF"/>
                </a:solidFill>
                <a:latin typeface="Le Jour Serif"/>
                <a:ea typeface="Le Jour Serif"/>
                <a:cs typeface="Le Jour Serif"/>
                <a:sym typeface="Le Jour Serif"/>
              </a:rPr>
              <a:t>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579600" y="1787423"/>
            <a:ext cx="5841690" cy="30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7795" lvl="1" indent="-248897" algn="ctr">
              <a:lnSpc>
                <a:spcPts val="2282"/>
              </a:lnSpc>
              <a:spcBef>
                <a:spcPct val="0"/>
              </a:spcBef>
              <a:buAutoNum type="arabicPeriod"/>
            </a:pP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Nam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là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gì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28600" y="2426402"/>
            <a:ext cx="7183479" cy="30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82"/>
              </a:lnSpc>
              <a:spcBef>
                <a:spcPct val="0"/>
              </a:spcBef>
            </a:pPr>
            <a:r>
              <a:rPr lang="en-US" sz="2305" i="1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2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 Những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bài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thơ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về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i="1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i="1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Nam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381000" y="3277869"/>
            <a:ext cx="5841690" cy="30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82"/>
              </a:lnSpc>
              <a:spcBef>
                <a:spcPct val="0"/>
              </a:spcBef>
            </a:pPr>
            <a:r>
              <a:rPr lang="en-US" sz="2305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3. </a:t>
            </a:r>
            <a:r>
              <a:rPr lang="en-US" sz="2305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Bài</a:t>
            </a:r>
            <a:r>
              <a:rPr lang="en-US" sz="2305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hát</a:t>
            </a:r>
            <a:r>
              <a:rPr lang="en-US" sz="2305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u="sng" spc="315" dirty="0" err="1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u="sng" spc="315" dirty="0"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Nam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B4D5A54-B0A4-2E3D-4AF0-42F79B87A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466DB-3F7D-68B3-185A-AB929D49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56" y="0"/>
            <a:ext cx="122969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87325">
            <a:off x="2574012" y="-2418543"/>
            <a:ext cx="3670892" cy="8728493"/>
          </a:xfrm>
          <a:custGeom>
            <a:avLst/>
            <a:gdLst/>
            <a:ahLst/>
            <a:cxnLst/>
            <a:rect l="l" t="t" r="r" b="b"/>
            <a:pathLst>
              <a:path w="3670892" h="8728493">
                <a:moveTo>
                  <a:pt x="0" y="0"/>
                </a:moveTo>
                <a:lnTo>
                  <a:pt x="3670892" y="0"/>
                </a:lnTo>
                <a:lnTo>
                  <a:pt x="3670892" y="8728492"/>
                </a:lnTo>
                <a:lnTo>
                  <a:pt x="0" y="8728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1232" b="-2566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06382" y="191779"/>
            <a:ext cx="3595913" cy="5618614"/>
          </a:xfrm>
          <a:custGeom>
            <a:avLst/>
            <a:gdLst/>
            <a:ahLst/>
            <a:cxnLst/>
            <a:rect l="l" t="t" r="r" b="b"/>
            <a:pathLst>
              <a:path w="3595913" h="5618614">
                <a:moveTo>
                  <a:pt x="0" y="0"/>
                </a:moveTo>
                <a:lnTo>
                  <a:pt x="3595913" y="0"/>
                </a:lnTo>
                <a:lnTo>
                  <a:pt x="3595913" y="5618614"/>
                </a:lnTo>
                <a:lnTo>
                  <a:pt x="0" y="5618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7765060" y="1665141"/>
            <a:ext cx="4037235" cy="5001080"/>
          </a:xfrm>
          <a:custGeom>
            <a:avLst/>
            <a:gdLst/>
            <a:ahLst/>
            <a:cxnLst/>
            <a:rect l="l" t="t" r="r" b="b"/>
            <a:pathLst>
              <a:path w="4037235" h="5001080">
                <a:moveTo>
                  <a:pt x="4037235" y="0"/>
                </a:moveTo>
                <a:lnTo>
                  <a:pt x="0" y="0"/>
                </a:lnTo>
                <a:lnTo>
                  <a:pt x="0" y="5001080"/>
                </a:lnTo>
                <a:lnTo>
                  <a:pt x="4037235" y="5001080"/>
                </a:lnTo>
                <a:lnTo>
                  <a:pt x="403723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3391" flipH="1">
            <a:off x="10310634" y="801004"/>
            <a:ext cx="2391132" cy="2834316"/>
          </a:xfrm>
          <a:custGeom>
            <a:avLst/>
            <a:gdLst/>
            <a:ahLst/>
            <a:cxnLst/>
            <a:rect l="l" t="t" r="r" b="b"/>
            <a:pathLst>
              <a:path w="2391132" h="2834316">
                <a:moveTo>
                  <a:pt x="2391132" y="0"/>
                </a:moveTo>
                <a:lnTo>
                  <a:pt x="0" y="0"/>
                </a:lnTo>
                <a:lnTo>
                  <a:pt x="0" y="2834316"/>
                </a:lnTo>
                <a:lnTo>
                  <a:pt x="2391132" y="2834316"/>
                </a:lnTo>
                <a:lnTo>
                  <a:pt x="23911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00276" y="87004"/>
            <a:ext cx="9019191" cy="89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5034" lvl="1" indent="-557517" algn="l">
              <a:lnSpc>
                <a:spcPts val="7230"/>
              </a:lnSpc>
              <a:buAutoNum type="arabicPeriod"/>
            </a:pPr>
            <a:r>
              <a:rPr lang="en-US" sz="5164">
                <a:solidFill>
                  <a:srgbClr val="B00002"/>
                </a:solidFill>
                <a:latin typeface="Faustina"/>
                <a:ea typeface="Faustina"/>
                <a:cs typeface="Faustina"/>
                <a:sym typeface="Faustina"/>
              </a:rPr>
              <a:t> ÁO DÀI VIỆT NAM LÀ GÌ?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409916"/>
            <a:ext cx="7391400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363" lvl="1" indent="-321681" algn="l">
              <a:lnSpc>
                <a:spcPts val="3456"/>
              </a:lnSpc>
              <a:buFont typeface="Arial"/>
              <a:buChar char="•"/>
            </a:pP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Áo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dài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Việt Nam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là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trang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phục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truyền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thống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của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người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Việt Nam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và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đã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được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thế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giới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biết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đến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.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Áo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dài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bắt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nguồn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từ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áo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tứ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thân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dùng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cho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cả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nam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và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nữ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với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kiểu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dáng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được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cải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tiến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khác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nhau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.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Đến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đầu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thế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kỉ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 XX,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họa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sĩ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Cát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Tường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đã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thiết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kế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và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sáng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tạo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thành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áo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dài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dành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riêng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cho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phụ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 </a:t>
            </a:r>
            <a:r>
              <a:rPr lang="en-US" sz="2979" i="1" dirty="0" err="1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nữ</a:t>
            </a:r>
            <a:r>
              <a:rPr lang="en-US" sz="2979" i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.</a:t>
            </a:r>
          </a:p>
          <a:p>
            <a:pPr algn="l">
              <a:lnSpc>
                <a:spcPts val="3456"/>
              </a:lnSpc>
            </a:pPr>
            <a:r>
              <a:rPr lang="en-US" sz="2979" b="1" dirty="0">
                <a:solidFill>
                  <a:srgbClr val="000001"/>
                </a:solidFill>
                <a:latin typeface="Faustina Bold"/>
                <a:ea typeface="Faustina Bold"/>
                <a:cs typeface="Faustina Bold"/>
                <a:sym typeface="Faustina Bold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840848" y="2421945"/>
            <a:ext cx="3534805" cy="4378700"/>
          </a:xfrm>
          <a:custGeom>
            <a:avLst/>
            <a:gdLst/>
            <a:ahLst/>
            <a:cxnLst/>
            <a:rect l="l" t="t" r="r" b="b"/>
            <a:pathLst>
              <a:path w="3534805" h="4378700">
                <a:moveTo>
                  <a:pt x="3534805" y="0"/>
                </a:moveTo>
                <a:lnTo>
                  <a:pt x="0" y="0"/>
                </a:lnTo>
                <a:lnTo>
                  <a:pt x="0" y="4378700"/>
                </a:lnTo>
                <a:lnTo>
                  <a:pt x="3534805" y="4378700"/>
                </a:lnTo>
                <a:lnTo>
                  <a:pt x="35348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6784" y="2559658"/>
            <a:ext cx="3405063" cy="4217983"/>
          </a:xfrm>
          <a:custGeom>
            <a:avLst/>
            <a:gdLst/>
            <a:ahLst/>
            <a:cxnLst/>
            <a:rect l="l" t="t" r="r" b="b"/>
            <a:pathLst>
              <a:path w="3405063" h="4217983">
                <a:moveTo>
                  <a:pt x="0" y="0"/>
                </a:moveTo>
                <a:lnTo>
                  <a:pt x="3405063" y="0"/>
                </a:lnTo>
                <a:lnTo>
                  <a:pt x="3405063" y="4217983"/>
                </a:lnTo>
                <a:lnTo>
                  <a:pt x="0" y="421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2501627" cy="1805720"/>
          </a:xfrm>
          <a:custGeom>
            <a:avLst/>
            <a:gdLst/>
            <a:ahLst/>
            <a:cxnLst/>
            <a:rect l="l" t="t" r="r" b="b"/>
            <a:pathLst>
              <a:path w="2501627" h="1805720">
                <a:moveTo>
                  <a:pt x="0" y="0"/>
                </a:moveTo>
                <a:lnTo>
                  <a:pt x="2501627" y="0"/>
                </a:lnTo>
                <a:lnTo>
                  <a:pt x="2501627" y="1805720"/>
                </a:lnTo>
                <a:lnTo>
                  <a:pt x="0" y="1805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62530" y="490983"/>
            <a:ext cx="7586786" cy="38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6"/>
              </a:lnSpc>
              <a:spcBef>
                <a:spcPct val="0"/>
              </a:spcBef>
            </a:pPr>
            <a:r>
              <a:rPr lang="en-US" sz="2460" b="1" i="1" spc="337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3. Những bài thơ về áo dài Việt Nam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50714" y="1313635"/>
            <a:ext cx="7177899" cy="44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"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Chiếc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Nam” – Đinh Vũ Ngọc</a:t>
            </a:r>
          </a:p>
          <a:p>
            <a:pPr algn="ctr">
              <a:lnSpc>
                <a:spcPts val="3513"/>
              </a:lnSpc>
              <a:spcBef>
                <a:spcPct val="0"/>
              </a:spcBef>
            </a:pP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Chiếc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quê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hương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dáng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thướt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tha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Non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sông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gấm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vóc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mở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đôi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tà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Tà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bên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Đông Hải lung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linh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sóng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Tà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phía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Trường Sơn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rực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rỡ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hoa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Vạt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rộng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Nam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phần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chao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cánh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gió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Vòng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eo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Trung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bộ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thắt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lưng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ngà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Nhịp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tim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Hà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Nội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nhô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gò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ngực</a:t>
            </a:r>
            <a:endParaRPr lang="en-US" sz="2509" b="1" i="1" spc="343" dirty="0">
              <a:solidFill>
                <a:srgbClr val="000001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  <a:p>
            <a:pPr algn="ctr">
              <a:lnSpc>
                <a:spcPts val="3513"/>
              </a:lnSpc>
              <a:spcBef>
                <a:spcPct val="0"/>
              </a:spcBef>
            </a:pP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Hương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lúa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ba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miền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thơm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09" b="1" i="1" spc="343" dirty="0" err="1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thịt</a:t>
            </a:r>
            <a:r>
              <a:rPr lang="en-US" sz="2509" b="1" i="1" spc="343" dirty="0">
                <a:solidFill>
                  <a:srgbClr val="000001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da.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501627" cy="1805720"/>
          </a:xfrm>
          <a:custGeom>
            <a:avLst/>
            <a:gdLst/>
            <a:ahLst/>
            <a:cxnLst/>
            <a:rect l="l" t="t" r="r" b="b"/>
            <a:pathLst>
              <a:path w="2501627" h="1805720">
                <a:moveTo>
                  <a:pt x="0" y="0"/>
                </a:moveTo>
                <a:lnTo>
                  <a:pt x="2501627" y="0"/>
                </a:lnTo>
                <a:lnTo>
                  <a:pt x="2501627" y="1805720"/>
                </a:lnTo>
                <a:lnTo>
                  <a:pt x="0" y="180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735" y="1719695"/>
            <a:ext cx="6155849" cy="5486400"/>
          </a:xfrm>
          <a:custGeom>
            <a:avLst/>
            <a:gdLst/>
            <a:ahLst/>
            <a:cxnLst/>
            <a:rect l="l" t="t" r="r" b="b"/>
            <a:pathLst>
              <a:path w="6155849" h="5486400">
                <a:moveTo>
                  <a:pt x="0" y="0"/>
                </a:moveTo>
                <a:lnTo>
                  <a:pt x="6155848" y="0"/>
                </a:lnTo>
                <a:lnTo>
                  <a:pt x="6155848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62670" y="1580326"/>
            <a:ext cx="2208276" cy="5486400"/>
          </a:xfrm>
          <a:custGeom>
            <a:avLst/>
            <a:gdLst/>
            <a:ahLst/>
            <a:cxnLst/>
            <a:rect l="l" t="t" r="r" b="b"/>
            <a:pathLst>
              <a:path w="2208276" h="5486400">
                <a:moveTo>
                  <a:pt x="0" y="0"/>
                </a:moveTo>
                <a:lnTo>
                  <a:pt x="2208276" y="0"/>
                </a:lnTo>
                <a:lnTo>
                  <a:pt x="2208276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77924" y="191091"/>
            <a:ext cx="7059364" cy="4132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–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Hồn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(Phong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cách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cổ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điển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trang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trọng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)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Nét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thanh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tân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vương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trên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tà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lụa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Sáng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như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trăng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soi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rọi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nẻo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quê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hương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thướt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khẽ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bước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giữa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phố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phường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Hương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đất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hòa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trong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từng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sợi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chỉ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ấy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chẳng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chỉ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là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y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phục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Mà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là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hồn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là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máu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mực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ngàn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năm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Qua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bão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tố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vẫn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xanh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màu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non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nước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Nâng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người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–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–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ngàn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năm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0400" y="5306302"/>
            <a:ext cx="2002994" cy="388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(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Sưu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tầm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501627" cy="1805720"/>
          </a:xfrm>
          <a:custGeom>
            <a:avLst/>
            <a:gdLst/>
            <a:ahLst/>
            <a:cxnLst/>
            <a:rect l="l" t="t" r="r" b="b"/>
            <a:pathLst>
              <a:path w="2501627" h="1805720">
                <a:moveTo>
                  <a:pt x="0" y="0"/>
                </a:moveTo>
                <a:lnTo>
                  <a:pt x="2501627" y="0"/>
                </a:lnTo>
                <a:lnTo>
                  <a:pt x="2501627" y="1805720"/>
                </a:lnTo>
                <a:lnTo>
                  <a:pt x="0" y="180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52650" y="510295"/>
            <a:ext cx="2208276" cy="5486400"/>
          </a:xfrm>
          <a:custGeom>
            <a:avLst/>
            <a:gdLst/>
            <a:ahLst/>
            <a:cxnLst/>
            <a:rect l="l" t="t" r="r" b="b"/>
            <a:pathLst>
              <a:path w="2208276" h="5486400">
                <a:moveTo>
                  <a:pt x="0" y="0"/>
                </a:moveTo>
                <a:lnTo>
                  <a:pt x="2208276" y="0"/>
                </a:lnTo>
                <a:lnTo>
                  <a:pt x="2208276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2267697"/>
            <a:ext cx="5131262" cy="4573238"/>
          </a:xfrm>
          <a:custGeom>
            <a:avLst/>
            <a:gdLst/>
            <a:ahLst/>
            <a:cxnLst/>
            <a:rect l="l" t="t" r="r" b="b"/>
            <a:pathLst>
              <a:path w="5131262" h="4573238">
                <a:moveTo>
                  <a:pt x="0" y="0"/>
                </a:moveTo>
                <a:lnTo>
                  <a:pt x="5131262" y="0"/>
                </a:lnTo>
                <a:lnTo>
                  <a:pt x="5131262" y="4573237"/>
                </a:lnTo>
                <a:lnTo>
                  <a:pt x="0" y="45732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42188" y="798085"/>
            <a:ext cx="6483291" cy="172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0"/>
              </a:lnSpc>
              <a:spcBef>
                <a:spcPct val="0"/>
              </a:spcBef>
            </a:pP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Tà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lụa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buông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bên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sông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gió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320"/>
              </a:lnSpc>
              <a:spcBef>
                <a:spcPct val="0"/>
              </a:spcBef>
            </a:pP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Nghiêng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vành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nón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thắm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tóc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buông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mây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</a:t>
            </a:r>
          </a:p>
          <a:p>
            <a:pPr algn="ctr">
              <a:lnSpc>
                <a:spcPts val="3320"/>
              </a:lnSpc>
              <a:spcBef>
                <a:spcPct val="0"/>
              </a:spcBef>
            </a:pP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Ngàn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năm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lịch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sử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hồn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dân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tộc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320"/>
              </a:lnSpc>
              <a:spcBef>
                <a:spcPct val="0"/>
              </a:spcBef>
            </a:pP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còn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mãi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giữa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71" b="1" i="1" spc="324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trời</a:t>
            </a:r>
            <a:r>
              <a:rPr lang="en-US" sz="2371" b="1" i="1" spc="324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bay.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79639" y="2879329"/>
            <a:ext cx="5208389" cy="167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ơi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hiền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hòa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Theo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em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qua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những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mùa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hoa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nở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.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Giữ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hồn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quê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giữ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dòng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sông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nhớ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</a:t>
            </a:r>
          </a:p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ơi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,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quê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ta.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54356" y="239539"/>
            <a:ext cx="3204865" cy="44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Dáng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lụa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nghìn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năm</a:t>
            </a:r>
            <a:endParaRPr lang="en-US" sz="2305" b="1" i="1" spc="315" dirty="0">
              <a:solidFill>
                <a:srgbClr val="000000"/>
              </a:solidFill>
              <a:latin typeface="Times New Roman Medium Italics"/>
              <a:ea typeface="Times New Roman Medium Italics"/>
              <a:cs typeface="Times New Roman Medium Italics"/>
              <a:sym typeface="Times New Roman Medium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59220" y="5671091"/>
            <a:ext cx="2033812" cy="388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(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Sưu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305" b="1" i="1" spc="315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tầm</a:t>
            </a:r>
            <a:r>
              <a:rPr lang="en-US" sz="2305" b="1" i="1" spc="315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64263" y="302775"/>
            <a:ext cx="6621379" cy="38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7"/>
              </a:lnSpc>
              <a:spcBef>
                <a:spcPct val="0"/>
              </a:spcBef>
            </a:pPr>
            <a:r>
              <a:rPr lang="en-US" sz="2543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3. </a:t>
            </a:r>
            <a:r>
              <a:rPr lang="en-US" sz="2543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Bài</a:t>
            </a:r>
            <a:r>
              <a:rPr lang="en-US" sz="2543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43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hát</a:t>
            </a:r>
            <a:r>
              <a:rPr lang="en-US" sz="2543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43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2543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2543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2543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Nam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-473895"/>
            <a:ext cx="4585007" cy="7331895"/>
          </a:xfrm>
          <a:custGeom>
            <a:avLst/>
            <a:gdLst/>
            <a:ahLst/>
            <a:cxnLst/>
            <a:rect l="l" t="t" r="r" b="b"/>
            <a:pathLst>
              <a:path w="4585007" h="7331895">
                <a:moveTo>
                  <a:pt x="0" y="0"/>
                </a:moveTo>
                <a:lnTo>
                  <a:pt x="4585007" y="0"/>
                </a:lnTo>
                <a:lnTo>
                  <a:pt x="4585007" y="7331895"/>
                </a:lnTo>
                <a:lnTo>
                  <a:pt x="0" y="733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00" b="-19239"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E8B4D-CA47-71F0-D7EC-C2E6EE8DF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401" y="6250131"/>
            <a:ext cx="554784" cy="603556"/>
          </a:xfrm>
          <a:prstGeom prst="rect">
            <a:avLst/>
          </a:prstGeom>
        </p:spPr>
      </p:pic>
      <p:sp>
        <p:nvSpPr>
          <p:cNvPr id="5" name="Action Button: Go Forward or Next 4">
            <a:hlinkClick r:id="rId4" action="ppaction://hlinkfile"/>
            <a:extLst>
              <a:ext uri="{FF2B5EF4-FFF2-40B4-BE49-F238E27FC236}">
                <a16:creationId xmlns:a16="http://schemas.microsoft.com/office/drawing/2014/main" id="{DC6328AF-284C-F05D-C721-B146844238CA}"/>
              </a:ext>
            </a:extLst>
          </p:cNvPr>
          <p:cNvSpPr/>
          <p:nvPr/>
        </p:nvSpPr>
        <p:spPr>
          <a:xfrm>
            <a:off x="11635596" y="6271981"/>
            <a:ext cx="533400" cy="586019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162F2-CF37-483C-E326-90181DFFF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05" y="-30192"/>
            <a:ext cx="12191999" cy="6833558"/>
          </a:xfrm>
          <a:prstGeom prst="rect">
            <a:avLst/>
          </a:prstGeom>
        </p:spPr>
      </p:pic>
      <p:sp>
        <p:nvSpPr>
          <p:cNvPr id="4" name="Action Button: Go Forward or Next 3">
            <a:hlinkClick r:id="rId4" action="ppaction://hlinkfile"/>
            <a:extLst>
              <a:ext uri="{FF2B5EF4-FFF2-40B4-BE49-F238E27FC236}">
                <a16:creationId xmlns:a16="http://schemas.microsoft.com/office/drawing/2014/main" id="{76A03C0C-195A-BDBB-0858-2C3BA53584FB}"/>
              </a:ext>
            </a:extLst>
          </p:cNvPr>
          <p:cNvSpPr/>
          <p:nvPr/>
        </p:nvSpPr>
        <p:spPr>
          <a:xfrm>
            <a:off x="0" y="6151225"/>
            <a:ext cx="533400" cy="586019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135B5-B816-7D77-D741-52379B407850}"/>
              </a:ext>
            </a:extLst>
          </p:cNvPr>
          <p:cNvSpPr txBox="1"/>
          <p:nvPr/>
        </p:nvSpPr>
        <p:spPr>
          <a:xfrm>
            <a:off x="3124200" y="381000"/>
            <a:ext cx="6180826" cy="396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2517"/>
              </a:lnSpc>
              <a:spcBef>
                <a:spcPct val="0"/>
              </a:spcBef>
            </a:pPr>
            <a:r>
              <a:rPr lang="en-US" sz="1800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3. </a:t>
            </a:r>
            <a:r>
              <a:rPr lang="en-US" sz="1800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Bài</a:t>
            </a:r>
            <a:r>
              <a:rPr lang="en-US" sz="1800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1800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hát</a:t>
            </a:r>
            <a:r>
              <a:rPr lang="en-US" sz="1800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1800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áo</a:t>
            </a:r>
            <a:r>
              <a:rPr lang="en-US" sz="1800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</a:t>
            </a:r>
            <a:r>
              <a:rPr lang="en-US" sz="1800" b="1" i="1" spc="348" dirty="0" err="1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dài</a:t>
            </a:r>
            <a:r>
              <a:rPr lang="en-US" sz="1800" b="1" i="1" spc="348" dirty="0">
                <a:solidFill>
                  <a:srgbClr val="000000"/>
                </a:solidFill>
                <a:latin typeface="Times New Roman Medium Italics"/>
                <a:ea typeface="Times New Roman Medium Italics"/>
                <a:cs typeface="Times New Roman Medium Italics"/>
                <a:sym typeface="Times New Roman Medium Italics"/>
              </a:rPr>
              <a:t> Việt Nam</a:t>
            </a:r>
          </a:p>
        </p:txBody>
      </p:sp>
    </p:spTree>
    <p:extLst>
      <p:ext uri="{BB962C8B-B14F-4D97-AF65-F5344CB8AC3E}">
        <p14:creationId xmlns:p14="http://schemas.microsoft.com/office/powerpoint/2010/main" val="101041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D15FC-1C87-D40A-955A-EAB8A698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87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382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Trebuchet MS</vt:lpstr>
      <vt:lpstr>Montserrat Medium</vt:lpstr>
      <vt:lpstr>Wingdings 3</vt:lpstr>
      <vt:lpstr>Faustina</vt:lpstr>
      <vt:lpstr>Le Jour Serif</vt:lpstr>
      <vt:lpstr>Arial</vt:lpstr>
      <vt:lpstr>Calibri</vt:lpstr>
      <vt:lpstr>Faustina Bold</vt:lpstr>
      <vt:lpstr>Gellatio</vt:lpstr>
      <vt:lpstr>Times New Roman Medium Italics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Vintage Vlog YouTube Thumbnail</dc:title>
  <dc:creator>Admin</dc:creator>
  <cp:lastModifiedBy>Administrator</cp:lastModifiedBy>
  <cp:revision>6</cp:revision>
  <dcterms:created xsi:type="dcterms:W3CDTF">2006-08-16T00:00:00Z</dcterms:created>
  <dcterms:modified xsi:type="dcterms:W3CDTF">2025-09-23T16:18:07Z</dcterms:modified>
  <dc:identifier>DAGzmJbLbKA</dc:identifier>
</cp:coreProperties>
</file>