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5" r:id="rId9"/>
    <p:sldId id="266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6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3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99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8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9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2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7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5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07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83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1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55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1BAAD-D15C-434E-8D82-20E70EB5C63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4818E-C733-438A-9A3C-EB9AF9281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9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0312" y="647233"/>
            <a:ext cx="1165013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0"/>
              </a:spcAft>
            </a:pPr>
            <a:r>
              <a:rPr lang="vi-VN" sz="40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RÈN KĨ NĂNG NÊU THÔNG ĐIỆP RÚT RA TỪ</a:t>
            </a:r>
            <a:endParaRPr lang="en-US" sz="4000" b="1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indent="457200" algn="ctr">
              <a:lnSpc>
                <a:spcPct val="115000"/>
              </a:lnSpc>
              <a:spcAft>
                <a:spcPts val="0"/>
              </a:spcAft>
            </a:pPr>
            <a:r>
              <a:rPr lang="vi-VN" sz="40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 BẢN,</a:t>
            </a:r>
            <a:r>
              <a:rPr lang="en-US" sz="40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vi-VN" sz="40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ĐOẠN </a:t>
            </a:r>
            <a:r>
              <a:rPr lang="en-US" sz="40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TRÍCH VĂN BẢN</a:t>
            </a:r>
            <a:endParaRPr lang="en-US" sz="40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397734"/>
      </p:ext>
    </p:extLst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044" y="0"/>
            <a:ext cx="11853334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4: Từ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truyện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xin</a:t>
            </a:r>
            <a:r>
              <a:rPr lang="en-US" sz="2800" b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”, 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rút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ra</a:t>
            </a:r>
            <a:r>
              <a:rPr lang="en-US" sz="2800" b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 </a:t>
            </a:r>
            <a:r>
              <a:rPr lang="en-US" sz="2800" b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 điệp quan trọng mà tác giả muốn gửi đến người đọc.</a:t>
            </a:r>
            <a:endParaRPr lang="en-US" sz="2800" b="1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1964" y="1355199"/>
            <a:ext cx="2117887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22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311" y="0"/>
            <a:ext cx="12101689" cy="6662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1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 ĐIỆP TÁC GIẢ MUỐN GỬI ĐẾN NGƯỜI ĐỌC QUA CÂU TRUYỆN “NGƯỜI ĂN XIN”</a:t>
            </a:r>
            <a:endParaRPr lang="en-US" sz="21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2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Mỗi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chúng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ta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hiểu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được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sâu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sắc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về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giá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trị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nghĩa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to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lớn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yêu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thương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sự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đồng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cảm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sẻ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chia với 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con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với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con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cuộc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sống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hiểu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được sự cần thiết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phải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ứng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xử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lịch thiệp, tế nhị có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hóa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mọi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hoàn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cảnh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đề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cao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trân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giàu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lòng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nhân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ái, phát huy truyền thống ‘Thương người như thể thương thân” của dân tộc</a:t>
            </a:r>
            <a:endParaRPr lang="en-US" sz="22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rèn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luyện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cho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bản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thân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lòng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nhân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ái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cách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ứng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nhân xử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thế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đúng mực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từ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việc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làm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nhỏ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ở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nhà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hãy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yêu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thương,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kính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trọng,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biết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ơn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ông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bố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; yêu thương,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nhường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nhịn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anh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chị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em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 Phải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biết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tâm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giúp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đỡ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gặp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khó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khăn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hoạn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nạn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đến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trường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kính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yêu bạn, giúp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đỡ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bạn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tập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cũng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như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cuộc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sống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Tham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tích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cực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hoạt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thiện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nguyện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như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xuân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yêu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thương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góp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đồng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tiền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lẻ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ủng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hộ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bạn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sinh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khuyết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tật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về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giao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lưu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nghệ, ủng hộ đồng bào bị bão lũ</a:t>
            </a:r>
            <a:endParaRPr lang="en-US" sz="22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tuyên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truyền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để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xung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phát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huy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truyền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thống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“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á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lành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đùm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rách" của dân tộc.</a:t>
            </a:r>
            <a:endParaRPr lang="en-US" sz="22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mạnh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dạn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lên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án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phê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phán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kẻ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sống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vô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cảm, ích kỉ,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chỉ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biết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nghĩ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cho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bản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thân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mình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mà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không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quan tâm đến những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xung</a:t>
            </a:r>
            <a:r>
              <a:rPr lang="en-US" sz="2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2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quanh</a:t>
            </a:r>
            <a:r>
              <a:rPr lang="en-US" sz="22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 </a:t>
            </a:r>
            <a:endParaRPr lang="en-US" sz="22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339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6102" y="141979"/>
            <a:ext cx="3890104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I. ÔN TẬP LÍ THUYẾT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6293" y="690078"/>
            <a:ext cx="10853195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1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: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gửi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bản,đoạn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trích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536293" y="1870914"/>
            <a:ext cx="11455079" cy="1043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2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:Nêu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gặp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gỡ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rút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trích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91883" y="3049296"/>
            <a:ext cx="2593980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ĐỊNH HƯỚNG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4248" y="3691013"/>
            <a:ext cx="11617124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gửi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2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9818" y="34724"/>
            <a:ext cx="9515746" cy="6132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: 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khác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biệt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điệp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624" y="655489"/>
            <a:ext cx="11761576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giả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gửi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đọc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ea typeface="Aptos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kèm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nên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đừng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chớ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5624" y="2277140"/>
            <a:ext cx="11761576" cy="200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sống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rút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ra</a:t>
            </a:r>
            <a:r>
              <a:rPr lang="en-US" sz="28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từ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trích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ea typeface="Aptos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err="1">
                <a:latin typeface="Times New Roman" panose="02020603050405020304" pitchFamily="18" charset="0"/>
                <a:ea typeface="Aptos"/>
              </a:rPr>
              <a:t>kèm</a:t>
            </a:r>
            <a:r>
              <a:rPr lang="en-US" sz="2800">
                <a:latin typeface="Times New Roman" panose="02020603050405020304" pitchFamily="18" charset="0"/>
                <a:ea typeface="Aptos"/>
              </a:rPr>
              <a:t>: Em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err="1">
                <a:latin typeface="Times New Roman" panose="02020603050405020304" pitchFamily="18" charset="0"/>
                <a:ea typeface="Aptos"/>
              </a:rPr>
              <a:t>được</a:t>
            </a:r>
            <a:r>
              <a:rPr lang="en-US" sz="2800">
                <a:latin typeface="Times New Roman" panose="02020603050405020304" pitchFamily="18" charset="0"/>
                <a:ea typeface="Aptos"/>
              </a:rPr>
              <a:t>, em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err="1">
                <a:latin typeface="Times New Roman" panose="02020603050405020304" pitchFamily="18" charset="0"/>
                <a:ea typeface="Aptos"/>
              </a:rPr>
              <a:t>được</a:t>
            </a:r>
            <a:r>
              <a:rPr lang="en-US" sz="2800">
                <a:latin typeface="Times New Roman" panose="02020603050405020304" pitchFamily="18" charset="0"/>
                <a:ea typeface="Aptos"/>
              </a:rPr>
              <a:t>, em </a:t>
            </a:r>
            <a:r>
              <a:rPr lang="en-US" sz="2800" err="1">
                <a:latin typeface="Times New Roman" panose="02020603050405020304" pitchFamily="18" charset="0"/>
                <a:ea typeface="Aptos"/>
              </a:rPr>
              <a:t>sẽ</a:t>
            </a:r>
            <a:r>
              <a:rPr lang="en-US" sz="2800">
                <a:latin typeface="Times New Roman" panose="02020603050405020304" pitchFamily="18" charset="0"/>
                <a:ea typeface="Aptos"/>
              </a:rPr>
              <a:t>, em </a:t>
            </a:r>
            <a:r>
              <a:rPr lang="en-US" sz="2800" dirty="0" err="1">
                <a:latin typeface="Times New Roman" panose="02020603050405020304" pitchFamily="18" charset="0"/>
                <a:ea typeface="Aptos"/>
              </a:rPr>
              <a:t>thầm</a:t>
            </a:r>
            <a:r>
              <a:rPr lang="en-US" sz="2800" dirty="0">
                <a:latin typeface="Times New Roman" panose="02020603050405020304" pitchFamily="18" charset="0"/>
                <a:ea typeface="Aptos"/>
              </a:rPr>
              <a:t> </a:t>
            </a:r>
            <a:r>
              <a:rPr lang="en-US" sz="2800" err="1">
                <a:latin typeface="Times New Roman" panose="02020603050405020304" pitchFamily="18" charset="0"/>
                <a:ea typeface="Aptos"/>
              </a:rPr>
              <a:t>nhủ</a:t>
            </a:r>
            <a:r>
              <a:rPr lang="en-US" sz="2800">
                <a:latin typeface="Times New Roman" panose="02020603050405020304" pitchFamily="18" charset="0"/>
                <a:ea typeface="Aptos"/>
              </a:rPr>
              <a:t>, 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759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1800" y="23149"/>
            <a:ext cx="2210862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II.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tập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1800" y="671097"/>
            <a:ext cx="1183902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1: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Từ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ốm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Đăng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khoa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rút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gửi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1800" y="1738015"/>
            <a:ext cx="2028119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hướng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937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6652"/>
            <a:ext cx="12060820" cy="7703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 ĐIỆP TÁC GIẢ MUỐN GỬI ĐẾN NGƯỜI ĐỌC QUA BÀI THƠ “ MẸ ỐM” CỦA TÁC GIẢ TRẦN ĐĂNG KHOA. </a:t>
            </a:r>
            <a:endParaRPr lang="en-US" sz="24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chúng</a:t>
            </a:r>
            <a:r>
              <a:rPr lang="en-US" sz="2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sâu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sắc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vả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nhọc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nhằn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thương,đức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hi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vô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dành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con.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mẫu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tử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thiêng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liêng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quý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đề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trân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mẫu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tử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tròn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chữ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hiếu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thương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kính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nhỏ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cuộc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còn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nhỏ,hãy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ngoan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ngoãn,lễ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phép,vâng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mẹ,ra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lòng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giúp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đỡ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vơi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bớt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nỗi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nhọc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nhằn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đè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đôi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vai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tâm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chăm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sóc,động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viên,an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ủi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mẹ;nhất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ốm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đau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mặt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áp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lực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cuộc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lên,cần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dành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biệt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mẹ,hết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lòng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chăm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sóc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phụng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dưỡng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ốm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đau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Tuyệt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kính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khiến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bị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tổn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thương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tuyên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xung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kính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mẹ,làm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tròn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chữ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hiếu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mạnh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án,phê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kẻ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hiếu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mẹ,xử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lí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nghiêm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kẻ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ngược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đãi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88109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880" y="0"/>
            <a:ext cx="11929641" cy="1043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2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Trần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Thanh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Sơn,em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rút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gửi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05791" y="1150141"/>
            <a:ext cx="2117887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73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3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 ĐIỆP TÁC GIẢ MUỐN GỬI ĐẾN NGƯỜI ĐỌC QUA BÀI THƠ “NHỮNG ĐIỀU THẦY CHƯA KỂ” CỦA TÁC GIẢ TRẦN THANH SƠN. </a:t>
            </a:r>
            <a:endParaRPr lang="en-US" sz="24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sâu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sắc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vả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nhọc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nhằn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thương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hi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lặng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thầy,hiểu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thiêng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liêng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cao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quý.</a:t>
            </a:r>
            <a:endParaRPr lang="en-US" sz="24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đề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trân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vai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vị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trí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xã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hội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 Phát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huy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thống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“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ôn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sư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đạo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”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dân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tộc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kính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trọng, biết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nhỏ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cuộc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còn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nhỏ ,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ngoan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ngoãn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lễ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phép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vâng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ra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lòng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Hãy tặng hoa,quà lưu niệm gửi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chúc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tốt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đẹp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ngày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lễ Tết</a:t>
            </a:r>
            <a:endParaRPr lang="en-US" sz="24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lên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hãy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thăm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xưa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ủng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hộ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lẫn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tinh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thần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thăm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hỏi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giáo cũ chu đáo.</a:t>
            </a:r>
            <a:endParaRPr lang="en-US" sz="24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Tuyệt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kính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khiến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bị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tổn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thương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tuyên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xung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kính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 Phát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huy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thống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‘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ôn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sư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đạo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”.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mạnh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kẻ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vô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lễ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xử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lí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nghiêm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khác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kẻ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xúc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phạm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danh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dự, uy tín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5716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20988" y="0"/>
            <a:ext cx="121196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 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thông điệp quan trọng mà tác giả muốn gửi đến người nghe qua những bài hát </a:t>
            </a:r>
            <a:r>
              <a:rPr lang="en-US" sz="28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hạnh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”, “ Ba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ngọn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lung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linh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490986" y="1682577"/>
            <a:ext cx="2117887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09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056533" cy="6429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sâu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sắc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vai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ý nghĩa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đặc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biệt quan trọng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hiểu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thiêng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liêng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quý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đề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cao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trân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mái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ấm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; trân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quý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thiêng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liêng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mẫu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tử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phụ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tử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tình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cảm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anh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xây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dựng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đình hạnh phúc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nhỏ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còn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nhỏ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hãy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ngoan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ngoãn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vâng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ông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bà,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bố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ra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quả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cao, từ đó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đem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niềm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cực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vơi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bớt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nỗi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nhọc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nhằn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đè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lên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vai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bố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tâm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chăm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sóc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động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viên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chia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sẻ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lúc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họ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gặp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khó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khăn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hoạn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lên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cần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trách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nhiệm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xây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hóa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kiểu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mẫu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 Biết 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hi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ông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bà,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bố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Tuyệt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vi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tổn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hại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, đến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thân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tuyên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xung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quanh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xây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ắp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hạnh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phúc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mạnh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án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kẻ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phá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hoại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hạnh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phúc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đình</a:t>
            </a:r>
            <a:r>
              <a:rPr lang="en-US" sz="2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600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1515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Trường Lê Văn</cp:lastModifiedBy>
  <cp:revision>6</cp:revision>
  <dcterms:created xsi:type="dcterms:W3CDTF">2024-09-18T02:38:04Z</dcterms:created>
  <dcterms:modified xsi:type="dcterms:W3CDTF">2024-09-20T23:22:52Z</dcterms:modified>
</cp:coreProperties>
</file>