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Lst>
  <p:sldIdLst>
    <p:sldId id="266" r:id="rId8"/>
    <p:sldId id="256" r:id="rId9"/>
    <p:sldId id="257" r:id="rId10"/>
    <p:sldId id="265" r:id="rId11"/>
    <p:sldId id="263" r:id="rId12"/>
    <p:sldId id="269" r:id="rId13"/>
    <p:sldId id="270" r:id="rId14"/>
    <p:sldId id="271" r:id="rId15"/>
    <p:sldId id="293" r:id="rId16"/>
    <p:sldId id="272" r:id="rId17"/>
    <p:sldId id="294" r:id="rId18"/>
    <p:sldId id="273" r:id="rId19"/>
    <p:sldId id="290" r:id="rId20"/>
    <p:sldId id="274" r:id="rId21"/>
    <p:sldId id="275" r:id="rId22"/>
    <p:sldId id="276" r:id="rId23"/>
    <p:sldId id="277" r:id="rId24"/>
    <p:sldId id="295" r:id="rId25"/>
    <p:sldId id="278" r:id="rId26"/>
    <p:sldId id="279" r:id="rId27"/>
    <p:sldId id="280" r:id="rId28"/>
    <p:sldId id="291" r:id="rId29"/>
    <p:sldId id="281" r:id="rId30"/>
    <p:sldId id="282" r:id="rId31"/>
    <p:sldId id="283" r:id="rId32"/>
    <p:sldId id="284" r:id="rId33"/>
    <p:sldId id="285" r:id="rId34"/>
    <p:sldId id="288"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4"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A8AE04AC-3995-4A48-A6B0-DDD75D1835C2}"/>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522D0340-9360-442C-BEAD-6B8A67A68D36}"/>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15EF9002-0DF0-43CC-B4EB-52B8E2F89057}"/>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5D4425-15C2-4155-8E1B-7D7E71B8A9E9}"/>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A16A0BE-6E4E-44B5-B35A-E4FC907899DB}"/>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DFFE755F-C56A-4352-B5E3-8A4C5FA9A59A}"/>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EAE24577-7338-40A0-87B5-1CDDE33DCB8B}"/>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29454B3-012F-453F-90AB-63E0C9693343}"/>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57A8C33-D907-409D-ACD6-2020FAE3AFB9}"/>
              </a:ext>
            </a:extLst>
          </p:cNvPr>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705E4C7-FEC5-4290-A085-31670F8DDA11}"/>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11E5182C-20B5-4FAC-96F9-F0DFD9EAAB9E}"/>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59DB912B-4835-442D-8509-526F27308853}"/>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AB8239-D00E-4548-A1D9-BB3448F8E1F4}"/>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24D5AF13-ECEA-4CBF-B4A8-D145DF5E28E7}"/>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2B5911A4-BC34-432C-A5F1-0D4A1A96216D}"/>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76088969-B0EA-4DCD-A7D4-53376DD7D7DB}"/>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EBA24E-32BA-48F5-8B85-F01D8E359477}"/>
              </a:ext>
            </a:extLst>
          </p:cNvPr>
          <p:cNvSpPr>
            <a:spLocks noGrp="1"/>
          </p:cNvSpPr>
          <p:nvPr>
            <p:ph type="title"/>
          </p:nvPr>
        </p:nvSpPr>
        <p:spPr>
          <a:xfrm>
            <a:off x="839788" y="365127"/>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B376526-0A9F-4F56-9C6E-554952A5AED3}"/>
              </a:ext>
            </a:extLst>
          </p:cNvPr>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226F150-56EE-4DA9-8C05-232144015432}"/>
              </a:ext>
            </a:extLst>
          </p:cNvPr>
          <p:cNvSpPr>
            <a:spLocks noGrp="1"/>
          </p:cNvSpPr>
          <p:nvPr>
            <p:ph sz="half" idx="2"/>
          </p:nvPr>
        </p:nvSpPr>
        <p:spPr>
          <a:xfrm>
            <a:off x="839789"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0D65185-491E-48CE-9206-15B07586B928}"/>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1764E03-492D-4B6C-88BE-44D2E4293EA9}"/>
              </a:ext>
            </a:extLst>
          </p:cNvPr>
          <p:cNvSpPr>
            <a:spLocks noGrp="1"/>
          </p:cNvSpPr>
          <p:nvPr>
            <p:ph sz="quarter" idx="4"/>
          </p:nvPr>
        </p:nvSpPr>
        <p:spPr>
          <a:xfrm>
            <a:off x="6172201"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2DDC098-6A9D-492C-8DC0-2C7C33627496}"/>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3E9DDFDF-094B-4307-9454-56646C64D02C}"/>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447C6ACB-121E-4BDA-B388-548166A3E0D7}"/>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915607-9848-49A9-B85E-655DF5EB6CC5}"/>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8AAD45-91A0-4A9C-988B-2A17B3AB1AD4}"/>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EDE64183-C9FC-43FE-8E1F-F87EEDAE34F5}"/>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966B1940-471F-4B1D-8D22-99AF5FEA6FF1}"/>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131C36B-821E-4547-910E-D86ADA2A9034}"/>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573EC404-B338-4AB4-933B-6AA1ABBC7DA0}"/>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B45B7F9C-2C72-4B2F-94A8-7640308F2BEC}"/>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0A33D7A-F6CD-49B1-A087-9E43F1819270}"/>
              </a:ext>
            </a:extLst>
          </p:cNvPr>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29E987C-0A0B-4FD5-AD32-007C08F4149C}"/>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B1C1E503-8F60-4FD7-8020-33CCCD1EAB50}"/>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8525E78C-3FCE-4D7D-9AEF-53BA5F4B4AB4}"/>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94C6359-E8EF-45A8-A857-6D18C25CB641}"/>
              </a:ext>
            </a:extLst>
          </p:cNvPr>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DB54274-AEE0-4430-A68B-58722B6B3C0D}"/>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66B56CA6-2AF8-457F-A66B-CF84718198EC}"/>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F5731CB-898B-4BB5-A6DC-B1C392FBED54}"/>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8FF880-A7EE-456E-BDDD-90BEC9AB4DDD}"/>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1B6623-416D-47FD-8B83-CF7B7E35FAB2}"/>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77767775-BC8A-4EA9-BD4D-C23FCDB8B18B}"/>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B406B14B-6AA3-4BD7-95A5-CD3B7C427EFF}"/>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A12956D-0E73-4492-86E3-ACFF77B1F4EA}"/>
              </a:ext>
            </a:extLst>
          </p:cNvPr>
          <p:cNvSpPr>
            <a:spLocks noGrp="1"/>
          </p:cNvSpPr>
          <p:nvPr>
            <p:ph type="title" orient="vert"/>
          </p:nvPr>
        </p:nvSpPr>
        <p:spPr>
          <a:xfrm>
            <a:off x="8724901"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7D30FC6-A621-4093-9F47-4094639FD215}"/>
              </a:ext>
            </a:extLst>
          </p:cNvPr>
          <p:cNvSpPr>
            <a:spLocks noGrp="1"/>
          </p:cNvSpPr>
          <p:nvPr>
            <p:ph type="body" orient="vert" idx="1"/>
          </p:nvPr>
        </p:nvSpPr>
        <p:spPr>
          <a:xfrm>
            <a:off x="838201"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E3CA904-D764-43F6-B2DC-6B08766F21BB}"/>
              </a:ext>
            </a:extLst>
          </p:cNvPr>
          <p:cNvSpPr>
            <a:spLocks noGrp="1"/>
          </p:cNvSpPr>
          <p:nvPr>
            <p:ph type="dt" sz="half" idx="10"/>
          </p:nvPr>
        </p:nvSpPr>
        <p:spPr>
          <a:xfrm>
            <a:off x="838200" y="6356352"/>
            <a:ext cx="2743200" cy="365125"/>
          </a:xfrm>
          <a:prstGeom prst="rect">
            <a:avLst/>
          </a:prstGeom>
        </p:spPr>
        <p:txBody>
          <a:bodyPr/>
          <a:lstStyle/>
          <a:p>
            <a:pPr defTabSz="685800"/>
            <a:fld id="{92E2CEFA-6521-410A-AC51-E8ABE4E9CDB0}"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E08A223A-CC77-47AD-A137-7D3668AE5F23}"/>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D6776A22-BC2A-4DF6-A8DA-88202AEAE35B}"/>
              </a:ext>
            </a:extLst>
          </p:cNvPr>
          <p:cNvSpPr>
            <a:spLocks noGrp="1"/>
          </p:cNvSpPr>
          <p:nvPr>
            <p:ph type="sldNum" sz="quarter" idx="12"/>
          </p:nvPr>
        </p:nvSpPr>
        <p:spPr>
          <a:xfrm>
            <a:off x="8610600" y="6356352"/>
            <a:ext cx="27432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2E19EA0F-3C1E-4349-92E0-B336E471BC97}"/>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AD5C9A7B-A42A-4269-AE04-176302EF722A}"/>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5B79CD11-387B-47BF-918C-59573A6B5E11}"/>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F501E1-0B9E-4F30-BFE7-9D77F0AFBD0B}"/>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AC8A8-2F72-4960-86C5-B3CCDC84F74C}"/>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BF935E13-B45E-403F-B30A-6C5D5F6D46A7}"/>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891BDF54-7CE4-4F24-AAF7-B2574CF824FD}"/>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AE7BB2-CE84-42CA-A129-B5B0868DFF8D}"/>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B1AF67FF-A4E1-448C-A308-BDB927BF48A6}"/>
              </a:ext>
            </a:extLst>
          </p:cNvPr>
          <p:cNvSpPr>
            <a:spLocks noGrp="1"/>
          </p:cNvSpPr>
          <p:nvPr>
            <p:ph type="body" idx="1"/>
          </p:nvPr>
        </p:nvSpPr>
        <p:spPr>
          <a:xfrm>
            <a:off x="831851" y="4589465"/>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BF5D710-4010-4656-9CEA-FEA7A469FE7E}"/>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0129B4C8-3B73-4DB4-95F9-F8C16DBDDAF0}"/>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95375C4F-3CCF-4E3D-92D0-D1BED201B5DE}"/>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30B1AC-05FF-41E2-9F6B-D9F831E7CFF1}"/>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CA2D2E9-BF71-4D6C-A785-A7653D483444}"/>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510D407A-BD0F-452D-95F1-266F6575357B}"/>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B5DDC777-A57D-4E7C-93BD-53C9BF4FE080}"/>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ED1D9-4B8F-419D-BA2F-08F8CA0167CC}"/>
              </a:ext>
            </a:extLst>
          </p:cNvPr>
          <p:cNvSpPr>
            <a:spLocks noGrp="1"/>
          </p:cNvSpPr>
          <p:nvPr>
            <p:ph type="title"/>
          </p:nvPr>
        </p:nvSpPr>
        <p:spPr>
          <a:xfrm>
            <a:off x="839788" y="365127"/>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44C2DF3-551A-4915-89D7-BC6D80C1D652}"/>
              </a:ext>
            </a:extLst>
          </p:cNvPr>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238B1DC-B409-4F1E-9D6E-E611AAECF481}"/>
              </a:ext>
            </a:extLst>
          </p:cNvPr>
          <p:cNvSpPr>
            <a:spLocks noGrp="1"/>
          </p:cNvSpPr>
          <p:nvPr>
            <p:ph sz="half" idx="2"/>
          </p:nvPr>
        </p:nvSpPr>
        <p:spPr>
          <a:xfrm>
            <a:off x="839789"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B8C5609-AFBA-4771-8C4B-78BD8885A3D1}"/>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5BD86AB-8AC7-4524-A367-80F8E59EF283}"/>
              </a:ext>
            </a:extLst>
          </p:cNvPr>
          <p:cNvSpPr>
            <a:spLocks noGrp="1"/>
          </p:cNvSpPr>
          <p:nvPr>
            <p:ph sz="quarter" idx="4"/>
          </p:nvPr>
        </p:nvSpPr>
        <p:spPr>
          <a:xfrm>
            <a:off x="6172201"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152F50D-8250-4F06-A8BE-9501838C2EB3}"/>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8" name="Chỗ dành sẵn cho Chân trang 7">
            <a:extLst>
              <a:ext uri="{FF2B5EF4-FFF2-40B4-BE49-F238E27FC236}">
                <a16:creationId xmlns:a16="http://schemas.microsoft.com/office/drawing/2014/main" id="{BF3A4593-0471-45CC-93C9-658D0A00B830}"/>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id="{D80D3BE2-24FF-4277-AA7F-A66AE77337EE}"/>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9A633C-C947-4372-AB43-14C3E5327BE1}"/>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DA7B6DF-1404-46E7-A6C1-09BC2423A73A}"/>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4" name="Chỗ dành sẵn cho Chân trang 3">
            <a:extLst>
              <a:ext uri="{FF2B5EF4-FFF2-40B4-BE49-F238E27FC236}">
                <a16:creationId xmlns:a16="http://schemas.microsoft.com/office/drawing/2014/main" id="{ABB810F4-134F-4892-90D1-58BA532EF0CC}"/>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id="{4E7DB0FE-F693-40A7-8EB4-9B7F999D97FA}"/>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C3D944-0C82-4F07-A39D-B11C5BFD8015}"/>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3" name="Chỗ dành sẵn cho Chân trang 2">
            <a:extLst>
              <a:ext uri="{FF2B5EF4-FFF2-40B4-BE49-F238E27FC236}">
                <a16:creationId xmlns:a16="http://schemas.microsoft.com/office/drawing/2014/main" id="{3223DC7F-CD69-4FE6-A143-32D4F05DC3A6}"/>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id="{B027F317-D0F8-403E-82E9-A7C73D767532}"/>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BF9A464-4A0C-404A-AC9F-57A3EFEEE56A}"/>
              </a:ext>
            </a:extLst>
          </p:cNvPr>
          <p:cNvSpPr>
            <a:spLocks noGrp="1"/>
          </p:cNvSpPr>
          <p:nvPr>
            <p:ph idx="1"/>
          </p:nvPr>
        </p:nvSpPr>
        <p:spPr>
          <a:xfrm>
            <a:off x="5183188" y="987427"/>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05C16A0-2B1B-4070-98A3-461ECE29992A}"/>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58D196E3-3B17-45EB-BBFC-B1CC8D7DEEF1}"/>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6B72552E-1219-40FD-BE4D-3E8C5BFEA1C1}"/>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8FBFB9BB-9C34-4929-83CD-9F451283B36B}"/>
              </a:ext>
            </a:extLst>
          </p:cNvPr>
          <p:cNvSpPr>
            <a:spLocks noGrp="1"/>
          </p:cNvSpPr>
          <p:nvPr>
            <p:ph type="pic" idx="1"/>
          </p:nvPr>
        </p:nvSpPr>
        <p:spPr>
          <a:xfrm>
            <a:off x="5183188" y="987427"/>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46FD68-0F77-4C6D-8CCB-39EFF995CEDD}"/>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6" name="Chỗ dành sẵn cho Chân trang 5">
            <a:extLst>
              <a:ext uri="{FF2B5EF4-FFF2-40B4-BE49-F238E27FC236}">
                <a16:creationId xmlns:a16="http://schemas.microsoft.com/office/drawing/2014/main" id="{0F638A94-120C-4D33-9BA6-9C96732B0515}"/>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id="{CFA9D051-66FF-4C7F-B8DE-E3A4486DDEBF}"/>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6C995F-C98C-440C-BF3C-F9D5438FC956}"/>
              </a:ext>
            </a:extLst>
          </p:cNvPr>
          <p:cNvSpPr>
            <a:spLocks noGrp="1"/>
          </p:cNvSpPr>
          <p:nvPr>
            <p:ph type="title"/>
          </p:nvPr>
        </p:nvSpPr>
        <p:spPr>
          <a:xfrm>
            <a:off x="838200" y="365127"/>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07ACA2F-32D4-4092-9C44-7BE5CF03EEA6}"/>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0A9FFAA2-DC8D-4ECD-8641-F5A8F141D156}"/>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24F1B3A3-FFC9-44F7-AA89-4C43C0068C18}"/>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933DC53-545C-4BBF-BBAB-9EA33D657D8F}"/>
              </a:ext>
            </a:extLst>
          </p:cNvPr>
          <p:cNvSpPr>
            <a:spLocks noGrp="1"/>
          </p:cNvSpPr>
          <p:nvPr>
            <p:ph type="title" orient="vert"/>
          </p:nvPr>
        </p:nvSpPr>
        <p:spPr>
          <a:xfrm>
            <a:off x="8724901"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9E2BA859-5A4E-49C5-910A-6DDCEFEEFE70}"/>
              </a:ext>
            </a:extLst>
          </p:cNvPr>
          <p:cNvSpPr>
            <a:spLocks noGrp="1"/>
          </p:cNvSpPr>
          <p:nvPr>
            <p:ph type="body" orient="vert" idx="1"/>
          </p:nvPr>
        </p:nvSpPr>
        <p:spPr>
          <a:xfrm>
            <a:off x="838201"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2A9A3C0-0DF9-46CB-886A-F83B5D0DAAF7}"/>
              </a:ext>
            </a:extLst>
          </p:cNvPr>
          <p:cNvSpPr>
            <a:spLocks noGrp="1"/>
          </p:cNvSpPr>
          <p:nvPr>
            <p:ph type="dt" sz="half" idx="10"/>
          </p:nvPr>
        </p:nvSpPr>
        <p:spPr>
          <a:xfrm>
            <a:off x="838200" y="6356352"/>
            <a:ext cx="2743200" cy="365125"/>
          </a:xfrm>
          <a:prstGeom prst="rect">
            <a:avLst/>
          </a:prstGeom>
        </p:spPr>
        <p:txBody>
          <a:bodyPr/>
          <a:lstStyle/>
          <a:p>
            <a:pPr defTabSz="685800"/>
            <a:fld id="{23826EFD-B1DE-4A85-AE1B-D7753FBF5E74}" type="datetimeFigureOut">
              <a:rPr lang="vi-VN" sz="1350" smtClean="0">
                <a:solidFill>
                  <a:prstClr val="black"/>
                </a:solidFill>
              </a:rPr>
              <a:pPr defTabSz="685800"/>
              <a:t>16/10/2025</a:t>
            </a:fld>
            <a:endParaRPr lang="vi-VN" sz="1350">
              <a:solidFill>
                <a:prstClr val="black"/>
              </a:solidFill>
            </a:endParaRPr>
          </a:p>
        </p:txBody>
      </p:sp>
      <p:sp>
        <p:nvSpPr>
          <p:cNvPr id="5" name="Chỗ dành sẵn cho Chân trang 4">
            <a:extLst>
              <a:ext uri="{FF2B5EF4-FFF2-40B4-BE49-F238E27FC236}">
                <a16:creationId xmlns:a16="http://schemas.microsoft.com/office/drawing/2014/main" id="{22A752C1-8446-4D15-8881-546790DBE8FF}"/>
              </a:ext>
            </a:extLst>
          </p:cNvPr>
          <p:cNvSpPr>
            <a:spLocks noGrp="1"/>
          </p:cNvSpPr>
          <p:nvPr>
            <p:ph type="ftr" sz="quarter" idx="11"/>
          </p:nvPr>
        </p:nvSpPr>
        <p:spPr>
          <a:xfrm>
            <a:off x="4038600" y="6356352"/>
            <a:ext cx="41148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id="{BCA5CD5F-8CEB-4E5E-AAB2-6A421D8FE64F}"/>
              </a:ext>
            </a:extLst>
          </p:cNvPr>
          <p:cNvSpPr>
            <a:spLocks noGrp="1"/>
          </p:cNvSpPr>
          <p:nvPr>
            <p:ph type="sldNum" sz="quarter" idx="12"/>
          </p:nvPr>
        </p:nvSpPr>
        <p:spPr>
          <a:xfrm>
            <a:off x="8610600" y="6356352"/>
            <a:ext cx="27432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4014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3968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5685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799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623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68192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7957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7465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5641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2224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9634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5"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84227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004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75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84668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0905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2249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3084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8265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2974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783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038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7500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23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6754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9202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2344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67586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8226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244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1573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0956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878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7.gif"/><Relationship Id="rId2" Type="http://schemas.openxmlformats.org/officeDocument/2006/relationships/slideLayout" Target="../slideLayouts/slideLayout35.xml"/><Relationship Id="rId16" Type="http://schemas.openxmlformats.org/officeDocument/2006/relationships/image" Target="../media/image6.gif"/><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gi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gi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8.gif"/><Relationship Id="rId2" Type="http://schemas.openxmlformats.org/officeDocument/2006/relationships/slideLayout" Target="../slideLayouts/slideLayout69.xml"/><Relationship Id="rId16" Type="http://schemas.openxmlformats.org/officeDocument/2006/relationships/image" Target="../media/image7.gi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gif"/><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16/10/2025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6"/>
            <a:ext cx="565151"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91"/>
            <a:ext cx="566739"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3"/>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49" y="36512"/>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8" y="2924944"/>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41" y="5313366"/>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72485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10567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5" descr="1133426gsfxbpjp44">
            <a:extLst>
              <a:ext uri="{FF2B5EF4-FFF2-40B4-BE49-F238E27FC236}">
                <a16:creationId xmlns:a16="http://schemas.microsoft.com/office/drawing/2014/main" id="{2D306DAA-E5D2-40C6-ACD5-512C5C7C81BC}"/>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579522" y="2924946"/>
            <a:ext cx="565151"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id="{7C96E071-A310-42A5-89B4-B2651D8688F2}"/>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328" y="230191"/>
            <a:ext cx="566739"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id="{42E4D3BE-E5E5-4DCD-BAE8-D59D2363DFE6}"/>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00000">
            <a:off x="1116758" y="1279453"/>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id="{BBCF5391-125F-4DF3-9A58-F811572B672D}"/>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334749" y="36512"/>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id="{E64C8FB2-51E0-4D40-AAFA-DB688AD9267F}"/>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2568" y="2924944"/>
            <a:ext cx="85725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id="{7DC4422F-5A87-47AA-A081-F41208F7D8CE}"/>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id="{4E3C1B13-E7AE-42C3-A148-84E5F04F5E0A}"/>
              </a:ext>
            </a:extLst>
          </p:cNvPr>
          <p:cNvSpPr/>
          <p:nvPr userDrawn="1"/>
        </p:nvSpPr>
        <p:spPr>
          <a:xfrm>
            <a:off x="4630741" y="5313366"/>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a16="http://schemas.microsoft.com/office/drawing/2014/main" id="{86446CFC-93FF-4E9D-85CB-946FD8ECAAF1}"/>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8634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slide" Target="slide4.xml"/><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46.xml"/><Relationship Id="rId4" Type="http://schemas.openxmlformats.org/officeDocument/2006/relationships/image" Target="../media/image3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1.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74.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1652267" y="2743200"/>
            <a:ext cx="3176267" cy="4495800"/>
          </a:xfrm>
          <a:prstGeom prst="rect">
            <a:avLst/>
          </a:prstGeom>
        </p:spPr>
      </p:pic>
      <p:sp>
        <p:nvSpPr>
          <p:cNvPr id="6" name="Cloud 5"/>
          <p:cNvSpPr/>
          <p:nvPr/>
        </p:nvSpPr>
        <p:spPr>
          <a:xfrm>
            <a:off x="-2057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Chào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thỏ</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Hôm</a:t>
            </a:r>
            <a:r>
              <a:rPr lang="en-US" sz="2000" dirty="0">
                <a:latin typeface="Times New Roman" panose="02020603050405020304" pitchFamily="18" charset="0"/>
                <a:cs typeface="Times New Roman" panose="02020603050405020304" pitchFamily="18" charset="0"/>
              </a:rPr>
              <a:t> nay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10439401" y="4733540"/>
            <a:ext cx="2286005" cy="2124460"/>
          </a:xfrm>
          <a:prstGeom prst="rect">
            <a:avLst/>
          </a:prstGeom>
        </p:spPr>
      </p:pic>
      <p:sp>
        <p:nvSpPr>
          <p:cNvPr id="8" name="TextBox 7">
            <a:hlinkClick r:id="rId4" action="ppaction://hlinksldjump"/>
          </p:cNvPr>
          <p:cNvSpPr txBox="1"/>
          <p:nvPr/>
        </p:nvSpPr>
        <p:spPr>
          <a:xfrm>
            <a:off x="12420600" y="5105401"/>
            <a:ext cx="1371600" cy="646331"/>
          </a:xfrm>
          <a:prstGeom prst="rect">
            <a:avLst/>
          </a:prstGeom>
          <a:noFill/>
        </p:spPr>
        <p:txBody>
          <a:bodyPr wrap="square" rtlCol="0">
            <a:spAutoFit/>
          </a:bodyPr>
          <a:lstStyle/>
          <a:p>
            <a:r>
              <a:rPr lang="en-US" sz="3600" dirty="0">
                <a:solidFill>
                  <a:schemeClr val="tx2"/>
                </a:solidFill>
              </a:rPr>
              <a:t>PLAY</a:t>
            </a:r>
          </a:p>
        </p:txBody>
      </p:sp>
      <p:pic>
        <p:nvPicPr>
          <p:cNvPr id="9" name="Picture 8" descr="1.png"/>
          <p:cNvPicPr>
            <a:picLocks noChangeAspect="1"/>
          </p:cNvPicPr>
          <p:nvPr/>
        </p:nvPicPr>
        <p:blipFill>
          <a:blip r:embed="rId6" cstate="print"/>
          <a:stretch>
            <a:fillRect/>
          </a:stretch>
        </p:blipFill>
        <p:spPr>
          <a:xfrm>
            <a:off x="152400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914400" y="2209800"/>
            <a:ext cx="609600" cy="609600"/>
          </a:xfrm>
          <a:prstGeom prst="rect">
            <a:avLst/>
          </a:prstGeom>
        </p:spPr>
      </p:pic>
      <p:pic>
        <p:nvPicPr>
          <p:cNvPr id="2" name="Picture 1"/>
          <p:cNvPicPr>
            <a:picLocks noChangeAspect="1"/>
          </p:cNvPicPr>
          <p:nvPr/>
        </p:nvPicPr>
        <p:blipFill>
          <a:blip r:embed="rId8"/>
          <a:stretch>
            <a:fillRect/>
          </a:stretch>
        </p:blipFill>
        <p:spPr>
          <a:xfrm>
            <a:off x="1524001" y="2303748"/>
            <a:ext cx="3456383" cy="2268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10"/>
                                        </p:tgtEl>
                                      </p:cBhvr>
                                    </p:cmd>
                                  </p:childTnLst>
                                </p:cTn>
                              </p:par>
                              <p:par>
                                <p:cTn id="14" presetID="63" presetClass="path" presetSubtype="0" accel="50000" decel="50000" fill="hold" nodeType="withEffect">
                                  <p:stCondLst>
                                    <p:cond delay="0"/>
                                  </p:stCondLst>
                                  <p:childTnLst>
                                    <p:animMotion origin="layout" path="M 1.11111E-6 2.22222E-6 L 0.72361 0.00555 " pathEditMode="relative" rAng="0" ptsTypes="AA">
                                      <p:cBhvr>
                                        <p:cTn id="15" dur="2000" fill="hold"/>
                                        <p:tgtEl>
                                          <p:spTgt spid="4"/>
                                        </p:tgtEl>
                                        <p:attrNameLst>
                                          <p:attrName>ppt_x</p:attrName>
                                          <p:attrName>ppt_y</p:attrName>
                                        </p:attrNameLst>
                                      </p:cBhvr>
                                      <p:rCtr x="36200" y="300"/>
                                    </p:animMotion>
                                  </p:childTnLst>
                                </p:cTn>
                              </p:par>
                              <p:par>
                                <p:cTn id="16" presetID="63" presetClass="path" presetSubtype="0" accel="50000" decel="50000" fill="hold" grpId="0" nodeType="withEffect">
                                  <p:stCondLst>
                                    <p:cond delay="0"/>
                                  </p:stCondLst>
                                  <p:childTnLst>
                                    <p:animMotion origin="layout" path="M 3.33333E-6 -2.22222E-6 L 0.7375 -0.00555 " pathEditMode="relative" rAng="0" ptsTypes="AA">
                                      <p:cBhvr>
                                        <p:cTn id="17" dur="2000" fill="hold"/>
                                        <p:tgtEl>
                                          <p:spTgt spid="6"/>
                                        </p:tgtEl>
                                        <p:attrNameLst>
                                          <p:attrName>ppt_x</p:attrName>
                                          <p:attrName>ppt_y</p:attrName>
                                        </p:attrNameLst>
                                      </p:cBhvr>
                                      <p:rCtr x="36900" y="-300"/>
                                    </p:animMotion>
                                  </p:childTnLst>
                                </p:cTn>
                              </p:par>
                            </p:childTnLst>
                          </p:cTn>
                        </p:par>
                        <p:par>
                          <p:cTn id="18" fill="hold">
                            <p:stCondLst>
                              <p:cond delay="2000"/>
                            </p:stCondLst>
                            <p:childTnLst>
                              <p:par>
                                <p:cTn id="19" presetID="35" presetClass="path" presetSubtype="0" accel="50000" decel="50000" fill="hold" nodeType="afterEffect">
                                  <p:stCondLst>
                                    <p:cond delay="0"/>
                                  </p:stCondLst>
                                  <p:childTnLst>
                                    <p:animMotion origin="layout" path="M 0 0  L -0.25 0  E" pathEditMode="relative" ptsTypes="">
                                      <p:cBhvr>
                                        <p:cTn id="20" dur="2000" fill="hold"/>
                                        <p:tgtEl>
                                          <p:spTgt spid="7"/>
                                        </p:tgtEl>
                                        <p:attrNameLst>
                                          <p:attrName>ppt_x</p:attrName>
                                          <p:attrName>ppt_y</p:attrName>
                                        </p:attrNameLst>
                                      </p:cBhvr>
                                    </p:animMotion>
                                  </p:childTnLst>
                                </p:cTn>
                              </p:par>
                              <p:par>
                                <p:cTn id="21" presetID="35" presetClass="path" presetSubtype="0" accel="50000" decel="50000" fill="hold" grpId="0" nodeType="withEffect">
                                  <p:stCondLst>
                                    <p:cond delay="0"/>
                                  </p:stCondLst>
                                  <p:childTnLst>
                                    <p:animMotion origin="layout" path="M 0 0  L -0.25 0  E" pathEditMode="relative" ptsTypes="">
                                      <p:cBhvr>
                                        <p:cTn id="22"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23"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47898"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a:t>
            </a:r>
            <a:r>
              <a:rPr lang="en-US" sz="3000">
                <a:solidFill>
                  <a:srgbClr val="0000FF"/>
                </a:solidFill>
                <a:latin typeface="Times New Roman" panose="02020603050405020304" pitchFamily="18" charset="0"/>
                <a:cs typeface="Times New Roman" panose="02020603050405020304" pitchFamily="18" charset="0"/>
              </a:rPr>
              <a:t>x 3</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3954713" y="2924448"/>
            <a:ext cx="1125651" cy="382905"/>
          </a:xfrm>
          <a:prstGeom prst="rect">
            <a:avLst/>
          </a:prstGeom>
        </p:spPr>
      </p:pic>
      <p:pic>
        <p:nvPicPr>
          <p:cNvPr id="5" name="Picture 4"/>
          <p:cNvPicPr>
            <a:picLocks noChangeAspect="1"/>
          </p:cNvPicPr>
          <p:nvPr/>
        </p:nvPicPr>
        <p:blipFill>
          <a:blip r:embed="rId3"/>
          <a:stretch>
            <a:fillRect/>
          </a:stretch>
        </p:blipFill>
        <p:spPr>
          <a:xfrm>
            <a:off x="4098607" y="3376800"/>
            <a:ext cx="1099322" cy="448984"/>
          </a:xfrm>
          <a:prstGeom prst="rect">
            <a:avLst/>
          </a:prstGeom>
        </p:spPr>
      </p:pic>
      <p:pic>
        <p:nvPicPr>
          <p:cNvPr id="7" name="Picture 6"/>
          <p:cNvPicPr>
            <a:picLocks noChangeAspect="1"/>
          </p:cNvPicPr>
          <p:nvPr/>
        </p:nvPicPr>
        <p:blipFill>
          <a:blip r:embed="rId4"/>
          <a:stretch>
            <a:fillRect/>
          </a:stretch>
        </p:blipFill>
        <p:spPr>
          <a:xfrm>
            <a:off x="2747419" y="3825785"/>
            <a:ext cx="1441405" cy="498593"/>
          </a:xfrm>
          <a:prstGeom prst="rect">
            <a:avLst/>
          </a:prstGeom>
        </p:spPr>
      </p:pic>
      <p:sp>
        <p:nvSpPr>
          <p:cNvPr id="8" name="Rectangle 7"/>
          <p:cNvSpPr/>
          <p:nvPr/>
        </p:nvSpPr>
        <p:spPr>
          <a:xfrm>
            <a:off x="1664835"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latin typeface="Times New Roman" panose="02020603050405020304" pitchFamily="18" charset="0"/>
                <a:cs typeface="Times New Roman" panose="02020603050405020304" pitchFamily="18" charset="0"/>
              </a:rPr>
              <a:t>0, 1, 2, 3, 4, 5, 6, 7, 8, 9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5649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6737486" y="4826686"/>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2387588" y="2564904"/>
            <a:ext cx="6696744" cy="4135294"/>
          </a:xfrm>
          <a:prstGeom prst="rect">
            <a:avLst/>
          </a:prstGeom>
        </p:spPr>
      </p:pic>
      <p:sp>
        <p:nvSpPr>
          <p:cNvPr id="5" name="TextBox 4"/>
          <p:cNvSpPr txBox="1"/>
          <p:nvPr/>
        </p:nvSpPr>
        <p:spPr>
          <a:xfrm>
            <a:off x="1199456" y="1628800"/>
            <a:ext cx="7344816" cy="576064"/>
          </a:xfrm>
          <a:prstGeom prst="rect">
            <a:avLst/>
          </a:prstGeom>
          <a:ln>
            <a:noFill/>
          </a:ln>
        </p:spPr>
        <p:txBody>
          <a:bodyPr vert="horz" wrap="square" lIns="91440" tIns="45720" rIns="91440" bIns="45720" rtlCol="0">
            <a:noAutofit/>
          </a:bodyPr>
          <a:lstStyle/>
          <a:p>
            <a:pPr algn="ctr"/>
            <a:r>
              <a:rPr lang="en-US" sz="3200" b="1">
                <a:solidFill>
                  <a:srgbClr val="0000FF"/>
                </a:solidFill>
                <a:latin typeface="Times New Roman" panose="02020603050405020304" pitchFamily="18" charset="0"/>
                <a:cs typeface="Times New Roman" panose="02020603050405020304" pitchFamily="18" charset="0"/>
              </a:rPr>
              <a:t>Biểu diễn hệ nhị phân</a:t>
            </a:r>
          </a:p>
        </p:txBody>
      </p:sp>
      <p:sp>
        <p:nvSpPr>
          <p:cNvPr id="6" name="TextBox 5"/>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spTree>
    <p:extLst>
      <p:ext uri="{BB962C8B-B14F-4D97-AF65-F5344CB8AC3E}">
        <p14:creationId xmlns:p14="http://schemas.microsoft.com/office/powerpoint/2010/main" val="13844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1"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4111470" y="3207312"/>
            <a:ext cx="1125651" cy="382905"/>
          </a:xfrm>
          <a:prstGeom prst="rect">
            <a:avLst/>
          </a:prstGeom>
        </p:spPr>
      </p:pic>
      <p:pic>
        <p:nvPicPr>
          <p:cNvPr id="13" name="Picture 12"/>
          <p:cNvPicPr>
            <a:picLocks noChangeAspect="1"/>
          </p:cNvPicPr>
          <p:nvPr/>
        </p:nvPicPr>
        <p:blipFill>
          <a:blip r:embed="rId2"/>
          <a:stretch>
            <a:fillRect/>
          </a:stretch>
        </p:blipFill>
        <p:spPr>
          <a:xfrm>
            <a:off x="4052688" y="3698517"/>
            <a:ext cx="900317" cy="382905"/>
          </a:xfrm>
          <a:prstGeom prst="rect">
            <a:avLst/>
          </a:prstGeom>
        </p:spPr>
      </p:pic>
      <p:pic>
        <p:nvPicPr>
          <p:cNvPr id="14" name="Picture 13"/>
          <p:cNvPicPr>
            <a:picLocks noChangeAspect="1"/>
          </p:cNvPicPr>
          <p:nvPr/>
        </p:nvPicPr>
        <p:blipFill>
          <a:blip r:embed="rId2"/>
          <a:stretch>
            <a:fillRect/>
          </a:stretch>
        </p:blipFill>
        <p:spPr>
          <a:xfrm>
            <a:off x="4105285" y="4151576"/>
            <a:ext cx="900317" cy="382905"/>
          </a:xfrm>
          <a:prstGeom prst="rect">
            <a:avLst/>
          </a:prstGeom>
        </p:spPr>
      </p:pic>
      <p:pic>
        <p:nvPicPr>
          <p:cNvPr id="15" name="Picture 14"/>
          <p:cNvPicPr>
            <a:picLocks noChangeAspect="1"/>
          </p:cNvPicPr>
          <p:nvPr/>
        </p:nvPicPr>
        <p:blipFill>
          <a:blip r:embed="rId2"/>
          <a:stretch>
            <a:fillRect/>
          </a:stretch>
        </p:blipFill>
        <p:spPr>
          <a:xfrm>
            <a:off x="2916564" y="4534481"/>
            <a:ext cx="1007736" cy="382905"/>
          </a:xfrm>
          <a:prstGeom prst="rect">
            <a:avLst/>
          </a:prstGeom>
        </p:spPr>
      </p:pic>
      <p:pic>
        <p:nvPicPr>
          <p:cNvPr id="16" name="Picture 15"/>
          <p:cNvPicPr>
            <a:picLocks noChangeAspect="1"/>
          </p:cNvPicPr>
          <p:nvPr/>
        </p:nvPicPr>
        <p:blipFill>
          <a:blip r:embed="rId2"/>
          <a:stretch>
            <a:fillRect/>
          </a:stretch>
        </p:blipFill>
        <p:spPr>
          <a:xfrm>
            <a:off x="5393077" y="4534481"/>
            <a:ext cx="900317" cy="382905"/>
          </a:xfrm>
          <a:prstGeom prst="rect">
            <a:avLst/>
          </a:prstGeom>
        </p:spPr>
      </p:pic>
      <p:sp>
        <p:nvSpPr>
          <p:cNvPr id="17" name="Rectangle 16"/>
          <p:cNvSpPr/>
          <p:nvPr/>
        </p:nvSpPr>
        <p:spPr>
          <a:xfrm>
            <a:off x="1597595"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5847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7176280" y="5630729"/>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852698"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2425339"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78727" y="2620260"/>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1746380" y="1608060"/>
            <a:ext cx="8747034" cy="2554545"/>
          </a:xfrm>
          <a:prstGeom prst="rect">
            <a:avLst/>
          </a:prstGeom>
        </p:spPr>
        <p:txBody>
          <a:bodyPr wrap="square">
            <a:spAutoFit/>
          </a:bodyPr>
          <a:lstStyle/>
          <a:p>
            <a:pPr defTabSz="685800"/>
            <a:r>
              <a:rPr lang="en-US" sz="400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
        <p:nvSpPr>
          <p:cNvPr id="5" name="TextBox 4"/>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pic>
        <p:nvPicPr>
          <p:cNvPr id="6" name="Picture 15" descr="Book 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9497" y="1132354"/>
            <a:ext cx="993825" cy="7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1547897" y="762001"/>
            <a:ext cx="8489820" cy="587853"/>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tính</a:t>
            </a:r>
            <a:endParaRPr lang="vi-VN" sz="2800" b="1" dirty="0">
              <a:solidFill>
                <a:srgbClr val="FFFF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2299588" y="1524001"/>
            <a:ext cx="6817658" cy="507831"/>
          </a:xfrm>
          <a:prstGeom prst="rect">
            <a:avLst/>
          </a:prstGeom>
        </p:spPr>
        <p:txBody>
          <a:bodyPr wrap="square">
            <a:spAutoFit/>
          </a:bodyPr>
          <a:lstStyle/>
          <a:p>
            <a:pPr algn="ctr" defTabSz="685800"/>
            <a:r>
              <a:rPr lang="en-US" sz="2700" dirty="0" err="1">
                <a:solidFill>
                  <a:srgbClr val="0000FF"/>
                </a:solidFill>
                <a:latin typeface="Times New Roman" panose="02020603050405020304" pitchFamily="18" charset="0"/>
                <a:ea typeface="Calibri" panose="020F0502020204030204" pitchFamily="34" charset="0"/>
              </a:rPr>
              <a:t>Thảo</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luận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nhóm</a:t>
            </a:r>
            <a:r>
              <a:rPr lang="en-US" sz="2700" dirty="0">
                <a:solidFill>
                  <a:srgbClr val="0000FF"/>
                </a:solidFill>
                <a:latin typeface="Times New Roman" panose="02020603050405020304" pitchFamily="18" charset="0"/>
                <a:ea typeface="Calibri" panose="020F0502020204030204" pitchFamily="34" charset="0"/>
              </a:rPr>
              <a:t>: (2 </a:t>
            </a:r>
            <a:r>
              <a:rPr lang="en-US" sz="2700" dirty="0" err="1">
                <a:solidFill>
                  <a:srgbClr val="0000FF"/>
                </a:solidFill>
                <a:latin typeface="Times New Roman" panose="02020603050405020304" pitchFamily="18" charset="0"/>
                <a:ea typeface="Calibri" panose="020F0502020204030204" pitchFamily="34" charset="0"/>
              </a:rPr>
              <a:t>phút</a:t>
            </a:r>
            <a:r>
              <a:rPr lang="en-US" sz="2700" dirty="0">
                <a:solidFill>
                  <a:srgbClr val="0000FF"/>
                </a:solidFill>
                <a:latin typeface="Times New Roman" panose="02020603050405020304" pitchFamily="18" charset="0"/>
                <a:ea typeface="Calibri" panose="020F0502020204030204" pitchFamily="34" charset="0"/>
              </a:rPr>
              <a:t>)</a:t>
            </a:r>
          </a:p>
        </p:txBody>
      </p:sp>
      <p:pic>
        <p:nvPicPr>
          <p:cNvPr id="2" name="Picture 1"/>
          <p:cNvPicPr>
            <a:picLocks noChangeAspect="1"/>
          </p:cNvPicPr>
          <p:nvPr/>
        </p:nvPicPr>
        <p:blipFill>
          <a:blip r:embed="rId3"/>
          <a:stretch>
            <a:fillRect/>
          </a:stretch>
        </p:blipFill>
        <p:spPr>
          <a:xfrm>
            <a:off x="1547898" y="2205054"/>
            <a:ext cx="9120103" cy="4652946"/>
          </a:xfrm>
          <a:prstGeom prst="rect">
            <a:avLst/>
          </a:prstGeom>
        </p:spPr>
      </p:pic>
      <p:sp>
        <p:nvSpPr>
          <p:cNvPr id="3" name="Rectangle 2"/>
          <p:cNvSpPr/>
          <p:nvPr/>
        </p:nvSpPr>
        <p:spPr>
          <a:xfrm>
            <a:off x="6107949" y="2688322"/>
            <a:ext cx="1253869"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Calibri" panose="020F0502020204030204" pitchFamily="34" charset="0"/>
              </a:rPr>
              <a:t>dãy</a:t>
            </a:r>
            <a:r>
              <a:rPr lang="en-US" sz="2800" b="1" dirty="0">
                <a:solidFill>
                  <a:srgbClr val="FFFF00"/>
                </a:solidFill>
                <a:latin typeface="Times New Roman" panose="02020603050405020304" pitchFamily="18" charset="0"/>
                <a:ea typeface="Calibri" panose="020F0502020204030204" pitchFamily="34" charset="0"/>
              </a:rPr>
              <a:t> bit</a:t>
            </a:r>
            <a:endParaRPr lang="vi-VN" sz="2800" b="1" dirty="0">
              <a:solidFill>
                <a:srgbClr val="FFFF00"/>
              </a:solidFill>
            </a:endParaRPr>
          </a:p>
        </p:txBody>
      </p:sp>
      <p:sp>
        <p:nvSpPr>
          <p:cNvPr id="7" name="Rectangle 6"/>
          <p:cNvSpPr/>
          <p:nvPr/>
        </p:nvSpPr>
        <p:spPr>
          <a:xfrm>
            <a:off x="5650603" y="4953000"/>
            <a:ext cx="124104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dữ</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liệu</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724538" y="4953000"/>
            <a:ext cx="119295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đầu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ra</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514600" y="4953000"/>
            <a:ext cx="1393330"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đầu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vào</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2" name="Picture 8" descr="Digit 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59316" y="1273143"/>
            <a:ext cx="1538637" cy="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31" presetClass="exit" presetSubtype="0" fill="hold" nodeType="withEffect">
                                  <p:stCondLst>
                                    <p:cond delay="123000"/>
                                  </p:stCondLst>
                                  <p:iterate type="lt">
                                    <p:tmPct val="5000"/>
                                  </p:iterate>
                                  <p:childTnLst>
                                    <p:anim calcmode="lin" valueType="num">
                                      <p:cBhvr>
                                        <p:cTn id="38" dur="1000"/>
                                        <p:tgtEl>
                                          <p:spTgt spid="12"/>
                                        </p:tgtEl>
                                        <p:attrNameLst>
                                          <p:attrName>ppt_w</p:attrName>
                                        </p:attrNameLst>
                                      </p:cBhvr>
                                      <p:tavLst>
                                        <p:tav tm="0">
                                          <p:val>
                                            <p:strVal val="ppt_w"/>
                                          </p:val>
                                        </p:tav>
                                        <p:tav tm="100000">
                                          <p:val>
                                            <p:fltVal val="0"/>
                                          </p:val>
                                        </p:tav>
                                      </p:tavLst>
                                    </p:anim>
                                    <p:anim calcmode="lin" valueType="num">
                                      <p:cBhvr>
                                        <p:cTn id="39" dur="1000"/>
                                        <p:tgtEl>
                                          <p:spTgt spid="12"/>
                                        </p:tgtEl>
                                        <p:attrNameLst>
                                          <p:attrName>ppt_h</p:attrName>
                                        </p:attrNameLst>
                                      </p:cBhvr>
                                      <p:tavLst>
                                        <p:tav tm="0">
                                          <p:val>
                                            <p:strVal val="ppt_h"/>
                                          </p:val>
                                        </p:tav>
                                        <p:tav tm="100000">
                                          <p:val>
                                            <p:fltVal val="0"/>
                                          </p:val>
                                        </p:tav>
                                      </p:tavLst>
                                    </p:anim>
                                    <p:anim calcmode="lin" valueType="num">
                                      <p:cBhvr>
                                        <p:cTn id="40" dur="1000"/>
                                        <p:tgtEl>
                                          <p:spTgt spid="12"/>
                                        </p:tgtEl>
                                        <p:attrNameLst>
                                          <p:attrName>style.rotation</p:attrName>
                                        </p:attrNameLst>
                                      </p:cBhvr>
                                      <p:tavLst>
                                        <p:tav tm="0">
                                          <p:val>
                                            <p:fltVal val="0"/>
                                          </p:val>
                                        </p:tav>
                                        <p:tav tm="100000">
                                          <p:val>
                                            <p:fltVal val="90"/>
                                          </p:val>
                                        </p:tav>
                                      </p:tavLst>
                                    </p:anim>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76248" y="620689"/>
            <a:ext cx="8884249" cy="584775"/>
          </a:xfrm>
          <a:prstGeom prst="rect">
            <a:avLst/>
          </a:prstGeom>
        </p:spPr>
        <p:txBody>
          <a:bodyPr wrap="square">
            <a:spAutoFit/>
          </a:bodyPr>
          <a:lstStyle/>
          <a:p>
            <a:pPr algn="ctr" defTabSz="685800"/>
            <a:r>
              <a:rPr lang="vi-VN" sz="3200" b="1" dirty="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8" name="Rounded Rectangle 7"/>
          <p:cNvSpPr/>
          <p:nvPr/>
        </p:nvSpPr>
        <p:spPr>
          <a:xfrm>
            <a:off x="8112226" y="2636912"/>
            <a:ext cx="2403528" cy="38164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dirty="0">
                <a:solidFill>
                  <a:srgbClr val="FF0066"/>
                </a:solidFill>
                <a:latin typeface="+mj-lt"/>
              </a:rPr>
              <a:t>Dãy BIT </a:t>
            </a:r>
            <a:r>
              <a:rPr lang="vi-VN" sz="2600" dirty="0">
                <a:solidFill>
                  <a:srgbClr val="0000FF"/>
                </a:solidFill>
                <a:latin typeface="+mj-lt"/>
              </a:rPr>
              <a:t>xuất ra </a:t>
            </a:r>
            <a:r>
              <a:rPr lang="vi-VN" sz="2600" dirty="0">
                <a:solidFill>
                  <a:srgbClr val="FF0066"/>
                </a:solidFill>
                <a:latin typeface="+mj-lt"/>
              </a:rPr>
              <a:t>thông tin </a:t>
            </a:r>
            <a:r>
              <a:rPr lang="vi-VN" sz="2600" dirty="0">
                <a:solidFill>
                  <a:srgbClr val="0000FF"/>
                </a:solidFill>
                <a:latin typeface="+mj-lt"/>
              </a:rPr>
              <a:t>dưới dạng con người hiểu được hoặc ghi lưu dữ liệu vào thiết bị lưu trữ hay gửi lên mạng.</a:t>
            </a:r>
          </a:p>
        </p:txBody>
      </p:sp>
      <p:sp>
        <p:nvSpPr>
          <p:cNvPr id="10" name="Rounded Rectangle 9"/>
          <p:cNvSpPr/>
          <p:nvPr/>
        </p:nvSpPr>
        <p:spPr>
          <a:xfrm>
            <a:off x="8112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3:</a:t>
            </a:r>
            <a:r>
              <a:rPr lang="vi-VN" sz="2600" dirty="0">
                <a:latin typeface="+mj-lt"/>
              </a:rPr>
              <a:t> </a:t>
            </a:r>
          </a:p>
          <a:p>
            <a:pPr algn="ctr"/>
            <a:r>
              <a:rPr lang="vi-VN" sz="2600" dirty="0">
                <a:solidFill>
                  <a:srgbClr val="FF0066"/>
                </a:solidFill>
                <a:latin typeface="+mj-lt"/>
              </a:rPr>
              <a:t>Xử lí đầu ra</a:t>
            </a:r>
          </a:p>
        </p:txBody>
      </p:sp>
      <p:sp>
        <p:nvSpPr>
          <p:cNvPr id="13" name="Rounded Rectangle 12"/>
          <p:cNvSpPr/>
          <p:nvPr/>
        </p:nvSpPr>
        <p:spPr>
          <a:xfrm>
            <a:off x="4943872" y="2636912"/>
            <a:ext cx="2403528" cy="381642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dirty="0">
                <a:solidFill>
                  <a:srgbClr val="0000FF"/>
                </a:solidFill>
                <a:latin typeface="+mj-lt"/>
              </a:rPr>
              <a:t>Các</a:t>
            </a:r>
            <a:r>
              <a:rPr lang="vi-VN" sz="2600" dirty="0">
                <a:latin typeface="+mj-lt"/>
              </a:rPr>
              <a:t> </a:t>
            </a:r>
            <a:r>
              <a:rPr lang="vi-VN" sz="2600" dirty="0">
                <a:solidFill>
                  <a:srgbClr val="FF0066"/>
                </a:solidFill>
                <a:latin typeface="+mj-lt"/>
              </a:rPr>
              <a:t>phần mềm ứng dụng </a:t>
            </a:r>
            <a:r>
              <a:rPr lang="vi-VN" sz="2600" dirty="0">
                <a:solidFill>
                  <a:srgbClr val="0000FF"/>
                </a:solidFill>
                <a:latin typeface="+mj-lt"/>
              </a:rPr>
              <a:t>xử lí dữ liệu thành </a:t>
            </a:r>
            <a:r>
              <a:rPr lang="vi-VN" sz="2600" dirty="0">
                <a:solidFill>
                  <a:srgbClr val="FF0066"/>
                </a:solidFill>
                <a:latin typeface="+mj-lt"/>
              </a:rPr>
              <a:t>dãy BIT </a:t>
            </a:r>
            <a:r>
              <a:rPr lang="vi-VN" sz="2600" dirty="0">
                <a:solidFill>
                  <a:srgbClr val="0000FF"/>
                </a:solidFill>
                <a:latin typeface="+mj-lt"/>
              </a:rPr>
              <a:t>=&gt;</a:t>
            </a:r>
            <a:r>
              <a:rPr lang="vi-VN" sz="2600" dirty="0">
                <a:latin typeface="+mj-lt"/>
              </a:rPr>
              <a:t> </a:t>
            </a:r>
            <a:r>
              <a:rPr lang="vi-VN" sz="2600" dirty="0">
                <a:solidFill>
                  <a:srgbClr val="FF0066"/>
                </a:solidFill>
                <a:latin typeface="+mj-lt"/>
              </a:rPr>
              <a:t>Thao tác với các BIT.</a:t>
            </a:r>
          </a:p>
        </p:txBody>
      </p:sp>
      <p:sp>
        <p:nvSpPr>
          <p:cNvPr id="14" name="Rounded Rectangle 13"/>
          <p:cNvSpPr/>
          <p:nvPr/>
        </p:nvSpPr>
        <p:spPr>
          <a:xfrm>
            <a:off x="4943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2:</a:t>
            </a:r>
            <a:r>
              <a:rPr lang="vi-VN" sz="2600" dirty="0">
                <a:latin typeface="+mj-lt"/>
              </a:rPr>
              <a:t> </a:t>
            </a:r>
          </a:p>
          <a:p>
            <a:pPr algn="ctr"/>
            <a:r>
              <a:rPr lang="vi-VN" sz="2600" dirty="0">
                <a:solidFill>
                  <a:srgbClr val="FF0066"/>
                </a:solidFill>
                <a:latin typeface="+mj-lt"/>
              </a:rPr>
              <a:t>Xử lí dữ liệu</a:t>
            </a:r>
          </a:p>
        </p:txBody>
      </p:sp>
      <p:sp>
        <p:nvSpPr>
          <p:cNvPr id="15" name="Rounded Rectangle 14"/>
          <p:cNvSpPr/>
          <p:nvPr/>
        </p:nvSpPr>
        <p:spPr>
          <a:xfrm>
            <a:off x="1697061" y="2636912"/>
            <a:ext cx="2403528" cy="381642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dirty="0">
                <a:solidFill>
                  <a:srgbClr val="FF0066"/>
                </a:solidFill>
                <a:latin typeface="+mj-lt"/>
              </a:rPr>
              <a:t>Thông tin </a:t>
            </a:r>
            <a:r>
              <a:rPr lang="vi-VN" sz="2600" dirty="0">
                <a:solidFill>
                  <a:srgbClr val="0000FF"/>
                </a:solidFill>
                <a:latin typeface="+mj-lt"/>
              </a:rPr>
              <a:t>được chuyển thành </a:t>
            </a:r>
            <a:r>
              <a:rPr lang="vi-VN" sz="2600" dirty="0">
                <a:solidFill>
                  <a:srgbClr val="FF0066"/>
                </a:solidFill>
                <a:latin typeface="+mj-lt"/>
              </a:rPr>
              <a:t>dữ liệu </a:t>
            </a:r>
            <a:r>
              <a:rPr lang="vi-VN" sz="2600" dirty="0">
                <a:solidFill>
                  <a:srgbClr val="0000FF"/>
                </a:solidFill>
                <a:latin typeface="+mj-lt"/>
              </a:rPr>
              <a:t>mà máy tính “</a:t>
            </a:r>
            <a:r>
              <a:rPr lang="vi-VN" sz="2600" dirty="0">
                <a:solidFill>
                  <a:srgbClr val="FF0066"/>
                </a:solidFill>
                <a:latin typeface="+mj-lt"/>
              </a:rPr>
              <a:t>hiểu được</a:t>
            </a:r>
            <a:r>
              <a:rPr lang="vi-VN" sz="2600" dirty="0">
                <a:solidFill>
                  <a:srgbClr val="0000FF"/>
                </a:solidFill>
                <a:latin typeface="+mj-lt"/>
              </a:rPr>
              <a:t>”</a:t>
            </a:r>
            <a:r>
              <a:rPr lang="vi-VN" sz="2600" dirty="0">
                <a:latin typeface="+mj-lt"/>
              </a:rPr>
              <a:t> </a:t>
            </a:r>
          </a:p>
          <a:p>
            <a:pPr algn="ctr"/>
            <a:r>
              <a:rPr lang="vi-VN" sz="2600" dirty="0">
                <a:solidFill>
                  <a:srgbClr val="0000FF"/>
                </a:solidFill>
                <a:latin typeface="+mj-lt"/>
              </a:rPr>
              <a:t>=&gt;</a:t>
            </a:r>
            <a:r>
              <a:rPr lang="vi-VN" sz="2600" dirty="0">
                <a:latin typeface="+mj-lt"/>
              </a:rPr>
              <a:t> </a:t>
            </a:r>
            <a:r>
              <a:rPr lang="vi-VN" sz="2600" dirty="0">
                <a:solidFill>
                  <a:srgbClr val="FF0066"/>
                </a:solidFill>
                <a:latin typeface="+mj-lt"/>
              </a:rPr>
              <a:t>Dữ liệu số.</a:t>
            </a:r>
          </a:p>
        </p:txBody>
      </p:sp>
      <p:sp>
        <p:nvSpPr>
          <p:cNvPr id="16" name="Rounded Rectangle 15"/>
          <p:cNvSpPr/>
          <p:nvPr/>
        </p:nvSpPr>
        <p:spPr>
          <a:xfrm>
            <a:off x="1697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a:solidFill>
                  <a:srgbClr val="0000FF"/>
                </a:solidFill>
                <a:latin typeface="+mj-lt"/>
              </a:rPr>
              <a:t>Bước 1: </a:t>
            </a:r>
          </a:p>
          <a:p>
            <a:pPr algn="ctr"/>
            <a:r>
              <a:rPr lang="vi-VN" sz="2600" dirty="0">
                <a:solidFill>
                  <a:srgbClr val="FF0066"/>
                </a:solidFill>
                <a:latin typeface="+mj-lt"/>
              </a:rPr>
              <a:t>Xử lí đầu vào</a:t>
            </a:r>
          </a:p>
        </p:txBody>
      </p:sp>
      <p:sp>
        <p:nvSpPr>
          <p:cNvPr id="17" name="Right Arrow 16"/>
          <p:cNvSpPr/>
          <p:nvPr/>
        </p:nvSpPr>
        <p:spPr>
          <a:xfrm>
            <a:off x="4223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7392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1547897" y="762001"/>
            <a:ext cx="8489820" cy="587853"/>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tính</a:t>
            </a:r>
            <a:endParaRPr lang="vi-VN" sz="2800" b="1" dirty="0">
              <a:solidFill>
                <a:srgbClr val="FFFFFF"/>
              </a:solidFill>
              <a:latin typeface="Times New Roman" panose="02020603050405020304" pitchFamily="18" charset="0"/>
              <a:cs typeface="Times New Roman" panose="02020603050405020304" pitchFamily="18" charset="0"/>
            </a:endParaRPr>
          </a:p>
        </p:txBody>
      </p:sp>
      <p:pic>
        <p:nvPicPr>
          <p:cNvPr id="6" name="Picture 15" descr="Book 0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2593" y="1703796"/>
            <a:ext cx="993825" cy="7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03512" y="2348880"/>
            <a:ext cx="8784976" cy="3168352"/>
          </a:xfrm>
          <a:prstGeom prst="rect">
            <a:avLst/>
          </a:prstGeom>
          <a:ln>
            <a:noFill/>
          </a:ln>
        </p:spPr>
        <p:txBody>
          <a:bodyPr vert="horz" wrap="square" lIns="91440" tIns="45720" rIns="91440" bIns="45720" rtlCol="0">
            <a:noAutofit/>
          </a:bodyPr>
          <a:lstStyle/>
          <a:p>
            <a:pPr algn="just"/>
            <a:r>
              <a:rPr lang="en-US" sz="2500" b="1">
                <a:solidFill>
                  <a:srgbClr val="0000FF"/>
                </a:solidFill>
                <a:latin typeface="Times New Roman" panose="02020603050405020304" pitchFamily="18" charset="0"/>
                <a:cs typeface="Times New Roman" panose="02020603050405020304" pitchFamily="18" charset="0"/>
              </a:rPr>
              <a:t>- Mọi dữ liệu trong máy tính đều là dãy bít (bít kí hiệu là "b")</a:t>
            </a:r>
          </a:p>
          <a:p>
            <a:pPr algn="just"/>
            <a:r>
              <a:rPr lang="en-US" sz="2500" b="1">
                <a:solidFill>
                  <a:srgbClr val="0000FF"/>
                </a:solidFill>
                <a:latin typeface="Times New Roman" panose="02020603050405020304" pitchFamily="18" charset="0"/>
                <a:cs typeface="Times New Roman" panose="02020603050405020304" pitchFamily="18" charset="0"/>
              </a:rPr>
              <a:t>- Xử lý thông tin trong máy tính gồm 3 bước:</a:t>
            </a:r>
          </a:p>
          <a:p>
            <a:pPr algn="just"/>
            <a:r>
              <a:rPr lang="en-US" sz="2500" b="1">
                <a:solidFill>
                  <a:srgbClr val="0000FF"/>
                </a:solidFill>
                <a:latin typeface="Times New Roman" panose="02020603050405020304" pitchFamily="18" charset="0"/>
                <a:cs typeface="Times New Roman" panose="02020603050405020304" pitchFamily="18" charset="0"/>
              </a:rPr>
              <a:t>	B1: Xử lí đầu vào</a:t>
            </a:r>
          </a:p>
          <a:p>
            <a:pPr algn="just"/>
            <a:r>
              <a:rPr lang="en-US" sz="2500" b="1">
                <a:solidFill>
                  <a:srgbClr val="0000FF"/>
                </a:solidFill>
                <a:latin typeface="Times New Roman" panose="02020603050405020304" pitchFamily="18" charset="0"/>
                <a:cs typeface="Times New Roman" panose="02020603050405020304" pitchFamily="18" charset="0"/>
              </a:rPr>
              <a:t>	B2: Xử lí dữ liệu</a:t>
            </a:r>
          </a:p>
          <a:p>
            <a:pPr algn="just"/>
            <a:r>
              <a:rPr lang="en-US" sz="2500" b="1">
                <a:solidFill>
                  <a:srgbClr val="0000FF"/>
                </a:solidFill>
                <a:latin typeface="Times New Roman" panose="02020603050405020304" pitchFamily="18" charset="0"/>
                <a:cs typeface="Times New Roman" panose="02020603050405020304" pitchFamily="18" charset="0"/>
              </a:rPr>
              <a:t>	B3: Xử lí đầu ra</a:t>
            </a:r>
          </a:p>
        </p:txBody>
      </p:sp>
    </p:spTree>
    <p:extLst>
      <p:ext uri="{BB962C8B-B14F-4D97-AF65-F5344CB8AC3E}">
        <p14:creationId xmlns:p14="http://schemas.microsoft.com/office/powerpoint/2010/main" val="3210064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1547897" y="838201"/>
            <a:ext cx="8967703" cy="552459"/>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Dung lượng lưu trữ dữ liệu của một số thiết bị thường gặp:</a:t>
            </a:r>
            <a:endParaRPr lang="vi-VN" sz="26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524000" y="2388998"/>
            <a:ext cx="3962400" cy="2463819"/>
          </a:xfrm>
          <a:prstGeom prst="cloudCallout">
            <a:avLst>
              <a:gd name="adj1" fmla="val 74013"/>
              <a:gd name="adj2" fmla="val 14950"/>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200" dirty="0" err="1">
                <a:solidFill>
                  <a:prstClr val="white"/>
                </a:solidFill>
                <a:latin typeface="Times New Roman" panose="02020603050405020304" pitchFamily="18" charset="0"/>
                <a:cs typeface="Times New Roman" panose="02020603050405020304" pitchFamily="18" charset="0"/>
              </a:rPr>
              <a:t>Đơn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lượng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liệu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Nêu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kí</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hiệu</a:t>
            </a:r>
            <a:r>
              <a:rPr lang="en-US" sz="3200" dirty="0">
                <a:solidFill>
                  <a:prstClr val="white"/>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436" y="2133600"/>
            <a:ext cx="3938309" cy="2006782"/>
          </a:xfrm>
          <a:prstGeom prst="rect">
            <a:avLst/>
          </a:prstGeom>
        </p:spPr>
      </p:pic>
      <p:sp>
        <p:nvSpPr>
          <p:cNvPr id="8" name="TextBox 8"/>
          <p:cNvSpPr txBox="1">
            <a:spLocks noChangeArrowheads="1"/>
          </p:cNvSpPr>
          <p:nvPr/>
        </p:nvSpPr>
        <p:spPr bwMode="auto">
          <a:xfrm>
            <a:off x="2209800" y="5435026"/>
            <a:ext cx="7966488"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Byte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đơn</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vị</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đo</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lượng</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dữ</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kí</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hiệu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0966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2927648" y="4529336"/>
            <a:ext cx="2449016" cy="2023864"/>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4871864" y="4529336"/>
            <a:ext cx="2604864" cy="2100064"/>
          </a:xfrm>
          <a:prstGeom prst="rect">
            <a:avLst/>
          </a:prstGeom>
        </p:spPr>
      </p:pic>
      <p:pic>
        <p:nvPicPr>
          <p:cNvPr id="5" name="Picture 4" descr="2ddded3c47508e0775bea75a55625106.png"/>
          <p:cNvPicPr>
            <a:picLocks noChangeAspect="1"/>
          </p:cNvPicPr>
          <p:nvPr/>
        </p:nvPicPr>
        <p:blipFill>
          <a:blip r:embed="rId5" cstate="print"/>
          <a:stretch>
            <a:fillRect/>
          </a:stretch>
        </p:blipFill>
        <p:spPr>
          <a:xfrm>
            <a:off x="1524000" y="6324600"/>
            <a:ext cx="9144000" cy="533400"/>
          </a:xfrm>
          <a:prstGeom prst="rect">
            <a:avLst/>
          </a:prstGeom>
        </p:spPr>
      </p:pic>
      <p:pic>
        <p:nvPicPr>
          <p:cNvPr id="16" name="Picture 15" descr="sun-309027_1280.png"/>
          <p:cNvPicPr>
            <a:picLocks noChangeAspect="1"/>
          </p:cNvPicPr>
          <p:nvPr/>
        </p:nvPicPr>
        <p:blipFill>
          <a:blip r:embed="rId6" cstate="print"/>
          <a:stretch>
            <a:fillRect/>
          </a:stretch>
        </p:blipFill>
        <p:spPr>
          <a:xfrm>
            <a:off x="1524000" y="0"/>
            <a:ext cx="1524000" cy="1524000"/>
          </a:xfrm>
          <a:prstGeom prst="rect">
            <a:avLst/>
          </a:prstGeom>
        </p:spPr>
      </p:pic>
      <p:pic>
        <p:nvPicPr>
          <p:cNvPr id="17" name="Picture 16" descr="cloud-303181_1280.png"/>
          <p:cNvPicPr>
            <a:picLocks noChangeAspect="1"/>
          </p:cNvPicPr>
          <p:nvPr/>
        </p:nvPicPr>
        <p:blipFill>
          <a:blip r:embed="rId7" cstate="print"/>
          <a:stretch>
            <a:fillRect/>
          </a:stretch>
        </p:blipFill>
        <p:spPr>
          <a:xfrm>
            <a:off x="1143000" y="304800"/>
            <a:ext cx="2743200" cy="1066800"/>
          </a:xfrm>
          <a:prstGeom prst="rect">
            <a:avLst/>
          </a:prstGeom>
        </p:spPr>
      </p:pic>
      <p:pic>
        <p:nvPicPr>
          <p:cNvPr id="19" name="Picture 18" descr="cloud-303181_1280.png"/>
          <p:cNvPicPr>
            <a:picLocks noChangeAspect="1"/>
          </p:cNvPicPr>
          <p:nvPr/>
        </p:nvPicPr>
        <p:blipFill>
          <a:blip r:embed="rId8" cstate="print"/>
          <a:stretch>
            <a:fillRect/>
          </a:stretch>
        </p:blipFill>
        <p:spPr>
          <a:xfrm>
            <a:off x="5943600" y="228600"/>
            <a:ext cx="2819400" cy="1143000"/>
          </a:xfrm>
          <a:prstGeom prst="rect">
            <a:avLst/>
          </a:prstGeom>
        </p:spPr>
      </p:pic>
      <p:pic>
        <p:nvPicPr>
          <p:cNvPr id="20" name="Picture 19" descr="6131d3148657a26e1bfe386e7ba65811.png"/>
          <p:cNvPicPr>
            <a:picLocks noChangeAspect="1"/>
          </p:cNvPicPr>
          <p:nvPr/>
        </p:nvPicPr>
        <p:blipFill>
          <a:blip r:embed="rId9" cstate="print"/>
          <a:stretch>
            <a:fillRect/>
          </a:stretch>
        </p:blipFill>
        <p:spPr>
          <a:xfrm>
            <a:off x="1828800" y="2900218"/>
            <a:ext cx="2490192" cy="3957783"/>
          </a:xfrm>
          <a:prstGeom prst="rect">
            <a:avLst/>
          </a:prstGeom>
        </p:spPr>
      </p:pic>
      <p:pic>
        <p:nvPicPr>
          <p:cNvPr id="12" name="Picture 11" descr="1.png"/>
          <p:cNvPicPr>
            <a:picLocks noChangeAspect="1"/>
          </p:cNvPicPr>
          <p:nvPr/>
        </p:nvPicPr>
        <p:blipFill>
          <a:blip r:embed="rId10" cstate="print"/>
          <a:stretch>
            <a:fillRect/>
          </a:stretch>
        </p:blipFill>
        <p:spPr>
          <a:xfrm>
            <a:off x="1524000" y="6248400"/>
            <a:ext cx="9144000" cy="609600"/>
          </a:xfrm>
          <a:prstGeom prst="rect">
            <a:avLst/>
          </a:prstGeom>
        </p:spPr>
      </p:pic>
      <p:pic>
        <p:nvPicPr>
          <p:cNvPr id="15" name="Picture 14" descr="3f7e749c750b79cbde134e7bcf00a140.png"/>
          <p:cNvPicPr>
            <a:picLocks noChangeAspect="1"/>
          </p:cNvPicPr>
          <p:nvPr/>
        </p:nvPicPr>
        <p:blipFill>
          <a:blip r:embed="rId11" cstate="print"/>
          <a:stretch>
            <a:fillRect/>
          </a:stretch>
        </p:blipFill>
        <p:spPr>
          <a:xfrm>
            <a:off x="8534400" y="2819400"/>
            <a:ext cx="2743200" cy="4953000"/>
          </a:xfrm>
          <a:prstGeom prst="rect">
            <a:avLst/>
          </a:prstGeom>
        </p:spPr>
      </p:pic>
      <p:pic>
        <p:nvPicPr>
          <p:cNvPr id="22" name="Picture 21" descr="trai tim nay.png"/>
          <p:cNvPicPr>
            <a:picLocks noChangeAspect="1"/>
          </p:cNvPicPr>
          <p:nvPr/>
        </p:nvPicPr>
        <p:blipFill>
          <a:blip r:embed="rId12" cstate="print"/>
          <a:stretch>
            <a:fillRect/>
          </a:stretch>
        </p:blipFill>
        <p:spPr>
          <a:xfrm flipH="1">
            <a:off x="343294" y="1447801"/>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par>
                                <p:cTn id="13" presetID="63" presetClass="path" presetSubtype="0" accel="50000" decel="50000" fill="hold" nodeType="withEffect">
                                  <p:stCondLst>
                                    <p:cond delay="0"/>
                                  </p:stCondLst>
                                  <p:childTnLst>
                                    <p:animMotion origin="layout" path="M 0.25833 3.7037E-7 L 0.375 -0.00116 " pathEditMode="relative" rAng="0" ptsTypes="AA">
                                      <p:cBhvr>
                                        <p:cTn id="14" dur="500" fill="hold"/>
                                        <p:tgtEl>
                                          <p:spTgt spid="20"/>
                                        </p:tgtEl>
                                        <p:attrNameLst>
                                          <p:attrName>ppt_x</p:attrName>
                                          <p:attrName>ppt_y</p:attrName>
                                        </p:attrNameLst>
                                      </p:cBhvr>
                                      <p:rCtr x="58" y="-1"/>
                                    </p:animMotion>
                                  </p:childTnLst>
                                </p:cTn>
                              </p:par>
                              <p:par>
                                <p:cTn id="15" presetID="63" presetClass="path" presetSubtype="0" accel="50000" decel="50000" fill="hold" nodeType="withEffect">
                                  <p:stCondLst>
                                    <p:cond delay="0"/>
                                  </p:stCondLst>
                                  <p:childTnLst>
                                    <p:animMotion origin="layout" path="M 0.375 -0.00116 L 0.49166 -0.00116 " pathEditMode="relative" rAng="0" ptsTypes="AA">
                                      <p:cBhvr>
                                        <p:cTn id="16" dur="500" fill="hold"/>
                                        <p:tgtEl>
                                          <p:spTgt spid="20"/>
                                        </p:tgtEl>
                                        <p:attrNameLst>
                                          <p:attrName>ppt_x</p:attrName>
                                          <p:attrName>ppt_y</p:attrName>
                                        </p:attrNameLst>
                                      </p:cBhvr>
                                      <p:rCtr x="58"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3" presetClass="path" presetSubtype="0" accel="50000" decel="50000" fill="hold" nodeType="withEffect">
                                  <p:stCondLst>
                                    <p:cond delay="0"/>
                                  </p:stCondLst>
                                  <p:childTnLst>
                                    <p:animMotion origin="layout" path="M 0.03333 -0.00116 L 0.16666 -0.00116 " pathEditMode="relative" rAng="0" ptsTypes="AA">
                                      <p:cBhvr>
                                        <p:cTn id="21" dur="500" fill="hold"/>
                                        <p:tgtEl>
                                          <p:spTgt spid="20"/>
                                        </p:tgtEl>
                                        <p:attrNameLst>
                                          <p:attrName>ppt_x</p:attrName>
                                          <p:attrName>ppt_y</p:attrName>
                                        </p:attrNameLst>
                                      </p:cBhvr>
                                      <p:rCtr x="67" y="0"/>
                                    </p:animMotion>
                                  </p:childTnLst>
                                </p:cTn>
                              </p:par>
                              <p:par>
                                <p:cTn id="22" presetID="47" presetClass="exit" presetSubtype="0" fill="hold" nodeType="withEffect">
                                  <p:stCondLst>
                                    <p:cond delay="0"/>
                                  </p:stCondLst>
                                  <p:childTnLst>
                                    <p:animEffect transition="out" filter="fade">
                                      <p:cBhvr>
                                        <p:cTn id="23" dur="3000"/>
                                        <p:tgtEl>
                                          <p:spTgt spid="7"/>
                                        </p:tgtEl>
                                      </p:cBhvr>
                                    </p:animEffect>
                                    <p:anim calcmode="lin" valueType="num">
                                      <p:cBhvr>
                                        <p:cTn id="24" dur="3000"/>
                                        <p:tgtEl>
                                          <p:spTgt spid="7"/>
                                        </p:tgtEl>
                                        <p:attrNameLst>
                                          <p:attrName>ppt_x</p:attrName>
                                        </p:attrNameLst>
                                      </p:cBhvr>
                                      <p:tavLst>
                                        <p:tav tm="0">
                                          <p:val>
                                            <p:strVal val="ppt_x"/>
                                          </p:val>
                                        </p:tav>
                                        <p:tav tm="100000">
                                          <p:val>
                                            <p:strVal val="ppt_x"/>
                                          </p:val>
                                        </p:tav>
                                      </p:tavLst>
                                    </p:anim>
                                    <p:anim calcmode="lin" valueType="num">
                                      <p:cBhvr>
                                        <p:cTn id="25" dur="3000"/>
                                        <p:tgtEl>
                                          <p:spTgt spid="7"/>
                                        </p:tgtEl>
                                        <p:attrNameLst>
                                          <p:attrName>ppt_y</p:attrName>
                                        </p:attrNameLst>
                                      </p:cBhvr>
                                      <p:tavLst>
                                        <p:tav tm="0">
                                          <p:val>
                                            <p:strVal val="ppt_y"/>
                                          </p:val>
                                        </p:tav>
                                        <p:tav tm="100000">
                                          <p:val>
                                            <p:strVal val="ppt_y-.1"/>
                                          </p:val>
                                        </p:tav>
                                      </p:tavLst>
                                    </p:anim>
                                    <p:set>
                                      <p:cBhvr>
                                        <p:cTn id="26"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63" presetClass="path" presetSubtype="0" accel="50000" decel="50000" fill="hold" nodeType="withEffect">
                                  <p:stCondLst>
                                    <p:cond delay="0"/>
                                  </p:stCondLst>
                                  <p:childTnLst>
                                    <p:animMotion origin="layout" path="M 0.16667 -0.00116 L 0.25834 3.7037E-7 " pathEditMode="relative" rAng="0" ptsTypes="AA">
                                      <p:cBhvr>
                                        <p:cTn id="31" dur="500" fill="hold"/>
                                        <p:tgtEl>
                                          <p:spTgt spid="20"/>
                                        </p:tgtEl>
                                        <p:attrNameLst>
                                          <p:attrName>ppt_x</p:attrName>
                                          <p:attrName>ppt_y</p:attrName>
                                        </p:attrNameLst>
                                      </p:cBhvr>
                                      <p:rCtr x="46" y="0"/>
                                    </p:animMotion>
                                  </p:childTnLst>
                                </p:cTn>
                              </p:par>
                              <p:par>
                                <p:cTn id="32" presetID="47" presetClass="exit" presetSubtype="0" fill="hold" nodeType="with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0"/>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68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a:solidFill>
                  <a:srgbClr val="C00000"/>
                </a:solidFill>
                <a:latin typeface="Times New Roman" panose="02020603050405020304" pitchFamily="18" charset="0"/>
                <a:ea typeface="Calibri" panose="020F0502020204030204" pitchFamily="34" charset="0"/>
              </a:rPr>
              <a:t>:</a:t>
            </a:r>
          </a:p>
          <a:p>
            <a:pPr algn="just" defTabSz="685800"/>
            <a:r>
              <a:rPr lang="en-US" sz="2800" dirty="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668787" y="2457496"/>
            <a:ext cx="8891709" cy="1384995"/>
          </a:xfrm>
          <a:prstGeom prst="rect">
            <a:avLst/>
          </a:prstGeom>
        </p:spPr>
        <p:txBody>
          <a:bodyPr wrap="square">
            <a:spAutoFit/>
          </a:bodyPr>
          <a:lstStyle/>
          <a:p>
            <a:pPr defTabSz="685800"/>
            <a:endParaRPr lang="en-US" sz="2800" dirty="0">
              <a:solidFill>
                <a:srgbClr val="0000FF"/>
              </a:solidFill>
              <a:latin typeface="Times New Roman" panose="02020603050405020304" pitchFamily="18" charset="0"/>
              <a:ea typeface="Calibri" panose="020F0502020204030204" pitchFamily="34" charset="0"/>
            </a:endParaRPr>
          </a:p>
          <a:p>
            <a:pPr defTabSz="685800"/>
            <a:r>
              <a:rPr lang="en-US" sz="2800" i="1" u="sng" dirty="0" err="1">
                <a:solidFill>
                  <a:srgbClr val="FF0066"/>
                </a:solidFill>
                <a:latin typeface="Times New Roman" panose="02020603050405020304" pitchFamily="18" charset="0"/>
                <a:ea typeface="Calibri" panose="020F0502020204030204" pitchFamily="34" charset="0"/>
              </a:rPr>
              <a:t>Thảo</a:t>
            </a:r>
            <a:r>
              <a:rPr lang="en-US" sz="2800" i="1" u="sng" dirty="0">
                <a:solidFill>
                  <a:srgbClr val="FF0066"/>
                </a:solidFill>
                <a:latin typeface="Times New Roman" panose="02020603050405020304" pitchFamily="18" charset="0"/>
                <a:ea typeface="Calibri" panose="020F0502020204030204" pitchFamily="34" charset="0"/>
              </a:rPr>
              <a:t> </a:t>
            </a:r>
            <a:r>
              <a:rPr lang="en-US" sz="2800" i="1" u="sng" dirty="0" err="1">
                <a:solidFill>
                  <a:srgbClr val="FF0066"/>
                </a:solidFill>
                <a:latin typeface="Times New Roman" panose="02020603050405020304" pitchFamily="18" charset="0"/>
                <a:ea typeface="Calibri" panose="020F0502020204030204" pitchFamily="34" charset="0"/>
              </a:rPr>
              <a:t>luận</a:t>
            </a:r>
            <a:r>
              <a:rPr lang="en-US" sz="2800" i="1" u="sng" dirty="0">
                <a:solidFill>
                  <a:srgbClr val="FF0066"/>
                </a:solidFill>
                <a:latin typeface="Times New Roman" panose="02020603050405020304" pitchFamily="18" charset="0"/>
                <a:ea typeface="Calibri" panose="020F0502020204030204" pitchFamily="34" charset="0"/>
              </a:rPr>
              <a:t> </a:t>
            </a:r>
            <a:r>
              <a:rPr lang="en-US" sz="2800" i="1" u="sng" dirty="0" err="1">
                <a:solidFill>
                  <a:srgbClr val="FF0066"/>
                </a:solidFill>
                <a:latin typeface="Times New Roman" panose="02020603050405020304" pitchFamily="18" charset="0"/>
                <a:ea typeface="Calibri" panose="020F0502020204030204" pitchFamily="34" charset="0"/>
              </a:rPr>
              <a:t>nhóm</a:t>
            </a:r>
            <a:r>
              <a:rPr lang="en-US" sz="2800" i="1" u="sng" dirty="0">
                <a:solidFill>
                  <a:srgbClr val="FF0066"/>
                </a:solidFill>
                <a:latin typeface="Times New Roman" panose="02020603050405020304" pitchFamily="18" charset="0"/>
                <a:ea typeface="Calibri" panose="020F0502020204030204" pitchFamily="34" charset="0"/>
              </a:rPr>
              <a:t> (2 </a:t>
            </a:r>
            <a:r>
              <a:rPr lang="en-US" sz="2800" i="1" u="sng" dirty="0" err="1">
                <a:solidFill>
                  <a:srgbClr val="FF0066"/>
                </a:solidFill>
                <a:latin typeface="Times New Roman" panose="02020603050405020304" pitchFamily="18" charset="0"/>
                <a:ea typeface="Calibri" panose="020F0502020204030204" pitchFamily="34" charset="0"/>
              </a:rPr>
              <a:t>phút</a:t>
            </a:r>
            <a:r>
              <a:rPr lang="en-US" sz="2800" i="1" u="sng" dirty="0">
                <a:solidFill>
                  <a:srgbClr val="FF0066"/>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Hãy</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điền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vào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chỗ</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còn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trống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sau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đây</a:t>
            </a:r>
            <a:r>
              <a:rPr lang="en-US" sz="2800" dirty="0">
                <a:solidFill>
                  <a:srgbClr val="0000FF"/>
                </a:solidFill>
                <a:latin typeface="Times New Roman" panose="02020603050405020304" pitchFamily="18" charset="0"/>
                <a:ea typeface="Calibri" panose="020F0502020204030204" pitchFamily="34"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668786" y="4005065"/>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a16="http://schemas.microsoft.com/office/drawing/2014/main" val="47978434"/>
                    </a:ext>
                  </a:extLst>
                </a:gridCol>
                <a:gridCol w="2963903">
                  <a:extLst>
                    <a:ext uri="{9D8B030D-6E8A-4147-A177-3AD203B41FA5}">
                      <a16:colId xmlns:a16="http://schemas.microsoft.com/office/drawing/2014/main" val="3635285043"/>
                    </a:ext>
                  </a:extLst>
                </a:gridCol>
                <a:gridCol w="2963903">
                  <a:extLst>
                    <a:ext uri="{9D8B030D-6E8A-4147-A177-3AD203B41FA5}">
                      <a16:colId xmlns:a16="http://schemas.microsoft.com/office/drawing/2014/main" val="3759467900"/>
                    </a:ext>
                  </a:extLst>
                </a:gridCol>
              </a:tblGrid>
              <a:tr h="547261">
                <a:tc>
                  <a:txBody>
                    <a:bodyPr/>
                    <a:lstStyle/>
                    <a:p>
                      <a:pPr algn="ctr"/>
                      <a:r>
                        <a:rPr lang="en-US" sz="2600" dirty="0" err="1" smtClean="0">
                          <a:latin typeface="Times New Roman" panose="02020603050405020304" pitchFamily="18" charset="0"/>
                          <a:cs typeface="Times New Roman" panose="02020603050405020304" pitchFamily="18" charset="0"/>
                        </a:rPr>
                        <a:t>Viết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Đọc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Xấp</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293694"/>
                  </a:ext>
                </a:extLst>
              </a:tr>
              <a:tr h="547261">
                <a:tc>
                  <a:txBody>
                    <a:bodyPr/>
                    <a:lstStyle/>
                    <a:p>
                      <a:r>
                        <a:rPr lang="en-US" sz="2600" dirty="0" smtClean="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 1 Ki-</a:t>
                      </a:r>
                      <a:r>
                        <a:rPr lang="en-US" sz="2600" dirty="0" err="1" smtClean="0">
                          <a:latin typeface="Times New Roman" panose="02020603050405020304" pitchFamily="18" charset="0"/>
                          <a:cs typeface="Times New Roman" panose="02020603050405020304" pitchFamily="18" charset="0"/>
                        </a:rPr>
                        <a:t>lô</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Một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nghìn</a:t>
                      </a:r>
                      <a:r>
                        <a:rPr lang="en-US" sz="2600" baseline="0" dirty="0" smtClean="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49661586"/>
                  </a:ext>
                </a:extLst>
              </a:tr>
              <a:tr h="547261">
                <a:tc>
                  <a:txBody>
                    <a:bodyPr/>
                    <a:lstStyle/>
                    <a:p>
                      <a:r>
                        <a:rPr lang="en-US" sz="2600" dirty="0" smtClean="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6799073"/>
                  </a:ext>
                </a:extLst>
              </a:tr>
              <a:tr h="547261">
                <a:tc>
                  <a:txBody>
                    <a:bodyPr/>
                    <a:lstStyle/>
                    <a:p>
                      <a:r>
                        <a:rPr lang="en-US" sz="2600" dirty="0" smtClean="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43735576"/>
                  </a:ext>
                </a:extLst>
              </a:tr>
              <a:tr h="547261">
                <a:tc>
                  <a:txBody>
                    <a:bodyPr/>
                    <a:lstStyle/>
                    <a:p>
                      <a:r>
                        <a:rPr lang="en-US" sz="2600" dirty="0" smtClean="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5465357"/>
                  </a:ext>
                </a:extLst>
              </a:tr>
            </a:tbl>
          </a:graphicData>
        </a:graphic>
      </p:graphicFrame>
      <p:sp>
        <p:nvSpPr>
          <p:cNvPr id="3" name="Rectangle 2"/>
          <p:cNvSpPr/>
          <p:nvPr/>
        </p:nvSpPr>
        <p:spPr>
          <a:xfrm>
            <a:off x="4655841" y="5013176"/>
            <a:ext cx="2029723"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655841" y="5570076"/>
            <a:ext cx="1911101"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655841" y="6093296"/>
            <a:ext cx="1903021" cy="523220"/>
          </a:xfrm>
          <a:prstGeom prst="rect">
            <a:avLst/>
          </a:prstGeom>
        </p:spPr>
        <p:txBody>
          <a:bodyPr wrap="none">
            <a:spAutoFit/>
          </a:bodyPr>
          <a:lstStyle/>
          <a:p>
            <a:r>
              <a:rPr lang="en-US" sz="2800" b="1" dirty="0">
                <a:solidFill>
                  <a:srgbClr val="FF0066"/>
                </a:solidFill>
                <a:latin typeface="Times New Roman" panose="02020603050405020304" pitchFamily="18" charset="0"/>
                <a:cs typeface="Times New Roman" panose="02020603050405020304" pitchFamily="18" charset="0"/>
              </a:rPr>
              <a:t>1 </a:t>
            </a:r>
            <a:r>
              <a:rPr lang="en-US" sz="2800" b="1" dirty="0" err="1">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680177" y="5013176"/>
            <a:ext cx="2398413"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triệu</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80177" y="5570076"/>
            <a:ext cx="1880643"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tỉ</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680176" y="6093296"/>
            <a:ext cx="2850460" cy="523220"/>
          </a:xfrm>
          <a:prstGeom prst="rect">
            <a:avLst/>
          </a:prstGeom>
        </p:spPr>
        <p:txBody>
          <a:bodyPr wrap="none">
            <a:spAutoFit/>
          </a:bodyPr>
          <a:lstStyle/>
          <a:p>
            <a:r>
              <a:rPr lang="en-US" sz="2800" b="1" dirty="0" err="1">
                <a:solidFill>
                  <a:srgbClr val="FF0066"/>
                </a:solidFill>
                <a:latin typeface="Times New Roman" panose="02020603050405020304" pitchFamily="18" charset="0"/>
                <a:cs typeface="Times New Roman" panose="02020603050405020304" pitchFamily="18" charset="0"/>
              </a:rPr>
              <a:t>Một</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nghìn</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tỉ</a:t>
            </a:r>
            <a:r>
              <a:rPr lang="en-US" sz="2800" b="1" dirty="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pic>
        <p:nvPicPr>
          <p:cNvPr id="1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58428" y="573889"/>
            <a:ext cx="1472208" cy="8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31" presetClass="exit" presetSubtype="0" fill="hold" nodeType="withEffect">
                                  <p:stCondLst>
                                    <p:cond delay="123000"/>
                                  </p:stCondLst>
                                  <p:iterate type="lt">
                                    <p:tmPct val="5000"/>
                                  </p:iterate>
                                  <p:childTnLst>
                                    <p:anim calcmode="lin" valueType="num">
                                      <p:cBhvr>
                                        <p:cTn id="46" dur="1000"/>
                                        <p:tgtEl>
                                          <p:spTgt spid="15"/>
                                        </p:tgtEl>
                                        <p:attrNameLst>
                                          <p:attrName>ppt_w</p:attrName>
                                        </p:attrNameLst>
                                      </p:cBhvr>
                                      <p:tavLst>
                                        <p:tav tm="0">
                                          <p:val>
                                            <p:strVal val="ppt_w"/>
                                          </p:val>
                                        </p:tav>
                                        <p:tav tm="100000">
                                          <p:val>
                                            <p:fltVal val="0"/>
                                          </p:val>
                                        </p:tav>
                                      </p:tavLst>
                                    </p:anim>
                                    <p:anim calcmode="lin" valueType="num">
                                      <p:cBhvr>
                                        <p:cTn id="47" dur="1000"/>
                                        <p:tgtEl>
                                          <p:spTgt spid="15"/>
                                        </p:tgtEl>
                                        <p:attrNameLst>
                                          <p:attrName>ppt_h</p:attrName>
                                        </p:attrNameLst>
                                      </p:cBhvr>
                                      <p:tavLst>
                                        <p:tav tm="0">
                                          <p:val>
                                            <p:strVal val="ppt_h"/>
                                          </p:val>
                                        </p:tav>
                                        <p:tav tm="100000">
                                          <p:val>
                                            <p:fltVal val="0"/>
                                          </p:val>
                                        </p:tav>
                                      </p:tavLst>
                                    </p:anim>
                                    <p:anim calcmode="lin" valueType="num">
                                      <p:cBhvr>
                                        <p:cTn id="48" dur="1000"/>
                                        <p:tgtEl>
                                          <p:spTgt spid="15"/>
                                        </p:tgtEl>
                                        <p:attrNameLst>
                                          <p:attrName>style.rotation</p:attrName>
                                        </p:attrNameLst>
                                      </p:cBhvr>
                                      <p:tavLst>
                                        <p:tav tm="0">
                                          <p:val>
                                            <p:fltVal val="0"/>
                                          </p:val>
                                        </p:tav>
                                        <p:tav tm="100000">
                                          <p:val>
                                            <p:fltVal val="9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id="{16336C16-5CCD-471A-A6C9-53B8EA177AE9}"/>
              </a:ext>
            </a:extLst>
          </p:cNvPr>
          <p:cNvSpPr txBox="1"/>
          <p:nvPr/>
        </p:nvSpPr>
        <p:spPr>
          <a:xfrm>
            <a:off x="1547897" y="762001"/>
            <a:ext cx="8489820" cy="517065"/>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3" cstate="print">
            <a:extLst>
              <a:ext uri="{28A0092B-C50C-407E-A947-70E740481C1C}">
                <a14:useLocalDpi xmlns:a14="http://schemas.microsoft.com/office/drawing/2010/main" val="0"/>
              </a:ext>
            </a:extLst>
          </a:blip>
          <a:stretch>
            <a:fillRect/>
          </a:stretch>
        </p:blipFill>
        <p:spPr>
          <a:xfrm>
            <a:off x="1547896" y="1955150"/>
            <a:ext cx="9120104" cy="4426179"/>
          </a:xfrm>
          <a:prstGeom prst="rect">
            <a:avLst/>
          </a:prstGeom>
        </p:spPr>
      </p:pic>
      <p:sp>
        <p:nvSpPr>
          <p:cNvPr id="2" name="Rectangle 1"/>
          <p:cNvSpPr/>
          <p:nvPr/>
        </p:nvSpPr>
        <p:spPr>
          <a:xfrm>
            <a:off x="2472546" y="5343600"/>
            <a:ext cx="1074333"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126541" y="5343600"/>
            <a:ext cx="1125629"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17786" y="5343600"/>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561410" y="5343600"/>
            <a:ext cx="1125629"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917411" y="5811092"/>
            <a:ext cx="1316386" cy="461665"/>
          </a:xfrm>
          <a:prstGeom prst="rect">
            <a:avLst/>
          </a:prstGeom>
        </p:spPr>
        <p:txBody>
          <a:bodyPr wrap="none">
            <a:spAutoFit/>
          </a:bodyPr>
          <a:lstStyle/>
          <a:p>
            <a:r>
              <a:rPr lang="en-US" sz="2400" dirty="0" err="1">
                <a:solidFill>
                  <a:srgbClr val="FF0000"/>
                </a:solidFill>
                <a:latin typeface="Times New Roman" panose="02020603050405020304" pitchFamily="18" charset="0"/>
                <a:cs typeface="Times New Roman" panose="02020603050405020304" pitchFamily="18" charset="0"/>
              </a:rPr>
              <a:t>Đĩa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31504" y="1565168"/>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trữ</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nhiêu</a:t>
            </a:r>
            <a:r>
              <a:rPr lang="en-US" sz="2400" dirty="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20905" y="585034"/>
            <a:ext cx="1470992" cy="8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31" presetClass="exit" presetSubtype="0" fill="hold" nodeType="withEffect">
                                  <p:stCondLst>
                                    <p:cond delay="183000"/>
                                  </p:stCondLst>
                                  <p:iterate type="lt">
                                    <p:tmPct val="5000"/>
                                  </p:iterate>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style.rotation</p:attrName>
                                        </p:attrNameLst>
                                      </p:cBhvr>
                                      <p:tavLst>
                                        <p:tav tm="0">
                                          <p:val>
                                            <p:fltVal val="0"/>
                                          </p:val>
                                        </p:tav>
                                        <p:tav tm="100000">
                                          <p:val>
                                            <p:fltVal val="90"/>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818" y="1484785"/>
            <a:ext cx="792877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1. Ổ </a:t>
            </a:r>
            <a:r>
              <a:rPr lang="en-US" sz="2400" dirty="0" err="1">
                <a:latin typeface="Times New Roman" panose="02020603050405020304" pitchFamily="18" charset="0"/>
                <a:cs typeface="Times New Roman" panose="02020603050405020304" pitchFamily="18" charset="0"/>
              </a:rPr>
              <a:t>cứng</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98818" y="2348881"/>
            <a:ext cx="794159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 CD               </a:t>
            </a:r>
            <a:r>
              <a:rPr lang="en-US" sz="2400" dirty="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0828" y="3212977"/>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 USB                        </a:t>
            </a:r>
            <a:r>
              <a:rPr lang="en-US" sz="2400" dirty="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25040" y="4077073"/>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 RAM                  </a:t>
            </a:r>
            <a:r>
              <a:rPr lang="en-US" sz="2400" dirty="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903509" y="1412777"/>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12514" y="2245012"/>
            <a:ext cx="2005677" cy="461665"/>
          </a:xfrm>
          <a:prstGeom prst="rect">
            <a:avLst/>
          </a:prstGeom>
        </p:spPr>
        <p:txBody>
          <a:bodyPr wrap="none">
            <a:spAutoFit/>
          </a:bodyPr>
          <a:lstStyle/>
          <a:p>
            <a:r>
              <a:rPr lang="vi-VN" sz="2400" b="1" dirty="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6012513" y="3140969"/>
            <a:ext cx="2236510" cy="461665"/>
          </a:xfrm>
          <a:prstGeom prst="rect">
            <a:avLst/>
          </a:prstGeom>
        </p:spPr>
        <p:txBody>
          <a:bodyPr wrap="none">
            <a:spAutoFit/>
          </a:bodyPr>
          <a:lstStyle/>
          <a:p>
            <a:r>
              <a:rPr lang="vi-VN" sz="2400" b="1" dirty="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6012514" y="3963953"/>
            <a:ext cx="2005677" cy="461665"/>
          </a:xfrm>
          <a:prstGeom prst="rect">
            <a:avLst/>
          </a:prstGeom>
        </p:spPr>
        <p:txBody>
          <a:bodyPr wrap="none">
            <a:spAutoFit/>
          </a:bodyPr>
          <a:lstStyle/>
          <a:p>
            <a:r>
              <a:rPr lang="vi-VN" sz="2400" b="1" dirty="0">
                <a:solidFill>
                  <a:srgbClr val="0000FF"/>
                </a:solidFill>
                <a:latin typeface="+mj-lt"/>
              </a:rPr>
              <a:t>536 870 912 B</a:t>
            </a:r>
            <a:endParaRPr lang="vi-VN" sz="2400" dirty="0">
              <a:solidFill>
                <a:srgbClr val="0000FF"/>
              </a:solidFill>
              <a:latin typeface="+mj-lt"/>
            </a:endParaRPr>
          </a:p>
        </p:txBody>
      </p:sp>
      <p:sp>
        <p:nvSpPr>
          <p:cNvPr id="12" name="Rectangle 11"/>
          <p:cNvSpPr/>
          <p:nvPr/>
        </p:nvSpPr>
        <p:spPr>
          <a:xfrm>
            <a:off x="1524001" y="5084"/>
            <a:ext cx="9143999" cy="75962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solidFill>
                  <a:srgbClr val="0000FF"/>
                </a:solidFill>
                <a:latin typeface="Times New Roman" panose="02020603050405020304" pitchFamily="18" charset="0"/>
                <a:cs typeface="Times New Roman" panose="02020603050405020304" pitchFamily="18" charset="0"/>
              </a:rPr>
              <a:t>Em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dung </a:t>
            </a:r>
            <a:r>
              <a:rPr lang="en-US" sz="2400" dirty="0" err="1">
                <a:solidFill>
                  <a:srgbClr val="0000FF"/>
                </a:solidFill>
                <a:latin typeface="Times New Roman" panose="02020603050405020304" pitchFamily="18" charset="0"/>
                <a:cs typeface="Times New Roman" panose="02020603050405020304" pitchFamily="18" charset="0"/>
              </a:rPr>
              <a:t>lượng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lưu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trữ</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bằng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nhiêu</a:t>
            </a:r>
            <a:r>
              <a:rPr lang="en-US" sz="2400" dirty="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659" y="2454301"/>
            <a:ext cx="8151668" cy="973065"/>
          </a:xfrm>
        </p:spPr>
        <p:txBody>
          <a:bodyPr numCol="1">
            <a:normAutofit fontScale="90000"/>
          </a:bodyPr>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1913659" y="3335676"/>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89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a:t>
            </a:r>
            <a:r>
              <a:rPr lang="nl-NL" sz="2800">
                <a:latin typeface="Times New Roman" panose="02020603050405020304" pitchFamily="18" charset="0"/>
                <a:cs typeface="Times New Roman" panose="02020603050405020304" pitchFamily="18" charset="0"/>
              </a:rPr>
              <a:t>nghìn byte</a:t>
            </a:r>
          </a:p>
          <a:p>
            <a:pPr defTabSz="685800"/>
            <a:r>
              <a:rPr lang="nl-NL" sz="2800">
                <a:latin typeface="Times New Roman" panose="02020603050405020304" pitchFamily="18" charset="0"/>
                <a:cs typeface="Times New Roman" panose="02020603050405020304" pitchFamily="18" charset="0"/>
              </a:rPr>
              <a:t>2) Một TB xấp xỉ một triệu KB</a:t>
            </a:r>
            <a:r>
              <a:rPr lang="nl-NL"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a:latin typeface="Times New Roman" panose="02020603050405020304" pitchFamily="18" charset="0"/>
                <a:cs typeface="Times New Roman" panose="02020603050405020304" pitchFamily="18" charset="0"/>
              </a:rPr>
              <a:t>4</a:t>
            </a:r>
            <a:r>
              <a:rPr lang="nl-NL" sz="2800" dirty="0">
                <a:latin typeface="Times New Roman" panose="02020603050405020304" pitchFamily="18" charset="0"/>
                <a:cs typeface="Times New Roman" panose="02020603050405020304" pitchFamily="18" charset="0"/>
              </a:rPr>
              <a:t>)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600200" y="3045844"/>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MB xấp xỉ một nghìn byte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Một TB xấp xỉ một triệu KB</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Một GB xấp xỉ một tỷ byte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 Một KB xấp xỉ một nghìn GB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sai, một GB bằng một triệu KB</a:t>
            </a:r>
          </a:p>
          <a:p>
            <a:pPr algn="just" defTabSz="685800">
              <a:lnSpc>
                <a:spcPct val="115000"/>
              </a:lnSpc>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815230" y="2664202"/>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0521"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p>
          <a:p>
            <a:pPr algn="just" defTabSz="685800"/>
            <a:r>
              <a:rPr lang="nl-NL" sz="2400" dirty="0">
                <a:solidFill>
                  <a:srgbClr val="0000FF"/>
                </a:solidFill>
                <a:latin typeface="Times New Roman" panose="02020603050405020304" pitchFamily="18" charset="0"/>
                <a:cs typeface="Times New Roman" panose="02020603050405020304" pitchFamily="18" charset="0"/>
              </a:rPr>
              <a:t>USB,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30928" y="3733801"/>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550521" y="3225468"/>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876" y="2033027"/>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1769"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p>
          <a:p>
            <a:pPr algn="just" defTabSz="685800"/>
            <a:r>
              <a:rPr lang="nl-NL" sz="3200" dirty="0">
                <a:solidFill>
                  <a:srgbClr val="0000FF"/>
                </a:solidFill>
                <a:latin typeface="Times New Roman" panose="02020603050405020304" pitchFamily="18" charset="0"/>
                <a:cs typeface="Times New Roman" panose="02020603050405020304" pitchFamily="18" charset="0"/>
              </a:rPr>
              <a:t>Số 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31768" y="2380098"/>
            <a:ext cx="8886009" cy="2062103"/>
          </a:xfrm>
          <a:prstGeom prst="rect">
            <a:avLst/>
          </a:prstGeom>
        </p:spPr>
        <p:txBody>
          <a:bodyPr wrap="square">
            <a:spAutoFit/>
          </a:bodyPr>
          <a:lstStyle/>
          <a:p>
            <a:pPr algn="just" defTabSz="685800"/>
            <a:r>
              <a:rPr lang="en-US" sz="3200" dirty="0">
                <a:solidFill>
                  <a:srgbClr val="0000FF"/>
                </a:solidFill>
                <a:latin typeface="Times New Roman" panose="02020603050405020304" pitchFamily="18" charset="0"/>
              </a:rPr>
              <a:t>- </a:t>
            </a:r>
            <a:r>
              <a:rPr lang="vi-VN" sz="3200" dirty="0">
                <a:solidFill>
                  <a:srgbClr val="0000FF"/>
                </a:solidFill>
                <a:latin typeface="Times New Roman" panose="02020603050405020304" pitchFamily="18" charset="0"/>
              </a:rPr>
              <a:t>Không.</a:t>
            </a:r>
            <a:endParaRPr lang="en-US" sz="3200" dirty="0">
              <a:solidFill>
                <a:srgbClr val="0000FF"/>
              </a:solidFill>
              <a:latin typeface="Times New Roman" panose="02020603050405020304" pitchFamily="18" charset="0"/>
            </a:endParaRPr>
          </a:p>
          <a:p>
            <a:pPr algn="just" defTabSz="685800"/>
            <a:r>
              <a:rPr lang="en-US" sz="3200" dirty="0">
                <a:solidFill>
                  <a:srgbClr val="0000FF"/>
                </a:solidFill>
                <a:latin typeface="Times New Roman" panose="02020603050405020304" pitchFamily="18" charset="0"/>
              </a:rPr>
              <a:t>- </a:t>
            </a:r>
            <a:r>
              <a:rPr lang="vi-VN" sz="3200" dirty="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1616689" y="1736459"/>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5020"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p>
          <a:p>
            <a:pPr defTabSz="685800"/>
            <a:r>
              <a:rPr lang="nl-NL" sz="3200" dirty="0">
                <a:solidFill>
                  <a:srgbClr val="0000FF"/>
                </a:solidFill>
                <a:latin typeface="Times New Roman" panose="02020603050405020304" pitchFamily="18" charset="0"/>
                <a:ea typeface="Calibri" panose="020F0502020204030204" pitchFamily="34" charset="0"/>
              </a:rPr>
              <a:t>Có bạn nói:</a:t>
            </a:r>
          </a:p>
          <a:p>
            <a:pPr algn="just" defTabSz="685800"/>
            <a:r>
              <a:rPr lang="nl-NL" sz="3200" dirty="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p>
          <a:p>
            <a:pPr defTabSz="685800"/>
            <a:r>
              <a:rPr lang="nl-NL" sz="3200" dirty="0">
                <a:solidFill>
                  <a:srgbClr val="0000FF"/>
                </a:solidFill>
                <a:latin typeface="Times New Roman" panose="02020603050405020304" pitchFamily="18" charset="0"/>
                <a:ea typeface="Calibri" panose="020F0502020204030204" pitchFamily="34" charset="0"/>
              </a:rPr>
              <a:t>Em 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1738565" y="4357694"/>
            <a:ext cx="8611689" cy="1791260"/>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639509" y="3782389"/>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469" y="1438561"/>
            <a:ext cx="8375072" cy="775637"/>
          </a:xfrm>
        </p:spPr>
        <p:txBody>
          <a:bodyPr numCol="1">
            <a:normAutofit fontScale="90000"/>
          </a:bodyPr>
          <a:lstStyle/>
          <a:p>
            <a:pPr algn="ctr"/>
            <a:r>
              <a:rPr lang="en-US" sz="4500" dirty="0">
                <a:solidFill>
                  <a:srgbClr val="FF0000"/>
                </a:solidFill>
                <a:latin typeface="Times New Roman" panose="02020603050405020304" pitchFamily="18" charset="0"/>
                <a:cs typeface="Times New Roman" panose="02020603050405020304" pitchFamily="18" charset="0"/>
              </a:rPr>
              <a:t>HƯỚNG DẪN VỀ NHÀ</a:t>
            </a:r>
            <a:br>
              <a:rPr lang="en-US" sz="4500" dirty="0">
                <a:solidFill>
                  <a:srgbClr val="FF0000"/>
                </a:solidFill>
                <a:latin typeface="Times New Roman" panose="02020603050405020304" pitchFamily="18" charset="0"/>
                <a:cs typeface="Times New Roman" panose="02020603050405020304" pitchFamily="18" charset="0"/>
              </a:rPr>
            </a:b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76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762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8001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1524000" y="5867400"/>
            <a:ext cx="9144000" cy="1143000"/>
          </a:xfrm>
          <a:prstGeom prst="rect">
            <a:avLst/>
          </a:prstGeom>
        </p:spPr>
      </p:pic>
      <p:sp>
        <p:nvSpPr>
          <p:cNvPr id="13" name="Rectangle 12"/>
          <p:cNvSpPr/>
          <p:nvPr/>
        </p:nvSpPr>
        <p:spPr>
          <a:xfrm>
            <a:off x="1981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2133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
        <p:nvSpPr>
          <p:cNvPr id="7" name="Right Arrow 6">
            <a:hlinkClick r:id="rId6" action="ppaction://hlinksldjump"/>
          </p:cNvPr>
          <p:cNvSpPr/>
          <p:nvPr/>
        </p:nvSpPr>
        <p:spPr>
          <a:xfrm>
            <a:off x="8153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Vào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08642" y="3050959"/>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61570" y="1816840"/>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25062" y="884635"/>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65927" y="3050959"/>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699772" y="273845"/>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C8756FD-2D2A-423D-AD8F-39CE3C5C674F}"/>
              </a:ext>
            </a:extLst>
          </p:cNvPr>
          <p:cNvSpPr/>
          <p:nvPr/>
        </p:nvSpPr>
        <p:spPr>
          <a:xfrm>
            <a:off x="3359272" y="2294876"/>
            <a:ext cx="6375842" cy="1846659"/>
          </a:xfrm>
          <a:prstGeom prst="rect">
            <a:avLst/>
          </a:prstGeom>
        </p:spPr>
        <p:txBody>
          <a:bodyPr>
            <a:spAutoFit/>
            <a:scene3d>
              <a:camera prst="orthographicFront"/>
              <a:lightRig rig="threePt" dir="t"/>
            </a:scene3d>
            <a:sp3d extrusionH="57150">
              <a:bevelT w="38100" h="38100" prst="angle"/>
            </a:sp3d>
          </a:bodyPr>
          <a:lstStyle/>
          <a:p>
            <a:pPr algn="ctr" defTabSz="685800">
              <a:defRPr/>
            </a:pP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2400" b="1" dirty="0">
              <a:ln w="12700">
                <a:solidFill>
                  <a:srgbClr val="C0504D">
                    <a:lumMod val="75000"/>
                  </a:srgbClr>
                </a:solidFill>
                <a:prstDash val="solid"/>
              </a:ln>
              <a:solidFill>
                <a:srgbClr val="0000EE"/>
              </a:solidFill>
              <a:latin typeface="Times New Roman" panose="02020603050405020304" pitchFamily="18" charset="0"/>
            </a:endParaRP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100" b="1" dirty="0">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id="{CCEC4684-5998-4D84-AC07-19A94A8E7655}"/>
              </a:ext>
            </a:extLst>
          </p:cNvPr>
          <p:cNvSpPr/>
          <p:nvPr/>
        </p:nvSpPr>
        <p:spPr>
          <a:xfrm>
            <a:off x="4997056"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pic>
        <p:nvPicPr>
          <p:cNvPr id="10" name="Picture 4">
            <a:extLst>
              <a:ext uri="{FF2B5EF4-FFF2-40B4-BE49-F238E27FC236}">
                <a16:creationId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4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3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762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8001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1524000" y="5867400"/>
            <a:ext cx="9144000" cy="1143000"/>
          </a:xfrm>
          <a:prstGeom prst="rect">
            <a:avLst/>
          </a:prstGeom>
        </p:spPr>
      </p:pic>
      <p:sp>
        <p:nvSpPr>
          <p:cNvPr id="23" name="Rectangle 22"/>
          <p:cNvSpPr/>
          <p:nvPr/>
        </p:nvSpPr>
        <p:spPr>
          <a:xfrm>
            <a:off x="1880755"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1828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2:</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
        <p:nvSpPr>
          <p:cNvPr id="9" name="Right Arrow 8">
            <a:hlinkClick r:id="rId6" action="ppaction://hlinksldjump"/>
          </p:cNvPr>
          <p:cNvSpPr/>
          <p:nvPr/>
        </p:nvSpPr>
        <p:spPr>
          <a:xfrm>
            <a:off x="8153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Vào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762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7924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1524000" y="5867400"/>
            <a:ext cx="9144000" cy="1143000"/>
          </a:xfrm>
          <a:prstGeom prst="rect">
            <a:avLst/>
          </a:prstGeom>
        </p:spPr>
      </p:pic>
      <p:grpSp>
        <p:nvGrpSpPr>
          <p:cNvPr id="16" name="Group 15"/>
          <p:cNvGrpSpPr/>
          <p:nvPr/>
        </p:nvGrpSpPr>
        <p:grpSpPr>
          <a:xfrm>
            <a:off x="1752599" y="228600"/>
            <a:ext cx="8534400" cy="2057400"/>
            <a:chOff x="1981199" y="228600"/>
            <a:chExt cx="8534400" cy="2057400"/>
          </a:xfrm>
        </p:grpSpPr>
        <p:sp>
          <p:nvSpPr>
            <p:cNvPr id="17" name="Rectangle 16"/>
            <p:cNvSpPr/>
            <p:nvPr/>
          </p:nvSpPr>
          <p:spPr>
            <a:xfrm>
              <a:off x="1981199" y="228600"/>
              <a:ext cx="8534399"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0" y="588964"/>
              <a:ext cx="8471159" cy="784830"/>
            </a:xfrm>
            <a:prstGeom prst="rect">
              <a:avLst/>
            </a:prstGeom>
            <a:noFill/>
          </p:spPr>
          <p:txBody>
            <a:bodyPr wrap="square" rtlCol="0">
              <a:spAutoFit/>
            </a:bodyPr>
            <a:lstStyle/>
            <a:p>
              <a:pPr algn="just" defTabSz="1625519">
                <a:defRPr/>
              </a:pPr>
              <a:r>
                <a:rPr lang="en-US" altLang="vi-VN" sz="4500" u="sng" err="1">
                  <a:solidFill>
                    <a:srgbClr val="FF0000"/>
                  </a:solidFill>
                  <a:latin typeface="Times New Roman" panose="02020603050405020304" pitchFamily="18" charset="0"/>
                  <a:cs typeface="Times New Roman" panose="02020603050405020304" pitchFamily="18" charset="0"/>
                </a:rPr>
                <a:t>Câu</a:t>
              </a:r>
              <a:r>
                <a:rPr lang="en-US" altLang="vi-VN" sz="4500" u="sng">
                  <a:solidFill>
                    <a:srgbClr val="FF0000"/>
                  </a:solidFill>
                  <a:latin typeface="Times New Roman" panose="02020603050405020304" pitchFamily="18" charset="0"/>
                  <a:cs typeface="Times New Roman" panose="02020603050405020304" pitchFamily="18" charset="0"/>
                </a:rPr>
                <a:t> 3</a:t>
              </a:r>
              <a:r>
                <a:rPr lang="en-US" altLang="vi-VN" sz="450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1809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8153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Vào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p:cNvSpPr/>
          <p:nvPr/>
        </p:nvSpPr>
        <p:spPr>
          <a:xfrm>
            <a:off x="2279576" y="548680"/>
            <a:ext cx="6912768"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3200" b="1">
                <a:solidFill>
                  <a:srgbClr val="0000FF"/>
                </a:solidFill>
                <a:latin typeface="Times New Roman" panose="02020603050405020304" pitchFamily="18" charset="0"/>
                <a:cs typeface="Times New Roman" panose="02020603050405020304" pitchFamily="18" charset="0"/>
              </a:rPr>
              <a:t>HÌNH THÀNH KIẾN THỨC</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74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B1FCD977-79E8-461C-9BF5-EF40586ED9CC}"/>
              </a:ext>
            </a:extLst>
          </p:cNvPr>
          <p:cNvSpPr>
            <a:spLocks noChangeShapeType="1"/>
          </p:cNvSpPr>
          <p:nvPr/>
        </p:nvSpPr>
        <p:spPr bwMode="auto">
          <a:xfrm>
            <a:off x="3493294" y="846535"/>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a16="http://schemas.microsoft.com/office/drawing/2014/main" id="{421ADBCF-D4A1-45AD-9714-27F26C2A8689}"/>
              </a:ext>
            </a:extLst>
          </p:cNvPr>
          <p:cNvSpPr txBox="1">
            <a:spLocks noChangeArrowheads="1"/>
          </p:cNvSpPr>
          <p:nvPr/>
        </p:nvSpPr>
        <p:spPr bwMode="auto">
          <a:xfrm>
            <a:off x="2135561" y="0"/>
            <a:ext cx="8001055"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1440" indent="-257175" algn="ctr" defTabSz="685800">
              <a:spcBef>
                <a:spcPts val="600"/>
              </a:spcBef>
              <a:buNone/>
            </a:pPr>
            <a:r>
              <a:rPr lang="en-US" sz="4500" b="1">
                <a:solidFill>
                  <a:srgbClr val="FF0000"/>
                </a:solidFill>
                <a:latin typeface="Times New Roman" panose="02020603050405020304" pitchFamily="18" charset="0"/>
                <a:cs typeface="Times New Roman" panose="02020603050405020304" pitchFamily="18" charset="0"/>
              </a:rPr>
              <a:t>BÀI </a:t>
            </a:r>
            <a:r>
              <a:rPr lang="en-US" sz="4500" b="1" dirty="0">
                <a:solidFill>
                  <a:srgbClr val="FF0000"/>
                </a:solidFill>
                <a:latin typeface="Times New Roman" panose="02020603050405020304" pitchFamily="18" charset="0"/>
                <a:cs typeface="Times New Roman" panose="02020603050405020304" pitchFamily="18" charset="0"/>
              </a:rPr>
              <a:t>5:</a:t>
            </a:r>
            <a:r>
              <a:rPr lang="en-US" sz="4500" b="1" u="sng" dirty="0">
                <a:solidFill>
                  <a:srgbClr val="FF0000"/>
                </a:solidFill>
                <a:latin typeface="Times New Roman" panose="02020603050405020304" pitchFamily="18" charset="0"/>
                <a:cs typeface="Times New Roman" panose="02020603050405020304" pitchFamily="18" charset="0"/>
              </a:rPr>
              <a:t> </a:t>
            </a:r>
          </a:p>
          <a:p>
            <a:pPr marL="91440" indent="-257175" algn="ctr" defTabSz="685800">
              <a:spcBef>
                <a:spcPts val="600"/>
              </a:spcBef>
              <a:buNone/>
            </a:pPr>
            <a:r>
              <a:rPr lang="en-US" sz="4300" b="1" dirty="0">
                <a:solidFill>
                  <a:srgbClr val="0000FF"/>
                </a:solidFill>
                <a:latin typeface="Times New Roman" panose="02020603050405020304" pitchFamily="18" charset="0"/>
                <a:cs typeface="Times New Roman" panose="02020603050405020304" pitchFamily="18" charset="0"/>
              </a:rPr>
              <a:t>DỮ LIỆU TRONG  </a:t>
            </a:r>
            <a:r>
              <a:rPr lang="en-US" sz="4300" b="1">
                <a:solidFill>
                  <a:srgbClr val="0000FF"/>
                </a:solidFill>
                <a:latin typeface="Times New Roman" panose="02020603050405020304" pitchFamily="18" charset="0"/>
                <a:cs typeface="Times New Roman" panose="02020603050405020304" pitchFamily="18" charset="0"/>
              </a:rPr>
              <a:t>MÁY TÍNH</a:t>
            </a:r>
            <a:endParaRPr lang="en-US" sz="4300" b="1" dirty="0">
              <a:solidFill>
                <a:srgbClr val="0000FF"/>
              </a:solidFill>
              <a:latin typeface="Times New Roman" panose="02020603050405020304" pitchFamily="18" charset="0"/>
              <a:cs typeface="Times New Roman" panose="02020603050405020304" pitchFamily="18" charset="0"/>
            </a:endParaRPr>
          </a:p>
        </p:txBody>
      </p:sp>
      <p:sp>
        <p:nvSpPr>
          <p:cNvPr id="4" name="AutoShape 3"/>
          <p:cNvSpPr>
            <a:spLocks noChangeArrowheads="1"/>
          </p:cNvSpPr>
          <p:nvPr/>
        </p:nvSpPr>
        <p:spPr bwMode="ltGray">
          <a:xfrm rot="5400000" flipH="1">
            <a:off x="-492125" y="1482055"/>
            <a:ext cx="4032250" cy="374967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2800" b="1">
              <a:latin typeface="Times New Roman" panose="02020603050405020304" pitchFamily="18" charset="0"/>
              <a:cs typeface="Times New Roman" panose="02020603050405020304" pitchFamily="18" charset="0"/>
            </a:endParaRPr>
          </a:p>
        </p:txBody>
      </p:sp>
      <p:sp>
        <p:nvSpPr>
          <p:cNvPr id="5" name="AutoShape 4"/>
          <p:cNvSpPr>
            <a:spLocks noChangeArrowheads="1"/>
          </p:cNvSpPr>
          <p:nvPr/>
        </p:nvSpPr>
        <p:spPr bwMode="gray">
          <a:xfrm>
            <a:off x="3393896" y="2924944"/>
            <a:ext cx="7274104" cy="64918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Dữ liệu và các bước xử lí thông tin trong máy tính</a:t>
            </a:r>
            <a:r>
              <a:rPr lang="en-US" altLang="en-US" sz="2400" b="1">
                <a:solidFill>
                  <a:srgbClr val="0000FF"/>
                </a:solidFill>
              </a:rPr>
              <a:t>.</a:t>
            </a:r>
          </a:p>
        </p:txBody>
      </p:sp>
      <p:sp>
        <p:nvSpPr>
          <p:cNvPr id="6" name="AutoShape 5"/>
          <p:cNvSpPr>
            <a:spLocks noChangeArrowheads="1"/>
          </p:cNvSpPr>
          <p:nvPr/>
        </p:nvSpPr>
        <p:spPr bwMode="gray">
          <a:xfrm>
            <a:off x="3367088" y="2055446"/>
            <a:ext cx="7300912" cy="735747"/>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800" b="1">
                <a:solidFill>
                  <a:srgbClr val="FF0000"/>
                </a:solidFill>
                <a:latin typeface="Times New Roman" panose="02020603050405020304" pitchFamily="18" charset="0"/>
                <a:cs typeface="Times New Roman" panose="02020603050405020304" pitchFamily="18" charset="0"/>
              </a:rPr>
              <a:t>Biểu diễn số để tính toán trong máy tính</a:t>
            </a:r>
          </a:p>
        </p:txBody>
      </p:sp>
      <p:grpSp>
        <p:nvGrpSpPr>
          <p:cNvPr id="7" name="Group 70"/>
          <p:cNvGrpSpPr>
            <a:grpSpLocks/>
          </p:cNvGrpSpPr>
          <p:nvPr/>
        </p:nvGrpSpPr>
        <p:grpSpPr bwMode="auto">
          <a:xfrm>
            <a:off x="2819400" y="2076450"/>
            <a:ext cx="609600" cy="604838"/>
            <a:chOff x="2078" y="1680"/>
            <a:chExt cx="1615" cy="1615"/>
          </a:xfrm>
        </p:grpSpPr>
        <p:sp>
          <p:nvSpPr>
            <p:cNvPr id="8" name="Oval 7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9" name="Oval 7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10" name="Oval 9"/>
            <p:cNvSpPr>
              <a:spLocks noChangeArrowheads="1"/>
            </p:cNvSpPr>
            <p:nvPr/>
          </p:nvSpPr>
          <p:spPr bwMode="gray">
            <a:xfrm>
              <a:off x="2255" y="1796"/>
              <a:ext cx="68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b="1"/>
            </a:p>
          </p:txBody>
        </p:sp>
        <p:sp>
          <p:nvSpPr>
            <p:cNvPr id="11" name="Oval 74"/>
            <p:cNvSpPr>
              <a:spLocks noChangeArrowheads="1"/>
            </p:cNvSpPr>
            <p:nvPr/>
          </p:nvSpPr>
          <p:spPr bwMode="gray">
            <a:xfrm>
              <a:off x="2254" y="1795"/>
              <a:ext cx="688" cy="1387"/>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12" name="Oval 11"/>
            <p:cNvSpPr>
              <a:spLocks noChangeArrowheads="1"/>
            </p:cNvSpPr>
            <p:nvPr/>
          </p:nvSpPr>
          <p:spPr bwMode="gray">
            <a:xfrm>
              <a:off x="2339" y="1795"/>
              <a:ext cx="1093"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b="1"/>
            </a:p>
          </p:txBody>
        </p:sp>
        <p:sp>
          <p:nvSpPr>
            <p:cNvPr id="13" name="Oval 76"/>
            <p:cNvSpPr>
              <a:spLocks noChangeArrowheads="1"/>
            </p:cNvSpPr>
            <p:nvPr/>
          </p:nvSpPr>
          <p:spPr bwMode="gray">
            <a:xfrm>
              <a:off x="2337" y="1795"/>
              <a:ext cx="1096" cy="1387"/>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grpSp>
      <p:grpSp>
        <p:nvGrpSpPr>
          <p:cNvPr id="14" name="Group 77"/>
          <p:cNvGrpSpPr>
            <a:grpSpLocks/>
          </p:cNvGrpSpPr>
          <p:nvPr/>
        </p:nvGrpSpPr>
        <p:grpSpPr bwMode="auto">
          <a:xfrm>
            <a:off x="2999656" y="2940938"/>
            <a:ext cx="609600" cy="604838"/>
            <a:chOff x="2078" y="1680"/>
            <a:chExt cx="1615" cy="1615"/>
          </a:xfrm>
        </p:grpSpPr>
        <p:sp>
          <p:nvSpPr>
            <p:cNvPr id="15" name="Oval 7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16" name="Oval 7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17" name="Oval 16"/>
            <p:cNvSpPr>
              <a:spLocks noChangeArrowheads="1"/>
            </p:cNvSpPr>
            <p:nvPr/>
          </p:nvSpPr>
          <p:spPr bwMode="gray">
            <a:xfrm>
              <a:off x="2255" y="1796"/>
              <a:ext cx="68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b="1"/>
            </a:p>
          </p:txBody>
        </p:sp>
        <p:sp>
          <p:nvSpPr>
            <p:cNvPr id="18" name="Oval 81"/>
            <p:cNvSpPr>
              <a:spLocks noChangeArrowheads="1"/>
            </p:cNvSpPr>
            <p:nvPr/>
          </p:nvSpPr>
          <p:spPr bwMode="gray">
            <a:xfrm>
              <a:off x="2254" y="1795"/>
              <a:ext cx="688" cy="1387"/>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sp>
          <p:nvSpPr>
            <p:cNvPr id="19" name="Oval 18"/>
            <p:cNvSpPr>
              <a:spLocks noChangeArrowheads="1"/>
            </p:cNvSpPr>
            <p:nvPr/>
          </p:nvSpPr>
          <p:spPr bwMode="gray">
            <a:xfrm>
              <a:off x="2339" y="1795"/>
              <a:ext cx="1093"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b="1"/>
            </a:p>
          </p:txBody>
        </p:sp>
        <p:sp>
          <p:nvSpPr>
            <p:cNvPr id="20" name="Oval 83"/>
            <p:cNvSpPr>
              <a:spLocks noChangeArrowheads="1"/>
            </p:cNvSpPr>
            <p:nvPr/>
          </p:nvSpPr>
          <p:spPr bwMode="gray">
            <a:xfrm>
              <a:off x="2337" y="1795"/>
              <a:ext cx="1096" cy="1387"/>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p>
          </p:txBody>
        </p:sp>
      </p:grpSp>
      <p:sp>
        <p:nvSpPr>
          <p:cNvPr id="21" name="Rectangle 20"/>
          <p:cNvSpPr txBox="1">
            <a:spLocks noChangeArrowheads="1"/>
          </p:cNvSpPr>
          <p:nvPr/>
        </p:nvSpPr>
        <p:spPr bwMode="auto">
          <a:xfrm>
            <a:off x="1557339" y="2175794"/>
            <a:ext cx="1311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en-US" altLang="en-US" sz="2800" b="1">
                <a:solidFill>
                  <a:srgbClr val="6600CC"/>
                </a:solidFill>
                <a:latin typeface="Times New Roman" panose="02020603050405020304" pitchFamily="18" charset="0"/>
                <a:cs typeface="Times New Roman" panose="02020603050405020304" pitchFamily="18" charset="0"/>
              </a:rPr>
              <a:t>NỘI DUNG CẦN TÌM HIỂU</a:t>
            </a:r>
          </a:p>
        </p:txBody>
      </p:sp>
    </p:spTree>
    <p:extLst>
      <p:ext uri="{BB962C8B-B14F-4D97-AF65-F5344CB8AC3E}">
        <p14:creationId xmlns:p14="http://schemas.microsoft.com/office/powerpoint/2010/main" val="21676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66844" y="132915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2758440" y="5010054"/>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chữ số khác nữa, ví dụ 2,3,4,5,6,7,8,9</a:t>
            </a:r>
          </a:p>
        </p:txBody>
      </p:sp>
      <p:sp>
        <p:nvSpPr>
          <p:cNvPr id="2" name="TextBox 1"/>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7CE9DA1-CFCC-44CF-A3CB-81107D528218}"/>
              </a:ext>
            </a:extLst>
          </p:cNvPr>
          <p:cNvSpPr txBox="1"/>
          <p:nvPr/>
        </p:nvSpPr>
        <p:spPr>
          <a:xfrm>
            <a:off x="1547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2255212" y="1844824"/>
            <a:ext cx="7729371" cy="4680520"/>
          </a:xfrm>
          <a:prstGeom prst="rect">
            <a:avLst/>
          </a:prstGeom>
        </p:spPr>
      </p:pic>
      <p:sp>
        <p:nvSpPr>
          <p:cNvPr id="11" name="TextBox 10"/>
          <p:cNvSpPr txBox="1"/>
          <p:nvPr/>
        </p:nvSpPr>
        <p:spPr>
          <a:xfrm>
            <a:off x="1847528" y="1196752"/>
            <a:ext cx="7344816" cy="576064"/>
          </a:xfrm>
          <a:prstGeom prst="rect">
            <a:avLst/>
          </a:prstGeom>
          <a:ln>
            <a:noFill/>
          </a:ln>
        </p:spPr>
        <p:txBody>
          <a:bodyPr vert="horz" wrap="square" lIns="91440" tIns="45720" rIns="91440" bIns="45720" rtlCol="0">
            <a:noAutofit/>
          </a:bodyPr>
          <a:lstStyle/>
          <a:p>
            <a:pPr algn="ctr"/>
            <a:r>
              <a:rPr lang="en-US" sz="3200" b="1">
                <a:solidFill>
                  <a:srgbClr val="0000FF"/>
                </a:solidFill>
                <a:latin typeface="Times New Roman" panose="02020603050405020304" pitchFamily="18" charset="0"/>
                <a:cs typeface="Times New Roman" panose="02020603050405020304" pitchFamily="18" charset="0"/>
              </a:rPr>
              <a:t>Biểu diễn hệ thập phân</a:t>
            </a:r>
          </a:p>
        </p:txBody>
      </p:sp>
      <p:sp>
        <p:nvSpPr>
          <p:cNvPr id="13" name="TextBox 12"/>
          <p:cNvSpPr txBox="1"/>
          <p:nvPr/>
        </p:nvSpPr>
        <p:spPr>
          <a:xfrm>
            <a:off x="1559496" y="692697"/>
            <a:ext cx="8280920" cy="564445"/>
          </a:xfrm>
          <a:prstGeom prst="rect">
            <a:avLst/>
          </a:prstGeom>
          <a:ln>
            <a:noFill/>
          </a:ln>
        </p:spPr>
        <p:txBody>
          <a:bodyPr vert="horz" wrap="square" lIns="91440" tIns="45720" rIns="91440" bIns="45720" rtlCol="0">
            <a:noAutofit/>
          </a:bodyPr>
          <a:lstStyle/>
          <a:p>
            <a:pPr algn="just"/>
            <a:r>
              <a:rPr lang="en-US" sz="2800" b="1">
                <a:solidFill>
                  <a:srgbClr val="FF0000"/>
                </a:solidFill>
                <a:latin typeface="Times New Roman" panose="02020603050405020304" pitchFamily="18" charset="0"/>
                <a:cs typeface="Times New Roman" panose="02020603050405020304" pitchFamily="18" charset="0"/>
              </a:rPr>
              <a:t>1. Biểu diễn số để tính toán trong máy tính</a:t>
            </a:r>
          </a:p>
        </p:txBody>
      </p:sp>
    </p:spTree>
    <p:extLst>
      <p:ext uri="{BB962C8B-B14F-4D97-AF65-F5344CB8AC3E}">
        <p14:creationId xmlns:p14="http://schemas.microsoft.com/office/powerpoint/2010/main" val="228310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Thiết kế Tùy chỉn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Thiết kế Tùy chỉn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1850</Words>
  <Application>Microsoft Office PowerPoint</Application>
  <PresentationFormat>Widescreen</PresentationFormat>
  <Paragraphs>192</Paragraphs>
  <Slides>30</Slides>
  <Notes>0</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30</vt:i4>
      </vt:variant>
    </vt:vector>
  </HeadingPairs>
  <TitlesOfParts>
    <vt:vector size="45" baseType="lpstr">
      <vt:lpstr>Arial</vt:lpstr>
      <vt:lpstr>Calibri</vt:lpstr>
      <vt:lpstr>Calibri Light</vt:lpstr>
      <vt:lpstr>Symbol</vt:lpstr>
      <vt:lpstr>Tahoma</vt:lpstr>
      <vt:lpstr>Times New Roman</vt:lpstr>
      <vt:lpstr>VNI-Times</vt:lpstr>
      <vt:lpstr>Wingdings</vt:lpstr>
      <vt:lpstr>Office Theme</vt:lpstr>
      <vt:lpstr>1_Office Theme</vt:lpstr>
      <vt:lpstr>8_Thiết kế Tùy chỉnh</vt:lpstr>
      <vt:lpstr>7_Thiết kế Tùy chỉnh</vt:lpstr>
      <vt:lpstr>Chủ đề Office</vt:lpstr>
      <vt:lpstr>9_Thiết kế Tùy chỉnh</vt:lpstr>
      <vt:lpstr>10_Thiết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Nguyễn Trí Thanh</cp:lastModifiedBy>
  <cp:revision>69</cp:revision>
  <dcterms:created xsi:type="dcterms:W3CDTF">2006-08-16T00:00:00Z</dcterms:created>
  <dcterms:modified xsi:type="dcterms:W3CDTF">2025-10-15T17:14:17Z</dcterms:modified>
</cp:coreProperties>
</file>